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8" r:id="rId3"/>
    <p:sldId id="259" r:id="rId4"/>
    <p:sldId id="303" r:id="rId5"/>
    <p:sldId id="304" r:id="rId6"/>
    <p:sldId id="302" r:id="rId7"/>
    <p:sldId id="306" r:id="rId8"/>
    <p:sldId id="305" r:id="rId9"/>
    <p:sldId id="308" r:id="rId10"/>
    <p:sldId id="309" r:id="rId11"/>
    <p:sldId id="310" r:id="rId12"/>
    <p:sldId id="311" r:id="rId13"/>
    <p:sldId id="307" r:id="rId14"/>
    <p:sldId id="313" r:id="rId15"/>
    <p:sldId id="314" r:id="rId16"/>
    <p:sldId id="315" r:id="rId17"/>
    <p:sldId id="333" r:id="rId18"/>
    <p:sldId id="316" r:id="rId19"/>
    <p:sldId id="317" r:id="rId20"/>
    <p:sldId id="318" r:id="rId21"/>
    <p:sldId id="319" r:id="rId22"/>
    <p:sldId id="320" r:id="rId23"/>
    <p:sldId id="321" r:id="rId24"/>
    <p:sldId id="322" r:id="rId25"/>
    <p:sldId id="279" r:id="rId26"/>
    <p:sldId id="280" r:id="rId27"/>
    <p:sldId id="323" r:id="rId28"/>
    <p:sldId id="281" r:id="rId29"/>
    <p:sldId id="324" r:id="rId30"/>
    <p:sldId id="325" r:id="rId31"/>
    <p:sldId id="326" r:id="rId32"/>
    <p:sldId id="327" r:id="rId33"/>
    <p:sldId id="328" r:id="rId34"/>
    <p:sldId id="329" r:id="rId35"/>
    <p:sldId id="330" r:id="rId36"/>
    <p:sldId id="331" r:id="rId37"/>
    <p:sldId id="332" r:id="rId38"/>
    <p:sldId id="288" r:id="rId39"/>
  </p:sldIdLst>
  <p:sldSz cx="12192000" cy="6858000"/>
  <p:notesSz cx="7010400"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Yolanda Marquez Sajquin" initials="SYMS" lastIdx="1" clrIdx="0">
    <p:extLst>
      <p:ext uri="{19B8F6BF-5375-455C-9EA6-DF929625EA0E}">
        <p15:presenceInfo xmlns:p15="http://schemas.microsoft.com/office/powerpoint/2012/main" userId="S-1-5-21-751633320-2454664568-3249356692-9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E"/>
    <a:srgbClr val="062A46"/>
    <a:srgbClr val="23B2E3"/>
    <a:srgbClr val="87C0D5"/>
    <a:srgbClr val="192854"/>
    <a:srgbClr val="178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94674"/>
  </p:normalViewPr>
  <p:slideViewPr>
    <p:cSldViewPr snapToGrid="0" snapToObjects="1">
      <p:cViewPr varScale="1">
        <p:scale>
          <a:sx n="44" d="100"/>
          <a:sy n="44" d="100"/>
        </p:scale>
        <p:origin x="101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13.xml.rels><?xml version="1.0" encoding="UTF-8" standalone="yes"?>
<Relationships xmlns="http://schemas.openxmlformats.org/package/2006/relationships"><Relationship Id="rId1" Type="http://schemas.openxmlformats.org/officeDocument/2006/relationships/image" Target="../media/image16.png"/></Relationships>
</file>

<file path=ppt/diagrams/_rels/data21.xml.rels><?xml version="1.0" encoding="UTF-8" standalone="yes"?>
<Relationships xmlns="http://schemas.openxmlformats.org/package/2006/relationships"><Relationship Id="rId1" Type="http://schemas.openxmlformats.org/officeDocument/2006/relationships/image" Target="../media/image25.png"/></Relationships>
</file>

<file path=ppt/diagrams/_rels/data25.xml.rels><?xml version="1.0" encoding="UTF-8" standalone="yes"?>
<Relationships xmlns="http://schemas.openxmlformats.org/package/2006/relationships"><Relationship Id="rId1" Type="http://schemas.openxmlformats.org/officeDocument/2006/relationships/image" Target="../media/image27.png"/></Relationships>
</file>

<file path=ppt/diagrams/_rels/data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g"/><Relationship Id="rId5" Type="http://schemas.openxmlformats.org/officeDocument/2006/relationships/image" Target="../media/image34.jpg"/><Relationship Id="rId4" Type="http://schemas.openxmlformats.org/officeDocument/2006/relationships/image" Target="../media/image33.jp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ata30.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g"/><Relationship Id="rId5" Type="http://schemas.openxmlformats.org/officeDocument/2006/relationships/image" Target="../media/image34.jpg"/><Relationship Id="rId4" Type="http://schemas.openxmlformats.org/officeDocument/2006/relationships/image" Target="../media/image3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GT" dirty="0"/>
            <a:t> Objetivo de la Guía</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custLinFactNeighborX="2198" custLinFactNeighborY="-13517"/>
      <dgm:spPr/>
    </dgm:pt>
    <dgm:pt modelId="{4A7F49B2-9767-44E6-AEA5-5CB8BF394CC9}" type="pres">
      <dgm:prSet presAssocID="{D514EAB3-F303-4EB5-B0CC-BABF3B0EA70F}" presName="img" presStyleLbl="fgImgPlace1" presStyleIdx="0" presStyleCnt="1" custScaleX="64836" custScaleY="97603" custLinFactNeighborX="3605" custLinFactNeighborY="-3198"/>
      <dgm:spPr>
        <a:blipFill rotWithShape="1">
          <a:blip xmlns:r="http://schemas.openxmlformats.org/officeDocument/2006/relationships" r:embed="rId1"/>
          <a:srcRect/>
          <a:stretch>
            <a:fillRect l="-15000" r="-15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6A04C98F-1958-425B-BF37-5F61F68EA2FC}" type="presOf" srcId="{D514EAB3-F303-4EB5-B0CC-BABF3B0EA70F}" destId="{F647101D-089B-4264-9030-545B68FBFE2A}" srcOrd="1" destOrd="0" presId="urn:microsoft.com/office/officeart/2005/8/layout/vList4"/>
    <dgm:cxn modelId="{58BD0BA0-F3B0-433B-9C27-80C99F8E8E5C}" type="presOf" srcId="{7A2A3145-453A-414B-A8D8-B679495DADA9}" destId="{F22F3B6B-6136-4F66-B8DE-411CED2A6A9F}" srcOrd="0" destOrd="0" presId="urn:microsoft.com/office/officeart/2005/8/layout/vList4"/>
    <dgm:cxn modelId="{EE65C6C8-D43C-499C-821E-D23BB6DC8DFA}" type="presOf" srcId="{D514EAB3-F303-4EB5-B0CC-BABF3B0EA70F}" destId="{838FEBBA-F2BB-417D-B9BD-02601EC23F37}" srcOrd="0" destOrd="0" presId="urn:microsoft.com/office/officeart/2005/8/layout/vList4"/>
    <dgm:cxn modelId="{BF76508A-80D6-475D-9A12-3A7E1EE12418}" type="presParOf" srcId="{F22F3B6B-6136-4F66-B8DE-411CED2A6A9F}" destId="{C65CAC8E-9006-4098-AD9E-5643FB68E8F0}" srcOrd="0" destOrd="0" presId="urn:microsoft.com/office/officeart/2005/8/layout/vList4"/>
    <dgm:cxn modelId="{939246FE-170A-4A63-A2AA-D23BF358C91B}" type="presParOf" srcId="{C65CAC8E-9006-4098-AD9E-5643FB68E8F0}" destId="{838FEBBA-F2BB-417D-B9BD-02601EC23F37}" srcOrd="0" destOrd="0" presId="urn:microsoft.com/office/officeart/2005/8/layout/vList4"/>
    <dgm:cxn modelId="{3F15E36D-0A08-4534-AB3D-FF01C2787131}" type="presParOf" srcId="{C65CAC8E-9006-4098-AD9E-5643FB68E8F0}" destId="{4A7F49B2-9767-44E6-AEA5-5CB8BF394CC9}" srcOrd="1" destOrd="0" presId="urn:microsoft.com/office/officeart/2005/8/layout/vList4"/>
    <dgm:cxn modelId="{E4EF0E94-982D-4CD0-B9A8-EA40096617C0}" type="presParOf" srcId="{C65CAC8E-9006-4098-AD9E-5643FB68E8F0}" destId="{F647101D-089B-4264-9030-545B68FBFE2A}"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custT="1">
        <dgm:style>
          <a:lnRef idx="1">
            <a:schemeClr val="accent4"/>
          </a:lnRef>
          <a:fillRef idx="2">
            <a:schemeClr val="accent4"/>
          </a:fillRef>
          <a:effectRef idx="1">
            <a:schemeClr val="accent4"/>
          </a:effectRef>
          <a:fontRef idx="minor">
            <a:schemeClr val="dk1"/>
          </a:fontRef>
        </dgm:style>
      </dgm:prSet>
      <dgm:spPr/>
      <dgm:t>
        <a:bodyPr vert="horz"/>
        <a:lstStyle/>
        <a:p>
          <a:pPr marL="0" indent="0" algn="ctr"/>
          <a:r>
            <a:rPr lang="es-GT" sz="2400" b="1" dirty="0">
              <a:solidFill>
                <a:schemeClr val="tx1"/>
              </a:solidFill>
            </a:rPr>
            <a:t>Renglones de gasto utilizados</a:t>
          </a:r>
          <a:endParaRPr lang="es-ES" sz="1050" b="1" dirty="0">
            <a:solidFill>
              <a:schemeClr val="tx1"/>
            </a:solidFill>
          </a:endParaRPr>
        </a:p>
      </dgm:t>
    </dgm:pt>
    <dgm:pt modelId="{F0EA4A5C-B0C3-489C-9371-6F06B84C2778}" type="parTrans" cxnId="{14C65F0D-31EE-4CF0-B02E-AE4567A67C94}">
      <dgm:prSet/>
      <dgm:spPr/>
      <dgm:t>
        <a:bodyPr/>
        <a:lstStyle/>
        <a:p>
          <a:pPr algn="ctr"/>
          <a:endParaRPr lang="es-ES" b="1"/>
        </a:p>
      </dgm:t>
    </dgm:pt>
    <dgm:pt modelId="{8283E38B-17E0-404D-AB01-6623A77B1CDD}" type="sibTrans" cxnId="{14C65F0D-31EE-4CF0-B02E-AE4567A67C94}">
      <dgm:prSet/>
      <dgm:spPr/>
      <dgm:t>
        <a:bodyPr/>
        <a:lstStyle/>
        <a:p>
          <a:pPr algn="ctr"/>
          <a:endParaRPr lang="es-ES" b="1"/>
        </a:p>
      </dgm:t>
    </dgm:pt>
    <dgm:pt modelId="{AB3E70EE-19C3-4CCF-A29C-24645A391354}" type="pres">
      <dgm:prSet presAssocID="{7A2A3145-453A-414B-A8D8-B679495DADA9}" presName="linear" presStyleCnt="0">
        <dgm:presLayoutVars>
          <dgm:animLvl val="lvl"/>
          <dgm:resizeHandles val="exact"/>
        </dgm:presLayoutVars>
      </dgm:prSet>
      <dgm:spPr/>
    </dgm:pt>
    <dgm:pt modelId="{EC223CB1-5565-4501-8E60-815B16C74442}" type="pres">
      <dgm:prSet presAssocID="{D514EAB3-F303-4EB5-B0CC-BABF3B0EA70F}" presName="parentText" presStyleLbl="node1" presStyleIdx="0" presStyleCnt="1" custLinFactNeighborX="-3083" custLinFactNeighborY="-1402">
        <dgm:presLayoutVars>
          <dgm:chMax val="0"/>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4978942D-AF07-439C-829B-80F7C5ACD4C9}" type="presOf" srcId="{D514EAB3-F303-4EB5-B0CC-BABF3B0EA70F}" destId="{EC223CB1-5565-4501-8E60-815B16C74442}" srcOrd="0" destOrd="0" presId="urn:microsoft.com/office/officeart/2005/8/layout/vList2"/>
    <dgm:cxn modelId="{7CEB07BF-BF0C-493F-8433-40BB3FAE4C0E}" type="presOf" srcId="{7A2A3145-453A-414B-A8D8-B679495DADA9}" destId="{AB3E70EE-19C3-4CCF-A29C-24645A391354}" srcOrd="0" destOrd="0" presId="urn:microsoft.com/office/officeart/2005/8/layout/vList2"/>
    <dgm:cxn modelId="{4FBDEB28-86AA-4330-949D-01E13D5E7D20}" type="presParOf" srcId="{AB3E70EE-19C3-4CCF-A29C-24645A391354}" destId="{EC223CB1-5565-4501-8E60-815B16C7444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GT" dirty="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t="-13000" b="-13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780A1C5D-C440-4B27-A543-1D518C781752}" type="presOf" srcId="{D514EAB3-F303-4EB5-B0CC-BABF3B0EA70F}" destId="{F647101D-089B-4264-9030-545B68FBFE2A}" srcOrd="1" destOrd="0" presId="urn:microsoft.com/office/officeart/2005/8/layout/vList4"/>
    <dgm:cxn modelId="{08BBC693-266C-4609-BF0C-FE64FB129B99}" type="presOf" srcId="{7A2A3145-453A-414B-A8D8-B679495DADA9}" destId="{F22F3B6B-6136-4F66-B8DE-411CED2A6A9F}" srcOrd="0" destOrd="0" presId="urn:microsoft.com/office/officeart/2005/8/layout/vList4"/>
    <dgm:cxn modelId="{92C9F6E7-404D-4D9D-83A3-21967B26EC7E}" type="presOf" srcId="{D514EAB3-F303-4EB5-B0CC-BABF3B0EA70F}" destId="{838FEBBA-F2BB-417D-B9BD-02601EC23F37}" srcOrd="0" destOrd="0" presId="urn:microsoft.com/office/officeart/2005/8/layout/vList4"/>
    <dgm:cxn modelId="{D2B40BB3-BD60-46CD-9119-C325DC639D99}" type="presParOf" srcId="{F22F3B6B-6136-4F66-B8DE-411CED2A6A9F}" destId="{C65CAC8E-9006-4098-AD9E-5643FB68E8F0}" srcOrd="0" destOrd="0" presId="urn:microsoft.com/office/officeart/2005/8/layout/vList4"/>
    <dgm:cxn modelId="{C610F54F-EDAC-490A-A4A2-18469338B0F3}" type="presParOf" srcId="{C65CAC8E-9006-4098-AD9E-5643FB68E8F0}" destId="{838FEBBA-F2BB-417D-B9BD-02601EC23F37}" srcOrd="0" destOrd="0" presId="urn:microsoft.com/office/officeart/2005/8/layout/vList4"/>
    <dgm:cxn modelId="{D6780921-1388-4F02-8F87-88B485F2116A}" type="presParOf" srcId="{C65CAC8E-9006-4098-AD9E-5643FB68E8F0}" destId="{4A7F49B2-9767-44E6-AEA5-5CB8BF394CC9}" srcOrd="1" destOrd="0" presId="urn:microsoft.com/office/officeart/2005/8/layout/vList4"/>
    <dgm:cxn modelId="{4C48877C-75A6-41A6-8A5F-1158D21D54DC}"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DE18F-347C-4225-B44E-6B82EAD14A33}" type="doc">
      <dgm:prSet loTypeId="urn:microsoft.com/office/officeart/2005/8/layout/chevron2" loCatId="process" qsTypeId="urn:microsoft.com/office/officeart/2005/8/quickstyle/simple3" qsCatId="simple" csTypeId="urn:microsoft.com/office/officeart/2005/8/colors/colorful1" csCatId="colorful" phldr="1"/>
      <dgm:spPr/>
      <dgm:t>
        <a:bodyPr/>
        <a:lstStyle/>
        <a:p>
          <a:endParaRPr lang="es-ES"/>
        </a:p>
      </dgm:t>
    </dgm:pt>
    <dgm:pt modelId="{CEF52080-78FE-4294-ADCA-19F3A397D1F5}">
      <dgm:prSet phldrT="[Texto]" custT="1"/>
      <dgm:spPr/>
      <dgm:t>
        <a:bodyPr/>
        <a:lstStyle/>
        <a:p>
          <a:r>
            <a:rPr lang="es-GT" sz="1800" b="1" dirty="0">
              <a:latin typeface="+mn-lt"/>
            </a:rPr>
            <a:t>a)</a:t>
          </a:r>
          <a:endParaRPr lang="es-ES" sz="1800" b="1" dirty="0">
            <a:latin typeface="+mn-lt"/>
          </a:endParaRPr>
        </a:p>
      </dgm:t>
    </dgm:pt>
    <dgm:pt modelId="{67E4BFE4-74F4-40E1-8AED-5DE06ECE5E7D}" type="parTrans" cxnId="{B0F46AC3-3818-4BC3-BDBA-9B757D36E997}">
      <dgm:prSet/>
      <dgm:spPr/>
      <dgm:t>
        <a:bodyPr/>
        <a:lstStyle/>
        <a:p>
          <a:endParaRPr lang="es-ES" sz="2000">
            <a:latin typeface="+mn-lt"/>
          </a:endParaRPr>
        </a:p>
      </dgm:t>
    </dgm:pt>
    <dgm:pt modelId="{A1AE3857-A7F5-4F55-8D45-3A56F3199C6D}" type="sibTrans" cxnId="{B0F46AC3-3818-4BC3-BDBA-9B757D36E997}">
      <dgm:prSet/>
      <dgm:spPr/>
      <dgm:t>
        <a:bodyPr/>
        <a:lstStyle/>
        <a:p>
          <a:endParaRPr lang="es-ES" sz="2000">
            <a:latin typeface="+mn-lt"/>
          </a:endParaRPr>
        </a:p>
      </dgm:t>
    </dgm:pt>
    <dgm:pt modelId="{08BF8182-A777-450C-BAAC-BD9167FBC318}">
      <dgm:prSet phldrT="[Texto]" custT="1"/>
      <dgm:spPr/>
      <dgm:t>
        <a:bodyPr/>
        <a:lstStyle/>
        <a:p>
          <a:r>
            <a:rPr lang="es-MX" sz="1800" dirty="0">
              <a:latin typeface="+mn-lt"/>
            </a:rPr>
            <a:t>Artículo 32 Bis del Decreto No. 101-97, Ley Orgánica del Presupuesto.</a:t>
          </a:r>
          <a:endParaRPr lang="es-ES" sz="1800" dirty="0">
            <a:latin typeface="+mn-lt"/>
          </a:endParaRPr>
        </a:p>
      </dgm:t>
    </dgm:pt>
    <dgm:pt modelId="{3F4FC6D8-E60A-4131-8A69-8CB347033FA5}" type="parTrans" cxnId="{73E00567-9121-4145-8B62-980CBFE84DEF}">
      <dgm:prSet/>
      <dgm:spPr/>
      <dgm:t>
        <a:bodyPr/>
        <a:lstStyle/>
        <a:p>
          <a:endParaRPr lang="es-ES" sz="2000">
            <a:latin typeface="+mn-lt"/>
          </a:endParaRPr>
        </a:p>
      </dgm:t>
    </dgm:pt>
    <dgm:pt modelId="{A4F91B91-B6D9-402A-838A-4C8BC7DBA4D8}" type="sibTrans" cxnId="{73E00567-9121-4145-8B62-980CBFE84DEF}">
      <dgm:prSet/>
      <dgm:spPr/>
      <dgm:t>
        <a:bodyPr/>
        <a:lstStyle/>
        <a:p>
          <a:endParaRPr lang="es-ES" sz="2000">
            <a:latin typeface="+mn-lt"/>
          </a:endParaRPr>
        </a:p>
      </dgm:t>
    </dgm:pt>
    <dgm:pt modelId="{E784B449-4C03-424F-B4A0-A06863C15636}">
      <dgm:prSet phldrT="[Texto]" custT="1"/>
      <dgm:spPr/>
      <dgm:t>
        <a:bodyPr/>
        <a:lstStyle/>
        <a:p>
          <a:r>
            <a:rPr lang="es-GT" sz="1800" b="1" dirty="0">
              <a:latin typeface="+mn-lt"/>
            </a:rPr>
            <a:t>b)</a:t>
          </a:r>
          <a:endParaRPr lang="es-ES" sz="1800" b="1" dirty="0">
            <a:latin typeface="+mn-lt"/>
          </a:endParaRPr>
        </a:p>
      </dgm:t>
    </dgm:pt>
    <dgm:pt modelId="{700651BD-7F0B-48A0-99F1-1EAE3E52551B}" type="parTrans" cxnId="{302F9485-1FE1-40B7-A228-BD194961F681}">
      <dgm:prSet/>
      <dgm:spPr/>
      <dgm:t>
        <a:bodyPr/>
        <a:lstStyle/>
        <a:p>
          <a:endParaRPr lang="es-ES" sz="2000">
            <a:latin typeface="+mn-lt"/>
          </a:endParaRPr>
        </a:p>
      </dgm:t>
    </dgm:pt>
    <dgm:pt modelId="{74835829-A29B-41A3-8554-7A5D6860A4E6}" type="sibTrans" cxnId="{302F9485-1FE1-40B7-A228-BD194961F681}">
      <dgm:prSet/>
      <dgm:spPr/>
      <dgm:t>
        <a:bodyPr/>
        <a:lstStyle/>
        <a:p>
          <a:endParaRPr lang="es-ES" sz="2000">
            <a:latin typeface="+mn-lt"/>
          </a:endParaRPr>
        </a:p>
      </dgm:t>
    </dgm:pt>
    <dgm:pt modelId="{CD90C2E2-6D94-4C87-B978-1449B4BE5BFC}">
      <dgm:prSet phldrT="[Texto]" custT="1"/>
      <dgm:spPr/>
      <dgm:t>
        <a:bodyPr/>
        <a:lstStyle/>
        <a:p>
          <a:r>
            <a:rPr lang="es-MX" sz="1800" dirty="0">
              <a:latin typeface="+mn-lt"/>
            </a:rPr>
            <a:t>Artículo  10 del Acuerdo Gubernativo No. 271-2024 que entre otros aspectos, aprobó la distribución analítica del Presupuesto General de Ingresos y Egresos del Estado para el Ejercicio Fiscal 2025.</a:t>
          </a:r>
          <a:endParaRPr lang="es-ES" sz="1800" dirty="0">
            <a:latin typeface="+mn-lt"/>
          </a:endParaRPr>
        </a:p>
      </dgm:t>
    </dgm:pt>
    <dgm:pt modelId="{11C85573-41DB-4E58-AFB9-24A7160FFEF2}" type="parTrans" cxnId="{F5D503F3-C9B8-40CC-9771-B1E22509B5C6}">
      <dgm:prSet/>
      <dgm:spPr/>
      <dgm:t>
        <a:bodyPr/>
        <a:lstStyle/>
        <a:p>
          <a:endParaRPr lang="es-ES" sz="2000">
            <a:latin typeface="+mn-lt"/>
          </a:endParaRPr>
        </a:p>
      </dgm:t>
    </dgm:pt>
    <dgm:pt modelId="{3732180C-0A55-404C-9C4D-D6B17432A2DF}" type="sibTrans" cxnId="{F5D503F3-C9B8-40CC-9771-B1E22509B5C6}">
      <dgm:prSet/>
      <dgm:spPr/>
      <dgm:t>
        <a:bodyPr/>
        <a:lstStyle/>
        <a:p>
          <a:endParaRPr lang="es-ES" sz="2000">
            <a:latin typeface="+mn-lt"/>
          </a:endParaRPr>
        </a:p>
      </dgm:t>
    </dgm:pt>
    <dgm:pt modelId="{3B58C1FE-9FDD-4A0E-A66C-1C796E2E88B9}">
      <dgm:prSet phldrT="[Texto]" custT="1"/>
      <dgm:spPr/>
      <dgm:t>
        <a:bodyPr/>
        <a:lstStyle/>
        <a:p>
          <a:r>
            <a:rPr lang="es-GT" sz="1800" b="1" dirty="0">
              <a:latin typeface="+mn-lt"/>
            </a:rPr>
            <a:t>c)</a:t>
          </a:r>
          <a:endParaRPr lang="es-ES" sz="1800" b="1" dirty="0">
            <a:latin typeface="+mn-lt"/>
          </a:endParaRPr>
        </a:p>
      </dgm:t>
    </dgm:pt>
    <dgm:pt modelId="{E310751A-FC0D-4DB5-B0AD-44E2D285D10D}" type="parTrans" cxnId="{BC59A1B6-95DE-46FB-84FC-BBB46A51E441}">
      <dgm:prSet/>
      <dgm:spPr/>
      <dgm:t>
        <a:bodyPr/>
        <a:lstStyle/>
        <a:p>
          <a:endParaRPr lang="es-ES" sz="2000">
            <a:latin typeface="+mn-lt"/>
          </a:endParaRPr>
        </a:p>
      </dgm:t>
    </dgm:pt>
    <dgm:pt modelId="{36BB741A-A642-4EAD-A740-C41F410210DD}" type="sibTrans" cxnId="{BC59A1B6-95DE-46FB-84FC-BBB46A51E441}">
      <dgm:prSet/>
      <dgm:spPr/>
      <dgm:t>
        <a:bodyPr/>
        <a:lstStyle/>
        <a:p>
          <a:endParaRPr lang="es-ES" sz="2000">
            <a:latin typeface="+mn-lt"/>
          </a:endParaRPr>
        </a:p>
      </dgm:t>
    </dgm:pt>
    <dgm:pt modelId="{8FD6487E-D789-49A8-8AF0-47FD573D005B}">
      <dgm:prSet phldrT="[Texto]" custT="1"/>
      <dgm:spPr/>
      <dgm:t>
        <a:bodyPr/>
        <a:lstStyle/>
        <a:p>
          <a:r>
            <a:rPr lang="es-MX" sz="1800" dirty="0">
              <a:latin typeface="+mn-lt"/>
            </a:rPr>
            <a:t>Artículos 12, 13, 15, 31, 44 y 50 del Decreto No. 36-2024, Ley del Presupuesto General de Ingresos y Egresos del Estado para el Ejercicio Fiscal  2025.</a:t>
          </a:r>
          <a:endParaRPr lang="es-ES" sz="1800" dirty="0">
            <a:latin typeface="+mn-lt"/>
          </a:endParaRPr>
        </a:p>
      </dgm:t>
    </dgm:pt>
    <dgm:pt modelId="{94B0D43F-3C49-45F9-B14D-F3D39F14586E}" type="parTrans" cxnId="{662ACB90-B563-4F2B-9243-F18B2174153D}">
      <dgm:prSet/>
      <dgm:spPr/>
      <dgm:t>
        <a:bodyPr/>
        <a:lstStyle/>
        <a:p>
          <a:endParaRPr lang="es-ES" sz="2000">
            <a:latin typeface="+mn-lt"/>
          </a:endParaRPr>
        </a:p>
      </dgm:t>
    </dgm:pt>
    <dgm:pt modelId="{DC9E0CEF-92AF-415B-A829-69B2E3AFB008}" type="sibTrans" cxnId="{662ACB90-B563-4F2B-9243-F18B2174153D}">
      <dgm:prSet/>
      <dgm:spPr/>
      <dgm:t>
        <a:bodyPr/>
        <a:lstStyle/>
        <a:p>
          <a:endParaRPr lang="es-ES" sz="2000">
            <a:latin typeface="+mn-lt"/>
          </a:endParaRPr>
        </a:p>
      </dgm:t>
    </dgm:pt>
    <dgm:pt modelId="{F475322B-5105-423E-B014-7D7E4000ABB7}">
      <dgm:prSet custT="1"/>
      <dgm:spPr/>
      <dgm:t>
        <a:bodyPr/>
        <a:lstStyle/>
        <a:p>
          <a:r>
            <a:rPr lang="es-GT" sz="1800" b="1" dirty="0">
              <a:latin typeface="+mn-lt"/>
            </a:rPr>
            <a:t>d)</a:t>
          </a:r>
          <a:endParaRPr lang="es-ES" sz="1800" b="1" dirty="0">
            <a:latin typeface="+mn-lt"/>
          </a:endParaRPr>
        </a:p>
      </dgm:t>
    </dgm:pt>
    <dgm:pt modelId="{1EC0DF63-EF81-4B67-B8E3-C0603A45A4B3}" type="parTrans" cxnId="{8FE8BB0F-2EA1-4B70-81B2-0757FE043247}">
      <dgm:prSet/>
      <dgm:spPr/>
      <dgm:t>
        <a:bodyPr/>
        <a:lstStyle/>
        <a:p>
          <a:endParaRPr lang="es-ES" sz="2000">
            <a:latin typeface="+mn-lt"/>
          </a:endParaRPr>
        </a:p>
      </dgm:t>
    </dgm:pt>
    <dgm:pt modelId="{EC2C2771-8C1C-4B93-B3DC-E23D43C6D9C0}" type="sibTrans" cxnId="{8FE8BB0F-2EA1-4B70-81B2-0757FE043247}">
      <dgm:prSet/>
      <dgm:spPr/>
      <dgm:t>
        <a:bodyPr/>
        <a:lstStyle/>
        <a:p>
          <a:endParaRPr lang="es-ES" sz="2000">
            <a:latin typeface="+mn-lt"/>
          </a:endParaRPr>
        </a:p>
      </dgm:t>
    </dgm:pt>
    <dgm:pt modelId="{1940A349-30EE-4D6F-B9CA-E79664A0E796}">
      <dgm:prSet custT="1"/>
      <dgm:spPr/>
      <dgm:t>
        <a:bodyPr/>
        <a:lstStyle/>
        <a:p>
          <a:r>
            <a:rPr lang="es-MX" sz="1800" dirty="0">
              <a:latin typeface="+mn-lt"/>
            </a:rPr>
            <a:t>Artículos  3 Bis,  14 y 15 del Acuerdo Gubernativo No. 55-2016, Reglamento de Manejo de Subsidios y Subvenciones, reformado por los Acuerdos Gubernativos Nos. 142-2017 y 133-2023.</a:t>
          </a:r>
          <a:endParaRPr lang="es-ES" sz="1800" dirty="0">
            <a:latin typeface="+mn-lt"/>
          </a:endParaRPr>
        </a:p>
      </dgm:t>
    </dgm:pt>
    <dgm:pt modelId="{B98CB65C-5C6A-42A0-B1E2-5356F9E74FD7}" type="parTrans" cxnId="{D58E1DBA-2838-4CF7-9FC3-E39340C8CBA6}">
      <dgm:prSet/>
      <dgm:spPr/>
      <dgm:t>
        <a:bodyPr/>
        <a:lstStyle/>
        <a:p>
          <a:endParaRPr lang="es-ES" sz="2000">
            <a:latin typeface="+mn-lt"/>
          </a:endParaRPr>
        </a:p>
      </dgm:t>
    </dgm:pt>
    <dgm:pt modelId="{4EFE7019-F1A8-4322-BCFB-577A90D36372}" type="sibTrans" cxnId="{D58E1DBA-2838-4CF7-9FC3-E39340C8CBA6}">
      <dgm:prSet/>
      <dgm:spPr/>
      <dgm:t>
        <a:bodyPr/>
        <a:lstStyle/>
        <a:p>
          <a:endParaRPr lang="es-ES" sz="2000">
            <a:latin typeface="+mn-lt"/>
          </a:endParaRPr>
        </a:p>
      </dgm:t>
    </dgm:pt>
    <dgm:pt modelId="{B16C7DBE-7D06-44EB-BB53-426306FB3ECB}">
      <dgm:prSet/>
      <dgm:spPr/>
      <dgm:t>
        <a:bodyPr/>
        <a:lstStyle/>
        <a:p>
          <a:r>
            <a:rPr lang="es-GT" dirty="0"/>
            <a:t>e)</a:t>
          </a:r>
          <a:endParaRPr lang="es-ES" dirty="0"/>
        </a:p>
      </dgm:t>
    </dgm:pt>
    <dgm:pt modelId="{87C6AAC4-6DE7-45D4-A8DC-54FBC145DB37}" type="parTrans" cxnId="{3902CF9F-6E53-4CC4-A441-3BA6A161D821}">
      <dgm:prSet/>
      <dgm:spPr/>
      <dgm:t>
        <a:bodyPr/>
        <a:lstStyle/>
        <a:p>
          <a:endParaRPr lang="es-ES"/>
        </a:p>
      </dgm:t>
    </dgm:pt>
    <dgm:pt modelId="{081ACD3F-34C1-44D8-9A88-4963F048206B}" type="sibTrans" cxnId="{3902CF9F-6E53-4CC4-A441-3BA6A161D821}">
      <dgm:prSet/>
      <dgm:spPr/>
      <dgm:t>
        <a:bodyPr/>
        <a:lstStyle/>
        <a:p>
          <a:endParaRPr lang="es-ES"/>
        </a:p>
      </dgm:t>
    </dgm:pt>
    <dgm:pt modelId="{3D8ACE20-11B8-4610-8788-07853639B60D}">
      <dgm:prSet custT="1"/>
      <dgm:spPr/>
      <dgm:t>
        <a:bodyPr/>
        <a:lstStyle/>
        <a:p>
          <a:r>
            <a:rPr lang="es-GT" sz="1800" dirty="0">
              <a:latin typeface="+mn-lt"/>
            </a:rPr>
            <a:t>Circular conjunta del Ministerio de Finanzas Públicas y la Contraloría General de Cuentas, de fecha 30 de enero de 2019.</a:t>
          </a:r>
          <a:endParaRPr lang="es-ES" sz="1800" dirty="0">
            <a:latin typeface="+mn-lt"/>
          </a:endParaRPr>
        </a:p>
      </dgm:t>
    </dgm:pt>
    <dgm:pt modelId="{12AFA51F-242F-47F4-BB98-5A33EF8459F6}" type="parTrans" cxnId="{52C7F34A-4E2A-43AA-8BF2-298AC30EB6EF}">
      <dgm:prSet/>
      <dgm:spPr/>
      <dgm:t>
        <a:bodyPr/>
        <a:lstStyle/>
        <a:p>
          <a:endParaRPr lang="es-ES"/>
        </a:p>
      </dgm:t>
    </dgm:pt>
    <dgm:pt modelId="{99999900-B528-43ED-99F8-490B78C7F46A}" type="sibTrans" cxnId="{52C7F34A-4E2A-43AA-8BF2-298AC30EB6EF}">
      <dgm:prSet/>
      <dgm:spPr/>
      <dgm:t>
        <a:bodyPr/>
        <a:lstStyle/>
        <a:p>
          <a:endParaRPr lang="es-ES"/>
        </a:p>
      </dgm:t>
    </dgm:pt>
    <dgm:pt modelId="{1FE853A9-C106-47CF-AD9F-2C70FCF28938}" type="pres">
      <dgm:prSet presAssocID="{FBDDE18F-347C-4225-B44E-6B82EAD14A33}" presName="linearFlow" presStyleCnt="0">
        <dgm:presLayoutVars>
          <dgm:dir/>
          <dgm:animLvl val="lvl"/>
          <dgm:resizeHandles val="exact"/>
        </dgm:presLayoutVars>
      </dgm:prSet>
      <dgm:spPr/>
    </dgm:pt>
    <dgm:pt modelId="{8DC5DA39-B3BB-4E4A-95DD-55362CFB8C9B}" type="pres">
      <dgm:prSet presAssocID="{CEF52080-78FE-4294-ADCA-19F3A397D1F5}" presName="composite" presStyleCnt="0"/>
      <dgm:spPr/>
    </dgm:pt>
    <dgm:pt modelId="{7A1D378F-709B-4E0B-AEE2-3E648AE20F33}" type="pres">
      <dgm:prSet presAssocID="{CEF52080-78FE-4294-ADCA-19F3A397D1F5}" presName="parentText" presStyleLbl="alignNode1" presStyleIdx="0" presStyleCnt="5">
        <dgm:presLayoutVars>
          <dgm:chMax val="1"/>
          <dgm:bulletEnabled val="1"/>
        </dgm:presLayoutVars>
      </dgm:prSet>
      <dgm:spPr/>
    </dgm:pt>
    <dgm:pt modelId="{561D2530-C0B0-476F-A723-8B7401CBCB90}" type="pres">
      <dgm:prSet presAssocID="{CEF52080-78FE-4294-ADCA-19F3A397D1F5}" presName="descendantText" presStyleLbl="alignAcc1" presStyleIdx="0" presStyleCnt="5" custLinFactNeighborX="311" custLinFactNeighborY="17325">
        <dgm:presLayoutVars>
          <dgm:bulletEnabled val="1"/>
        </dgm:presLayoutVars>
      </dgm:prSet>
      <dgm:spPr/>
    </dgm:pt>
    <dgm:pt modelId="{2699950E-71F6-4C1E-A3D2-4CDDFAF53D13}" type="pres">
      <dgm:prSet presAssocID="{A1AE3857-A7F5-4F55-8D45-3A56F3199C6D}" presName="sp" presStyleCnt="0"/>
      <dgm:spPr/>
    </dgm:pt>
    <dgm:pt modelId="{71B1C356-9467-4C2D-8F56-97E0B799FC51}" type="pres">
      <dgm:prSet presAssocID="{E784B449-4C03-424F-B4A0-A06863C15636}" presName="composite" presStyleCnt="0"/>
      <dgm:spPr/>
    </dgm:pt>
    <dgm:pt modelId="{335F0D30-D910-404B-A827-DFB4DF928396}" type="pres">
      <dgm:prSet presAssocID="{E784B449-4C03-424F-B4A0-A06863C15636}" presName="parentText" presStyleLbl="alignNode1" presStyleIdx="1" presStyleCnt="5">
        <dgm:presLayoutVars>
          <dgm:chMax val="1"/>
          <dgm:bulletEnabled val="1"/>
        </dgm:presLayoutVars>
      </dgm:prSet>
      <dgm:spPr/>
    </dgm:pt>
    <dgm:pt modelId="{DC39799C-EB32-4B16-A10D-DBA4ED2477B8}" type="pres">
      <dgm:prSet presAssocID="{E784B449-4C03-424F-B4A0-A06863C15636}" presName="descendantText" presStyleLbl="alignAcc1" presStyleIdx="1" presStyleCnt="5" custScaleY="143347">
        <dgm:presLayoutVars>
          <dgm:bulletEnabled val="1"/>
        </dgm:presLayoutVars>
      </dgm:prSet>
      <dgm:spPr/>
    </dgm:pt>
    <dgm:pt modelId="{938CEC8E-DA83-43ED-A7E1-9B95C8D433C2}" type="pres">
      <dgm:prSet presAssocID="{74835829-A29B-41A3-8554-7A5D6860A4E6}" presName="sp" presStyleCnt="0"/>
      <dgm:spPr/>
    </dgm:pt>
    <dgm:pt modelId="{442BA5C2-80C7-45F6-B117-C80286612153}" type="pres">
      <dgm:prSet presAssocID="{3B58C1FE-9FDD-4A0E-A66C-1C796E2E88B9}" presName="composite" presStyleCnt="0"/>
      <dgm:spPr/>
    </dgm:pt>
    <dgm:pt modelId="{99EADF20-E102-4854-A390-870FD28FB9CB}" type="pres">
      <dgm:prSet presAssocID="{3B58C1FE-9FDD-4A0E-A66C-1C796E2E88B9}" presName="parentText" presStyleLbl="alignNode1" presStyleIdx="2" presStyleCnt="5">
        <dgm:presLayoutVars>
          <dgm:chMax val="1"/>
          <dgm:bulletEnabled val="1"/>
        </dgm:presLayoutVars>
      </dgm:prSet>
      <dgm:spPr/>
    </dgm:pt>
    <dgm:pt modelId="{759C682E-37F5-4385-9AF9-A7A0E310F8BF}" type="pres">
      <dgm:prSet presAssocID="{3B58C1FE-9FDD-4A0E-A66C-1C796E2E88B9}" presName="descendantText" presStyleLbl="alignAcc1" presStyleIdx="2" presStyleCnt="5" custScaleY="123898">
        <dgm:presLayoutVars>
          <dgm:bulletEnabled val="1"/>
        </dgm:presLayoutVars>
      </dgm:prSet>
      <dgm:spPr/>
    </dgm:pt>
    <dgm:pt modelId="{87355505-10A5-4289-9787-987D3E89F1DF}" type="pres">
      <dgm:prSet presAssocID="{36BB741A-A642-4EAD-A740-C41F410210DD}" presName="sp" presStyleCnt="0"/>
      <dgm:spPr/>
    </dgm:pt>
    <dgm:pt modelId="{4117DE8A-9D52-431D-BC14-0F2B1EB6E296}" type="pres">
      <dgm:prSet presAssocID="{F475322B-5105-423E-B014-7D7E4000ABB7}" presName="composite" presStyleCnt="0"/>
      <dgm:spPr/>
    </dgm:pt>
    <dgm:pt modelId="{668BEF0B-5731-4B4B-A375-8ECBE3073070}" type="pres">
      <dgm:prSet presAssocID="{F475322B-5105-423E-B014-7D7E4000ABB7}" presName="parentText" presStyleLbl="alignNode1" presStyleIdx="3" presStyleCnt="5">
        <dgm:presLayoutVars>
          <dgm:chMax val="1"/>
          <dgm:bulletEnabled val="1"/>
        </dgm:presLayoutVars>
      </dgm:prSet>
      <dgm:spPr/>
    </dgm:pt>
    <dgm:pt modelId="{677498EE-76AD-412C-AA66-7AD8B16179A5}" type="pres">
      <dgm:prSet presAssocID="{F475322B-5105-423E-B014-7D7E4000ABB7}" presName="descendantText" presStyleLbl="alignAcc1" presStyleIdx="3" presStyleCnt="5" custScaleY="137712">
        <dgm:presLayoutVars>
          <dgm:bulletEnabled val="1"/>
        </dgm:presLayoutVars>
      </dgm:prSet>
      <dgm:spPr/>
    </dgm:pt>
    <dgm:pt modelId="{F234293B-3636-4A0D-A750-4C24F8C1159A}" type="pres">
      <dgm:prSet presAssocID="{EC2C2771-8C1C-4B93-B3DC-E23D43C6D9C0}" presName="sp" presStyleCnt="0"/>
      <dgm:spPr/>
    </dgm:pt>
    <dgm:pt modelId="{9BC0F458-78D2-429A-99F3-CD6E1F944C0E}" type="pres">
      <dgm:prSet presAssocID="{B16C7DBE-7D06-44EB-BB53-426306FB3ECB}" presName="composite" presStyleCnt="0"/>
      <dgm:spPr/>
    </dgm:pt>
    <dgm:pt modelId="{E3C2F925-1F34-424D-B75D-2F1C374D6BFE}" type="pres">
      <dgm:prSet presAssocID="{B16C7DBE-7D06-44EB-BB53-426306FB3ECB}" presName="parentText" presStyleLbl="alignNode1" presStyleIdx="4" presStyleCnt="5">
        <dgm:presLayoutVars>
          <dgm:chMax val="1"/>
          <dgm:bulletEnabled val="1"/>
        </dgm:presLayoutVars>
      </dgm:prSet>
      <dgm:spPr/>
    </dgm:pt>
    <dgm:pt modelId="{7C1861C1-CBDB-479E-9E71-DA1B775A86AF}" type="pres">
      <dgm:prSet presAssocID="{B16C7DBE-7D06-44EB-BB53-426306FB3ECB}" presName="descendantText" presStyleLbl="alignAcc1" presStyleIdx="4" presStyleCnt="5">
        <dgm:presLayoutVars>
          <dgm:bulletEnabled val="1"/>
        </dgm:presLayoutVars>
      </dgm:prSet>
      <dgm:spPr/>
    </dgm:pt>
  </dgm:ptLst>
  <dgm:cxnLst>
    <dgm:cxn modelId="{B0E6C20B-002C-4C7F-B4E2-B85ECA073315}" type="presOf" srcId="{1940A349-30EE-4D6F-B9CA-E79664A0E796}" destId="{677498EE-76AD-412C-AA66-7AD8B16179A5}" srcOrd="0" destOrd="0" presId="urn:microsoft.com/office/officeart/2005/8/layout/chevron2"/>
    <dgm:cxn modelId="{8FE8BB0F-2EA1-4B70-81B2-0757FE043247}" srcId="{FBDDE18F-347C-4225-B44E-6B82EAD14A33}" destId="{F475322B-5105-423E-B014-7D7E4000ABB7}" srcOrd="3" destOrd="0" parTransId="{1EC0DF63-EF81-4B67-B8E3-C0603A45A4B3}" sibTransId="{EC2C2771-8C1C-4B93-B3DC-E23D43C6D9C0}"/>
    <dgm:cxn modelId="{453B2428-6D12-460A-AC1C-8A2BE961E066}" type="presOf" srcId="{08BF8182-A777-450C-BAAC-BD9167FBC318}" destId="{561D2530-C0B0-476F-A723-8B7401CBCB90}" srcOrd="0" destOrd="0" presId="urn:microsoft.com/office/officeart/2005/8/layout/chevron2"/>
    <dgm:cxn modelId="{7BC7B042-215B-4DBA-89E5-8EAA44191CA7}" type="presOf" srcId="{E784B449-4C03-424F-B4A0-A06863C15636}" destId="{335F0D30-D910-404B-A827-DFB4DF928396}" srcOrd="0" destOrd="0" presId="urn:microsoft.com/office/officeart/2005/8/layout/chevron2"/>
    <dgm:cxn modelId="{73E00567-9121-4145-8B62-980CBFE84DEF}" srcId="{CEF52080-78FE-4294-ADCA-19F3A397D1F5}" destId="{08BF8182-A777-450C-BAAC-BD9167FBC318}" srcOrd="0" destOrd="0" parTransId="{3F4FC6D8-E60A-4131-8A69-8CB347033FA5}" sibTransId="{A4F91B91-B6D9-402A-838A-4C8BC7DBA4D8}"/>
    <dgm:cxn modelId="{52C7F34A-4E2A-43AA-8BF2-298AC30EB6EF}" srcId="{B16C7DBE-7D06-44EB-BB53-426306FB3ECB}" destId="{3D8ACE20-11B8-4610-8788-07853639B60D}" srcOrd="0" destOrd="0" parTransId="{12AFA51F-242F-47F4-BB98-5A33EF8459F6}" sibTransId="{99999900-B528-43ED-99F8-490B78C7F46A}"/>
    <dgm:cxn modelId="{3D34E64F-9E19-4518-8E21-548AF9F80F44}" type="presOf" srcId="{3D8ACE20-11B8-4610-8788-07853639B60D}" destId="{7C1861C1-CBDB-479E-9E71-DA1B775A86AF}" srcOrd="0" destOrd="0" presId="urn:microsoft.com/office/officeart/2005/8/layout/chevron2"/>
    <dgm:cxn modelId="{05298D7A-044A-47B0-B74E-4649B80D9F01}" type="presOf" srcId="{CEF52080-78FE-4294-ADCA-19F3A397D1F5}" destId="{7A1D378F-709B-4E0B-AEE2-3E648AE20F33}" srcOrd="0" destOrd="0" presId="urn:microsoft.com/office/officeart/2005/8/layout/chevron2"/>
    <dgm:cxn modelId="{302F9485-1FE1-40B7-A228-BD194961F681}" srcId="{FBDDE18F-347C-4225-B44E-6B82EAD14A33}" destId="{E784B449-4C03-424F-B4A0-A06863C15636}" srcOrd="1" destOrd="0" parTransId="{700651BD-7F0B-48A0-99F1-1EAE3E52551B}" sibTransId="{74835829-A29B-41A3-8554-7A5D6860A4E6}"/>
    <dgm:cxn modelId="{595DA48F-8B7F-43EB-8CAD-8F11775553DE}" type="presOf" srcId="{B16C7DBE-7D06-44EB-BB53-426306FB3ECB}" destId="{E3C2F925-1F34-424D-B75D-2F1C374D6BFE}" srcOrd="0" destOrd="0" presId="urn:microsoft.com/office/officeart/2005/8/layout/chevron2"/>
    <dgm:cxn modelId="{662ACB90-B563-4F2B-9243-F18B2174153D}" srcId="{3B58C1FE-9FDD-4A0E-A66C-1C796E2E88B9}" destId="{8FD6487E-D789-49A8-8AF0-47FD573D005B}" srcOrd="0" destOrd="0" parTransId="{94B0D43F-3C49-45F9-B14D-F3D39F14586E}" sibTransId="{DC9E0CEF-92AF-415B-A829-69B2E3AFB008}"/>
    <dgm:cxn modelId="{BFEF1796-6A32-40AE-9066-05C3A889EB78}" type="presOf" srcId="{F475322B-5105-423E-B014-7D7E4000ABB7}" destId="{668BEF0B-5731-4B4B-A375-8ECBE3073070}" srcOrd="0" destOrd="0" presId="urn:microsoft.com/office/officeart/2005/8/layout/chevron2"/>
    <dgm:cxn modelId="{3902CF9F-6E53-4CC4-A441-3BA6A161D821}" srcId="{FBDDE18F-347C-4225-B44E-6B82EAD14A33}" destId="{B16C7DBE-7D06-44EB-BB53-426306FB3ECB}" srcOrd="4" destOrd="0" parTransId="{87C6AAC4-6DE7-45D4-A8DC-54FBC145DB37}" sibTransId="{081ACD3F-34C1-44D8-9A88-4963F048206B}"/>
    <dgm:cxn modelId="{BC59A1B6-95DE-46FB-84FC-BBB46A51E441}" srcId="{FBDDE18F-347C-4225-B44E-6B82EAD14A33}" destId="{3B58C1FE-9FDD-4A0E-A66C-1C796E2E88B9}" srcOrd="2" destOrd="0" parTransId="{E310751A-FC0D-4DB5-B0AD-44E2D285D10D}" sibTransId="{36BB741A-A642-4EAD-A740-C41F410210DD}"/>
    <dgm:cxn modelId="{D58E1DBA-2838-4CF7-9FC3-E39340C8CBA6}" srcId="{F475322B-5105-423E-B014-7D7E4000ABB7}" destId="{1940A349-30EE-4D6F-B9CA-E79664A0E796}" srcOrd="0" destOrd="0" parTransId="{B98CB65C-5C6A-42A0-B1E2-5356F9E74FD7}" sibTransId="{4EFE7019-F1A8-4322-BCFB-577A90D36372}"/>
    <dgm:cxn modelId="{07351ABC-DAAA-434A-AB0A-9685AF67F1D9}" type="presOf" srcId="{FBDDE18F-347C-4225-B44E-6B82EAD14A33}" destId="{1FE853A9-C106-47CF-AD9F-2C70FCF28938}" srcOrd="0" destOrd="0" presId="urn:microsoft.com/office/officeart/2005/8/layout/chevron2"/>
    <dgm:cxn modelId="{B0F46AC3-3818-4BC3-BDBA-9B757D36E997}" srcId="{FBDDE18F-347C-4225-B44E-6B82EAD14A33}" destId="{CEF52080-78FE-4294-ADCA-19F3A397D1F5}" srcOrd="0" destOrd="0" parTransId="{67E4BFE4-74F4-40E1-8AED-5DE06ECE5E7D}" sibTransId="{A1AE3857-A7F5-4F55-8D45-3A56F3199C6D}"/>
    <dgm:cxn modelId="{926C2CE9-E5B8-4418-9F4D-4B58456B3AF6}" type="presOf" srcId="{3B58C1FE-9FDD-4A0E-A66C-1C796E2E88B9}" destId="{99EADF20-E102-4854-A390-870FD28FB9CB}" srcOrd="0" destOrd="0" presId="urn:microsoft.com/office/officeart/2005/8/layout/chevron2"/>
    <dgm:cxn modelId="{F5D503F3-C9B8-40CC-9771-B1E22509B5C6}" srcId="{E784B449-4C03-424F-B4A0-A06863C15636}" destId="{CD90C2E2-6D94-4C87-B978-1449B4BE5BFC}" srcOrd="0" destOrd="0" parTransId="{11C85573-41DB-4E58-AFB9-24A7160FFEF2}" sibTransId="{3732180C-0A55-404C-9C4D-D6B17432A2DF}"/>
    <dgm:cxn modelId="{EF5867FA-93F9-4518-9E14-D002CCBA632A}" type="presOf" srcId="{CD90C2E2-6D94-4C87-B978-1449B4BE5BFC}" destId="{DC39799C-EB32-4B16-A10D-DBA4ED2477B8}" srcOrd="0" destOrd="0" presId="urn:microsoft.com/office/officeart/2005/8/layout/chevron2"/>
    <dgm:cxn modelId="{DBBA0CFE-4837-4C4D-B23E-6D74382C8097}" type="presOf" srcId="{8FD6487E-D789-49A8-8AF0-47FD573D005B}" destId="{759C682E-37F5-4385-9AF9-A7A0E310F8BF}" srcOrd="0" destOrd="0" presId="urn:microsoft.com/office/officeart/2005/8/layout/chevron2"/>
    <dgm:cxn modelId="{7F87C4DB-9A35-4C9F-82B6-40303B187370}" type="presParOf" srcId="{1FE853A9-C106-47CF-AD9F-2C70FCF28938}" destId="{8DC5DA39-B3BB-4E4A-95DD-55362CFB8C9B}" srcOrd="0" destOrd="0" presId="urn:microsoft.com/office/officeart/2005/8/layout/chevron2"/>
    <dgm:cxn modelId="{B7EAD278-793C-4B7B-83AF-87B47BE17547}" type="presParOf" srcId="{8DC5DA39-B3BB-4E4A-95DD-55362CFB8C9B}" destId="{7A1D378F-709B-4E0B-AEE2-3E648AE20F33}" srcOrd="0" destOrd="0" presId="urn:microsoft.com/office/officeart/2005/8/layout/chevron2"/>
    <dgm:cxn modelId="{53A7AED1-1B1C-4FFD-80C7-2C455A3C0414}" type="presParOf" srcId="{8DC5DA39-B3BB-4E4A-95DD-55362CFB8C9B}" destId="{561D2530-C0B0-476F-A723-8B7401CBCB90}" srcOrd="1" destOrd="0" presId="urn:microsoft.com/office/officeart/2005/8/layout/chevron2"/>
    <dgm:cxn modelId="{B7C04350-FE9C-4A19-84AB-948B34F3F7DD}" type="presParOf" srcId="{1FE853A9-C106-47CF-AD9F-2C70FCF28938}" destId="{2699950E-71F6-4C1E-A3D2-4CDDFAF53D13}" srcOrd="1" destOrd="0" presId="urn:microsoft.com/office/officeart/2005/8/layout/chevron2"/>
    <dgm:cxn modelId="{EEC74E2C-6F10-468C-95D5-44B7FD284EAE}" type="presParOf" srcId="{1FE853A9-C106-47CF-AD9F-2C70FCF28938}" destId="{71B1C356-9467-4C2D-8F56-97E0B799FC51}" srcOrd="2" destOrd="0" presId="urn:microsoft.com/office/officeart/2005/8/layout/chevron2"/>
    <dgm:cxn modelId="{A4AC5249-31FC-46BF-98A6-2DA86657EC4A}" type="presParOf" srcId="{71B1C356-9467-4C2D-8F56-97E0B799FC51}" destId="{335F0D30-D910-404B-A827-DFB4DF928396}" srcOrd="0" destOrd="0" presId="urn:microsoft.com/office/officeart/2005/8/layout/chevron2"/>
    <dgm:cxn modelId="{40225350-2985-41D5-B48B-4BA17A33F188}" type="presParOf" srcId="{71B1C356-9467-4C2D-8F56-97E0B799FC51}" destId="{DC39799C-EB32-4B16-A10D-DBA4ED2477B8}" srcOrd="1" destOrd="0" presId="urn:microsoft.com/office/officeart/2005/8/layout/chevron2"/>
    <dgm:cxn modelId="{63C5CB47-B49C-4766-B670-ECF9CC1E2B7B}" type="presParOf" srcId="{1FE853A9-C106-47CF-AD9F-2C70FCF28938}" destId="{938CEC8E-DA83-43ED-A7E1-9B95C8D433C2}" srcOrd="3" destOrd="0" presId="urn:microsoft.com/office/officeart/2005/8/layout/chevron2"/>
    <dgm:cxn modelId="{72DF5619-51F2-4CF8-826F-9C8D162E34FC}" type="presParOf" srcId="{1FE853A9-C106-47CF-AD9F-2C70FCF28938}" destId="{442BA5C2-80C7-45F6-B117-C80286612153}" srcOrd="4" destOrd="0" presId="urn:microsoft.com/office/officeart/2005/8/layout/chevron2"/>
    <dgm:cxn modelId="{FECAD010-196C-458B-9B5A-948DEEF607DA}" type="presParOf" srcId="{442BA5C2-80C7-45F6-B117-C80286612153}" destId="{99EADF20-E102-4854-A390-870FD28FB9CB}" srcOrd="0" destOrd="0" presId="urn:microsoft.com/office/officeart/2005/8/layout/chevron2"/>
    <dgm:cxn modelId="{771AEB61-311E-4870-A692-27A96813E57E}" type="presParOf" srcId="{442BA5C2-80C7-45F6-B117-C80286612153}" destId="{759C682E-37F5-4385-9AF9-A7A0E310F8BF}" srcOrd="1" destOrd="0" presId="urn:microsoft.com/office/officeart/2005/8/layout/chevron2"/>
    <dgm:cxn modelId="{88B13E14-CA24-4C4E-A5A8-CD6ED638CE55}" type="presParOf" srcId="{1FE853A9-C106-47CF-AD9F-2C70FCF28938}" destId="{87355505-10A5-4289-9787-987D3E89F1DF}" srcOrd="5" destOrd="0" presId="urn:microsoft.com/office/officeart/2005/8/layout/chevron2"/>
    <dgm:cxn modelId="{7D9CC226-70E3-4452-90A8-CFFB54785647}" type="presParOf" srcId="{1FE853A9-C106-47CF-AD9F-2C70FCF28938}" destId="{4117DE8A-9D52-431D-BC14-0F2B1EB6E296}" srcOrd="6" destOrd="0" presId="urn:microsoft.com/office/officeart/2005/8/layout/chevron2"/>
    <dgm:cxn modelId="{FBF18AE7-1E33-4090-AFBA-A4178B00FAE0}" type="presParOf" srcId="{4117DE8A-9D52-431D-BC14-0F2B1EB6E296}" destId="{668BEF0B-5731-4B4B-A375-8ECBE3073070}" srcOrd="0" destOrd="0" presId="urn:microsoft.com/office/officeart/2005/8/layout/chevron2"/>
    <dgm:cxn modelId="{EB1BC040-D628-4B14-B208-32A7FF2D6D05}" type="presParOf" srcId="{4117DE8A-9D52-431D-BC14-0F2B1EB6E296}" destId="{677498EE-76AD-412C-AA66-7AD8B16179A5}" srcOrd="1" destOrd="0" presId="urn:microsoft.com/office/officeart/2005/8/layout/chevron2"/>
    <dgm:cxn modelId="{5E19EE74-1C53-47BF-A1CE-13E2FB5CFC1E}" type="presParOf" srcId="{1FE853A9-C106-47CF-AD9F-2C70FCF28938}" destId="{F234293B-3636-4A0D-A750-4C24F8C1159A}" srcOrd="7" destOrd="0" presId="urn:microsoft.com/office/officeart/2005/8/layout/chevron2"/>
    <dgm:cxn modelId="{5EF0D740-24EF-46A9-8049-87FEAE93BAB8}" type="presParOf" srcId="{1FE853A9-C106-47CF-AD9F-2C70FCF28938}" destId="{9BC0F458-78D2-429A-99F3-CD6E1F944C0E}" srcOrd="8" destOrd="0" presId="urn:microsoft.com/office/officeart/2005/8/layout/chevron2"/>
    <dgm:cxn modelId="{F5AFF46A-460C-4F3F-B3BA-F587D9DDB0A6}" type="presParOf" srcId="{9BC0F458-78D2-429A-99F3-CD6E1F944C0E}" destId="{E3C2F925-1F34-424D-B75D-2F1C374D6BFE}" srcOrd="0" destOrd="0" presId="urn:microsoft.com/office/officeart/2005/8/layout/chevron2"/>
    <dgm:cxn modelId="{88DE3546-B16A-48A4-A310-C3C332129668}" type="presParOf" srcId="{9BC0F458-78D2-429A-99F3-CD6E1F944C0E}" destId="{7C1861C1-CBDB-479E-9E71-DA1B775A86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GT" dirty="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l="-8000" r="-8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CC09AC65-F557-4A7F-BBA4-0A2161B2A37C}" type="presOf" srcId="{D514EAB3-F303-4EB5-B0CC-BABF3B0EA70F}" destId="{F647101D-089B-4264-9030-545B68FBFE2A}" srcOrd="1" destOrd="0" presId="urn:microsoft.com/office/officeart/2005/8/layout/vList4"/>
    <dgm:cxn modelId="{D0DAFE79-FF7C-4AF0-88C5-83A3AB37CF74}" type="presOf" srcId="{7A2A3145-453A-414B-A8D8-B679495DADA9}" destId="{F22F3B6B-6136-4F66-B8DE-411CED2A6A9F}" srcOrd="0" destOrd="0" presId="urn:microsoft.com/office/officeart/2005/8/layout/vList4"/>
    <dgm:cxn modelId="{31F63E98-F41A-431C-A921-5908E522D10C}" type="presOf" srcId="{D514EAB3-F303-4EB5-B0CC-BABF3B0EA70F}" destId="{838FEBBA-F2BB-417D-B9BD-02601EC23F37}" srcOrd="0" destOrd="0" presId="urn:microsoft.com/office/officeart/2005/8/layout/vList4"/>
    <dgm:cxn modelId="{805DD493-CDD5-4E36-BB0D-2A55783C1D78}" type="presParOf" srcId="{F22F3B6B-6136-4F66-B8DE-411CED2A6A9F}" destId="{C65CAC8E-9006-4098-AD9E-5643FB68E8F0}" srcOrd="0" destOrd="0" presId="urn:microsoft.com/office/officeart/2005/8/layout/vList4"/>
    <dgm:cxn modelId="{DECE940D-C28F-4922-89B8-56C91197C1F5}" type="presParOf" srcId="{C65CAC8E-9006-4098-AD9E-5643FB68E8F0}" destId="{838FEBBA-F2BB-417D-B9BD-02601EC23F37}" srcOrd="0" destOrd="0" presId="urn:microsoft.com/office/officeart/2005/8/layout/vList4"/>
    <dgm:cxn modelId="{F7430D6A-C0B9-4118-8187-9A2BEC916F0D}" type="presParOf" srcId="{C65CAC8E-9006-4098-AD9E-5643FB68E8F0}" destId="{4A7F49B2-9767-44E6-AEA5-5CB8BF394CC9}" srcOrd="1" destOrd="0" presId="urn:microsoft.com/office/officeart/2005/8/layout/vList4"/>
    <dgm:cxn modelId="{F96F1D9E-5C78-4354-B849-5E352F2C4164}"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GT" dirty="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custLinFactNeighborY="-4572"/>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t="-26000" b="-26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9E73234D-8D46-49A2-9319-3099F00CC0CD}" type="presOf" srcId="{D514EAB3-F303-4EB5-B0CC-BABF3B0EA70F}" destId="{838FEBBA-F2BB-417D-B9BD-02601EC23F37}" srcOrd="0" destOrd="0" presId="urn:microsoft.com/office/officeart/2005/8/layout/vList4"/>
    <dgm:cxn modelId="{B8033DA6-4FE6-45DD-AF31-B602E2306548}" type="presOf" srcId="{7A2A3145-453A-414B-A8D8-B679495DADA9}" destId="{F22F3B6B-6136-4F66-B8DE-411CED2A6A9F}" srcOrd="0" destOrd="0" presId="urn:microsoft.com/office/officeart/2005/8/layout/vList4"/>
    <dgm:cxn modelId="{81E396C7-FE5E-4FC8-B5E4-12E390B51CC0}" type="presOf" srcId="{D514EAB3-F303-4EB5-B0CC-BABF3B0EA70F}" destId="{F647101D-089B-4264-9030-545B68FBFE2A}" srcOrd="1" destOrd="0" presId="urn:microsoft.com/office/officeart/2005/8/layout/vList4"/>
    <dgm:cxn modelId="{44F3AA06-AA85-4618-8601-FCC817C6A20E}" type="presParOf" srcId="{F22F3B6B-6136-4F66-B8DE-411CED2A6A9F}" destId="{C65CAC8E-9006-4098-AD9E-5643FB68E8F0}" srcOrd="0" destOrd="0" presId="urn:microsoft.com/office/officeart/2005/8/layout/vList4"/>
    <dgm:cxn modelId="{34805AA8-6BDF-49DB-A8FD-D208CE9BAB80}" type="presParOf" srcId="{C65CAC8E-9006-4098-AD9E-5643FB68E8F0}" destId="{838FEBBA-F2BB-417D-B9BD-02601EC23F37}" srcOrd="0" destOrd="0" presId="urn:microsoft.com/office/officeart/2005/8/layout/vList4"/>
    <dgm:cxn modelId="{AE22EA98-E82F-49CC-8D2E-F3FE4048C4F4}" type="presParOf" srcId="{C65CAC8E-9006-4098-AD9E-5643FB68E8F0}" destId="{4A7F49B2-9767-44E6-AEA5-5CB8BF394CC9}" srcOrd="1" destOrd="0" presId="urn:microsoft.com/office/officeart/2005/8/layout/vList4"/>
    <dgm:cxn modelId="{4BEFAFA7-17E0-446C-81E8-2EA164DD1AD1}"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3E02F67-58A6-4308-80C2-B4DE5F946C6C}" type="doc">
      <dgm:prSet loTypeId="urn:microsoft.com/office/officeart/2008/layout/PictureStrips" loCatId="list" qsTypeId="urn:microsoft.com/office/officeart/2005/8/quickstyle/simple3" qsCatId="simple" csTypeId="urn:microsoft.com/office/officeart/2005/8/colors/colorful1" csCatId="colorful" phldr="1"/>
      <dgm:spPr/>
      <dgm:t>
        <a:bodyPr/>
        <a:lstStyle/>
        <a:p>
          <a:endParaRPr lang="es-ES"/>
        </a:p>
      </dgm:t>
    </dgm:pt>
    <dgm:pt modelId="{489C1712-EDD1-4536-9482-18388E420076}">
      <dgm:prSet phldrT="[Texto]" custT="1"/>
      <dgm:spPr/>
      <dgm:t>
        <a:bodyPr/>
        <a:lstStyle/>
        <a:p>
          <a:r>
            <a:rPr lang="es-MX" sz="1800" dirty="0">
              <a:latin typeface="+mn-lt"/>
            </a:rPr>
            <a:t>Artículo 32 Bis del Decreto No. 101-97, Ley Orgánica del Presupuesto.</a:t>
          </a:r>
          <a:endParaRPr lang="es-ES" sz="1800" b="1" dirty="0">
            <a:latin typeface="+mn-lt"/>
          </a:endParaRPr>
        </a:p>
      </dgm:t>
    </dgm:pt>
    <dgm:pt modelId="{291EA4C9-BB2B-49EE-8F37-6637A8E1DD14}" type="parTrans" cxnId="{EC8498B8-7AC1-4086-80EC-73A8F1EC76D7}">
      <dgm:prSet/>
      <dgm:spPr/>
      <dgm:t>
        <a:bodyPr/>
        <a:lstStyle/>
        <a:p>
          <a:endParaRPr lang="es-ES" sz="1800">
            <a:solidFill>
              <a:schemeClr val="tx1"/>
            </a:solidFill>
            <a:latin typeface="+mn-lt"/>
          </a:endParaRPr>
        </a:p>
      </dgm:t>
    </dgm:pt>
    <dgm:pt modelId="{15DC12E2-0816-4C03-AC59-9F26F82BA2BE}" type="sibTrans" cxnId="{EC8498B8-7AC1-4086-80EC-73A8F1EC76D7}">
      <dgm:prSet/>
      <dgm:spPr/>
      <dgm:t>
        <a:bodyPr/>
        <a:lstStyle/>
        <a:p>
          <a:endParaRPr lang="es-ES" sz="1800">
            <a:solidFill>
              <a:schemeClr val="tx1"/>
            </a:solidFill>
            <a:latin typeface="+mn-lt"/>
          </a:endParaRPr>
        </a:p>
      </dgm:t>
    </dgm:pt>
    <dgm:pt modelId="{19CD15EE-DE58-40EA-92AE-9D2B3C1414B9}">
      <dgm:prSet phldrT="[Texto]" custT="1"/>
      <dgm:spPr/>
      <dgm:t>
        <a:bodyPr/>
        <a:lstStyle/>
        <a:p>
          <a:r>
            <a:rPr lang="es-MX" sz="1800" dirty="0">
              <a:latin typeface="+mn-lt"/>
            </a:rPr>
            <a:t>Artículo 10 del Acuerdo Gubernativo No. 271-2024 que entre otros aspectos, aprobó la distribución analítica del Presupuesto General de Ingresos y Egresos del Estado para el Ejercicio Fiscal 2025.</a:t>
          </a:r>
          <a:endParaRPr lang="es-ES" sz="1800" b="1" dirty="0">
            <a:latin typeface="+mn-lt"/>
          </a:endParaRPr>
        </a:p>
      </dgm:t>
    </dgm:pt>
    <dgm:pt modelId="{217D7E63-0496-45B3-8202-E62A89498D8A}" type="parTrans" cxnId="{6D2AE4CE-993C-4EB9-AA4C-B06D58AE440E}">
      <dgm:prSet/>
      <dgm:spPr/>
      <dgm:t>
        <a:bodyPr/>
        <a:lstStyle/>
        <a:p>
          <a:endParaRPr lang="es-ES" sz="1800">
            <a:solidFill>
              <a:schemeClr val="tx1"/>
            </a:solidFill>
            <a:latin typeface="+mn-lt"/>
          </a:endParaRPr>
        </a:p>
      </dgm:t>
    </dgm:pt>
    <dgm:pt modelId="{B05B406C-3E87-4FF7-8F24-4E28D25AF8EC}" type="sibTrans" cxnId="{6D2AE4CE-993C-4EB9-AA4C-B06D58AE440E}">
      <dgm:prSet/>
      <dgm:spPr/>
      <dgm:t>
        <a:bodyPr/>
        <a:lstStyle/>
        <a:p>
          <a:endParaRPr lang="es-ES" sz="1800">
            <a:solidFill>
              <a:schemeClr val="tx1"/>
            </a:solidFill>
            <a:latin typeface="+mn-lt"/>
          </a:endParaRPr>
        </a:p>
      </dgm:t>
    </dgm:pt>
    <dgm:pt modelId="{D7D8E5C5-CE1C-45AD-93A5-C43CD8F88C5A}">
      <dgm:prSet phldrT="[Texto]" custT="1"/>
      <dgm:spPr/>
      <dgm:t>
        <a:bodyPr/>
        <a:lstStyle/>
        <a:p>
          <a:r>
            <a:rPr lang="es-MX" sz="1800" dirty="0">
              <a:latin typeface="+mn-lt"/>
            </a:rPr>
            <a:t>Artículos 12, 13, 15, 31, 44 y 50 del Decreto  No. 36-2024, Ley del Presupuesto General de Ingresos y Egresos del Estado para el Ejercicio Fiscal 2025.</a:t>
          </a:r>
          <a:endParaRPr lang="es-ES" sz="1800" b="1" dirty="0">
            <a:latin typeface="+mn-lt"/>
          </a:endParaRPr>
        </a:p>
      </dgm:t>
    </dgm:pt>
    <dgm:pt modelId="{82927C2B-D491-4D8C-9F1C-4F4A3505E7CD}" type="parTrans" cxnId="{7A41484B-BDFA-4DD4-9D69-0011A6B1D778}">
      <dgm:prSet/>
      <dgm:spPr/>
      <dgm:t>
        <a:bodyPr/>
        <a:lstStyle/>
        <a:p>
          <a:endParaRPr lang="es-ES" sz="1800">
            <a:solidFill>
              <a:schemeClr val="tx1"/>
            </a:solidFill>
            <a:latin typeface="+mn-lt"/>
          </a:endParaRPr>
        </a:p>
      </dgm:t>
    </dgm:pt>
    <dgm:pt modelId="{1A39942D-46BA-4C38-9CAD-B38EDBABF359}" type="sibTrans" cxnId="{7A41484B-BDFA-4DD4-9D69-0011A6B1D778}">
      <dgm:prSet/>
      <dgm:spPr/>
      <dgm:t>
        <a:bodyPr/>
        <a:lstStyle/>
        <a:p>
          <a:endParaRPr lang="es-ES" sz="1800">
            <a:solidFill>
              <a:schemeClr val="tx1"/>
            </a:solidFill>
            <a:latin typeface="+mn-lt"/>
          </a:endParaRPr>
        </a:p>
      </dgm:t>
    </dgm:pt>
    <dgm:pt modelId="{5EA850F6-EAE7-4CA2-A2A4-701A04B73548}">
      <dgm:prSet phldrT="[Texto]" custT="1"/>
      <dgm:spPr/>
      <dgm:t>
        <a:bodyPr/>
        <a:lstStyle/>
        <a:p>
          <a:r>
            <a:rPr lang="es-MX" sz="1800" dirty="0">
              <a:latin typeface="+mn-lt"/>
            </a:rPr>
            <a:t>Artículos  3 Bis,  14 y 15 del Acuerdo Gubernativo No. 55-2016, Reglamento de Manejo de Subsidios y Subvenciones, y sus reformas en Acuerdos Gubernativos Nos. 142-2017 y 133-2023.</a:t>
          </a:r>
          <a:endParaRPr lang="es-ES" sz="1800" b="1" dirty="0">
            <a:latin typeface="+mn-lt"/>
          </a:endParaRPr>
        </a:p>
      </dgm:t>
    </dgm:pt>
    <dgm:pt modelId="{B65C0982-7754-407A-B9B5-45F0DCF9DCA5}" type="parTrans" cxnId="{250ADBA9-3D58-4A22-B352-2E9D6D487AB9}">
      <dgm:prSet/>
      <dgm:spPr/>
      <dgm:t>
        <a:bodyPr/>
        <a:lstStyle/>
        <a:p>
          <a:endParaRPr lang="es-ES" sz="1800">
            <a:solidFill>
              <a:schemeClr val="tx1"/>
            </a:solidFill>
            <a:latin typeface="+mn-lt"/>
          </a:endParaRPr>
        </a:p>
      </dgm:t>
    </dgm:pt>
    <dgm:pt modelId="{AA6E70A9-C285-4857-BBDC-EE015BE5A517}" type="sibTrans" cxnId="{250ADBA9-3D58-4A22-B352-2E9D6D487AB9}">
      <dgm:prSet/>
      <dgm:spPr/>
      <dgm:t>
        <a:bodyPr/>
        <a:lstStyle/>
        <a:p>
          <a:endParaRPr lang="es-ES" sz="1800">
            <a:solidFill>
              <a:schemeClr val="tx1"/>
            </a:solidFill>
            <a:latin typeface="+mn-lt"/>
          </a:endParaRPr>
        </a:p>
      </dgm:t>
    </dgm:pt>
    <dgm:pt modelId="{755B6579-50CF-428D-B011-085554B71949}">
      <dgm:prSet custT="1"/>
      <dgm:spPr/>
      <dgm:t>
        <a:bodyPr/>
        <a:lstStyle/>
        <a:p>
          <a:r>
            <a:rPr lang="es-GT" sz="1800" dirty="0"/>
            <a:t>Circular conjunta Minfin-CGC del 30 de enero de 2019.</a:t>
          </a:r>
          <a:endParaRPr lang="es-ES" sz="1800" dirty="0"/>
        </a:p>
      </dgm:t>
    </dgm:pt>
    <dgm:pt modelId="{26CC2BDC-EF98-43A3-ABB5-1B513E533D7F}" type="parTrans" cxnId="{5D74EC02-865E-4385-BA22-78F7B8069313}">
      <dgm:prSet/>
      <dgm:spPr/>
      <dgm:t>
        <a:bodyPr/>
        <a:lstStyle/>
        <a:p>
          <a:endParaRPr lang="es-ES">
            <a:solidFill>
              <a:schemeClr val="tx1"/>
            </a:solidFill>
          </a:endParaRPr>
        </a:p>
      </dgm:t>
    </dgm:pt>
    <dgm:pt modelId="{6ADB237B-894B-43B9-84C5-5F8362557C1C}" type="sibTrans" cxnId="{5D74EC02-865E-4385-BA22-78F7B8069313}">
      <dgm:prSet/>
      <dgm:spPr/>
      <dgm:t>
        <a:bodyPr/>
        <a:lstStyle/>
        <a:p>
          <a:endParaRPr lang="es-ES">
            <a:solidFill>
              <a:schemeClr val="tx1"/>
            </a:solidFill>
          </a:endParaRPr>
        </a:p>
      </dgm:t>
    </dgm:pt>
    <dgm:pt modelId="{1978DD5D-DC98-4D7A-9004-E9AE2A1826EF}" type="pres">
      <dgm:prSet presAssocID="{A3E02F67-58A6-4308-80C2-B4DE5F946C6C}" presName="Name0" presStyleCnt="0">
        <dgm:presLayoutVars>
          <dgm:dir/>
          <dgm:resizeHandles val="exact"/>
        </dgm:presLayoutVars>
      </dgm:prSet>
      <dgm:spPr/>
    </dgm:pt>
    <dgm:pt modelId="{A8B01F5D-3196-451F-A01E-2ABDDCBDBB50}" type="pres">
      <dgm:prSet presAssocID="{489C1712-EDD1-4536-9482-18388E420076}" presName="composite" presStyleCnt="0"/>
      <dgm:spPr/>
    </dgm:pt>
    <dgm:pt modelId="{31CBA4DA-6F61-435C-B9AE-DAF284A8BF8E}" type="pres">
      <dgm:prSet presAssocID="{489C1712-EDD1-4536-9482-18388E420076}" presName="rect1" presStyleLbl="trAlignAcc1" presStyleIdx="0" presStyleCnt="5">
        <dgm:presLayoutVars>
          <dgm:bulletEnabled val="1"/>
        </dgm:presLayoutVars>
      </dgm:prSet>
      <dgm:spPr/>
    </dgm:pt>
    <dgm:pt modelId="{61C55785-262C-4C0A-9748-793643C4AB4D}" type="pres">
      <dgm:prSet presAssocID="{489C1712-EDD1-4536-9482-18388E420076}" presName="rect2" presStyleLbl="fgImgPlace1" presStyleIdx="0" presStyleCnt="5" custLinFactNeighborY="12449"/>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6D22DF6-7582-497A-83BD-79B960506E47}" type="pres">
      <dgm:prSet presAssocID="{15DC12E2-0816-4C03-AC59-9F26F82BA2BE}" presName="sibTrans" presStyleCnt="0"/>
      <dgm:spPr/>
    </dgm:pt>
    <dgm:pt modelId="{1E6E06E4-6277-4768-959D-879A27674EC5}" type="pres">
      <dgm:prSet presAssocID="{19CD15EE-DE58-40EA-92AE-9D2B3C1414B9}" presName="composite" presStyleCnt="0"/>
      <dgm:spPr/>
    </dgm:pt>
    <dgm:pt modelId="{5894E8C7-9DC5-4544-8B28-DB4C1A770973}" type="pres">
      <dgm:prSet presAssocID="{19CD15EE-DE58-40EA-92AE-9D2B3C1414B9}" presName="rect1" presStyleLbl="trAlignAcc1" presStyleIdx="1" presStyleCnt="5" custScaleX="118582" custScaleY="220310">
        <dgm:presLayoutVars>
          <dgm:bulletEnabled val="1"/>
        </dgm:presLayoutVars>
      </dgm:prSet>
      <dgm:spPr/>
    </dgm:pt>
    <dgm:pt modelId="{D05CDB39-6E24-4921-83C3-00BD2D69F1A8}" type="pres">
      <dgm:prSet presAssocID="{19CD15EE-DE58-40EA-92AE-9D2B3C1414B9}" presName="rect2" presStyleLbl="fgImgPlace1" presStyleIdx="1" presStyleCnt="5" custScaleX="79441" custLinFactNeighborX="-2588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753EC4A-64BA-49DD-8CDA-36E6A9F40151}" type="pres">
      <dgm:prSet presAssocID="{B05B406C-3E87-4FF7-8F24-4E28D25AF8EC}" presName="sibTrans" presStyleCnt="0"/>
      <dgm:spPr/>
    </dgm:pt>
    <dgm:pt modelId="{EE43941B-970D-4E8D-A70A-B385D05BF256}" type="pres">
      <dgm:prSet presAssocID="{D7D8E5C5-CE1C-45AD-93A5-C43CD8F88C5A}" presName="composite" presStyleCnt="0"/>
      <dgm:spPr/>
    </dgm:pt>
    <dgm:pt modelId="{71DAB0F6-78E1-4E07-93DC-C2EF0C4E9401}" type="pres">
      <dgm:prSet presAssocID="{D7D8E5C5-CE1C-45AD-93A5-C43CD8F88C5A}" presName="rect1" presStyleLbl="trAlignAcc1" presStyleIdx="2" presStyleCnt="5" custScaleX="102434" custScaleY="170216" custLinFactNeighborX="-6543" custLinFactNeighborY="7780">
        <dgm:presLayoutVars>
          <dgm:bulletEnabled val="1"/>
        </dgm:presLayoutVars>
      </dgm:prSet>
      <dgm:spPr/>
    </dgm:pt>
    <dgm:pt modelId="{D4477BB7-0318-4E1C-820F-BC7B928E0A23}" type="pres">
      <dgm:prSet presAssocID="{D7D8E5C5-CE1C-45AD-93A5-C43CD8F88C5A}" presName="rect2" presStyleLbl="fgImgPlace1" presStyleIdx="2" presStyleCnt="5" custScaleX="78034" custLinFactNeighborX="-17050" custLinFactNeighborY="21501"/>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2BB2486A-A34B-44B7-A72B-B1AC77761451}" type="pres">
      <dgm:prSet presAssocID="{1A39942D-46BA-4C38-9CAD-B38EDBABF359}" presName="sibTrans" presStyleCnt="0"/>
      <dgm:spPr/>
    </dgm:pt>
    <dgm:pt modelId="{789F7825-7CCA-4EA7-AC90-01936CE00C3B}" type="pres">
      <dgm:prSet presAssocID="{5EA850F6-EAE7-4CA2-A2A4-701A04B73548}" presName="composite" presStyleCnt="0"/>
      <dgm:spPr/>
    </dgm:pt>
    <dgm:pt modelId="{2285BE54-99A3-4D9C-866D-A94D18D4D5BE}" type="pres">
      <dgm:prSet presAssocID="{5EA850F6-EAE7-4CA2-A2A4-701A04B73548}" presName="rect1" presStyleLbl="trAlignAcc1" presStyleIdx="3" presStyleCnt="5" custScaleX="113042" custScaleY="174141" custLinFactNeighborX="6204" custLinFactNeighborY="-3979">
        <dgm:presLayoutVars>
          <dgm:bulletEnabled val="1"/>
        </dgm:presLayoutVars>
      </dgm:prSet>
      <dgm:spPr/>
    </dgm:pt>
    <dgm:pt modelId="{FEE1B031-D4C7-478E-B673-DCC620EB3ACC}" type="pres">
      <dgm:prSet presAssocID="{5EA850F6-EAE7-4CA2-A2A4-701A04B73548}" presName="rect2" presStyleLbl="fgImgPlace1" presStyleIdx="3" presStyleCnt="5" custLinFactNeighborX="1952" custLinFactNeighborY="29383"/>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49392B76-E64D-401B-A248-9EAD1796300D}" type="pres">
      <dgm:prSet presAssocID="{AA6E70A9-C285-4857-BBDC-EE015BE5A517}" presName="sibTrans" presStyleCnt="0"/>
      <dgm:spPr/>
    </dgm:pt>
    <dgm:pt modelId="{F7389E44-76D3-4DF4-B1E3-696BD7BD9F85}" type="pres">
      <dgm:prSet presAssocID="{755B6579-50CF-428D-B011-085554B71949}" presName="composite" presStyleCnt="0"/>
      <dgm:spPr/>
    </dgm:pt>
    <dgm:pt modelId="{268C75A9-8201-490F-830A-5DB07AEFD0D4}" type="pres">
      <dgm:prSet presAssocID="{755B6579-50CF-428D-B011-085554B71949}" presName="rect1" presStyleLbl="trAlignAcc1" presStyleIdx="4" presStyleCnt="5" custLinFactNeighborX="1564" custLinFactNeighborY="16483">
        <dgm:presLayoutVars>
          <dgm:bulletEnabled val="1"/>
        </dgm:presLayoutVars>
      </dgm:prSet>
      <dgm:spPr/>
    </dgm:pt>
    <dgm:pt modelId="{3A2748FC-F763-4E66-A1A9-B99F53CE240D}" type="pres">
      <dgm:prSet presAssocID="{755B6579-50CF-428D-B011-085554B71949}" presName="rect2" presStyleLbl="fgImgPlace1" presStyleIdx="4" presStyleCnt="5" custLinFactNeighborX="-9781" custLinFactNeighborY="32237"/>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5D74EC02-865E-4385-BA22-78F7B8069313}" srcId="{A3E02F67-58A6-4308-80C2-B4DE5F946C6C}" destId="{755B6579-50CF-428D-B011-085554B71949}" srcOrd="4" destOrd="0" parTransId="{26CC2BDC-EF98-43A3-ABB5-1B513E533D7F}" sibTransId="{6ADB237B-894B-43B9-84C5-5F8362557C1C}"/>
    <dgm:cxn modelId="{04E5D03B-F629-4B76-BBFE-193157A427FF}" type="presOf" srcId="{D7D8E5C5-CE1C-45AD-93A5-C43CD8F88C5A}" destId="{71DAB0F6-78E1-4E07-93DC-C2EF0C4E9401}" srcOrd="0" destOrd="0" presId="urn:microsoft.com/office/officeart/2008/layout/PictureStrips"/>
    <dgm:cxn modelId="{0228F245-1812-494C-98A2-EF29427A9C24}" type="presOf" srcId="{19CD15EE-DE58-40EA-92AE-9D2B3C1414B9}" destId="{5894E8C7-9DC5-4544-8B28-DB4C1A770973}" srcOrd="0" destOrd="0" presId="urn:microsoft.com/office/officeart/2008/layout/PictureStrips"/>
    <dgm:cxn modelId="{22E3C166-E85D-432F-BD4A-6347A2F3A324}" type="presOf" srcId="{755B6579-50CF-428D-B011-085554B71949}" destId="{268C75A9-8201-490F-830A-5DB07AEFD0D4}" srcOrd="0" destOrd="0" presId="urn:microsoft.com/office/officeart/2008/layout/PictureStrips"/>
    <dgm:cxn modelId="{7A41484B-BDFA-4DD4-9D69-0011A6B1D778}" srcId="{A3E02F67-58A6-4308-80C2-B4DE5F946C6C}" destId="{D7D8E5C5-CE1C-45AD-93A5-C43CD8F88C5A}" srcOrd="2" destOrd="0" parTransId="{82927C2B-D491-4D8C-9F1C-4F4A3505E7CD}" sibTransId="{1A39942D-46BA-4C38-9CAD-B38EDBABF359}"/>
    <dgm:cxn modelId="{66F4176C-0174-4DEB-B387-317C0BD06BCD}" type="presOf" srcId="{A3E02F67-58A6-4308-80C2-B4DE5F946C6C}" destId="{1978DD5D-DC98-4D7A-9004-E9AE2A1826EF}" srcOrd="0" destOrd="0" presId="urn:microsoft.com/office/officeart/2008/layout/PictureStrips"/>
    <dgm:cxn modelId="{1766FB7B-7A17-49D1-B221-740695FC875E}" type="presOf" srcId="{5EA850F6-EAE7-4CA2-A2A4-701A04B73548}" destId="{2285BE54-99A3-4D9C-866D-A94D18D4D5BE}" srcOrd="0" destOrd="0" presId="urn:microsoft.com/office/officeart/2008/layout/PictureStrips"/>
    <dgm:cxn modelId="{A38C2C90-99F0-49B7-8405-407B18EA630C}" type="presOf" srcId="{489C1712-EDD1-4536-9482-18388E420076}" destId="{31CBA4DA-6F61-435C-B9AE-DAF284A8BF8E}" srcOrd="0" destOrd="0" presId="urn:microsoft.com/office/officeart/2008/layout/PictureStrips"/>
    <dgm:cxn modelId="{250ADBA9-3D58-4A22-B352-2E9D6D487AB9}" srcId="{A3E02F67-58A6-4308-80C2-B4DE5F946C6C}" destId="{5EA850F6-EAE7-4CA2-A2A4-701A04B73548}" srcOrd="3" destOrd="0" parTransId="{B65C0982-7754-407A-B9B5-45F0DCF9DCA5}" sibTransId="{AA6E70A9-C285-4857-BBDC-EE015BE5A517}"/>
    <dgm:cxn modelId="{EC8498B8-7AC1-4086-80EC-73A8F1EC76D7}" srcId="{A3E02F67-58A6-4308-80C2-B4DE5F946C6C}" destId="{489C1712-EDD1-4536-9482-18388E420076}" srcOrd="0" destOrd="0" parTransId="{291EA4C9-BB2B-49EE-8F37-6637A8E1DD14}" sibTransId="{15DC12E2-0816-4C03-AC59-9F26F82BA2BE}"/>
    <dgm:cxn modelId="{6D2AE4CE-993C-4EB9-AA4C-B06D58AE440E}" srcId="{A3E02F67-58A6-4308-80C2-B4DE5F946C6C}" destId="{19CD15EE-DE58-40EA-92AE-9D2B3C1414B9}" srcOrd="1" destOrd="0" parTransId="{217D7E63-0496-45B3-8202-E62A89498D8A}" sibTransId="{B05B406C-3E87-4FF7-8F24-4E28D25AF8EC}"/>
    <dgm:cxn modelId="{7113A421-D90F-498D-A788-2113BFAC22B7}" type="presParOf" srcId="{1978DD5D-DC98-4D7A-9004-E9AE2A1826EF}" destId="{A8B01F5D-3196-451F-A01E-2ABDDCBDBB50}" srcOrd="0" destOrd="0" presId="urn:microsoft.com/office/officeart/2008/layout/PictureStrips"/>
    <dgm:cxn modelId="{8BDBD1B5-1D4D-4B55-BCCE-4B4AF67D1296}" type="presParOf" srcId="{A8B01F5D-3196-451F-A01E-2ABDDCBDBB50}" destId="{31CBA4DA-6F61-435C-B9AE-DAF284A8BF8E}" srcOrd="0" destOrd="0" presId="urn:microsoft.com/office/officeart/2008/layout/PictureStrips"/>
    <dgm:cxn modelId="{2E9FC4E3-EC0A-4D4B-ADB3-7E2E5DA9E008}" type="presParOf" srcId="{A8B01F5D-3196-451F-A01E-2ABDDCBDBB50}" destId="{61C55785-262C-4C0A-9748-793643C4AB4D}" srcOrd="1" destOrd="0" presId="urn:microsoft.com/office/officeart/2008/layout/PictureStrips"/>
    <dgm:cxn modelId="{637FA469-49E6-492A-82F2-74FA29249B3C}" type="presParOf" srcId="{1978DD5D-DC98-4D7A-9004-E9AE2A1826EF}" destId="{26D22DF6-7582-497A-83BD-79B960506E47}" srcOrd="1" destOrd="0" presId="urn:microsoft.com/office/officeart/2008/layout/PictureStrips"/>
    <dgm:cxn modelId="{F37C711E-0DE0-447B-B5E3-E8C8939849F5}" type="presParOf" srcId="{1978DD5D-DC98-4D7A-9004-E9AE2A1826EF}" destId="{1E6E06E4-6277-4768-959D-879A27674EC5}" srcOrd="2" destOrd="0" presId="urn:microsoft.com/office/officeart/2008/layout/PictureStrips"/>
    <dgm:cxn modelId="{64968506-BAC9-4244-BBFA-F2305899408D}" type="presParOf" srcId="{1E6E06E4-6277-4768-959D-879A27674EC5}" destId="{5894E8C7-9DC5-4544-8B28-DB4C1A770973}" srcOrd="0" destOrd="0" presId="urn:microsoft.com/office/officeart/2008/layout/PictureStrips"/>
    <dgm:cxn modelId="{665635B9-7260-4FF8-A6E3-414D82DF5C74}" type="presParOf" srcId="{1E6E06E4-6277-4768-959D-879A27674EC5}" destId="{D05CDB39-6E24-4921-83C3-00BD2D69F1A8}" srcOrd="1" destOrd="0" presId="urn:microsoft.com/office/officeart/2008/layout/PictureStrips"/>
    <dgm:cxn modelId="{21BB4695-D4CC-43B6-BB13-2155F2247B53}" type="presParOf" srcId="{1978DD5D-DC98-4D7A-9004-E9AE2A1826EF}" destId="{A753EC4A-64BA-49DD-8CDA-36E6A9F40151}" srcOrd="3" destOrd="0" presId="urn:microsoft.com/office/officeart/2008/layout/PictureStrips"/>
    <dgm:cxn modelId="{1105C21F-1118-411A-AAAB-899D683ED166}" type="presParOf" srcId="{1978DD5D-DC98-4D7A-9004-E9AE2A1826EF}" destId="{EE43941B-970D-4E8D-A70A-B385D05BF256}" srcOrd="4" destOrd="0" presId="urn:microsoft.com/office/officeart/2008/layout/PictureStrips"/>
    <dgm:cxn modelId="{EC9EB987-20C2-493A-9066-48E7084CCFF8}" type="presParOf" srcId="{EE43941B-970D-4E8D-A70A-B385D05BF256}" destId="{71DAB0F6-78E1-4E07-93DC-C2EF0C4E9401}" srcOrd="0" destOrd="0" presId="urn:microsoft.com/office/officeart/2008/layout/PictureStrips"/>
    <dgm:cxn modelId="{F512D22E-00D6-4612-8001-B99677A22FEF}" type="presParOf" srcId="{EE43941B-970D-4E8D-A70A-B385D05BF256}" destId="{D4477BB7-0318-4E1C-820F-BC7B928E0A23}" srcOrd="1" destOrd="0" presId="urn:microsoft.com/office/officeart/2008/layout/PictureStrips"/>
    <dgm:cxn modelId="{FC8E63A5-3A94-4258-B9BA-B106D6C7B27E}" type="presParOf" srcId="{1978DD5D-DC98-4D7A-9004-E9AE2A1826EF}" destId="{2BB2486A-A34B-44B7-A72B-B1AC77761451}" srcOrd="5" destOrd="0" presId="urn:microsoft.com/office/officeart/2008/layout/PictureStrips"/>
    <dgm:cxn modelId="{290391C3-A9FC-4EFB-A049-81242E4F03DE}" type="presParOf" srcId="{1978DD5D-DC98-4D7A-9004-E9AE2A1826EF}" destId="{789F7825-7CCA-4EA7-AC90-01936CE00C3B}" srcOrd="6" destOrd="0" presId="urn:microsoft.com/office/officeart/2008/layout/PictureStrips"/>
    <dgm:cxn modelId="{0C765BDD-C409-4C6D-B6B4-B5D3DBE4B36D}" type="presParOf" srcId="{789F7825-7CCA-4EA7-AC90-01936CE00C3B}" destId="{2285BE54-99A3-4D9C-866D-A94D18D4D5BE}" srcOrd="0" destOrd="0" presId="urn:microsoft.com/office/officeart/2008/layout/PictureStrips"/>
    <dgm:cxn modelId="{56E1A018-B6A2-4BD9-8F20-5E56E8E68219}" type="presParOf" srcId="{789F7825-7CCA-4EA7-AC90-01936CE00C3B}" destId="{FEE1B031-D4C7-478E-B673-DCC620EB3ACC}" srcOrd="1" destOrd="0" presId="urn:microsoft.com/office/officeart/2008/layout/PictureStrips"/>
    <dgm:cxn modelId="{0BC35976-0BAC-4459-9962-398527B2506E}" type="presParOf" srcId="{1978DD5D-DC98-4D7A-9004-E9AE2A1826EF}" destId="{49392B76-E64D-401B-A248-9EAD1796300D}" srcOrd="7" destOrd="0" presId="urn:microsoft.com/office/officeart/2008/layout/PictureStrips"/>
    <dgm:cxn modelId="{CAA7B563-B2D2-4FA9-9096-F89AE9B30DBD}" type="presParOf" srcId="{1978DD5D-DC98-4D7A-9004-E9AE2A1826EF}" destId="{F7389E44-76D3-4DF4-B1E3-696BD7BD9F85}" srcOrd="8" destOrd="0" presId="urn:microsoft.com/office/officeart/2008/layout/PictureStrips"/>
    <dgm:cxn modelId="{F9010D98-14E3-4E75-A9CA-F35EA116DF11}" type="presParOf" srcId="{F7389E44-76D3-4DF4-B1E3-696BD7BD9F85}" destId="{268C75A9-8201-490F-830A-5DB07AEFD0D4}" srcOrd="0" destOrd="0" presId="urn:microsoft.com/office/officeart/2008/layout/PictureStrips"/>
    <dgm:cxn modelId="{E54EF572-5935-4078-B69A-09408626ADED}" type="presParOf" srcId="{F7389E44-76D3-4DF4-B1E3-696BD7BD9F85}" destId="{3A2748FC-F763-4E66-A1A9-B99F53CE240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GT" dirty="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l="-1000" r="-1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99ED3242-06B4-4A42-9D54-A11D45EFC8BE}" type="presOf" srcId="{7A2A3145-453A-414B-A8D8-B679495DADA9}" destId="{F22F3B6B-6136-4F66-B8DE-411CED2A6A9F}" srcOrd="0" destOrd="0" presId="urn:microsoft.com/office/officeart/2005/8/layout/vList4"/>
    <dgm:cxn modelId="{6959A866-076B-4525-8E1A-C1F091782BCA}" type="presOf" srcId="{D514EAB3-F303-4EB5-B0CC-BABF3B0EA70F}" destId="{F647101D-089B-4264-9030-545B68FBFE2A}" srcOrd="1" destOrd="0" presId="urn:microsoft.com/office/officeart/2005/8/layout/vList4"/>
    <dgm:cxn modelId="{CB636B86-ED06-4881-80DB-FF8D913FE6E8}" type="presOf" srcId="{D514EAB3-F303-4EB5-B0CC-BABF3B0EA70F}" destId="{838FEBBA-F2BB-417D-B9BD-02601EC23F37}" srcOrd="0" destOrd="0" presId="urn:microsoft.com/office/officeart/2005/8/layout/vList4"/>
    <dgm:cxn modelId="{2D44C188-AC80-4F8D-880A-3FF48052F769}" type="presParOf" srcId="{F22F3B6B-6136-4F66-B8DE-411CED2A6A9F}" destId="{C65CAC8E-9006-4098-AD9E-5643FB68E8F0}" srcOrd="0" destOrd="0" presId="urn:microsoft.com/office/officeart/2005/8/layout/vList4"/>
    <dgm:cxn modelId="{FAD13538-2E76-4B67-B94A-B0FDC1B682C8}" type="presParOf" srcId="{C65CAC8E-9006-4098-AD9E-5643FB68E8F0}" destId="{838FEBBA-F2BB-417D-B9BD-02601EC23F37}" srcOrd="0" destOrd="0" presId="urn:microsoft.com/office/officeart/2005/8/layout/vList4"/>
    <dgm:cxn modelId="{A78FD4BE-0BFC-48DA-8ECA-D4B3686E6D85}" type="presParOf" srcId="{C65CAC8E-9006-4098-AD9E-5643FB68E8F0}" destId="{4A7F49B2-9767-44E6-AEA5-5CB8BF394CC9}" srcOrd="1" destOrd="0" presId="urn:microsoft.com/office/officeart/2005/8/layout/vList4"/>
    <dgm:cxn modelId="{72593C93-8F91-4B50-8B89-62142D62B0F9}"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GT" dirty="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5D367617-FC2F-4477-A45C-C8438D16B290}" type="presOf" srcId="{7A2A3145-453A-414B-A8D8-B679495DADA9}" destId="{F22F3B6B-6136-4F66-B8DE-411CED2A6A9F}" srcOrd="0" destOrd="0" presId="urn:microsoft.com/office/officeart/2005/8/layout/vList4"/>
    <dgm:cxn modelId="{BABD7D8F-B6B3-4116-AAE3-CED5A2FFA63E}" type="presOf" srcId="{D514EAB3-F303-4EB5-B0CC-BABF3B0EA70F}" destId="{838FEBBA-F2BB-417D-B9BD-02601EC23F37}" srcOrd="0" destOrd="0" presId="urn:microsoft.com/office/officeart/2005/8/layout/vList4"/>
    <dgm:cxn modelId="{48925CDD-3FBA-4279-9B95-5E884EC597EB}" type="presOf" srcId="{D514EAB3-F303-4EB5-B0CC-BABF3B0EA70F}" destId="{F647101D-089B-4264-9030-545B68FBFE2A}" srcOrd="1" destOrd="0" presId="urn:microsoft.com/office/officeart/2005/8/layout/vList4"/>
    <dgm:cxn modelId="{5DD0A5D2-A946-4202-A690-E9478F716090}" type="presParOf" srcId="{F22F3B6B-6136-4F66-B8DE-411CED2A6A9F}" destId="{C65CAC8E-9006-4098-AD9E-5643FB68E8F0}" srcOrd="0" destOrd="0" presId="urn:microsoft.com/office/officeart/2005/8/layout/vList4"/>
    <dgm:cxn modelId="{191CDD9D-48D1-47EE-A0A9-ECB2AE988182}" type="presParOf" srcId="{C65CAC8E-9006-4098-AD9E-5643FB68E8F0}" destId="{838FEBBA-F2BB-417D-B9BD-02601EC23F37}" srcOrd="0" destOrd="0" presId="urn:microsoft.com/office/officeart/2005/8/layout/vList4"/>
    <dgm:cxn modelId="{CD0F4054-0313-4B98-8824-E0A807EA77FE}" type="presParOf" srcId="{C65CAC8E-9006-4098-AD9E-5643FB68E8F0}" destId="{4A7F49B2-9767-44E6-AEA5-5CB8BF394CC9}" srcOrd="1" destOrd="0" presId="urn:microsoft.com/office/officeart/2005/8/layout/vList4"/>
    <dgm:cxn modelId="{BDAD233D-EB41-4E68-B942-775A6EA0EC6A}"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F6E5EA7-DF78-4958-965A-F7D7A0C565A7}" type="doc">
      <dgm:prSet loTypeId="urn:microsoft.com/office/officeart/2005/8/layout/cycle8" loCatId="cycle" qsTypeId="urn:microsoft.com/office/officeart/2005/8/quickstyle/3d1" qsCatId="3D" csTypeId="urn:microsoft.com/office/officeart/2005/8/colors/accent0_3" csCatId="mainScheme" phldr="1"/>
      <dgm:spPr/>
      <dgm:t>
        <a:bodyPr/>
        <a:lstStyle/>
        <a:p>
          <a:endParaRPr lang="es-ES"/>
        </a:p>
      </dgm:t>
    </dgm:pt>
    <dgm:pt modelId="{45A1BC69-7DE1-4A45-849E-9DFC1E588246}">
      <dgm:prSet custT="1">
        <dgm:style>
          <a:lnRef idx="2">
            <a:schemeClr val="accent6"/>
          </a:lnRef>
          <a:fillRef idx="1">
            <a:schemeClr val="lt1"/>
          </a:fillRef>
          <a:effectRef idx="0">
            <a:schemeClr val="accent6"/>
          </a:effectRef>
          <a:fontRef idx="minor">
            <a:schemeClr val="dk1"/>
          </a:fontRef>
        </dgm:style>
      </dgm:prSet>
      <dgm:spPr/>
      <dgm:t>
        <a:bodyPr/>
        <a:lstStyle/>
        <a:p>
          <a:pPr algn="ctr" rtl="0"/>
          <a:r>
            <a:rPr lang="es-MX" sz="3600" b="1" dirty="0">
              <a:solidFill>
                <a:schemeClr val="tx1"/>
              </a:solidFill>
              <a:latin typeface="+mj-lt"/>
            </a:rPr>
            <a:t>www.minfin.gob.gt</a:t>
          </a:r>
          <a:endParaRPr lang="es-ES" sz="3600" b="1" dirty="0">
            <a:solidFill>
              <a:schemeClr val="tx1"/>
            </a:solidFill>
            <a:latin typeface="+mj-lt"/>
          </a:endParaRPr>
        </a:p>
      </dgm:t>
    </dgm:pt>
    <dgm:pt modelId="{D2817448-8DAA-4FA0-9158-29B27EEF4491}" type="parTrans" cxnId="{AA32A77B-4C88-4FC8-816B-0D93793C59A3}">
      <dgm:prSet/>
      <dgm:spPr/>
      <dgm:t>
        <a:bodyPr/>
        <a:lstStyle/>
        <a:p>
          <a:pPr algn="ctr"/>
          <a:endParaRPr lang="es-ES"/>
        </a:p>
      </dgm:t>
    </dgm:pt>
    <dgm:pt modelId="{66B4A740-D4D0-400A-8AC1-A7EF805F28B4}" type="sibTrans" cxnId="{AA32A77B-4C88-4FC8-816B-0D93793C59A3}">
      <dgm:prSet/>
      <dgm:spPr/>
      <dgm:t>
        <a:bodyPr/>
        <a:lstStyle/>
        <a:p>
          <a:pPr algn="ctr"/>
          <a:endParaRPr lang="es-ES"/>
        </a:p>
      </dgm:t>
    </dgm:pt>
    <dgm:pt modelId="{A5D84094-0446-4F36-ACBB-16CA464BA516}" type="pres">
      <dgm:prSet presAssocID="{DF6E5EA7-DF78-4958-965A-F7D7A0C565A7}" presName="compositeShape" presStyleCnt="0">
        <dgm:presLayoutVars>
          <dgm:chMax val="7"/>
          <dgm:dir/>
          <dgm:resizeHandles val="exact"/>
        </dgm:presLayoutVars>
      </dgm:prSet>
      <dgm:spPr/>
    </dgm:pt>
    <dgm:pt modelId="{00182FA4-F120-40BC-A4B8-C73B4B789998}" type="pres">
      <dgm:prSet presAssocID="{DF6E5EA7-DF78-4958-965A-F7D7A0C565A7}" presName="wedge1" presStyleLbl="node1" presStyleIdx="0" presStyleCnt="1" custScaleX="124332" custScaleY="113892" custLinFactNeighborX="382" custLinFactNeighborY="-1071"/>
      <dgm:spPr/>
    </dgm:pt>
    <dgm:pt modelId="{253B39E7-9EAA-40AA-B4E1-8AEC71AB5CC3}" type="pres">
      <dgm:prSet presAssocID="{DF6E5EA7-DF78-4958-965A-F7D7A0C565A7}" presName="dummy1a" presStyleCnt="0"/>
      <dgm:spPr/>
    </dgm:pt>
    <dgm:pt modelId="{BEACB3B2-7B51-4489-AEFB-791FA4FD60EF}" type="pres">
      <dgm:prSet presAssocID="{DF6E5EA7-DF78-4958-965A-F7D7A0C565A7}" presName="dummy1b" presStyleCnt="0"/>
      <dgm:spPr/>
    </dgm:pt>
    <dgm:pt modelId="{6D540F45-4B16-4C2A-AA41-3A5C9A6CC536}" type="pres">
      <dgm:prSet presAssocID="{DF6E5EA7-DF78-4958-965A-F7D7A0C565A7}" presName="wedge1Tx" presStyleLbl="node1" presStyleIdx="0" presStyleCnt="1">
        <dgm:presLayoutVars>
          <dgm:chMax val="0"/>
          <dgm:chPref val="0"/>
          <dgm:bulletEnabled val="1"/>
        </dgm:presLayoutVars>
      </dgm:prSet>
      <dgm:spPr/>
    </dgm:pt>
    <dgm:pt modelId="{2572CF84-A06F-4F37-A1A8-7EC953A22EAD}" type="pres">
      <dgm:prSet presAssocID="{66B4A740-D4D0-400A-8AC1-A7EF805F28B4}" presName="arrowWedge1single" presStyleLbl="fgSibTrans2D1" presStyleIdx="0" presStyleCnt="1" custScaleX="110504" custScaleY="103652" custLinFactNeighborX="-30" custLinFactNeighborY="-150">
        <dgm:style>
          <a:lnRef idx="1">
            <a:schemeClr val="accent4"/>
          </a:lnRef>
          <a:fillRef idx="2">
            <a:schemeClr val="accent4"/>
          </a:fillRef>
          <a:effectRef idx="1">
            <a:schemeClr val="accent4"/>
          </a:effectRef>
          <a:fontRef idx="minor">
            <a:schemeClr val="dk1"/>
          </a:fontRef>
        </dgm:style>
      </dgm:prSet>
      <dgm:spPr/>
    </dgm:pt>
  </dgm:ptLst>
  <dgm:cxnLst>
    <dgm:cxn modelId="{B93C6D03-5818-46FC-9601-407BEDFE9AFA}" type="presOf" srcId="{45A1BC69-7DE1-4A45-849E-9DFC1E588246}" destId="{6D540F45-4B16-4C2A-AA41-3A5C9A6CC536}" srcOrd="1" destOrd="0" presId="urn:microsoft.com/office/officeart/2005/8/layout/cycle8"/>
    <dgm:cxn modelId="{EA856A0F-8FE1-4D3A-A046-9D68420D0097}" type="presOf" srcId="{DF6E5EA7-DF78-4958-965A-F7D7A0C565A7}" destId="{A5D84094-0446-4F36-ACBB-16CA464BA516}" srcOrd="0" destOrd="0" presId="urn:microsoft.com/office/officeart/2005/8/layout/cycle8"/>
    <dgm:cxn modelId="{17665910-C7D5-4C2D-9AF2-881B9D8B0799}" type="presOf" srcId="{45A1BC69-7DE1-4A45-849E-9DFC1E588246}" destId="{00182FA4-F120-40BC-A4B8-C73B4B789998}" srcOrd="0" destOrd="0" presId="urn:microsoft.com/office/officeart/2005/8/layout/cycle8"/>
    <dgm:cxn modelId="{AA32A77B-4C88-4FC8-816B-0D93793C59A3}" srcId="{DF6E5EA7-DF78-4958-965A-F7D7A0C565A7}" destId="{45A1BC69-7DE1-4A45-849E-9DFC1E588246}" srcOrd="0" destOrd="0" parTransId="{D2817448-8DAA-4FA0-9158-29B27EEF4491}" sibTransId="{66B4A740-D4D0-400A-8AC1-A7EF805F28B4}"/>
    <dgm:cxn modelId="{370CBEE1-AEF2-4135-9B73-18F5DCE4AC79}" type="presParOf" srcId="{A5D84094-0446-4F36-ACBB-16CA464BA516}" destId="{00182FA4-F120-40BC-A4B8-C73B4B789998}" srcOrd="0" destOrd="0" presId="urn:microsoft.com/office/officeart/2005/8/layout/cycle8"/>
    <dgm:cxn modelId="{75CF9277-637C-4157-9FAF-271DC51D145F}" type="presParOf" srcId="{A5D84094-0446-4F36-ACBB-16CA464BA516}" destId="{253B39E7-9EAA-40AA-B4E1-8AEC71AB5CC3}" srcOrd="1" destOrd="0" presId="urn:microsoft.com/office/officeart/2005/8/layout/cycle8"/>
    <dgm:cxn modelId="{404D3C36-E3E8-4762-97CA-A00C5588BE79}" type="presParOf" srcId="{A5D84094-0446-4F36-ACBB-16CA464BA516}" destId="{BEACB3B2-7B51-4489-AEFB-791FA4FD60EF}" srcOrd="2" destOrd="0" presId="urn:microsoft.com/office/officeart/2005/8/layout/cycle8"/>
    <dgm:cxn modelId="{706452D9-1618-4F36-856E-13A188364498}" type="presParOf" srcId="{A5D84094-0446-4F36-ACBB-16CA464BA516}" destId="{6D540F45-4B16-4C2A-AA41-3A5C9A6CC536}" srcOrd="3" destOrd="0" presId="urn:microsoft.com/office/officeart/2005/8/layout/cycle8"/>
    <dgm:cxn modelId="{83B52203-CE10-4C16-8F32-B70E96D7D9AC}" type="presParOf" srcId="{A5D84094-0446-4F36-ACBB-16CA464BA516}" destId="{2572CF84-A06F-4F37-A1A8-7EC953A22EAD}" srcOrd="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S"/>
        </a:p>
      </dgm:t>
    </dgm:pt>
    <dgm:pt modelId="{D514EAB3-F303-4EB5-B0CC-BABF3B0EA70F}">
      <dgm:prSet phldrT="[Texto]">
        <dgm:style>
          <a:lnRef idx="1">
            <a:schemeClr val="accent4"/>
          </a:lnRef>
          <a:fillRef idx="2">
            <a:schemeClr val="accent4"/>
          </a:fillRef>
          <a:effectRef idx="1">
            <a:schemeClr val="accent4"/>
          </a:effectRef>
          <a:fontRef idx="minor">
            <a:schemeClr val="dk1"/>
          </a:fontRef>
        </dgm:style>
      </dgm:prSet>
      <dgm:spPr/>
      <dgm:t>
        <a:bodyPr/>
        <a:lstStyle/>
        <a:p>
          <a:pPr algn="ctr"/>
          <a:r>
            <a:rPr lang="es-GT" b="1" dirty="0"/>
            <a:t> Sistema de Transferencias, Subsidios y Subvenciones</a:t>
          </a:r>
          <a:br>
            <a:rPr lang="es-GT" b="1" dirty="0"/>
          </a:br>
          <a:r>
            <a:rPr lang="es-GT" b="1" dirty="0"/>
            <a:t>https:/sso.minfin.gob.gt</a:t>
          </a:r>
          <a:endParaRPr lang="es-ES" b="1"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84ECB441-FF02-40A3-A449-841906009587}" type="pres">
      <dgm:prSet presAssocID="{7A2A3145-453A-414B-A8D8-B679495DADA9}" presName="linear" presStyleCnt="0">
        <dgm:presLayoutVars>
          <dgm:animLvl val="lvl"/>
          <dgm:resizeHandles val="exact"/>
        </dgm:presLayoutVars>
      </dgm:prSet>
      <dgm:spPr/>
    </dgm:pt>
    <dgm:pt modelId="{CD8A3F8A-68D6-4A7E-A798-12D99381C0E4}" type="pres">
      <dgm:prSet presAssocID="{D514EAB3-F303-4EB5-B0CC-BABF3B0EA70F}" presName="parentText" presStyleLbl="node1" presStyleIdx="0" presStyleCnt="1">
        <dgm:presLayoutVars>
          <dgm:chMax val="0"/>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6DC1B883-95ED-4EF6-9E90-E6A8192095DC}" type="presOf" srcId="{7A2A3145-453A-414B-A8D8-B679495DADA9}" destId="{84ECB441-FF02-40A3-A449-841906009587}" srcOrd="0" destOrd="0" presId="urn:microsoft.com/office/officeart/2005/8/layout/vList2"/>
    <dgm:cxn modelId="{5F7470FE-D271-4642-9945-A39BCB20B4DB}" type="presOf" srcId="{D514EAB3-F303-4EB5-B0CC-BABF3B0EA70F}" destId="{CD8A3F8A-68D6-4A7E-A798-12D99381C0E4}" srcOrd="0" destOrd="0" presId="urn:microsoft.com/office/officeart/2005/8/layout/vList2"/>
    <dgm:cxn modelId="{F5B5115E-8662-46A2-86D1-7BD9A29681CD}" type="presParOf" srcId="{84ECB441-FF02-40A3-A449-841906009587}" destId="{CD8A3F8A-68D6-4A7E-A798-12D99381C0E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Lst>
  <dgm:cxnLst>
    <dgm:cxn modelId="{99ED3242-06B4-4A42-9D54-A11D45EFC8BE}" type="presOf" srcId="{7A2A3145-453A-414B-A8D8-B679495DADA9}" destId="{F22F3B6B-6136-4F66-B8DE-411CED2A6A9F}"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6552728" cy="967656"/>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GT" sz="4400" kern="1200" dirty="0"/>
            <a:t> Objetivo de la Guía</a:t>
          </a:r>
          <a:endParaRPr lang="es-ES" sz="4400" kern="1200" dirty="0"/>
        </a:p>
      </dsp:txBody>
      <dsp:txXfrm>
        <a:off x="1407311" y="0"/>
        <a:ext cx="5145416" cy="967656"/>
      </dsp:txXfrm>
    </dsp:sp>
    <dsp:sp modelId="{4A7F49B2-9767-44E6-AEA5-5CB8BF394CC9}">
      <dsp:nvSpPr>
        <dsp:cNvPr id="0" name=""/>
        <dsp:cNvSpPr/>
      </dsp:nvSpPr>
      <dsp:spPr>
        <a:xfrm>
          <a:off x="374430" y="81286"/>
          <a:ext cx="849705" cy="755569"/>
        </a:xfrm>
        <a:prstGeom prst="roundRect">
          <a:avLst>
            <a:gd name="adj" fmla="val 10000"/>
          </a:avLst>
        </a:prstGeom>
        <a:blipFill rotWithShape="1">
          <a:blip xmlns:r="http://schemas.openxmlformats.org/officeDocument/2006/relationships" r:embed="rId1"/>
          <a:srcRect/>
          <a:stretch>
            <a:fillRect l="-15000" r="-1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23CB1-5565-4501-8E60-815B16C74442}">
      <dsp:nvSpPr>
        <dsp:cNvPr id="0" name=""/>
        <dsp:cNvSpPr/>
      </dsp:nvSpPr>
      <dsp:spPr>
        <a:xfrm>
          <a:off x="0" y="967942"/>
          <a:ext cx="2086458" cy="1330875"/>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GT" sz="2400" b="1" kern="1200" dirty="0">
              <a:solidFill>
                <a:schemeClr val="tx1"/>
              </a:solidFill>
            </a:rPr>
            <a:t>Renglones de gasto utilizados</a:t>
          </a:r>
          <a:endParaRPr lang="es-ES" sz="1050" b="1" kern="1200" dirty="0">
            <a:solidFill>
              <a:schemeClr val="tx1"/>
            </a:solidFill>
          </a:endParaRPr>
        </a:p>
      </dsp:txBody>
      <dsp:txXfrm>
        <a:off x="64968" y="1032910"/>
        <a:ext cx="1956522" cy="12009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GT" sz="3100" kern="1200" dirty="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1">
          <a:blip xmlns:r="http://schemas.openxmlformats.org/officeDocument/2006/relationships" r:embed="rId1"/>
          <a:srcRect/>
          <a:stretch>
            <a:fillRect t="-13000" b="-1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D378F-709B-4E0B-AEE2-3E648AE20F33}">
      <dsp:nvSpPr>
        <dsp:cNvPr id="0" name=""/>
        <dsp:cNvSpPr/>
      </dsp:nvSpPr>
      <dsp:spPr>
        <a:xfrm rot="5400000">
          <a:off x="-123594" y="126268"/>
          <a:ext cx="823963" cy="576774"/>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mn-lt"/>
            </a:rPr>
            <a:t>a)</a:t>
          </a:r>
          <a:endParaRPr lang="es-ES" sz="1800" b="1" kern="1200" dirty="0">
            <a:latin typeface="+mn-lt"/>
          </a:endParaRPr>
        </a:p>
      </dsp:txBody>
      <dsp:txXfrm rot="-5400000">
        <a:off x="1" y="291060"/>
        <a:ext cx="576774" cy="247189"/>
      </dsp:txXfrm>
    </dsp:sp>
    <dsp:sp modelId="{561D2530-C0B0-476F-A723-8B7401CBCB90}">
      <dsp:nvSpPr>
        <dsp:cNvPr id="0" name=""/>
        <dsp:cNvSpPr/>
      </dsp:nvSpPr>
      <dsp:spPr>
        <a:xfrm rot="5400000">
          <a:off x="4304934" y="-3632648"/>
          <a:ext cx="535858" cy="7992177"/>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 32 Bis del Decreto No. 101-97, Ley Orgánica del Presupuesto.</a:t>
          </a:r>
          <a:endParaRPr lang="es-ES" sz="1800" kern="1200" dirty="0">
            <a:latin typeface="+mn-lt"/>
          </a:endParaRPr>
        </a:p>
      </dsp:txBody>
      <dsp:txXfrm rot="-5400000">
        <a:off x="576775" y="121669"/>
        <a:ext cx="7966019" cy="483542"/>
      </dsp:txXfrm>
    </dsp:sp>
    <dsp:sp modelId="{335F0D30-D910-404B-A827-DFB4DF928396}">
      <dsp:nvSpPr>
        <dsp:cNvPr id="0" name=""/>
        <dsp:cNvSpPr/>
      </dsp:nvSpPr>
      <dsp:spPr>
        <a:xfrm rot="5400000">
          <a:off x="-123594" y="954863"/>
          <a:ext cx="823963" cy="576774"/>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mn-lt"/>
            </a:rPr>
            <a:t>b)</a:t>
          </a:r>
          <a:endParaRPr lang="es-ES" sz="1800" b="1" kern="1200" dirty="0">
            <a:latin typeface="+mn-lt"/>
          </a:endParaRPr>
        </a:p>
      </dsp:txBody>
      <dsp:txXfrm rot="-5400000">
        <a:off x="1" y="1119655"/>
        <a:ext cx="576774" cy="247189"/>
      </dsp:txXfrm>
    </dsp:sp>
    <dsp:sp modelId="{DC39799C-EB32-4B16-A10D-DBA4ED2477B8}">
      <dsp:nvSpPr>
        <dsp:cNvPr id="0" name=""/>
        <dsp:cNvSpPr/>
      </dsp:nvSpPr>
      <dsp:spPr>
        <a:xfrm rot="5400000">
          <a:off x="4188996" y="-2897031"/>
          <a:ext cx="767732" cy="7992177"/>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  10 del Acuerdo Gubernativo No. 271-2024 que entre otros aspectos, aprobó la distribución analítica del Presupuesto General de Ingresos y Egresos del Estado para el Ejercicio Fiscal 2025.</a:t>
          </a:r>
          <a:endParaRPr lang="es-ES" sz="1800" kern="1200" dirty="0">
            <a:latin typeface="+mn-lt"/>
          </a:endParaRPr>
        </a:p>
      </dsp:txBody>
      <dsp:txXfrm rot="-5400000">
        <a:off x="576774" y="752669"/>
        <a:ext cx="7954699" cy="692776"/>
      </dsp:txXfrm>
    </dsp:sp>
    <dsp:sp modelId="{99EADF20-E102-4854-A390-870FD28FB9CB}">
      <dsp:nvSpPr>
        <dsp:cNvPr id="0" name=""/>
        <dsp:cNvSpPr/>
      </dsp:nvSpPr>
      <dsp:spPr>
        <a:xfrm rot="5400000">
          <a:off x="-123594" y="1731375"/>
          <a:ext cx="823963" cy="576774"/>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mn-lt"/>
            </a:rPr>
            <a:t>c)</a:t>
          </a:r>
          <a:endParaRPr lang="es-ES" sz="1800" b="1" kern="1200" dirty="0">
            <a:latin typeface="+mn-lt"/>
          </a:endParaRPr>
        </a:p>
      </dsp:txBody>
      <dsp:txXfrm rot="-5400000">
        <a:off x="1" y="1896167"/>
        <a:ext cx="576774" cy="247189"/>
      </dsp:txXfrm>
    </dsp:sp>
    <dsp:sp modelId="{759C682E-37F5-4385-9AF9-A7A0E310F8BF}">
      <dsp:nvSpPr>
        <dsp:cNvPr id="0" name=""/>
        <dsp:cNvSpPr/>
      </dsp:nvSpPr>
      <dsp:spPr>
        <a:xfrm rot="5400000">
          <a:off x="4241079" y="-2120519"/>
          <a:ext cx="663568" cy="799217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Artículos 12, 13, 15, 31, 44 y 50 del Decreto No. 36-2024, Ley del Presupuesto General de Ingresos y Egresos del Estado para el Ejercicio Fiscal  2025.</a:t>
          </a:r>
          <a:endParaRPr lang="es-ES" sz="1800" kern="1200" dirty="0">
            <a:latin typeface="+mn-lt"/>
          </a:endParaRPr>
        </a:p>
      </dsp:txBody>
      <dsp:txXfrm rot="-5400000">
        <a:off x="576775" y="1576178"/>
        <a:ext cx="7959784" cy="598782"/>
      </dsp:txXfrm>
    </dsp:sp>
    <dsp:sp modelId="{668BEF0B-5731-4B4B-A375-8ECBE3073070}">
      <dsp:nvSpPr>
        <dsp:cNvPr id="0" name=""/>
        <dsp:cNvSpPr/>
      </dsp:nvSpPr>
      <dsp:spPr>
        <a:xfrm rot="5400000">
          <a:off x="-123594" y="2544880"/>
          <a:ext cx="823963" cy="576774"/>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latin typeface="+mn-lt"/>
            </a:rPr>
            <a:t>d)</a:t>
          </a:r>
          <a:endParaRPr lang="es-ES" sz="1800" b="1" kern="1200" dirty="0">
            <a:latin typeface="+mn-lt"/>
          </a:endParaRPr>
        </a:p>
      </dsp:txBody>
      <dsp:txXfrm rot="-5400000">
        <a:off x="1" y="2709672"/>
        <a:ext cx="576774" cy="247189"/>
      </dsp:txXfrm>
    </dsp:sp>
    <dsp:sp modelId="{677498EE-76AD-412C-AA66-7AD8B16179A5}">
      <dsp:nvSpPr>
        <dsp:cNvPr id="0" name=""/>
        <dsp:cNvSpPr/>
      </dsp:nvSpPr>
      <dsp:spPr>
        <a:xfrm rot="5400000">
          <a:off x="4204086" y="-1307014"/>
          <a:ext cx="737553" cy="7992177"/>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Artículos  3 Bis,  14 y 15 del Acuerdo Gubernativo No. 55-2016, Reglamento de Manejo de Subsidios y Subvenciones, reformado por los Acuerdos Gubernativos Nos. 142-2017 y 133-2023.</a:t>
          </a:r>
          <a:endParaRPr lang="es-ES" sz="1800" kern="1200" dirty="0">
            <a:latin typeface="+mn-lt"/>
          </a:endParaRPr>
        </a:p>
      </dsp:txBody>
      <dsp:txXfrm rot="-5400000">
        <a:off x="576774" y="2356302"/>
        <a:ext cx="7956173" cy="665545"/>
      </dsp:txXfrm>
    </dsp:sp>
    <dsp:sp modelId="{E3C2F925-1F34-424D-B75D-2F1C374D6BFE}">
      <dsp:nvSpPr>
        <dsp:cNvPr id="0" name=""/>
        <dsp:cNvSpPr/>
      </dsp:nvSpPr>
      <dsp:spPr>
        <a:xfrm rot="5400000">
          <a:off x="-123594" y="3257396"/>
          <a:ext cx="823963" cy="576774"/>
        </a:xfrm>
        <a:prstGeom prst="chevron">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GT" sz="1600" kern="1200" dirty="0"/>
            <a:t>e)</a:t>
          </a:r>
          <a:endParaRPr lang="es-ES" sz="1600" kern="1200" dirty="0"/>
        </a:p>
      </dsp:txBody>
      <dsp:txXfrm rot="-5400000">
        <a:off x="1" y="3422188"/>
        <a:ext cx="576774" cy="247189"/>
      </dsp:txXfrm>
    </dsp:sp>
    <dsp:sp modelId="{7C1861C1-CBDB-479E-9E71-DA1B775A86AF}">
      <dsp:nvSpPr>
        <dsp:cNvPr id="0" name=""/>
        <dsp:cNvSpPr/>
      </dsp:nvSpPr>
      <dsp:spPr>
        <a:xfrm rot="5400000">
          <a:off x="4305075" y="-594498"/>
          <a:ext cx="535576" cy="7992177"/>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a:latin typeface="+mn-lt"/>
            </a:rPr>
            <a:t>Circular conjunta del Ministerio de Finanzas Públicas y la Contraloría General de Cuentas, de fecha 30 de enero de 2019.</a:t>
          </a:r>
          <a:endParaRPr lang="es-ES" sz="1800" kern="1200" dirty="0">
            <a:latin typeface="+mn-lt"/>
          </a:endParaRPr>
        </a:p>
      </dsp:txBody>
      <dsp:txXfrm rot="-5400000">
        <a:off x="576775" y="3159947"/>
        <a:ext cx="7966032" cy="4832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GT" sz="3100" kern="1200" dirty="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1">
          <a:blip xmlns:r="http://schemas.openxmlformats.org/officeDocument/2006/relationships" r:embed="rId1"/>
          <a:srcRect/>
          <a:stretch>
            <a:fillRect l="-8000" r="-8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GT" sz="3100" kern="1200" dirty="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1">
          <a:blip xmlns:r="http://schemas.openxmlformats.org/officeDocument/2006/relationships" r:embed="rId1"/>
          <a:srcRect/>
          <a:stretch>
            <a:fillRect t="-26000" b="-26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A4DA-6F61-435C-B9AE-DAF284A8BF8E}">
      <dsp:nvSpPr>
        <dsp:cNvPr id="0" name=""/>
        <dsp:cNvSpPr/>
      </dsp:nvSpPr>
      <dsp:spPr>
        <a:xfrm>
          <a:off x="643948" y="803536"/>
          <a:ext cx="3289674" cy="102802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 32 Bis del Decreto No. 101-97, Ley Orgánica del Presupuesto.</a:t>
          </a:r>
          <a:endParaRPr lang="es-ES" sz="1800" b="1" kern="1200" dirty="0">
            <a:latin typeface="+mn-lt"/>
          </a:endParaRPr>
        </a:p>
      </dsp:txBody>
      <dsp:txXfrm>
        <a:off x="643948" y="803536"/>
        <a:ext cx="3289674" cy="1028023"/>
      </dsp:txXfrm>
    </dsp:sp>
    <dsp:sp modelId="{61C55785-262C-4C0A-9748-793643C4AB4D}">
      <dsp:nvSpPr>
        <dsp:cNvPr id="0" name=""/>
        <dsp:cNvSpPr/>
      </dsp:nvSpPr>
      <dsp:spPr>
        <a:xfrm>
          <a:off x="506878" y="789421"/>
          <a:ext cx="719616" cy="10794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894E8C7-9DC5-4544-8B28-DB4C1A770973}">
      <dsp:nvSpPr>
        <dsp:cNvPr id="0" name=""/>
        <dsp:cNvSpPr/>
      </dsp:nvSpPr>
      <dsp:spPr>
        <a:xfrm>
          <a:off x="4161112" y="110882"/>
          <a:ext cx="3900961" cy="22648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 10 del Acuerdo Gubernativo No. 271-2024 que entre otros aspectos, aprobó la distribución analítica del Presupuesto General de Ingresos y Egresos del Estado para el Ejercicio Fiscal 2025.</a:t>
          </a:r>
          <a:endParaRPr lang="es-ES" sz="1800" b="1" kern="1200" dirty="0">
            <a:latin typeface="+mn-lt"/>
          </a:endParaRPr>
        </a:p>
      </dsp:txBody>
      <dsp:txXfrm>
        <a:off x="4161112" y="110882"/>
        <a:ext cx="3900961" cy="2264837"/>
      </dsp:txXfrm>
    </dsp:sp>
    <dsp:sp modelId="{D05CDB39-6E24-4921-83C3-00BD2D69F1A8}">
      <dsp:nvSpPr>
        <dsp:cNvPr id="0" name=""/>
        <dsp:cNvSpPr/>
      </dsp:nvSpPr>
      <dsp:spPr>
        <a:xfrm>
          <a:off x="4217371" y="580797"/>
          <a:ext cx="571670" cy="107942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1DAB0F6-78E1-4E07-93DC-C2EF0C4E9401}">
      <dsp:nvSpPr>
        <dsp:cNvPr id="0" name=""/>
        <dsp:cNvSpPr/>
      </dsp:nvSpPr>
      <dsp:spPr>
        <a:xfrm>
          <a:off x="420258" y="2593527"/>
          <a:ext cx="3369744" cy="17498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Artículos 12, 13, 15, 31, 44 y 50 del Decreto  No. 36-2024, Ley del Presupuesto General de Ingresos y Egresos del Estado para el Ejercicio Fiscal 2025.</a:t>
          </a:r>
          <a:endParaRPr lang="es-ES" sz="1800" b="1" kern="1200" dirty="0">
            <a:latin typeface="+mn-lt"/>
          </a:endParaRPr>
        </a:p>
      </dsp:txBody>
      <dsp:txXfrm>
        <a:off x="420258" y="2593527"/>
        <a:ext cx="3369744" cy="1749859"/>
      </dsp:txXfrm>
    </dsp:sp>
    <dsp:sp modelId="{D4477BB7-0318-4E1C-820F-BC7B928E0A23}">
      <dsp:nvSpPr>
        <dsp:cNvPr id="0" name=""/>
        <dsp:cNvSpPr/>
      </dsp:nvSpPr>
      <dsp:spPr>
        <a:xfrm>
          <a:off x="494807" y="2958060"/>
          <a:ext cx="561545" cy="10794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285BE54-99A3-4D9C-866D-A94D18D4D5BE}">
      <dsp:nvSpPr>
        <dsp:cNvPr id="0" name=""/>
        <dsp:cNvSpPr/>
      </dsp:nvSpPr>
      <dsp:spPr>
        <a:xfrm>
          <a:off x="4436827" y="2452467"/>
          <a:ext cx="3718713" cy="179020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Artículos  3 Bis,  14 y 15 del Acuerdo Gubernativo No. 55-2016, Reglamento de Manejo de Subsidios y Subvenciones, y sus reformas en Acuerdos Gubernativos Nos. 142-2017 y 133-2023.</a:t>
          </a:r>
          <a:endParaRPr lang="es-ES" sz="1800" b="1" kern="1200" dirty="0">
            <a:latin typeface="+mn-lt"/>
          </a:endParaRPr>
        </a:p>
      </dsp:txBody>
      <dsp:txXfrm>
        <a:off x="4436827" y="2452467"/>
        <a:ext cx="3718713" cy="1790209"/>
      </dsp:txXfrm>
    </dsp:sp>
    <dsp:sp modelId="{FEE1B031-D4C7-478E-B673-DCC620EB3ACC}">
      <dsp:nvSpPr>
        <dsp:cNvPr id="0" name=""/>
        <dsp:cNvSpPr/>
      </dsp:nvSpPr>
      <dsp:spPr>
        <a:xfrm>
          <a:off x="4324232" y="3043140"/>
          <a:ext cx="719616" cy="107942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68C75A9-8201-490F-830A-5DB07AEFD0D4}">
      <dsp:nvSpPr>
        <dsp:cNvPr id="0" name=""/>
        <dsp:cNvSpPr/>
      </dsp:nvSpPr>
      <dsp:spPr>
        <a:xfrm>
          <a:off x="2759624" y="4660608"/>
          <a:ext cx="3289674" cy="102802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GT" sz="1800" kern="1200" dirty="0"/>
            <a:t>Circular conjunta Minfin-CGC del 30 de enero de 2019.</a:t>
          </a:r>
          <a:endParaRPr lang="es-ES" sz="1800" kern="1200" dirty="0"/>
        </a:p>
      </dsp:txBody>
      <dsp:txXfrm>
        <a:off x="2759624" y="4660608"/>
        <a:ext cx="3289674" cy="1028023"/>
      </dsp:txXfrm>
    </dsp:sp>
    <dsp:sp modelId="{3A2748FC-F763-4E66-A1A9-B99F53CE240D}">
      <dsp:nvSpPr>
        <dsp:cNvPr id="0" name=""/>
        <dsp:cNvSpPr/>
      </dsp:nvSpPr>
      <dsp:spPr>
        <a:xfrm>
          <a:off x="2500718" y="4609207"/>
          <a:ext cx="719616" cy="1079424"/>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GT" sz="4400" kern="1200" dirty="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1">
          <a:blip xmlns:r="http://schemas.openxmlformats.org/officeDocument/2006/relationships" r:embed="rId1"/>
          <a:srcRect/>
          <a:stretch>
            <a:fillRect l="-1000" r="-1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GT" sz="4400" kern="1200" dirty="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0">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2FA4-F120-40BC-A4B8-C73B4B789998}">
      <dsp:nvSpPr>
        <dsp:cNvPr id="0" name=""/>
        <dsp:cNvSpPr/>
      </dsp:nvSpPr>
      <dsp:spPr>
        <a:xfrm>
          <a:off x="1025913" y="69662"/>
          <a:ext cx="5748072" cy="5265414"/>
        </a:xfrm>
        <a:prstGeom prst="ellipse">
          <a:avLst/>
        </a:prstGeom>
        <a:solidFill>
          <a:schemeClr val="lt1"/>
        </a:solidFill>
        <a:ln w="12700" cap="flat" cmpd="sng" algn="ctr">
          <a:solidFill>
            <a:schemeClr val="accent6"/>
          </a:solidFill>
          <a:prstDash val="solid"/>
          <a:miter lim="800000"/>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s-MX" sz="3600" b="1" kern="1200" dirty="0">
              <a:solidFill>
                <a:schemeClr val="tx1"/>
              </a:solidFill>
              <a:latin typeface="+mj-lt"/>
            </a:rPr>
            <a:t>www.minfin.gob.gt</a:t>
          </a:r>
          <a:endParaRPr lang="es-ES" sz="3600" b="1" kern="1200" dirty="0">
            <a:solidFill>
              <a:schemeClr val="tx1"/>
            </a:solidFill>
            <a:latin typeface="+mj-lt"/>
          </a:endParaRPr>
        </a:p>
      </dsp:txBody>
      <dsp:txXfrm>
        <a:off x="1983925" y="947231"/>
        <a:ext cx="3832048" cy="3510276"/>
      </dsp:txXfrm>
    </dsp:sp>
    <dsp:sp modelId="{2572CF84-A06F-4F37-A1A8-7EC953A22EAD}">
      <dsp:nvSpPr>
        <dsp:cNvPr id="0" name=""/>
        <dsp:cNvSpPr/>
      </dsp:nvSpPr>
      <dsp:spPr>
        <a:xfrm>
          <a:off x="1050121" y="-1088"/>
          <a:ext cx="5741297" cy="5385297"/>
        </a:xfrm>
        <a:prstGeom prst="circularArrow">
          <a:avLst>
            <a:gd name="adj1" fmla="val 5085"/>
            <a:gd name="adj2" fmla="val 327528"/>
            <a:gd name="adj3" fmla="val 15831090"/>
            <a:gd name="adj4" fmla="val 16241382"/>
            <a:gd name="adj5" fmla="val 5932"/>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z="127000"/>
      </dsp:spPr>
      <dsp:style>
        <a:lnRef idx="1">
          <a:schemeClr val="accent4"/>
        </a:lnRef>
        <a:fillRef idx="2">
          <a:schemeClr val="accent4"/>
        </a:fillRef>
        <a:effectRef idx="1">
          <a:schemeClr val="accent4"/>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A3F8A-68D6-4A7E-A798-12D99381C0E4}">
      <dsp:nvSpPr>
        <dsp:cNvPr id="0" name=""/>
        <dsp:cNvSpPr/>
      </dsp:nvSpPr>
      <dsp:spPr>
        <a:xfrm>
          <a:off x="0" y="111041"/>
          <a:ext cx="8064896" cy="1074060"/>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GT" sz="2700" b="1" kern="1200" dirty="0"/>
            <a:t> Sistema de Transferencias, Subsidios y Subvenciones</a:t>
          </a:r>
          <a:br>
            <a:rPr lang="es-GT" sz="2700" b="1" kern="1200" dirty="0"/>
          </a:br>
          <a:r>
            <a:rPr lang="es-GT" sz="2700" b="1" kern="1200" dirty="0"/>
            <a:t>https:/sso.minfin.gob.gt</a:t>
          </a:r>
          <a:endParaRPr lang="es-ES" sz="2700" b="1" kern="1200" dirty="0"/>
        </a:p>
      </dsp:txBody>
      <dsp:txXfrm>
        <a:off x="52431" y="163472"/>
        <a:ext cx="7960034" cy="9691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GT"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F3A6B1-1C44-44CD-9BBD-8DE626BE57F6}" type="datetimeFigureOut">
              <a:rPr lang="es-GT" smtClean="0"/>
              <a:t>30/01/2025</a:t>
            </a:fld>
            <a:endParaRPr lang="es-GT"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GT"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GT"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481D34-0752-411F-BD81-ABAAE6F94B8D}" type="slidenum">
              <a:rPr lang="es-GT" smtClean="0"/>
              <a:t>‹Nº›</a:t>
            </a:fld>
            <a:endParaRPr lang="es-GT" dirty="0"/>
          </a:p>
        </p:txBody>
      </p:sp>
    </p:spTree>
    <p:extLst>
      <p:ext uri="{BB962C8B-B14F-4D97-AF65-F5344CB8AC3E}">
        <p14:creationId xmlns:p14="http://schemas.microsoft.com/office/powerpoint/2010/main" val="310034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BE481D34-0752-411F-BD81-ABAAE6F94B8D}" type="slidenum">
              <a:rPr lang="es-GT" smtClean="0"/>
              <a:t>19</a:t>
            </a:fld>
            <a:endParaRPr lang="es-GT" dirty="0"/>
          </a:p>
        </p:txBody>
      </p:sp>
    </p:spTree>
    <p:extLst>
      <p:ext uri="{BB962C8B-B14F-4D97-AF65-F5344CB8AC3E}">
        <p14:creationId xmlns:p14="http://schemas.microsoft.com/office/powerpoint/2010/main" val="409448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BE481D34-0752-411F-BD81-ABAAE6F94B8D}" type="slidenum">
              <a:rPr lang="es-GT" smtClean="0"/>
              <a:t>22</a:t>
            </a:fld>
            <a:endParaRPr lang="es-GT" dirty="0"/>
          </a:p>
        </p:txBody>
      </p:sp>
    </p:spTree>
    <p:extLst>
      <p:ext uri="{BB962C8B-B14F-4D97-AF65-F5344CB8AC3E}">
        <p14:creationId xmlns:p14="http://schemas.microsoft.com/office/powerpoint/2010/main" val="626874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3578A-9157-6141-8D8B-0147C28EC3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4BD462E0-B8B4-354F-B48A-FB65A684D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32CE932C-FEF6-D242-9AAF-D16F8416012A}"/>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5" name="Marcador de pie de página 4">
            <a:extLst>
              <a:ext uri="{FF2B5EF4-FFF2-40B4-BE49-F238E27FC236}">
                <a16:creationId xmlns:a16="http://schemas.microsoft.com/office/drawing/2014/main" id="{3A073356-E3CF-4442-A9F4-814AE7FEB176}"/>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8DA816A5-86B9-7647-BA1C-B814A8164DFE}"/>
              </a:ext>
            </a:extLst>
          </p:cNvPr>
          <p:cNvSpPr>
            <a:spLocks noGrp="1"/>
          </p:cNvSpPr>
          <p:nvPr>
            <p:ph type="sldNum" sz="quarter" idx="12"/>
          </p:nvPr>
        </p:nvSpPr>
        <p:spPr/>
        <p:txBody>
          <a:bodyPr/>
          <a:lstStyle/>
          <a:p>
            <a:fld id="{34CCA97E-B1DA-9C4E-BAA5-F80DC6EF9D8E}" type="slidenum">
              <a:rPr lang="es-GT" smtClean="0"/>
              <a:t>‹Nº›</a:t>
            </a:fld>
            <a:endParaRPr lang="es-GT" dirty="0"/>
          </a:p>
        </p:txBody>
      </p:sp>
      <p:grpSp>
        <p:nvGrpSpPr>
          <p:cNvPr id="7" name="Grupo 6">
            <a:extLst>
              <a:ext uri="{FF2B5EF4-FFF2-40B4-BE49-F238E27FC236}">
                <a16:creationId xmlns:a16="http://schemas.microsoft.com/office/drawing/2014/main" id="{9015104C-911B-5B98-6BD7-5585C980AA6B}"/>
              </a:ext>
            </a:extLst>
          </p:cNvPr>
          <p:cNvGrpSpPr/>
          <p:nvPr userDrawn="1"/>
        </p:nvGrpSpPr>
        <p:grpSpPr>
          <a:xfrm>
            <a:off x="-114000" y="6782658"/>
            <a:ext cx="12420000" cy="108000"/>
            <a:chOff x="-114000" y="6750000"/>
            <a:chExt cx="12420000" cy="108000"/>
          </a:xfrm>
        </p:grpSpPr>
        <p:sp>
          <p:nvSpPr>
            <p:cNvPr id="8" name="Rectángulo 7">
              <a:extLst>
                <a:ext uri="{FF2B5EF4-FFF2-40B4-BE49-F238E27FC236}">
                  <a16:creationId xmlns:a16="http://schemas.microsoft.com/office/drawing/2014/main" id="{F9AF885D-3FC4-8CDD-A6D3-E75F44D2B394}"/>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9" name="Rectángulo 8">
              <a:extLst>
                <a:ext uri="{FF2B5EF4-FFF2-40B4-BE49-F238E27FC236}">
                  <a16:creationId xmlns:a16="http://schemas.microsoft.com/office/drawing/2014/main" id="{A392FF10-AF2F-BB43-365F-929827E2B266}"/>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0" name="Rectángulo 9">
              <a:extLst>
                <a:ext uri="{FF2B5EF4-FFF2-40B4-BE49-F238E27FC236}">
                  <a16:creationId xmlns:a16="http://schemas.microsoft.com/office/drawing/2014/main" id="{2496D649-9C4A-2751-D042-2E22436731EA}"/>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grpSp>
      <p:grpSp>
        <p:nvGrpSpPr>
          <p:cNvPr id="11" name="Grupo 10">
            <a:extLst>
              <a:ext uri="{FF2B5EF4-FFF2-40B4-BE49-F238E27FC236}">
                <a16:creationId xmlns:a16="http://schemas.microsoft.com/office/drawing/2014/main" id="{2BD6129A-1832-04C0-6695-3204AAA96D84}"/>
              </a:ext>
            </a:extLst>
          </p:cNvPr>
          <p:cNvGrpSpPr/>
          <p:nvPr userDrawn="1"/>
        </p:nvGrpSpPr>
        <p:grpSpPr>
          <a:xfrm>
            <a:off x="535414" y="-277588"/>
            <a:ext cx="1420586" cy="1539068"/>
            <a:chOff x="10499269" y="-277588"/>
            <a:chExt cx="1420586" cy="1539068"/>
          </a:xfrm>
        </p:grpSpPr>
        <p:sp>
          <p:nvSpPr>
            <p:cNvPr id="12" name="Rectángulo 11">
              <a:extLst>
                <a:ext uri="{FF2B5EF4-FFF2-40B4-BE49-F238E27FC236}">
                  <a16:creationId xmlns:a16="http://schemas.microsoft.com/office/drawing/2014/main" id="{3E0A4430-0C15-DDB6-8FF2-3CDCBC19F0FB}"/>
                </a:ext>
              </a:extLst>
            </p:cNvPr>
            <p:cNvSpPr/>
            <p:nvPr/>
          </p:nvSpPr>
          <p:spPr>
            <a:xfrm>
              <a:off x="10499269" y="-277588"/>
              <a:ext cx="1420586" cy="1539068"/>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13" name="Imagen 12">
              <a:extLst>
                <a:ext uri="{FF2B5EF4-FFF2-40B4-BE49-F238E27FC236}">
                  <a16:creationId xmlns:a16="http://schemas.microsoft.com/office/drawing/2014/main" id="{2718A72B-A04E-3CAC-DDF1-404886C73627}"/>
                </a:ext>
              </a:extLst>
            </p:cNvPr>
            <p:cNvPicPr>
              <a:picLocks noChangeAspect="1"/>
            </p:cNvPicPr>
            <p:nvPr userDrawn="1"/>
          </p:nvPicPr>
          <p:blipFill>
            <a:blip r:embed="rId2"/>
            <a:stretch>
              <a:fillRect/>
            </a:stretch>
          </p:blipFill>
          <p:spPr>
            <a:xfrm>
              <a:off x="10682512" y="121920"/>
              <a:ext cx="1054100" cy="1081128"/>
            </a:xfrm>
            <a:prstGeom prst="rect">
              <a:avLst/>
            </a:prstGeom>
          </p:spPr>
        </p:pic>
      </p:grpSp>
      <p:pic>
        <p:nvPicPr>
          <p:cNvPr id="16" name="Imagen 15">
            <a:extLst>
              <a:ext uri="{FF2B5EF4-FFF2-40B4-BE49-F238E27FC236}">
                <a16:creationId xmlns:a16="http://schemas.microsoft.com/office/drawing/2014/main" id="{4242682D-E3BE-D013-87B6-C522E4F8A24E}"/>
              </a:ext>
            </a:extLst>
          </p:cNvPr>
          <p:cNvPicPr>
            <a:picLocks noChangeAspect="1"/>
          </p:cNvPicPr>
          <p:nvPr userDrawn="1"/>
        </p:nvPicPr>
        <p:blipFill>
          <a:blip r:embed="rId3"/>
          <a:stretch>
            <a:fillRect/>
          </a:stretch>
        </p:blipFill>
        <p:spPr>
          <a:xfrm>
            <a:off x="10668000" y="166815"/>
            <a:ext cx="1208773" cy="1208773"/>
          </a:xfrm>
          <a:prstGeom prst="rect">
            <a:avLst/>
          </a:prstGeom>
        </p:spPr>
      </p:pic>
    </p:spTree>
    <p:extLst>
      <p:ext uri="{BB962C8B-B14F-4D97-AF65-F5344CB8AC3E}">
        <p14:creationId xmlns:p14="http://schemas.microsoft.com/office/powerpoint/2010/main" val="386913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EB487-EAA1-A84B-849A-42DEB1AF79EE}"/>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4B29034A-01EE-0C47-8FEC-BA5E7EEF8A6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AC1761A3-0142-7E42-804E-E4BAB3213D68}"/>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5" name="Marcador de pie de página 4">
            <a:extLst>
              <a:ext uri="{FF2B5EF4-FFF2-40B4-BE49-F238E27FC236}">
                <a16:creationId xmlns:a16="http://schemas.microsoft.com/office/drawing/2014/main" id="{2ADE0058-26C4-9B4B-A8D5-79F31DAF589E}"/>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CAD1DE97-164E-9746-B7FA-691C7DBF9094}"/>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8846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BBF326-B631-5448-8F72-F16818B276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5BCE8F4F-8962-874E-BA05-7C8B3978581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3AFC45AB-972C-F34D-BE14-7FD11B805171}"/>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5" name="Marcador de pie de página 4">
            <a:extLst>
              <a:ext uri="{FF2B5EF4-FFF2-40B4-BE49-F238E27FC236}">
                <a16:creationId xmlns:a16="http://schemas.microsoft.com/office/drawing/2014/main" id="{6CB2CF8A-368B-7347-BFE9-C865B14F79E8}"/>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4D567150-0AC7-9C48-9C61-BBA901FD0764}"/>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248339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F104F-3959-6047-92AC-779B78999E4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AF44DBC-E909-4F4D-9E5E-C981186D9D44}"/>
              </a:ext>
            </a:extLst>
          </p:cNvPr>
          <p:cNvSpPr>
            <a:spLocks noGrp="1"/>
          </p:cNvSpPr>
          <p:nvPr>
            <p:ph idx="1"/>
          </p:nvPr>
        </p:nvSpPr>
        <p:spPr/>
        <p:txBody>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5EF18716-8607-F748-8A1C-705618AB423E}"/>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5" name="Marcador de pie de página 4">
            <a:extLst>
              <a:ext uri="{FF2B5EF4-FFF2-40B4-BE49-F238E27FC236}">
                <a16:creationId xmlns:a16="http://schemas.microsoft.com/office/drawing/2014/main" id="{7924D4FE-B475-144C-8FAD-BE5D3186EBBE}"/>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3D499CCD-B6C2-B94F-897E-8BC8932DE727}"/>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245419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CAF9E-165E-7B4C-9E0E-BFF5853E513E}"/>
              </a:ext>
            </a:extLst>
          </p:cNvPr>
          <p:cNvSpPr>
            <a:spLocks noGrp="1"/>
          </p:cNvSpPr>
          <p:nvPr>
            <p:ph type="title"/>
          </p:nvPr>
        </p:nvSpPr>
        <p:spPr>
          <a:xfrm>
            <a:off x="844550" y="94138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3C5485BF-8AC3-C148-9A1D-6ECE41B3723F}"/>
              </a:ext>
            </a:extLst>
          </p:cNvPr>
          <p:cNvSpPr>
            <a:spLocks noGrp="1"/>
          </p:cNvSpPr>
          <p:nvPr>
            <p:ph type="body" idx="1"/>
          </p:nvPr>
        </p:nvSpPr>
        <p:spPr>
          <a:xfrm>
            <a:off x="838200" y="397272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BCB6C60E-59A4-E849-BA6B-77E7B967A302}"/>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5" name="Marcador de pie de página 4">
            <a:extLst>
              <a:ext uri="{FF2B5EF4-FFF2-40B4-BE49-F238E27FC236}">
                <a16:creationId xmlns:a16="http://schemas.microsoft.com/office/drawing/2014/main" id="{D85D5C53-892B-854B-9D23-C28147C81DFC}"/>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D6197A51-055B-3743-BC65-31B022346601}"/>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179338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BF840-BAE4-F34B-8801-4EA487463AFB}"/>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3FD6930-F026-B34D-873C-24763733213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DB027978-94F2-7C49-9A97-4DBFEF3F0F9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26764144-ADE2-F845-8061-BE941F275C32}"/>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6" name="Marcador de pie de página 5">
            <a:extLst>
              <a:ext uri="{FF2B5EF4-FFF2-40B4-BE49-F238E27FC236}">
                <a16:creationId xmlns:a16="http://schemas.microsoft.com/office/drawing/2014/main" id="{0A75F1C9-5A65-BF47-9176-92260EE7DA92}"/>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F46815B6-6DA8-EF4E-85EE-44EA17FC82F2}"/>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272315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128C0-7C0C-8F47-B536-5F9DF45D6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E7308102-7615-804F-ADCD-248DDC3D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a16="http://schemas.microsoft.com/office/drawing/2014/main" id="{C30D84D3-6873-5B47-9220-E1C20F7AF6A1}"/>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GT"/>
          </a:p>
        </p:txBody>
      </p:sp>
      <p:sp>
        <p:nvSpPr>
          <p:cNvPr id="5" name="Marcador de texto 4">
            <a:extLst>
              <a:ext uri="{FF2B5EF4-FFF2-40B4-BE49-F238E27FC236}">
                <a16:creationId xmlns:a16="http://schemas.microsoft.com/office/drawing/2014/main" id="{097814A5-AC9F-F84A-8DC8-76642F869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6" name="Marcador de contenido 5">
            <a:extLst>
              <a:ext uri="{FF2B5EF4-FFF2-40B4-BE49-F238E27FC236}">
                <a16:creationId xmlns:a16="http://schemas.microsoft.com/office/drawing/2014/main" id="{AE368F02-15BA-6142-86A8-5697AD43194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GT"/>
          </a:p>
        </p:txBody>
      </p:sp>
      <p:sp>
        <p:nvSpPr>
          <p:cNvPr id="7" name="Marcador de fecha 6">
            <a:extLst>
              <a:ext uri="{FF2B5EF4-FFF2-40B4-BE49-F238E27FC236}">
                <a16:creationId xmlns:a16="http://schemas.microsoft.com/office/drawing/2014/main" id="{DDECEB56-CCDA-134C-9321-BD75F86F5E91}"/>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8" name="Marcador de pie de página 7">
            <a:extLst>
              <a:ext uri="{FF2B5EF4-FFF2-40B4-BE49-F238E27FC236}">
                <a16:creationId xmlns:a16="http://schemas.microsoft.com/office/drawing/2014/main" id="{C7BE4FD2-C573-F14C-8A6B-EB4F92E7AC0D}"/>
              </a:ext>
            </a:extLst>
          </p:cNvPr>
          <p:cNvSpPr>
            <a:spLocks noGrp="1"/>
          </p:cNvSpPr>
          <p:nvPr>
            <p:ph type="ftr" sz="quarter" idx="11"/>
          </p:nvPr>
        </p:nvSpPr>
        <p:spPr/>
        <p:txBody>
          <a:bodyPr/>
          <a:lstStyle/>
          <a:p>
            <a:endParaRPr lang="es-GT" dirty="0"/>
          </a:p>
        </p:txBody>
      </p:sp>
      <p:sp>
        <p:nvSpPr>
          <p:cNvPr id="9" name="Marcador de número de diapositiva 8">
            <a:extLst>
              <a:ext uri="{FF2B5EF4-FFF2-40B4-BE49-F238E27FC236}">
                <a16:creationId xmlns:a16="http://schemas.microsoft.com/office/drawing/2014/main" id="{4C1A6395-5C35-F341-96D1-CE5E7A8F99DA}"/>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26643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25C1E-4AC5-1440-AF30-CA84B5557E5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A709ECEB-25A1-BC46-A5D2-E45C240C6FBD}"/>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4" name="Marcador de pie de página 3">
            <a:extLst>
              <a:ext uri="{FF2B5EF4-FFF2-40B4-BE49-F238E27FC236}">
                <a16:creationId xmlns:a16="http://schemas.microsoft.com/office/drawing/2014/main" id="{48AF3042-7F6F-9F41-A1C9-0907AB1FF05C}"/>
              </a:ext>
            </a:extLst>
          </p:cNvPr>
          <p:cNvSpPr>
            <a:spLocks noGrp="1"/>
          </p:cNvSpPr>
          <p:nvPr>
            <p:ph type="ftr" sz="quarter" idx="11"/>
          </p:nvPr>
        </p:nvSpPr>
        <p:spPr/>
        <p:txBody>
          <a:bodyPr/>
          <a:lstStyle/>
          <a:p>
            <a:endParaRPr lang="es-GT" dirty="0"/>
          </a:p>
        </p:txBody>
      </p:sp>
      <p:sp>
        <p:nvSpPr>
          <p:cNvPr id="5" name="Marcador de número de diapositiva 4">
            <a:extLst>
              <a:ext uri="{FF2B5EF4-FFF2-40B4-BE49-F238E27FC236}">
                <a16:creationId xmlns:a16="http://schemas.microsoft.com/office/drawing/2014/main" id="{4EB3EA2F-BF71-D04C-A90B-F56C0D24E48D}"/>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18398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A2DAE78-1A9B-104D-BFF0-43153E5A3B23}"/>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3" name="Marcador de pie de página 2">
            <a:extLst>
              <a:ext uri="{FF2B5EF4-FFF2-40B4-BE49-F238E27FC236}">
                <a16:creationId xmlns:a16="http://schemas.microsoft.com/office/drawing/2014/main" id="{BB1DCBAA-6D1C-1E49-81E9-B4647F77E0BC}"/>
              </a:ext>
            </a:extLst>
          </p:cNvPr>
          <p:cNvSpPr>
            <a:spLocks noGrp="1"/>
          </p:cNvSpPr>
          <p:nvPr>
            <p:ph type="ftr" sz="quarter" idx="11"/>
          </p:nvPr>
        </p:nvSpPr>
        <p:spPr/>
        <p:txBody>
          <a:bodyPr/>
          <a:lstStyle/>
          <a:p>
            <a:endParaRPr lang="es-GT" dirty="0"/>
          </a:p>
        </p:txBody>
      </p:sp>
      <p:sp>
        <p:nvSpPr>
          <p:cNvPr id="4" name="Marcador de número de diapositiva 3">
            <a:extLst>
              <a:ext uri="{FF2B5EF4-FFF2-40B4-BE49-F238E27FC236}">
                <a16:creationId xmlns:a16="http://schemas.microsoft.com/office/drawing/2014/main" id="{DCBF2DF7-A9A0-7F41-9DE7-412747CB3471}"/>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192583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19AF7-8A07-A64C-852C-0913435919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DC463323-8811-894C-87C8-22CC7ED7D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GT"/>
          </a:p>
        </p:txBody>
      </p:sp>
      <p:sp>
        <p:nvSpPr>
          <p:cNvPr id="4" name="Marcador de texto 3">
            <a:extLst>
              <a:ext uri="{FF2B5EF4-FFF2-40B4-BE49-F238E27FC236}">
                <a16:creationId xmlns:a16="http://schemas.microsoft.com/office/drawing/2014/main" id="{4EFD6BA6-18C2-0E43-8E1B-FB59BE40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F476ACC2-A71C-AA45-9375-55AED2D8FDE5}"/>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6" name="Marcador de pie de página 5">
            <a:extLst>
              <a:ext uri="{FF2B5EF4-FFF2-40B4-BE49-F238E27FC236}">
                <a16:creationId xmlns:a16="http://schemas.microsoft.com/office/drawing/2014/main" id="{F760BA5F-85F1-3F41-BB05-0F116231C390}"/>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75FB294C-05E9-1049-A27B-00F8871C2DD1}"/>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57973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F97BD-089A-0047-996D-59C17751C1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8568DC32-C94E-604B-A0C5-10875BF0B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dirty="0"/>
          </a:p>
        </p:txBody>
      </p:sp>
      <p:sp>
        <p:nvSpPr>
          <p:cNvPr id="4" name="Marcador de texto 3">
            <a:extLst>
              <a:ext uri="{FF2B5EF4-FFF2-40B4-BE49-F238E27FC236}">
                <a16:creationId xmlns:a16="http://schemas.microsoft.com/office/drawing/2014/main" id="{0A20C940-292F-0E42-BA96-6A3A765C6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a16="http://schemas.microsoft.com/office/drawing/2014/main" id="{C3049649-229D-5948-A501-B63DEB8BB1C6}"/>
              </a:ext>
            </a:extLst>
          </p:cNvPr>
          <p:cNvSpPr>
            <a:spLocks noGrp="1"/>
          </p:cNvSpPr>
          <p:nvPr>
            <p:ph type="dt" sz="half" idx="10"/>
          </p:nvPr>
        </p:nvSpPr>
        <p:spPr/>
        <p:txBody>
          <a:bodyPr/>
          <a:lstStyle/>
          <a:p>
            <a:fld id="{8552B0BA-3CCA-D246-BB92-D00AF938F3BB}" type="datetimeFigureOut">
              <a:rPr lang="es-GT" smtClean="0"/>
              <a:t>30/01/2025</a:t>
            </a:fld>
            <a:endParaRPr lang="es-GT" dirty="0"/>
          </a:p>
        </p:txBody>
      </p:sp>
      <p:sp>
        <p:nvSpPr>
          <p:cNvPr id="6" name="Marcador de pie de página 5">
            <a:extLst>
              <a:ext uri="{FF2B5EF4-FFF2-40B4-BE49-F238E27FC236}">
                <a16:creationId xmlns:a16="http://schemas.microsoft.com/office/drawing/2014/main" id="{08A2503E-95BA-D24E-B72A-F6F43BEB86F0}"/>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32559918-6EB9-4940-96B3-51367236376E}"/>
              </a:ext>
            </a:extLst>
          </p:cNvPr>
          <p:cNvSpPr>
            <a:spLocks noGrp="1"/>
          </p:cNvSpPr>
          <p:nvPr>
            <p:ph type="sldNum" sz="quarter" idx="12"/>
          </p:nvPr>
        </p:nvSpPr>
        <p:spPr/>
        <p:txBody>
          <a:bodyPr/>
          <a:lstStyle/>
          <a:p>
            <a:fld id="{34CCA97E-B1DA-9C4E-BAA5-F80DC6EF9D8E}" type="slidenum">
              <a:rPr lang="es-GT" smtClean="0"/>
              <a:t>‹Nº›</a:t>
            </a:fld>
            <a:endParaRPr lang="es-GT" dirty="0"/>
          </a:p>
        </p:txBody>
      </p:sp>
    </p:spTree>
    <p:extLst>
      <p:ext uri="{BB962C8B-B14F-4D97-AF65-F5344CB8AC3E}">
        <p14:creationId xmlns:p14="http://schemas.microsoft.com/office/powerpoint/2010/main" val="156718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1A75A8-6042-0B4F-932B-2B6E7A71B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2BFDB75-FC4C-9E46-8267-F3A29FEAC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a16="http://schemas.microsoft.com/office/drawing/2014/main" id="{B087E0F5-9507-234E-862A-A62C099BE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B0BA-3CCA-D246-BB92-D00AF938F3BB}" type="datetimeFigureOut">
              <a:rPr lang="es-GT" smtClean="0"/>
              <a:t>30/01/2025</a:t>
            </a:fld>
            <a:endParaRPr lang="es-GT" dirty="0"/>
          </a:p>
        </p:txBody>
      </p:sp>
      <p:sp>
        <p:nvSpPr>
          <p:cNvPr id="5" name="Marcador de pie de página 4">
            <a:extLst>
              <a:ext uri="{FF2B5EF4-FFF2-40B4-BE49-F238E27FC236}">
                <a16:creationId xmlns:a16="http://schemas.microsoft.com/office/drawing/2014/main" id="{439D3D20-0635-984A-A247-3DBABB963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dirty="0"/>
          </a:p>
        </p:txBody>
      </p:sp>
      <p:sp>
        <p:nvSpPr>
          <p:cNvPr id="6" name="Marcador de número de diapositiva 5">
            <a:extLst>
              <a:ext uri="{FF2B5EF4-FFF2-40B4-BE49-F238E27FC236}">
                <a16:creationId xmlns:a16="http://schemas.microsoft.com/office/drawing/2014/main" id="{EDBD18BA-F621-F448-A04A-BF0865C5F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CA97E-B1DA-9C4E-BAA5-F80DC6EF9D8E}" type="slidenum">
              <a:rPr lang="es-GT" smtClean="0"/>
              <a:t>‹Nº›</a:t>
            </a:fld>
            <a:endParaRPr lang="es-GT" dirty="0"/>
          </a:p>
        </p:txBody>
      </p:sp>
    </p:spTree>
    <p:extLst>
      <p:ext uri="{BB962C8B-B14F-4D97-AF65-F5344CB8AC3E}">
        <p14:creationId xmlns:p14="http://schemas.microsoft.com/office/powerpoint/2010/main" val="330166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Layout" Target="../diagrams/layout12.xml"/><Relationship Id="rId7" Type="http://schemas.openxmlformats.org/officeDocument/2006/relationships/image" Target="../media/image15.emf"/><Relationship Id="rId12" Type="http://schemas.microsoft.com/office/2007/relationships/diagramDrawing" Target="../diagrams/drawing13.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11" Type="http://schemas.openxmlformats.org/officeDocument/2006/relationships/diagramColors" Target="../diagrams/colors13.xml"/><Relationship Id="rId5" Type="http://schemas.openxmlformats.org/officeDocument/2006/relationships/diagramColors" Target="../diagrams/colors12.xml"/><Relationship Id="rId10" Type="http://schemas.openxmlformats.org/officeDocument/2006/relationships/diagramQuickStyle" Target="../diagrams/quickStyle13.xml"/><Relationship Id="rId4" Type="http://schemas.openxmlformats.org/officeDocument/2006/relationships/diagramQuickStyle" Target="../diagrams/quickStyle12.xml"/><Relationship Id="rId9"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7.gif"/><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8.emf"/><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0.emf"/><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1.emf"/><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2.emf"/><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Layout" Target="../diagrams/layout19.xml"/><Relationship Id="rId7" Type="http://schemas.openxmlformats.org/officeDocument/2006/relationships/image" Target="../media/image23.emf"/><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6.emf"/><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8.emf"/><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diagramLayout" Target="../diagrams/layout31.xml"/><Relationship Id="rId7" Type="http://schemas.openxmlformats.org/officeDocument/2006/relationships/image" Target="../media/image38.emf"/><Relationship Id="rId2" Type="http://schemas.openxmlformats.org/officeDocument/2006/relationships/diagramData" Target="../diagrams/data31.xml"/><Relationship Id="rId1" Type="http://schemas.openxmlformats.org/officeDocument/2006/relationships/slideLayout" Target="../slideLayouts/slideLayout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32.xml"/><Relationship Id="rId7" Type="http://schemas.openxmlformats.org/officeDocument/2006/relationships/image" Target="../media/image42.emf"/><Relationship Id="rId2" Type="http://schemas.openxmlformats.org/officeDocument/2006/relationships/diagramData" Target="../diagrams/data32.xml"/><Relationship Id="rId1" Type="http://schemas.openxmlformats.org/officeDocument/2006/relationships/slideLayout" Target="../slideLayouts/slideLayout1.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33.xml"/><Relationship Id="rId7" Type="http://schemas.openxmlformats.org/officeDocument/2006/relationships/image" Target="../media/image44.emf"/><Relationship Id="rId2" Type="http://schemas.openxmlformats.org/officeDocument/2006/relationships/diagramData" Target="../diagrams/data33.xml"/><Relationship Id="rId1" Type="http://schemas.openxmlformats.org/officeDocument/2006/relationships/slideLayout" Target="../slideLayouts/slideLayout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34.xml"/><Relationship Id="rId7" Type="http://schemas.openxmlformats.org/officeDocument/2006/relationships/image" Target="../media/image46.emf"/><Relationship Id="rId2" Type="http://schemas.openxmlformats.org/officeDocument/2006/relationships/diagramData" Target="../diagrams/data34.xml"/><Relationship Id="rId1" Type="http://schemas.openxmlformats.org/officeDocument/2006/relationships/slideLayout" Target="../slideLayouts/slideLayout1.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35.xml"/><Relationship Id="rId7" Type="http://schemas.openxmlformats.org/officeDocument/2006/relationships/image" Target="../media/image47.emf"/><Relationship Id="rId2" Type="http://schemas.openxmlformats.org/officeDocument/2006/relationships/diagramData" Target="../diagrams/data35.xml"/><Relationship Id="rId1" Type="http://schemas.openxmlformats.org/officeDocument/2006/relationships/slideLayout" Target="../slideLayouts/slideLayout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36.xml"/><Relationship Id="rId7" Type="http://schemas.openxmlformats.org/officeDocument/2006/relationships/image" Target="../media/image49.emf"/><Relationship Id="rId2" Type="http://schemas.openxmlformats.org/officeDocument/2006/relationships/diagramData" Target="../diagrams/data36.xml"/><Relationship Id="rId1" Type="http://schemas.openxmlformats.org/officeDocument/2006/relationships/slideLayout" Target="../slideLayouts/slideLayout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37.xml"/><Relationship Id="rId7" Type="http://schemas.openxmlformats.org/officeDocument/2006/relationships/image" Target="../media/image51.emf"/><Relationship Id="rId2" Type="http://schemas.openxmlformats.org/officeDocument/2006/relationships/diagramData" Target="../diagrams/data37.xml"/><Relationship Id="rId1" Type="http://schemas.openxmlformats.org/officeDocument/2006/relationships/slideLayout" Target="../slideLayouts/slideLayout1.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38.xml"/><Relationship Id="rId7" Type="http://schemas.openxmlformats.org/officeDocument/2006/relationships/image" Target="../media/image53.emf"/><Relationship Id="rId2" Type="http://schemas.openxmlformats.org/officeDocument/2006/relationships/diagramData" Target="../diagrams/data38.xml"/><Relationship Id="rId1" Type="http://schemas.openxmlformats.org/officeDocument/2006/relationships/slideLayout" Target="../slideLayouts/slideLayout1.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Layout" Target="../diagrams/layout39.xml"/><Relationship Id="rId7" Type="http://schemas.openxmlformats.org/officeDocument/2006/relationships/image" Target="../media/image54.png"/><Relationship Id="rId2" Type="http://schemas.openxmlformats.org/officeDocument/2006/relationships/diagramData" Target="../diagrams/data39.xml"/><Relationship Id="rId1" Type="http://schemas.openxmlformats.org/officeDocument/2006/relationships/slideLayout" Target="../slideLayouts/slideLayout1.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2" Type="http://schemas.openxmlformats.org/officeDocument/2006/relationships/diagramData" Target="../diagrams/data40.xml"/><Relationship Id="rId1" Type="http://schemas.openxmlformats.org/officeDocument/2006/relationships/slideLayout" Target="../slideLayouts/slideLayout1.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gif"/><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9.png"/><Relationship Id="rId3" Type="http://schemas.openxmlformats.org/officeDocument/2006/relationships/diagramLayout" Target="../diagrams/layout6.xml"/><Relationship Id="rId7" Type="http://schemas.openxmlformats.org/officeDocument/2006/relationships/image" Target="../media/image3.pn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13.emf"/><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2.emf"/><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4.emf"/><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B8AD6B38-2F83-44CF-8159-6A01917669E9}"/>
              </a:ext>
            </a:extLst>
          </p:cNvPr>
          <p:cNvSpPr/>
          <p:nvPr/>
        </p:nvSpPr>
        <p:spPr>
          <a:xfrm>
            <a:off x="210116" y="260649"/>
            <a:ext cx="3600400" cy="956727"/>
          </a:xfrm>
          <a:prstGeom prst="roundRect">
            <a:avLst/>
          </a:prstGeom>
          <a:solidFill>
            <a:srgbClr val="2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4" name="3 Rectángulo"/>
          <p:cNvSpPr/>
          <p:nvPr/>
        </p:nvSpPr>
        <p:spPr>
          <a:xfrm>
            <a:off x="4223792" y="2276873"/>
            <a:ext cx="4572000" cy="646331"/>
          </a:xfrm>
          <a:prstGeom prst="rect">
            <a:avLst/>
          </a:prstGeom>
        </p:spPr>
        <p:txBody>
          <a:bodyPr>
            <a:spAutoFit/>
          </a:bodyPr>
          <a:lstStyle/>
          <a:p>
            <a:br>
              <a:rPr lang="es-GT" b="1" dirty="0">
                <a:solidFill>
                  <a:srgbClr val="17365D"/>
                </a:solidFill>
                <a:latin typeface="Calibri" pitchFamily="34" charset="0"/>
                <a:ea typeface="Arial Unicode MS" pitchFamily="34" charset="-128"/>
                <a:cs typeface="Arial Unicode MS" pitchFamily="34" charset="-128"/>
              </a:rPr>
            </a:br>
            <a:endParaRPr lang="es-GT" dirty="0"/>
          </a:p>
        </p:txBody>
      </p:sp>
      <p:sp>
        <p:nvSpPr>
          <p:cNvPr id="7" name="6 Marcador de número de diapositiva"/>
          <p:cNvSpPr>
            <a:spLocks noGrp="1"/>
          </p:cNvSpPr>
          <p:nvPr>
            <p:ph type="sldNum" sz="quarter" idx="12"/>
          </p:nvPr>
        </p:nvSpPr>
        <p:spPr/>
        <p:txBody>
          <a:bodyPr/>
          <a:lstStyle/>
          <a:p>
            <a:fld id="{C37F2360-BF1B-4647-9123-F23E58E1ACB8}" type="slidenum">
              <a:rPr lang="es-GT" smtClean="0"/>
              <a:pPr/>
              <a:t>1</a:t>
            </a:fld>
            <a:endParaRPr lang="es-GT" dirty="0"/>
          </a:p>
        </p:txBody>
      </p:sp>
      <p:sp>
        <p:nvSpPr>
          <p:cNvPr id="6" name="5 Título"/>
          <p:cNvSpPr>
            <a:spLocks noGrp="1"/>
          </p:cNvSpPr>
          <p:nvPr>
            <p:ph type="title" idx="4294967295"/>
          </p:nvPr>
        </p:nvSpPr>
        <p:spPr>
          <a:xfrm>
            <a:off x="2711450" y="1467919"/>
            <a:ext cx="6769100" cy="3744912"/>
          </a:xfrm>
        </p:spPr>
        <p:txBody>
          <a:bodyPr anchor="ctr" anchorCtr="1">
            <a:normAutofit fontScale="90000"/>
          </a:bodyPr>
          <a:lstStyle/>
          <a:p>
            <a:pPr lvl="0" algn="ctr"/>
            <a:r>
              <a:rPr lang="es-GT" sz="3100" b="1" cap="all" dirty="0">
                <a:solidFill>
                  <a:srgbClr val="3399FF"/>
                </a:solidFill>
                <a:latin typeface="Candara" panose="020E0502030303020204" pitchFamily="34" charset="0"/>
                <a:ea typeface="Arial Unicode MS" pitchFamily="34" charset="-128"/>
                <a:cs typeface="Arial Unicode MS" pitchFamily="34" charset="-128"/>
              </a:rPr>
              <a:t>“</a:t>
            </a:r>
            <a:r>
              <a:rPr lang="es-GT" sz="4000" b="1" cap="all" dirty="0">
                <a:solidFill>
                  <a:srgbClr val="3399FF"/>
                </a:solidFill>
                <a:latin typeface="Candara" panose="020E0502030303020204" pitchFamily="34" charset="0"/>
                <a:ea typeface="Arial Unicode MS" pitchFamily="34" charset="-128"/>
                <a:cs typeface="Arial Unicode MS" pitchFamily="34" charset="-128"/>
              </a:rPr>
              <a:t>G</a:t>
            </a:r>
            <a:r>
              <a:rPr lang="es-GT" sz="3100" b="1" cap="all" dirty="0">
                <a:solidFill>
                  <a:srgbClr val="3399FF"/>
                </a:solidFill>
                <a:latin typeface="Candara" panose="020E0502030303020204" pitchFamily="34" charset="0"/>
                <a:ea typeface="Arial Unicode MS" pitchFamily="34" charset="-128"/>
                <a:cs typeface="Arial Unicode MS" pitchFamily="34" charset="-128"/>
              </a:rPr>
              <a:t>uía para elaborar LOS</a:t>
            </a:r>
            <a:br>
              <a:rPr lang="es-GT" sz="3100" b="1" cap="all" dirty="0">
                <a:solidFill>
                  <a:srgbClr val="3399FF"/>
                </a:solidFill>
                <a:latin typeface="Candara" panose="020E0502030303020204" pitchFamily="34" charset="0"/>
                <a:ea typeface="Arial Unicode MS" pitchFamily="34" charset="-128"/>
                <a:cs typeface="Arial Unicode MS" pitchFamily="34" charset="-128"/>
              </a:rPr>
            </a:br>
            <a:r>
              <a:rPr lang="es-GT" sz="3100" b="1" cap="all" dirty="0">
                <a:solidFill>
                  <a:srgbClr val="3399FF"/>
                </a:solidFill>
                <a:latin typeface="Candara" panose="020E0502030303020204" pitchFamily="34" charset="0"/>
                <a:ea typeface="Arial Unicode MS" pitchFamily="34" charset="-128"/>
                <a:cs typeface="Arial Unicode MS" pitchFamily="34" charset="-128"/>
              </a:rPr>
              <a:t>Informes de Avance Físico y Financiero de RECURSOS PÚBLICOS, OTORGADOS A</a:t>
            </a:r>
            <a:br>
              <a:rPr lang="es-GT" sz="3100" b="1" cap="all" dirty="0">
                <a:solidFill>
                  <a:srgbClr val="3399FF"/>
                </a:solidFill>
                <a:latin typeface="Candara" panose="020E0502030303020204" pitchFamily="34" charset="0"/>
                <a:ea typeface="Arial Unicode MS" pitchFamily="34" charset="-128"/>
                <a:cs typeface="Arial Unicode MS" pitchFamily="34" charset="-128"/>
              </a:rPr>
            </a:br>
            <a:r>
              <a:rPr lang="es-GT" sz="3100" b="1" cap="all" dirty="0">
                <a:solidFill>
                  <a:srgbClr val="3399FF"/>
                </a:solidFill>
                <a:latin typeface="Candara" panose="020E0502030303020204" pitchFamily="34" charset="0"/>
                <a:ea typeface="Arial Unicode MS" pitchFamily="34" charset="-128"/>
                <a:cs typeface="Arial Unicode MS" pitchFamily="34" charset="-128"/>
              </a:rPr>
              <a:t>Entidades Receptoras de Transferencias, SUBSIDIOS y SUBVENCIONES ”</a:t>
            </a:r>
            <a:br>
              <a:rPr lang="es-GT" b="1" dirty="0">
                <a:solidFill>
                  <a:srgbClr val="3399FF"/>
                </a:solidFill>
                <a:latin typeface="Candara" panose="020E0502030303020204" pitchFamily="34" charset="0"/>
                <a:ea typeface="Arial Unicode MS" pitchFamily="34" charset="-128"/>
                <a:cs typeface="Arial Unicode MS" pitchFamily="34" charset="-128"/>
              </a:rPr>
            </a:br>
            <a:endParaRPr lang="es-GT" dirty="0">
              <a:solidFill>
                <a:srgbClr val="3399FF"/>
              </a:solidFill>
              <a:latin typeface="Candara" panose="020E0502030303020204" pitchFamily="34" charset="0"/>
            </a:endParaRPr>
          </a:p>
        </p:txBody>
      </p:sp>
      <p:sp>
        <p:nvSpPr>
          <p:cNvPr id="8" name="3 Título"/>
          <p:cNvSpPr txBox="1">
            <a:spLocks/>
          </p:cNvSpPr>
          <p:nvPr/>
        </p:nvSpPr>
        <p:spPr>
          <a:xfrm>
            <a:off x="6197648" y="6201142"/>
            <a:ext cx="4356992" cy="432048"/>
          </a:xfrm>
          <a:prstGeom prst="rect">
            <a:avLst/>
          </a:prstGeom>
        </p:spPr>
        <p:txBody>
          <a:bodyPr anchor="ctr">
            <a:normAutofit lnSpcReduction="10000"/>
          </a:bodyPr>
          <a:lstStyle/>
          <a:p>
            <a:pPr algn="ctr">
              <a:spcBef>
                <a:spcPct val="0"/>
              </a:spcBef>
              <a:defRPr/>
            </a:pPr>
            <a:r>
              <a:rPr lang="es-MX" sz="2400" b="1" dirty="0">
                <a:latin typeface="Calibri" pitchFamily="34" charset="0"/>
                <a:ea typeface="Arial Unicode MS" pitchFamily="34" charset="-128"/>
                <a:cs typeface="Arial Unicode MS" pitchFamily="34" charset="-128"/>
              </a:rPr>
              <a:t>Guatemala, enero de 2025</a:t>
            </a:r>
            <a:endParaRPr lang="es-GT" sz="2400" b="1" dirty="0">
              <a:latin typeface="Calibri" pitchFamily="34" charset="0"/>
              <a:ea typeface="Arial Unicode MS" pitchFamily="34" charset="-128"/>
              <a:cs typeface="Arial Unicode MS" pitchFamily="34" charset="-128"/>
            </a:endParaRPr>
          </a:p>
        </p:txBody>
      </p:sp>
      <p:sp>
        <p:nvSpPr>
          <p:cNvPr id="54274" name="AutoShape 2" descr="Resultado de imagen para informes dibuj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54276" name="AutoShape 4" descr="Resultado de imagen para informes dibuj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0" name="3 Título"/>
          <p:cNvSpPr txBox="1">
            <a:spLocks/>
          </p:cNvSpPr>
          <p:nvPr/>
        </p:nvSpPr>
        <p:spPr>
          <a:xfrm>
            <a:off x="5664665" y="4745859"/>
            <a:ext cx="4968552" cy="1316037"/>
          </a:xfrm>
          <a:prstGeom prst="rect">
            <a:avLst/>
          </a:prstGeom>
        </p:spPr>
        <p:txBody>
          <a:bodyPr anchor="ctr">
            <a:noAutofit/>
          </a:bodyPr>
          <a:lstStyle/>
          <a:p>
            <a:pPr algn="ctr">
              <a:spcBef>
                <a:spcPct val="0"/>
              </a:spcBef>
              <a:defRPr/>
            </a:pPr>
            <a:r>
              <a:rPr lang="es-MX" sz="2400" b="1" dirty="0">
                <a:latin typeface="Calibri" pitchFamily="34" charset="0"/>
                <a:ea typeface="Arial Unicode MS" pitchFamily="34" charset="-128"/>
                <a:cs typeface="Arial Unicode MS" pitchFamily="34" charset="-128"/>
              </a:rPr>
              <a:t>a través del </a:t>
            </a:r>
          </a:p>
          <a:p>
            <a:pPr algn="ctr">
              <a:spcBef>
                <a:spcPct val="0"/>
              </a:spcBef>
              <a:defRPr/>
            </a:pPr>
            <a:r>
              <a:rPr lang="es-MX" sz="2400" b="1" dirty="0">
                <a:latin typeface="Calibri" pitchFamily="34" charset="0"/>
                <a:ea typeface="Arial Unicode MS" pitchFamily="34" charset="-128"/>
                <a:cs typeface="Arial Unicode MS" pitchFamily="34" charset="-128"/>
              </a:rPr>
              <a:t>Sistema de Transferencias, </a:t>
            </a:r>
          </a:p>
          <a:p>
            <a:pPr algn="ctr">
              <a:spcBef>
                <a:spcPct val="0"/>
              </a:spcBef>
              <a:defRPr/>
            </a:pPr>
            <a:r>
              <a:rPr lang="es-MX" sz="2400" b="1" dirty="0">
                <a:latin typeface="Calibri" pitchFamily="34" charset="0"/>
                <a:ea typeface="Arial Unicode MS" pitchFamily="34" charset="-128"/>
                <a:cs typeface="Arial Unicode MS" pitchFamily="34" charset="-128"/>
              </a:rPr>
              <a:t>Subsidios y Subvenciones  (TSS) del MINFIN </a:t>
            </a:r>
            <a:endParaRPr lang="es-GT" sz="2400" b="1" dirty="0">
              <a:latin typeface="Calibri" pitchFamily="34" charset="0"/>
              <a:ea typeface="Arial Unicode MS" pitchFamily="34" charset="-128"/>
              <a:cs typeface="Arial Unicode MS" pitchFamily="34" charset="-128"/>
            </a:endParaRPr>
          </a:p>
        </p:txBody>
      </p:sp>
      <p:pic>
        <p:nvPicPr>
          <p:cNvPr id="12" name="Imagen 8">
            <a:extLst>
              <a:ext uri="{FF2B5EF4-FFF2-40B4-BE49-F238E27FC236}">
                <a16:creationId xmlns:a16="http://schemas.microsoft.com/office/drawing/2014/main" id="{69A7199C-D9FB-4C20-B98B-CB033C337F17}"/>
              </a:ext>
            </a:extLst>
          </p:cNvPr>
          <p:cNvPicPr>
            <a:picLocks noChangeAspect="1"/>
          </p:cNvPicPr>
          <p:nvPr/>
        </p:nvPicPr>
        <p:blipFill rotWithShape="1">
          <a:blip r:embed="rId3" cstate="print"/>
          <a:srcRect l="9444" t="10000" r="10778" b="5502"/>
          <a:stretch/>
        </p:blipFill>
        <p:spPr>
          <a:xfrm>
            <a:off x="1850296" y="4653136"/>
            <a:ext cx="3021568" cy="1800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Imagen 10">
            <a:extLst>
              <a:ext uri="{FF2B5EF4-FFF2-40B4-BE49-F238E27FC236}">
                <a16:creationId xmlns:a16="http://schemas.microsoft.com/office/drawing/2014/main" id="{4ABE37FF-998B-4E78-BF48-81B77871C197}"/>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54294" y="347717"/>
            <a:ext cx="3255645" cy="805032"/>
          </a:xfrm>
          <a:prstGeom prst="rect">
            <a:avLst/>
          </a:prstGeom>
          <a:noFill/>
          <a:ln>
            <a:noFill/>
          </a:ln>
        </p:spPr>
      </p:pic>
      <p:pic>
        <p:nvPicPr>
          <p:cNvPr id="14" name="Imagen 13">
            <a:extLst>
              <a:ext uri="{FF2B5EF4-FFF2-40B4-BE49-F238E27FC236}">
                <a16:creationId xmlns:a16="http://schemas.microsoft.com/office/drawing/2014/main" id="{6CF75E1C-45D2-4813-862B-C2EAAE781E2A}"/>
              </a:ext>
            </a:extLst>
          </p:cNvPr>
          <p:cNvPicPr>
            <a:picLocks noChangeAspect="1"/>
          </p:cNvPicPr>
          <p:nvPr/>
        </p:nvPicPr>
        <p:blipFill>
          <a:blip r:embed="rId5"/>
          <a:stretch>
            <a:fillRect/>
          </a:stretch>
        </p:blipFill>
        <p:spPr>
          <a:xfrm>
            <a:off x="9575062" y="58269"/>
            <a:ext cx="2586687" cy="2586687"/>
          </a:xfrm>
          <a:prstGeom prst="rect">
            <a:avLst/>
          </a:prstGeom>
        </p:spPr>
      </p:pic>
      <p:sp>
        <p:nvSpPr>
          <p:cNvPr id="2" name="CuadroTexto 1">
            <a:extLst>
              <a:ext uri="{FF2B5EF4-FFF2-40B4-BE49-F238E27FC236}">
                <a16:creationId xmlns:a16="http://schemas.microsoft.com/office/drawing/2014/main" id="{460B3F36-5407-436D-84E2-50017F1203DF}"/>
              </a:ext>
            </a:extLst>
          </p:cNvPr>
          <p:cNvSpPr txBox="1"/>
          <p:nvPr/>
        </p:nvSpPr>
        <p:spPr>
          <a:xfrm>
            <a:off x="4914088" y="347717"/>
            <a:ext cx="2419052" cy="615553"/>
          </a:xfrm>
          <a:prstGeom prst="rect">
            <a:avLst/>
          </a:prstGeom>
          <a:noFill/>
        </p:spPr>
        <p:txBody>
          <a:bodyPr wrap="square" rtlCol="0">
            <a:spAutoFit/>
          </a:bodyPr>
          <a:lstStyle/>
          <a:p>
            <a:r>
              <a:rPr lang="es-GT" sz="3400" b="1" dirty="0"/>
              <a:t>ANEXO “D”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10</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3">
            <a:extLst>
              <a:ext uri="{FF2B5EF4-FFF2-40B4-BE49-F238E27FC236}">
                <a16:creationId xmlns:a16="http://schemas.microsoft.com/office/drawing/2014/main" id="{39CFAFC5-251C-4EAA-A08B-FA799288CD2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4088"/>
          <a:stretch/>
        </p:blipFill>
        <p:spPr bwMode="auto">
          <a:xfrm>
            <a:off x="1679575" y="4869160"/>
            <a:ext cx="9240471" cy="1800200"/>
          </a:xfrm>
          <a:prstGeom prst="rect">
            <a:avLst/>
          </a:prstGeom>
          <a:noFill/>
          <a:ln>
            <a:solidFill>
              <a:schemeClr val="bg2">
                <a:lumMod val="2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3 Rectángulo">
            <a:extLst>
              <a:ext uri="{FF2B5EF4-FFF2-40B4-BE49-F238E27FC236}">
                <a16:creationId xmlns:a16="http://schemas.microsoft.com/office/drawing/2014/main" id="{725FE5E8-1320-4F1A-9CE9-6E2142E5CC07}"/>
              </a:ext>
            </a:extLst>
          </p:cNvPr>
          <p:cNvSpPr/>
          <p:nvPr/>
        </p:nvSpPr>
        <p:spPr>
          <a:xfrm>
            <a:off x="1679575" y="2204865"/>
            <a:ext cx="9240471" cy="2031325"/>
          </a:xfrm>
          <a:prstGeom prst="rect">
            <a:avLst/>
          </a:prstGeom>
        </p:spPr>
        <p:txBody>
          <a:bodyPr wrap="square">
            <a:spAutoFit/>
          </a:bodyPr>
          <a:lstStyle/>
          <a:p>
            <a:pPr algn="just"/>
            <a:r>
              <a:rPr lang="es-ES" b="1" dirty="0">
                <a:solidFill>
                  <a:srgbClr val="17365D"/>
                </a:solidFill>
                <a:latin typeface="Calibri" pitchFamily="34" charset="0"/>
              </a:rPr>
              <a:t>Responsable de la actualización de la información:  </a:t>
            </a:r>
            <a:r>
              <a:rPr lang="es-ES" b="1" cap="all" dirty="0">
                <a:solidFill>
                  <a:schemeClr val="bg2">
                    <a:lumMod val="50000"/>
                  </a:schemeClr>
                </a:solidFill>
                <a:latin typeface="Calibri" pitchFamily="34" charset="0"/>
              </a:rPr>
              <a:t>N</a:t>
            </a:r>
            <a:r>
              <a:rPr lang="es-ES" b="1" dirty="0">
                <a:solidFill>
                  <a:schemeClr val="bg2">
                    <a:lumMod val="50000"/>
                  </a:schemeClr>
                </a:solidFill>
                <a:latin typeface="Calibri" pitchFamily="34" charset="0"/>
              </a:rPr>
              <a:t>ombre del Representante Legal o en su defecto del representante del área financiera de la Entidad Receptora de Transferencias</a:t>
            </a:r>
            <a:r>
              <a:rPr lang="es-ES" b="1" cap="all" dirty="0">
                <a:solidFill>
                  <a:schemeClr val="bg2">
                    <a:lumMod val="50000"/>
                  </a:schemeClr>
                </a:solidFill>
                <a:latin typeface="Calibri" pitchFamily="34" charset="0"/>
              </a:rPr>
              <a:t>.</a:t>
            </a:r>
          </a:p>
          <a:p>
            <a:pPr algn="just"/>
            <a:endParaRPr lang="es-ES" b="1" cap="all" dirty="0">
              <a:solidFill>
                <a:schemeClr val="bg2">
                  <a:lumMod val="50000"/>
                </a:schemeClr>
              </a:solidFill>
              <a:latin typeface="Calibri" pitchFamily="34" charset="0"/>
            </a:endParaRPr>
          </a:p>
          <a:p>
            <a:pPr algn="just"/>
            <a:r>
              <a:rPr lang="es-ES" b="1" dirty="0">
                <a:solidFill>
                  <a:srgbClr val="17365D"/>
                </a:solidFill>
                <a:latin typeface="Calibri" pitchFamily="34" charset="0"/>
              </a:rPr>
              <a:t>Informe correspondiente al mes de: </a:t>
            </a:r>
            <a:r>
              <a:rPr lang="es-ES" b="1" cap="all" dirty="0">
                <a:solidFill>
                  <a:schemeClr val="bg2">
                    <a:lumMod val="50000"/>
                  </a:schemeClr>
                </a:solidFill>
                <a:latin typeface="Calibri" pitchFamily="34" charset="0"/>
              </a:rPr>
              <a:t>M</a:t>
            </a:r>
            <a:r>
              <a:rPr lang="es-ES" b="1" dirty="0">
                <a:solidFill>
                  <a:schemeClr val="bg2">
                    <a:lumMod val="50000"/>
                  </a:schemeClr>
                </a:solidFill>
                <a:latin typeface="Calibri" pitchFamily="34" charset="0"/>
              </a:rPr>
              <a:t>es en el que se generó la información.</a:t>
            </a:r>
          </a:p>
          <a:p>
            <a:pPr algn="just"/>
            <a:endParaRPr lang="es-ES" b="1" dirty="0">
              <a:solidFill>
                <a:schemeClr val="bg2">
                  <a:lumMod val="50000"/>
                </a:schemeClr>
              </a:solidFill>
              <a:latin typeface="Calibri" pitchFamily="34" charset="0"/>
            </a:endParaRP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12" name="6 CuadroTexto">
            <a:extLst>
              <a:ext uri="{FF2B5EF4-FFF2-40B4-BE49-F238E27FC236}">
                <a16:creationId xmlns:a16="http://schemas.microsoft.com/office/drawing/2014/main" id="{93BDE83A-51BD-4AC9-91CB-9FE235A8BAE5}"/>
              </a:ext>
            </a:extLst>
          </p:cNvPr>
          <p:cNvSpPr txBox="1"/>
          <p:nvPr/>
        </p:nvSpPr>
        <p:spPr>
          <a:xfrm>
            <a:off x="3071664" y="1268760"/>
            <a:ext cx="6840760" cy="923330"/>
          </a:xfrm>
          <a:prstGeom prst="rect">
            <a:avLst/>
          </a:prstGeom>
          <a:noFill/>
        </p:spPr>
        <p:txBody>
          <a:bodyPr wrap="square" rtlCol="0">
            <a:spAutoFit/>
          </a:bodyPr>
          <a:lstStyle/>
          <a:p>
            <a:pPr algn="ctr"/>
            <a:r>
              <a:rPr lang="es-MX" b="1" dirty="0">
                <a:solidFill>
                  <a:srgbClr val="C00000"/>
                </a:solidFill>
                <a:latin typeface="Calibri" pitchFamily="34" charset="0"/>
              </a:rPr>
              <a:t>ANEXO “C.1”   DEF-1 </a:t>
            </a:r>
          </a:p>
          <a:p>
            <a:pPr algn="ctr"/>
            <a:r>
              <a:rPr lang="es-MX" b="1" dirty="0">
                <a:solidFill>
                  <a:srgbClr val="C00000"/>
                </a:solidFill>
                <a:latin typeface="Calibri" pitchFamily="34" charset="0"/>
              </a:rPr>
              <a:t>Informe de avance físico y financiero de entidades receptoras de transferencias, subsidios y subvenciones con recursos del Estado</a:t>
            </a:r>
            <a:endParaRPr lang="es-GT" b="1" dirty="0">
              <a:solidFill>
                <a:srgbClr val="C00000"/>
              </a:solidFill>
              <a:latin typeface="Calibri" pitchFamily="34" charset="0"/>
            </a:endParaRPr>
          </a:p>
        </p:txBody>
      </p:sp>
      <p:graphicFrame>
        <p:nvGraphicFramePr>
          <p:cNvPr id="13" name="7 Diagrama">
            <a:extLst>
              <a:ext uri="{FF2B5EF4-FFF2-40B4-BE49-F238E27FC236}">
                <a16:creationId xmlns:a16="http://schemas.microsoft.com/office/drawing/2014/main" id="{74A21EF5-0F90-493B-BAB2-B205C5700731}"/>
              </a:ext>
            </a:extLst>
          </p:cNvPr>
          <p:cNvGraphicFramePr/>
          <p:nvPr>
            <p:extLst>
              <p:ext uri="{D42A27DB-BD31-4B8C-83A1-F6EECF244321}">
                <p14:modId xmlns:p14="http://schemas.microsoft.com/office/powerpoint/2010/main" val="1992159699"/>
              </p:ext>
            </p:extLst>
          </p:nvPr>
        </p:nvGraphicFramePr>
        <p:xfrm>
          <a:off x="3647728" y="157088"/>
          <a:ext cx="5472608" cy="967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6945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11</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Título">
            <a:extLst>
              <a:ext uri="{FF2B5EF4-FFF2-40B4-BE49-F238E27FC236}">
                <a16:creationId xmlns:a16="http://schemas.microsoft.com/office/drawing/2014/main" id="{D3638A84-FBF4-41ED-B64D-12AE0578AB80}"/>
              </a:ext>
            </a:extLst>
          </p:cNvPr>
          <p:cNvSpPr txBox="1">
            <a:spLocks/>
          </p:cNvSpPr>
          <p:nvPr/>
        </p:nvSpPr>
        <p:spPr>
          <a:xfrm>
            <a:off x="2288106" y="548680"/>
            <a:ext cx="7327755" cy="504056"/>
          </a:xfrm>
          <a:prstGeom prst="rect">
            <a:avLst/>
          </a:prstGeom>
        </p:spPr>
        <p:txBody>
          <a:bodyPr anchor="ctr">
            <a:normAutofit fontScale="92500" lnSpcReduction="10000"/>
          </a:bodyPr>
          <a:lstStyle/>
          <a:p>
            <a:pPr>
              <a:spcBef>
                <a:spcPct val="0"/>
              </a:spcBef>
              <a:defRPr/>
            </a:pPr>
            <a:r>
              <a:rPr lang="es-ES" sz="3100" b="1" cap="all"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s</a:t>
            </a:r>
            <a:r>
              <a:rPr lang="es-ES" sz="3100" b="1"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igue… Formato</a:t>
            </a:r>
            <a:endParaRPr lang="es-ES" sz="2800" dirty="0">
              <a:solidFill>
                <a:schemeClr val="tx2">
                  <a:lumMod val="60000"/>
                  <a:lumOff val="40000"/>
                </a:schemeClr>
              </a:solidFill>
              <a:latin typeface="Calibri" pitchFamily="34" charset="0"/>
              <a:ea typeface="+mj-ea"/>
              <a:cs typeface="+mj-cs"/>
            </a:endParaRPr>
          </a:p>
        </p:txBody>
      </p:sp>
      <p:sp>
        <p:nvSpPr>
          <p:cNvPr id="11" name="9 Rectángulo">
            <a:extLst>
              <a:ext uri="{FF2B5EF4-FFF2-40B4-BE49-F238E27FC236}">
                <a16:creationId xmlns:a16="http://schemas.microsoft.com/office/drawing/2014/main" id="{AC60F330-A771-4304-AC5F-19608173758C}"/>
              </a:ext>
            </a:extLst>
          </p:cNvPr>
          <p:cNvSpPr/>
          <p:nvPr/>
        </p:nvSpPr>
        <p:spPr>
          <a:xfrm>
            <a:off x="1984375" y="1306989"/>
            <a:ext cx="8830163" cy="5047536"/>
          </a:xfrm>
          <a:prstGeom prst="rect">
            <a:avLst/>
          </a:prstGeom>
        </p:spPr>
        <p:txBody>
          <a:bodyPr wrap="square">
            <a:spAutoFit/>
          </a:bodyPr>
          <a:lstStyle/>
          <a:p>
            <a:pPr marL="342900" indent="-342900" algn="just" defTabSz="266700">
              <a:buSzPct val="100000"/>
              <a:buAutoNum type="arabicPeriod"/>
            </a:pPr>
            <a:r>
              <a:rPr lang="es-ES" sz="1400" b="1" dirty="0">
                <a:solidFill>
                  <a:srgbClr val="17365D"/>
                </a:solidFill>
                <a:latin typeface="Calibri" pitchFamily="34" charset="0"/>
              </a:rPr>
              <a:t>Nombre o razón social: </a:t>
            </a:r>
            <a:r>
              <a:rPr lang="es-ES" sz="1400" b="1" dirty="0">
                <a:solidFill>
                  <a:schemeClr val="bg2">
                    <a:lumMod val="50000"/>
                  </a:schemeClr>
                </a:solidFill>
                <a:latin typeface="Calibri" pitchFamily="34" charset="0"/>
              </a:rPr>
              <a:t>Nombre  completo de la entidad receptora de  transferencia y sus  siglas si las tuviere. </a:t>
            </a:r>
            <a:r>
              <a:rPr lang="es-ES" sz="1400" b="1" dirty="0">
                <a:solidFill>
                  <a:srgbClr val="17365D"/>
                </a:solidFill>
                <a:latin typeface="Calibri" pitchFamily="34" charset="0"/>
              </a:rPr>
              <a:t>	</a:t>
            </a:r>
          </a:p>
          <a:p>
            <a:pPr marL="342900" indent="-342900" algn="just" defTabSz="266700">
              <a:buSzPct val="100000"/>
              <a:buAutoNum type="arabicPeriod"/>
            </a:pPr>
            <a:r>
              <a:rPr lang="es-ES" sz="1400" b="1" dirty="0">
                <a:solidFill>
                  <a:srgbClr val="17365D"/>
                </a:solidFill>
                <a:latin typeface="Calibri" pitchFamily="34" charset="0"/>
              </a:rPr>
              <a:t>Código de la entidad receptora: </a:t>
            </a:r>
            <a:r>
              <a:rPr lang="es-ES" sz="1400" b="1" dirty="0">
                <a:solidFill>
                  <a:schemeClr val="bg2">
                    <a:lumMod val="50000"/>
                  </a:schemeClr>
                </a:solidFill>
                <a:latin typeface="Calibri" pitchFamily="34" charset="0"/>
              </a:rPr>
              <a:t>Número que se asigna en el Sistema de Contabilidad Integrada (SICOIN) a la entidad receptora de la transferencia.</a:t>
            </a:r>
          </a:p>
          <a:p>
            <a:pPr marL="342900" indent="-342900" algn="just" defTabSz="266700">
              <a:buSzPct val="100000"/>
              <a:buAutoNum type="arabicPeriod"/>
            </a:pPr>
            <a:r>
              <a:rPr lang="es-ES" sz="1400" b="1" dirty="0">
                <a:solidFill>
                  <a:srgbClr val="17365D"/>
                </a:solidFill>
                <a:latin typeface="Calibri" pitchFamily="34" charset="0"/>
              </a:rPr>
              <a:t>NIT: </a:t>
            </a:r>
            <a:r>
              <a:rPr lang="es-ES" sz="1400" b="1" dirty="0">
                <a:solidFill>
                  <a:schemeClr val="bg2">
                    <a:lumMod val="50000"/>
                  </a:schemeClr>
                </a:solidFill>
                <a:latin typeface="Calibri" pitchFamily="34" charset="0"/>
              </a:rPr>
              <a:t>Número de Identificación Tributaria de la entidad receptora de la transferencia.</a:t>
            </a:r>
          </a:p>
          <a:p>
            <a:pPr marL="342900" indent="-342900" algn="just" defTabSz="266700">
              <a:buSzPct val="100000"/>
              <a:buFontTx/>
              <a:buAutoNum type="arabicPeriod"/>
            </a:pPr>
            <a:r>
              <a:rPr lang="es-MX" sz="1400" b="1" dirty="0">
                <a:solidFill>
                  <a:srgbClr val="002060"/>
                </a:solidFill>
                <a:latin typeface="Calibri" pitchFamily="34" charset="0"/>
              </a:rPr>
              <a:t>Domicilio fiscal: </a:t>
            </a:r>
            <a:r>
              <a:rPr lang="es-MX" sz="1400" b="1" dirty="0">
                <a:solidFill>
                  <a:schemeClr val="bg2">
                    <a:lumMod val="50000"/>
                  </a:schemeClr>
                </a:solidFill>
                <a:latin typeface="Calibri" pitchFamily="34" charset="0"/>
              </a:rPr>
              <a:t>Dirección o ubicación física de las oficinas de la entidad receptora de la transferencia.</a:t>
            </a:r>
          </a:p>
          <a:p>
            <a:pPr marL="342900" indent="-342900" algn="just" defTabSz="266700">
              <a:buSzPct val="100000"/>
              <a:buFontTx/>
              <a:buAutoNum type="arabicPeriod"/>
            </a:pPr>
            <a:r>
              <a:rPr lang="es-MX" sz="1400" b="1" dirty="0">
                <a:solidFill>
                  <a:srgbClr val="002060"/>
                </a:solidFill>
                <a:latin typeface="Calibri" pitchFamily="34" charset="0"/>
              </a:rPr>
              <a:t>Página de internet y números telefónicos: </a:t>
            </a:r>
            <a:r>
              <a:rPr lang="es-MX" sz="1400" b="1" dirty="0">
                <a:solidFill>
                  <a:schemeClr val="bg2">
                    <a:lumMod val="50000"/>
                  </a:schemeClr>
                </a:solidFill>
                <a:latin typeface="Calibri" pitchFamily="34" charset="0"/>
              </a:rPr>
              <a:t>Dirección de internet de la entidad receptora de la transferencia y </a:t>
            </a:r>
            <a:r>
              <a:rPr lang="es-MX" sz="1400" b="1" dirty="0">
                <a:solidFill>
                  <a:srgbClr val="002060"/>
                </a:solidFill>
                <a:latin typeface="Calibri" pitchFamily="34" charset="0"/>
              </a:rPr>
              <a:t> </a:t>
            </a:r>
            <a:r>
              <a:rPr lang="es-MX" sz="1400" b="1" dirty="0">
                <a:solidFill>
                  <a:schemeClr val="bg2">
                    <a:lumMod val="50000"/>
                  </a:schemeClr>
                </a:solidFill>
                <a:latin typeface="Calibri" pitchFamily="34" charset="0"/>
              </a:rPr>
              <a:t>Números telefónicos fijos de sus oficinas.</a:t>
            </a:r>
          </a:p>
          <a:p>
            <a:pPr marL="342900" indent="-342900" algn="just" defTabSz="266700">
              <a:buSzPct val="100000"/>
              <a:buAutoNum type="arabicPeriod" startAt="6"/>
            </a:pPr>
            <a:r>
              <a:rPr lang="es-ES" sz="1400" b="1" dirty="0">
                <a:solidFill>
                  <a:srgbClr val="17365D"/>
                </a:solidFill>
                <a:latin typeface="Calibri" pitchFamily="34" charset="0"/>
              </a:rPr>
              <a:t>Nombre del Representante legal: </a:t>
            </a:r>
            <a:r>
              <a:rPr lang="es-ES" sz="1400" b="1" dirty="0">
                <a:solidFill>
                  <a:schemeClr val="bg2">
                    <a:lumMod val="50000"/>
                  </a:schemeClr>
                </a:solidFill>
                <a:latin typeface="Calibri" pitchFamily="34" charset="0"/>
              </a:rPr>
              <a:t>Nombre completo de la persona que legalmente ejerce la representación de la  entidad receptora de la transferencia.</a:t>
            </a:r>
            <a:endParaRPr lang="es-ES" sz="1400" b="1" dirty="0">
              <a:solidFill>
                <a:srgbClr val="17365D"/>
              </a:solidFill>
              <a:latin typeface="Calibri" pitchFamily="34" charset="0"/>
            </a:endParaRPr>
          </a:p>
          <a:p>
            <a:pPr marL="342900" indent="-342900" algn="just" defTabSz="266700">
              <a:buSzPct val="100000"/>
              <a:buAutoNum type="arabicPeriod" startAt="6"/>
            </a:pPr>
            <a:r>
              <a:rPr lang="es-ES" sz="1400" b="1" dirty="0">
                <a:solidFill>
                  <a:srgbClr val="17365D"/>
                </a:solidFill>
                <a:latin typeface="Calibri" pitchFamily="34" charset="0"/>
              </a:rPr>
              <a:t>Número y fecha del Convenio : </a:t>
            </a:r>
            <a:r>
              <a:rPr lang="es-ES" sz="1400" b="1" dirty="0">
                <a:solidFill>
                  <a:schemeClr val="bg2">
                    <a:lumMod val="50000"/>
                  </a:schemeClr>
                </a:solidFill>
                <a:latin typeface="Calibri" pitchFamily="34" charset="0"/>
              </a:rPr>
              <a:t>Número asignado al convenio y la fecha de celebración.</a:t>
            </a:r>
            <a:endParaRPr lang="es-ES" sz="1400" b="1" dirty="0">
              <a:solidFill>
                <a:srgbClr val="17365D"/>
              </a:solidFill>
              <a:latin typeface="Calibri" pitchFamily="34" charset="0"/>
            </a:endParaRPr>
          </a:p>
          <a:p>
            <a:pPr marL="342900" indent="-342900" algn="just" defTabSz="266700">
              <a:buSzPct val="100000"/>
              <a:buAutoNum type="arabicPeriod" startAt="6"/>
            </a:pPr>
            <a:r>
              <a:rPr lang="es-ES" sz="1400" b="1" dirty="0">
                <a:solidFill>
                  <a:srgbClr val="17365D"/>
                </a:solidFill>
                <a:latin typeface="Calibri" pitchFamily="34" charset="0"/>
              </a:rPr>
              <a:t>Número y fecha de la disposición legal que autoriza el convenio: </a:t>
            </a:r>
            <a:r>
              <a:rPr lang="es-ES" sz="1400" b="1" dirty="0">
                <a:solidFill>
                  <a:schemeClr val="bg2">
                    <a:lumMod val="50000"/>
                  </a:schemeClr>
                </a:solidFill>
                <a:latin typeface="Calibri" pitchFamily="34" charset="0"/>
              </a:rPr>
              <a:t>Número que identifica al acuerdo , resolución u otro documento que aprueba el convenio y que sirve de base para que la entidad estatal  transfiera los recursos públicos.</a:t>
            </a:r>
          </a:p>
          <a:p>
            <a:pPr marL="342900" indent="-342900" algn="just" defTabSz="266700">
              <a:buSzPct val="100000"/>
              <a:buAutoNum type="arabicPeriod" startAt="6"/>
            </a:pPr>
            <a:r>
              <a:rPr lang="es-ES" sz="1400" b="1" dirty="0">
                <a:solidFill>
                  <a:srgbClr val="17365D"/>
                </a:solidFill>
                <a:latin typeface="Calibri" pitchFamily="34" charset="0"/>
              </a:rPr>
              <a:t>Objetivo general del subsidio o subvención: </a:t>
            </a:r>
            <a:r>
              <a:rPr lang="es-ES" sz="1400" b="1" dirty="0">
                <a:solidFill>
                  <a:schemeClr val="bg2">
                    <a:lumMod val="50000"/>
                  </a:schemeClr>
                </a:solidFill>
                <a:latin typeface="Calibri" pitchFamily="34" charset="0"/>
              </a:rPr>
              <a:t>Destino o finalidad para la cual se estableció la transferencia de recursos públicos en calidad de subsidio o subvención a  la entidad receptora de la transferencia (entidad no estatal).</a:t>
            </a:r>
          </a:p>
          <a:p>
            <a:pPr marL="342900" indent="-342900" algn="just" defTabSz="266700">
              <a:buSzPct val="100000"/>
              <a:buAutoNum type="arabicPeriod" startAt="6"/>
            </a:pPr>
            <a:r>
              <a:rPr lang="es-ES" sz="1400" b="1" dirty="0">
                <a:solidFill>
                  <a:srgbClr val="17365D"/>
                </a:solidFill>
                <a:latin typeface="Calibri" pitchFamily="34" charset="0"/>
              </a:rPr>
              <a:t>Indicadores y resultados: </a:t>
            </a:r>
            <a:r>
              <a:rPr lang="es-ES" sz="1400" b="1" dirty="0">
                <a:solidFill>
                  <a:schemeClr val="bg2">
                    <a:lumMod val="50000"/>
                  </a:schemeClr>
                </a:solidFill>
                <a:latin typeface="Calibri" pitchFamily="34" charset="0"/>
              </a:rPr>
              <a:t>Nombre del o los indicadores a los que se le dará seguimiento y logros que se pretenden alcanzar por la entidad receptora de la transferencia,  	en un 	período presupuestario, según se establece  en el convenio.</a:t>
            </a:r>
          </a:p>
          <a:p>
            <a:pPr marL="266700" indent="-266700" algn="just" defTabSz="266700">
              <a:buSzPct val="100000"/>
            </a:pPr>
            <a:r>
              <a:rPr lang="es-ES" sz="1400" b="1" dirty="0">
                <a:solidFill>
                  <a:srgbClr val="17365D"/>
                </a:solidFill>
                <a:latin typeface="Calibri" pitchFamily="34" charset="0"/>
              </a:rPr>
              <a:t>11. Nombre de la institución pública que otorga el subsidio o subvención: </a:t>
            </a:r>
            <a:r>
              <a:rPr lang="es-ES" sz="1400" b="1" dirty="0">
                <a:solidFill>
                  <a:schemeClr val="bg2">
                    <a:lumMod val="50000"/>
                  </a:schemeClr>
                </a:solidFill>
                <a:latin typeface="Calibri" pitchFamily="34" charset="0"/>
              </a:rPr>
              <a:t>Nombre completo de la entidad estatal que traslada los recursos públicos.</a:t>
            </a:r>
          </a:p>
          <a:p>
            <a:pPr marL="266700" indent="-266700" algn="just" defTabSz="266700">
              <a:buSzPct val="100000"/>
            </a:pPr>
            <a:r>
              <a:rPr lang="es-MX" sz="1400" b="1" dirty="0">
                <a:latin typeface="Calibri" pitchFamily="34" charset="0"/>
              </a:rPr>
              <a:t>12. </a:t>
            </a:r>
            <a:r>
              <a:rPr lang="es-MX" sz="1400" b="1" dirty="0">
                <a:solidFill>
                  <a:schemeClr val="tx2"/>
                </a:solidFill>
                <a:latin typeface="Calibri" pitchFamily="34" charset="0"/>
              </a:rPr>
              <a:t>Monto anual en Q.: </a:t>
            </a:r>
            <a:r>
              <a:rPr lang="es-MX" sz="1400" b="1" dirty="0">
                <a:solidFill>
                  <a:schemeClr val="bg2">
                    <a:lumMod val="50000"/>
                  </a:schemeClr>
                </a:solidFill>
                <a:latin typeface="Calibri" pitchFamily="34" charset="0"/>
              </a:rPr>
              <a:t>Cantidad en quetzales que de acuerdo al convenio, se establece trasladar a la entidad receptora en el  período de un año.</a:t>
            </a:r>
          </a:p>
        </p:txBody>
      </p:sp>
      <p:pic>
        <p:nvPicPr>
          <p:cNvPr id="12" name="Picture 2" descr="Resultado de imagen para formato dibujo">
            <a:extLst>
              <a:ext uri="{FF2B5EF4-FFF2-40B4-BE49-F238E27FC236}">
                <a16:creationId xmlns:a16="http://schemas.microsoft.com/office/drawing/2014/main" id="{9FA19A60-077C-4E78-B80D-A6E9234E927F}"/>
              </a:ext>
            </a:extLst>
          </p:cNvPr>
          <p:cNvPicPr>
            <a:picLocks noChangeAspect="1" noChangeArrowheads="1"/>
          </p:cNvPicPr>
          <p:nvPr/>
        </p:nvPicPr>
        <p:blipFill>
          <a:blip r:embed="rId7" cstate="print"/>
          <a:srcRect/>
          <a:stretch>
            <a:fillRect/>
          </a:stretch>
        </p:blipFill>
        <p:spPr bwMode="auto">
          <a:xfrm>
            <a:off x="9192345" y="188641"/>
            <a:ext cx="1104057" cy="1104057"/>
          </a:xfrm>
          <a:prstGeom prst="rect">
            <a:avLst/>
          </a:prstGeom>
          <a:noFill/>
        </p:spPr>
      </p:pic>
    </p:spTree>
    <p:extLst>
      <p:ext uri="{BB962C8B-B14F-4D97-AF65-F5344CB8AC3E}">
        <p14:creationId xmlns:p14="http://schemas.microsoft.com/office/powerpoint/2010/main" val="163268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12</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7 CuadroTexto">
            <a:extLst>
              <a:ext uri="{FF2B5EF4-FFF2-40B4-BE49-F238E27FC236}">
                <a16:creationId xmlns:a16="http://schemas.microsoft.com/office/drawing/2014/main" id="{508B63CC-AE31-4B0C-8597-2B37D7761575}"/>
              </a:ext>
            </a:extLst>
          </p:cNvPr>
          <p:cNvSpPr txBox="1"/>
          <p:nvPr/>
        </p:nvSpPr>
        <p:spPr>
          <a:xfrm>
            <a:off x="3359696" y="1916832"/>
            <a:ext cx="5184576" cy="369332"/>
          </a:xfrm>
          <a:prstGeom prst="rect">
            <a:avLst/>
          </a:prstGeom>
          <a:noFill/>
        </p:spPr>
        <p:txBody>
          <a:bodyPr wrap="square" rtlCol="0">
            <a:spAutoFit/>
          </a:bodyPr>
          <a:lstStyle/>
          <a:p>
            <a:pPr algn="ctr"/>
            <a:r>
              <a:rPr lang="es-MX" b="1" dirty="0">
                <a:solidFill>
                  <a:srgbClr val="002060"/>
                </a:solidFill>
                <a:latin typeface="Calibri" pitchFamily="34" charset="0"/>
              </a:rPr>
              <a:t>I. Datos Generales</a:t>
            </a:r>
            <a:endParaRPr lang="es-GT" b="1" dirty="0">
              <a:solidFill>
                <a:srgbClr val="002060"/>
              </a:solidFill>
              <a:latin typeface="Calibri" pitchFamily="34" charset="0"/>
            </a:endParaRPr>
          </a:p>
        </p:txBody>
      </p:sp>
      <p:sp>
        <p:nvSpPr>
          <p:cNvPr id="11" name="8 CuadroTexto">
            <a:extLst>
              <a:ext uri="{FF2B5EF4-FFF2-40B4-BE49-F238E27FC236}">
                <a16:creationId xmlns:a16="http://schemas.microsoft.com/office/drawing/2014/main" id="{ECCB282C-56EA-486A-9D0E-435D62756E72}"/>
              </a:ext>
            </a:extLst>
          </p:cNvPr>
          <p:cNvSpPr txBox="1"/>
          <p:nvPr/>
        </p:nvSpPr>
        <p:spPr>
          <a:xfrm>
            <a:off x="3503712" y="1556792"/>
            <a:ext cx="5184576" cy="369332"/>
          </a:xfrm>
          <a:prstGeom prst="rect">
            <a:avLst/>
          </a:prstGeom>
          <a:noFill/>
        </p:spPr>
        <p:txBody>
          <a:bodyPr wrap="square" rtlCol="0">
            <a:spAutoFit/>
          </a:bodyPr>
          <a:lstStyle/>
          <a:p>
            <a:pPr algn="ctr"/>
            <a:r>
              <a:rPr lang="es-MX" b="1" dirty="0">
                <a:solidFill>
                  <a:srgbClr val="C00000"/>
                </a:solidFill>
                <a:latin typeface="Calibri" pitchFamily="34" charset="0"/>
              </a:rPr>
              <a:t>ANEXO “C.1”   DEF-1</a:t>
            </a:r>
            <a:endParaRPr lang="es-GT" b="1" dirty="0">
              <a:solidFill>
                <a:srgbClr val="C00000"/>
              </a:solidFill>
              <a:latin typeface="Calibri" pitchFamily="34" charset="0"/>
            </a:endParaRPr>
          </a:p>
        </p:txBody>
      </p:sp>
      <p:sp>
        <p:nvSpPr>
          <p:cNvPr id="12" name="1 Título">
            <a:extLst>
              <a:ext uri="{FF2B5EF4-FFF2-40B4-BE49-F238E27FC236}">
                <a16:creationId xmlns:a16="http://schemas.microsoft.com/office/drawing/2014/main" id="{72BE03BB-9506-4957-BC6D-CAD85F679602}"/>
              </a:ext>
            </a:extLst>
          </p:cNvPr>
          <p:cNvSpPr txBox="1">
            <a:spLocks/>
          </p:cNvSpPr>
          <p:nvPr/>
        </p:nvSpPr>
        <p:spPr>
          <a:xfrm>
            <a:off x="2288106" y="548680"/>
            <a:ext cx="7327755" cy="504056"/>
          </a:xfrm>
          <a:prstGeom prst="rect">
            <a:avLst/>
          </a:prstGeom>
        </p:spPr>
        <p:txBody>
          <a:bodyPr anchor="ctr">
            <a:normAutofit fontScale="92500" lnSpcReduction="10000"/>
          </a:bodyPr>
          <a:lstStyle/>
          <a:p>
            <a:pPr>
              <a:spcBef>
                <a:spcPct val="0"/>
              </a:spcBef>
              <a:defRPr/>
            </a:pPr>
            <a:r>
              <a:rPr lang="es-ES" sz="3100" b="1" cap="all"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s</a:t>
            </a:r>
            <a:r>
              <a:rPr lang="es-ES" sz="3100" b="1"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igue… Formato</a:t>
            </a:r>
            <a:endParaRPr lang="es-ES" sz="2800" dirty="0">
              <a:solidFill>
                <a:schemeClr val="tx2">
                  <a:lumMod val="60000"/>
                  <a:lumOff val="40000"/>
                </a:schemeClr>
              </a:solidFill>
              <a:latin typeface="Calibri" pitchFamily="34" charset="0"/>
              <a:ea typeface="+mj-ea"/>
              <a:cs typeface="+mj-cs"/>
            </a:endParaRPr>
          </a:p>
        </p:txBody>
      </p:sp>
      <p:pic>
        <p:nvPicPr>
          <p:cNvPr id="13" name="Imagen 12">
            <a:extLst>
              <a:ext uri="{FF2B5EF4-FFF2-40B4-BE49-F238E27FC236}">
                <a16:creationId xmlns:a16="http://schemas.microsoft.com/office/drawing/2014/main" id="{0A4E3424-B830-458C-846E-B9C36883A8B7}"/>
              </a:ext>
            </a:extLst>
          </p:cNvPr>
          <p:cNvPicPr>
            <a:picLocks noChangeAspect="1"/>
          </p:cNvPicPr>
          <p:nvPr/>
        </p:nvPicPr>
        <p:blipFill>
          <a:blip r:embed="rId7"/>
          <a:stretch>
            <a:fillRect/>
          </a:stretch>
        </p:blipFill>
        <p:spPr>
          <a:xfrm>
            <a:off x="1330452" y="1494697"/>
            <a:ext cx="9741995" cy="4695048"/>
          </a:xfrm>
          <a:prstGeom prst="rect">
            <a:avLst/>
          </a:prstGeom>
        </p:spPr>
      </p:pic>
    </p:spTree>
    <p:extLst>
      <p:ext uri="{BB962C8B-B14F-4D97-AF65-F5344CB8AC3E}">
        <p14:creationId xmlns:p14="http://schemas.microsoft.com/office/powerpoint/2010/main" val="281074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13</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 name="1 Título">
            <a:extLst>
              <a:ext uri="{FF2B5EF4-FFF2-40B4-BE49-F238E27FC236}">
                <a16:creationId xmlns:a16="http://schemas.microsoft.com/office/drawing/2014/main" id="{05FFF0CB-AA0B-4A06-91DF-05A8C0628081}"/>
              </a:ext>
            </a:extLst>
          </p:cNvPr>
          <p:cNvSpPr txBox="1">
            <a:spLocks/>
          </p:cNvSpPr>
          <p:nvPr/>
        </p:nvSpPr>
        <p:spPr>
          <a:xfrm>
            <a:off x="2115592" y="70174"/>
            <a:ext cx="7327755" cy="504056"/>
          </a:xfrm>
          <a:prstGeom prst="rect">
            <a:avLst/>
          </a:prstGeom>
        </p:spPr>
        <p:txBody>
          <a:bodyPr anchor="ctr">
            <a:normAutofit fontScale="92500" lnSpcReduction="10000"/>
          </a:bodyPr>
          <a:lstStyle/>
          <a:p>
            <a:pPr>
              <a:spcBef>
                <a:spcPct val="0"/>
              </a:spcBef>
              <a:defRPr/>
            </a:pPr>
            <a:r>
              <a:rPr lang="es-ES" sz="3100" b="1" cap="all"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s</a:t>
            </a:r>
            <a:r>
              <a:rPr lang="es-ES" sz="3100" b="1"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igue… Formato</a:t>
            </a:r>
            <a:endParaRPr lang="es-ES" sz="2800" dirty="0">
              <a:solidFill>
                <a:schemeClr val="tx2">
                  <a:lumMod val="60000"/>
                  <a:lumOff val="40000"/>
                </a:schemeClr>
              </a:solidFill>
              <a:latin typeface="Calibri" pitchFamily="34" charset="0"/>
              <a:ea typeface="+mj-ea"/>
              <a:cs typeface="+mj-cs"/>
            </a:endParaRPr>
          </a:p>
        </p:txBody>
      </p:sp>
      <p:pic>
        <p:nvPicPr>
          <p:cNvPr id="3" name="Imagen 2">
            <a:extLst>
              <a:ext uri="{FF2B5EF4-FFF2-40B4-BE49-F238E27FC236}">
                <a16:creationId xmlns:a16="http://schemas.microsoft.com/office/drawing/2014/main" id="{6CD92F52-B7DD-43F1-BFE7-F9DBB9E2E5BF}"/>
              </a:ext>
            </a:extLst>
          </p:cNvPr>
          <p:cNvPicPr>
            <a:picLocks noChangeAspect="1"/>
          </p:cNvPicPr>
          <p:nvPr/>
        </p:nvPicPr>
        <p:blipFill rotWithShape="1">
          <a:blip r:embed="rId2"/>
          <a:srcRect l="16078" t="15901"/>
          <a:stretch/>
        </p:blipFill>
        <p:spPr>
          <a:xfrm>
            <a:off x="1984375" y="316518"/>
            <a:ext cx="9164550" cy="6541481"/>
          </a:xfrm>
          <a:prstGeom prst="rect">
            <a:avLst/>
          </a:prstGeom>
        </p:spPr>
      </p:pic>
    </p:spTree>
    <p:extLst>
      <p:ext uri="{BB962C8B-B14F-4D97-AF65-F5344CB8AC3E}">
        <p14:creationId xmlns:p14="http://schemas.microsoft.com/office/powerpoint/2010/main" val="373525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14</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4 Rectángulo">
            <a:extLst>
              <a:ext uri="{FF2B5EF4-FFF2-40B4-BE49-F238E27FC236}">
                <a16:creationId xmlns:a16="http://schemas.microsoft.com/office/drawing/2014/main" id="{AAE94073-975C-4DA9-961C-1A266CFC40CA}"/>
              </a:ext>
            </a:extLst>
          </p:cNvPr>
          <p:cNvSpPr/>
          <p:nvPr/>
        </p:nvSpPr>
        <p:spPr>
          <a:xfrm>
            <a:off x="1846385" y="1248012"/>
            <a:ext cx="9741877" cy="2893100"/>
          </a:xfrm>
          <a:prstGeom prst="rect">
            <a:avLst/>
          </a:prstGeom>
        </p:spPr>
        <p:txBody>
          <a:bodyPr wrap="square">
            <a:spAutoFit/>
          </a:bodyPr>
          <a:lstStyle/>
          <a:p>
            <a:r>
              <a:rPr lang="es-ES" sz="1300" b="1" dirty="0">
                <a:solidFill>
                  <a:srgbClr val="17365D"/>
                </a:solidFill>
                <a:latin typeface="Calibri" pitchFamily="34" charset="0"/>
              </a:rPr>
              <a:t>No. </a:t>
            </a:r>
            <a:r>
              <a:rPr lang="es-ES" sz="1300" b="1" dirty="0">
                <a:solidFill>
                  <a:schemeClr val="bg2">
                    <a:lumMod val="50000"/>
                  </a:schemeClr>
                </a:solidFill>
                <a:latin typeface="Calibri" pitchFamily="34" charset="0"/>
              </a:rPr>
              <a:t>Número correlativo de las metas establecidas para el año.</a:t>
            </a:r>
            <a:br>
              <a:rPr lang="es-ES" sz="1300" b="1" dirty="0">
                <a:solidFill>
                  <a:schemeClr val="bg2">
                    <a:lumMod val="50000"/>
                  </a:schemeClr>
                </a:solidFill>
                <a:latin typeface="Calibri" pitchFamily="34" charset="0"/>
              </a:rPr>
            </a:br>
            <a:r>
              <a:rPr lang="es-ES" sz="1300" b="1" dirty="0">
                <a:solidFill>
                  <a:srgbClr val="17365D"/>
                </a:solidFill>
                <a:latin typeface="Calibri" pitchFamily="34" charset="0"/>
              </a:rPr>
              <a:t>Metas: </a:t>
            </a:r>
            <a:r>
              <a:rPr lang="es-ES" sz="1300" b="1" dirty="0">
                <a:solidFill>
                  <a:schemeClr val="bg2">
                    <a:lumMod val="50000"/>
                  </a:schemeClr>
                </a:solidFill>
                <a:latin typeface="Calibri" pitchFamily="34" charset="0"/>
              </a:rPr>
              <a:t>Descripción y cantidad de los bienes y servicios que prevé realizar una institución dentro del período presupuestario (un  año) según se consignó en el convenio. Ejemplo: </a:t>
            </a:r>
            <a:r>
              <a:rPr lang="es-ES" sz="1300" b="1" i="1" u="sng" dirty="0">
                <a:solidFill>
                  <a:schemeClr val="accent3">
                    <a:lumMod val="75000"/>
                  </a:schemeClr>
                </a:solidFill>
                <a:latin typeface="Calibri" pitchFamily="34" charset="0"/>
              </a:rPr>
              <a:t>Recién nacido con bajo peso al nacer detectado.</a:t>
            </a:r>
          </a:p>
          <a:p>
            <a:r>
              <a:rPr lang="es-GT" sz="1300" b="1" i="1" u="sng" dirty="0">
                <a:solidFill>
                  <a:schemeClr val="accent3">
                    <a:lumMod val="75000"/>
                  </a:schemeClr>
                </a:solidFill>
              </a:rPr>
              <a:t> </a:t>
            </a:r>
            <a:br>
              <a:rPr lang="es-GT" sz="1300" dirty="0"/>
            </a:br>
            <a:r>
              <a:rPr lang="es-ES" sz="1300" b="1" dirty="0">
                <a:solidFill>
                  <a:srgbClr val="17365D"/>
                </a:solidFill>
                <a:latin typeface="Calibri" pitchFamily="34" charset="0"/>
              </a:rPr>
              <a:t>Unidad de Medida : </a:t>
            </a:r>
            <a:r>
              <a:rPr lang="es-ES" sz="1300" b="1" dirty="0">
                <a:solidFill>
                  <a:schemeClr val="bg2">
                    <a:lumMod val="50000"/>
                  </a:schemeClr>
                </a:solidFill>
                <a:latin typeface="Calibri" pitchFamily="34" charset="0"/>
              </a:rPr>
              <a:t>Unidad estandarizada que se toma como término de comparación de las demás de su misma especie, en este caso,  se tomará en cuenta el nombre que establece la Unidad de Medida que se adjunta en el portal del Ministerio de Finanzas Públicas. Ejemplo: </a:t>
            </a:r>
            <a:r>
              <a:rPr lang="es-ES" sz="1300" b="1" i="1" u="sng" dirty="0">
                <a:solidFill>
                  <a:schemeClr val="accent3">
                    <a:lumMod val="75000"/>
                  </a:schemeClr>
                </a:solidFill>
                <a:latin typeface="Calibri" pitchFamily="34" charset="0"/>
              </a:rPr>
              <a:t>Persona. </a:t>
            </a:r>
          </a:p>
          <a:p>
            <a:br>
              <a:rPr lang="es-ES" sz="1300" dirty="0">
                <a:solidFill>
                  <a:srgbClr val="17365D"/>
                </a:solidFill>
                <a:latin typeface="Calibri" pitchFamily="34" charset="0"/>
              </a:rPr>
            </a:br>
            <a:r>
              <a:rPr lang="es-ES" sz="1300" b="1" dirty="0">
                <a:solidFill>
                  <a:srgbClr val="17365D"/>
                </a:solidFill>
                <a:latin typeface="Calibri" pitchFamily="34" charset="0"/>
              </a:rPr>
              <a:t>Ejecución: </a:t>
            </a:r>
            <a:r>
              <a:rPr lang="es-ES" sz="1300" b="1" dirty="0">
                <a:solidFill>
                  <a:schemeClr val="bg2">
                    <a:lumMod val="50000"/>
                  </a:schemeClr>
                </a:solidFill>
                <a:latin typeface="Calibri" pitchFamily="34" charset="0"/>
              </a:rPr>
              <a:t>Es el monto en quetzales que la entidad receptora de la transferencia ya realizó, de conformidad con sus metas y objetivos programados  en el mes que corresponda la información.</a:t>
            </a:r>
          </a:p>
          <a:p>
            <a:endParaRPr lang="es-ES" sz="1300" dirty="0">
              <a:solidFill>
                <a:srgbClr val="17365D"/>
              </a:solidFill>
              <a:latin typeface="Calibri" pitchFamily="34" charset="0"/>
            </a:endParaRPr>
          </a:p>
          <a:p>
            <a:r>
              <a:rPr lang="es-ES" sz="1300" b="1" dirty="0">
                <a:solidFill>
                  <a:srgbClr val="17365D"/>
                </a:solidFill>
                <a:latin typeface="Calibri" pitchFamily="34" charset="0"/>
              </a:rPr>
              <a:t>Financiero: </a:t>
            </a:r>
            <a:r>
              <a:rPr lang="es-ES" sz="1300" b="1" dirty="0">
                <a:solidFill>
                  <a:schemeClr val="bg2">
                    <a:lumMod val="50000"/>
                  </a:schemeClr>
                </a:solidFill>
                <a:latin typeface="Calibri" pitchFamily="34" charset="0"/>
              </a:rPr>
              <a:t>Monto ejecutado, expresado en quetzales.</a:t>
            </a:r>
          </a:p>
          <a:p>
            <a:endParaRPr lang="es-ES" sz="1300" dirty="0">
              <a:solidFill>
                <a:srgbClr val="17365D"/>
              </a:solidFill>
              <a:latin typeface="Calibri" pitchFamily="34" charset="0"/>
            </a:endParaRPr>
          </a:p>
          <a:p>
            <a:r>
              <a:rPr lang="es-ES" sz="1300" b="1" dirty="0">
                <a:solidFill>
                  <a:srgbClr val="17365D"/>
                </a:solidFill>
                <a:latin typeface="Calibri" pitchFamily="34" charset="0"/>
              </a:rPr>
              <a:t>Físico: </a:t>
            </a:r>
            <a:r>
              <a:rPr lang="es-ES" sz="1300" b="1" dirty="0">
                <a:solidFill>
                  <a:schemeClr val="bg2">
                    <a:lumMod val="50000"/>
                  </a:schemeClr>
                </a:solidFill>
                <a:latin typeface="Calibri" pitchFamily="34" charset="0"/>
              </a:rPr>
              <a:t>Cantidad de metas ejecutadas en el mes.</a:t>
            </a:r>
            <a:endParaRPr lang="es-GT" sz="1300" b="1" dirty="0">
              <a:solidFill>
                <a:schemeClr val="bg2">
                  <a:lumMod val="50000"/>
                </a:schemeClr>
              </a:solidFill>
            </a:endParaRPr>
          </a:p>
        </p:txBody>
      </p:sp>
      <p:pic>
        <p:nvPicPr>
          <p:cNvPr id="11" name="Picture 1">
            <a:extLst>
              <a:ext uri="{FF2B5EF4-FFF2-40B4-BE49-F238E27FC236}">
                <a16:creationId xmlns:a16="http://schemas.microsoft.com/office/drawing/2014/main" id="{BDFE4320-6486-4869-9E91-2A745B987FED}"/>
              </a:ext>
            </a:extLst>
          </p:cNvPr>
          <p:cNvPicPr>
            <a:picLocks noChangeAspect="1" noChangeArrowheads="1"/>
          </p:cNvPicPr>
          <p:nvPr/>
        </p:nvPicPr>
        <p:blipFill>
          <a:blip r:embed="rId7" cstate="print"/>
          <a:srcRect/>
          <a:stretch>
            <a:fillRect/>
          </a:stretch>
        </p:blipFill>
        <p:spPr bwMode="auto">
          <a:xfrm>
            <a:off x="838200" y="4221089"/>
            <a:ext cx="11013831" cy="2333625"/>
          </a:xfrm>
          <a:prstGeom prst="rect">
            <a:avLst/>
          </a:prstGeom>
          <a:noFill/>
          <a:ln w="9525">
            <a:noFill/>
            <a:miter lim="800000"/>
            <a:headEnd/>
            <a:tailEnd/>
          </a:ln>
          <a:effectLst/>
        </p:spPr>
      </p:pic>
      <p:sp>
        <p:nvSpPr>
          <p:cNvPr id="13" name="1 Título">
            <a:extLst>
              <a:ext uri="{FF2B5EF4-FFF2-40B4-BE49-F238E27FC236}">
                <a16:creationId xmlns:a16="http://schemas.microsoft.com/office/drawing/2014/main" id="{30FC9D15-2497-4552-A676-8E0F7503B30A}"/>
              </a:ext>
            </a:extLst>
          </p:cNvPr>
          <p:cNvSpPr txBox="1">
            <a:spLocks/>
          </p:cNvSpPr>
          <p:nvPr/>
        </p:nvSpPr>
        <p:spPr>
          <a:xfrm>
            <a:off x="2424482" y="548680"/>
            <a:ext cx="7327755" cy="504056"/>
          </a:xfrm>
          <a:prstGeom prst="rect">
            <a:avLst/>
          </a:prstGeom>
        </p:spPr>
        <p:txBody>
          <a:bodyPr anchor="ctr">
            <a:normAutofit fontScale="92500" lnSpcReduction="10000"/>
          </a:bodyPr>
          <a:lstStyle/>
          <a:p>
            <a:pPr>
              <a:spcBef>
                <a:spcPct val="0"/>
              </a:spcBef>
              <a:defRPr/>
            </a:pPr>
            <a:r>
              <a:rPr lang="es-ES" sz="3100" b="1" cap="all"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s</a:t>
            </a:r>
            <a:r>
              <a:rPr lang="es-ES" sz="3100" b="1"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igue… Formato</a:t>
            </a:r>
            <a:endParaRPr lang="es-ES" sz="2800" dirty="0">
              <a:solidFill>
                <a:schemeClr val="tx2">
                  <a:lumMod val="60000"/>
                  <a:lumOff val="40000"/>
                </a:schemeClr>
              </a:solidFill>
              <a:latin typeface="Calibri" pitchFamily="34" charset="0"/>
              <a:ea typeface="+mj-ea"/>
              <a:cs typeface="+mj-cs"/>
            </a:endParaRPr>
          </a:p>
        </p:txBody>
      </p:sp>
    </p:spTree>
    <p:extLst>
      <p:ext uri="{BB962C8B-B14F-4D97-AF65-F5344CB8AC3E}">
        <p14:creationId xmlns:p14="http://schemas.microsoft.com/office/powerpoint/2010/main" val="4291436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15</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 Título">
            <a:extLst>
              <a:ext uri="{FF2B5EF4-FFF2-40B4-BE49-F238E27FC236}">
                <a16:creationId xmlns:a16="http://schemas.microsoft.com/office/drawing/2014/main" id="{2CA19FC1-C0C0-4C36-90EA-826C9E85F32E}"/>
              </a:ext>
            </a:extLst>
          </p:cNvPr>
          <p:cNvSpPr txBox="1">
            <a:spLocks/>
          </p:cNvSpPr>
          <p:nvPr/>
        </p:nvSpPr>
        <p:spPr>
          <a:xfrm>
            <a:off x="1389184" y="869516"/>
            <a:ext cx="9759462" cy="29639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1400" b="1" dirty="0">
                <a:solidFill>
                  <a:srgbClr val="17365D"/>
                </a:solidFill>
                <a:latin typeface="Calibri" pitchFamily="34" charset="0"/>
              </a:rPr>
              <a:t>Departamento: </a:t>
            </a:r>
            <a:r>
              <a:rPr lang="es-ES" sz="1400" b="1" dirty="0">
                <a:solidFill>
                  <a:schemeClr val="bg2">
                    <a:lumMod val="50000"/>
                  </a:schemeClr>
                </a:solidFill>
                <a:latin typeface="Calibri" pitchFamily="34" charset="0"/>
              </a:rPr>
              <a:t>Consignar el nombre del departamento de la República de Guatemala donde se localiza la población beneficiada.</a:t>
            </a:r>
            <a:br>
              <a:rPr lang="es-ES" sz="1400" dirty="0">
                <a:solidFill>
                  <a:srgbClr val="17365D"/>
                </a:solidFill>
                <a:latin typeface="Calibri" pitchFamily="34" charset="0"/>
              </a:rPr>
            </a:br>
            <a:br>
              <a:rPr lang="es-ES" sz="1400" dirty="0">
                <a:solidFill>
                  <a:srgbClr val="17365D"/>
                </a:solidFill>
                <a:latin typeface="Calibri" pitchFamily="34" charset="0"/>
              </a:rPr>
            </a:br>
            <a:r>
              <a:rPr lang="es-ES" sz="1400" b="1" dirty="0">
                <a:solidFill>
                  <a:srgbClr val="17365D"/>
                </a:solidFill>
                <a:latin typeface="Calibri" pitchFamily="34" charset="0"/>
              </a:rPr>
              <a:t>Municipio: </a:t>
            </a:r>
            <a:r>
              <a:rPr lang="es-ES" sz="1400" b="1" dirty="0">
                <a:solidFill>
                  <a:schemeClr val="bg2">
                    <a:lumMod val="50000"/>
                  </a:schemeClr>
                </a:solidFill>
                <a:latin typeface="Calibri" pitchFamily="34" charset="0"/>
              </a:rPr>
              <a:t>Consignar el nombre del municipio que corresponda, según el departamento de la República de Guatemala que se anotó en la casilla anterior.  Específicamente donde se localiza la población beneficiada.</a:t>
            </a:r>
            <a:br>
              <a:rPr lang="es-ES" sz="1400" dirty="0">
                <a:solidFill>
                  <a:srgbClr val="17365D"/>
                </a:solidFill>
                <a:latin typeface="Calibri" pitchFamily="34" charset="0"/>
              </a:rPr>
            </a:br>
            <a:br>
              <a:rPr lang="es-ES" sz="1400" dirty="0">
                <a:solidFill>
                  <a:srgbClr val="17365D"/>
                </a:solidFill>
                <a:latin typeface="Calibri" pitchFamily="34" charset="0"/>
              </a:rPr>
            </a:br>
            <a:r>
              <a:rPr lang="es-ES" sz="1400" b="1" dirty="0">
                <a:solidFill>
                  <a:srgbClr val="17365D"/>
                </a:solidFill>
                <a:latin typeface="Calibri" pitchFamily="34" charset="0"/>
              </a:rPr>
              <a:t>Número de personas por rango de edad: </a:t>
            </a:r>
            <a:r>
              <a:rPr lang="es-ES" sz="1400" b="1" dirty="0">
                <a:solidFill>
                  <a:schemeClr val="bg2">
                    <a:lumMod val="50000"/>
                  </a:schemeClr>
                </a:solidFill>
                <a:latin typeface="Calibri" pitchFamily="34" charset="0"/>
              </a:rPr>
              <a:t>Anotar la cantidad de población beneficiada,  dentro  de ciertos parámetros de edad y género, para poder identificar el sector: niños o niñas, jóvenes o mujeres y hombres adultos que se van a beneficiar.</a:t>
            </a:r>
            <a:br>
              <a:rPr lang="es-ES" sz="1400" b="1" dirty="0">
                <a:solidFill>
                  <a:schemeClr val="bg2">
                    <a:lumMod val="50000"/>
                  </a:schemeClr>
                </a:solidFill>
                <a:latin typeface="Calibri" pitchFamily="34" charset="0"/>
              </a:rPr>
            </a:br>
            <a:br>
              <a:rPr lang="es-ES" sz="1400" b="1" dirty="0">
                <a:solidFill>
                  <a:schemeClr val="bg2">
                    <a:lumMod val="50000"/>
                  </a:schemeClr>
                </a:solidFill>
                <a:latin typeface="Calibri" pitchFamily="34" charset="0"/>
              </a:rPr>
            </a:br>
            <a:r>
              <a:rPr lang="es-ES" sz="1400" b="1" dirty="0">
                <a:solidFill>
                  <a:srgbClr val="17365D"/>
                </a:solidFill>
                <a:latin typeface="Calibri" pitchFamily="34" charset="0"/>
              </a:rPr>
              <a:t>Observaciones: </a:t>
            </a:r>
            <a:r>
              <a:rPr lang="es-ES" sz="1400" b="1" dirty="0">
                <a:solidFill>
                  <a:schemeClr val="bg2">
                    <a:lumMod val="50000"/>
                  </a:schemeClr>
                </a:solidFill>
                <a:latin typeface="Calibri" pitchFamily="34" charset="0"/>
              </a:rPr>
              <a:t>Cualquier información relevante que sirva como referencia.</a:t>
            </a:r>
          </a:p>
        </p:txBody>
      </p:sp>
      <p:pic>
        <p:nvPicPr>
          <p:cNvPr id="12" name="Picture 3">
            <a:extLst>
              <a:ext uri="{FF2B5EF4-FFF2-40B4-BE49-F238E27FC236}">
                <a16:creationId xmlns:a16="http://schemas.microsoft.com/office/drawing/2014/main" id="{BCC1BAB0-A292-4548-ADBA-7AA899F93C97}"/>
              </a:ext>
            </a:extLst>
          </p:cNvPr>
          <p:cNvPicPr>
            <a:picLocks noChangeAspect="1" noChangeArrowheads="1"/>
          </p:cNvPicPr>
          <p:nvPr/>
        </p:nvPicPr>
        <p:blipFill>
          <a:blip r:embed="rId7" cstate="print"/>
          <a:srcRect/>
          <a:stretch>
            <a:fillRect/>
          </a:stretch>
        </p:blipFill>
        <p:spPr bwMode="auto">
          <a:xfrm>
            <a:off x="1389184" y="4285080"/>
            <a:ext cx="9939711" cy="1952232"/>
          </a:xfrm>
          <a:prstGeom prst="rect">
            <a:avLst/>
          </a:prstGeom>
          <a:noFill/>
          <a:ln w="9525">
            <a:noFill/>
            <a:miter lim="800000"/>
            <a:headEnd/>
            <a:tailEnd/>
          </a:ln>
          <a:effectLst/>
        </p:spPr>
      </p:pic>
    </p:spTree>
    <p:extLst>
      <p:ext uri="{BB962C8B-B14F-4D97-AF65-F5344CB8AC3E}">
        <p14:creationId xmlns:p14="http://schemas.microsoft.com/office/powerpoint/2010/main" val="204486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16</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Título">
            <a:extLst>
              <a:ext uri="{FF2B5EF4-FFF2-40B4-BE49-F238E27FC236}">
                <a16:creationId xmlns:a16="http://schemas.microsoft.com/office/drawing/2014/main" id="{DAB602C9-6CE4-49B2-B4D9-BC2E40D992A4}"/>
              </a:ext>
            </a:extLst>
          </p:cNvPr>
          <p:cNvSpPr txBox="1">
            <a:spLocks/>
          </p:cNvSpPr>
          <p:nvPr/>
        </p:nvSpPr>
        <p:spPr>
          <a:xfrm>
            <a:off x="1824104" y="808892"/>
            <a:ext cx="9306958" cy="31476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1400" b="1" dirty="0">
                <a:solidFill>
                  <a:srgbClr val="17365D"/>
                </a:solidFill>
                <a:latin typeface="Calibri" pitchFamily="34" charset="0"/>
              </a:rPr>
              <a:t>No.  </a:t>
            </a:r>
            <a:r>
              <a:rPr lang="es-ES" sz="1400" b="1" dirty="0">
                <a:solidFill>
                  <a:schemeClr val="bg2">
                    <a:lumMod val="50000"/>
                  </a:schemeClr>
                </a:solidFill>
                <a:latin typeface="Calibri" pitchFamily="34" charset="0"/>
              </a:rPr>
              <a:t>Número correlativo que identifique a las personas contratadas con recursos de subsidio o subvención.</a:t>
            </a:r>
            <a:br>
              <a:rPr lang="es-ES" sz="1400" b="1" dirty="0">
                <a:solidFill>
                  <a:schemeClr val="bg2">
                    <a:lumMod val="50000"/>
                  </a:schemeClr>
                </a:solidFill>
                <a:latin typeface="Calibri" pitchFamily="34" charset="0"/>
              </a:rPr>
            </a:br>
            <a:br>
              <a:rPr lang="es-ES" sz="1400" b="1" dirty="0">
                <a:solidFill>
                  <a:schemeClr val="bg2">
                    <a:lumMod val="50000"/>
                  </a:schemeClr>
                </a:solidFill>
                <a:latin typeface="Calibri" pitchFamily="34" charset="0"/>
              </a:rPr>
            </a:br>
            <a:r>
              <a:rPr lang="es-ES" sz="1400" b="1" dirty="0">
                <a:latin typeface="Calibri" pitchFamily="34" charset="0"/>
              </a:rPr>
              <a:t>Apellidos y Nombres:</a:t>
            </a:r>
            <a:r>
              <a:rPr lang="es-ES" sz="1400" b="1" dirty="0">
                <a:solidFill>
                  <a:schemeClr val="bg2">
                    <a:lumMod val="50000"/>
                  </a:schemeClr>
                </a:solidFill>
                <a:latin typeface="Calibri" pitchFamily="34" charset="0"/>
              </a:rPr>
              <a:t> Nombre completo del beneficiario de la subvención.</a:t>
            </a:r>
            <a:br>
              <a:rPr lang="es-ES" sz="1400" b="1" dirty="0">
                <a:solidFill>
                  <a:schemeClr val="bg2">
                    <a:lumMod val="50000"/>
                  </a:schemeClr>
                </a:solidFill>
                <a:latin typeface="Calibri" pitchFamily="34" charset="0"/>
              </a:rPr>
            </a:br>
            <a:br>
              <a:rPr lang="es-ES" sz="1400" dirty="0">
                <a:solidFill>
                  <a:srgbClr val="17365D"/>
                </a:solidFill>
                <a:latin typeface="Calibri" pitchFamily="34" charset="0"/>
              </a:rPr>
            </a:br>
            <a:r>
              <a:rPr lang="es-ES" sz="1400" b="1" dirty="0">
                <a:solidFill>
                  <a:srgbClr val="17365D"/>
                </a:solidFill>
                <a:latin typeface="Calibri" pitchFamily="34" charset="0"/>
              </a:rPr>
              <a:t>Código Único de Identificación: </a:t>
            </a:r>
            <a:r>
              <a:rPr lang="es-ES" sz="1400" b="1" dirty="0">
                <a:solidFill>
                  <a:schemeClr val="bg2">
                    <a:lumMod val="50000"/>
                  </a:schemeClr>
                </a:solidFill>
                <a:latin typeface="Calibri" pitchFamily="34" charset="0"/>
              </a:rPr>
              <a:t>Consignar el número único de identificación que el RENAP proporciona a cada persona. </a:t>
            </a:r>
            <a:br>
              <a:rPr lang="es-ES" sz="1400" dirty="0">
                <a:solidFill>
                  <a:srgbClr val="17365D"/>
                </a:solidFill>
                <a:latin typeface="Calibri" pitchFamily="34" charset="0"/>
              </a:rPr>
            </a:br>
            <a:br>
              <a:rPr lang="es-ES" sz="1400" dirty="0">
                <a:solidFill>
                  <a:srgbClr val="17365D"/>
                </a:solidFill>
                <a:latin typeface="Calibri" pitchFamily="34" charset="0"/>
              </a:rPr>
            </a:br>
            <a:r>
              <a:rPr lang="es-ES" sz="1400" b="1" dirty="0">
                <a:solidFill>
                  <a:srgbClr val="17365D"/>
                </a:solidFill>
                <a:latin typeface="Calibri" pitchFamily="34" charset="0"/>
              </a:rPr>
              <a:t>Monto del contrato: </a:t>
            </a:r>
            <a:r>
              <a:rPr lang="es-ES" sz="1400" b="1" dirty="0">
                <a:solidFill>
                  <a:schemeClr val="bg2">
                    <a:lumMod val="50000"/>
                  </a:schemeClr>
                </a:solidFill>
                <a:latin typeface="Calibri" pitchFamily="34" charset="0"/>
              </a:rPr>
              <a:t>Cantidad total en quetzales por el cual se contrata a la persona y que figura en el contrato sin exceder de un año.</a:t>
            </a:r>
            <a:br>
              <a:rPr lang="es-ES" sz="1400" b="1" dirty="0">
                <a:solidFill>
                  <a:schemeClr val="bg2">
                    <a:lumMod val="50000"/>
                  </a:schemeClr>
                </a:solidFill>
                <a:latin typeface="Calibri" pitchFamily="34" charset="0"/>
              </a:rPr>
            </a:br>
            <a:br>
              <a:rPr lang="es-ES" sz="1400" b="1" dirty="0">
                <a:solidFill>
                  <a:schemeClr val="bg2">
                    <a:lumMod val="50000"/>
                  </a:schemeClr>
                </a:solidFill>
                <a:latin typeface="Calibri" pitchFamily="34" charset="0"/>
              </a:rPr>
            </a:br>
            <a:r>
              <a:rPr lang="es-ES" sz="1400" b="1" dirty="0">
                <a:latin typeface="Calibri" pitchFamily="34" charset="0"/>
              </a:rPr>
              <a:t>Plazo del contrato: </a:t>
            </a:r>
            <a:r>
              <a:rPr lang="es-ES" sz="1400" b="1" dirty="0">
                <a:solidFill>
                  <a:schemeClr val="bg2">
                    <a:lumMod val="50000"/>
                  </a:schemeClr>
                </a:solidFill>
                <a:latin typeface="Calibri" pitchFamily="34" charset="0"/>
              </a:rPr>
              <a:t>Indicar número de meses por el cual se contrata a la persona. </a:t>
            </a:r>
            <a:br>
              <a:rPr lang="es-ES" sz="1400" b="1" dirty="0">
                <a:solidFill>
                  <a:schemeClr val="bg2">
                    <a:lumMod val="50000"/>
                  </a:schemeClr>
                </a:solidFill>
                <a:latin typeface="Calibri" pitchFamily="34" charset="0"/>
              </a:rPr>
            </a:br>
            <a:br>
              <a:rPr lang="es-ES" sz="1400" b="1" dirty="0">
                <a:solidFill>
                  <a:schemeClr val="bg2">
                    <a:lumMod val="50000"/>
                  </a:schemeClr>
                </a:solidFill>
                <a:latin typeface="Calibri" pitchFamily="34" charset="0"/>
              </a:rPr>
            </a:br>
            <a:r>
              <a:rPr lang="es-ES" sz="1400" b="1" dirty="0">
                <a:solidFill>
                  <a:srgbClr val="17365D"/>
                </a:solidFill>
                <a:latin typeface="Calibri" pitchFamily="34" charset="0"/>
              </a:rPr>
              <a:t>Monto pagado en el mes: </a:t>
            </a:r>
            <a:r>
              <a:rPr lang="es-ES" sz="1400" b="1" dirty="0">
                <a:solidFill>
                  <a:schemeClr val="bg2">
                    <a:lumMod val="50000"/>
                  </a:schemeClr>
                </a:solidFill>
                <a:latin typeface="Calibri" pitchFamily="34" charset="0"/>
              </a:rPr>
              <a:t>Cantidad en quetzales que se establece en el contrato, habrá de pagarse por un mes.</a:t>
            </a:r>
          </a:p>
        </p:txBody>
      </p:sp>
      <p:pic>
        <p:nvPicPr>
          <p:cNvPr id="11" name="Imagen 10">
            <a:extLst>
              <a:ext uri="{FF2B5EF4-FFF2-40B4-BE49-F238E27FC236}">
                <a16:creationId xmlns:a16="http://schemas.microsoft.com/office/drawing/2014/main" id="{6D43834C-0D53-40DF-9FC4-CA0CD4050140}"/>
              </a:ext>
            </a:extLst>
          </p:cNvPr>
          <p:cNvPicPr>
            <a:picLocks noChangeAspect="1"/>
          </p:cNvPicPr>
          <p:nvPr/>
        </p:nvPicPr>
        <p:blipFill>
          <a:blip r:embed="rId7"/>
          <a:stretch>
            <a:fillRect/>
          </a:stretch>
        </p:blipFill>
        <p:spPr>
          <a:xfrm>
            <a:off x="1583201" y="4499582"/>
            <a:ext cx="9306958" cy="1722911"/>
          </a:xfrm>
          <a:prstGeom prst="rect">
            <a:avLst/>
          </a:prstGeom>
        </p:spPr>
      </p:pic>
      <p:sp>
        <p:nvSpPr>
          <p:cNvPr id="12" name="1 Título">
            <a:extLst>
              <a:ext uri="{FF2B5EF4-FFF2-40B4-BE49-F238E27FC236}">
                <a16:creationId xmlns:a16="http://schemas.microsoft.com/office/drawing/2014/main" id="{D84C51A8-21E7-445B-A0B0-3C57D0998902}"/>
              </a:ext>
            </a:extLst>
          </p:cNvPr>
          <p:cNvSpPr txBox="1">
            <a:spLocks/>
          </p:cNvSpPr>
          <p:nvPr/>
        </p:nvSpPr>
        <p:spPr>
          <a:xfrm>
            <a:off x="2231055" y="548680"/>
            <a:ext cx="7327755" cy="504056"/>
          </a:xfrm>
          <a:prstGeom prst="rect">
            <a:avLst/>
          </a:prstGeom>
        </p:spPr>
        <p:txBody>
          <a:bodyPr anchor="ctr">
            <a:normAutofit fontScale="92500" lnSpcReduction="10000"/>
          </a:bodyPr>
          <a:lstStyle/>
          <a:p>
            <a:pPr>
              <a:spcBef>
                <a:spcPct val="0"/>
              </a:spcBef>
              <a:defRPr/>
            </a:pPr>
            <a:r>
              <a:rPr lang="es-ES" sz="3100" b="1" cap="all"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s</a:t>
            </a:r>
            <a:r>
              <a:rPr lang="es-ES" sz="3100" b="1"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igue… Formato</a:t>
            </a:r>
            <a:endParaRPr lang="es-ES" sz="2800" dirty="0">
              <a:solidFill>
                <a:schemeClr val="tx2">
                  <a:lumMod val="60000"/>
                  <a:lumOff val="40000"/>
                </a:schemeClr>
              </a:solidFill>
              <a:latin typeface="Calibri" pitchFamily="34" charset="0"/>
              <a:ea typeface="+mj-ea"/>
              <a:cs typeface="+mj-cs"/>
            </a:endParaRPr>
          </a:p>
        </p:txBody>
      </p:sp>
    </p:spTree>
    <p:extLst>
      <p:ext uri="{BB962C8B-B14F-4D97-AF65-F5344CB8AC3E}">
        <p14:creationId xmlns:p14="http://schemas.microsoft.com/office/powerpoint/2010/main" val="349595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17</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6C3486C6-9CA2-4D53-867F-D27344ECFF53}"/>
              </a:ext>
            </a:extLst>
          </p:cNvPr>
          <p:cNvPicPr>
            <a:picLocks noChangeAspect="1"/>
          </p:cNvPicPr>
          <p:nvPr/>
        </p:nvPicPr>
        <p:blipFill>
          <a:blip r:embed="rId7"/>
          <a:stretch>
            <a:fillRect/>
          </a:stretch>
        </p:blipFill>
        <p:spPr>
          <a:xfrm>
            <a:off x="2080667" y="580291"/>
            <a:ext cx="9422756" cy="4242288"/>
          </a:xfrm>
          <a:prstGeom prst="rect">
            <a:avLst/>
          </a:prstGeom>
        </p:spPr>
      </p:pic>
      <p:pic>
        <p:nvPicPr>
          <p:cNvPr id="14" name="Imagen 13">
            <a:extLst>
              <a:ext uri="{FF2B5EF4-FFF2-40B4-BE49-F238E27FC236}">
                <a16:creationId xmlns:a16="http://schemas.microsoft.com/office/drawing/2014/main" id="{43805356-C47D-4F4D-8EA3-82C797C7B266}"/>
              </a:ext>
            </a:extLst>
          </p:cNvPr>
          <p:cNvPicPr>
            <a:picLocks noChangeAspect="1"/>
          </p:cNvPicPr>
          <p:nvPr/>
        </p:nvPicPr>
        <p:blipFill>
          <a:blip r:embed="rId8"/>
          <a:stretch>
            <a:fillRect/>
          </a:stretch>
        </p:blipFill>
        <p:spPr>
          <a:xfrm>
            <a:off x="1919559" y="4437112"/>
            <a:ext cx="9677062" cy="1919237"/>
          </a:xfrm>
          <a:prstGeom prst="rect">
            <a:avLst/>
          </a:prstGeom>
        </p:spPr>
      </p:pic>
      <p:sp>
        <p:nvSpPr>
          <p:cNvPr id="15" name="1 Título">
            <a:extLst>
              <a:ext uri="{FF2B5EF4-FFF2-40B4-BE49-F238E27FC236}">
                <a16:creationId xmlns:a16="http://schemas.microsoft.com/office/drawing/2014/main" id="{1AC22019-D4C7-476E-8082-B792B13E31F0}"/>
              </a:ext>
            </a:extLst>
          </p:cNvPr>
          <p:cNvSpPr txBox="1">
            <a:spLocks/>
          </p:cNvSpPr>
          <p:nvPr/>
        </p:nvSpPr>
        <p:spPr>
          <a:xfrm>
            <a:off x="2096241" y="23215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45792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18</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3 Rectángulo">
            <a:extLst>
              <a:ext uri="{FF2B5EF4-FFF2-40B4-BE49-F238E27FC236}">
                <a16:creationId xmlns:a16="http://schemas.microsoft.com/office/drawing/2014/main" id="{7387AD9C-1E8C-4096-B7BE-4F0159654D8E}"/>
              </a:ext>
            </a:extLst>
          </p:cNvPr>
          <p:cNvSpPr/>
          <p:nvPr/>
        </p:nvSpPr>
        <p:spPr>
          <a:xfrm>
            <a:off x="1984374" y="2708919"/>
            <a:ext cx="9369425" cy="2585323"/>
          </a:xfrm>
          <a:prstGeom prst="rect">
            <a:avLst/>
          </a:prstGeom>
        </p:spPr>
        <p:txBody>
          <a:bodyPr wrap="square">
            <a:spAutoFit/>
          </a:bodyPr>
          <a:lstStyle/>
          <a:p>
            <a:pPr algn="just"/>
            <a:r>
              <a:rPr lang="es-ES" b="1" dirty="0">
                <a:solidFill>
                  <a:srgbClr val="17365D"/>
                </a:solidFill>
                <a:latin typeface="Calibri" pitchFamily="34" charset="0"/>
              </a:rPr>
              <a:t>Nombre de la entidad otorgante:  </a:t>
            </a:r>
            <a:r>
              <a:rPr lang="es-ES" b="1" cap="all" dirty="0">
                <a:solidFill>
                  <a:schemeClr val="bg2">
                    <a:lumMod val="50000"/>
                  </a:schemeClr>
                </a:solidFill>
                <a:latin typeface="Calibri" pitchFamily="34" charset="0"/>
              </a:rPr>
              <a:t>I</a:t>
            </a:r>
            <a:r>
              <a:rPr lang="es-ES" b="1" dirty="0">
                <a:solidFill>
                  <a:schemeClr val="bg2">
                    <a:lumMod val="50000"/>
                  </a:schemeClr>
                </a:solidFill>
                <a:latin typeface="Calibri" pitchFamily="34" charset="0"/>
              </a:rPr>
              <a:t>nstitución pública que otorga recursos públicos en calidad de subvención.</a:t>
            </a:r>
            <a:endParaRPr lang="es-ES" b="1" cap="all" dirty="0">
              <a:solidFill>
                <a:schemeClr val="bg2">
                  <a:lumMod val="50000"/>
                </a:schemeClr>
              </a:solidFill>
              <a:latin typeface="Calibri" pitchFamily="34" charset="0"/>
            </a:endParaRPr>
          </a:p>
          <a:p>
            <a:pPr algn="just"/>
            <a:r>
              <a:rPr lang="es-ES" b="1" dirty="0">
                <a:solidFill>
                  <a:srgbClr val="17365D"/>
                </a:solidFill>
                <a:latin typeface="Calibri" pitchFamily="34" charset="0"/>
              </a:rPr>
              <a:t>Responsable de la actualización de la información y cargo que ejerce: </a:t>
            </a:r>
            <a:r>
              <a:rPr lang="es-ES" b="1" dirty="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a:latin typeface="Calibri" pitchFamily="34" charset="0"/>
              </a:rPr>
              <a:t>Informe correspondiente al mes de: </a:t>
            </a:r>
            <a:r>
              <a:rPr lang="es-ES" b="1" dirty="0">
                <a:solidFill>
                  <a:schemeClr val="bg2">
                    <a:lumMod val="50000"/>
                  </a:schemeClr>
                </a:solidFill>
                <a:latin typeface="Calibri" pitchFamily="34" charset="0"/>
              </a:rPr>
              <a:t>Indicación de mes al cual pertenece la información que se reporta.</a:t>
            </a: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11" name="6 CuadroTexto">
            <a:extLst>
              <a:ext uri="{FF2B5EF4-FFF2-40B4-BE49-F238E27FC236}">
                <a16:creationId xmlns:a16="http://schemas.microsoft.com/office/drawing/2014/main" id="{6935547D-BB65-4C2D-A66F-04DB040CC39E}"/>
              </a:ext>
            </a:extLst>
          </p:cNvPr>
          <p:cNvSpPr txBox="1"/>
          <p:nvPr/>
        </p:nvSpPr>
        <p:spPr>
          <a:xfrm>
            <a:off x="3647728" y="1628800"/>
            <a:ext cx="5184576" cy="923330"/>
          </a:xfrm>
          <a:prstGeom prst="rect">
            <a:avLst/>
          </a:prstGeom>
          <a:noFill/>
        </p:spPr>
        <p:txBody>
          <a:bodyPr wrap="square" rtlCol="0">
            <a:spAutoFit/>
          </a:bodyPr>
          <a:lstStyle/>
          <a:p>
            <a:pPr algn="ctr"/>
            <a:r>
              <a:rPr lang="es-MX" b="1" dirty="0">
                <a:solidFill>
                  <a:srgbClr val="C00000"/>
                </a:solidFill>
                <a:latin typeface="Calibri" pitchFamily="34" charset="0"/>
              </a:rPr>
              <a:t>ANEXO “C.1”   DEF-2</a:t>
            </a:r>
          </a:p>
          <a:p>
            <a:pPr algn="ctr"/>
            <a:endParaRPr lang="es-MX" b="1" dirty="0">
              <a:solidFill>
                <a:srgbClr val="C00000"/>
              </a:solidFill>
              <a:latin typeface="Calibri" pitchFamily="34" charset="0"/>
            </a:endParaRPr>
          </a:p>
          <a:p>
            <a:pPr algn="ctr"/>
            <a:r>
              <a:rPr lang="es-MX" b="1" dirty="0">
                <a:solidFill>
                  <a:srgbClr val="C00000"/>
                </a:solidFill>
                <a:latin typeface="Calibri" pitchFamily="34" charset="0"/>
              </a:rPr>
              <a:t>Registro de Personas Individuales</a:t>
            </a:r>
            <a:endParaRPr lang="es-GT" b="1" dirty="0">
              <a:solidFill>
                <a:srgbClr val="C00000"/>
              </a:solidFill>
              <a:latin typeface="Calibri" pitchFamily="34" charset="0"/>
            </a:endParaRPr>
          </a:p>
        </p:txBody>
      </p:sp>
      <p:graphicFrame>
        <p:nvGraphicFramePr>
          <p:cNvPr id="12" name="7 Diagrama">
            <a:extLst>
              <a:ext uri="{FF2B5EF4-FFF2-40B4-BE49-F238E27FC236}">
                <a16:creationId xmlns:a16="http://schemas.microsoft.com/office/drawing/2014/main" id="{A871527D-5968-4A2C-8D01-E2EEE8CF8BF5}"/>
              </a:ext>
            </a:extLst>
          </p:cNvPr>
          <p:cNvGraphicFramePr/>
          <p:nvPr>
            <p:extLst>
              <p:ext uri="{D42A27DB-BD31-4B8C-83A1-F6EECF244321}">
                <p14:modId xmlns:p14="http://schemas.microsoft.com/office/powerpoint/2010/main" val="505006466"/>
              </p:ext>
            </p:extLst>
          </p:nvPr>
        </p:nvGraphicFramePr>
        <p:xfrm>
          <a:off x="3287688" y="373112"/>
          <a:ext cx="5472608"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2491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19</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3 Rectángulo">
            <a:extLst>
              <a:ext uri="{FF2B5EF4-FFF2-40B4-BE49-F238E27FC236}">
                <a16:creationId xmlns:a16="http://schemas.microsoft.com/office/drawing/2014/main" id="{5DB38552-9D44-42D5-B88B-3B43B367292C}"/>
              </a:ext>
            </a:extLst>
          </p:cNvPr>
          <p:cNvSpPr/>
          <p:nvPr/>
        </p:nvSpPr>
        <p:spPr>
          <a:xfrm>
            <a:off x="2567608" y="1196754"/>
            <a:ext cx="7920880" cy="6186309"/>
          </a:xfrm>
          <a:prstGeom prst="rect">
            <a:avLst/>
          </a:prstGeom>
        </p:spPr>
        <p:txBody>
          <a:bodyPr wrap="square">
            <a:spAutoFit/>
          </a:bodyPr>
          <a:lstStyle/>
          <a:p>
            <a:pPr algn="just"/>
            <a:r>
              <a:rPr lang="es-ES" b="1" dirty="0">
                <a:solidFill>
                  <a:srgbClr val="17365D"/>
                </a:solidFill>
                <a:latin typeface="Calibri" pitchFamily="34" charset="0"/>
              </a:rPr>
              <a:t>No.  </a:t>
            </a:r>
            <a:r>
              <a:rPr lang="es-ES" b="1" dirty="0">
                <a:solidFill>
                  <a:schemeClr val="bg2">
                    <a:lumMod val="50000"/>
                  </a:schemeClr>
                </a:solidFill>
                <a:latin typeface="Calibri" pitchFamily="34" charset="0"/>
              </a:rPr>
              <a:t>Anotar número correlativo del registro de personas.</a:t>
            </a:r>
          </a:p>
          <a:p>
            <a:pPr algn="just"/>
            <a:r>
              <a:rPr lang="es-ES" b="1" dirty="0">
                <a:solidFill>
                  <a:srgbClr val="17365D"/>
                </a:solidFill>
                <a:latin typeface="Calibri" pitchFamily="34" charset="0"/>
              </a:rPr>
              <a:t>Denominación de la subvención: </a:t>
            </a:r>
            <a:r>
              <a:rPr lang="es-ES" b="1" dirty="0">
                <a:solidFill>
                  <a:schemeClr val="bg2">
                    <a:lumMod val="50000"/>
                  </a:schemeClr>
                </a:solidFill>
                <a:latin typeface="Calibri" pitchFamily="34" charset="0"/>
              </a:rPr>
              <a:t>Nombre de la subvención que se otorga.</a:t>
            </a:r>
          </a:p>
          <a:p>
            <a:pPr algn="just"/>
            <a:r>
              <a:rPr lang="es-GT" b="1" dirty="0">
                <a:latin typeface="Calibri" pitchFamily="34" charset="0"/>
              </a:rPr>
              <a:t>Nombre completo del beneficiario: </a:t>
            </a:r>
            <a:r>
              <a:rPr lang="es-ES" b="1" dirty="0">
                <a:solidFill>
                  <a:schemeClr val="bg2">
                    <a:lumMod val="50000"/>
                  </a:schemeClr>
                </a:solidFill>
                <a:latin typeface="Calibri" pitchFamily="34" charset="0"/>
              </a:rPr>
              <a:t>Nombre y apellidos completos de la persona  beneficiaria con la subvención.</a:t>
            </a: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(10 días hábiles luego de finalizado el mes).</a:t>
            </a:r>
          </a:p>
          <a:p>
            <a:pPr algn="just"/>
            <a:r>
              <a:rPr lang="es-GT" b="1" dirty="0">
                <a:latin typeface="Calibri" pitchFamily="34" charset="0"/>
              </a:rPr>
              <a:t>Fecha de nacimiento:</a:t>
            </a:r>
            <a:r>
              <a:rPr lang="es-GT" b="1" dirty="0">
                <a:solidFill>
                  <a:schemeClr val="bg2">
                    <a:lumMod val="50000"/>
                  </a:schemeClr>
                </a:solidFill>
                <a:latin typeface="Calibri" pitchFamily="34" charset="0"/>
              </a:rPr>
              <a:t> Consignar día, mes y año de nacimiento del beneficiario.</a:t>
            </a:r>
          </a:p>
          <a:p>
            <a:pPr algn="just"/>
            <a:r>
              <a:rPr lang="es-GT" b="1" dirty="0">
                <a:latin typeface="Calibri" pitchFamily="34" charset="0"/>
              </a:rPr>
              <a:t>Edad, género, etnia: </a:t>
            </a:r>
            <a:r>
              <a:rPr lang="es-GT" b="1" dirty="0">
                <a:solidFill>
                  <a:schemeClr val="bg2">
                    <a:lumMod val="50000"/>
                  </a:schemeClr>
                </a:solidFill>
                <a:latin typeface="Calibri" pitchFamily="34" charset="0"/>
              </a:rPr>
              <a:t>a que pertenece el beneficiario.</a:t>
            </a:r>
          </a:p>
          <a:p>
            <a:pPr algn="just"/>
            <a:r>
              <a:rPr lang="es-GT" b="1" dirty="0">
                <a:latin typeface="Calibri" pitchFamily="34" charset="0"/>
              </a:rPr>
              <a:t>Departamento, Municipio: </a:t>
            </a:r>
            <a:r>
              <a:rPr lang="es-GT" b="1" dirty="0">
                <a:solidFill>
                  <a:schemeClr val="bg2">
                    <a:lumMod val="50000"/>
                  </a:schemeClr>
                </a:solidFill>
                <a:latin typeface="Calibri" pitchFamily="34" charset="0"/>
              </a:rPr>
              <a:t>en que tiene su domicilio el beneficiario.</a:t>
            </a:r>
          </a:p>
          <a:p>
            <a:pPr algn="just"/>
            <a:r>
              <a:rPr lang="es-GT" b="1" dirty="0">
                <a:latin typeface="Calibri" pitchFamily="34" charset="0"/>
              </a:rPr>
              <a:t>Número de disposición legal</a:t>
            </a:r>
            <a:r>
              <a:rPr lang="es-GT" b="1" dirty="0">
                <a:solidFill>
                  <a:schemeClr val="bg2">
                    <a:lumMod val="50000"/>
                  </a:schemeClr>
                </a:solidFill>
                <a:latin typeface="Calibri" pitchFamily="34" charset="0"/>
              </a:rPr>
              <a:t>: por la cual se traslada la subvención.</a:t>
            </a:r>
          </a:p>
          <a:p>
            <a:pPr algn="just"/>
            <a:r>
              <a:rPr lang="es-GT" b="1" dirty="0">
                <a:latin typeface="Calibri" pitchFamily="34" charset="0"/>
              </a:rPr>
              <a:t>Monto total a trasladar en el ejercicio: </a:t>
            </a:r>
            <a:r>
              <a:rPr lang="es-GT" b="1" dirty="0">
                <a:solidFill>
                  <a:schemeClr val="bg2">
                    <a:lumMod val="50000"/>
                  </a:schemeClr>
                </a:solidFill>
                <a:latin typeface="Calibri" pitchFamily="34" charset="0"/>
              </a:rPr>
              <a:t>Cantidad en quetzales que se trasladará al beneficiario por  el máximo de 1 año.</a:t>
            </a:r>
          </a:p>
          <a:p>
            <a:pPr algn="just"/>
            <a:r>
              <a:rPr lang="es-GT" b="1" dirty="0">
                <a:latin typeface="Calibri" pitchFamily="34" charset="0"/>
              </a:rPr>
              <a:t>Monto trasladado acumulado en el ejercicio:</a:t>
            </a:r>
            <a:r>
              <a:rPr lang="es-GT" b="1" dirty="0">
                <a:solidFill>
                  <a:schemeClr val="bg2">
                    <a:lumMod val="50000"/>
                  </a:schemeClr>
                </a:solidFill>
                <a:latin typeface="Calibri" pitchFamily="34" charset="0"/>
              </a:rPr>
              <a:t> Cantidad en quetzales que se ha trasladado durante los meses transcurridos, incluyendo el mes que se reporta.</a:t>
            </a:r>
          </a:p>
          <a:p>
            <a:pPr algn="just"/>
            <a:r>
              <a:rPr lang="es-GT" b="1" dirty="0">
                <a:latin typeface="Calibri" pitchFamily="34" charset="0"/>
              </a:rPr>
              <a:t>% de ejecución del monto trasladado: </a:t>
            </a:r>
            <a:r>
              <a:rPr lang="es-GT" b="1" dirty="0">
                <a:solidFill>
                  <a:schemeClr val="bg2">
                    <a:lumMod val="50000"/>
                  </a:schemeClr>
                </a:solidFill>
                <a:latin typeface="Calibri" pitchFamily="34" charset="0"/>
              </a:rPr>
              <a:t>Porcentaje acumulado de recursos otorgados.</a:t>
            </a:r>
          </a:p>
          <a:p>
            <a:pPr algn="just"/>
            <a:r>
              <a:rPr lang="es-GT" b="1" dirty="0">
                <a:latin typeface="Calibri" pitchFamily="34" charset="0"/>
              </a:rPr>
              <a:t>Fecha última de evaluación: </a:t>
            </a:r>
            <a:r>
              <a:rPr lang="es-GT" b="1" dirty="0">
                <a:solidFill>
                  <a:schemeClr val="bg2">
                    <a:lumMod val="50000"/>
                  </a:schemeClr>
                </a:solidFill>
                <a:latin typeface="Calibri" pitchFamily="34" charset="0"/>
              </a:rPr>
              <a:t>Indicar día, mes y año en que se realizó la última evaluación del traslado de la subvención.</a:t>
            </a:r>
          </a:p>
          <a:p>
            <a:pPr algn="just"/>
            <a:r>
              <a:rPr lang="es-GT" b="1" dirty="0">
                <a:latin typeface="Calibri" pitchFamily="34" charset="0"/>
              </a:rPr>
              <a:t>Resultados de la evaluación realizada: </a:t>
            </a:r>
            <a:r>
              <a:rPr lang="es-GT" b="1" dirty="0">
                <a:solidFill>
                  <a:schemeClr val="bg2">
                    <a:lumMod val="50000"/>
                  </a:schemeClr>
                </a:solidFill>
                <a:latin typeface="Calibri" pitchFamily="34" charset="0"/>
              </a:rPr>
              <a:t>Indicar los resultados alcanzados a la fecha del informe, tomando como base la última evaluación.</a:t>
            </a:r>
          </a:p>
          <a:p>
            <a:pPr algn="just"/>
            <a:endParaRPr lang="es-GT" b="1" dirty="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12" name="1 Título">
            <a:extLst>
              <a:ext uri="{FF2B5EF4-FFF2-40B4-BE49-F238E27FC236}">
                <a16:creationId xmlns:a16="http://schemas.microsoft.com/office/drawing/2014/main" id="{DF958B55-8567-4A43-A1A3-3B2B89C44360}"/>
              </a:ext>
            </a:extLst>
          </p:cNvPr>
          <p:cNvSpPr txBox="1">
            <a:spLocks/>
          </p:cNvSpPr>
          <p:nvPr/>
        </p:nvSpPr>
        <p:spPr>
          <a:xfrm>
            <a:off x="2477250" y="548680"/>
            <a:ext cx="7327755" cy="504056"/>
          </a:xfrm>
          <a:prstGeom prst="rect">
            <a:avLst/>
          </a:prstGeom>
        </p:spPr>
        <p:txBody>
          <a:bodyPr anchor="ctr">
            <a:normAutofit fontScale="92500" lnSpcReduction="10000"/>
          </a:bodyPr>
          <a:lstStyle/>
          <a:p>
            <a:pPr>
              <a:spcBef>
                <a:spcPct val="0"/>
              </a:spcBef>
              <a:defRPr/>
            </a:pPr>
            <a:r>
              <a:rPr lang="es-ES" sz="3100" b="1" cap="all"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s</a:t>
            </a:r>
            <a:r>
              <a:rPr lang="es-ES" sz="3100" b="1"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igue… Formato</a:t>
            </a:r>
            <a:endParaRPr lang="es-ES" sz="2800" dirty="0">
              <a:solidFill>
                <a:schemeClr val="tx2">
                  <a:lumMod val="60000"/>
                  <a:lumOff val="40000"/>
                </a:schemeClr>
              </a:solidFill>
              <a:latin typeface="Calibri" pitchFamily="34" charset="0"/>
              <a:ea typeface="+mj-ea"/>
              <a:cs typeface="+mj-cs"/>
            </a:endParaRPr>
          </a:p>
        </p:txBody>
      </p:sp>
    </p:spTree>
    <p:extLst>
      <p:ext uri="{BB962C8B-B14F-4D97-AF65-F5344CB8AC3E}">
        <p14:creationId xmlns:p14="http://schemas.microsoft.com/office/powerpoint/2010/main" val="215552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2639616" y="1484784"/>
            <a:ext cx="7200800" cy="5002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es-GT" sz="3600" b="1" dirty="0">
                <a:solidFill>
                  <a:srgbClr val="17365D"/>
                </a:solidFill>
                <a:latin typeface="Calibri" pitchFamily="34" charset="0"/>
                <a:ea typeface="Arial Unicode MS" pitchFamily="34" charset="-128"/>
                <a:cs typeface="Arial Unicode MS" pitchFamily="34" charset="-128"/>
              </a:rPr>
              <a:t>P</a:t>
            </a:r>
            <a:r>
              <a:rPr lang="es-GT" sz="2400" b="1" dirty="0">
                <a:solidFill>
                  <a:srgbClr val="17365D"/>
                </a:solidFill>
                <a:latin typeface="Calibri" pitchFamily="34" charset="0"/>
                <a:ea typeface="Arial Unicode MS" pitchFamily="34" charset="-128"/>
                <a:cs typeface="Arial Unicode MS" pitchFamily="34" charset="-128"/>
              </a:rPr>
              <a:t>roporcionar el formato para la elaboración de los Informes de Avance Físico y Financiero que las Entidades Receptoras de Transferencias, Subsidios y Subvenciones, en cumplimiento del marco legal vigente, deben enviar mensualmente y de forma electrónica  a través del Sistema de Transferencias, Subsidios y Subvenciones (TSS) del MINFIN, a las instancias siguientes: </a:t>
            </a:r>
          </a:p>
          <a:p>
            <a:pPr lvl="0" algn="just" fontAlgn="base">
              <a:spcBef>
                <a:spcPct val="0"/>
              </a:spcBef>
              <a:spcAft>
                <a:spcPct val="0"/>
              </a:spcAft>
            </a:pPr>
            <a:endParaRPr lang="es-GT" sz="2400" b="1" dirty="0">
              <a:solidFill>
                <a:srgbClr val="17365D"/>
              </a:solidFill>
              <a:latin typeface="Calibri" pitchFamily="34" charset="0"/>
              <a:ea typeface="Arial Unicode MS" pitchFamily="34" charset="-128"/>
              <a:cs typeface="Arial Unicode MS" pitchFamily="34" charset="-128"/>
            </a:endParaRP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Entidad otorgante de los recursos, </a:t>
            </a: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Contraloría General de Cuentas,</a:t>
            </a: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Congreso de la República de Guatemala, y</a:t>
            </a: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Ministerio de Finanzas Públicas.</a:t>
            </a:r>
            <a:endParaRPr lang="es-GT" dirty="0">
              <a:latin typeface="Arial" pitchFamily="34" charset="0"/>
            </a:endParaRPr>
          </a:p>
        </p:txBody>
      </p:sp>
      <p:sp>
        <p:nvSpPr>
          <p:cNvPr id="3" name="3 Título"/>
          <p:cNvSpPr>
            <a:spLocks noGrp="1"/>
          </p:cNvSpPr>
          <p:nvPr>
            <p:ph type="ctrTitle"/>
          </p:nvPr>
        </p:nvSpPr>
        <p:spPr>
          <a:xfrm>
            <a:off x="2567608" y="548680"/>
            <a:ext cx="7406640" cy="692838"/>
          </a:xfrm>
        </p:spPr>
        <p:txBody>
          <a:bodyPr>
            <a:normAutofit/>
          </a:bodyPr>
          <a:lstStyle/>
          <a:p>
            <a:pPr algn="ctr"/>
            <a:r>
              <a:rPr lang="es-MX" sz="3600" b="1" dirty="0">
                <a:solidFill>
                  <a:schemeClr val="bg1"/>
                </a:solidFill>
                <a:latin typeface="Calibri" pitchFamily="34" charset="0"/>
                <a:ea typeface="Arial Unicode MS" pitchFamily="34" charset="-128"/>
                <a:cs typeface="Arial Unicode MS" pitchFamily="34" charset="-128"/>
              </a:rPr>
              <a:t>O</a:t>
            </a:r>
            <a:r>
              <a:rPr lang="es-MX" sz="2800" b="1" dirty="0">
                <a:solidFill>
                  <a:schemeClr val="bg1"/>
                </a:solidFill>
                <a:latin typeface="Calibri" pitchFamily="34" charset="0"/>
                <a:ea typeface="Arial Unicode MS" pitchFamily="34" charset="-128"/>
                <a:cs typeface="Arial Unicode MS" pitchFamily="34" charset="-128"/>
              </a:rPr>
              <a:t>BJETIVO DE LA GUÍA</a:t>
            </a:r>
            <a:endParaRPr lang="es-GT" sz="2800" b="1" dirty="0">
              <a:solidFill>
                <a:schemeClr val="bg1"/>
              </a:solidFill>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lstStyle/>
          <a:p>
            <a:fld id="{C37F2360-BF1B-4647-9123-F23E58E1ACB8}" type="slidenum">
              <a:rPr lang="es-GT" smtClean="0"/>
              <a:pPr/>
              <a:t>2</a:t>
            </a:fld>
            <a:endParaRPr lang="es-GT" dirty="0"/>
          </a:p>
        </p:txBody>
      </p:sp>
      <p:sp>
        <p:nvSpPr>
          <p:cNvPr id="5" name="4 Flecha curvada hacia la derecha"/>
          <p:cNvSpPr/>
          <p:nvPr/>
        </p:nvSpPr>
        <p:spPr>
          <a:xfrm>
            <a:off x="1775520" y="1772816"/>
            <a:ext cx="864096" cy="576064"/>
          </a:xfrm>
          <a:prstGeom prst="curvedRightArrow">
            <a:avLst>
              <a:gd name="adj1" fmla="val 25000"/>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solidFill>
                <a:schemeClr val="tx1"/>
              </a:solidFill>
            </a:endParaRPr>
          </a:p>
        </p:txBody>
      </p:sp>
      <p:graphicFrame>
        <p:nvGraphicFramePr>
          <p:cNvPr id="7" name="6 Diagrama"/>
          <p:cNvGraphicFramePr/>
          <p:nvPr>
            <p:extLst>
              <p:ext uri="{D42A27DB-BD31-4B8C-83A1-F6EECF244321}">
                <p14:modId xmlns:p14="http://schemas.microsoft.com/office/powerpoint/2010/main" val="47165691"/>
              </p:ext>
            </p:extLst>
          </p:nvPr>
        </p:nvGraphicFramePr>
        <p:xfrm>
          <a:off x="2927648" y="404664"/>
          <a:ext cx="655272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20</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a:extLst>
              <a:ext uri="{FF2B5EF4-FFF2-40B4-BE49-F238E27FC236}">
                <a16:creationId xmlns:a16="http://schemas.microsoft.com/office/drawing/2014/main" id="{87FFB682-2CE6-4E76-BC2A-C4F429C9A67F}"/>
              </a:ext>
            </a:extLst>
          </p:cNvPr>
          <p:cNvPicPr>
            <a:picLocks noChangeAspect="1" noChangeArrowheads="1"/>
          </p:cNvPicPr>
          <p:nvPr/>
        </p:nvPicPr>
        <p:blipFill>
          <a:blip r:embed="rId7" cstate="print"/>
          <a:srcRect/>
          <a:stretch>
            <a:fillRect/>
          </a:stretch>
        </p:blipFill>
        <p:spPr bwMode="auto">
          <a:xfrm>
            <a:off x="1837835" y="826477"/>
            <a:ext cx="8897169" cy="5266819"/>
          </a:xfrm>
          <a:prstGeom prst="rect">
            <a:avLst/>
          </a:prstGeom>
          <a:noFill/>
          <a:ln w="9525">
            <a:noFill/>
            <a:miter lim="800000"/>
            <a:headEnd/>
            <a:tailEnd/>
          </a:ln>
          <a:effectLst/>
        </p:spPr>
      </p:pic>
    </p:spTree>
    <p:extLst>
      <p:ext uri="{BB962C8B-B14F-4D97-AF65-F5344CB8AC3E}">
        <p14:creationId xmlns:p14="http://schemas.microsoft.com/office/powerpoint/2010/main" val="182418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21</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3 Rectángulo">
            <a:extLst>
              <a:ext uri="{FF2B5EF4-FFF2-40B4-BE49-F238E27FC236}">
                <a16:creationId xmlns:a16="http://schemas.microsoft.com/office/drawing/2014/main" id="{BD657D6D-65A6-4C8D-90BB-25FCB185E775}"/>
              </a:ext>
            </a:extLst>
          </p:cNvPr>
          <p:cNvSpPr/>
          <p:nvPr/>
        </p:nvSpPr>
        <p:spPr>
          <a:xfrm>
            <a:off x="2567608" y="2996952"/>
            <a:ext cx="7776864" cy="2862322"/>
          </a:xfrm>
          <a:prstGeom prst="rect">
            <a:avLst/>
          </a:prstGeom>
        </p:spPr>
        <p:txBody>
          <a:bodyPr wrap="square">
            <a:spAutoFit/>
          </a:bodyPr>
          <a:lstStyle/>
          <a:p>
            <a:pPr algn="just"/>
            <a:r>
              <a:rPr lang="es-ES" b="1" dirty="0">
                <a:solidFill>
                  <a:srgbClr val="17365D"/>
                </a:solidFill>
                <a:latin typeface="Calibri" pitchFamily="34" charset="0"/>
              </a:rPr>
              <a:t>Nombre de la entidad otorgante:  </a:t>
            </a:r>
            <a:r>
              <a:rPr lang="es-ES" b="1" cap="all" dirty="0">
                <a:solidFill>
                  <a:schemeClr val="bg2">
                    <a:lumMod val="50000"/>
                  </a:schemeClr>
                </a:solidFill>
                <a:latin typeface="Calibri" pitchFamily="34" charset="0"/>
              </a:rPr>
              <a:t>I</a:t>
            </a:r>
            <a:r>
              <a:rPr lang="es-ES" b="1" dirty="0">
                <a:solidFill>
                  <a:schemeClr val="bg2">
                    <a:lumMod val="50000"/>
                  </a:schemeClr>
                </a:solidFill>
                <a:latin typeface="Calibri" pitchFamily="34" charset="0"/>
              </a:rPr>
              <a:t>nstitución pública que otorga recursos públicos en calidad de subvención.</a:t>
            </a:r>
            <a:endParaRPr lang="es-ES" b="1" cap="all" dirty="0">
              <a:solidFill>
                <a:schemeClr val="bg2">
                  <a:lumMod val="50000"/>
                </a:schemeClr>
              </a:solidFill>
              <a:latin typeface="Calibri" pitchFamily="34" charset="0"/>
            </a:endParaRPr>
          </a:p>
          <a:p>
            <a:pPr algn="just"/>
            <a:r>
              <a:rPr lang="es-ES" b="1" dirty="0">
                <a:solidFill>
                  <a:srgbClr val="17365D"/>
                </a:solidFill>
                <a:latin typeface="Calibri" pitchFamily="34" charset="0"/>
              </a:rPr>
              <a:t>Responsable de la actualización de la información y cargo que ejerce: </a:t>
            </a:r>
            <a:r>
              <a:rPr lang="es-ES" b="1" dirty="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a:latin typeface="Calibri" pitchFamily="34" charset="0"/>
              </a:rPr>
              <a:t>Informe correspondiente al mes de: </a:t>
            </a:r>
            <a:r>
              <a:rPr lang="es-ES" b="1" dirty="0">
                <a:solidFill>
                  <a:schemeClr val="bg2">
                    <a:lumMod val="50000"/>
                  </a:schemeClr>
                </a:solidFill>
                <a:latin typeface="Calibri" pitchFamily="34" charset="0"/>
              </a:rPr>
              <a:t>Indicación de mes al cual pertenece la información que se reporta.</a:t>
            </a: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11" name="6 CuadroTexto">
            <a:extLst>
              <a:ext uri="{FF2B5EF4-FFF2-40B4-BE49-F238E27FC236}">
                <a16:creationId xmlns:a16="http://schemas.microsoft.com/office/drawing/2014/main" id="{532720E8-3628-400D-825E-3BEE04889910}"/>
              </a:ext>
            </a:extLst>
          </p:cNvPr>
          <p:cNvSpPr txBox="1"/>
          <p:nvPr/>
        </p:nvSpPr>
        <p:spPr>
          <a:xfrm>
            <a:off x="3647728" y="1556793"/>
            <a:ext cx="5184576" cy="1200329"/>
          </a:xfrm>
          <a:prstGeom prst="rect">
            <a:avLst/>
          </a:prstGeom>
          <a:noFill/>
        </p:spPr>
        <p:txBody>
          <a:bodyPr wrap="square" rtlCol="0">
            <a:spAutoFit/>
          </a:bodyPr>
          <a:lstStyle/>
          <a:p>
            <a:pPr algn="ctr"/>
            <a:r>
              <a:rPr lang="es-MX" b="1" dirty="0">
                <a:solidFill>
                  <a:srgbClr val="C00000"/>
                </a:solidFill>
                <a:latin typeface="Calibri" pitchFamily="34" charset="0"/>
              </a:rPr>
              <a:t>ANEXO “C.1”   DEF-3</a:t>
            </a:r>
          </a:p>
          <a:p>
            <a:pPr algn="ctr"/>
            <a:endParaRPr lang="es-MX" b="1" dirty="0">
              <a:solidFill>
                <a:srgbClr val="C00000"/>
              </a:solidFill>
              <a:latin typeface="Calibri" pitchFamily="34" charset="0"/>
            </a:endParaRPr>
          </a:p>
          <a:p>
            <a:pPr algn="ctr"/>
            <a:r>
              <a:rPr lang="es-MX" b="1" dirty="0">
                <a:solidFill>
                  <a:srgbClr val="C00000"/>
                </a:solidFill>
                <a:latin typeface="Calibri" pitchFamily="34" charset="0"/>
              </a:rPr>
              <a:t>Consolidado de personas jurídicas beneficiadas con la transferencia, subsidio o subvención</a:t>
            </a:r>
            <a:endParaRPr lang="es-GT" b="1" dirty="0">
              <a:solidFill>
                <a:srgbClr val="C00000"/>
              </a:solidFill>
              <a:latin typeface="Calibri" pitchFamily="34" charset="0"/>
            </a:endParaRPr>
          </a:p>
        </p:txBody>
      </p:sp>
      <p:graphicFrame>
        <p:nvGraphicFramePr>
          <p:cNvPr id="12" name="9 Diagrama">
            <a:extLst>
              <a:ext uri="{FF2B5EF4-FFF2-40B4-BE49-F238E27FC236}">
                <a16:creationId xmlns:a16="http://schemas.microsoft.com/office/drawing/2014/main" id="{3BCB0135-4FBD-4938-917B-C6A4471EC0E7}"/>
              </a:ext>
            </a:extLst>
          </p:cNvPr>
          <p:cNvGraphicFramePr/>
          <p:nvPr>
            <p:extLst>
              <p:ext uri="{D42A27DB-BD31-4B8C-83A1-F6EECF244321}">
                <p14:modId xmlns:p14="http://schemas.microsoft.com/office/powerpoint/2010/main" val="1085714967"/>
              </p:ext>
            </p:extLst>
          </p:nvPr>
        </p:nvGraphicFramePr>
        <p:xfrm>
          <a:off x="3431704" y="445120"/>
          <a:ext cx="5472608"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4042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22</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3 Rectángulo">
            <a:extLst>
              <a:ext uri="{FF2B5EF4-FFF2-40B4-BE49-F238E27FC236}">
                <a16:creationId xmlns:a16="http://schemas.microsoft.com/office/drawing/2014/main" id="{CB81470D-E7C9-446C-8BEB-051F4BA7A5E2}"/>
              </a:ext>
            </a:extLst>
          </p:cNvPr>
          <p:cNvSpPr/>
          <p:nvPr/>
        </p:nvSpPr>
        <p:spPr>
          <a:xfrm>
            <a:off x="2391508" y="1772818"/>
            <a:ext cx="8096980" cy="4247317"/>
          </a:xfrm>
          <a:prstGeom prst="rect">
            <a:avLst/>
          </a:prstGeom>
        </p:spPr>
        <p:txBody>
          <a:bodyPr wrap="square">
            <a:spAutoFit/>
          </a:bodyPr>
          <a:lstStyle/>
          <a:p>
            <a:pPr algn="just"/>
            <a:r>
              <a:rPr lang="es-ES" b="1" dirty="0">
                <a:solidFill>
                  <a:srgbClr val="17365D"/>
                </a:solidFill>
                <a:latin typeface="Calibri" pitchFamily="34" charset="0"/>
              </a:rPr>
              <a:t>No.  </a:t>
            </a:r>
            <a:r>
              <a:rPr lang="es-ES" b="1" dirty="0">
                <a:solidFill>
                  <a:schemeClr val="bg2">
                    <a:lumMod val="50000"/>
                  </a:schemeClr>
                </a:solidFill>
                <a:latin typeface="Calibri" pitchFamily="34" charset="0"/>
              </a:rPr>
              <a:t>Anotar número correlativo del subsidio o subvención.</a:t>
            </a:r>
          </a:p>
          <a:p>
            <a:pPr algn="just"/>
            <a:r>
              <a:rPr lang="es-ES" b="1" dirty="0">
                <a:solidFill>
                  <a:srgbClr val="17365D"/>
                </a:solidFill>
                <a:latin typeface="Calibri" pitchFamily="34" charset="0"/>
              </a:rPr>
              <a:t>Tipo de aporte (subsidio o subvención): </a:t>
            </a:r>
            <a:r>
              <a:rPr lang="es-ES" b="1" dirty="0">
                <a:solidFill>
                  <a:schemeClr val="bg2">
                    <a:lumMod val="50000"/>
                  </a:schemeClr>
                </a:solidFill>
                <a:latin typeface="Calibri" pitchFamily="34" charset="0"/>
              </a:rPr>
              <a:t>Nombre del subsidio o subvención que se otorga.</a:t>
            </a:r>
          </a:p>
          <a:p>
            <a:pPr algn="just"/>
            <a:r>
              <a:rPr lang="es-GT" b="1" dirty="0">
                <a:latin typeface="Calibri" pitchFamily="34" charset="0"/>
              </a:rPr>
              <a:t>Denominación de la transferencia, subsidio o subvención: </a:t>
            </a:r>
            <a:r>
              <a:rPr lang="es-ES" b="1" dirty="0">
                <a:solidFill>
                  <a:schemeClr val="bg2">
                    <a:lumMod val="50000"/>
                  </a:schemeClr>
                </a:solidFill>
                <a:latin typeface="Calibri" pitchFamily="34" charset="0"/>
              </a:rPr>
              <a:t>Nombre que identifica a la transferencia,  subsidio o subvención.</a:t>
            </a:r>
          </a:p>
          <a:p>
            <a:pPr algn="just"/>
            <a:r>
              <a:rPr lang="es-ES" b="1" dirty="0">
                <a:solidFill>
                  <a:srgbClr val="17365D"/>
                </a:solidFill>
                <a:latin typeface="Calibri" pitchFamily="34" charset="0"/>
              </a:rPr>
              <a:t>Código de la entidad:  </a:t>
            </a:r>
            <a:r>
              <a:rPr lang="es-ES" b="1" dirty="0">
                <a:solidFill>
                  <a:schemeClr val="bg2">
                    <a:lumMod val="50000"/>
                  </a:schemeClr>
                </a:solidFill>
                <a:latin typeface="Calibri" pitchFamily="34" charset="0"/>
              </a:rPr>
              <a:t>Número que identifica en SICOIN a la entidad receptora del subsidio o subvención.</a:t>
            </a:r>
          </a:p>
          <a:p>
            <a:pPr algn="just"/>
            <a:r>
              <a:rPr lang="es-GT" b="1" dirty="0">
                <a:latin typeface="Calibri" pitchFamily="34" charset="0"/>
              </a:rPr>
              <a:t>Nombre o razón social de la entidad receptora de transferencias: </a:t>
            </a:r>
            <a:r>
              <a:rPr lang="es-GT" b="1" dirty="0">
                <a:solidFill>
                  <a:schemeClr val="bg2">
                    <a:lumMod val="50000"/>
                  </a:schemeClr>
                </a:solidFill>
                <a:latin typeface="Calibri" pitchFamily="34" charset="0"/>
              </a:rPr>
              <a:t>Consignar el nombre legal con el que fue constituida la entidad receptora.</a:t>
            </a:r>
          </a:p>
          <a:p>
            <a:pPr algn="just"/>
            <a:r>
              <a:rPr lang="es-GT" b="1" dirty="0">
                <a:latin typeface="Calibri" pitchFamily="34" charset="0"/>
              </a:rPr>
              <a:t>NIT: </a:t>
            </a:r>
            <a:r>
              <a:rPr lang="es-GT" b="1" dirty="0">
                <a:solidFill>
                  <a:schemeClr val="bg2">
                    <a:lumMod val="50000"/>
                  </a:schemeClr>
                </a:solidFill>
                <a:latin typeface="Calibri" pitchFamily="34" charset="0"/>
              </a:rPr>
              <a:t>Número de identificación tributaria de la entidad receptora ante SAT.</a:t>
            </a:r>
          </a:p>
          <a:p>
            <a:pPr algn="just"/>
            <a:r>
              <a:rPr lang="es-GT" b="1" dirty="0">
                <a:latin typeface="Calibri" pitchFamily="34" charset="0"/>
              </a:rPr>
              <a:t>Número de disposición legal: </a:t>
            </a:r>
            <a:r>
              <a:rPr lang="es-GT" b="1" dirty="0">
                <a:solidFill>
                  <a:schemeClr val="bg2">
                    <a:lumMod val="50000"/>
                  </a:schemeClr>
                </a:solidFill>
                <a:latin typeface="Calibri" pitchFamily="34" charset="0"/>
              </a:rPr>
              <a:t>número que identifica al documento que aprueba el convenio de subsidio o subvención.</a:t>
            </a:r>
          </a:p>
          <a:p>
            <a:pPr algn="just"/>
            <a:r>
              <a:rPr lang="es-GT" b="1" dirty="0">
                <a:latin typeface="Calibri" pitchFamily="34" charset="0"/>
              </a:rPr>
              <a:t>Número de convenio</a:t>
            </a:r>
            <a:r>
              <a:rPr lang="es-GT" b="1" dirty="0">
                <a:solidFill>
                  <a:schemeClr val="bg2">
                    <a:lumMod val="50000"/>
                  </a:schemeClr>
                </a:solidFill>
                <a:latin typeface="Calibri" pitchFamily="34" charset="0"/>
              </a:rPr>
              <a:t>:  número del convenio celebrado por la entidad otorgante de los recursos y la entidad receptora.</a:t>
            </a:r>
          </a:p>
          <a:p>
            <a:pPr algn="just"/>
            <a:endParaRPr lang="es-GT" b="1" dirty="0">
              <a:solidFill>
                <a:schemeClr val="bg2">
                  <a:lumMod val="50000"/>
                </a:schemeClr>
              </a:solidFill>
            </a:endParaRPr>
          </a:p>
        </p:txBody>
      </p:sp>
      <p:sp>
        <p:nvSpPr>
          <p:cNvPr id="11" name="1 Título">
            <a:extLst>
              <a:ext uri="{FF2B5EF4-FFF2-40B4-BE49-F238E27FC236}">
                <a16:creationId xmlns:a16="http://schemas.microsoft.com/office/drawing/2014/main" id="{168CEB2B-77B4-4C97-8B88-557B5EF47D57}"/>
              </a:ext>
            </a:extLst>
          </p:cNvPr>
          <p:cNvSpPr txBox="1">
            <a:spLocks/>
          </p:cNvSpPr>
          <p:nvPr/>
        </p:nvSpPr>
        <p:spPr>
          <a:xfrm>
            <a:off x="2371737" y="548680"/>
            <a:ext cx="7327755" cy="504056"/>
          </a:xfrm>
          <a:prstGeom prst="rect">
            <a:avLst/>
          </a:prstGeom>
        </p:spPr>
        <p:txBody>
          <a:bodyPr anchor="ctr">
            <a:normAutofit fontScale="92500" lnSpcReduction="10000"/>
          </a:bodyPr>
          <a:lstStyle/>
          <a:p>
            <a:pPr>
              <a:spcBef>
                <a:spcPct val="0"/>
              </a:spcBef>
              <a:defRPr/>
            </a:pPr>
            <a:r>
              <a:rPr lang="es-ES" sz="3100" b="1" cap="all"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s</a:t>
            </a:r>
            <a:r>
              <a:rPr lang="es-ES" sz="3100" b="1"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igue… Formato</a:t>
            </a:r>
            <a:endParaRPr lang="es-ES" sz="2800" dirty="0">
              <a:solidFill>
                <a:schemeClr val="tx2">
                  <a:lumMod val="60000"/>
                  <a:lumOff val="40000"/>
                </a:schemeClr>
              </a:solidFill>
              <a:latin typeface="Calibri" pitchFamily="34" charset="0"/>
              <a:ea typeface="+mj-ea"/>
              <a:cs typeface="+mj-cs"/>
            </a:endParaRPr>
          </a:p>
        </p:txBody>
      </p:sp>
    </p:spTree>
    <p:extLst>
      <p:ext uri="{BB962C8B-B14F-4D97-AF65-F5344CB8AC3E}">
        <p14:creationId xmlns:p14="http://schemas.microsoft.com/office/powerpoint/2010/main" val="223105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23</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3 Rectángulo">
            <a:extLst>
              <a:ext uri="{FF2B5EF4-FFF2-40B4-BE49-F238E27FC236}">
                <a16:creationId xmlns:a16="http://schemas.microsoft.com/office/drawing/2014/main" id="{721CCB9F-4E5D-4F2B-BCD9-69774865599E}"/>
              </a:ext>
            </a:extLst>
          </p:cNvPr>
          <p:cNvSpPr/>
          <p:nvPr/>
        </p:nvSpPr>
        <p:spPr>
          <a:xfrm>
            <a:off x="2567608" y="1772816"/>
            <a:ext cx="7920880" cy="4801314"/>
          </a:xfrm>
          <a:prstGeom prst="rect">
            <a:avLst/>
          </a:prstGeom>
        </p:spPr>
        <p:txBody>
          <a:bodyPr wrap="square">
            <a:spAutoFit/>
          </a:bodyPr>
          <a:lstStyle/>
          <a:p>
            <a:pPr algn="just"/>
            <a:r>
              <a:rPr lang="es-GT" b="1" dirty="0">
                <a:latin typeface="Calibri" pitchFamily="34" charset="0"/>
              </a:rPr>
              <a:t>Monto total del convenio a trasladar en el ejercicio: </a:t>
            </a:r>
            <a:r>
              <a:rPr lang="es-GT" b="1" dirty="0">
                <a:solidFill>
                  <a:schemeClr val="bg2">
                    <a:lumMod val="50000"/>
                  </a:schemeClr>
                </a:solidFill>
                <a:latin typeface="Calibri" pitchFamily="34" charset="0"/>
              </a:rPr>
              <a:t>Cantidad en quetzales que se trasladará al beneficiario por  el máximo de 1 año.</a:t>
            </a:r>
          </a:p>
          <a:p>
            <a:pPr algn="just"/>
            <a:r>
              <a:rPr lang="es-GT" b="1" dirty="0">
                <a:latin typeface="Calibri" pitchFamily="34" charset="0"/>
              </a:rPr>
              <a:t>Monto trasladado acumulado en el ejercicio:</a:t>
            </a:r>
            <a:r>
              <a:rPr lang="es-GT" b="1" dirty="0">
                <a:solidFill>
                  <a:schemeClr val="bg2">
                    <a:lumMod val="50000"/>
                  </a:schemeClr>
                </a:solidFill>
                <a:latin typeface="Calibri" pitchFamily="34" charset="0"/>
              </a:rPr>
              <a:t> Cantidad en quetzales que se ha trasladado por la entidad otorgante, durante los meses transcurridos, incluyendo el mes que se reporta.</a:t>
            </a:r>
          </a:p>
          <a:p>
            <a:pPr algn="just"/>
            <a:r>
              <a:rPr lang="es-GT" b="1" dirty="0">
                <a:latin typeface="Calibri" pitchFamily="34" charset="0"/>
              </a:rPr>
              <a:t>% de ejecución del monto trasladado: </a:t>
            </a:r>
            <a:r>
              <a:rPr lang="es-GT" b="1" dirty="0">
                <a:solidFill>
                  <a:schemeClr val="bg2">
                    <a:lumMod val="50000"/>
                  </a:schemeClr>
                </a:solidFill>
                <a:latin typeface="Calibri" pitchFamily="34" charset="0"/>
              </a:rPr>
              <a:t>Indicación porcentual acumulada de recursos  trasladados por la entidad otorgante.</a:t>
            </a:r>
          </a:p>
          <a:p>
            <a:pPr algn="just"/>
            <a:r>
              <a:rPr lang="es-GT" b="1" dirty="0">
                <a:latin typeface="Calibri" pitchFamily="34" charset="0"/>
              </a:rPr>
              <a:t>Monto ejecutado por la entidad:  </a:t>
            </a:r>
            <a:r>
              <a:rPr lang="es-GT" b="1" dirty="0">
                <a:solidFill>
                  <a:schemeClr val="bg2">
                    <a:lumMod val="50000"/>
                  </a:schemeClr>
                </a:solidFill>
                <a:latin typeface="Calibri" pitchFamily="34" charset="0"/>
              </a:rPr>
              <a:t>De los recursos trasladados, indicar el monto realmente ejecutado a la fecha por la entidad receptora.</a:t>
            </a:r>
          </a:p>
          <a:p>
            <a:pPr algn="just"/>
            <a:r>
              <a:rPr lang="es-GT" b="1" dirty="0">
                <a:latin typeface="Calibri" pitchFamily="34" charset="0"/>
              </a:rPr>
              <a:t>% ejecutado sobre lo trasladado:</a:t>
            </a:r>
            <a:r>
              <a:rPr lang="es-GT" b="1" dirty="0">
                <a:solidFill>
                  <a:schemeClr val="bg2">
                    <a:lumMod val="50000"/>
                  </a:schemeClr>
                </a:solidFill>
                <a:latin typeface="Calibri" pitchFamily="34" charset="0"/>
              </a:rPr>
              <a:t>  Indicación porcentual de recursos realmente ejecutados  por la entidad receptora, respecto de los recursos trasladados.</a:t>
            </a:r>
          </a:p>
          <a:p>
            <a:pPr algn="just"/>
            <a:r>
              <a:rPr lang="es-GT" b="1" dirty="0">
                <a:latin typeface="Calibri" pitchFamily="34" charset="0"/>
              </a:rPr>
              <a:t>Fecha última de evaluación: </a:t>
            </a:r>
            <a:r>
              <a:rPr lang="es-GT" b="1" dirty="0">
                <a:solidFill>
                  <a:schemeClr val="bg2">
                    <a:lumMod val="50000"/>
                  </a:schemeClr>
                </a:solidFill>
                <a:latin typeface="Calibri" pitchFamily="34" charset="0"/>
              </a:rPr>
              <a:t>Indicar día, mes y año en que se realizó la última evaluación del traslado de la subvención.</a:t>
            </a:r>
          </a:p>
          <a:p>
            <a:pPr algn="just"/>
            <a:r>
              <a:rPr lang="es-GT" b="1" dirty="0">
                <a:latin typeface="Calibri" pitchFamily="34" charset="0"/>
              </a:rPr>
              <a:t>Resultados de la evaluación realizada: </a:t>
            </a:r>
            <a:r>
              <a:rPr lang="es-GT" b="1" dirty="0">
                <a:solidFill>
                  <a:schemeClr val="bg2">
                    <a:lumMod val="50000"/>
                  </a:schemeClr>
                </a:solidFill>
                <a:latin typeface="Calibri" pitchFamily="34" charset="0"/>
              </a:rPr>
              <a:t>Indicar los resultados alcanzados a la fecha del informe, tomando como base la última evaluación.</a:t>
            </a:r>
          </a:p>
          <a:p>
            <a:pPr algn="just"/>
            <a:endParaRPr lang="es-GT" b="1" dirty="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11" name="1 Título">
            <a:extLst>
              <a:ext uri="{FF2B5EF4-FFF2-40B4-BE49-F238E27FC236}">
                <a16:creationId xmlns:a16="http://schemas.microsoft.com/office/drawing/2014/main" id="{5A6985D6-D719-47CF-9A22-79C23F946D6D}"/>
              </a:ext>
            </a:extLst>
          </p:cNvPr>
          <p:cNvSpPr txBox="1">
            <a:spLocks/>
          </p:cNvSpPr>
          <p:nvPr/>
        </p:nvSpPr>
        <p:spPr>
          <a:xfrm>
            <a:off x="2512413" y="548680"/>
            <a:ext cx="7327755" cy="504056"/>
          </a:xfrm>
          <a:prstGeom prst="rect">
            <a:avLst/>
          </a:prstGeom>
        </p:spPr>
        <p:txBody>
          <a:bodyPr anchor="ctr">
            <a:normAutofit fontScale="92500" lnSpcReduction="10000"/>
          </a:bodyPr>
          <a:lstStyle/>
          <a:p>
            <a:pPr>
              <a:spcBef>
                <a:spcPct val="0"/>
              </a:spcBef>
              <a:defRPr/>
            </a:pPr>
            <a:r>
              <a:rPr lang="es-ES" sz="3100" b="1" cap="all"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s</a:t>
            </a:r>
            <a:r>
              <a:rPr lang="es-ES" sz="3100" b="1" dirty="0">
                <a:solidFill>
                  <a:schemeClr val="tx2">
                    <a:lumMod val="60000"/>
                    <a:lumOff val="40000"/>
                  </a:schemeClr>
                </a:solidFill>
                <a:effectLst>
                  <a:outerShdw blurRad="50000" dist="30000" dir="5400000" algn="tl" rotWithShape="0">
                    <a:srgbClr val="000000">
                      <a:alpha val="30000"/>
                    </a:srgbClr>
                  </a:outerShdw>
                </a:effectLst>
                <a:latin typeface="Calibri" pitchFamily="34" charset="0"/>
                <a:ea typeface="Arial Unicode MS" pitchFamily="34" charset="-128"/>
                <a:cs typeface="Arial Unicode MS" pitchFamily="34" charset="-128"/>
              </a:rPr>
              <a:t>igue… Formato</a:t>
            </a:r>
            <a:endParaRPr lang="es-ES" sz="2800" dirty="0">
              <a:solidFill>
                <a:schemeClr val="tx2">
                  <a:lumMod val="60000"/>
                  <a:lumOff val="40000"/>
                </a:schemeClr>
              </a:solidFill>
              <a:latin typeface="Calibri" pitchFamily="34" charset="0"/>
              <a:ea typeface="+mj-ea"/>
              <a:cs typeface="+mj-cs"/>
            </a:endParaRPr>
          </a:p>
        </p:txBody>
      </p:sp>
    </p:spTree>
    <p:extLst>
      <p:ext uri="{BB962C8B-B14F-4D97-AF65-F5344CB8AC3E}">
        <p14:creationId xmlns:p14="http://schemas.microsoft.com/office/powerpoint/2010/main" val="377582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24</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C8DF9E5A-6315-428F-8864-F4F160A66BE0}"/>
              </a:ext>
            </a:extLst>
          </p:cNvPr>
          <p:cNvPicPr>
            <a:picLocks noChangeAspect="1"/>
          </p:cNvPicPr>
          <p:nvPr/>
        </p:nvPicPr>
        <p:blipFill>
          <a:blip r:embed="rId7"/>
          <a:stretch>
            <a:fillRect/>
          </a:stretch>
        </p:blipFill>
        <p:spPr>
          <a:xfrm>
            <a:off x="2063552" y="1340769"/>
            <a:ext cx="8147248" cy="4680519"/>
          </a:xfrm>
          <a:prstGeom prst="rect">
            <a:avLst/>
          </a:prstGeom>
        </p:spPr>
      </p:pic>
    </p:spTree>
    <p:extLst>
      <p:ext uri="{BB962C8B-B14F-4D97-AF65-F5344CB8AC3E}">
        <p14:creationId xmlns:p14="http://schemas.microsoft.com/office/powerpoint/2010/main" val="291235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2855640" y="44624"/>
            <a:ext cx="7406640" cy="1472184"/>
          </a:xfrm>
          <a:effectLst/>
        </p:spPr>
        <p:txBody>
          <a:bodyPr>
            <a:normAutofit/>
          </a:bodyPr>
          <a:lstStyle/>
          <a:p>
            <a:r>
              <a:rPr lang="es-MX" sz="3600" b="1" cap="all" dirty="0">
                <a:solidFill>
                  <a:schemeClr val="bg1"/>
                </a:solidFill>
                <a:latin typeface="Calibri" pitchFamily="34" charset="0"/>
                <a:ea typeface="Arial Unicode MS" pitchFamily="34" charset="-128"/>
                <a:cs typeface="Arial Unicode MS" pitchFamily="34" charset="-128"/>
              </a:rPr>
              <a:t>Marco Legal</a:t>
            </a:r>
            <a:endParaRPr lang="es-ES" sz="3600" b="1" cap="all" dirty="0">
              <a:solidFill>
                <a:schemeClr val="bg1"/>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lstStyle/>
          <a:p>
            <a:fld id="{C37F2360-BF1B-4647-9123-F23E58E1ACB8}" type="slidenum">
              <a:rPr lang="es-GT" smtClean="0"/>
              <a:pPr/>
              <a:t>25</a:t>
            </a:fld>
            <a:endParaRPr lang="es-GT" dirty="0"/>
          </a:p>
        </p:txBody>
      </p:sp>
      <p:pic>
        <p:nvPicPr>
          <p:cNvPr id="4" name="Picture 2" descr="http://2.bp.blogspot.com/-1mLdHtsd9-U/UEzxI5X4thI/AAAAAAAAABI/nLX7GKdB0Jw/s1600/leyes1.jpg"/>
          <p:cNvPicPr>
            <a:picLocks noChangeAspect="1" noChangeArrowheads="1"/>
          </p:cNvPicPr>
          <p:nvPr/>
        </p:nvPicPr>
        <p:blipFill>
          <a:blip r:embed="rId2" cstate="print"/>
          <a:srcRect/>
          <a:stretch>
            <a:fillRect/>
          </a:stretch>
        </p:blipFill>
        <p:spPr bwMode="auto">
          <a:xfrm>
            <a:off x="820313" y="1772816"/>
            <a:ext cx="1185870" cy="1656184"/>
          </a:xfrm>
          <a:prstGeom prst="rect">
            <a:avLst/>
          </a:prstGeom>
          <a:noFill/>
        </p:spPr>
      </p:pic>
      <p:graphicFrame>
        <p:nvGraphicFramePr>
          <p:cNvPr id="8" name="7 Diagrama"/>
          <p:cNvGraphicFramePr/>
          <p:nvPr/>
        </p:nvGraphicFramePr>
        <p:xfrm>
          <a:off x="2099048" y="1169368"/>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2167484841"/>
              </p:ext>
            </p:extLst>
          </p:nvPr>
        </p:nvGraphicFramePr>
        <p:xfrm>
          <a:off x="3719736" y="260648"/>
          <a:ext cx="4608512" cy="967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23319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26</a:t>
            </a:fld>
            <a:endParaRPr lang="es-GT" dirty="0"/>
          </a:p>
        </p:txBody>
      </p:sp>
      <p:sp>
        <p:nvSpPr>
          <p:cNvPr id="27650" name="AutoShape 2" descr="Resultado de imagen para informe dibuj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7652" name="AutoShape 4" descr="Resultado de imagen para informe dibuj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7656" name="AutoShape 8" descr="Resultado de imagen para leyes dibuj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7658" name="AutoShape 10" descr="Resultado de imagen para leyes dibuj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41986" name="Picture 2"/>
          <p:cNvPicPr>
            <a:picLocks noChangeAspect="1" noChangeArrowheads="1"/>
          </p:cNvPicPr>
          <p:nvPr/>
        </p:nvPicPr>
        <p:blipFill>
          <a:blip r:embed="rId2" cstate="print"/>
          <a:srcRect/>
          <a:stretch>
            <a:fillRect/>
          </a:stretch>
        </p:blipFill>
        <p:spPr bwMode="auto">
          <a:xfrm>
            <a:off x="2855641" y="14289"/>
            <a:ext cx="6840761" cy="6827837"/>
          </a:xfrm>
          <a:prstGeom prst="rect">
            <a:avLst/>
          </a:prstGeom>
          <a:noFill/>
          <a:ln w="9525">
            <a:noFill/>
            <a:miter lim="800000"/>
            <a:headEnd/>
            <a:tailEnd/>
          </a:ln>
          <a:effectLst/>
        </p:spPr>
      </p:pic>
      <p:pic>
        <p:nvPicPr>
          <p:cNvPr id="2" name="Imagen 1">
            <a:extLst>
              <a:ext uri="{FF2B5EF4-FFF2-40B4-BE49-F238E27FC236}">
                <a16:creationId xmlns:a16="http://schemas.microsoft.com/office/drawing/2014/main" id="{714C2553-FF0F-401C-BBD4-56027207312A}"/>
              </a:ext>
            </a:extLst>
          </p:cNvPr>
          <p:cNvPicPr>
            <a:picLocks noChangeAspect="1"/>
          </p:cNvPicPr>
          <p:nvPr/>
        </p:nvPicPr>
        <p:blipFill>
          <a:blip r:embed="rId3"/>
          <a:stretch>
            <a:fillRect/>
          </a:stretch>
        </p:blipFill>
        <p:spPr>
          <a:xfrm>
            <a:off x="1027531" y="3302569"/>
            <a:ext cx="1304088" cy="978066"/>
          </a:xfrm>
          <a:prstGeom prst="rect">
            <a:avLst/>
          </a:prstGeom>
        </p:spPr>
      </p:pic>
    </p:spTree>
    <p:extLst>
      <p:ext uri="{BB962C8B-B14F-4D97-AF65-F5344CB8AC3E}">
        <p14:creationId xmlns:p14="http://schemas.microsoft.com/office/powerpoint/2010/main" val="333628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27</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a:extLst>
              <a:ext uri="{FF2B5EF4-FFF2-40B4-BE49-F238E27FC236}">
                <a16:creationId xmlns:a16="http://schemas.microsoft.com/office/drawing/2014/main" id="{CDF65EB4-E3CD-4271-A7C7-32ABA786C64A}"/>
              </a:ext>
            </a:extLst>
          </p:cNvPr>
          <p:cNvPicPr>
            <a:picLocks noChangeAspect="1" noChangeArrowheads="1"/>
          </p:cNvPicPr>
          <p:nvPr/>
        </p:nvPicPr>
        <p:blipFill>
          <a:blip r:embed="rId7" cstate="print"/>
          <a:srcRect/>
          <a:stretch>
            <a:fillRect/>
          </a:stretch>
        </p:blipFill>
        <p:spPr bwMode="auto">
          <a:xfrm>
            <a:off x="2423593" y="980728"/>
            <a:ext cx="7734837" cy="3544094"/>
          </a:xfrm>
          <a:prstGeom prst="rect">
            <a:avLst/>
          </a:prstGeom>
          <a:noFill/>
          <a:ln w="9525">
            <a:noFill/>
            <a:miter lim="800000"/>
            <a:headEnd/>
            <a:tailEnd/>
          </a:ln>
          <a:effectLst/>
        </p:spPr>
      </p:pic>
      <p:pic>
        <p:nvPicPr>
          <p:cNvPr id="11" name="Picture 6">
            <a:extLst>
              <a:ext uri="{FF2B5EF4-FFF2-40B4-BE49-F238E27FC236}">
                <a16:creationId xmlns:a16="http://schemas.microsoft.com/office/drawing/2014/main" id="{80902C94-2876-4BCB-BD43-20F5E0BE1604}"/>
              </a:ext>
            </a:extLst>
          </p:cNvPr>
          <p:cNvPicPr>
            <a:picLocks noChangeAspect="1" noChangeArrowheads="1"/>
          </p:cNvPicPr>
          <p:nvPr/>
        </p:nvPicPr>
        <p:blipFill>
          <a:blip r:embed="rId8" cstate="print"/>
          <a:srcRect/>
          <a:stretch>
            <a:fillRect/>
          </a:stretch>
        </p:blipFill>
        <p:spPr bwMode="auto">
          <a:xfrm>
            <a:off x="2266920" y="4509120"/>
            <a:ext cx="7933536" cy="1839878"/>
          </a:xfrm>
          <a:prstGeom prst="rect">
            <a:avLst/>
          </a:prstGeom>
          <a:noFill/>
          <a:ln w="9525">
            <a:noFill/>
            <a:miter lim="800000"/>
            <a:headEnd/>
            <a:tailEnd/>
          </a:ln>
          <a:effectLst/>
        </p:spPr>
      </p:pic>
    </p:spTree>
    <p:extLst>
      <p:ext uri="{BB962C8B-B14F-4D97-AF65-F5344CB8AC3E}">
        <p14:creationId xmlns:p14="http://schemas.microsoft.com/office/powerpoint/2010/main" val="425063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28</a:t>
            </a:fld>
            <a:endParaRPr lang="es-GT" dirty="0"/>
          </a:p>
        </p:txBody>
      </p:sp>
      <p:pic>
        <p:nvPicPr>
          <p:cNvPr id="3" name="Imagen 2">
            <a:extLst>
              <a:ext uri="{FF2B5EF4-FFF2-40B4-BE49-F238E27FC236}">
                <a16:creationId xmlns:a16="http://schemas.microsoft.com/office/drawing/2014/main" id="{E03DF2EB-0D4B-4A1D-9271-152D539E2767}"/>
              </a:ext>
            </a:extLst>
          </p:cNvPr>
          <p:cNvPicPr>
            <a:picLocks noChangeAspect="1"/>
          </p:cNvPicPr>
          <p:nvPr/>
        </p:nvPicPr>
        <p:blipFill>
          <a:blip r:embed="rId2"/>
          <a:stretch>
            <a:fillRect/>
          </a:stretch>
        </p:blipFill>
        <p:spPr>
          <a:xfrm>
            <a:off x="1631505" y="4797153"/>
            <a:ext cx="983815" cy="1261189"/>
          </a:xfrm>
          <a:prstGeom prst="rect">
            <a:avLst/>
          </a:prstGeom>
        </p:spPr>
      </p:pic>
      <p:pic>
        <p:nvPicPr>
          <p:cNvPr id="5" name="Imagen 4">
            <a:extLst>
              <a:ext uri="{FF2B5EF4-FFF2-40B4-BE49-F238E27FC236}">
                <a16:creationId xmlns:a16="http://schemas.microsoft.com/office/drawing/2014/main" id="{CC93F773-F3AF-4E9F-9E2E-F4ED0DE473B1}"/>
              </a:ext>
            </a:extLst>
          </p:cNvPr>
          <p:cNvPicPr>
            <a:picLocks noChangeAspect="1"/>
          </p:cNvPicPr>
          <p:nvPr/>
        </p:nvPicPr>
        <p:blipFill>
          <a:blip r:embed="rId3"/>
          <a:stretch>
            <a:fillRect/>
          </a:stretch>
        </p:blipFill>
        <p:spPr>
          <a:xfrm>
            <a:off x="2639617" y="549800"/>
            <a:ext cx="7729153" cy="6479600"/>
          </a:xfrm>
          <a:prstGeom prst="rect">
            <a:avLst/>
          </a:prstGeom>
        </p:spPr>
      </p:pic>
    </p:spTree>
    <p:extLst>
      <p:ext uri="{BB962C8B-B14F-4D97-AF65-F5344CB8AC3E}">
        <p14:creationId xmlns:p14="http://schemas.microsoft.com/office/powerpoint/2010/main" val="90116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29</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FD6CCEF2-985C-41D6-9C49-85B73CAA7EFD}"/>
              </a:ext>
            </a:extLst>
          </p:cNvPr>
          <p:cNvPicPr>
            <a:picLocks noChangeAspect="1"/>
          </p:cNvPicPr>
          <p:nvPr/>
        </p:nvPicPr>
        <p:blipFill>
          <a:blip r:embed="rId7"/>
          <a:stretch>
            <a:fillRect/>
          </a:stretch>
        </p:blipFill>
        <p:spPr>
          <a:xfrm>
            <a:off x="3283458" y="260648"/>
            <a:ext cx="6340934" cy="6523036"/>
          </a:xfrm>
          <a:prstGeom prst="rect">
            <a:avLst/>
          </a:prstGeom>
        </p:spPr>
      </p:pic>
      <p:pic>
        <p:nvPicPr>
          <p:cNvPr id="11" name="Imagen 10">
            <a:extLst>
              <a:ext uri="{FF2B5EF4-FFF2-40B4-BE49-F238E27FC236}">
                <a16:creationId xmlns:a16="http://schemas.microsoft.com/office/drawing/2014/main" id="{6284BC24-9F4F-428D-9FBD-CD60D7C589C2}"/>
              </a:ext>
            </a:extLst>
          </p:cNvPr>
          <p:cNvPicPr>
            <a:picLocks noChangeAspect="1"/>
          </p:cNvPicPr>
          <p:nvPr/>
        </p:nvPicPr>
        <p:blipFill>
          <a:blip r:embed="rId8"/>
          <a:stretch>
            <a:fillRect/>
          </a:stretch>
        </p:blipFill>
        <p:spPr>
          <a:xfrm>
            <a:off x="1400905" y="5085185"/>
            <a:ext cx="1403648" cy="1470843"/>
          </a:xfrm>
          <a:prstGeom prst="rect">
            <a:avLst/>
          </a:prstGeom>
        </p:spPr>
      </p:pic>
    </p:spTree>
    <p:extLst>
      <p:ext uri="{BB962C8B-B14F-4D97-AF65-F5344CB8AC3E}">
        <p14:creationId xmlns:p14="http://schemas.microsoft.com/office/powerpoint/2010/main" val="78117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a:t>
            </a:fld>
            <a:endParaRPr lang="es-GT" dirty="0"/>
          </a:p>
        </p:txBody>
      </p:sp>
      <p:sp>
        <p:nvSpPr>
          <p:cNvPr id="5" name="4 Rectángulo"/>
          <p:cNvSpPr/>
          <p:nvPr/>
        </p:nvSpPr>
        <p:spPr>
          <a:xfrm>
            <a:off x="1775520" y="1124744"/>
            <a:ext cx="8712968" cy="1938992"/>
          </a:xfrm>
          <a:prstGeom prst="rect">
            <a:avLst/>
          </a:prstGeom>
        </p:spPr>
        <p:txBody>
          <a:bodyPr wrap="square">
            <a:spAutoFit/>
          </a:bodyPr>
          <a:lstStyle/>
          <a:p>
            <a:pPr algn="just"/>
            <a:r>
              <a:rPr lang="es-MX" sz="2400" b="1" dirty="0">
                <a:solidFill>
                  <a:srgbClr val="17365D"/>
                </a:solidFill>
                <a:latin typeface="Calibri" pitchFamily="34" charset="0"/>
                <a:ea typeface="Arial Unicode MS" pitchFamily="34" charset="-128"/>
                <a:cs typeface="Arial Unicode MS" pitchFamily="34" charset="-128"/>
              </a:rPr>
              <a:t>El marco legal relacionado al traslado de recursos públicos en calidad de subsidios y subvenciones a personas individuales, transferencias a entidades del sector privado y del sector externo denominados “Entes Receptores de Transferencias”, se encuentra contenido en las disposiciones siguientes:</a:t>
            </a:r>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2" name="11 Diagrama"/>
          <p:cNvGraphicFramePr/>
          <p:nvPr/>
        </p:nvGraphicFramePr>
        <p:xfrm>
          <a:off x="1919536" y="2924944"/>
          <a:ext cx="856895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extLst>
              <p:ext uri="{D42A27DB-BD31-4B8C-83A1-F6EECF244321}">
                <p14:modId xmlns:p14="http://schemas.microsoft.com/office/powerpoint/2010/main" val="2526427147"/>
              </p:ext>
            </p:extLst>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30</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74417EF3-EB38-4E51-A28D-F79EF5E6759C}"/>
              </a:ext>
            </a:extLst>
          </p:cNvPr>
          <p:cNvPicPr>
            <a:picLocks noChangeAspect="1"/>
          </p:cNvPicPr>
          <p:nvPr/>
        </p:nvPicPr>
        <p:blipFill>
          <a:blip r:embed="rId7"/>
          <a:stretch>
            <a:fillRect/>
          </a:stretch>
        </p:blipFill>
        <p:spPr>
          <a:xfrm>
            <a:off x="2901698" y="404665"/>
            <a:ext cx="7082734" cy="6174271"/>
          </a:xfrm>
          <a:prstGeom prst="rect">
            <a:avLst/>
          </a:prstGeom>
        </p:spPr>
      </p:pic>
      <p:pic>
        <p:nvPicPr>
          <p:cNvPr id="11" name="Imagen 10">
            <a:extLst>
              <a:ext uri="{FF2B5EF4-FFF2-40B4-BE49-F238E27FC236}">
                <a16:creationId xmlns:a16="http://schemas.microsoft.com/office/drawing/2014/main" id="{68080914-CD6C-477A-8346-63E5300BC655}"/>
              </a:ext>
            </a:extLst>
          </p:cNvPr>
          <p:cNvPicPr>
            <a:picLocks noChangeAspect="1"/>
          </p:cNvPicPr>
          <p:nvPr/>
        </p:nvPicPr>
        <p:blipFill>
          <a:blip r:embed="rId8"/>
          <a:stretch>
            <a:fillRect/>
          </a:stretch>
        </p:blipFill>
        <p:spPr>
          <a:xfrm>
            <a:off x="1401231" y="5085184"/>
            <a:ext cx="1287672" cy="1368152"/>
          </a:xfrm>
          <a:prstGeom prst="rect">
            <a:avLst/>
          </a:prstGeom>
        </p:spPr>
      </p:pic>
    </p:spTree>
    <p:extLst>
      <p:ext uri="{BB962C8B-B14F-4D97-AF65-F5344CB8AC3E}">
        <p14:creationId xmlns:p14="http://schemas.microsoft.com/office/powerpoint/2010/main" val="3341574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31</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ABF620AD-348E-48E1-AA57-09AFB4AAC55F}"/>
              </a:ext>
            </a:extLst>
          </p:cNvPr>
          <p:cNvPicPr>
            <a:picLocks noChangeAspect="1"/>
          </p:cNvPicPr>
          <p:nvPr/>
        </p:nvPicPr>
        <p:blipFill>
          <a:blip r:embed="rId7"/>
          <a:stretch>
            <a:fillRect/>
          </a:stretch>
        </p:blipFill>
        <p:spPr>
          <a:xfrm>
            <a:off x="2426022" y="1124744"/>
            <a:ext cx="7774435" cy="4536504"/>
          </a:xfrm>
          <a:prstGeom prst="rect">
            <a:avLst/>
          </a:prstGeom>
        </p:spPr>
      </p:pic>
      <p:sp>
        <p:nvSpPr>
          <p:cNvPr id="11" name="Rectángulo: esquinas redondeadas 10">
            <a:extLst>
              <a:ext uri="{FF2B5EF4-FFF2-40B4-BE49-F238E27FC236}">
                <a16:creationId xmlns:a16="http://schemas.microsoft.com/office/drawing/2014/main" id="{97F1BAD6-0C4D-4436-AE05-6C92ACEED7EE}"/>
              </a:ext>
            </a:extLst>
          </p:cNvPr>
          <p:cNvSpPr/>
          <p:nvPr/>
        </p:nvSpPr>
        <p:spPr>
          <a:xfrm>
            <a:off x="1286481" y="5895236"/>
            <a:ext cx="921702" cy="774124"/>
          </a:xfrm>
          <a:prstGeom prst="roundRect">
            <a:avLst>
              <a:gd name="adj" fmla="val 10000"/>
            </a:avLst>
          </a:prstGeom>
          <a:blipFill rotWithShape="0">
            <a:blip r:embed="rId8"/>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2222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32</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5A6AA23C-5577-4359-82ED-36ECF7FCC8D2}"/>
              </a:ext>
            </a:extLst>
          </p:cNvPr>
          <p:cNvPicPr>
            <a:picLocks noChangeAspect="1"/>
          </p:cNvPicPr>
          <p:nvPr/>
        </p:nvPicPr>
        <p:blipFill>
          <a:blip r:embed="rId7"/>
          <a:stretch>
            <a:fillRect/>
          </a:stretch>
        </p:blipFill>
        <p:spPr>
          <a:xfrm>
            <a:off x="2351584" y="1189674"/>
            <a:ext cx="8280920" cy="4255550"/>
          </a:xfrm>
          <a:prstGeom prst="rect">
            <a:avLst/>
          </a:prstGeom>
        </p:spPr>
      </p:pic>
      <p:pic>
        <p:nvPicPr>
          <p:cNvPr id="11" name="Imagen 10">
            <a:extLst>
              <a:ext uri="{FF2B5EF4-FFF2-40B4-BE49-F238E27FC236}">
                <a16:creationId xmlns:a16="http://schemas.microsoft.com/office/drawing/2014/main" id="{D7B70B30-5E88-4891-A763-6355BAFE2B9C}"/>
              </a:ext>
            </a:extLst>
          </p:cNvPr>
          <p:cNvPicPr>
            <a:picLocks noChangeAspect="1"/>
          </p:cNvPicPr>
          <p:nvPr/>
        </p:nvPicPr>
        <p:blipFill>
          <a:blip r:embed="rId8"/>
          <a:stretch>
            <a:fillRect/>
          </a:stretch>
        </p:blipFill>
        <p:spPr>
          <a:xfrm>
            <a:off x="2193405" y="5320461"/>
            <a:ext cx="1921396" cy="1505094"/>
          </a:xfrm>
          <a:prstGeom prst="rect">
            <a:avLst/>
          </a:prstGeom>
        </p:spPr>
      </p:pic>
    </p:spTree>
    <p:extLst>
      <p:ext uri="{BB962C8B-B14F-4D97-AF65-F5344CB8AC3E}">
        <p14:creationId xmlns:p14="http://schemas.microsoft.com/office/powerpoint/2010/main" val="2854108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33</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79E6D108-83F2-4D7F-9D1A-6101BE834EDD}"/>
              </a:ext>
            </a:extLst>
          </p:cNvPr>
          <p:cNvPicPr>
            <a:picLocks noChangeAspect="1"/>
          </p:cNvPicPr>
          <p:nvPr/>
        </p:nvPicPr>
        <p:blipFill>
          <a:blip r:embed="rId7"/>
          <a:stretch>
            <a:fillRect/>
          </a:stretch>
        </p:blipFill>
        <p:spPr>
          <a:xfrm>
            <a:off x="2711624" y="249256"/>
            <a:ext cx="7344816" cy="6492113"/>
          </a:xfrm>
          <a:prstGeom prst="rect">
            <a:avLst/>
          </a:prstGeom>
        </p:spPr>
      </p:pic>
      <p:pic>
        <p:nvPicPr>
          <p:cNvPr id="11" name="Imagen 10">
            <a:extLst>
              <a:ext uri="{FF2B5EF4-FFF2-40B4-BE49-F238E27FC236}">
                <a16:creationId xmlns:a16="http://schemas.microsoft.com/office/drawing/2014/main" id="{373E791F-987B-4A7F-92FE-B7E4A99CD4C9}"/>
              </a:ext>
            </a:extLst>
          </p:cNvPr>
          <p:cNvPicPr>
            <a:picLocks noChangeAspect="1"/>
          </p:cNvPicPr>
          <p:nvPr/>
        </p:nvPicPr>
        <p:blipFill>
          <a:blip r:embed="rId8"/>
          <a:stretch>
            <a:fillRect/>
          </a:stretch>
        </p:blipFill>
        <p:spPr>
          <a:xfrm>
            <a:off x="1631504" y="5074030"/>
            <a:ext cx="792088" cy="1326361"/>
          </a:xfrm>
          <a:prstGeom prst="rect">
            <a:avLst/>
          </a:prstGeom>
        </p:spPr>
      </p:pic>
    </p:spTree>
    <p:extLst>
      <p:ext uri="{BB962C8B-B14F-4D97-AF65-F5344CB8AC3E}">
        <p14:creationId xmlns:p14="http://schemas.microsoft.com/office/powerpoint/2010/main" val="1995911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34</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10C31E2C-6EB2-4C0A-9428-799F27721D46}"/>
              </a:ext>
            </a:extLst>
          </p:cNvPr>
          <p:cNvPicPr>
            <a:picLocks noChangeAspect="1"/>
          </p:cNvPicPr>
          <p:nvPr/>
        </p:nvPicPr>
        <p:blipFill>
          <a:blip r:embed="rId7"/>
          <a:stretch>
            <a:fillRect/>
          </a:stretch>
        </p:blipFill>
        <p:spPr>
          <a:xfrm>
            <a:off x="2927648" y="476672"/>
            <a:ext cx="7283152" cy="6149606"/>
          </a:xfrm>
          <a:prstGeom prst="rect">
            <a:avLst/>
          </a:prstGeom>
        </p:spPr>
      </p:pic>
      <p:pic>
        <p:nvPicPr>
          <p:cNvPr id="11" name="Imagen 10">
            <a:extLst>
              <a:ext uri="{FF2B5EF4-FFF2-40B4-BE49-F238E27FC236}">
                <a16:creationId xmlns:a16="http://schemas.microsoft.com/office/drawing/2014/main" id="{935E610D-02FF-4E99-B606-BDB1602C10B0}"/>
              </a:ext>
            </a:extLst>
          </p:cNvPr>
          <p:cNvPicPr>
            <a:picLocks noChangeAspect="1"/>
          </p:cNvPicPr>
          <p:nvPr/>
        </p:nvPicPr>
        <p:blipFill>
          <a:blip r:embed="rId8"/>
          <a:stretch>
            <a:fillRect/>
          </a:stretch>
        </p:blipFill>
        <p:spPr>
          <a:xfrm>
            <a:off x="1385317" y="5064581"/>
            <a:ext cx="1159024" cy="1448780"/>
          </a:xfrm>
          <a:prstGeom prst="rect">
            <a:avLst/>
          </a:prstGeom>
        </p:spPr>
      </p:pic>
    </p:spTree>
    <p:extLst>
      <p:ext uri="{BB962C8B-B14F-4D97-AF65-F5344CB8AC3E}">
        <p14:creationId xmlns:p14="http://schemas.microsoft.com/office/powerpoint/2010/main" val="147539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35</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7B2FFCBB-E7B5-4D14-A9B8-A90C015DA1F1}"/>
              </a:ext>
            </a:extLst>
          </p:cNvPr>
          <p:cNvPicPr>
            <a:picLocks noChangeAspect="1"/>
          </p:cNvPicPr>
          <p:nvPr/>
        </p:nvPicPr>
        <p:blipFill>
          <a:blip r:embed="rId7"/>
          <a:stretch>
            <a:fillRect/>
          </a:stretch>
        </p:blipFill>
        <p:spPr>
          <a:xfrm>
            <a:off x="2423592" y="1340769"/>
            <a:ext cx="7719258" cy="4176464"/>
          </a:xfrm>
          <a:prstGeom prst="rect">
            <a:avLst/>
          </a:prstGeom>
        </p:spPr>
      </p:pic>
      <p:pic>
        <p:nvPicPr>
          <p:cNvPr id="11" name="Imagen 10">
            <a:extLst>
              <a:ext uri="{FF2B5EF4-FFF2-40B4-BE49-F238E27FC236}">
                <a16:creationId xmlns:a16="http://schemas.microsoft.com/office/drawing/2014/main" id="{6915BA43-3F25-4832-AD71-52140394134A}"/>
              </a:ext>
            </a:extLst>
          </p:cNvPr>
          <p:cNvPicPr>
            <a:picLocks noChangeAspect="1"/>
          </p:cNvPicPr>
          <p:nvPr/>
        </p:nvPicPr>
        <p:blipFill>
          <a:blip r:embed="rId8"/>
          <a:stretch>
            <a:fillRect/>
          </a:stretch>
        </p:blipFill>
        <p:spPr>
          <a:xfrm>
            <a:off x="1631504" y="5064581"/>
            <a:ext cx="1159024" cy="1448780"/>
          </a:xfrm>
          <a:prstGeom prst="rect">
            <a:avLst/>
          </a:prstGeom>
        </p:spPr>
      </p:pic>
    </p:spTree>
    <p:extLst>
      <p:ext uri="{BB962C8B-B14F-4D97-AF65-F5344CB8AC3E}">
        <p14:creationId xmlns:p14="http://schemas.microsoft.com/office/powerpoint/2010/main" val="3074014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36</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Título">
            <a:extLst>
              <a:ext uri="{FF2B5EF4-FFF2-40B4-BE49-F238E27FC236}">
                <a16:creationId xmlns:a16="http://schemas.microsoft.com/office/drawing/2014/main" id="{92BA4B82-EE99-4382-A8E5-3A38762A003E}"/>
              </a:ext>
            </a:extLst>
          </p:cNvPr>
          <p:cNvSpPr txBox="1">
            <a:spLocks/>
          </p:cNvSpPr>
          <p:nvPr/>
        </p:nvSpPr>
        <p:spPr>
          <a:xfrm>
            <a:off x="2351585" y="160338"/>
            <a:ext cx="7824047" cy="11430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GT" dirty="0"/>
              <a:t>Circular Conjunta </a:t>
            </a:r>
            <a:r>
              <a:rPr lang="es-GT" i="1" dirty="0">
                <a:latin typeface="Calibri" panose="020F0502020204030204" pitchFamily="34" charset="0"/>
                <a:ea typeface="Calibri" panose="020F0502020204030204" pitchFamily="34" charset="0"/>
                <a:cs typeface="Calibri" panose="020F0502020204030204" pitchFamily="34" charset="0"/>
              </a:rPr>
              <a:t>MINFIN-CGC</a:t>
            </a:r>
            <a:endParaRPr lang="es-ES" i="1"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2">
            <a:extLst>
              <a:ext uri="{FF2B5EF4-FFF2-40B4-BE49-F238E27FC236}">
                <a16:creationId xmlns:a16="http://schemas.microsoft.com/office/drawing/2014/main" id="{CA173BDD-0488-4EA1-A777-3FE28A607EB3}"/>
              </a:ext>
            </a:extLst>
          </p:cNvPr>
          <p:cNvPicPr>
            <a:picLocks noChangeAspect="1" noChangeArrowheads="1"/>
          </p:cNvPicPr>
          <p:nvPr/>
        </p:nvPicPr>
        <p:blipFill>
          <a:blip r:embed="rId7" cstate="print"/>
          <a:srcRect/>
          <a:stretch>
            <a:fillRect/>
          </a:stretch>
        </p:blipFill>
        <p:spPr bwMode="auto">
          <a:xfrm>
            <a:off x="1703513" y="1283544"/>
            <a:ext cx="4219575" cy="5457825"/>
          </a:xfrm>
          <a:prstGeom prst="rect">
            <a:avLst/>
          </a:prstGeom>
          <a:noFill/>
          <a:ln w="9525">
            <a:noFill/>
            <a:miter lim="800000"/>
            <a:headEnd/>
            <a:tailEnd/>
          </a:ln>
        </p:spPr>
      </p:pic>
      <p:pic>
        <p:nvPicPr>
          <p:cNvPr id="12" name="Picture 3">
            <a:extLst>
              <a:ext uri="{FF2B5EF4-FFF2-40B4-BE49-F238E27FC236}">
                <a16:creationId xmlns:a16="http://schemas.microsoft.com/office/drawing/2014/main" id="{E2D82FC6-F3A1-411D-A55E-F55B527D42B3}"/>
              </a:ext>
            </a:extLst>
          </p:cNvPr>
          <p:cNvPicPr>
            <a:picLocks noChangeAspect="1" noChangeArrowheads="1"/>
          </p:cNvPicPr>
          <p:nvPr/>
        </p:nvPicPr>
        <p:blipFill>
          <a:blip r:embed="rId8" cstate="print"/>
          <a:srcRect/>
          <a:stretch>
            <a:fillRect/>
          </a:stretch>
        </p:blipFill>
        <p:spPr bwMode="auto">
          <a:xfrm>
            <a:off x="6384033" y="1340768"/>
            <a:ext cx="4200525" cy="5448300"/>
          </a:xfrm>
          <a:prstGeom prst="rect">
            <a:avLst/>
          </a:prstGeom>
          <a:noFill/>
          <a:ln w="9525">
            <a:noFill/>
            <a:miter lim="800000"/>
            <a:headEnd/>
            <a:tailEnd/>
          </a:ln>
        </p:spPr>
      </p:pic>
    </p:spTree>
    <p:extLst>
      <p:ext uri="{BB962C8B-B14F-4D97-AF65-F5344CB8AC3E}">
        <p14:creationId xmlns:p14="http://schemas.microsoft.com/office/powerpoint/2010/main" val="751517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37</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6 Diagrama">
            <a:extLst>
              <a:ext uri="{FF2B5EF4-FFF2-40B4-BE49-F238E27FC236}">
                <a16:creationId xmlns:a16="http://schemas.microsoft.com/office/drawing/2014/main" id="{8C801124-0C0E-43BA-BB4D-4AAB9E036F5E}"/>
              </a:ext>
            </a:extLst>
          </p:cNvPr>
          <p:cNvGraphicFramePr/>
          <p:nvPr>
            <p:extLst>
              <p:ext uri="{D42A27DB-BD31-4B8C-83A1-F6EECF244321}">
                <p14:modId xmlns:p14="http://schemas.microsoft.com/office/powerpoint/2010/main" val="3698000684"/>
              </p:ext>
            </p:extLst>
          </p:nvPr>
        </p:nvGraphicFramePr>
        <p:xfrm>
          <a:off x="2452081" y="949568"/>
          <a:ext cx="7764578" cy="55037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17998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519C6-B3F3-1F22-17F9-FB4B869EB98C}"/>
              </a:ext>
            </a:extLst>
          </p:cNvPr>
          <p:cNvSpPr/>
          <p:nvPr/>
        </p:nvSpPr>
        <p:spPr>
          <a:xfrm>
            <a:off x="-57665" y="-74140"/>
            <a:ext cx="12307330" cy="7006281"/>
          </a:xfrm>
          <a:prstGeom prst="rect">
            <a:avLst/>
          </a:prstGeom>
          <a:solidFill>
            <a:srgbClr val="002E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dirty="0"/>
          </a:p>
        </p:txBody>
      </p:sp>
      <p:pic>
        <p:nvPicPr>
          <p:cNvPr id="4" name="Imagen 3">
            <a:extLst>
              <a:ext uri="{FF2B5EF4-FFF2-40B4-BE49-F238E27FC236}">
                <a16:creationId xmlns:a16="http://schemas.microsoft.com/office/drawing/2014/main" id="{BF68032F-1410-0E24-2443-69AE573364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8155" y="2617621"/>
            <a:ext cx="4447854" cy="1462308"/>
          </a:xfrm>
          <a:prstGeom prst="rect">
            <a:avLst/>
          </a:prstGeom>
        </p:spPr>
      </p:pic>
      <p:pic>
        <p:nvPicPr>
          <p:cNvPr id="14" name="Imagen 13">
            <a:extLst>
              <a:ext uri="{FF2B5EF4-FFF2-40B4-BE49-F238E27FC236}">
                <a16:creationId xmlns:a16="http://schemas.microsoft.com/office/drawing/2014/main" id="{BB1634F9-6A2A-D989-4745-E499F2239331}"/>
              </a:ext>
            </a:extLst>
          </p:cNvPr>
          <p:cNvPicPr>
            <a:picLocks noChangeAspect="1"/>
          </p:cNvPicPr>
          <p:nvPr/>
        </p:nvPicPr>
        <p:blipFill>
          <a:blip r:embed="rId3"/>
          <a:stretch>
            <a:fillRect/>
          </a:stretch>
        </p:blipFill>
        <p:spPr>
          <a:xfrm>
            <a:off x="8091755" y="2427097"/>
            <a:ext cx="1843355" cy="1843355"/>
          </a:xfrm>
          <a:prstGeom prst="rect">
            <a:avLst/>
          </a:prstGeom>
        </p:spPr>
      </p:pic>
    </p:spTree>
    <p:extLst>
      <p:ext uri="{BB962C8B-B14F-4D97-AF65-F5344CB8AC3E}">
        <p14:creationId xmlns:p14="http://schemas.microsoft.com/office/powerpoint/2010/main" val="123927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4</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3 Rectángulo">
            <a:extLst>
              <a:ext uri="{FF2B5EF4-FFF2-40B4-BE49-F238E27FC236}">
                <a16:creationId xmlns:a16="http://schemas.microsoft.com/office/drawing/2014/main" id="{5B3A27D6-2450-46E3-A72C-1E2AA3E8E3FB}"/>
              </a:ext>
            </a:extLst>
          </p:cNvPr>
          <p:cNvSpPr/>
          <p:nvPr/>
        </p:nvSpPr>
        <p:spPr>
          <a:xfrm>
            <a:off x="2711624" y="260649"/>
            <a:ext cx="7632848" cy="6524863"/>
          </a:xfrm>
          <a:prstGeom prst="rect">
            <a:avLst/>
          </a:prstGeom>
        </p:spPr>
        <p:txBody>
          <a:bodyPr wrap="square">
            <a:spAutoFit/>
          </a:bodyPr>
          <a:lstStyle/>
          <a:p>
            <a:pPr algn="just"/>
            <a:r>
              <a:rPr lang="es-GT" sz="2200" b="1" dirty="0">
                <a:solidFill>
                  <a:srgbClr val="17365D"/>
                </a:solidFill>
                <a:latin typeface="Calibri" pitchFamily="34" charset="0"/>
                <a:ea typeface="Arial Unicode MS" pitchFamily="34" charset="-128"/>
                <a:cs typeface="Arial Unicode MS" pitchFamily="34" charset="-128"/>
              </a:rPr>
              <a:t>El marco legal relacionado, establece que las Entidades Receptoras deberán presentar, </a:t>
            </a:r>
            <a:r>
              <a:rPr lang="es-GT" sz="2200" b="1" dirty="0">
                <a:solidFill>
                  <a:srgbClr val="C00000"/>
                </a:solidFill>
                <a:latin typeface="Calibri" pitchFamily="34" charset="0"/>
                <a:ea typeface="Arial Unicode MS" pitchFamily="34" charset="-128"/>
                <a:cs typeface="Arial Unicode MS" pitchFamily="34" charset="-128"/>
              </a:rPr>
              <a:t>mensualmente</a:t>
            </a:r>
            <a:r>
              <a:rPr lang="es-GT" sz="2200" b="1" dirty="0">
                <a:solidFill>
                  <a:srgbClr val="17365D"/>
                </a:solidFill>
                <a:latin typeface="Calibri" pitchFamily="34" charset="0"/>
                <a:ea typeface="Arial Unicode MS" pitchFamily="34" charset="-128"/>
                <a:cs typeface="Arial Unicode MS" pitchFamily="34" charset="-128"/>
              </a:rPr>
              <a:t>,  los Informes de Avance Físico y Financiero correspondientes a la ejecución de los recursos que le son trasladados, de acuerdo al formato establecido.</a:t>
            </a:r>
          </a:p>
          <a:p>
            <a:pPr algn="just"/>
            <a:endParaRPr lang="es-MX" sz="2200" b="1" dirty="0">
              <a:solidFill>
                <a:srgbClr val="17365D"/>
              </a:solidFill>
              <a:latin typeface="Calibri" pitchFamily="34" charset="0"/>
              <a:ea typeface="Arial Unicode MS" pitchFamily="34" charset="-128"/>
              <a:cs typeface="Arial Unicode MS" pitchFamily="34" charset="-128"/>
            </a:endParaRPr>
          </a:p>
          <a:p>
            <a:pPr algn="just"/>
            <a:r>
              <a:rPr lang="es-MX" sz="2200" b="1" dirty="0">
                <a:solidFill>
                  <a:srgbClr val="17365D"/>
                </a:solidFill>
                <a:latin typeface="Calibri" pitchFamily="34" charset="0"/>
                <a:ea typeface="Arial Unicode MS" pitchFamily="34" charset="-128"/>
                <a:cs typeface="Arial Unicode MS" pitchFamily="34" charset="-128"/>
              </a:rPr>
              <a:t>Para dar cumplimiento al envío de los informes, así como brindar mayor transparencia en el uso de los recursos públicos, se deberá:</a:t>
            </a:r>
          </a:p>
          <a:p>
            <a:endParaRPr lang="es-ES" sz="2200" b="1" dirty="0">
              <a:solidFill>
                <a:srgbClr val="17365D"/>
              </a:solidFill>
              <a:latin typeface="Calibri" pitchFamily="34" charset="0"/>
              <a:ea typeface="Arial Unicode MS" pitchFamily="34" charset="-128"/>
              <a:cs typeface="Arial Unicode MS" pitchFamily="34" charset="-128"/>
            </a:endParaRPr>
          </a:p>
          <a:p>
            <a:pPr marL="361950" indent="-361950" algn="just">
              <a:buFont typeface="Arial" pitchFamily="34" charset="0"/>
              <a:buChar char="•"/>
            </a:pPr>
            <a:r>
              <a:rPr lang="es-MX" sz="2200" b="1" dirty="0">
                <a:solidFill>
                  <a:srgbClr val="17365D"/>
                </a:solidFill>
                <a:latin typeface="Calibri" pitchFamily="34" charset="0"/>
                <a:ea typeface="Arial Unicode MS" pitchFamily="34" charset="-128"/>
                <a:cs typeface="Arial Unicode MS" pitchFamily="34" charset="-128"/>
              </a:rPr>
              <a:t>Enviar los informes a las instancias mencionadas </a:t>
            </a:r>
            <a:r>
              <a:rPr lang="es-MX" sz="2200" b="1" dirty="0">
                <a:solidFill>
                  <a:srgbClr val="C00000"/>
                </a:solidFill>
                <a:latin typeface="Calibri" pitchFamily="34" charset="0"/>
                <a:ea typeface="Arial Unicode MS" pitchFamily="34" charset="-128"/>
                <a:cs typeface="Arial Unicode MS" pitchFamily="34" charset="-128"/>
              </a:rPr>
              <a:t>dentro de los 10 días hábiles </a:t>
            </a:r>
            <a:r>
              <a:rPr lang="es-MX" sz="2200" b="1" dirty="0">
                <a:solidFill>
                  <a:srgbClr val="17365D"/>
                </a:solidFill>
                <a:latin typeface="Calibri" pitchFamily="34" charset="0"/>
                <a:ea typeface="Arial Unicode MS" pitchFamily="34" charset="-128"/>
                <a:cs typeface="Arial Unicode MS" pitchFamily="34" charset="-128"/>
              </a:rPr>
              <a:t>posteriores al mes que corresponde la información presentada,</a:t>
            </a:r>
          </a:p>
          <a:p>
            <a:pPr marL="361950" indent="-361950" algn="just">
              <a:buFont typeface="Arial" pitchFamily="34" charset="0"/>
              <a:buChar char="•"/>
            </a:pPr>
            <a:r>
              <a:rPr lang="es-MX" sz="2200" b="1" dirty="0">
                <a:solidFill>
                  <a:srgbClr val="17365D"/>
                </a:solidFill>
                <a:latin typeface="Calibri" pitchFamily="34" charset="0"/>
                <a:ea typeface="Arial Unicode MS" pitchFamily="34" charset="-128"/>
                <a:cs typeface="Arial Unicode MS" pitchFamily="34" charset="-128"/>
              </a:rPr>
              <a:t>Publicar en las </a:t>
            </a:r>
            <a:r>
              <a:rPr lang="es-MX" sz="2200" b="1" dirty="0">
                <a:solidFill>
                  <a:srgbClr val="C00000"/>
                </a:solidFill>
                <a:latin typeface="Calibri" pitchFamily="34" charset="0"/>
                <a:ea typeface="Arial Unicode MS" pitchFamily="34" charset="-128"/>
                <a:cs typeface="Arial Unicode MS" pitchFamily="34" charset="-128"/>
              </a:rPr>
              <a:t>páginas de internet </a:t>
            </a:r>
            <a:r>
              <a:rPr lang="es-MX" sz="2200" b="1" dirty="0">
                <a:solidFill>
                  <a:srgbClr val="17365D"/>
                </a:solidFill>
                <a:latin typeface="Calibri" pitchFamily="34" charset="0"/>
                <a:ea typeface="Arial Unicode MS" pitchFamily="34" charset="-128"/>
                <a:cs typeface="Arial Unicode MS" pitchFamily="34" charset="-128"/>
              </a:rPr>
              <a:t>de la Entidad Receptora de Transferencias y de la Entidad Otorgante de los Recursos, los convenios, instrumentos de aprobación, Registro de Personas Individuales Beneficiadas, e informes de avance físico y financiero relacionados, a efecto que la información pueda ser consultada por la ciudadanía.</a:t>
            </a:r>
          </a:p>
        </p:txBody>
      </p:sp>
      <p:pic>
        <p:nvPicPr>
          <p:cNvPr id="13" name="4 Imagen" descr="Imagen relacionada">
            <a:extLst>
              <a:ext uri="{FF2B5EF4-FFF2-40B4-BE49-F238E27FC236}">
                <a16:creationId xmlns:a16="http://schemas.microsoft.com/office/drawing/2014/main" id="{8D17839B-69B3-41ED-9CF9-4968297DF9A2}"/>
              </a:ext>
            </a:extLst>
          </p:cNvPr>
          <p:cNvPicPr/>
          <p:nvPr/>
        </p:nvPicPr>
        <p:blipFill>
          <a:blip r:embed="rId7" cstate="print"/>
          <a:srcRect/>
          <a:stretch>
            <a:fillRect/>
          </a:stretch>
        </p:blipFill>
        <p:spPr bwMode="auto">
          <a:xfrm>
            <a:off x="1244311" y="5290518"/>
            <a:ext cx="1475656" cy="1306835"/>
          </a:xfrm>
          <a:prstGeom prst="rect">
            <a:avLst/>
          </a:prstGeom>
          <a:noFill/>
          <a:ln w="9525">
            <a:noFill/>
            <a:miter lim="800000"/>
            <a:headEnd/>
            <a:tailEnd/>
          </a:ln>
        </p:spPr>
      </p:pic>
    </p:spTree>
    <p:extLst>
      <p:ext uri="{BB962C8B-B14F-4D97-AF65-F5344CB8AC3E}">
        <p14:creationId xmlns:p14="http://schemas.microsoft.com/office/powerpoint/2010/main" val="151318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5</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3 Rectángulo">
            <a:extLst>
              <a:ext uri="{FF2B5EF4-FFF2-40B4-BE49-F238E27FC236}">
                <a16:creationId xmlns:a16="http://schemas.microsoft.com/office/drawing/2014/main" id="{AB24A748-B4E8-4EDC-8E85-F549767E0C46}"/>
              </a:ext>
            </a:extLst>
          </p:cNvPr>
          <p:cNvSpPr/>
          <p:nvPr/>
        </p:nvSpPr>
        <p:spPr>
          <a:xfrm>
            <a:off x="2711624" y="627068"/>
            <a:ext cx="7560840" cy="6524863"/>
          </a:xfrm>
          <a:prstGeom prst="rect">
            <a:avLst/>
          </a:prstGeom>
        </p:spPr>
        <p:txBody>
          <a:bodyPr wrap="square">
            <a:spAutoFit/>
          </a:bodyPr>
          <a:lstStyle/>
          <a:p>
            <a:pPr lvl="0" algn="just"/>
            <a:r>
              <a:rPr lang="es-MX" sz="2200" b="1" dirty="0">
                <a:solidFill>
                  <a:srgbClr val="17365D"/>
                </a:solidFill>
                <a:latin typeface="Calibri" pitchFamily="34" charset="0"/>
                <a:ea typeface="Arial Unicode MS" pitchFamily="34" charset="-128"/>
                <a:cs typeface="Arial Unicode MS" pitchFamily="34" charset="-128"/>
              </a:rPr>
              <a:t>Los Informes de Avance Físico y Financiero deberán ser presentados por las Entidades Receptoras de Transferencias ante las  siguientes instancias:</a:t>
            </a:r>
            <a:endParaRPr lang="es-GT" sz="2200" b="1" dirty="0">
              <a:solidFill>
                <a:srgbClr val="17365D"/>
              </a:solidFill>
              <a:latin typeface="Calibri" pitchFamily="34" charset="0"/>
              <a:ea typeface="Arial Unicode MS" pitchFamily="34" charset="-128"/>
              <a:cs typeface="Arial Unicode MS" pitchFamily="34" charset="-128"/>
            </a:endParaRPr>
          </a:p>
          <a:p>
            <a:pPr algn="just"/>
            <a:endParaRPr lang="es-GT" sz="2200" b="1" dirty="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Entidad Otorgante de los Recursos </a:t>
            </a:r>
            <a:r>
              <a:rPr lang="es-GT" sz="2200" b="1" dirty="0">
                <a:solidFill>
                  <a:srgbClr val="17365D"/>
                </a:solidFill>
                <a:latin typeface="Calibri" pitchFamily="34" charset="0"/>
                <a:ea typeface="Arial Unicode MS" pitchFamily="34" charset="-128"/>
                <a:cs typeface="Arial Unicode MS" pitchFamily="34" charset="-128"/>
              </a:rPr>
              <a:t>(perteneciente a la Administración Central, Descentralizadas,  Autónomas o Empresas Públicas, según  corresponda).</a:t>
            </a:r>
          </a:p>
          <a:p>
            <a:pPr marL="819150" lvl="1" indent="-361950" algn="just"/>
            <a:endParaRPr lang="es-GT" sz="2200" b="1" dirty="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Contraloría General de Cuentas.</a:t>
            </a:r>
          </a:p>
          <a:p>
            <a:pPr marL="819150" lvl="1" indent="-361950" algn="just">
              <a:buFont typeface="Wingdings" pitchFamily="2" charset="2"/>
              <a:buChar char="§"/>
            </a:pPr>
            <a:endParaRPr lang="es-GT" sz="2200" b="1" dirty="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Congreso de la República de Guatemala.</a:t>
            </a:r>
          </a:p>
          <a:p>
            <a:pPr marL="819150" lvl="1" indent="-361950" algn="just"/>
            <a:endParaRPr lang="es-GT" sz="2200" b="1" dirty="0">
              <a:solidFill>
                <a:srgbClr val="C00000"/>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Ministerio de Finanzas Públicas.</a:t>
            </a:r>
          </a:p>
          <a:p>
            <a:pPr marL="361950" indent="-361950" algn="just">
              <a:buFont typeface="Wingdings" pitchFamily="2" charset="2"/>
              <a:buChar char="§"/>
            </a:pPr>
            <a:endParaRPr lang="es-GT" sz="2200" b="1" dirty="0">
              <a:solidFill>
                <a:srgbClr val="17365D"/>
              </a:solidFill>
              <a:latin typeface="Calibri" pitchFamily="34" charset="0"/>
              <a:ea typeface="Arial Unicode MS" pitchFamily="34" charset="-128"/>
              <a:cs typeface="Arial Unicode MS" pitchFamily="34" charset="-128"/>
            </a:endParaRPr>
          </a:p>
          <a:p>
            <a:pPr algn="just"/>
            <a:r>
              <a:rPr lang="es-GT" sz="2200" b="1" dirty="0">
                <a:solidFill>
                  <a:srgbClr val="17365D"/>
                </a:solidFill>
                <a:latin typeface="Calibri" pitchFamily="34" charset="0"/>
                <a:ea typeface="Arial Unicode MS" pitchFamily="34" charset="-128"/>
                <a:cs typeface="Arial Unicode MS" pitchFamily="34" charset="-128"/>
              </a:rPr>
              <a:t>Los informes deben enviarse en </a:t>
            </a:r>
            <a:r>
              <a:rPr lang="es-GT" sz="2200" b="1" dirty="0">
                <a:solidFill>
                  <a:srgbClr val="C00000"/>
                </a:solidFill>
                <a:latin typeface="Calibri" pitchFamily="34" charset="0"/>
                <a:ea typeface="Arial Unicode MS" pitchFamily="34" charset="-128"/>
                <a:cs typeface="Arial Unicode MS" pitchFamily="34" charset="-128"/>
              </a:rPr>
              <a:t>forma digital a través del Sistema de Transferencias, Subsidios y Subvenciones (TSS) del MINFIN </a:t>
            </a:r>
            <a:r>
              <a:rPr lang="es-GT" sz="2200" b="1" dirty="0">
                <a:solidFill>
                  <a:srgbClr val="17365D"/>
                </a:solidFill>
                <a:latin typeface="Calibri" pitchFamily="34" charset="0"/>
                <a:ea typeface="Arial Unicode MS" pitchFamily="34" charset="-128"/>
                <a:cs typeface="Arial Unicode MS" pitchFamily="34" charset="-128"/>
              </a:rPr>
              <a:t>en el cual la entidad otorgante y las entidades receptoras cuentan con roles diferentes.</a:t>
            </a:r>
          </a:p>
          <a:p>
            <a:pPr marL="361950" indent="-361950" algn="just"/>
            <a:endParaRPr lang="es-GT" sz="2200" b="1" dirty="0">
              <a:solidFill>
                <a:srgbClr val="17365D"/>
              </a:solidFill>
              <a:latin typeface="Calibri" pitchFamily="34" charset="0"/>
              <a:ea typeface="Arial Unicode MS" pitchFamily="34" charset="-128"/>
              <a:cs typeface="Arial Unicode MS" pitchFamily="34" charset="-128"/>
            </a:endParaRPr>
          </a:p>
        </p:txBody>
      </p:sp>
      <p:pic>
        <p:nvPicPr>
          <p:cNvPr id="11" name="Imagen 10">
            <a:extLst>
              <a:ext uri="{FF2B5EF4-FFF2-40B4-BE49-F238E27FC236}">
                <a16:creationId xmlns:a16="http://schemas.microsoft.com/office/drawing/2014/main" id="{7B9793FD-3C12-4885-AED3-57E06FD39923}"/>
              </a:ext>
            </a:extLst>
          </p:cNvPr>
          <p:cNvPicPr>
            <a:picLocks noChangeAspect="1"/>
          </p:cNvPicPr>
          <p:nvPr/>
        </p:nvPicPr>
        <p:blipFill>
          <a:blip r:embed="rId7"/>
          <a:stretch>
            <a:fillRect/>
          </a:stretch>
        </p:blipFill>
        <p:spPr>
          <a:xfrm>
            <a:off x="378313" y="4298334"/>
            <a:ext cx="1893633" cy="2058016"/>
          </a:xfrm>
          <a:prstGeom prst="rect">
            <a:avLst/>
          </a:prstGeom>
        </p:spPr>
      </p:pic>
    </p:spTree>
    <p:extLst>
      <p:ext uri="{BB962C8B-B14F-4D97-AF65-F5344CB8AC3E}">
        <p14:creationId xmlns:p14="http://schemas.microsoft.com/office/powerpoint/2010/main" val="316160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6</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extLst>
              <p:ext uri="{D42A27DB-BD31-4B8C-83A1-F6EECF244321}">
                <p14:modId xmlns:p14="http://schemas.microsoft.com/office/powerpoint/2010/main" val="1603961463"/>
              </p:ext>
            </p:extLst>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n 8">
            <a:extLst>
              <a:ext uri="{FF2B5EF4-FFF2-40B4-BE49-F238E27FC236}">
                <a16:creationId xmlns:a16="http://schemas.microsoft.com/office/drawing/2014/main" id="{F24C0E64-5223-4434-9C3D-DD0FE540FCB8}"/>
              </a:ext>
            </a:extLst>
          </p:cNvPr>
          <p:cNvPicPr>
            <a:picLocks noChangeAspect="1"/>
          </p:cNvPicPr>
          <p:nvPr/>
        </p:nvPicPr>
        <p:blipFill rotWithShape="1">
          <a:blip r:embed="rId7" cstate="print"/>
          <a:srcRect l="9444" t="10000" r="10778" b="5502"/>
          <a:stretch/>
        </p:blipFill>
        <p:spPr>
          <a:xfrm>
            <a:off x="2292158" y="1484784"/>
            <a:ext cx="7976939"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4" name="3 Diagrama">
            <a:extLst>
              <a:ext uri="{FF2B5EF4-FFF2-40B4-BE49-F238E27FC236}">
                <a16:creationId xmlns:a16="http://schemas.microsoft.com/office/drawing/2014/main" id="{AE51F0B7-4EC9-4F5D-A2AC-C9BEE3E38294}"/>
              </a:ext>
            </a:extLst>
          </p:cNvPr>
          <p:cNvGraphicFramePr/>
          <p:nvPr>
            <p:extLst>
              <p:ext uri="{D42A27DB-BD31-4B8C-83A1-F6EECF244321}">
                <p14:modId xmlns:p14="http://schemas.microsoft.com/office/powerpoint/2010/main" val="2780632089"/>
              </p:ext>
            </p:extLst>
          </p:nvPr>
        </p:nvGraphicFramePr>
        <p:xfrm>
          <a:off x="2220149" y="188640"/>
          <a:ext cx="8064896" cy="1296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Imagen 14">
            <a:extLst>
              <a:ext uri="{FF2B5EF4-FFF2-40B4-BE49-F238E27FC236}">
                <a16:creationId xmlns:a16="http://schemas.microsoft.com/office/drawing/2014/main" id="{1B49DE87-C392-4D92-AEB4-09414269B7F5}"/>
              </a:ext>
            </a:extLst>
          </p:cNvPr>
          <p:cNvPicPr>
            <a:picLocks noChangeAspect="1"/>
          </p:cNvPicPr>
          <p:nvPr/>
        </p:nvPicPr>
        <p:blipFill>
          <a:blip r:embed="rId13"/>
          <a:stretch>
            <a:fillRect/>
          </a:stretch>
        </p:blipFill>
        <p:spPr>
          <a:xfrm>
            <a:off x="10341106" y="4787806"/>
            <a:ext cx="1423681" cy="12961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2737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7</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4 Título">
            <a:extLst>
              <a:ext uri="{FF2B5EF4-FFF2-40B4-BE49-F238E27FC236}">
                <a16:creationId xmlns:a16="http://schemas.microsoft.com/office/drawing/2014/main" id="{622A1612-78BA-4EF8-B8DB-0C4E0E5E5EFC}"/>
              </a:ext>
            </a:extLst>
          </p:cNvPr>
          <p:cNvSpPr txBox="1">
            <a:spLocks/>
          </p:cNvSpPr>
          <p:nvPr/>
        </p:nvSpPr>
        <p:spPr>
          <a:xfrm>
            <a:off x="6439024" y="341784"/>
            <a:ext cx="4330824" cy="99898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GT" sz="4000" dirty="0">
                <a:solidFill>
                  <a:schemeClr val="tx1"/>
                </a:solidFill>
              </a:rPr>
              <a:t>Rol de receptor</a:t>
            </a:r>
          </a:p>
        </p:txBody>
      </p:sp>
      <p:sp>
        <p:nvSpPr>
          <p:cNvPr id="11" name="6 Marcador de contenido">
            <a:extLst>
              <a:ext uri="{FF2B5EF4-FFF2-40B4-BE49-F238E27FC236}">
                <a16:creationId xmlns:a16="http://schemas.microsoft.com/office/drawing/2014/main" id="{2BFA01C6-55C9-43D3-A593-38547558E626}"/>
              </a:ext>
            </a:extLst>
          </p:cNvPr>
          <p:cNvSpPr txBox="1">
            <a:spLocks/>
          </p:cNvSpPr>
          <p:nvPr/>
        </p:nvSpPr>
        <p:spPr>
          <a:xfrm>
            <a:off x="6593384" y="1628800"/>
            <a:ext cx="4038600" cy="28369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GT" dirty="0"/>
              <a:t>Permite visualizar la programación sin posibilidad de edición</a:t>
            </a:r>
          </a:p>
          <a:p>
            <a:r>
              <a:rPr lang="es-GT" dirty="0"/>
              <a:t>Reporta el uso de los recursos</a:t>
            </a:r>
          </a:p>
          <a:p>
            <a:r>
              <a:rPr lang="es-GT" dirty="0"/>
              <a:t>Genera el informe 	</a:t>
            </a:r>
          </a:p>
        </p:txBody>
      </p:sp>
      <p:pic>
        <p:nvPicPr>
          <p:cNvPr id="12" name="Picture 2">
            <a:extLst>
              <a:ext uri="{FF2B5EF4-FFF2-40B4-BE49-F238E27FC236}">
                <a16:creationId xmlns:a16="http://schemas.microsoft.com/office/drawing/2014/main" id="{AF38F5B5-0931-4D0F-BB2C-886640C74A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393" y="4941168"/>
            <a:ext cx="400422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CF791652-E43D-426E-BEF1-23B67432B49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8888" y="4869160"/>
            <a:ext cx="40386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6 Marcador de contenido">
            <a:extLst>
              <a:ext uri="{FF2B5EF4-FFF2-40B4-BE49-F238E27FC236}">
                <a16:creationId xmlns:a16="http://schemas.microsoft.com/office/drawing/2014/main" id="{09D9E4D5-76F5-46B5-BABD-EA703DF169DF}"/>
              </a:ext>
            </a:extLst>
          </p:cNvPr>
          <p:cNvSpPr txBox="1">
            <a:spLocks/>
          </p:cNvSpPr>
          <p:nvPr/>
        </p:nvSpPr>
        <p:spPr>
          <a:xfrm>
            <a:off x="2056880" y="1412777"/>
            <a:ext cx="4038600" cy="3672409"/>
          </a:xfrm>
          <a:prstGeom prst="rect">
            <a:avLst/>
          </a:prstGeom>
        </p:spPr>
        <p:txBody>
          <a:bodyPr vert="horz" lIns="91440" tIns="45720" rIns="91440" bIns="45720" rtlCol="0">
            <a:normAutofit lnSpcReduction="10000"/>
          </a:bodyPr>
          <a:lstStyle/>
          <a:p>
            <a:pPr marL="342900" indent="-342900">
              <a:spcBef>
                <a:spcPct val="20000"/>
              </a:spcBef>
              <a:buFont typeface="Arial" pitchFamily="34" charset="0"/>
              <a:buChar char="•"/>
              <a:defRPr/>
            </a:pPr>
            <a:r>
              <a:rPr lang="es-GT" sz="2800" dirty="0"/>
              <a:t>La programación puede ser individual o masiva</a:t>
            </a:r>
          </a:p>
          <a:p>
            <a:pPr marL="342900" indent="-342900">
              <a:spcBef>
                <a:spcPct val="20000"/>
              </a:spcBef>
              <a:buFont typeface="Arial" pitchFamily="34" charset="0"/>
              <a:buChar char="•"/>
              <a:defRPr/>
            </a:pPr>
            <a:r>
              <a:rPr lang="es-GT" sz="2800" dirty="0"/>
              <a:t>Debe programar los desembolsos, objetivos y metas</a:t>
            </a:r>
          </a:p>
          <a:p>
            <a:pPr marL="342900" indent="-342900">
              <a:spcBef>
                <a:spcPct val="20000"/>
              </a:spcBef>
              <a:buFont typeface="Arial" pitchFamily="34" charset="0"/>
              <a:buChar char="•"/>
              <a:defRPr/>
            </a:pPr>
            <a:r>
              <a:rPr lang="es-GT" sz="2800" dirty="0"/>
              <a:t>Usa información de SAT y de SICOIN que no puede ser sobrescrita 	</a:t>
            </a:r>
          </a:p>
        </p:txBody>
      </p:sp>
      <p:sp>
        <p:nvSpPr>
          <p:cNvPr id="15" name="4 Título">
            <a:extLst>
              <a:ext uri="{FF2B5EF4-FFF2-40B4-BE49-F238E27FC236}">
                <a16:creationId xmlns:a16="http://schemas.microsoft.com/office/drawing/2014/main" id="{346CAA24-8562-4E89-8598-7C2F09932628}"/>
              </a:ext>
            </a:extLst>
          </p:cNvPr>
          <p:cNvSpPr txBox="1">
            <a:spLocks/>
          </p:cNvSpPr>
          <p:nvPr/>
        </p:nvSpPr>
        <p:spPr>
          <a:xfrm>
            <a:off x="2056880" y="332656"/>
            <a:ext cx="4032448" cy="9361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ctr">
              <a:spcBef>
                <a:spcPct val="0"/>
              </a:spcBef>
              <a:defRPr/>
            </a:pPr>
            <a:r>
              <a:rPr lang="es-GT" sz="4000" dirty="0">
                <a:solidFill>
                  <a:schemeClr val="tx1"/>
                </a:solidFill>
                <a:latin typeface="+mj-lt"/>
                <a:ea typeface="+mj-ea"/>
                <a:cs typeface="+mj-cs"/>
              </a:rPr>
              <a:t>Rol de otorgante</a:t>
            </a:r>
          </a:p>
        </p:txBody>
      </p:sp>
    </p:spTree>
    <p:extLst>
      <p:ext uri="{BB962C8B-B14F-4D97-AF65-F5344CB8AC3E}">
        <p14:creationId xmlns:p14="http://schemas.microsoft.com/office/powerpoint/2010/main" val="195861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8</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6 Diagrama">
            <a:extLst>
              <a:ext uri="{FF2B5EF4-FFF2-40B4-BE49-F238E27FC236}">
                <a16:creationId xmlns:a16="http://schemas.microsoft.com/office/drawing/2014/main" id="{ABE924E0-C1D4-4CD2-9F28-37D71A4318F8}"/>
              </a:ext>
            </a:extLst>
          </p:cNvPr>
          <p:cNvGraphicFramePr/>
          <p:nvPr>
            <p:extLst>
              <p:ext uri="{D42A27DB-BD31-4B8C-83A1-F6EECF244321}">
                <p14:modId xmlns:p14="http://schemas.microsoft.com/office/powerpoint/2010/main" val="3651175759"/>
              </p:ext>
            </p:extLst>
          </p:nvPr>
        </p:nvGraphicFramePr>
        <p:xfrm>
          <a:off x="2426405" y="-387424"/>
          <a:ext cx="2086458" cy="33040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Imagen 10">
            <a:extLst>
              <a:ext uri="{FF2B5EF4-FFF2-40B4-BE49-F238E27FC236}">
                <a16:creationId xmlns:a16="http://schemas.microsoft.com/office/drawing/2014/main" id="{D654CB83-F8A7-4BD3-BCAB-2302F3DE19B9}"/>
              </a:ext>
            </a:extLst>
          </p:cNvPr>
          <p:cNvPicPr>
            <a:picLocks noChangeAspect="1"/>
          </p:cNvPicPr>
          <p:nvPr/>
        </p:nvPicPr>
        <p:blipFill>
          <a:blip r:embed="rId12"/>
          <a:stretch>
            <a:fillRect/>
          </a:stretch>
        </p:blipFill>
        <p:spPr>
          <a:xfrm>
            <a:off x="4920572" y="171400"/>
            <a:ext cx="5207877" cy="6858000"/>
          </a:xfrm>
          <a:prstGeom prst="rect">
            <a:avLst/>
          </a:prstGeom>
        </p:spPr>
      </p:pic>
      <p:pic>
        <p:nvPicPr>
          <p:cNvPr id="12" name="Imagen 11">
            <a:extLst>
              <a:ext uri="{FF2B5EF4-FFF2-40B4-BE49-F238E27FC236}">
                <a16:creationId xmlns:a16="http://schemas.microsoft.com/office/drawing/2014/main" id="{877DC453-C9C6-4EDA-9268-202BFCCB11FF}"/>
              </a:ext>
            </a:extLst>
          </p:cNvPr>
          <p:cNvPicPr>
            <a:picLocks noChangeAspect="1"/>
          </p:cNvPicPr>
          <p:nvPr/>
        </p:nvPicPr>
        <p:blipFill>
          <a:blip r:embed="rId13"/>
          <a:stretch>
            <a:fillRect/>
          </a:stretch>
        </p:blipFill>
        <p:spPr>
          <a:xfrm>
            <a:off x="1716028" y="2852884"/>
            <a:ext cx="3386328" cy="3744468"/>
          </a:xfrm>
          <a:prstGeom prst="rect">
            <a:avLst/>
          </a:prstGeom>
        </p:spPr>
      </p:pic>
    </p:spTree>
    <p:extLst>
      <p:ext uri="{BB962C8B-B14F-4D97-AF65-F5344CB8AC3E}">
        <p14:creationId xmlns:p14="http://schemas.microsoft.com/office/powerpoint/2010/main" val="2120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9</a:t>
            </a:fld>
            <a:endParaRPr lang="es-GT" dirty="0"/>
          </a:p>
        </p:txBody>
      </p:sp>
      <p:sp>
        <p:nvSpPr>
          <p:cNvPr id="2" name="AutoShape 2"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88" name="AutoShape 4"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0" name="AutoShape 6"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2" name="AutoShape 8"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6394" name="AutoShape 10" descr="Resultado de imagen para marco legal imagene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0" name="9 Diagrama"/>
          <p:cNvGraphicFramePr/>
          <p:nvPr/>
        </p:nvGraphicFramePr>
        <p:xfrm>
          <a:off x="3647728" y="157088"/>
          <a:ext cx="4608512"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1 Título">
            <a:extLst>
              <a:ext uri="{FF2B5EF4-FFF2-40B4-BE49-F238E27FC236}">
                <a16:creationId xmlns:a16="http://schemas.microsoft.com/office/drawing/2014/main" id="{7FD91B14-6154-4ECB-B19A-3096D64ED2B5}"/>
              </a:ext>
            </a:extLst>
          </p:cNvPr>
          <p:cNvSpPr txBox="1">
            <a:spLocks/>
          </p:cNvSpPr>
          <p:nvPr/>
        </p:nvSpPr>
        <p:spPr>
          <a:xfrm>
            <a:off x="6413241" y="1700808"/>
            <a:ext cx="3797559" cy="3816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cap="all" dirty="0">
                <a:solidFill>
                  <a:srgbClr val="3399FF"/>
                </a:solidFill>
                <a:latin typeface="Candara" panose="020E0502030303020204" pitchFamily="34" charset="0"/>
                <a:ea typeface="Arial Unicode MS" pitchFamily="34" charset="-128"/>
              </a:rPr>
              <a:t>Descripción del Formato para la elaboración de los </a:t>
            </a:r>
            <a:br>
              <a:rPr lang="es-ES" sz="2800" b="1" cap="all" dirty="0">
                <a:solidFill>
                  <a:srgbClr val="3399FF"/>
                </a:solidFill>
                <a:latin typeface="Candara" panose="020E0502030303020204" pitchFamily="34" charset="0"/>
                <a:ea typeface="Arial Unicode MS" pitchFamily="34" charset="-128"/>
              </a:rPr>
            </a:br>
            <a:r>
              <a:rPr lang="es-ES" sz="2800" b="1" cap="all" dirty="0">
                <a:solidFill>
                  <a:srgbClr val="3399FF"/>
                </a:solidFill>
                <a:latin typeface="Candara" panose="020E0502030303020204" pitchFamily="34" charset="0"/>
                <a:ea typeface="Arial Unicode MS" pitchFamily="34" charset="-128"/>
              </a:rPr>
              <a:t>informes de avance físico y financiero</a:t>
            </a:r>
          </a:p>
        </p:txBody>
      </p:sp>
      <p:pic>
        <p:nvPicPr>
          <p:cNvPr id="11" name="Picture 2">
            <a:extLst>
              <a:ext uri="{FF2B5EF4-FFF2-40B4-BE49-F238E27FC236}">
                <a16:creationId xmlns:a16="http://schemas.microsoft.com/office/drawing/2014/main" id="{07FEBF1B-A506-4ABC-9874-7C5F89BD1986}"/>
              </a:ext>
            </a:extLst>
          </p:cNvPr>
          <p:cNvPicPr>
            <a:picLocks noChangeAspect="1" noChangeArrowheads="1"/>
          </p:cNvPicPr>
          <p:nvPr/>
        </p:nvPicPr>
        <p:blipFill>
          <a:blip r:embed="rId7" cstate="print"/>
          <a:srcRect/>
          <a:stretch>
            <a:fillRect/>
          </a:stretch>
        </p:blipFill>
        <p:spPr bwMode="auto">
          <a:xfrm>
            <a:off x="2351584" y="1174440"/>
            <a:ext cx="3555516" cy="4558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29264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2522</Words>
  <Application>Microsoft Office PowerPoint</Application>
  <PresentationFormat>Panorámica</PresentationFormat>
  <Paragraphs>188</Paragraphs>
  <Slides>38</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Calibri</vt:lpstr>
      <vt:lpstr>Calibri Light</vt:lpstr>
      <vt:lpstr>Candara</vt:lpstr>
      <vt:lpstr>Wingdings</vt:lpstr>
      <vt:lpstr>Tema de Office</vt:lpstr>
      <vt:lpstr>“Guía para elaborar LOS Informes de Avance Físico y Financiero de RECURSOS PÚBLICOS, OTORGADOS A Entidades Receptoras de Transferencias, SUBSIDIOS y SUBVENCIONES ” </vt:lpstr>
      <vt:lpstr>OBJETIVO DE LA GUÍA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Romeo León</dc:creator>
  <cp:lastModifiedBy>Silvia Yolanda Marquez Sajquin</cp:lastModifiedBy>
  <cp:revision>105</cp:revision>
  <dcterms:created xsi:type="dcterms:W3CDTF">2020-01-14T01:41:24Z</dcterms:created>
  <dcterms:modified xsi:type="dcterms:W3CDTF">2025-01-30T16:05:31Z</dcterms:modified>
</cp:coreProperties>
</file>