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322" r:id="rId5"/>
    <p:sldId id="353" r:id="rId6"/>
    <p:sldId id="354" r:id="rId7"/>
    <p:sldId id="309" r:id="rId8"/>
    <p:sldId id="352" r:id="rId9"/>
    <p:sldId id="342" r:id="rId10"/>
    <p:sldId id="327" r:id="rId11"/>
    <p:sldId id="336" r:id="rId12"/>
    <p:sldId id="334" r:id="rId13"/>
    <p:sldId id="335" r:id="rId14"/>
    <p:sldId id="337" r:id="rId15"/>
    <p:sldId id="338" r:id="rId16"/>
    <p:sldId id="340" r:id="rId17"/>
    <p:sldId id="341" r:id="rId18"/>
    <p:sldId id="339" r:id="rId19"/>
    <p:sldId id="324" r:id="rId20"/>
    <p:sldId id="343" r:id="rId21"/>
    <p:sldId id="355" r:id="rId22"/>
    <p:sldId id="356" r:id="rId23"/>
    <p:sldId id="357" r:id="rId24"/>
    <p:sldId id="358" r:id="rId25"/>
    <p:sldId id="317" r:id="rId26"/>
    <p:sldId id="348" r:id="rId27"/>
    <p:sldId id="359" r:id="rId28"/>
    <p:sldId id="349" r:id="rId29"/>
    <p:sldId id="360" r:id="rId30"/>
    <p:sldId id="351" r:id="rId31"/>
    <p:sldId id="361" r:id="rId32"/>
    <p:sldId id="362" r:id="rId33"/>
    <p:sldId id="363" r:id="rId34"/>
    <p:sldId id="350" r:id="rId35"/>
    <p:sldId id="319" r:id="rId36"/>
  </p:sldIdLst>
  <p:sldSz cx="12192000" cy="6858000"/>
  <p:notesSz cx="9236075" cy="6964363"/>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Enamorado" initials="M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961"/>
    <a:srgbClr val="2786C0"/>
    <a:srgbClr val="0D3A61"/>
    <a:srgbClr val="003253"/>
    <a:srgbClr val="BDD7EE"/>
    <a:srgbClr val="197BB4"/>
    <a:srgbClr val="01568B"/>
    <a:srgbClr val="179939"/>
    <a:srgbClr val="0D1F3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354" autoAdjust="0"/>
  </p:normalViewPr>
  <p:slideViewPr>
    <p:cSldViewPr snapToGrid="0">
      <p:cViewPr varScale="1">
        <p:scale>
          <a:sx n="85" d="100"/>
          <a:sy n="85" d="100"/>
        </p:scale>
        <p:origin x="1050" y="78"/>
      </p:cViewPr>
      <p:guideLst/>
    </p:cSldViewPr>
  </p:slideViewPr>
  <p:notesTextViewPr>
    <p:cViewPr>
      <p:scale>
        <a:sx n="1" d="1"/>
        <a:sy n="1" d="1"/>
      </p:scale>
      <p:origin x="0" y="0"/>
    </p:cViewPr>
  </p:notesTextViewPr>
  <p:notesViewPr>
    <p:cSldViewPr snapToGrid="0">
      <p:cViewPr varScale="1">
        <p:scale>
          <a:sx n="86" d="100"/>
          <a:sy n="86"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40025774602363E-2"/>
          <c:y val="4.346759332638498E-2"/>
          <c:w val="0.91894426819704855"/>
          <c:h val="0.82615695642315901"/>
        </c:manualLayout>
      </c:layout>
      <c:barChart>
        <c:barDir val="col"/>
        <c:grouping val="clustered"/>
        <c:varyColors val="0"/>
        <c:ser>
          <c:idx val="1"/>
          <c:order val="0"/>
          <c:tx>
            <c:strRef>
              <c:f>Hoja1!$X$4</c:f>
              <c:strCache>
                <c:ptCount val="1"/>
                <c:pt idx="0">
                  <c:v>Vigente</c:v>
                </c:pt>
              </c:strCache>
            </c:strRef>
          </c:tx>
          <c:spPr>
            <a:solidFill>
              <a:schemeClr val="accent1">
                <a:lumMod val="50000"/>
              </a:schemeClr>
            </a:solidFill>
          </c:spPr>
          <c:invertIfNegative val="0"/>
          <c:dLbls>
            <c:spPr>
              <a:noFill/>
              <a:ln>
                <a:noFill/>
              </a:ln>
              <a:effectLst/>
            </c:spPr>
            <c:txPr>
              <a:bodyPr rot="-5400000" vert="horz"/>
              <a:lstStyle/>
              <a:p>
                <a:pPr>
                  <a:defRPr>
                    <a:latin typeface="Arial" pitchFamily="34" charset="0"/>
                    <a:cs typeface="Arial"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Hoja1!$U$5:$U$10</c:f>
              <c:strCache>
                <c:ptCount val="6"/>
                <c:pt idx="0">
                  <c:v>Grupo 000 "SERVICIOS PERSONALES"</c:v>
                </c:pt>
                <c:pt idx="1">
                  <c:v>Grupo 100 "SERVICIOS NO PERSONALES"</c:v>
                </c:pt>
                <c:pt idx="2">
                  <c:v>Grupo 200 "MATERIALES Y SUMINISTROS"</c:v>
                </c:pt>
                <c:pt idx="3">
                  <c:v>Grupo 300 "PROPIEDAD, PLANTA, EQUIPO E INTANGIBLES"</c:v>
                </c:pt>
                <c:pt idx="4">
                  <c:v>Grupo 400 "TRANSFERENCIAS CORRIENTES"</c:v>
                </c:pt>
                <c:pt idx="5">
                  <c:v>Grupo 900 "ASIGNACIONES GLOBALES"</c:v>
                </c:pt>
              </c:strCache>
            </c:strRef>
          </c:cat>
          <c:val>
            <c:numRef>
              <c:f>Hoja1!$X$5:$X$10</c:f>
              <c:numCache>
                <c:formatCode>#,##0.00</c:formatCode>
                <c:ptCount val="6"/>
                <c:pt idx="0">
                  <c:v>257604622</c:v>
                </c:pt>
                <c:pt idx="1">
                  <c:v>42990144</c:v>
                </c:pt>
                <c:pt idx="2">
                  <c:v>9464076</c:v>
                </c:pt>
                <c:pt idx="3">
                  <c:v>13489819</c:v>
                </c:pt>
                <c:pt idx="4">
                  <c:v>14838092</c:v>
                </c:pt>
                <c:pt idx="5">
                  <c:v>1013247</c:v>
                </c:pt>
              </c:numCache>
            </c:numRef>
          </c:val>
          <c:extLst>
            <c:ext xmlns:c16="http://schemas.microsoft.com/office/drawing/2014/chart" uri="{C3380CC4-5D6E-409C-BE32-E72D297353CC}">
              <c16:uniqueId val="{00000000-3BC8-3843-99E4-38F2D180904B}"/>
            </c:ext>
          </c:extLst>
        </c:ser>
        <c:ser>
          <c:idx val="2"/>
          <c:order val="1"/>
          <c:tx>
            <c:strRef>
              <c:f>Hoja1!$AC$4</c:f>
              <c:strCache>
                <c:ptCount val="1"/>
                <c:pt idx="0">
                  <c:v>Ejecutado</c:v>
                </c:pt>
              </c:strCache>
            </c:strRef>
          </c:tx>
          <c:spPr>
            <a:solidFill>
              <a:srgbClr val="197BB4"/>
            </a:solidFill>
          </c:spPr>
          <c:invertIfNegative val="0"/>
          <c:dLbls>
            <c:spPr>
              <a:noFill/>
              <a:ln>
                <a:noFill/>
              </a:ln>
              <a:effectLst/>
            </c:spPr>
            <c:txPr>
              <a:bodyPr rot="-5400000" vert="horz"/>
              <a:lstStyle/>
              <a:p>
                <a:pPr>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Hoja1!$U$5:$U$10</c:f>
              <c:strCache>
                <c:ptCount val="6"/>
                <c:pt idx="0">
                  <c:v>Grupo 000 "SERVICIOS PERSONALES"</c:v>
                </c:pt>
                <c:pt idx="1">
                  <c:v>Grupo 100 "SERVICIOS NO PERSONALES"</c:v>
                </c:pt>
                <c:pt idx="2">
                  <c:v>Grupo 200 "MATERIALES Y SUMINISTROS"</c:v>
                </c:pt>
                <c:pt idx="3">
                  <c:v>Grupo 300 "PROPIEDAD, PLANTA, EQUIPO E INTANGIBLES"</c:v>
                </c:pt>
                <c:pt idx="4">
                  <c:v>Grupo 400 "TRANSFERENCIAS CORRIENTES"</c:v>
                </c:pt>
                <c:pt idx="5">
                  <c:v>Grupo 900 "ASIGNACIONES GLOBALES"</c:v>
                </c:pt>
              </c:strCache>
            </c:strRef>
          </c:cat>
          <c:val>
            <c:numRef>
              <c:f>Hoja1!$AC$5:$AC$10</c:f>
              <c:numCache>
                <c:formatCode>#,##0.00</c:formatCode>
                <c:ptCount val="6"/>
                <c:pt idx="0">
                  <c:v>76136826.150000006</c:v>
                </c:pt>
                <c:pt idx="1">
                  <c:v>9387450.0600000005</c:v>
                </c:pt>
                <c:pt idx="2">
                  <c:v>2342042.4</c:v>
                </c:pt>
                <c:pt idx="3">
                  <c:v>1032614.19</c:v>
                </c:pt>
                <c:pt idx="4">
                  <c:v>4968905.3699999992</c:v>
                </c:pt>
                <c:pt idx="5">
                  <c:v>0</c:v>
                </c:pt>
              </c:numCache>
            </c:numRef>
          </c:val>
          <c:extLst>
            <c:ext xmlns:c16="http://schemas.microsoft.com/office/drawing/2014/chart" uri="{C3380CC4-5D6E-409C-BE32-E72D297353CC}">
              <c16:uniqueId val="{00000001-3BC8-3843-99E4-38F2D180904B}"/>
            </c:ext>
          </c:extLst>
        </c:ser>
        <c:ser>
          <c:idx val="3"/>
          <c:order val="2"/>
          <c:tx>
            <c:strRef>
              <c:f>Hoja1!$AD$4</c:f>
              <c:strCache>
                <c:ptCount val="1"/>
                <c:pt idx="0">
                  <c:v>Saldo por ejecutar</c:v>
                </c:pt>
              </c:strCache>
            </c:strRef>
          </c:tx>
          <c:spPr>
            <a:solidFill>
              <a:schemeClr val="accent1">
                <a:lumMod val="40000"/>
                <a:lumOff val="60000"/>
              </a:schemeClr>
            </a:solidFill>
          </c:spPr>
          <c:invertIfNegative val="0"/>
          <c:dLbls>
            <c:spPr>
              <a:noFill/>
              <a:ln>
                <a:noFill/>
              </a:ln>
              <a:effectLst/>
            </c:spPr>
            <c:txPr>
              <a:bodyPr rot="-5400000" vert="horz"/>
              <a:lstStyle/>
              <a:p>
                <a:pPr>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Hoja1!$U$5:$U$10</c:f>
              <c:strCache>
                <c:ptCount val="6"/>
                <c:pt idx="0">
                  <c:v>Grupo 000 "SERVICIOS PERSONALES"</c:v>
                </c:pt>
                <c:pt idx="1">
                  <c:v>Grupo 100 "SERVICIOS NO PERSONALES"</c:v>
                </c:pt>
                <c:pt idx="2">
                  <c:v>Grupo 200 "MATERIALES Y SUMINISTROS"</c:v>
                </c:pt>
                <c:pt idx="3">
                  <c:v>Grupo 300 "PROPIEDAD, PLANTA, EQUIPO E INTANGIBLES"</c:v>
                </c:pt>
                <c:pt idx="4">
                  <c:v>Grupo 400 "TRANSFERENCIAS CORRIENTES"</c:v>
                </c:pt>
                <c:pt idx="5">
                  <c:v>Grupo 900 "ASIGNACIONES GLOBALES"</c:v>
                </c:pt>
              </c:strCache>
            </c:strRef>
          </c:cat>
          <c:val>
            <c:numRef>
              <c:f>Hoja1!$AD$5:$AD$10</c:f>
              <c:numCache>
                <c:formatCode>#,##0.00</c:formatCode>
                <c:ptCount val="6"/>
                <c:pt idx="0">
                  <c:v>108424210.06</c:v>
                </c:pt>
                <c:pt idx="1">
                  <c:v>27602217.309999999</c:v>
                </c:pt>
                <c:pt idx="2">
                  <c:v>5520766.8399999999</c:v>
                </c:pt>
                <c:pt idx="3">
                  <c:v>11675185.039999999</c:v>
                </c:pt>
                <c:pt idx="4">
                  <c:v>1373399.44</c:v>
                </c:pt>
                <c:pt idx="5">
                  <c:v>610705.67000000004</c:v>
                </c:pt>
              </c:numCache>
            </c:numRef>
          </c:val>
          <c:extLst>
            <c:ext xmlns:c16="http://schemas.microsoft.com/office/drawing/2014/chart" uri="{C3380CC4-5D6E-409C-BE32-E72D297353CC}">
              <c16:uniqueId val="{00000002-3BC8-3843-99E4-38F2D180904B}"/>
            </c:ext>
          </c:extLst>
        </c:ser>
        <c:dLbls>
          <c:showLegendKey val="0"/>
          <c:showVal val="0"/>
          <c:showCatName val="0"/>
          <c:showSerName val="0"/>
          <c:showPercent val="0"/>
          <c:showBubbleSize val="0"/>
        </c:dLbls>
        <c:gapWidth val="96"/>
        <c:overlap val="-10"/>
        <c:axId val="269298688"/>
        <c:axId val="269563776"/>
      </c:barChart>
      <c:catAx>
        <c:axId val="269298688"/>
        <c:scaling>
          <c:orientation val="minMax"/>
        </c:scaling>
        <c:delete val="0"/>
        <c:axPos val="b"/>
        <c:numFmt formatCode="General" sourceLinked="0"/>
        <c:majorTickMark val="out"/>
        <c:minorTickMark val="none"/>
        <c:tickLblPos val="nextTo"/>
        <c:crossAx val="269563776"/>
        <c:crosses val="autoZero"/>
        <c:auto val="1"/>
        <c:lblAlgn val="ctr"/>
        <c:lblOffset val="100"/>
        <c:noMultiLvlLbl val="0"/>
      </c:catAx>
      <c:valAx>
        <c:axId val="269563776"/>
        <c:scaling>
          <c:orientation val="minMax"/>
        </c:scaling>
        <c:delete val="0"/>
        <c:axPos val="l"/>
        <c:numFmt formatCode="#,##0.00" sourceLinked="1"/>
        <c:majorTickMark val="out"/>
        <c:minorTickMark val="none"/>
        <c:tickLblPos val="nextTo"/>
        <c:crossAx val="269298688"/>
        <c:crosses val="autoZero"/>
        <c:crossBetween val="between"/>
        <c:dispUnits>
          <c:builtInUnit val="millions"/>
        </c:dispUnits>
      </c:valAx>
    </c:plotArea>
    <c:legend>
      <c:legendPos val="r"/>
      <c:layout>
        <c:manualLayout>
          <c:xMode val="edge"/>
          <c:yMode val="edge"/>
          <c:x val="0.77534000808998782"/>
          <c:y val="4.1462939214772759E-2"/>
          <c:w val="0.20540442578133475"/>
          <c:h val="0.30457702983702378"/>
        </c:manualLayout>
      </c:layout>
      <c:overlay val="0"/>
      <c:txPr>
        <a:bodyPr/>
        <a:lstStyle/>
        <a:p>
          <a:pPr>
            <a:defRPr sz="1100">
              <a:latin typeface="Arial" pitchFamily="34" charset="0"/>
              <a:cs typeface="Arial" pitchFamily="34" charset="0"/>
            </a:defRPr>
          </a:pPr>
          <a:endParaRPr lang="es-GT"/>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solidFill>
                  <a:srgbClr val="003253"/>
                </a:solidFill>
              </a:defRPr>
            </a:pPr>
            <a:r>
              <a:rPr lang="es-GT" sz="1600" dirty="0">
                <a:solidFill>
                  <a:srgbClr val="003253"/>
                </a:solidFill>
                <a:latin typeface="Arial" pitchFamily="34" charset="0"/>
                <a:cs typeface="Arial" pitchFamily="34" charset="0"/>
              </a:rPr>
              <a:t>Servicios Públicos Generales</a:t>
            </a:r>
          </a:p>
          <a:p>
            <a:pPr>
              <a:defRPr>
                <a:solidFill>
                  <a:srgbClr val="003253"/>
                </a:solidFill>
              </a:defRPr>
            </a:pPr>
            <a:r>
              <a:rPr lang="es-GT" sz="1100" dirty="0">
                <a:solidFill>
                  <a:srgbClr val="003253"/>
                </a:solidFill>
                <a:latin typeface="Arial" pitchFamily="34" charset="0"/>
                <a:cs typeface="Arial" pitchFamily="34" charset="0"/>
              </a:rPr>
              <a:t>(*Cifras en millones de quetzales)</a:t>
            </a:r>
          </a:p>
        </c:rich>
      </c:tx>
      <c:overlay val="0"/>
    </c:title>
    <c:autoTitleDeleted val="0"/>
    <c:plotArea>
      <c:layout/>
      <c:barChart>
        <c:barDir val="col"/>
        <c:grouping val="clustered"/>
        <c:varyColors val="0"/>
        <c:ser>
          <c:idx val="0"/>
          <c:order val="0"/>
          <c:tx>
            <c:strRef>
              <c:f>Hoja1!$D$28</c:f>
              <c:strCache>
                <c:ptCount val="1"/>
              </c:strCache>
            </c:strRef>
          </c:tx>
          <c:invertIfNegative val="0"/>
          <c:dPt>
            <c:idx val="0"/>
            <c:invertIfNegative val="0"/>
            <c:bubble3D val="0"/>
            <c:spPr>
              <a:solidFill>
                <a:schemeClr val="accent1">
                  <a:lumMod val="50000"/>
                </a:schemeClr>
              </a:solidFill>
            </c:spPr>
            <c:extLst>
              <c:ext xmlns:c16="http://schemas.microsoft.com/office/drawing/2014/chart" uri="{C3380CC4-5D6E-409C-BE32-E72D297353CC}">
                <c16:uniqueId val="{00000001-03DB-5147-9358-EE2CEBB08F53}"/>
              </c:ext>
            </c:extLst>
          </c:dPt>
          <c:dPt>
            <c:idx val="1"/>
            <c:invertIfNegative val="0"/>
            <c:bubble3D val="0"/>
            <c:spPr>
              <a:solidFill>
                <a:schemeClr val="accent5"/>
              </a:solidFill>
            </c:spPr>
            <c:extLst>
              <c:ext xmlns:c16="http://schemas.microsoft.com/office/drawing/2014/chart" uri="{C3380CC4-5D6E-409C-BE32-E72D297353CC}">
                <c16:uniqueId val="{00000003-03DB-5147-9358-EE2CEBB08F53}"/>
              </c:ext>
            </c:extLst>
          </c:dPt>
          <c:dPt>
            <c:idx val="2"/>
            <c:invertIfNegative val="0"/>
            <c:bubble3D val="0"/>
            <c:spPr>
              <a:solidFill>
                <a:schemeClr val="accent1">
                  <a:lumMod val="40000"/>
                  <a:lumOff val="60000"/>
                </a:schemeClr>
              </a:solidFill>
            </c:spPr>
            <c:extLst>
              <c:ext xmlns:c16="http://schemas.microsoft.com/office/drawing/2014/chart" uri="{C3380CC4-5D6E-409C-BE32-E72D297353CC}">
                <c16:uniqueId val="{00000005-03DB-5147-9358-EE2CEBB08F53}"/>
              </c:ext>
            </c:extLst>
          </c:dPt>
          <c:cat>
            <c:strRef>
              <c:f>Hoja1!$F$27:$H$27</c:f>
              <c:strCache>
                <c:ptCount val="3"/>
                <c:pt idx="0">
                  <c:v>Vigente</c:v>
                </c:pt>
                <c:pt idx="1">
                  <c:v>Ejecutado</c:v>
                </c:pt>
                <c:pt idx="2">
                  <c:v>Saldo por ejecutar</c:v>
                </c:pt>
              </c:strCache>
            </c:strRef>
          </c:cat>
          <c:val>
            <c:numRef>
              <c:f>Hoja1!$F$28:$H$28</c:f>
              <c:numCache>
                <c:formatCode>#,##0.00</c:formatCode>
                <c:ptCount val="3"/>
                <c:pt idx="0">
                  <c:v>339400000</c:v>
                </c:pt>
                <c:pt idx="1">
                  <c:v>184193515.63999999</c:v>
                </c:pt>
                <c:pt idx="2">
                  <c:v>155206484.36000001</c:v>
                </c:pt>
              </c:numCache>
            </c:numRef>
          </c:val>
          <c:extLst>
            <c:ext xmlns:c16="http://schemas.microsoft.com/office/drawing/2014/chart" uri="{C3380CC4-5D6E-409C-BE32-E72D297353CC}">
              <c16:uniqueId val="{00000006-03DB-5147-9358-EE2CEBB08F53}"/>
            </c:ext>
          </c:extLst>
        </c:ser>
        <c:dLbls>
          <c:showLegendKey val="0"/>
          <c:showVal val="0"/>
          <c:showCatName val="0"/>
          <c:showSerName val="0"/>
          <c:showPercent val="0"/>
          <c:showBubbleSize val="0"/>
        </c:dLbls>
        <c:gapWidth val="150"/>
        <c:axId val="299120128"/>
        <c:axId val="299122048"/>
      </c:barChart>
      <c:catAx>
        <c:axId val="299120128"/>
        <c:scaling>
          <c:orientation val="minMax"/>
        </c:scaling>
        <c:delete val="0"/>
        <c:axPos val="b"/>
        <c:numFmt formatCode="General" sourceLinked="0"/>
        <c:majorTickMark val="none"/>
        <c:minorTickMark val="none"/>
        <c:tickLblPos val="nextTo"/>
        <c:crossAx val="299122048"/>
        <c:crosses val="autoZero"/>
        <c:auto val="1"/>
        <c:lblAlgn val="ctr"/>
        <c:lblOffset val="100"/>
        <c:noMultiLvlLbl val="0"/>
      </c:catAx>
      <c:valAx>
        <c:axId val="299122048"/>
        <c:scaling>
          <c:orientation val="minMax"/>
          <c:max val="400000000"/>
        </c:scaling>
        <c:delete val="0"/>
        <c:axPos val="l"/>
        <c:majorGridlines/>
        <c:numFmt formatCode="#,##0.00" sourceLinked="1"/>
        <c:majorTickMark val="none"/>
        <c:minorTickMark val="none"/>
        <c:tickLblPos val="nextTo"/>
        <c:crossAx val="299120128"/>
        <c:crosses val="autoZero"/>
        <c:crossBetween val="between"/>
        <c:dispUnits>
          <c:builtInUnit val="millions"/>
        </c:dispUnits>
      </c:valAx>
      <c:dTable>
        <c:showHorzBorder val="1"/>
        <c:showVertBorder val="1"/>
        <c:showOutline val="1"/>
        <c:showKeys val="1"/>
      </c:dTable>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2AB811F-186B-4725-A7F7-35C2BE0D5134}"/>
              </a:ext>
            </a:extLst>
          </p:cNvPr>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a:extLst>
              <a:ext uri="{FF2B5EF4-FFF2-40B4-BE49-F238E27FC236}">
                <a16:creationId xmlns:a16="http://schemas.microsoft.com/office/drawing/2014/main" id="{28E64013-480C-4439-BC5E-022BA71C28F1}"/>
              </a:ext>
            </a:extLst>
          </p:cNvPr>
          <p:cNvSpPr>
            <a:spLocks noGrp="1"/>
          </p:cNvSpPr>
          <p:nvPr>
            <p:ph type="dt" sz="quarter" idx="1"/>
          </p:nvPr>
        </p:nvSpPr>
        <p:spPr>
          <a:xfrm>
            <a:off x="5230849" y="1"/>
            <a:ext cx="4003136" cy="349645"/>
          </a:xfrm>
          <a:prstGeom prst="rect">
            <a:avLst/>
          </a:prstGeom>
        </p:spPr>
        <p:txBody>
          <a:bodyPr vert="horz" lIns="90763" tIns="45382" rIns="90763" bIns="45382" rtlCol="0"/>
          <a:lstStyle>
            <a:lvl1pPr algn="r">
              <a:defRPr sz="1200"/>
            </a:lvl1pPr>
          </a:lstStyle>
          <a:p>
            <a:fld id="{70781529-3644-42FB-BDB8-7BCF6AB8D8F0}" type="datetimeFigureOut">
              <a:rPr lang="es-GT" smtClean="0"/>
              <a:pPr/>
              <a:t>19/10/2021</a:t>
            </a:fld>
            <a:endParaRPr lang="es-GT"/>
          </a:p>
        </p:txBody>
      </p:sp>
      <p:sp>
        <p:nvSpPr>
          <p:cNvPr id="4" name="Marcador de pie de página 3">
            <a:extLst>
              <a:ext uri="{FF2B5EF4-FFF2-40B4-BE49-F238E27FC236}">
                <a16:creationId xmlns:a16="http://schemas.microsoft.com/office/drawing/2014/main" id="{0F6170D5-344D-4ECF-A7BB-2563D18D79A4}"/>
              </a:ext>
            </a:extLst>
          </p:cNvPr>
          <p:cNvSpPr>
            <a:spLocks noGrp="1"/>
          </p:cNvSpPr>
          <p:nvPr>
            <p:ph type="ftr" sz="quarter" idx="2"/>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id="{50EBB728-8F58-4BB2-8C0F-D983E5A77DC2}"/>
              </a:ext>
            </a:extLst>
          </p:cNvPr>
          <p:cNvSpPr>
            <a:spLocks noGrp="1"/>
          </p:cNvSpPr>
          <p:nvPr>
            <p:ph type="sldNum" sz="quarter" idx="3"/>
          </p:nvPr>
        </p:nvSpPr>
        <p:spPr>
          <a:xfrm>
            <a:off x="5230849" y="6614718"/>
            <a:ext cx="4003136" cy="349645"/>
          </a:xfrm>
          <a:prstGeom prst="rect">
            <a:avLst/>
          </a:prstGeom>
        </p:spPr>
        <p:txBody>
          <a:bodyPr vert="horz" lIns="90763" tIns="45382" rIns="90763" bIns="45382" rtlCol="0" anchor="b"/>
          <a:lstStyle>
            <a:lvl1pPr algn="r">
              <a:defRPr sz="1200"/>
            </a:lvl1pPr>
          </a:lstStyle>
          <a:p>
            <a:fld id="{223D6B16-8452-4088-B7E7-5F9F0FEA3A90}" type="slidenum">
              <a:rPr lang="es-GT" smtClean="0"/>
              <a:pPr/>
              <a:t>‹Nº›</a:t>
            </a:fld>
            <a:endParaRPr lang="es-GT"/>
          </a:p>
        </p:txBody>
      </p:sp>
    </p:spTree>
    <p:extLst>
      <p:ext uri="{BB962C8B-B14F-4D97-AF65-F5344CB8AC3E}">
        <p14:creationId xmlns:p14="http://schemas.microsoft.com/office/powerpoint/2010/main" val="156757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p:cNvSpPr>
            <a:spLocks noGrp="1"/>
          </p:cNvSpPr>
          <p:nvPr>
            <p:ph type="dt" idx="1"/>
          </p:nvPr>
        </p:nvSpPr>
        <p:spPr>
          <a:xfrm>
            <a:off x="5230849" y="1"/>
            <a:ext cx="4003136" cy="349645"/>
          </a:xfrm>
          <a:prstGeom prst="rect">
            <a:avLst/>
          </a:prstGeom>
        </p:spPr>
        <p:txBody>
          <a:bodyPr vert="horz" lIns="90763" tIns="45382" rIns="90763" bIns="45382" rtlCol="0"/>
          <a:lstStyle>
            <a:lvl1pPr algn="r">
              <a:defRPr sz="1200"/>
            </a:lvl1pPr>
          </a:lstStyle>
          <a:p>
            <a:fld id="{2F889F5E-1FF3-4626-856E-81C394864066}" type="datetimeFigureOut">
              <a:rPr lang="es-GT" smtClean="0"/>
              <a:pPr/>
              <a:t>19/10/2021</a:t>
            </a:fld>
            <a:endParaRPr lang="es-GT"/>
          </a:p>
        </p:txBody>
      </p:sp>
      <p:sp>
        <p:nvSpPr>
          <p:cNvPr id="4" name="Marcador de imagen de diapositiva 3"/>
          <p:cNvSpPr>
            <a:spLocks noGrp="1" noRot="1" noChangeAspect="1"/>
          </p:cNvSpPr>
          <p:nvPr>
            <p:ph type="sldImg" idx="2"/>
          </p:nvPr>
        </p:nvSpPr>
        <p:spPr>
          <a:xfrm>
            <a:off x="2530475" y="869950"/>
            <a:ext cx="4175125" cy="2349500"/>
          </a:xfrm>
          <a:prstGeom prst="rect">
            <a:avLst/>
          </a:prstGeom>
          <a:noFill/>
          <a:ln w="12700">
            <a:solidFill>
              <a:prstClr val="black"/>
            </a:solidFill>
          </a:ln>
        </p:spPr>
        <p:txBody>
          <a:bodyPr vert="horz" lIns="90763" tIns="45382" rIns="90763" bIns="45382" rtlCol="0" anchor="ctr"/>
          <a:lstStyle/>
          <a:p>
            <a:endParaRPr lang="es-GT"/>
          </a:p>
        </p:txBody>
      </p:sp>
      <p:sp>
        <p:nvSpPr>
          <p:cNvPr id="5" name="Marcador de notas 4"/>
          <p:cNvSpPr>
            <a:spLocks noGrp="1"/>
          </p:cNvSpPr>
          <p:nvPr>
            <p:ph type="body" sz="quarter" idx="3"/>
          </p:nvPr>
        </p:nvSpPr>
        <p:spPr>
          <a:xfrm>
            <a:off x="924446" y="3351363"/>
            <a:ext cx="7387187" cy="2742455"/>
          </a:xfrm>
          <a:prstGeom prst="rect">
            <a:avLst/>
          </a:prstGeom>
        </p:spPr>
        <p:txBody>
          <a:bodyPr vert="horz" lIns="90763" tIns="45382" rIns="90763" bIns="45382"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5230849" y="6614718"/>
            <a:ext cx="4003136" cy="349645"/>
          </a:xfrm>
          <a:prstGeom prst="rect">
            <a:avLst/>
          </a:prstGeom>
        </p:spPr>
        <p:txBody>
          <a:bodyPr vert="horz" lIns="90763" tIns="45382" rIns="90763" bIns="45382" rtlCol="0" anchor="b"/>
          <a:lstStyle>
            <a:lvl1pPr algn="r">
              <a:defRPr sz="1200"/>
            </a:lvl1pPr>
          </a:lstStyle>
          <a:p>
            <a:fld id="{8A115BA9-5F40-4A42-9873-4A856A2BCB21}" type="slidenum">
              <a:rPr lang="es-GT" smtClean="0"/>
              <a:pPr/>
              <a:t>‹Nº›</a:t>
            </a:fld>
            <a:endParaRPr lang="es-GT"/>
          </a:p>
        </p:txBody>
      </p:sp>
    </p:spTree>
    <p:extLst>
      <p:ext uri="{BB962C8B-B14F-4D97-AF65-F5344CB8AC3E}">
        <p14:creationId xmlns:p14="http://schemas.microsoft.com/office/powerpoint/2010/main" val="39283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85417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589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71317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24168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317540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530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98803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2139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01544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59908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35004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35004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045237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045237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09129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09129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0912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97302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40258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40258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3774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6822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19719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550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31728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12344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5121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a16="http://schemas.microsoft.com/office/drawing/2014/main"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a16="http://schemas.microsoft.com/office/drawing/2014/main" id="{980F5FD4-74A1-4C0A-8923-49068F8CEC8B}"/>
              </a:ext>
            </a:extLst>
          </p:cNvPr>
          <p:cNvSpPr>
            <a:spLocks noGrp="1"/>
          </p:cNvSpPr>
          <p:nvPr>
            <p:ph type="dt" sz="half" idx="10"/>
          </p:nvPr>
        </p:nvSpPr>
        <p:spPr/>
        <p:txBody>
          <a:bodyPr/>
          <a:lstStyle/>
          <a:p>
            <a:fld id="{B708A815-C8B2-4F30-9335-A540ED979A65}" type="datetime1">
              <a:rPr lang="es-GT" smtClean="0"/>
              <a:pPr/>
              <a:t>19/10/2021</a:t>
            </a:fld>
            <a:endParaRPr lang="es-GT"/>
          </a:p>
        </p:txBody>
      </p:sp>
      <p:sp>
        <p:nvSpPr>
          <p:cNvPr id="5" name="Marcador de pie de página 4">
            <a:extLst>
              <a:ext uri="{FF2B5EF4-FFF2-40B4-BE49-F238E27FC236}">
                <a16:creationId xmlns:a16="http://schemas.microsoft.com/office/drawing/2014/main" id="{D6BE2AE7-3AC6-4190-A4FE-1D321727D75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E3F07A74-9836-4943-B7A0-5E8FB7721BA9}"/>
              </a:ext>
            </a:extLst>
          </p:cNvPr>
          <p:cNvSpPr>
            <a:spLocks noGrp="1"/>
          </p:cNvSpPr>
          <p:nvPr>
            <p:ph type="sldNum" sz="quarter" idx="12"/>
          </p:nvPr>
        </p:nvSpPr>
        <p:spPr/>
        <p:txBody>
          <a:bodyPr/>
          <a:lstStyle/>
          <a:p>
            <a:fld id="{8EF94ECC-E985-4DCB-BC79-BB238F702D18}" type="slidenum">
              <a:rPr lang="es-GT" smtClean="0"/>
              <a:pPr/>
              <a:t>‹Nº›</a:t>
            </a:fld>
            <a:endParaRPr lang="es-GT"/>
          </a:p>
        </p:txBody>
      </p:sp>
    </p:spTree>
    <p:extLst>
      <p:ext uri="{BB962C8B-B14F-4D97-AF65-F5344CB8AC3E}">
        <p14:creationId xmlns:p14="http://schemas.microsoft.com/office/powerpoint/2010/main" val="34569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306812-D2D4-4A6A-A9D7-CA4F86A0409C}"/>
              </a:ext>
            </a:extLst>
          </p:cNvPr>
          <p:cNvSpPr>
            <a:spLocks noGrp="1"/>
          </p:cNvSpPr>
          <p:nvPr>
            <p:ph type="title" hasCustomPrompt="1"/>
          </p:nvPr>
        </p:nvSpPr>
        <p:spPr>
          <a:xfrm>
            <a:off x="1707863" y="542107"/>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36788F09-FFB8-47A4-83A1-FFB352EF22C9}"/>
              </a:ext>
            </a:extLst>
          </p:cNvPr>
          <p:cNvSpPr>
            <a:spLocks noGrp="1"/>
          </p:cNvSpPr>
          <p:nvPr>
            <p:ph type="dt" sz="half" idx="10"/>
          </p:nvPr>
        </p:nvSpPr>
        <p:spPr/>
        <p:txBody>
          <a:bodyPr/>
          <a:lstStyle/>
          <a:p>
            <a:fld id="{E4B612D7-C7C1-40DF-91F1-E4035ACD5280}" type="datetime1">
              <a:rPr lang="es-GT" smtClean="0"/>
              <a:pPr/>
              <a:t>19/10/2021</a:t>
            </a:fld>
            <a:endParaRPr lang="es-GT"/>
          </a:p>
        </p:txBody>
      </p:sp>
      <p:sp>
        <p:nvSpPr>
          <p:cNvPr id="5" name="Marcador de pie de página 4">
            <a:extLst>
              <a:ext uri="{FF2B5EF4-FFF2-40B4-BE49-F238E27FC236}">
                <a16:creationId xmlns:a16="http://schemas.microsoft.com/office/drawing/2014/main" id="{169DA829-DECC-4D81-BB89-F7AF43401F2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3315B1D-184D-423F-AE37-A16F1D9CF722}"/>
              </a:ext>
            </a:extLst>
          </p:cNvPr>
          <p:cNvSpPr>
            <a:spLocks noGrp="1"/>
          </p:cNvSpPr>
          <p:nvPr>
            <p:ph type="sldNum" sz="quarter" idx="12"/>
          </p:nvPr>
        </p:nvSpPr>
        <p:spPr/>
        <p:txBody>
          <a:bodyPr/>
          <a:lstStyle/>
          <a:p>
            <a:fld id="{8EF94ECC-E985-4DCB-BC79-BB238F702D18}" type="slidenum">
              <a:rPr lang="es-GT" smtClean="0"/>
              <a:pPr/>
              <a:t>‹Nº›</a:t>
            </a:fld>
            <a:endParaRPr lang="es-GT"/>
          </a:p>
        </p:txBody>
      </p:sp>
    </p:spTree>
    <p:extLst>
      <p:ext uri="{BB962C8B-B14F-4D97-AF65-F5344CB8AC3E}">
        <p14:creationId xmlns:p14="http://schemas.microsoft.com/office/powerpoint/2010/main" val="249941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BAD124C8-1552-464D-8D15-02CF0EA9ADF0}"/>
              </a:ext>
            </a:extLst>
          </p:cNvPr>
          <p:cNvSpPr>
            <a:spLocks noGrp="1"/>
          </p:cNvSpPr>
          <p:nvPr>
            <p:ph type="dt" sz="half" idx="10"/>
          </p:nvPr>
        </p:nvSpPr>
        <p:spPr/>
        <p:txBody>
          <a:bodyPr/>
          <a:lstStyle/>
          <a:p>
            <a:fld id="{B2AE0D9E-9211-474E-867D-A3D7FD03901F}" type="datetime1">
              <a:rPr lang="es-GT" smtClean="0"/>
              <a:pPr/>
              <a:t>19/10/2021</a:t>
            </a:fld>
            <a:endParaRPr lang="es-GT"/>
          </a:p>
        </p:txBody>
      </p:sp>
      <p:sp>
        <p:nvSpPr>
          <p:cNvPr id="5" name="Marcador de pie de página 4">
            <a:extLst>
              <a:ext uri="{FF2B5EF4-FFF2-40B4-BE49-F238E27FC236}">
                <a16:creationId xmlns:a16="http://schemas.microsoft.com/office/drawing/2014/main" id="{42A29C28-A3FD-46A7-A594-7566F0522C1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419F7CD-D6CB-4397-86C0-972D7E8A2013}"/>
              </a:ext>
            </a:extLst>
          </p:cNvPr>
          <p:cNvSpPr>
            <a:spLocks noGrp="1"/>
          </p:cNvSpPr>
          <p:nvPr>
            <p:ph type="sldNum" sz="quarter" idx="12"/>
          </p:nvPr>
        </p:nvSpPr>
        <p:spPr/>
        <p:txBody>
          <a:bodyPr/>
          <a:lstStyle/>
          <a:p>
            <a:fld id="{8EF94ECC-E985-4DCB-BC79-BB238F702D18}" type="slidenum">
              <a:rPr lang="es-GT" smtClean="0"/>
              <a:pPr/>
              <a:t>‹Nº›</a:t>
            </a:fld>
            <a:endParaRPr lang="es-GT"/>
          </a:p>
        </p:txBody>
      </p:sp>
    </p:spTree>
    <p:extLst>
      <p:ext uri="{BB962C8B-B14F-4D97-AF65-F5344CB8AC3E}">
        <p14:creationId xmlns:p14="http://schemas.microsoft.com/office/powerpoint/2010/main" val="17744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a16="http://schemas.microsoft.com/office/drawing/2014/main"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a16="http://schemas.microsoft.com/office/drawing/2014/main" id="{47D89AFC-ABD0-40BC-AC54-3A38F80E877B}"/>
              </a:ext>
            </a:extLst>
          </p:cNvPr>
          <p:cNvSpPr>
            <a:spLocks noGrp="1"/>
          </p:cNvSpPr>
          <p:nvPr>
            <p:ph type="dt" sz="half" idx="10"/>
          </p:nvPr>
        </p:nvSpPr>
        <p:spPr/>
        <p:txBody>
          <a:bodyPr/>
          <a:lstStyle/>
          <a:p>
            <a:fld id="{B538F817-0E65-4E88-96D4-9FA2057239B0}" type="datetime1">
              <a:rPr lang="es-GT" smtClean="0"/>
              <a:pPr/>
              <a:t>19/10/2021</a:t>
            </a:fld>
            <a:endParaRPr lang="es-GT"/>
          </a:p>
        </p:txBody>
      </p:sp>
      <p:sp>
        <p:nvSpPr>
          <p:cNvPr id="6" name="Marcador de pie de página 5">
            <a:extLst>
              <a:ext uri="{FF2B5EF4-FFF2-40B4-BE49-F238E27FC236}">
                <a16:creationId xmlns:a16="http://schemas.microsoft.com/office/drawing/2014/main" id="{6BE2BE64-E0E5-41C6-B062-B215B384B62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38B3788F-E72A-4C3A-89B7-18D56D09718D}"/>
              </a:ext>
            </a:extLst>
          </p:cNvPr>
          <p:cNvSpPr>
            <a:spLocks noGrp="1"/>
          </p:cNvSpPr>
          <p:nvPr>
            <p:ph type="sldNum" sz="quarter" idx="12"/>
          </p:nvPr>
        </p:nvSpPr>
        <p:spPr/>
        <p:txBody>
          <a:bodyPr/>
          <a:lstStyle/>
          <a:p>
            <a:fld id="{8EF94ECC-E985-4DCB-BC79-BB238F702D18}" type="slidenum">
              <a:rPr lang="es-GT" smtClean="0"/>
              <a:pPr/>
              <a:t>‹Nº›</a:t>
            </a:fld>
            <a:endParaRPr lang="es-GT"/>
          </a:p>
        </p:txBody>
      </p:sp>
    </p:spTree>
    <p:extLst>
      <p:ext uri="{BB962C8B-B14F-4D97-AF65-F5344CB8AC3E}">
        <p14:creationId xmlns:p14="http://schemas.microsoft.com/office/powerpoint/2010/main" val="129930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a16="http://schemas.microsoft.com/office/drawing/2014/main"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a16="http://schemas.microsoft.com/office/drawing/2014/main" id="{BB949558-7597-4FEE-979C-DF702AC77D59}"/>
              </a:ext>
            </a:extLst>
          </p:cNvPr>
          <p:cNvSpPr>
            <a:spLocks noGrp="1"/>
          </p:cNvSpPr>
          <p:nvPr>
            <p:ph type="dt" sz="half" idx="10"/>
          </p:nvPr>
        </p:nvSpPr>
        <p:spPr/>
        <p:txBody>
          <a:bodyPr/>
          <a:lstStyle/>
          <a:p>
            <a:fld id="{0236FBD1-9373-42E6-933C-D2861B1129DE}" type="datetime1">
              <a:rPr lang="es-GT" smtClean="0"/>
              <a:pPr/>
              <a:t>19/10/2021</a:t>
            </a:fld>
            <a:endParaRPr lang="es-GT"/>
          </a:p>
        </p:txBody>
      </p:sp>
      <p:sp>
        <p:nvSpPr>
          <p:cNvPr id="8" name="Marcador de pie de página 7">
            <a:extLst>
              <a:ext uri="{FF2B5EF4-FFF2-40B4-BE49-F238E27FC236}">
                <a16:creationId xmlns:a16="http://schemas.microsoft.com/office/drawing/2014/main" id="{8CFA7AA0-5007-4667-A160-C1E297AE8AA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D339C2D9-749C-4887-B363-FDF969BBB02A}"/>
              </a:ext>
            </a:extLst>
          </p:cNvPr>
          <p:cNvSpPr>
            <a:spLocks noGrp="1"/>
          </p:cNvSpPr>
          <p:nvPr>
            <p:ph type="sldNum" sz="quarter" idx="12"/>
          </p:nvPr>
        </p:nvSpPr>
        <p:spPr/>
        <p:txBody>
          <a:bodyPr/>
          <a:lstStyle/>
          <a:p>
            <a:fld id="{8EF94ECC-E985-4DCB-BC79-BB238F702D18}" type="slidenum">
              <a:rPr lang="es-GT" smtClean="0"/>
              <a:pPr/>
              <a:t>‹Nº›</a:t>
            </a:fld>
            <a:endParaRPr lang="es-GT"/>
          </a:p>
        </p:txBody>
      </p:sp>
    </p:spTree>
    <p:extLst>
      <p:ext uri="{BB962C8B-B14F-4D97-AF65-F5344CB8AC3E}">
        <p14:creationId xmlns:p14="http://schemas.microsoft.com/office/powerpoint/2010/main" val="397763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a16="http://schemas.microsoft.com/office/drawing/2014/main" id="{75C57BED-D6DF-44F6-9853-7EFDD2F3E7F7}"/>
              </a:ext>
            </a:extLst>
          </p:cNvPr>
          <p:cNvSpPr>
            <a:spLocks noGrp="1"/>
          </p:cNvSpPr>
          <p:nvPr>
            <p:ph type="dt" sz="half" idx="10"/>
          </p:nvPr>
        </p:nvSpPr>
        <p:spPr/>
        <p:txBody>
          <a:bodyPr/>
          <a:lstStyle/>
          <a:p>
            <a:fld id="{BC1679AE-6D20-40E8-83B9-AFE348460766}" type="datetime1">
              <a:rPr lang="es-GT" smtClean="0"/>
              <a:pPr/>
              <a:t>19/10/2021</a:t>
            </a:fld>
            <a:endParaRPr lang="es-GT"/>
          </a:p>
        </p:txBody>
      </p:sp>
      <p:sp>
        <p:nvSpPr>
          <p:cNvPr id="4" name="Marcador de pie de página 3">
            <a:extLst>
              <a:ext uri="{FF2B5EF4-FFF2-40B4-BE49-F238E27FC236}">
                <a16:creationId xmlns:a16="http://schemas.microsoft.com/office/drawing/2014/main" id="{0146AB7B-43B6-4733-8D28-C0066CA761D0}"/>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998F1706-5A68-44DD-B37E-14665B3D3774}"/>
              </a:ext>
            </a:extLst>
          </p:cNvPr>
          <p:cNvSpPr>
            <a:spLocks noGrp="1"/>
          </p:cNvSpPr>
          <p:nvPr>
            <p:ph type="sldNum" sz="quarter" idx="12"/>
          </p:nvPr>
        </p:nvSpPr>
        <p:spPr/>
        <p:txBody>
          <a:bodyPr/>
          <a:lstStyle/>
          <a:p>
            <a:fld id="{8EF94ECC-E985-4DCB-BC79-BB238F702D18}" type="slidenum">
              <a:rPr lang="es-GT" smtClean="0"/>
              <a:pPr/>
              <a:t>‹Nº›</a:t>
            </a:fld>
            <a:endParaRPr lang="es-GT"/>
          </a:p>
        </p:txBody>
      </p:sp>
    </p:spTree>
    <p:extLst>
      <p:ext uri="{BB962C8B-B14F-4D97-AF65-F5344CB8AC3E}">
        <p14:creationId xmlns:p14="http://schemas.microsoft.com/office/powerpoint/2010/main" val="31331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552EFF-1F48-4A1B-89BB-7FAB56D4A284}"/>
              </a:ext>
            </a:extLst>
          </p:cNvPr>
          <p:cNvSpPr>
            <a:spLocks noGrp="1"/>
          </p:cNvSpPr>
          <p:nvPr>
            <p:ph type="dt" sz="half" idx="10"/>
          </p:nvPr>
        </p:nvSpPr>
        <p:spPr/>
        <p:txBody>
          <a:bodyPr/>
          <a:lstStyle/>
          <a:p>
            <a:fld id="{69B172B5-4A68-4E4F-B447-FC61244663D3}" type="datetime1">
              <a:rPr lang="es-GT" smtClean="0"/>
              <a:pPr/>
              <a:t>19/10/2021</a:t>
            </a:fld>
            <a:endParaRPr lang="es-GT"/>
          </a:p>
        </p:txBody>
      </p:sp>
      <p:sp>
        <p:nvSpPr>
          <p:cNvPr id="3" name="Marcador de pie de página 2">
            <a:extLst>
              <a:ext uri="{FF2B5EF4-FFF2-40B4-BE49-F238E27FC236}">
                <a16:creationId xmlns:a16="http://schemas.microsoft.com/office/drawing/2014/main" id="{A862CED3-F354-4189-B03B-51CD8EA4057A}"/>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4F0B8D55-B61D-4D96-8511-53BB2F5B21F9}"/>
              </a:ext>
            </a:extLst>
          </p:cNvPr>
          <p:cNvSpPr>
            <a:spLocks noGrp="1"/>
          </p:cNvSpPr>
          <p:nvPr>
            <p:ph type="sldNum" sz="quarter" idx="12"/>
          </p:nvPr>
        </p:nvSpPr>
        <p:spPr/>
        <p:txBody>
          <a:bodyPr/>
          <a:lstStyle/>
          <a:p>
            <a:fld id="{8EF94ECC-E985-4DCB-BC79-BB238F702D18}" type="slidenum">
              <a:rPr lang="es-GT" smtClean="0"/>
              <a:pPr/>
              <a:t>‹Nº›</a:t>
            </a:fld>
            <a:endParaRPr lang="es-GT"/>
          </a:p>
        </p:txBody>
      </p:sp>
    </p:spTree>
    <p:extLst>
      <p:ext uri="{BB962C8B-B14F-4D97-AF65-F5344CB8AC3E}">
        <p14:creationId xmlns:p14="http://schemas.microsoft.com/office/powerpoint/2010/main" val="263227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a16="http://schemas.microsoft.com/office/drawing/2014/main"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4D0E3C1-285A-495C-96A3-33F7D65E314E}"/>
              </a:ext>
            </a:extLst>
          </p:cNvPr>
          <p:cNvSpPr>
            <a:spLocks noGrp="1"/>
          </p:cNvSpPr>
          <p:nvPr>
            <p:ph type="dt" sz="half" idx="10"/>
          </p:nvPr>
        </p:nvSpPr>
        <p:spPr/>
        <p:txBody>
          <a:bodyPr/>
          <a:lstStyle/>
          <a:p>
            <a:fld id="{31CEE30F-A687-4E64-8B35-3DBF00F44A58}" type="datetime1">
              <a:rPr lang="es-GT" smtClean="0"/>
              <a:pPr/>
              <a:t>19/10/2021</a:t>
            </a:fld>
            <a:endParaRPr lang="es-GT"/>
          </a:p>
        </p:txBody>
      </p:sp>
      <p:sp>
        <p:nvSpPr>
          <p:cNvPr id="6" name="Marcador de pie de página 5">
            <a:extLst>
              <a:ext uri="{FF2B5EF4-FFF2-40B4-BE49-F238E27FC236}">
                <a16:creationId xmlns:a16="http://schemas.microsoft.com/office/drawing/2014/main" id="{0034785C-E43F-4595-B07D-6E417DD1F80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BB244D92-DDFF-46A2-AB5B-51C2229EC249}"/>
              </a:ext>
            </a:extLst>
          </p:cNvPr>
          <p:cNvSpPr>
            <a:spLocks noGrp="1"/>
          </p:cNvSpPr>
          <p:nvPr>
            <p:ph type="sldNum" sz="quarter" idx="12"/>
          </p:nvPr>
        </p:nvSpPr>
        <p:spPr/>
        <p:txBody>
          <a:bodyPr/>
          <a:lstStyle/>
          <a:p>
            <a:fld id="{8EF94ECC-E985-4DCB-BC79-BB238F702D18}" type="slidenum">
              <a:rPr lang="es-GT" smtClean="0"/>
              <a:pPr/>
              <a:t>‹Nº›</a:t>
            </a:fld>
            <a:endParaRPr lang="es-GT"/>
          </a:p>
        </p:txBody>
      </p:sp>
    </p:spTree>
    <p:extLst>
      <p:ext uri="{BB962C8B-B14F-4D97-AF65-F5344CB8AC3E}">
        <p14:creationId xmlns:p14="http://schemas.microsoft.com/office/powerpoint/2010/main" val="13658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a16="http://schemas.microsoft.com/office/drawing/2014/main"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a16="http://schemas.microsoft.com/office/drawing/2014/main"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1AF83E3-EDF5-459F-9A25-88140AF675DB}"/>
              </a:ext>
            </a:extLst>
          </p:cNvPr>
          <p:cNvSpPr>
            <a:spLocks noGrp="1"/>
          </p:cNvSpPr>
          <p:nvPr>
            <p:ph type="dt" sz="half" idx="10"/>
          </p:nvPr>
        </p:nvSpPr>
        <p:spPr/>
        <p:txBody>
          <a:bodyPr/>
          <a:lstStyle/>
          <a:p>
            <a:fld id="{5ECFAAE8-BB1F-46DC-B02E-828226DC17C2}" type="datetime1">
              <a:rPr lang="es-GT" smtClean="0"/>
              <a:pPr/>
              <a:t>19/10/2021</a:t>
            </a:fld>
            <a:endParaRPr lang="es-GT"/>
          </a:p>
        </p:txBody>
      </p:sp>
      <p:sp>
        <p:nvSpPr>
          <p:cNvPr id="6" name="Marcador de pie de página 5">
            <a:extLst>
              <a:ext uri="{FF2B5EF4-FFF2-40B4-BE49-F238E27FC236}">
                <a16:creationId xmlns:a16="http://schemas.microsoft.com/office/drawing/2014/main" id="{53D80533-4066-4EB8-ACD1-3BA4D725039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90609986-8A8B-4DF7-A038-5BA4E8D74FD4}"/>
              </a:ext>
            </a:extLst>
          </p:cNvPr>
          <p:cNvSpPr>
            <a:spLocks noGrp="1"/>
          </p:cNvSpPr>
          <p:nvPr>
            <p:ph type="sldNum" sz="quarter" idx="12"/>
          </p:nvPr>
        </p:nvSpPr>
        <p:spPr/>
        <p:txBody>
          <a:bodyPr/>
          <a:lstStyle/>
          <a:p>
            <a:fld id="{8EF94ECC-E985-4DCB-BC79-BB238F702D18}" type="slidenum">
              <a:rPr lang="es-GT" smtClean="0"/>
              <a:pPr/>
              <a:t>‹Nº›</a:t>
            </a:fld>
            <a:endParaRPr lang="es-GT"/>
          </a:p>
        </p:txBody>
      </p:sp>
    </p:spTree>
    <p:extLst>
      <p:ext uri="{BB962C8B-B14F-4D97-AF65-F5344CB8AC3E}">
        <p14:creationId xmlns:p14="http://schemas.microsoft.com/office/powerpoint/2010/main" val="273947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NUL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F50F-492E-4C5A-B836-C79014F93E1E}" type="datetime1">
              <a:rPr lang="es-GT" smtClean="0"/>
              <a:pPr/>
              <a:t>19/10/2021</a:t>
            </a:fld>
            <a:endParaRPr lang="es-GT"/>
          </a:p>
        </p:txBody>
      </p:sp>
      <p:sp>
        <p:nvSpPr>
          <p:cNvPr id="5" name="Marcador de pie de página 4">
            <a:extLst>
              <a:ext uri="{FF2B5EF4-FFF2-40B4-BE49-F238E27FC236}">
                <a16:creationId xmlns:a16="http://schemas.microsoft.com/office/drawing/2014/main"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4ECC-E985-4DCB-BC79-BB238F702D18}" type="slidenum">
              <a:rPr lang="es-GT" smtClean="0"/>
              <a:pPr/>
              <a:t>‹Nº›</a:t>
            </a:fld>
            <a:endParaRPr lang="es-GT"/>
          </a:p>
        </p:txBody>
      </p:sp>
    </p:spTree>
    <p:extLst>
      <p:ext uri="{BB962C8B-B14F-4D97-AF65-F5344CB8AC3E}">
        <p14:creationId xmlns:p14="http://schemas.microsoft.com/office/powerpoint/2010/main" val="413276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9.sv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9.sv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99F198-3DD9-984D-8B0B-B2F1A68D67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5521" y="233098"/>
            <a:ext cx="3396563" cy="858901"/>
          </a:xfrm>
          <a:prstGeom prst="rect">
            <a:avLst/>
          </a:prstGeom>
        </p:spPr>
      </p:pic>
    </p:spTree>
    <p:extLst>
      <p:ext uri="{BB962C8B-B14F-4D97-AF65-F5344CB8AC3E}">
        <p14:creationId xmlns:p14="http://schemas.microsoft.com/office/powerpoint/2010/main" val="7014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760543" y="613492"/>
            <a:ext cx="6869290" cy="850499"/>
          </a:xfrm>
          <a:noFill/>
          <a:effectLst>
            <a:outerShdw blurRad="50800" dist="50800" dir="5400000" sx="1000" sy="1000" algn="ctr" rotWithShape="0">
              <a:srgbClr val="000000"/>
            </a:outerShdw>
          </a:effectLst>
        </p:spPr>
        <p:txBody>
          <a:bodyPr anchor="t" anchorCtr="0">
            <a:normAutofit fontScale="90000"/>
          </a:bodyPr>
          <a:lstStyle/>
          <a:p>
            <a:pPr algn="l"/>
            <a:r>
              <a:rPr lang="es-GT" sz="3100" dirty="0">
                <a:solidFill>
                  <a:srgbClr val="0C3961"/>
                </a:solidFill>
                <a:latin typeface="Calibri" panose="020F0502020204030204" pitchFamily="34" charset="0"/>
                <a:cs typeface="Calibri" panose="020F0502020204030204" pitchFamily="34" charset="0"/>
              </a:rPr>
              <a:t>PAGO DE SALARIOS A SERVIDORES</a:t>
            </a:r>
            <a:br>
              <a:rPr lang="es-GT" sz="3100" dirty="0">
                <a:solidFill>
                  <a:srgbClr val="0C3961"/>
                </a:solidFill>
                <a:latin typeface="Calibri" panose="020F0502020204030204" pitchFamily="34" charset="0"/>
                <a:cs typeface="Calibri" panose="020F0502020204030204" pitchFamily="34" charset="0"/>
              </a:rPr>
            </a:br>
            <a:r>
              <a:rPr lang="es-GT" sz="3100" dirty="0">
                <a:solidFill>
                  <a:srgbClr val="0C3961"/>
                </a:solidFill>
                <a:latin typeface="Calibri" panose="020F0502020204030204" pitchFamily="34" charset="0"/>
                <a:cs typeface="Calibri" panose="020F0502020204030204" pitchFamily="34" charset="0"/>
              </a:rPr>
              <a:t>PÚBLICOS A LA FECHA</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225342" y="2063370"/>
            <a:ext cx="6019870" cy="407196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2700" b="0" dirty="0">
                <a:solidFill>
                  <a:srgbClr val="003253"/>
                </a:solidFill>
                <a:latin typeface="Arial" panose="020B0604020202020204" pitchFamily="34" charset="0"/>
                <a:cs typeface="Arial" panose="020B0604020202020204" pitchFamily="34" charset="0"/>
              </a:rPr>
              <a:t>Presupuesto vigente total para el pago de servidores públicos</a:t>
            </a:r>
          </a:p>
          <a:p>
            <a:pPr marL="0" lvl="1">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257,604,622.00</a:t>
            </a:r>
          </a:p>
          <a:p>
            <a:pPr algn="l">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l">
              <a:lnSpc>
                <a:spcPct val="120000"/>
              </a:lnSpc>
            </a:pPr>
            <a:r>
              <a:rPr lang="es-GT" sz="2700" b="0" dirty="0">
                <a:solidFill>
                  <a:srgbClr val="003253"/>
                </a:solidFill>
                <a:latin typeface="Arial" panose="020B0604020202020204" pitchFamily="34" charset="0"/>
                <a:cs typeface="Arial" panose="020B0604020202020204" pitchFamily="34" charset="0"/>
              </a:rPr>
              <a:t>Presupuesto utilizado al </a:t>
            </a:r>
            <a:r>
              <a:rPr lang="es-GT" sz="2700" u="sng" dirty="0">
                <a:solidFill>
                  <a:srgbClr val="003253"/>
                </a:solidFill>
                <a:latin typeface="Arial" panose="020B0604020202020204" pitchFamily="34" charset="0"/>
                <a:cs typeface="Arial" panose="020B0604020202020204" pitchFamily="34" charset="0"/>
              </a:rPr>
              <a:t>segundo cuatrimestre 2021</a:t>
            </a:r>
            <a:r>
              <a:rPr lang="es-GT" sz="2700" dirty="0">
                <a:solidFill>
                  <a:srgbClr val="003253"/>
                </a:solidFill>
                <a:latin typeface="Arial" panose="020B0604020202020204" pitchFamily="34" charset="0"/>
                <a:cs typeface="Arial" panose="020B0604020202020204" pitchFamily="34" charset="0"/>
              </a:rPr>
              <a:t> </a:t>
            </a:r>
            <a:r>
              <a:rPr lang="es-GT" sz="2700" b="0" dirty="0">
                <a:solidFill>
                  <a:srgbClr val="003253"/>
                </a:solidFill>
                <a:latin typeface="Arial" panose="020B0604020202020204" pitchFamily="34" charset="0"/>
                <a:cs typeface="Arial" panose="020B0604020202020204" pitchFamily="34" charset="0"/>
              </a:rPr>
              <a:t>para el pago de servidores públicos</a:t>
            </a:r>
          </a:p>
          <a:p>
            <a:pPr marL="0" lvl="1">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149,180,411.94</a:t>
            </a:r>
          </a:p>
          <a:p>
            <a:pPr algn="l">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l">
              <a:lnSpc>
                <a:spcPct val="120000"/>
              </a:lnSpc>
            </a:pPr>
            <a:r>
              <a:rPr lang="es-GT" sz="2700" b="0" dirty="0">
                <a:solidFill>
                  <a:srgbClr val="003253"/>
                </a:solidFill>
                <a:latin typeface="Arial" panose="020B0604020202020204" pitchFamily="34" charset="0"/>
                <a:cs typeface="Arial" panose="020B0604020202020204" pitchFamily="34" charset="0"/>
              </a:rPr>
              <a:t>Presupuesto pendiente de utilizar para el pago de servidores públicos</a:t>
            </a:r>
          </a:p>
          <a:p>
            <a:pPr marL="0" lvl="1">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108,424,210.06</a:t>
            </a:r>
          </a:p>
          <a:p>
            <a:pPr algn="l">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A0C96E38-0E3B-7242-B8F9-A0820DFA86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1937" y="692150"/>
            <a:ext cx="1175979" cy="1175979"/>
          </a:xfrm>
          <a:prstGeom prst="rect">
            <a:avLst/>
          </a:prstGeom>
        </p:spPr>
      </p:pic>
      <p:grpSp>
        <p:nvGrpSpPr>
          <p:cNvPr id="8" name="Group 7">
            <a:extLst>
              <a:ext uri="{FF2B5EF4-FFF2-40B4-BE49-F238E27FC236}">
                <a16:creationId xmlns:a16="http://schemas.microsoft.com/office/drawing/2014/main" id="{73D7C2AC-E5B5-EE4B-AAE6-26DA228500F2}"/>
              </a:ext>
            </a:extLst>
          </p:cNvPr>
          <p:cNvGrpSpPr/>
          <p:nvPr/>
        </p:nvGrpSpPr>
        <p:grpSpPr>
          <a:xfrm>
            <a:off x="1307331" y="2208213"/>
            <a:ext cx="2704229" cy="3602652"/>
            <a:chOff x="953371" y="2664541"/>
            <a:chExt cx="2132910" cy="2841524"/>
          </a:xfrm>
        </p:grpSpPr>
        <p:sp>
          <p:nvSpPr>
            <p:cNvPr id="9" name="Rectangle 8">
              <a:extLst>
                <a:ext uri="{FF2B5EF4-FFF2-40B4-BE49-F238E27FC236}">
                  <a16:creationId xmlns:a16="http://schemas.microsoft.com/office/drawing/2014/main" id="{34BECE2B-3DED-8241-8812-303461FE1429}"/>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0" name="Rectangle 9">
              <a:extLst>
                <a:ext uri="{FF2B5EF4-FFF2-40B4-BE49-F238E27FC236}">
                  <a16:creationId xmlns:a16="http://schemas.microsoft.com/office/drawing/2014/main" id="{FE915B34-AD0F-9746-9E34-3A29E0D463CE}"/>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4" name="Título 1">
            <a:extLst>
              <a:ext uri="{FF2B5EF4-FFF2-40B4-BE49-F238E27FC236}">
                <a16:creationId xmlns:a16="http://schemas.microsoft.com/office/drawing/2014/main" id="{E40743F2-234A-4544-BBAC-8877FB423F76}"/>
              </a:ext>
            </a:extLst>
          </p:cNvPr>
          <p:cNvSpPr txBox="1">
            <a:spLocks/>
          </p:cNvSpPr>
          <p:nvPr/>
        </p:nvSpPr>
        <p:spPr>
          <a:xfrm>
            <a:off x="1580882" y="2813431"/>
            <a:ext cx="1978395" cy="238783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800" b="0" dirty="0">
                <a:solidFill>
                  <a:schemeClr val="bg1"/>
                </a:solidFill>
                <a:latin typeface="Calibri" panose="020F0502020204030204" pitchFamily="34" charset="0"/>
                <a:cs typeface="Calibri" panose="020F0502020204030204" pitchFamily="34" charset="0"/>
              </a:rPr>
            </a:br>
            <a:r>
              <a:rPr lang="es-GT" sz="1800" b="0" dirty="0">
                <a:solidFill>
                  <a:schemeClr val="bg1"/>
                </a:solidFill>
                <a:latin typeface="Calibri" panose="020F0502020204030204" pitchFamily="34" charset="0"/>
                <a:cs typeface="Calibri" panose="020F0502020204030204" pitchFamily="34" charset="0"/>
              </a:rPr>
              <a:t>Este rubro constituye el </a:t>
            </a:r>
            <a:r>
              <a:rPr lang="es-GT" sz="4400" dirty="0">
                <a:solidFill>
                  <a:schemeClr val="bg1"/>
                </a:solidFill>
                <a:latin typeface="Calibri" panose="020F0502020204030204" pitchFamily="34" charset="0"/>
                <a:cs typeface="Calibri" panose="020F0502020204030204" pitchFamily="34" charset="0"/>
              </a:rPr>
              <a:t>76%</a:t>
            </a:r>
          </a:p>
          <a:p>
            <a:pPr>
              <a:lnSpc>
                <a:spcPct val="100000"/>
              </a:lnSpc>
            </a:pPr>
            <a:r>
              <a:rPr lang="es-GT" sz="1800" b="0" dirty="0">
                <a:solidFill>
                  <a:schemeClr val="bg1"/>
                </a:solidFill>
                <a:latin typeface="Calibri" panose="020F0502020204030204" pitchFamily="34" charset="0"/>
                <a:cs typeface="Calibri" panose="020F0502020204030204" pitchFamily="34" charset="0"/>
              </a:rPr>
              <a:t>del total del presupuesto del </a:t>
            </a:r>
            <a:r>
              <a:rPr lang="es-GT" sz="1800" b="0" dirty="0">
                <a:solidFill>
                  <a:srgbClr val="BDD7EE"/>
                </a:solidFill>
                <a:latin typeface="Calibri" panose="020F0502020204030204" pitchFamily="34" charset="0"/>
                <a:cs typeface="Calibri" panose="020F0502020204030204" pitchFamily="34" charset="0"/>
              </a:rPr>
              <a:t>“Ministerio de Finanzas Públicas”</a:t>
            </a:r>
            <a:br>
              <a:rPr lang="es-GT" sz="1800" b="0" dirty="0">
                <a:solidFill>
                  <a:srgbClr val="BDD7EE"/>
                </a:solidFill>
                <a:latin typeface="Calibri" panose="020F0502020204030204" pitchFamily="34" charset="0"/>
                <a:cs typeface="Calibri" panose="020F0502020204030204" pitchFamily="34" charset="0"/>
              </a:rPr>
            </a:br>
            <a:endParaRPr lang="es-GT" sz="1800" b="0" dirty="0">
              <a:solidFill>
                <a:srgbClr val="BDD7EE"/>
              </a:solidFill>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C22129B3-08AF-8B4B-9535-F725B0C0BDA0}"/>
              </a:ext>
            </a:extLst>
          </p:cNvPr>
          <p:cNvCxnSpPr>
            <a:cxnSpLocks/>
          </p:cNvCxnSpPr>
          <p:nvPr/>
        </p:nvCxnSpPr>
        <p:spPr>
          <a:xfrm>
            <a:off x="4326193" y="3224980"/>
            <a:ext cx="551589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DE6519-4C3D-954E-9096-A7BD218ECDCB}"/>
              </a:ext>
            </a:extLst>
          </p:cNvPr>
          <p:cNvCxnSpPr>
            <a:cxnSpLocks/>
          </p:cNvCxnSpPr>
          <p:nvPr/>
        </p:nvCxnSpPr>
        <p:spPr>
          <a:xfrm>
            <a:off x="4326193" y="4502470"/>
            <a:ext cx="551589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692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780820" y="623324"/>
            <a:ext cx="5796959" cy="917789"/>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D3A61"/>
                </a:solidFill>
                <a:latin typeface="Calibri" panose="020F0502020204030204" pitchFamily="34" charset="0"/>
                <a:cs typeface="Calibri" panose="020F0502020204030204" pitchFamily="34" charset="0"/>
              </a:rPr>
              <a:t>¿EN QUÉ INVIERTE EL“MINISTERIO DE FINANZAS PÚBLICAS”?</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381955" y="2056745"/>
            <a:ext cx="5538793" cy="539999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rgbClr val="0D3A61"/>
                </a:solidFill>
                <a:latin typeface="Calibri" panose="020F0502020204030204" pitchFamily="34" charset="0"/>
                <a:cs typeface="Calibri" panose="020F0502020204030204" pitchFamily="34" charset="0"/>
              </a:rPr>
              <a:t>“El Ministerio de Finanzas Públicas” en el ámbito de su competencia, invierte en la adquisición de maquinaria y equipo, principalmente equipo de computo, equipo para comunicaciones y otras maquinarias que sirven para brindar servicios en atención para las instituciones del sector público.  </a:t>
            </a:r>
          </a:p>
          <a:p>
            <a:pPr algn="just">
              <a:lnSpc>
                <a:spcPct val="150000"/>
              </a:lnSpc>
            </a:pPr>
            <a:endParaRPr lang="es-GT" sz="4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5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dirty="0">
                <a:solidFill>
                  <a:srgbClr val="2786C0"/>
                </a:solidFill>
                <a:latin typeface="Calibri" panose="020F0502020204030204" pitchFamily="34" charset="0"/>
                <a:cs typeface="Calibri" panose="020F0502020204030204" pitchFamily="34" charset="0"/>
              </a:rPr>
              <a:t>Durante el cuatrimestre reportado destaca la adquisición de equipo de cómputo Q 1,237,944.65.</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D2FD4D8D-BD78-6D49-8719-6579D5F613DD}"/>
              </a:ext>
            </a:extLst>
          </p:cNvPr>
          <p:cNvGrpSpPr/>
          <p:nvPr/>
        </p:nvGrpSpPr>
        <p:grpSpPr>
          <a:xfrm>
            <a:off x="1307331" y="2208213"/>
            <a:ext cx="2704229" cy="3602652"/>
            <a:chOff x="953371" y="2664541"/>
            <a:chExt cx="2132910" cy="2841524"/>
          </a:xfrm>
        </p:grpSpPr>
        <p:sp>
          <p:nvSpPr>
            <p:cNvPr id="9" name="Rectangle 8">
              <a:extLst>
                <a:ext uri="{FF2B5EF4-FFF2-40B4-BE49-F238E27FC236}">
                  <a16:creationId xmlns:a16="http://schemas.microsoft.com/office/drawing/2014/main" id="{A2ED8C13-B896-D649-9D1A-9CA2DCCC5AAC}"/>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0" name="Rectangle 9">
              <a:extLst>
                <a:ext uri="{FF2B5EF4-FFF2-40B4-BE49-F238E27FC236}">
                  <a16:creationId xmlns:a16="http://schemas.microsoft.com/office/drawing/2014/main" id="{F77C1652-E36A-2249-8F8F-8F99F7540AE0}"/>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6" name="Título 1">
            <a:extLst>
              <a:ext uri="{FF2B5EF4-FFF2-40B4-BE49-F238E27FC236}">
                <a16:creationId xmlns:a16="http://schemas.microsoft.com/office/drawing/2014/main" id="{E40743F2-234A-4544-BBAC-8877FB423F76}"/>
              </a:ext>
            </a:extLst>
          </p:cNvPr>
          <p:cNvSpPr txBox="1">
            <a:spLocks/>
          </p:cNvSpPr>
          <p:nvPr/>
        </p:nvSpPr>
        <p:spPr>
          <a:xfrm>
            <a:off x="1632155" y="2663961"/>
            <a:ext cx="1848465" cy="246847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800" b="0" dirty="0">
                <a:solidFill>
                  <a:schemeClr val="bg1"/>
                </a:solidFill>
                <a:latin typeface="Calibri" panose="020F0502020204030204" pitchFamily="34" charset="0"/>
                <a:cs typeface="Calibri" panose="020F0502020204030204" pitchFamily="34" charset="0"/>
              </a:rPr>
              <a:t>La inversión se divide principalmente en  adquisición de</a:t>
            </a:r>
            <a:r>
              <a:rPr lang="es-GT" sz="1800" b="0" dirty="0">
                <a:solidFill>
                  <a:schemeClr val="tx1"/>
                </a:solidFill>
                <a:latin typeface="Calibri" panose="020F0502020204030204" pitchFamily="34" charset="0"/>
                <a:cs typeface="Calibri" panose="020F0502020204030204" pitchFamily="34" charset="0"/>
              </a:rPr>
              <a:t> </a:t>
            </a:r>
            <a:r>
              <a:rPr lang="es-GT" sz="1800" dirty="0">
                <a:solidFill>
                  <a:srgbClr val="BDD7EE"/>
                </a:solidFill>
                <a:latin typeface="Calibri" panose="020F0502020204030204" pitchFamily="34" charset="0"/>
                <a:cs typeface="Calibri" panose="020F0502020204030204" pitchFamily="34" charset="0"/>
              </a:rPr>
              <a:t>maquinaria</a:t>
            </a:r>
          </a:p>
          <a:p>
            <a:pPr>
              <a:lnSpc>
                <a:spcPct val="150000"/>
              </a:lnSpc>
            </a:pPr>
            <a:r>
              <a:rPr lang="es-GT" sz="1800" dirty="0">
                <a:solidFill>
                  <a:srgbClr val="BDD7EE"/>
                </a:solidFill>
                <a:latin typeface="Calibri" panose="020F0502020204030204" pitchFamily="34" charset="0"/>
                <a:cs typeface="Calibri" panose="020F0502020204030204" pitchFamily="34" charset="0"/>
              </a:rPr>
              <a:t>y equipo</a:t>
            </a:r>
            <a:r>
              <a:rPr lang="es-GT" sz="1800" b="0" dirty="0">
                <a:solidFill>
                  <a:srgbClr val="BDD7EE"/>
                </a:solidFill>
                <a:latin typeface="Calibri" panose="020F0502020204030204" pitchFamily="34" charset="0"/>
                <a:cs typeface="Calibri" panose="020F0502020204030204" pitchFamily="34" charset="0"/>
              </a:rPr>
              <a:t>.</a:t>
            </a:r>
          </a:p>
        </p:txBody>
      </p:sp>
      <p:pic>
        <p:nvPicPr>
          <p:cNvPr id="4" name="Graphic 3">
            <a:extLst>
              <a:ext uri="{FF2B5EF4-FFF2-40B4-BE49-F238E27FC236}">
                <a16:creationId xmlns:a16="http://schemas.microsoft.com/office/drawing/2014/main" id="{B0CF9BD5-C54B-954B-AEE2-49B25AE326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7007" y="616976"/>
            <a:ext cx="1158661" cy="1158661"/>
          </a:xfrm>
          <a:prstGeom prst="rect">
            <a:avLst/>
          </a:prstGeom>
        </p:spPr>
      </p:pic>
    </p:spTree>
    <p:extLst>
      <p:ext uri="{BB962C8B-B14F-4D97-AF65-F5344CB8AC3E}">
        <p14:creationId xmlns:p14="http://schemas.microsoft.com/office/powerpoint/2010/main" val="267904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40743F2-234A-4544-BBAC-8877FB423F76}"/>
              </a:ext>
            </a:extLst>
          </p:cNvPr>
          <p:cNvSpPr txBox="1">
            <a:spLocks/>
          </p:cNvSpPr>
          <p:nvPr/>
        </p:nvSpPr>
        <p:spPr>
          <a:xfrm>
            <a:off x="4490814" y="1984710"/>
            <a:ext cx="5311948" cy="4239109"/>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2700" b="0" dirty="0">
                <a:solidFill>
                  <a:srgbClr val="0C3961"/>
                </a:solidFill>
                <a:latin typeface="Arial" panose="020B0604020202020204" pitchFamily="34" charset="0"/>
                <a:cs typeface="Arial" panose="020B0604020202020204" pitchFamily="34" charset="0"/>
              </a:rPr>
              <a:t>Presupuesto vigente total para la inversión</a:t>
            </a:r>
          </a:p>
          <a:p>
            <a:pPr marL="0" lvl="1">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13,489,819.00</a:t>
            </a:r>
          </a:p>
          <a:p>
            <a:pPr algn="l">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l">
              <a:lnSpc>
                <a:spcPct val="120000"/>
              </a:lnSpc>
            </a:pPr>
            <a:r>
              <a:rPr lang="es-GT" sz="2700" b="0" dirty="0">
                <a:solidFill>
                  <a:srgbClr val="0C3961"/>
                </a:solidFill>
                <a:latin typeface="Arial" panose="020B0604020202020204" pitchFamily="34" charset="0"/>
                <a:cs typeface="Arial" panose="020B0604020202020204" pitchFamily="34" charset="0"/>
              </a:rPr>
              <a:t>Presupuesto utilizado al </a:t>
            </a:r>
            <a:r>
              <a:rPr lang="es-GT" sz="2700" u="sng" dirty="0">
                <a:solidFill>
                  <a:srgbClr val="0C3961"/>
                </a:solidFill>
                <a:latin typeface="Arial" panose="020B0604020202020204" pitchFamily="34" charset="0"/>
                <a:cs typeface="Arial" panose="020B0604020202020204" pitchFamily="34" charset="0"/>
              </a:rPr>
              <a:t>segundo cuatrimestre 2021</a:t>
            </a:r>
            <a:r>
              <a:rPr lang="es-GT" sz="2700" dirty="0">
                <a:solidFill>
                  <a:srgbClr val="0C3961"/>
                </a:solidFill>
                <a:latin typeface="Arial" panose="020B0604020202020204" pitchFamily="34" charset="0"/>
                <a:cs typeface="Arial" panose="020B0604020202020204" pitchFamily="34" charset="0"/>
              </a:rPr>
              <a:t> </a:t>
            </a:r>
            <a:r>
              <a:rPr lang="es-GT" sz="2700" b="0" dirty="0">
                <a:solidFill>
                  <a:srgbClr val="0C3961"/>
                </a:solidFill>
                <a:latin typeface="Arial" panose="020B0604020202020204" pitchFamily="34" charset="0"/>
                <a:cs typeface="Arial" panose="020B0604020202020204" pitchFamily="34" charset="0"/>
              </a:rPr>
              <a:t>para la inversión</a:t>
            </a:r>
          </a:p>
          <a:p>
            <a:pPr marL="0" lvl="1">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1,814,633.96</a:t>
            </a:r>
          </a:p>
          <a:p>
            <a:pPr algn="l">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l">
              <a:lnSpc>
                <a:spcPct val="120000"/>
              </a:lnSpc>
            </a:pPr>
            <a:r>
              <a:rPr lang="es-GT" sz="2700" b="0" dirty="0">
                <a:solidFill>
                  <a:srgbClr val="0C3961"/>
                </a:solidFill>
                <a:latin typeface="Arial" panose="020B0604020202020204" pitchFamily="34" charset="0"/>
                <a:cs typeface="Arial" panose="020B0604020202020204" pitchFamily="34" charset="0"/>
              </a:rPr>
              <a:t>Presupuesto pendiente de utilizar para la inversión</a:t>
            </a:r>
          </a:p>
          <a:p>
            <a:pPr marL="0" lvl="1">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11,675,185.04</a:t>
            </a:r>
          </a:p>
          <a:p>
            <a:pPr algn="l">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E40743F2-234A-4544-BBAC-8877FB423F76}"/>
              </a:ext>
            </a:extLst>
          </p:cNvPr>
          <p:cNvSpPr>
            <a:spLocks noGrp="1"/>
          </p:cNvSpPr>
          <p:nvPr>
            <p:ph type="ctrTitle"/>
          </p:nvPr>
        </p:nvSpPr>
        <p:spPr>
          <a:xfrm>
            <a:off x="770990" y="662654"/>
            <a:ext cx="7665088" cy="470421"/>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C3961"/>
                </a:solidFill>
                <a:latin typeface="Calibri" panose="020F0502020204030204" pitchFamily="34" charset="0"/>
                <a:cs typeface="Calibri" panose="020F0502020204030204" pitchFamily="34" charset="0"/>
              </a:rPr>
              <a:t>MONTO UTILIZADO EN INVERSIÓN A LA FECHA</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F8C49377-C3C5-8842-A539-140116503A7D}"/>
              </a:ext>
            </a:extLst>
          </p:cNvPr>
          <p:cNvGrpSpPr/>
          <p:nvPr/>
        </p:nvGrpSpPr>
        <p:grpSpPr>
          <a:xfrm>
            <a:off x="1307331" y="2208213"/>
            <a:ext cx="2704229" cy="3602652"/>
            <a:chOff x="953371" y="2664541"/>
            <a:chExt cx="2132910" cy="2841524"/>
          </a:xfrm>
        </p:grpSpPr>
        <p:sp>
          <p:nvSpPr>
            <p:cNvPr id="8" name="Rectangle 7">
              <a:extLst>
                <a:ext uri="{FF2B5EF4-FFF2-40B4-BE49-F238E27FC236}">
                  <a16:creationId xmlns:a16="http://schemas.microsoft.com/office/drawing/2014/main" id="{FEA3C0C7-302C-A544-B87C-340BA4B26F0E}"/>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0" name="Rectangle 9">
              <a:extLst>
                <a:ext uri="{FF2B5EF4-FFF2-40B4-BE49-F238E27FC236}">
                  <a16:creationId xmlns:a16="http://schemas.microsoft.com/office/drawing/2014/main" id="{CBE8886A-F51F-AF44-AAD7-AF6827AFDAA8}"/>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4" name="Título 1">
            <a:extLst>
              <a:ext uri="{FF2B5EF4-FFF2-40B4-BE49-F238E27FC236}">
                <a16:creationId xmlns:a16="http://schemas.microsoft.com/office/drawing/2014/main" id="{E40743F2-234A-4544-BBAC-8877FB423F76}"/>
              </a:ext>
            </a:extLst>
          </p:cNvPr>
          <p:cNvSpPr txBox="1">
            <a:spLocks/>
          </p:cNvSpPr>
          <p:nvPr/>
        </p:nvSpPr>
        <p:spPr>
          <a:xfrm>
            <a:off x="1439585" y="2400475"/>
            <a:ext cx="2198351" cy="295810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1800" b="0" dirty="0">
                <a:solidFill>
                  <a:schemeClr val="bg1"/>
                </a:solidFill>
                <a:latin typeface="Calibri" panose="020F0502020204030204" pitchFamily="34" charset="0"/>
                <a:cs typeface="Calibri" panose="020F0502020204030204" pitchFamily="34" charset="0"/>
              </a:rPr>
            </a:br>
            <a:r>
              <a:rPr lang="es-GT" sz="1800" b="0" dirty="0">
                <a:solidFill>
                  <a:schemeClr val="bg1"/>
                </a:solidFill>
                <a:latin typeface="Calibri" panose="020F0502020204030204" pitchFamily="34" charset="0"/>
                <a:cs typeface="Calibri" panose="020F0502020204030204" pitchFamily="34" charset="0"/>
              </a:rPr>
              <a:t>Este rubro constituye el 4</a:t>
            </a:r>
            <a:r>
              <a:rPr lang="es-GT" sz="1800" dirty="0">
                <a:solidFill>
                  <a:schemeClr val="bg1"/>
                </a:solidFill>
                <a:latin typeface="Calibri" panose="020F0502020204030204" pitchFamily="34" charset="0"/>
                <a:cs typeface="Calibri" panose="020F0502020204030204" pitchFamily="34" charset="0"/>
              </a:rPr>
              <a:t>%</a:t>
            </a:r>
            <a:r>
              <a:rPr lang="es-GT" sz="1800" b="0" dirty="0">
                <a:solidFill>
                  <a:schemeClr val="bg1"/>
                </a:solidFill>
                <a:latin typeface="Calibri" panose="020F0502020204030204" pitchFamily="34" charset="0"/>
                <a:cs typeface="Calibri" panose="020F0502020204030204" pitchFamily="34" charset="0"/>
              </a:rPr>
              <a:t> del total del presupuesto del </a:t>
            </a:r>
            <a:r>
              <a:rPr lang="es-GT" sz="1800" dirty="0">
                <a:solidFill>
                  <a:srgbClr val="BDD7EE"/>
                </a:solidFill>
                <a:latin typeface="Calibri" panose="020F0502020204030204" pitchFamily="34" charset="0"/>
                <a:cs typeface="Calibri" panose="020F0502020204030204" pitchFamily="34" charset="0"/>
              </a:rPr>
              <a:t>“Ministerio de Finanzas Públicas”</a:t>
            </a:r>
            <a:br>
              <a:rPr lang="es-GT" sz="1800" dirty="0">
                <a:solidFill>
                  <a:srgbClr val="BDD7EE"/>
                </a:solidFill>
                <a:latin typeface="Calibri" panose="020F0502020204030204" pitchFamily="34" charset="0"/>
                <a:cs typeface="Calibri" panose="020F0502020204030204" pitchFamily="34" charset="0"/>
              </a:rPr>
            </a:br>
            <a:endParaRPr lang="es-GT" sz="1800" dirty="0">
              <a:solidFill>
                <a:srgbClr val="BDD7EE"/>
              </a:solidFill>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2C2229F0-414E-0742-8187-C9DA511A890E}"/>
              </a:ext>
            </a:extLst>
          </p:cNvPr>
          <p:cNvCxnSpPr>
            <a:cxnSpLocks/>
          </p:cNvCxnSpPr>
          <p:nvPr/>
        </p:nvCxnSpPr>
        <p:spPr>
          <a:xfrm>
            <a:off x="4571999" y="3077496"/>
            <a:ext cx="523076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836083-0D82-BA48-BDE8-8668C149FAD2}"/>
              </a:ext>
            </a:extLst>
          </p:cNvPr>
          <p:cNvCxnSpPr>
            <a:cxnSpLocks/>
          </p:cNvCxnSpPr>
          <p:nvPr/>
        </p:nvCxnSpPr>
        <p:spPr>
          <a:xfrm>
            <a:off x="4571999" y="4581128"/>
            <a:ext cx="5230762"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7D5D1B5-95AA-3D40-9410-68676672EBA8}"/>
              </a:ext>
            </a:extLst>
          </p:cNvPr>
          <p:cNvGrpSpPr/>
          <p:nvPr/>
        </p:nvGrpSpPr>
        <p:grpSpPr>
          <a:xfrm>
            <a:off x="8763582" y="692150"/>
            <a:ext cx="1103432" cy="1103432"/>
            <a:chOff x="8859275" y="692150"/>
            <a:chExt cx="1159796" cy="1159796"/>
          </a:xfrm>
        </p:grpSpPr>
        <p:pic>
          <p:nvPicPr>
            <p:cNvPr id="15" name="Graphic 14">
              <a:extLst>
                <a:ext uri="{FF2B5EF4-FFF2-40B4-BE49-F238E27FC236}">
                  <a16:creationId xmlns:a16="http://schemas.microsoft.com/office/drawing/2014/main" id="{FCA28808-DEB7-AF45-9E33-F202CEFE81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9275" y="692150"/>
              <a:ext cx="1159796" cy="1159796"/>
            </a:xfrm>
            <a:prstGeom prst="rect">
              <a:avLst/>
            </a:prstGeom>
          </p:spPr>
        </p:pic>
        <p:sp>
          <p:nvSpPr>
            <p:cNvPr id="16" name="Oval 15">
              <a:extLst>
                <a:ext uri="{FF2B5EF4-FFF2-40B4-BE49-F238E27FC236}">
                  <a16:creationId xmlns:a16="http://schemas.microsoft.com/office/drawing/2014/main" id="{1BE0ADAE-84F4-F440-8062-79443DBF0B71}"/>
                </a:ext>
              </a:extLst>
            </p:cNvPr>
            <p:cNvSpPr/>
            <p:nvPr/>
          </p:nvSpPr>
          <p:spPr>
            <a:xfrm>
              <a:off x="9518533" y="1434022"/>
              <a:ext cx="374534" cy="380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T" sz="2200" b="1" dirty="0">
                  <a:solidFill>
                    <a:srgbClr val="2786C0"/>
                  </a:solidFill>
                </a:rPr>
                <a:t>Q</a:t>
              </a:r>
            </a:p>
          </p:txBody>
        </p:sp>
      </p:grpSp>
    </p:spTree>
    <p:extLst>
      <p:ext uri="{BB962C8B-B14F-4D97-AF65-F5344CB8AC3E}">
        <p14:creationId xmlns:p14="http://schemas.microsoft.com/office/powerpoint/2010/main" val="146810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780820" y="970006"/>
            <a:ext cx="6898173" cy="1035776"/>
          </a:xfrm>
          <a:noFill/>
          <a:effectLst>
            <a:outerShdw blurRad="50800" dist="50800" dir="5400000" sx="1000" sy="1000" algn="ctr" rotWithShape="0">
              <a:srgbClr val="000000"/>
            </a:outerShdw>
          </a:effectLst>
        </p:spPr>
        <p:txBody>
          <a:bodyPr anchor="ctr" anchorCtr="0">
            <a:normAutofit fontScale="90000"/>
          </a:bodyPr>
          <a:lstStyle/>
          <a:p>
            <a:pPr algn="l"/>
            <a:r>
              <a:rPr lang="es-GT" sz="3100" dirty="0">
                <a:latin typeface="Calibri" panose="020F0502020204030204" pitchFamily="34" charset="0"/>
                <a:cs typeface="Calibri" panose="020F0502020204030204" pitchFamily="34" charset="0"/>
              </a:rPr>
              <a:t>¿</a:t>
            </a:r>
            <a:r>
              <a:rPr lang="es-GT" sz="3100" dirty="0">
                <a:solidFill>
                  <a:srgbClr val="0C3961"/>
                </a:solidFill>
                <a:latin typeface="Calibri" panose="020F0502020204030204" pitchFamily="34" charset="0"/>
                <a:cs typeface="Calibri" panose="020F0502020204030204" pitchFamily="34" charset="0"/>
              </a:rPr>
              <a:t>QUÉ FINALIDADES ATIENDE EL “MINISTERIO DE FINANZAS PÚBLICAS”?</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186862" y="1820545"/>
            <a:ext cx="5850273" cy="42400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ts val="2900"/>
              </a:lnSpc>
            </a:pPr>
            <a:r>
              <a:rPr lang="es-GT" sz="1800" b="0" dirty="0">
                <a:solidFill>
                  <a:srgbClr val="0D3A61"/>
                </a:solidFill>
                <a:latin typeface="Calibri" panose="020F0502020204030204" pitchFamily="34" charset="0"/>
                <a:cs typeface="Calibri" panose="020F0502020204030204" pitchFamily="34" charset="0"/>
              </a:rPr>
              <a:t>Los recursos asignados al MINFIN son utilizados mayoritariamente para la administración de asuntos y servicios fiscales, gestión de fondos públicos, de la deuda pública. Así como para brindar servicios de presupuesto, contabilidad, tesorería y demás relativos a su competencia.</a:t>
            </a:r>
          </a:p>
          <a:p>
            <a:pPr algn="just">
              <a:lnSpc>
                <a:spcPts val="2900"/>
              </a:lnSpc>
            </a:pPr>
            <a:r>
              <a:rPr lang="es-GT" sz="1800" b="0" dirty="0">
                <a:solidFill>
                  <a:srgbClr val="0D3A61"/>
                </a:solidFill>
                <a:latin typeface="Calibri" panose="020F0502020204030204" pitchFamily="34" charset="0"/>
                <a:cs typeface="Calibri" panose="020F0502020204030204" pitchFamily="34" charset="0"/>
              </a:rPr>
              <a:t>En el caso del “Ministerio de Finanzas Públicas”, </a:t>
            </a:r>
            <a:r>
              <a:rPr lang="es-GT" sz="1800" dirty="0">
                <a:solidFill>
                  <a:srgbClr val="2786C0"/>
                </a:solidFill>
                <a:latin typeface="Calibri" panose="020F0502020204030204" pitchFamily="34" charset="0"/>
                <a:cs typeface="Calibri" panose="020F0502020204030204" pitchFamily="34" charset="0"/>
              </a:rPr>
              <a:t>destina su presupuesto para brindar «Servicios Públicos Generales» de conformidad con la Clasificación por Finalidad, Función y División del Manual de Clasificaciones Presupuestarias para el Sector Público de Guatemala.</a:t>
            </a:r>
          </a:p>
        </p:txBody>
      </p:sp>
      <p:grpSp>
        <p:nvGrpSpPr>
          <p:cNvPr id="9" name="Group 8">
            <a:extLst>
              <a:ext uri="{FF2B5EF4-FFF2-40B4-BE49-F238E27FC236}">
                <a16:creationId xmlns:a16="http://schemas.microsoft.com/office/drawing/2014/main" id="{53F146D2-781E-B44B-97D2-EF54489351D7}"/>
              </a:ext>
            </a:extLst>
          </p:cNvPr>
          <p:cNvGrpSpPr/>
          <p:nvPr/>
        </p:nvGrpSpPr>
        <p:grpSpPr>
          <a:xfrm>
            <a:off x="1307331" y="2208213"/>
            <a:ext cx="2704229" cy="3602652"/>
            <a:chOff x="953371" y="2664541"/>
            <a:chExt cx="2132910" cy="2841524"/>
          </a:xfrm>
        </p:grpSpPr>
        <p:sp>
          <p:nvSpPr>
            <p:cNvPr id="10" name="Rectangle 9">
              <a:extLst>
                <a:ext uri="{FF2B5EF4-FFF2-40B4-BE49-F238E27FC236}">
                  <a16:creationId xmlns:a16="http://schemas.microsoft.com/office/drawing/2014/main" id="{D3614EC3-7981-B648-BD26-55FCBA257081}"/>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1" name="Rectangle 10">
              <a:extLst>
                <a:ext uri="{FF2B5EF4-FFF2-40B4-BE49-F238E27FC236}">
                  <a16:creationId xmlns:a16="http://schemas.microsoft.com/office/drawing/2014/main" id="{C90293FD-12B2-5B41-BB66-0A6908A85395}"/>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6" name="Título 1">
            <a:extLst>
              <a:ext uri="{FF2B5EF4-FFF2-40B4-BE49-F238E27FC236}">
                <a16:creationId xmlns:a16="http://schemas.microsoft.com/office/drawing/2014/main" id="{E40743F2-234A-4544-BBAC-8877FB423F76}"/>
              </a:ext>
            </a:extLst>
          </p:cNvPr>
          <p:cNvSpPr txBox="1">
            <a:spLocks/>
          </p:cNvSpPr>
          <p:nvPr/>
        </p:nvSpPr>
        <p:spPr>
          <a:xfrm>
            <a:off x="1488746" y="2201846"/>
            <a:ext cx="2168854" cy="325505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800" b="0" dirty="0">
                <a:solidFill>
                  <a:schemeClr val="tx1"/>
                </a:solidFill>
                <a:latin typeface="Calibri" panose="020F0502020204030204" pitchFamily="34" charset="0"/>
                <a:cs typeface="Calibri" panose="020F0502020204030204" pitchFamily="34" charset="0"/>
              </a:rPr>
            </a:br>
            <a:r>
              <a:rPr lang="es-GT" sz="1800" b="0" dirty="0">
                <a:solidFill>
                  <a:schemeClr val="bg1"/>
                </a:solidFill>
                <a:latin typeface="Calibri" panose="020F0502020204030204" pitchFamily="34" charset="0"/>
                <a:cs typeface="Calibri" panose="020F0502020204030204" pitchFamily="34" charset="0"/>
              </a:rPr>
              <a:t>La principal finalidad que se atiende es apoyo para las instituciones del sector público con un </a:t>
            </a:r>
            <a:r>
              <a:rPr lang="es-GT" sz="2000" dirty="0">
                <a:solidFill>
                  <a:srgbClr val="BDD7EE"/>
                </a:solidFill>
                <a:latin typeface="Calibri" panose="020F0502020204030204" pitchFamily="34" charset="0"/>
                <a:cs typeface="Calibri" panose="020F0502020204030204" pitchFamily="34" charset="0"/>
              </a:rPr>
              <a:t>100.0%</a:t>
            </a:r>
            <a:r>
              <a:rPr lang="es-GT" sz="2000" b="0" dirty="0">
                <a:solidFill>
                  <a:srgbClr val="BDD7EE"/>
                </a:solidFill>
                <a:latin typeface="Calibri" panose="020F0502020204030204" pitchFamily="34" charset="0"/>
                <a:cs typeface="Calibri" panose="020F0502020204030204" pitchFamily="34" charset="0"/>
              </a:rPr>
              <a:t> </a:t>
            </a:r>
            <a:r>
              <a:rPr lang="es-GT" sz="1800" b="0" dirty="0">
                <a:solidFill>
                  <a:schemeClr val="bg1"/>
                </a:solidFill>
                <a:latin typeface="Calibri" panose="020F0502020204030204" pitchFamily="34" charset="0"/>
                <a:cs typeface="Calibri" panose="020F0502020204030204" pitchFamily="34" charset="0"/>
              </a:rPr>
              <a:t>del presupuesto total del “Ministerio de Finanzas Públicas”.</a:t>
            </a:r>
          </a:p>
        </p:txBody>
      </p:sp>
      <p:pic>
        <p:nvPicPr>
          <p:cNvPr id="4" name="Graphic 3">
            <a:extLst>
              <a:ext uri="{FF2B5EF4-FFF2-40B4-BE49-F238E27FC236}">
                <a16:creationId xmlns:a16="http://schemas.microsoft.com/office/drawing/2014/main" id="{D6F11480-9F0B-FF4E-87BC-38F8CF59D6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0038" y="692150"/>
            <a:ext cx="1098241" cy="1098241"/>
          </a:xfrm>
          <a:prstGeom prst="rect">
            <a:avLst/>
          </a:prstGeom>
        </p:spPr>
      </p:pic>
    </p:spTree>
    <p:extLst>
      <p:ext uri="{BB962C8B-B14F-4D97-AF65-F5344CB8AC3E}">
        <p14:creationId xmlns:p14="http://schemas.microsoft.com/office/powerpoint/2010/main" val="754024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786225" y="692150"/>
            <a:ext cx="7177408" cy="624410"/>
          </a:xfrm>
        </p:spPr>
        <p:txBody>
          <a:bodyPr>
            <a:noAutofit/>
          </a:bodyPr>
          <a:lstStyle/>
          <a:p>
            <a:pPr algn="l"/>
            <a:r>
              <a:rPr lang="es-GT" sz="2800" dirty="0">
                <a:solidFill>
                  <a:srgbClr val="003253"/>
                </a:solidFill>
                <a:latin typeface="Calibri" panose="020F0502020204030204" pitchFamily="34" charset="0"/>
                <a:cs typeface="Calibri" panose="020F0502020204030204" pitchFamily="34" charset="0"/>
              </a:rPr>
              <a:t>EJECUCIÓN PRESUPUESTARIA POR FINALIDAD AL SEGUNDO CUATRIMESTRE 2021</a:t>
            </a:r>
            <a:endParaRPr lang="es-GT" sz="2800" b="1" dirty="0">
              <a:solidFill>
                <a:srgbClr val="003253"/>
              </a:solidFill>
              <a:latin typeface="Calibri" panose="020F0502020204030204" pitchFamily="34" charset="0"/>
              <a:cs typeface="Calibri" panose="020F0502020204030204" pitchFamily="34" charset="0"/>
            </a:endParaRPr>
          </a:p>
        </p:txBody>
      </p:sp>
      <p:graphicFrame>
        <p:nvGraphicFramePr>
          <p:cNvPr id="8" name="14 Gráfico"/>
          <p:cNvGraphicFramePr>
            <a:graphicFrameLocks/>
          </p:cNvGraphicFramePr>
          <p:nvPr>
            <p:extLst>
              <p:ext uri="{D42A27DB-BD31-4B8C-83A1-F6EECF244321}">
                <p14:modId xmlns:p14="http://schemas.microsoft.com/office/powerpoint/2010/main" val="3836413847"/>
              </p:ext>
            </p:extLst>
          </p:nvPr>
        </p:nvGraphicFramePr>
        <p:xfrm>
          <a:off x="1287684" y="1778654"/>
          <a:ext cx="9057860" cy="42591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085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422669" y="4653257"/>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Calibri" panose="020F0502020204030204" pitchFamily="34" charset="0"/>
                <a:cs typeface="Calibri" panose="020F0502020204030204" pitchFamily="34" charset="0"/>
              </a:rPr>
              <a:t>RENDICIÓN DE CUENTAS</a:t>
            </a:r>
          </a:p>
          <a:p>
            <a:pPr algn="r"/>
            <a:br>
              <a:rPr lang="es-GT" sz="3700" b="1" dirty="0">
                <a:latin typeface="Arial" panose="020B0604020202020204" pitchFamily="34" charset="0"/>
                <a:cs typeface="Arial" panose="020B0604020202020204" pitchFamily="34" charset="0"/>
              </a:rPr>
            </a:br>
            <a:r>
              <a:rPr lang="es-GT" sz="3700" b="1" dirty="0">
                <a:solidFill>
                  <a:srgbClr val="00B0F0"/>
                </a:solidFill>
                <a:latin typeface="Calibri" panose="020F0502020204030204" pitchFamily="34" charset="0"/>
                <a:cs typeface="Calibri" panose="020F0502020204030204" pitchFamily="34" charset="0"/>
              </a:rPr>
              <a:t>RESULTADOS ESPECÍFICOS</a:t>
            </a:r>
          </a:p>
          <a:p>
            <a:pPr algn="r"/>
            <a:r>
              <a:rPr lang="es-GT" sz="3700" b="1" dirty="0">
                <a:solidFill>
                  <a:srgbClr val="00B0F0"/>
                </a:solidFill>
                <a:latin typeface="Calibri" panose="020F0502020204030204" pitchFamily="34" charset="0"/>
                <a:cs typeface="Calibri" panose="020F0502020204030204" pitchFamily="34" charset="0"/>
              </a:rPr>
              <a:t>SEGUNDO CUATRIMESTRE 2021</a:t>
            </a:r>
          </a:p>
        </p:txBody>
      </p:sp>
    </p:spTree>
    <p:extLst>
      <p:ext uri="{BB962C8B-B14F-4D97-AF65-F5344CB8AC3E}">
        <p14:creationId xmlns:p14="http://schemas.microsoft.com/office/powerpoint/2010/main" val="129706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id="{FDEFACA7-B903-4B3E-851C-F8FB7B3942D0}"/>
              </a:ext>
            </a:extLst>
          </p:cNvPr>
          <p:cNvSpPr txBox="1">
            <a:spLocks/>
          </p:cNvSpPr>
          <p:nvPr/>
        </p:nvSpPr>
        <p:spPr>
          <a:xfrm>
            <a:off x="112054" y="1577661"/>
            <a:ext cx="11778761" cy="5280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id="{1E4339DE-E389-44FD-9430-E98D48BA7BA0}"/>
              </a:ext>
            </a:extLst>
          </p:cNvPr>
          <p:cNvSpPr txBox="1">
            <a:spLocks/>
          </p:cNvSpPr>
          <p:nvPr/>
        </p:nvSpPr>
        <p:spPr>
          <a:xfrm>
            <a:off x="776997" y="504734"/>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3000" dirty="0">
                <a:solidFill>
                  <a:srgbClr val="003253"/>
                </a:solidFill>
                <a:latin typeface="Calibri" panose="020F0502020204030204" pitchFamily="34" charset="0"/>
                <a:cs typeface="Calibri" panose="020F0502020204030204" pitchFamily="34" charset="0"/>
              </a:rPr>
              <a:t>PRINCIPALES RESULTADOS Y AVANCES</a:t>
            </a:r>
          </a:p>
        </p:txBody>
      </p:sp>
      <p:sp>
        <p:nvSpPr>
          <p:cNvPr id="4" name="Título 1">
            <a:extLst>
              <a:ext uri="{FF2B5EF4-FFF2-40B4-BE49-F238E27FC236}">
                <a16:creationId xmlns:a16="http://schemas.microsoft.com/office/drawing/2014/main" id="{1E4339DE-E389-44FD-9430-E98D48BA7BA0}"/>
              </a:ext>
            </a:extLst>
          </p:cNvPr>
          <p:cNvSpPr txBox="1">
            <a:spLocks/>
          </p:cNvSpPr>
          <p:nvPr/>
        </p:nvSpPr>
        <p:spPr>
          <a:xfrm>
            <a:off x="766559" y="994559"/>
            <a:ext cx="3494002" cy="59737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500" dirty="0">
                <a:solidFill>
                  <a:srgbClr val="00568B"/>
                </a:solidFill>
                <a:latin typeface="Calibri" panose="020F0502020204030204" pitchFamily="34" charset="0"/>
                <a:cs typeface="Calibri" panose="020F0502020204030204" pitchFamily="34" charset="0"/>
              </a:rPr>
              <a:t>Gestión de los ingresos:</a:t>
            </a:r>
          </a:p>
        </p:txBody>
      </p:sp>
      <p:sp>
        <p:nvSpPr>
          <p:cNvPr id="5" name="4 CuadroTexto"/>
          <p:cNvSpPr txBox="1"/>
          <p:nvPr/>
        </p:nvSpPr>
        <p:spPr>
          <a:xfrm>
            <a:off x="1895391" y="1886901"/>
            <a:ext cx="8231834" cy="4524315"/>
          </a:xfrm>
          <a:prstGeom prst="rect">
            <a:avLst/>
          </a:prstGeom>
          <a:noFill/>
        </p:spPr>
        <p:txBody>
          <a:bodyPr wrap="square" rtlCol="0">
            <a:spAutoFit/>
          </a:bodyPr>
          <a:lstStyle/>
          <a:p>
            <a:pPr marL="285750" indent="-285750" algn="just">
              <a:buFont typeface="Arial" pitchFamily="34" charset="0"/>
              <a:buChar char="•"/>
            </a:pPr>
            <a:r>
              <a:rPr lang="es-GT" dirty="0">
                <a:solidFill>
                  <a:srgbClr val="003253"/>
                </a:solidFill>
              </a:rPr>
              <a:t>Análisis y evaluación en coordinación con otras instituciones del Estado, sobre el   comportamiento de la recaudación fiscal y su impacto.</a:t>
            </a:r>
          </a:p>
          <a:p>
            <a:pPr marL="285750" indent="-285750" algn="just">
              <a:buFont typeface="Arial" pitchFamily="34" charset="0"/>
              <a:buChar char="•"/>
            </a:pPr>
            <a:endParaRPr lang="es-GT" sz="900" dirty="0">
              <a:solidFill>
                <a:srgbClr val="003253"/>
              </a:solidFill>
            </a:endParaRPr>
          </a:p>
          <a:p>
            <a:pPr marL="285750" indent="-285750" algn="just">
              <a:buFont typeface="Arial" pitchFamily="34" charset="0"/>
              <a:buChar char="•"/>
            </a:pPr>
            <a:r>
              <a:rPr lang="es-GT" dirty="0">
                <a:solidFill>
                  <a:srgbClr val="003253"/>
                </a:solidFill>
              </a:rPr>
              <a:t>El  MINFIN participó en la cumbre  del grupo de los 20 Vulnerables (V20), donde  Guatemala apoya gestiones para mitigar la vulnerabilidad climática.</a:t>
            </a:r>
          </a:p>
          <a:p>
            <a:pPr marL="285750" indent="-285750" algn="just">
              <a:buFont typeface="Arial" pitchFamily="34" charset="0"/>
              <a:buChar char="•"/>
            </a:pPr>
            <a:endParaRPr lang="es-GT" sz="900" dirty="0">
              <a:solidFill>
                <a:srgbClr val="003253"/>
              </a:solidFill>
            </a:endParaRPr>
          </a:p>
          <a:p>
            <a:pPr marL="285750" indent="-285750" algn="just">
              <a:buFont typeface="Arial" pitchFamily="34" charset="0"/>
              <a:buChar char="•"/>
            </a:pPr>
            <a:r>
              <a:rPr lang="es-GT" dirty="0">
                <a:solidFill>
                  <a:srgbClr val="003253"/>
                </a:solidFill>
              </a:rPr>
              <a:t>Suscrito un convenio entre el MINFIN y Ministerio de Comunicaciones Infraestructura y Vivienda, con el objeto de emitir certificaciones de carencias de bienes inmuebles.</a:t>
            </a:r>
          </a:p>
          <a:p>
            <a:pPr marL="285750" indent="-285750" algn="just">
              <a:buFont typeface="Arial" pitchFamily="34" charset="0"/>
              <a:buChar char="•"/>
            </a:pPr>
            <a:endParaRPr lang="es-GT" sz="900" dirty="0">
              <a:solidFill>
                <a:srgbClr val="003253"/>
              </a:solidFill>
            </a:endParaRPr>
          </a:p>
          <a:p>
            <a:pPr marL="285750" lvl="0" indent="-285750" algn="just">
              <a:buFont typeface="Arial" pitchFamily="34" charset="0"/>
              <a:buChar char="•"/>
            </a:pPr>
            <a:r>
              <a:rPr lang="es-GT" dirty="0">
                <a:solidFill>
                  <a:srgbClr val="003253"/>
                </a:solidFill>
              </a:rPr>
              <a:t>Desarrollada una estrategia de comunicación y divulgación del proceso de Presupuesto Abierto 2022-2026 y conceptualización, implementación y promoción de la línea gráfica oficial del Presupuesto Abierto 2022-2026.</a:t>
            </a:r>
          </a:p>
          <a:p>
            <a:pPr marL="285750" lvl="0" indent="-285750" algn="just">
              <a:buFont typeface="Arial" pitchFamily="34" charset="0"/>
              <a:buChar char="•"/>
            </a:pPr>
            <a:endParaRPr lang="es-GT" sz="900" dirty="0">
              <a:solidFill>
                <a:srgbClr val="003253"/>
              </a:solidFill>
            </a:endParaRPr>
          </a:p>
          <a:p>
            <a:pPr marL="285750" indent="-285750" algn="just">
              <a:buFont typeface="Arial" pitchFamily="34" charset="0"/>
              <a:buChar char="•"/>
            </a:pPr>
            <a:r>
              <a:rPr lang="es-GT" dirty="0">
                <a:solidFill>
                  <a:srgbClr val="003253"/>
                </a:solidFill>
              </a:rPr>
              <a:t>El MINFIN suscribe una alianza estratégica con el Diario de Centroamérica, Agencia  Guatemalteca de Noticias (AGN) y Canal de Gobierno para la divulgación de acciones relevantes del Ministerio dirigidas a la población guatemalteca.</a:t>
            </a:r>
          </a:p>
          <a:p>
            <a:endParaRPr lang="es-GT" dirty="0"/>
          </a:p>
        </p:txBody>
      </p:sp>
      <p:pic>
        <p:nvPicPr>
          <p:cNvPr id="3" name="Graphic 2">
            <a:extLst>
              <a:ext uri="{FF2B5EF4-FFF2-40B4-BE49-F238E27FC236}">
                <a16:creationId xmlns:a16="http://schemas.microsoft.com/office/drawing/2014/main" id="{9845C955-F927-2741-BFAB-2ABEC3B07F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89681" y="538315"/>
            <a:ext cx="1183559" cy="1183559"/>
          </a:xfrm>
          <a:prstGeom prst="rect">
            <a:avLst/>
          </a:prstGeom>
        </p:spPr>
      </p:pic>
    </p:spTree>
    <p:extLst>
      <p:ext uri="{BB962C8B-B14F-4D97-AF65-F5344CB8AC3E}">
        <p14:creationId xmlns:p14="http://schemas.microsoft.com/office/powerpoint/2010/main" val="291707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189703" y="1747124"/>
            <a:ext cx="9183330" cy="4862870"/>
          </a:xfrm>
          <a:prstGeom prst="rect">
            <a:avLst/>
          </a:prstGeom>
          <a:noFill/>
        </p:spPr>
        <p:txBody>
          <a:bodyPr wrap="square" rtlCol="0">
            <a:spAutoFit/>
          </a:bodyPr>
          <a:lstStyle/>
          <a:p>
            <a:pPr marL="285750" indent="-285750" algn="just">
              <a:buFont typeface="Arial" pitchFamily="34" charset="0"/>
              <a:buChar char="•"/>
            </a:pPr>
            <a:r>
              <a:rPr lang="es-GT" sz="1550" dirty="0"/>
              <a:t> </a:t>
            </a:r>
            <a:r>
              <a:rPr lang="es-GT" sz="1550" dirty="0">
                <a:solidFill>
                  <a:srgbClr val="003253"/>
                </a:solidFill>
              </a:rPr>
              <a:t>El MINFIN como órgano rector del Sistema Presupuestario del Sector Público finalizó la elaboración del anteproyecto de presupuesto general de Ingresos y Egresos del Estado y de Entidades Descentralizadas para el ejercicio fiscal 2022, con una propuesta de Q 103.9 mil millones de Quetzales, el cual fue presentado al Congreso de la República.</a:t>
            </a:r>
          </a:p>
          <a:p>
            <a:pPr marL="285750" indent="-285750" algn="just">
              <a:buFont typeface="Arial" pitchFamily="34" charset="0"/>
              <a:buChar char="•"/>
            </a:pPr>
            <a:endParaRPr lang="es-GT" sz="1550" dirty="0">
              <a:solidFill>
                <a:srgbClr val="003253"/>
              </a:solidFill>
            </a:endParaRPr>
          </a:p>
          <a:p>
            <a:pPr marL="285750" indent="-285750" algn="just">
              <a:buFont typeface="Arial" pitchFamily="34" charset="0"/>
              <a:buChar char="•"/>
            </a:pPr>
            <a:r>
              <a:rPr lang="es-GT" sz="1550" dirty="0">
                <a:solidFill>
                  <a:srgbClr val="003253"/>
                </a:solidFill>
              </a:rPr>
              <a:t>El MINFIN participó en el proceso de formulación del Quinto Plan de Acción Nacional de Gobierno Abierto.</a:t>
            </a:r>
          </a:p>
          <a:p>
            <a:pPr algn="just"/>
            <a:r>
              <a:rPr lang="es-GT" sz="1550" dirty="0">
                <a:solidFill>
                  <a:srgbClr val="003253"/>
                </a:solidFill>
              </a:rPr>
              <a:t> </a:t>
            </a:r>
          </a:p>
          <a:p>
            <a:pPr marL="285750" indent="-285750" algn="just">
              <a:buFont typeface="Arial" pitchFamily="34" charset="0"/>
              <a:buChar char="•"/>
            </a:pPr>
            <a:r>
              <a:rPr lang="es-GT" sz="1550" dirty="0">
                <a:solidFill>
                  <a:srgbClr val="003253"/>
                </a:solidFill>
              </a:rPr>
              <a:t>El MINFIN en el marco de la transparencia y rendición de cuentas, durante el segundo cuatrimestre de 2021, continuó con la realización de importantes avances relacionados con los portales de transparencia fiscal:</a:t>
            </a:r>
          </a:p>
          <a:p>
            <a:pPr marL="742950" lvl="1" indent="-285750" algn="just">
              <a:buFont typeface="Arial" pitchFamily="34" charset="0"/>
              <a:buChar char="•"/>
            </a:pPr>
            <a:r>
              <a:rPr lang="es-GT" sz="1550" b="1" dirty="0">
                <a:solidFill>
                  <a:srgbClr val="003253"/>
                </a:solidFill>
              </a:rPr>
              <a:t>Portal de Transparencia Presupuestaria</a:t>
            </a:r>
            <a:endParaRPr lang="es-GT" sz="1550" dirty="0">
              <a:solidFill>
                <a:srgbClr val="003253"/>
              </a:solidFill>
            </a:endParaRPr>
          </a:p>
          <a:p>
            <a:pPr marL="742950" lvl="1" indent="-285750" algn="just">
              <a:buFont typeface="Arial" pitchFamily="34" charset="0"/>
              <a:buChar char="•"/>
            </a:pPr>
            <a:r>
              <a:rPr lang="es-GT" sz="1550" b="1" dirty="0">
                <a:solidFill>
                  <a:srgbClr val="003253"/>
                </a:solidFill>
              </a:rPr>
              <a:t>Portal de datos abiertos </a:t>
            </a:r>
          </a:p>
          <a:p>
            <a:pPr marL="742950" lvl="1" indent="-285750" algn="just">
              <a:buFont typeface="Arial" pitchFamily="34" charset="0"/>
              <a:buChar char="•"/>
            </a:pPr>
            <a:r>
              <a:rPr lang="es-GT" sz="1550" b="1" dirty="0">
                <a:solidFill>
                  <a:srgbClr val="003253"/>
                </a:solidFill>
              </a:rPr>
              <a:t>Portal de ONG / Sistema de transferencias, subsidios y subvenciones </a:t>
            </a:r>
          </a:p>
          <a:p>
            <a:pPr marL="742950" lvl="1" indent="-285750" algn="just">
              <a:buFont typeface="Arial" pitchFamily="34" charset="0"/>
              <a:buChar char="•"/>
            </a:pPr>
            <a:endParaRPr lang="es-GT" sz="1550" b="1" dirty="0">
              <a:solidFill>
                <a:srgbClr val="003253"/>
              </a:solidFill>
            </a:endParaRPr>
          </a:p>
          <a:p>
            <a:pPr marL="285750" indent="-285750" algn="just">
              <a:buFont typeface="Arial" pitchFamily="34" charset="0"/>
              <a:buChar char="•"/>
            </a:pPr>
            <a:r>
              <a:rPr lang="es-GT" sz="1550" dirty="0">
                <a:solidFill>
                  <a:srgbClr val="003253"/>
                </a:solidFill>
              </a:rPr>
              <a:t>El MINFIN, durante el segundo cuatrimestre, continuó con la institucionalización de la agenda de transparencia fiscal al interno del Ministerio, con el propósito de fortalecer las capacidades institucionales del Estado.</a:t>
            </a:r>
          </a:p>
          <a:p>
            <a:pPr marL="285750" indent="-285750" algn="just">
              <a:buFont typeface="Arial" pitchFamily="34" charset="0"/>
              <a:buChar char="•"/>
            </a:pPr>
            <a:endParaRPr lang="es-GT" sz="1550" dirty="0">
              <a:solidFill>
                <a:srgbClr val="003253"/>
              </a:solidFill>
            </a:endParaRPr>
          </a:p>
          <a:p>
            <a:pPr marL="285750" indent="-285750" algn="just">
              <a:buFont typeface="Arial" pitchFamily="34" charset="0"/>
              <a:buChar char="•"/>
            </a:pPr>
            <a:r>
              <a:rPr lang="es-GT" sz="1550" dirty="0">
                <a:solidFill>
                  <a:srgbClr val="003253"/>
                </a:solidFill>
              </a:rPr>
              <a:t>El MINFIN, emitió las medidas y lineamientos de control para mejorar el gasto público y transparencia</a:t>
            </a:r>
          </a:p>
          <a:p>
            <a:pPr algn="just"/>
            <a:r>
              <a:rPr lang="es-GT" sz="1550" dirty="0">
                <a:solidFill>
                  <a:srgbClr val="003253"/>
                </a:solidFill>
              </a:rPr>
              <a:t>       para el Presupuesto del Ejercicio Fiscal 2021.</a:t>
            </a:r>
          </a:p>
          <a:p>
            <a:pPr>
              <a:buFont typeface="Arial" pitchFamily="34" charset="0"/>
              <a:buChar char="•"/>
            </a:pPr>
            <a:endParaRPr lang="es-GT" sz="1550" dirty="0"/>
          </a:p>
        </p:txBody>
      </p:sp>
      <p:sp>
        <p:nvSpPr>
          <p:cNvPr id="11" name="Título 1">
            <a:extLst>
              <a:ext uri="{FF2B5EF4-FFF2-40B4-BE49-F238E27FC236}">
                <a16:creationId xmlns:a16="http://schemas.microsoft.com/office/drawing/2014/main" id="{461359B5-EBA3-9842-A483-ECAD83D1FE54}"/>
              </a:ext>
            </a:extLst>
          </p:cNvPr>
          <p:cNvSpPr txBox="1">
            <a:spLocks/>
          </p:cNvSpPr>
          <p:nvPr/>
        </p:nvSpPr>
        <p:spPr>
          <a:xfrm>
            <a:off x="776997" y="504734"/>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3000" dirty="0">
                <a:solidFill>
                  <a:srgbClr val="003253"/>
                </a:solidFill>
                <a:latin typeface="Calibri" panose="020F0502020204030204" pitchFamily="34" charset="0"/>
                <a:cs typeface="Calibri" panose="020F0502020204030204" pitchFamily="34" charset="0"/>
              </a:rPr>
              <a:t>PRINCIPALES RESULTADOS Y AVANCES</a:t>
            </a:r>
          </a:p>
        </p:txBody>
      </p:sp>
      <p:sp>
        <p:nvSpPr>
          <p:cNvPr id="12" name="Título 1">
            <a:extLst>
              <a:ext uri="{FF2B5EF4-FFF2-40B4-BE49-F238E27FC236}">
                <a16:creationId xmlns:a16="http://schemas.microsoft.com/office/drawing/2014/main" id="{99D84774-50E0-8549-ACB9-C5F096A4E1CB}"/>
              </a:ext>
            </a:extLst>
          </p:cNvPr>
          <p:cNvSpPr txBox="1">
            <a:spLocks/>
          </p:cNvSpPr>
          <p:nvPr/>
        </p:nvSpPr>
        <p:spPr>
          <a:xfrm>
            <a:off x="766559" y="994559"/>
            <a:ext cx="3494002" cy="59737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500" dirty="0">
                <a:solidFill>
                  <a:srgbClr val="00568B"/>
                </a:solidFill>
                <a:latin typeface="Calibri" panose="020F0502020204030204" pitchFamily="34" charset="0"/>
                <a:cs typeface="Calibri" panose="020F0502020204030204" pitchFamily="34" charset="0"/>
              </a:rPr>
              <a:t>Gestión de los ingresos:</a:t>
            </a:r>
          </a:p>
        </p:txBody>
      </p:sp>
      <p:pic>
        <p:nvPicPr>
          <p:cNvPr id="13" name="Graphic 12">
            <a:extLst>
              <a:ext uri="{FF2B5EF4-FFF2-40B4-BE49-F238E27FC236}">
                <a16:creationId xmlns:a16="http://schemas.microsoft.com/office/drawing/2014/main" id="{C0E42F9B-DF2A-6F4D-84B1-A04074E523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89681" y="538315"/>
            <a:ext cx="1183559" cy="1183559"/>
          </a:xfrm>
          <a:prstGeom prst="rect">
            <a:avLst/>
          </a:prstGeom>
        </p:spPr>
      </p:pic>
    </p:spTree>
    <p:extLst>
      <p:ext uri="{BB962C8B-B14F-4D97-AF65-F5344CB8AC3E}">
        <p14:creationId xmlns:p14="http://schemas.microsoft.com/office/powerpoint/2010/main" val="1310776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580758" y="1585788"/>
            <a:ext cx="8526803" cy="5170646"/>
          </a:xfrm>
          <a:prstGeom prst="rect">
            <a:avLst/>
          </a:prstGeom>
          <a:noFill/>
        </p:spPr>
        <p:txBody>
          <a:bodyPr wrap="square" rtlCol="0">
            <a:spAutoFit/>
          </a:bodyPr>
          <a:lstStyle/>
          <a:p>
            <a:pPr marL="285750" indent="-285750" algn="just">
              <a:buFont typeface="Arial" pitchFamily="34" charset="0"/>
              <a:buChar char="•"/>
            </a:pPr>
            <a:r>
              <a:rPr lang="es-GT" sz="1500" dirty="0">
                <a:solidFill>
                  <a:srgbClr val="003253"/>
                </a:solidFill>
              </a:rPr>
              <a:t> El MINFIN en el proceso para la formulación del Presupuesto General de Ingresos y Egresos, desarrolló talleres de Presupuesto Abierto 2022-2026.</a:t>
            </a:r>
          </a:p>
          <a:p>
            <a:pPr marL="285750" indent="-285750" algn="just">
              <a:buFont typeface="Arial" pitchFamily="34" charset="0"/>
              <a:buChar char="•"/>
            </a:pPr>
            <a:endParaRPr lang="es-GT" sz="1500" dirty="0">
              <a:solidFill>
                <a:srgbClr val="003253"/>
              </a:solidFill>
            </a:endParaRPr>
          </a:p>
          <a:p>
            <a:pPr marL="285750" indent="-285750" algn="just">
              <a:buFont typeface="Arial" pitchFamily="34" charset="0"/>
              <a:buChar char="•"/>
            </a:pPr>
            <a:r>
              <a:rPr lang="es-GT" sz="1500" dirty="0">
                <a:solidFill>
                  <a:srgbClr val="003253"/>
                </a:solidFill>
              </a:rPr>
              <a:t>En la cuarta fase de los talleres de Presupuesto Abierto,  se desarrollaron tres foros públicos referente a transparencia y calidad del gasto público; riesgos fiscales, y macroeconómico y fiscal. Estas exposiciones y foros públicos fueron transmitidos por las redes sociales institucionales.</a:t>
            </a:r>
          </a:p>
          <a:p>
            <a:pPr marL="285750" indent="-285750" algn="just">
              <a:buFont typeface="Arial" pitchFamily="34" charset="0"/>
              <a:buChar char="•"/>
            </a:pPr>
            <a:endParaRPr lang="es-GT" sz="1500" dirty="0">
              <a:solidFill>
                <a:srgbClr val="003253"/>
              </a:solidFill>
            </a:endParaRPr>
          </a:p>
          <a:p>
            <a:pPr marL="285750" indent="-285750" algn="just">
              <a:buFont typeface="Arial" pitchFamily="34" charset="0"/>
              <a:buChar char="•"/>
            </a:pPr>
            <a:r>
              <a:rPr lang="es-GT" sz="1500" dirty="0">
                <a:solidFill>
                  <a:srgbClr val="003253"/>
                </a:solidFill>
              </a:rPr>
              <a:t>El MINFIN a través de la Tesorería Nacional, realizó el proceso de incorporación de entidades descentralizadas a la Liquidación de Pagos a través de Transferencia, cuyo objetivo es eliminar la utilización de cheques.</a:t>
            </a:r>
          </a:p>
          <a:p>
            <a:pPr marL="285750" indent="-285750" algn="just">
              <a:buFont typeface="Arial" pitchFamily="34" charset="0"/>
              <a:buChar char="•"/>
            </a:pPr>
            <a:endParaRPr lang="es-GT" sz="1500" dirty="0">
              <a:solidFill>
                <a:srgbClr val="003253"/>
              </a:solidFill>
            </a:endParaRPr>
          </a:p>
          <a:p>
            <a:pPr marL="285750" indent="-285750" algn="just">
              <a:buFont typeface="Arial" pitchFamily="34" charset="0"/>
              <a:buChar char="•"/>
            </a:pPr>
            <a:r>
              <a:rPr lang="es-GT" sz="1500" dirty="0">
                <a:solidFill>
                  <a:srgbClr val="003253"/>
                </a:solidFill>
              </a:rPr>
              <a:t>El MINFIN en apoyo a los pensionados del Estado y derivado de la pandemia Covid-19, implementó el proceso de comprobación de supervivencia con apertura geográfica.</a:t>
            </a:r>
          </a:p>
          <a:p>
            <a:pPr marL="285750" indent="-285750" algn="just">
              <a:buFont typeface="Arial" pitchFamily="34" charset="0"/>
              <a:buChar char="•"/>
            </a:pPr>
            <a:endParaRPr lang="es-GT" sz="1500" dirty="0">
              <a:solidFill>
                <a:srgbClr val="003253"/>
              </a:solidFill>
            </a:endParaRPr>
          </a:p>
          <a:p>
            <a:pPr marL="285750" indent="-285750" algn="just">
              <a:buFont typeface="Arial" pitchFamily="34" charset="0"/>
              <a:buChar char="•"/>
            </a:pPr>
            <a:r>
              <a:rPr lang="es-GT" sz="1500" dirty="0">
                <a:solidFill>
                  <a:srgbClr val="003253"/>
                </a:solidFill>
              </a:rPr>
              <a:t>El MINFIN de acuerdo a la normativa vigente en materia de  Rendición de Cuentas Municipales, continúa con el desarrollo del portal SIAFMUNI.</a:t>
            </a:r>
          </a:p>
          <a:p>
            <a:pPr marL="285750" indent="-285750" algn="just">
              <a:buFont typeface="Arial" pitchFamily="34" charset="0"/>
              <a:buChar char="•"/>
            </a:pPr>
            <a:endParaRPr lang="es-GT" sz="1500" dirty="0">
              <a:solidFill>
                <a:srgbClr val="003253"/>
              </a:solidFill>
            </a:endParaRPr>
          </a:p>
          <a:p>
            <a:pPr marL="285750" lvl="0" indent="-285750" algn="just">
              <a:buFont typeface="Arial" pitchFamily="34" charset="0"/>
              <a:buChar char="•"/>
            </a:pPr>
            <a:r>
              <a:rPr lang="es-GT" sz="1500" dirty="0">
                <a:solidFill>
                  <a:srgbClr val="003253"/>
                </a:solidFill>
              </a:rPr>
              <a:t>Suscrita  Carta de Entendimiento entre la Secretaría de Planificación y Programación de la Presidencia </a:t>
            </a:r>
            <a:r>
              <a:rPr lang="es-GT" sz="1500" dirty="0" err="1">
                <a:solidFill>
                  <a:srgbClr val="003253"/>
                </a:solidFill>
              </a:rPr>
              <a:t>Segeplan</a:t>
            </a:r>
            <a:r>
              <a:rPr lang="es-GT" sz="1500" dirty="0">
                <a:solidFill>
                  <a:srgbClr val="003253"/>
                </a:solidFill>
              </a:rPr>
              <a:t> y el MINFIN, con el objeto de fortalecer el intercambio de datos de sistemas municipales de planificación y presupuesto.</a:t>
            </a:r>
          </a:p>
          <a:p>
            <a:pPr>
              <a:buFont typeface="Arial" pitchFamily="34" charset="0"/>
              <a:buChar char="•"/>
            </a:pPr>
            <a:endParaRPr lang="es-GT" sz="1500" dirty="0"/>
          </a:p>
          <a:p>
            <a:pPr>
              <a:buFont typeface="Arial" pitchFamily="34" charset="0"/>
              <a:buChar char="•"/>
            </a:pPr>
            <a:endParaRPr lang="es-GT" sz="1500" dirty="0"/>
          </a:p>
        </p:txBody>
      </p:sp>
      <p:grpSp>
        <p:nvGrpSpPr>
          <p:cNvPr id="8" name="Group 7">
            <a:extLst>
              <a:ext uri="{FF2B5EF4-FFF2-40B4-BE49-F238E27FC236}">
                <a16:creationId xmlns:a16="http://schemas.microsoft.com/office/drawing/2014/main" id="{9AF9CECD-5CA2-5046-AABA-2865F290C2BE}"/>
              </a:ext>
            </a:extLst>
          </p:cNvPr>
          <p:cNvGrpSpPr/>
          <p:nvPr/>
        </p:nvGrpSpPr>
        <p:grpSpPr>
          <a:xfrm>
            <a:off x="8858865" y="400665"/>
            <a:ext cx="1061883" cy="1061883"/>
            <a:chOff x="8858865" y="400665"/>
            <a:chExt cx="1061883" cy="1061883"/>
          </a:xfrm>
        </p:grpSpPr>
        <p:pic>
          <p:nvPicPr>
            <p:cNvPr id="7" name="Graphic 6">
              <a:extLst>
                <a:ext uri="{FF2B5EF4-FFF2-40B4-BE49-F238E27FC236}">
                  <a16:creationId xmlns:a16="http://schemas.microsoft.com/office/drawing/2014/main" id="{8AE58396-63B4-9740-9138-374B2B46BE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8865" y="400665"/>
              <a:ext cx="1061883" cy="1061883"/>
            </a:xfrm>
            <a:prstGeom prst="rect">
              <a:avLst/>
            </a:prstGeom>
          </p:spPr>
        </p:pic>
        <p:sp>
          <p:nvSpPr>
            <p:cNvPr id="9" name="Oval 8">
              <a:extLst>
                <a:ext uri="{FF2B5EF4-FFF2-40B4-BE49-F238E27FC236}">
                  <a16:creationId xmlns:a16="http://schemas.microsoft.com/office/drawing/2014/main" id="{AD238BAA-C6EA-EB48-BA15-FC02607DDD56}"/>
                </a:ext>
              </a:extLst>
            </p:cNvPr>
            <p:cNvSpPr/>
            <p:nvPr/>
          </p:nvSpPr>
          <p:spPr>
            <a:xfrm>
              <a:off x="9150980" y="1091615"/>
              <a:ext cx="230081" cy="23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T" b="1" dirty="0">
                  <a:solidFill>
                    <a:srgbClr val="2786C0"/>
                  </a:solidFill>
                </a:rPr>
                <a:t>Q</a:t>
              </a:r>
            </a:p>
          </p:txBody>
        </p:sp>
      </p:grpSp>
      <p:sp>
        <p:nvSpPr>
          <p:cNvPr id="11" name="Título 1">
            <a:extLst>
              <a:ext uri="{FF2B5EF4-FFF2-40B4-BE49-F238E27FC236}">
                <a16:creationId xmlns:a16="http://schemas.microsoft.com/office/drawing/2014/main" id="{147F2FA7-8933-CC4B-85CD-5DC1816D9B69}"/>
              </a:ext>
            </a:extLst>
          </p:cNvPr>
          <p:cNvSpPr txBox="1">
            <a:spLocks/>
          </p:cNvSpPr>
          <p:nvPr/>
        </p:nvSpPr>
        <p:spPr>
          <a:xfrm>
            <a:off x="776997" y="504734"/>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3000" dirty="0">
                <a:solidFill>
                  <a:srgbClr val="003253"/>
                </a:solidFill>
                <a:latin typeface="Calibri" panose="020F0502020204030204" pitchFamily="34" charset="0"/>
                <a:cs typeface="Calibri" panose="020F0502020204030204" pitchFamily="34" charset="0"/>
              </a:rPr>
              <a:t>PRINCIPALES RESULTADOS Y AVANCES</a:t>
            </a:r>
          </a:p>
        </p:txBody>
      </p:sp>
      <p:sp>
        <p:nvSpPr>
          <p:cNvPr id="14" name="Título 1">
            <a:extLst>
              <a:ext uri="{FF2B5EF4-FFF2-40B4-BE49-F238E27FC236}">
                <a16:creationId xmlns:a16="http://schemas.microsoft.com/office/drawing/2014/main" id="{2397E557-4009-DC43-AD99-13E9BC59829E}"/>
              </a:ext>
            </a:extLst>
          </p:cNvPr>
          <p:cNvSpPr txBox="1">
            <a:spLocks/>
          </p:cNvSpPr>
          <p:nvPr/>
        </p:nvSpPr>
        <p:spPr>
          <a:xfrm>
            <a:off x="766559" y="994559"/>
            <a:ext cx="3494002" cy="59737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500" dirty="0">
                <a:solidFill>
                  <a:srgbClr val="00568B"/>
                </a:solidFill>
                <a:latin typeface="Calibri" panose="020F0502020204030204" pitchFamily="34" charset="0"/>
                <a:cs typeface="Calibri" panose="020F0502020204030204" pitchFamily="34" charset="0"/>
              </a:rPr>
              <a:t>Gestión de los egresos:</a:t>
            </a:r>
          </a:p>
        </p:txBody>
      </p:sp>
    </p:spTree>
    <p:extLst>
      <p:ext uri="{BB962C8B-B14F-4D97-AF65-F5344CB8AC3E}">
        <p14:creationId xmlns:p14="http://schemas.microsoft.com/office/powerpoint/2010/main" val="131077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472603" y="1609473"/>
            <a:ext cx="8802106" cy="5586145"/>
          </a:xfrm>
          <a:prstGeom prst="rect">
            <a:avLst/>
          </a:prstGeom>
          <a:noFill/>
        </p:spPr>
        <p:txBody>
          <a:bodyPr wrap="square" rtlCol="0">
            <a:spAutoFit/>
          </a:bodyPr>
          <a:lstStyle/>
          <a:p>
            <a:pPr marL="285750" indent="-285750" algn="just">
              <a:buFont typeface="Arial" pitchFamily="34" charset="0"/>
              <a:buChar char="•"/>
            </a:pPr>
            <a:r>
              <a:rPr lang="es-GT" sz="1500" dirty="0">
                <a:solidFill>
                  <a:srgbClr val="003253"/>
                </a:solidFill>
              </a:rPr>
              <a:t>El MINFIN continuó con el proyecto de cobros en Línea a través del Portal GL con Tarjeta de Crédito y Débito.</a:t>
            </a:r>
          </a:p>
          <a:p>
            <a:pPr marL="285750" indent="-285750" algn="just">
              <a:buFont typeface="Arial" pitchFamily="34" charset="0"/>
              <a:buChar char="•"/>
            </a:pPr>
            <a:endParaRPr lang="es-GT" sz="1500" dirty="0">
              <a:solidFill>
                <a:srgbClr val="003253"/>
              </a:solidFill>
            </a:endParaRPr>
          </a:p>
          <a:p>
            <a:pPr marL="285750" indent="-285750" algn="just">
              <a:buFont typeface="Arial" pitchFamily="34" charset="0"/>
              <a:buChar char="•"/>
            </a:pPr>
            <a:r>
              <a:rPr lang="es-GT" sz="1500" dirty="0">
                <a:solidFill>
                  <a:srgbClr val="003253"/>
                </a:solidFill>
              </a:rPr>
              <a:t>El MINFIN en apoyo a los Gobiernos Locales, continuó con el fortalecimiento de la recaudación de los ingresos propios municipales, promoviendo que el vecino pueda pagar sus servicios municipales a través de la banca virtual.</a:t>
            </a:r>
          </a:p>
          <a:p>
            <a:pPr marL="285750" indent="-285750" algn="just">
              <a:buFont typeface="Arial" pitchFamily="34" charset="0"/>
              <a:buChar char="•"/>
            </a:pPr>
            <a:endParaRPr lang="es-GT" sz="1500" dirty="0">
              <a:solidFill>
                <a:srgbClr val="003253"/>
              </a:solidFill>
            </a:endParaRPr>
          </a:p>
          <a:p>
            <a:pPr marL="285750" indent="-285750" algn="just">
              <a:buFont typeface="Arial" pitchFamily="34" charset="0"/>
              <a:buChar char="•"/>
            </a:pPr>
            <a:r>
              <a:rPr lang="es-GT" sz="1500" dirty="0">
                <a:solidFill>
                  <a:srgbClr val="003253"/>
                </a:solidFill>
              </a:rPr>
              <a:t>Se continuó con el desarrollo del módulo de cobros de energía eléctrica municipal, que está contribuyendo a que las Empresas de Energía Eléctrica Municipales del país.</a:t>
            </a:r>
          </a:p>
          <a:p>
            <a:pPr marL="285750" indent="-285750" algn="just">
              <a:buFont typeface="Arial" pitchFamily="34" charset="0"/>
              <a:buChar char="•"/>
            </a:pPr>
            <a:endParaRPr lang="es-GT" sz="1500" dirty="0">
              <a:solidFill>
                <a:srgbClr val="003253"/>
              </a:solidFill>
            </a:endParaRPr>
          </a:p>
          <a:p>
            <a:pPr marL="285750" indent="-285750" algn="just">
              <a:buFont typeface="Arial" pitchFamily="34" charset="0"/>
              <a:buChar char="•"/>
            </a:pPr>
            <a:r>
              <a:rPr lang="es-GT" sz="1500" dirty="0">
                <a:solidFill>
                  <a:srgbClr val="003253"/>
                </a:solidFill>
              </a:rPr>
              <a:t>En el marco de la transparencia y rendición de cuentas, el MINFIN continuó actualizando  mensualmente el Portal de Fideicomisos de la Administración Central.</a:t>
            </a:r>
          </a:p>
          <a:p>
            <a:pPr marL="285750" indent="-285750" algn="just">
              <a:buFont typeface="Arial" pitchFamily="34" charset="0"/>
              <a:buChar char="•"/>
            </a:pPr>
            <a:endParaRPr lang="es-GT" sz="1500" dirty="0">
              <a:solidFill>
                <a:srgbClr val="003253"/>
              </a:solidFill>
            </a:endParaRPr>
          </a:p>
          <a:p>
            <a:pPr marL="285750" indent="-285750" algn="just">
              <a:buFont typeface="Arial" pitchFamily="34" charset="0"/>
              <a:buChar char="•"/>
            </a:pPr>
            <a:r>
              <a:rPr lang="es-GT" sz="1500" dirty="0">
                <a:solidFill>
                  <a:srgbClr val="003253"/>
                </a:solidFill>
              </a:rPr>
              <a:t>Se reconoció al MINFIN por parte de la Red Interamericana de Compras Gubernamentales -RICG-, por la labor en la transformación organizacional enfocada en el ciudadano para buscar soluciones en las compras públicas, durante la pandemia del COVID-19.</a:t>
            </a:r>
          </a:p>
          <a:p>
            <a:pPr marL="285750" indent="-285750" algn="just">
              <a:buFont typeface="Arial" pitchFamily="34" charset="0"/>
              <a:buChar char="•"/>
            </a:pPr>
            <a:endParaRPr lang="es-GT" sz="1500" dirty="0">
              <a:solidFill>
                <a:srgbClr val="003253"/>
              </a:solidFill>
            </a:endParaRPr>
          </a:p>
          <a:p>
            <a:pPr marL="285750" lvl="0" indent="-285750" algn="just">
              <a:buFont typeface="Arial" pitchFamily="34" charset="0"/>
              <a:buChar char="•"/>
            </a:pPr>
            <a:r>
              <a:rPr lang="es-GT" sz="1500" dirty="0">
                <a:solidFill>
                  <a:srgbClr val="003253"/>
                </a:solidFill>
              </a:rPr>
              <a:t>El MINFIN obtuvo  una calificación equivalente a 100 puntos, sobre la elaboración y entrega de los instrumentos de planificación estratégica y operativa, como producto del cumplimiento de los lineamientos emanados por parte del ente rector de la planificación en Guatemala.</a:t>
            </a:r>
          </a:p>
          <a:p>
            <a:pPr>
              <a:buFont typeface="Arial" pitchFamily="34" charset="0"/>
              <a:buChar char="•"/>
            </a:pPr>
            <a:endParaRPr lang="es-GT" dirty="0"/>
          </a:p>
          <a:p>
            <a:pPr>
              <a:buFont typeface="Arial" pitchFamily="34" charset="0"/>
              <a:buChar char="•"/>
            </a:pPr>
            <a:endParaRPr lang="es-GT" dirty="0"/>
          </a:p>
          <a:p>
            <a:pPr>
              <a:buFont typeface="Arial" pitchFamily="34" charset="0"/>
              <a:buChar char="•"/>
            </a:pPr>
            <a:endParaRPr lang="es-GT" dirty="0"/>
          </a:p>
        </p:txBody>
      </p:sp>
      <p:grpSp>
        <p:nvGrpSpPr>
          <p:cNvPr id="12" name="Group 11">
            <a:extLst>
              <a:ext uri="{FF2B5EF4-FFF2-40B4-BE49-F238E27FC236}">
                <a16:creationId xmlns:a16="http://schemas.microsoft.com/office/drawing/2014/main" id="{3FFA2762-4D7B-7B4D-B889-13076278E85A}"/>
              </a:ext>
            </a:extLst>
          </p:cNvPr>
          <p:cNvGrpSpPr/>
          <p:nvPr/>
        </p:nvGrpSpPr>
        <p:grpSpPr>
          <a:xfrm>
            <a:off x="8858865" y="400665"/>
            <a:ext cx="1061883" cy="1061883"/>
            <a:chOff x="8858865" y="400665"/>
            <a:chExt cx="1061883" cy="1061883"/>
          </a:xfrm>
        </p:grpSpPr>
        <p:pic>
          <p:nvPicPr>
            <p:cNvPr id="13" name="Graphic 12">
              <a:extLst>
                <a:ext uri="{FF2B5EF4-FFF2-40B4-BE49-F238E27FC236}">
                  <a16:creationId xmlns:a16="http://schemas.microsoft.com/office/drawing/2014/main" id="{0C1160BF-F696-2743-9C8C-927CC6C197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8865" y="400665"/>
              <a:ext cx="1061883" cy="1061883"/>
            </a:xfrm>
            <a:prstGeom prst="rect">
              <a:avLst/>
            </a:prstGeom>
          </p:spPr>
        </p:pic>
        <p:sp>
          <p:nvSpPr>
            <p:cNvPr id="14" name="Oval 13">
              <a:extLst>
                <a:ext uri="{FF2B5EF4-FFF2-40B4-BE49-F238E27FC236}">
                  <a16:creationId xmlns:a16="http://schemas.microsoft.com/office/drawing/2014/main" id="{5839DC52-7EBD-4646-BCDF-02D02F865D9B}"/>
                </a:ext>
              </a:extLst>
            </p:cNvPr>
            <p:cNvSpPr/>
            <p:nvPr/>
          </p:nvSpPr>
          <p:spPr>
            <a:xfrm>
              <a:off x="9150980" y="1091615"/>
              <a:ext cx="230081" cy="23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T" b="1" dirty="0">
                  <a:solidFill>
                    <a:srgbClr val="2786C0"/>
                  </a:solidFill>
                </a:rPr>
                <a:t>Q</a:t>
              </a:r>
            </a:p>
          </p:txBody>
        </p:sp>
      </p:grpSp>
      <p:sp>
        <p:nvSpPr>
          <p:cNvPr id="16" name="Título 1">
            <a:extLst>
              <a:ext uri="{FF2B5EF4-FFF2-40B4-BE49-F238E27FC236}">
                <a16:creationId xmlns:a16="http://schemas.microsoft.com/office/drawing/2014/main" id="{2062B807-FC56-1942-91C1-51FB0B0C16C1}"/>
              </a:ext>
            </a:extLst>
          </p:cNvPr>
          <p:cNvSpPr txBox="1">
            <a:spLocks/>
          </p:cNvSpPr>
          <p:nvPr/>
        </p:nvSpPr>
        <p:spPr>
          <a:xfrm>
            <a:off x="776997" y="504734"/>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3000" dirty="0">
                <a:solidFill>
                  <a:srgbClr val="003253"/>
                </a:solidFill>
                <a:latin typeface="Calibri" panose="020F0502020204030204" pitchFamily="34" charset="0"/>
                <a:cs typeface="Calibri" panose="020F0502020204030204" pitchFamily="34" charset="0"/>
              </a:rPr>
              <a:t>PRINCIPALES RESULTADOS Y AVANCES</a:t>
            </a:r>
          </a:p>
        </p:txBody>
      </p:sp>
      <p:sp>
        <p:nvSpPr>
          <p:cNvPr id="17" name="Título 1">
            <a:extLst>
              <a:ext uri="{FF2B5EF4-FFF2-40B4-BE49-F238E27FC236}">
                <a16:creationId xmlns:a16="http://schemas.microsoft.com/office/drawing/2014/main" id="{0BF31ACC-E3A3-2345-9791-6ECDA8B25F08}"/>
              </a:ext>
            </a:extLst>
          </p:cNvPr>
          <p:cNvSpPr txBox="1">
            <a:spLocks/>
          </p:cNvSpPr>
          <p:nvPr/>
        </p:nvSpPr>
        <p:spPr>
          <a:xfrm>
            <a:off x="766559" y="994559"/>
            <a:ext cx="3494002" cy="59737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500" dirty="0">
                <a:solidFill>
                  <a:srgbClr val="00568B"/>
                </a:solidFill>
                <a:latin typeface="Calibri" panose="020F0502020204030204" pitchFamily="34" charset="0"/>
                <a:cs typeface="Calibri" panose="020F0502020204030204" pitchFamily="34" charset="0"/>
              </a:rPr>
              <a:t>Gestión de los egresos:</a:t>
            </a:r>
          </a:p>
        </p:txBody>
      </p:sp>
    </p:spTree>
    <p:extLst>
      <p:ext uri="{BB962C8B-B14F-4D97-AF65-F5344CB8AC3E}">
        <p14:creationId xmlns:p14="http://schemas.microsoft.com/office/powerpoint/2010/main" val="1310776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248C154-D56E-D845-9335-0B45E1B1E7AA}"/>
              </a:ext>
            </a:extLst>
          </p:cNvPr>
          <p:cNvGrpSpPr/>
          <p:nvPr/>
        </p:nvGrpSpPr>
        <p:grpSpPr>
          <a:xfrm>
            <a:off x="874713" y="1605649"/>
            <a:ext cx="1853300" cy="1924630"/>
            <a:chOff x="953371" y="2664541"/>
            <a:chExt cx="2149212" cy="1667048"/>
          </a:xfrm>
        </p:grpSpPr>
        <p:sp>
          <p:nvSpPr>
            <p:cNvPr id="16" name="Rectangle 15">
              <a:extLst>
                <a:ext uri="{FF2B5EF4-FFF2-40B4-BE49-F238E27FC236}">
                  <a16:creationId xmlns:a16="http://schemas.microsoft.com/office/drawing/2014/main" id="{AFAAC65E-D4B0-5945-B9AA-7ADA6EF231D0}"/>
                </a:ext>
              </a:extLst>
            </p:cNvPr>
            <p:cNvSpPr/>
            <p:nvPr/>
          </p:nvSpPr>
          <p:spPr>
            <a:xfrm>
              <a:off x="953371" y="2664541"/>
              <a:ext cx="1966452" cy="1667048"/>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7" name="Rectangle 16">
              <a:extLst>
                <a:ext uri="{FF2B5EF4-FFF2-40B4-BE49-F238E27FC236}">
                  <a16:creationId xmlns:a16="http://schemas.microsoft.com/office/drawing/2014/main" id="{8E1E8818-4BDA-CB42-BC40-33BB43FB6F9C}"/>
                </a:ext>
              </a:extLst>
            </p:cNvPr>
            <p:cNvSpPr/>
            <p:nvPr/>
          </p:nvSpPr>
          <p:spPr>
            <a:xfrm rot="2700000">
              <a:off x="2709550" y="3248715"/>
              <a:ext cx="337381" cy="448684"/>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757083" y="571894"/>
            <a:ext cx="8673737" cy="547089"/>
          </a:xfrm>
        </p:spPr>
        <p:txBody>
          <a:bodyPr>
            <a:noAutofit/>
          </a:bodyPr>
          <a:lstStyle/>
          <a:p>
            <a:pPr algn="l"/>
            <a:r>
              <a:rPr lang="es-GT" sz="3000" spc="50" dirty="0">
                <a:solidFill>
                  <a:srgbClr val="003253"/>
                </a:solidFill>
                <a:latin typeface="Calibri" panose="020F0502020204030204" pitchFamily="34" charset="0"/>
                <a:cs typeface="Calibri" panose="020F0502020204030204" pitchFamily="34" charset="0"/>
              </a:rPr>
              <a:t>PRINCIPALES FUNCIONES DE “</a:t>
            </a:r>
            <a:r>
              <a:rPr lang="es-GT" sz="3000" u="sng" spc="50" dirty="0">
                <a:solidFill>
                  <a:srgbClr val="003253"/>
                </a:solidFill>
                <a:latin typeface="Calibri" panose="020F0502020204030204" pitchFamily="34" charset="0"/>
                <a:cs typeface="Calibri" panose="020F0502020204030204" pitchFamily="34" charset="0"/>
              </a:rPr>
              <a:t>LA INSTITUCIÓN</a:t>
            </a:r>
            <a:r>
              <a:rPr lang="es-GT" sz="3000" spc="50" dirty="0">
                <a:solidFill>
                  <a:srgbClr val="003253"/>
                </a:solidFill>
                <a:latin typeface="Calibri" panose="020F0502020204030204" pitchFamily="34" charset="0"/>
                <a:cs typeface="Calibri" panose="020F0502020204030204" pitchFamily="34" charset="0"/>
              </a:rPr>
              <a:t>”</a:t>
            </a:r>
            <a:endParaRPr lang="es-GT" sz="3000" b="1" spc="50" dirty="0">
              <a:solidFill>
                <a:srgbClr val="003253"/>
              </a:solidFill>
              <a:latin typeface="Calibri" panose="020F0502020204030204" pitchFamily="34" charset="0"/>
              <a:cs typeface="Calibri" panose="020F050202020403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2515615" y="1575187"/>
            <a:ext cx="7913175" cy="4019368"/>
          </a:xfrm>
        </p:spPr>
        <p:txBody>
          <a:bodyPr>
            <a:noAutofit/>
          </a:bodyPr>
          <a:lstStyle/>
          <a:p>
            <a:pPr marL="457200" lvl="1" indent="0">
              <a:lnSpc>
                <a:spcPct val="150000"/>
              </a:lnSpc>
              <a:buNone/>
            </a:pPr>
            <a:r>
              <a:rPr lang="es-GT" sz="2200" dirty="0">
                <a:solidFill>
                  <a:srgbClr val="003253"/>
                </a:solidFill>
                <a:latin typeface="Calibri" panose="020F0502020204030204" pitchFamily="34" charset="0"/>
                <a:cs typeface="Calibri" panose="020F0502020204030204" pitchFamily="34" charset="0"/>
              </a:rPr>
              <a:t>De conformidad con las normas que regulan su funcionamiento, las </a:t>
            </a:r>
            <a:r>
              <a:rPr lang="es-GT" sz="2200" b="1" dirty="0">
                <a:solidFill>
                  <a:srgbClr val="003253"/>
                </a:solidFill>
                <a:latin typeface="Calibri" panose="020F0502020204030204" pitchFamily="34" charset="0"/>
                <a:cs typeface="Calibri" panose="020F0502020204030204" pitchFamily="34" charset="0"/>
              </a:rPr>
              <a:t>principales funciones </a:t>
            </a:r>
            <a:r>
              <a:rPr lang="es-GT" sz="2200" dirty="0">
                <a:solidFill>
                  <a:srgbClr val="003253"/>
                </a:solidFill>
                <a:latin typeface="Calibri" panose="020F0502020204030204" pitchFamily="34" charset="0"/>
                <a:cs typeface="Calibri" panose="020F0502020204030204" pitchFamily="34" charset="0"/>
              </a:rPr>
              <a:t>de “</a:t>
            </a:r>
            <a:r>
              <a:rPr lang="es-GT" sz="2200" u="sng" dirty="0">
                <a:solidFill>
                  <a:srgbClr val="003253"/>
                </a:solidFill>
                <a:latin typeface="Calibri" panose="020F0502020204030204" pitchFamily="34" charset="0"/>
                <a:cs typeface="Calibri" panose="020F0502020204030204" pitchFamily="34" charset="0"/>
              </a:rPr>
              <a:t>la institución</a:t>
            </a:r>
            <a:r>
              <a:rPr lang="es-GT" sz="2200" dirty="0">
                <a:solidFill>
                  <a:srgbClr val="003253"/>
                </a:solidFill>
                <a:latin typeface="Calibri" panose="020F0502020204030204" pitchFamily="34" charset="0"/>
                <a:cs typeface="Calibri" panose="020F0502020204030204" pitchFamily="34" charset="0"/>
              </a:rPr>
              <a:t>” son:</a:t>
            </a:r>
          </a:p>
          <a:p>
            <a:pPr lvl="1">
              <a:lnSpc>
                <a:spcPct val="150000"/>
              </a:lnSpc>
              <a:buClr>
                <a:srgbClr val="0070C0"/>
              </a:buClr>
              <a:buFont typeface="Wingdings" panose="05000000000000000000" pitchFamily="2" charset="2"/>
              <a:buChar char="§"/>
            </a:pPr>
            <a:r>
              <a:rPr lang="es-GT" sz="2200" dirty="0">
                <a:solidFill>
                  <a:srgbClr val="003253"/>
                </a:solidFill>
                <a:latin typeface="Calibri" panose="020F0502020204030204" pitchFamily="34" charset="0"/>
                <a:cs typeface="Calibri" panose="020F0502020204030204" pitchFamily="34" charset="0"/>
              </a:rPr>
              <a:t>Cumplir y hacer cumplir todo lo relativo al régimen jurídico hacendario del Estado, incluyendo la recaudación y administración de los ingresos fiscales, la gestión de financiamiento interno y externo, la ejecución presupuestaria y el registro y control de los bienes, que constituyen el patrimonio del Estado.</a:t>
            </a:r>
            <a:endParaRPr lang="es-GT" sz="2200" b="1" dirty="0">
              <a:solidFill>
                <a:srgbClr val="003253"/>
              </a:solidFill>
              <a:latin typeface="Calibri" panose="020F0502020204030204" pitchFamily="34" charset="0"/>
              <a:cs typeface="Calibri" panose="020F0502020204030204" pitchFamily="34" charset="0"/>
            </a:endParaRPr>
          </a:p>
          <a:p>
            <a:pPr marL="457200" lvl="1" indent="0">
              <a:buNone/>
            </a:pPr>
            <a:r>
              <a:rPr lang="es-GT" sz="2200" b="1" dirty="0">
                <a:latin typeface="Arial" panose="020B0604020202020204" pitchFamily="34" charset="0"/>
                <a:cs typeface="Arial" panose="020B0604020202020204" pitchFamily="34" charset="0"/>
              </a:rPr>
              <a:t> </a:t>
            </a:r>
            <a:br>
              <a:rPr lang="es-GT" sz="2200" dirty="0">
                <a:latin typeface="Arial" panose="020B0604020202020204" pitchFamily="34" charset="0"/>
                <a:cs typeface="Arial" panose="020B0604020202020204" pitchFamily="34" charset="0"/>
              </a:rPr>
            </a:br>
            <a:endParaRPr lang="es-GT" sz="2200" b="1" dirty="0">
              <a:solidFill>
                <a:srgbClr val="0070C0"/>
              </a:solidFill>
              <a:latin typeface="Arial" panose="020B0604020202020204" pitchFamily="34" charset="0"/>
              <a:cs typeface="Arial" panose="020B0604020202020204" pitchFamily="34" charset="0"/>
            </a:endParaRPr>
          </a:p>
          <a:p>
            <a:pPr lvl="1"/>
            <a:endParaRPr lang="es-GT" sz="2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C0B11FA-1A90-7B47-A37D-2AA67C815EED}"/>
              </a:ext>
            </a:extLst>
          </p:cNvPr>
          <p:cNvSpPr txBox="1"/>
          <p:nvPr/>
        </p:nvSpPr>
        <p:spPr>
          <a:xfrm>
            <a:off x="9920748" y="816077"/>
            <a:ext cx="184731" cy="369332"/>
          </a:xfrm>
          <a:prstGeom prst="rect">
            <a:avLst/>
          </a:prstGeom>
          <a:noFill/>
        </p:spPr>
        <p:txBody>
          <a:bodyPr wrap="none" rtlCol="0">
            <a:spAutoFit/>
          </a:bodyPr>
          <a:lstStyle/>
          <a:p>
            <a:endParaRPr lang="en-GT" dirty="0"/>
          </a:p>
        </p:txBody>
      </p:sp>
      <p:pic>
        <p:nvPicPr>
          <p:cNvPr id="14" name="Graphic 13">
            <a:extLst>
              <a:ext uri="{FF2B5EF4-FFF2-40B4-BE49-F238E27FC236}">
                <a16:creationId xmlns:a16="http://schemas.microsoft.com/office/drawing/2014/main" id="{1EE47647-8383-1A44-8775-F5D473A3D7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6947" y="1990753"/>
            <a:ext cx="1166966" cy="1166966"/>
          </a:xfrm>
          <a:prstGeom prst="rect">
            <a:avLst/>
          </a:prstGeom>
        </p:spPr>
      </p:pic>
    </p:spTree>
    <p:extLst>
      <p:ext uri="{BB962C8B-B14F-4D97-AF65-F5344CB8AC3E}">
        <p14:creationId xmlns:p14="http://schemas.microsoft.com/office/powerpoint/2010/main" val="23821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775661" y="1698321"/>
            <a:ext cx="8410061" cy="5308505"/>
          </a:xfrm>
          <a:prstGeom prst="rect">
            <a:avLst/>
          </a:prstGeom>
          <a:noFill/>
        </p:spPr>
        <p:txBody>
          <a:bodyPr wrap="square" rtlCol="0">
            <a:spAutoFit/>
          </a:bodyPr>
          <a:lstStyle/>
          <a:p>
            <a:pPr marL="285750" lvl="0" indent="-285750" algn="just">
              <a:lnSpc>
                <a:spcPts val="2400"/>
              </a:lnSpc>
              <a:buFont typeface="Arial" pitchFamily="34" charset="0"/>
              <a:buChar char="•"/>
            </a:pPr>
            <a:r>
              <a:rPr lang="es-GT" dirty="0">
                <a:solidFill>
                  <a:srgbClr val="003253"/>
                </a:solidFill>
              </a:rPr>
              <a:t> El MINFIN y el Programa de Naciones Unidas para el Desarrollo -PNUD-  suscribieron  el proyecto de “Asistencia Técnica para la elaboración de un Protocolo que permita la prevención y atención de casos de acoso sexual en el ámbito laboral del Ministerio de Finanzas Públicas”.</a:t>
            </a:r>
          </a:p>
          <a:p>
            <a:pPr marL="285750" lvl="0" indent="-285750" algn="just">
              <a:lnSpc>
                <a:spcPts val="2400"/>
              </a:lnSpc>
              <a:buFont typeface="Arial" pitchFamily="34" charset="0"/>
              <a:buChar char="•"/>
            </a:pPr>
            <a:endParaRPr lang="es-GT" sz="900" dirty="0">
              <a:solidFill>
                <a:srgbClr val="003253"/>
              </a:solidFill>
            </a:endParaRPr>
          </a:p>
          <a:p>
            <a:pPr marL="285750" lvl="0" indent="-285750" algn="just">
              <a:lnSpc>
                <a:spcPts val="2400"/>
              </a:lnSpc>
              <a:buFont typeface="Arial" pitchFamily="34" charset="0"/>
              <a:buChar char="•"/>
            </a:pPr>
            <a:r>
              <a:rPr lang="es-GT" dirty="0">
                <a:solidFill>
                  <a:srgbClr val="003253"/>
                </a:solidFill>
              </a:rPr>
              <a:t>Con el apoyo de la Agencia Alemana de Cooperación Técnica para el Desarrollo -GIZ-, se formuló el proyecto de  “Asistencia Técnica para la transición hacia una economía verde en Guatemala, a través de políticas fiscales y económicas verdes” el cual cuenta con la opinión técnica favorable de Segeplan.</a:t>
            </a:r>
          </a:p>
          <a:p>
            <a:pPr marL="285750" lvl="0" indent="-285750" algn="just">
              <a:lnSpc>
                <a:spcPts val="2400"/>
              </a:lnSpc>
              <a:buFont typeface="Arial" pitchFamily="34" charset="0"/>
              <a:buChar char="•"/>
            </a:pPr>
            <a:endParaRPr lang="es-GT" sz="900" dirty="0">
              <a:solidFill>
                <a:srgbClr val="003253"/>
              </a:solidFill>
            </a:endParaRPr>
          </a:p>
          <a:p>
            <a:pPr marL="285750" lvl="0" indent="-285750" algn="just">
              <a:lnSpc>
                <a:spcPts val="2400"/>
              </a:lnSpc>
              <a:buFont typeface="Arial" pitchFamily="34" charset="0"/>
              <a:buChar char="•"/>
            </a:pPr>
            <a:r>
              <a:rPr lang="es-GT" dirty="0">
                <a:solidFill>
                  <a:srgbClr val="003253"/>
                </a:solidFill>
              </a:rPr>
              <a:t>Formulada y presentada la nueva cooperación técnica al Banco Centroamericano de Integración Económica -BCIE- denominada “Apoyo al Ministerio de Finanzas Públicas en la transformación digital de la gestión de sus servicios en el contexto de reactivación económica post COVID-19”.</a:t>
            </a:r>
          </a:p>
          <a:p>
            <a:pPr>
              <a:lnSpc>
                <a:spcPts val="2400"/>
              </a:lnSpc>
              <a:buFont typeface="Arial" pitchFamily="34" charset="0"/>
              <a:buChar char="•"/>
            </a:pPr>
            <a:endParaRPr lang="es-GT" dirty="0"/>
          </a:p>
          <a:p>
            <a:pPr>
              <a:lnSpc>
                <a:spcPts val="2400"/>
              </a:lnSpc>
              <a:buFont typeface="Arial" pitchFamily="34" charset="0"/>
              <a:buChar char="•"/>
            </a:pPr>
            <a:endParaRPr lang="es-GT" dirty="0"/>
          </a:p>
          <a:p>
            <a:pPr>
              <a:lnSpc>
                <a:spcPts val="2400"/>
              </a:lnSpc>
              <a:buFont typeface="Arial" pitchFamily="34" charset="0"/>
              <a:buChar char="•"/>
            </a:pPr>
            <a:endParaRPr lang="es-GT" dirty="0"/>
          </a:p>
        </p:txBody>
      </p:sp>
      <p:grpSp>
        <p:nvGrpSpPr>
          <p:cNvPr id="10" name="Group 9">
            <a:extLst>
              <a:ext uri="{FF2B5EF4-FFF2-40B4-BE49-F238E27FC236}">
                <a16:creationId xmlns:a16="http://schemas.microsoft.com/office/drawing/2014/main" id="{F2B2E574-AAA1-1D48-ADBF-49CB3249AFF7}"/>
              </a:ext>
            </a:extLst>
          </p:cNvPr>
          <p:cNvGrpSpPr/>
          <p:nvPr/>
        </p:nvGrpSpPr>
        <p:grpSpPr>
          <a:xfrm>
            <a:off x="8858865" y="400665"/>
            <a:ext cx="1061883" cy="1061883"/>
            <a:chOff x="8858865" y="400665"/>
            <a:chExt cx="1061883" cy="1061883"/>
          </a:xfrm>
        </p:grpSpPr>
        <p:pic>
          <p:nvPicPr>
            <p:cNvPr id="11" name="Graphic 10">
              <a:extLst>
                <a:ext uri="{FF2B5EF4-FFF2-40B4-BE49-F238E27FC236}">
                  <a16:creationId xmlns:a16="http://schemas.microsoft.com/office/drawing/2014/main" id="{1A282065-380D-D142-BA82-3C17239E4E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8865" y="400665"/>
              <a:ext cx="1061883" cy="1061883"/>
            </a:xfrm>
            <a:prstGeom prst="rect">
              <a:avLst/>
            </a:prstGeom>
          </p:spPr>
        </p:pic>
        <p:sp>
          <p:nvSpPr>
            <p:cNvPr id="12" name="Oval 11">
              <a:extLst>
                <a:ext uri="{FF2B5EF4-FFF2-40B4-BE49-F238E27FC236}">
                  <a16:creationId xmlns:a16="http://schemas.microsoft.com/office/drawing/2014/main" id="{0C9C0249-5AB4-5144-8303-8D6534FC4B06}"/>
                </a:ext>
              </a:extLst>
            </p:cNvPr>
            <p:cNvSpPr/>
            <p:nvPr/>
          </p:nvSpPr>
          <p:spPr>
            <a:xfrm>
              <a:off x="9150980" y="1091615"/>
              <a:ext cx="230081" cy="23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T" b="1" dirty="0">
                  <a:solidFill>
                    <a:srgbClr val="2786C0"/>
                  </a:solidFill>
                </a:rPr>
                <a:t>Q</a:t>
              </a:r>
            </a:p>
          </p:txBody>
        </p:sp>
      </p:grpSp>
      <p:sp>
        <p:nvSpPr>
          <p:cNvPr id="13" name="Título 1">
            <a:extLst>
              <a:ext uri="{FF2B5EF4-FFF2-40B4-BE49-F238E27FC236}">
                <a16:creationId xmlns:a16="http://schemas.microsoft.com/office/drawing/2014/main" id="{9CE6A233-AEF9-4041-8618-5F86CE8EEE72}"/>
              </a:ext>
            </a:extLst>
          </p:cNvPr>
          <p:cNvSpPr txBox="1">
            <a:spLocks/>
          </p:cNvSpPr>
          <p:nvPr/>
        </p:nvSpPr>
        <p:spPr>
          <a:xfrm>
            <a:off x="776997" y="504734"/>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3000" dirty="0">
                <a:solidFill>
                  <a:srgbClr val="003253"/>
                </a:solidFill>
                <a:latin typeface="Calibri" panose="020F0502020204030204" pitchFamily="34" charset="0"/>
                <a:cs typeface="Calibri" panose="020F0502020204030204" pitchFamily="34" charset="0"/>
              </a:rPr>
              <a:t>PRINCIPALES RESULTADOS Y AVANCES</a:t>
            </a:r>
          </a:p>
        </p:txBody>
      </p:sp>
      <p:sp>
        <p:nvSpPr>
          <p:cNvPr id="14" name="Título 1">
            <a:extLst>
              <a:ext uri="{FF2B5EF4-FFF2-40B4-BE49-F238E27FC236}">
                <a16:creationId xmlns:a16="http://schemas.microsoft.com/office/drawing/2014/main" id="{8E199CAD-9C76-2642-B990-91ADA764FA40}"/>
              </a:ext>
            </a:extLst>
          </p:cNvPr>
          <p:cNvSpPr txBox="1">
            <a:spLocks/>
          </p:cNvSpPr>
          <p:nvPr/>
        </p:nvSpPr>
        <p:spPr>
          <a:xfrm>
            <a:off x="766559" y="994559"/>
            <a:ext cx="3494002" cy="59737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500" dirty="0">
                <a:solidFill>
                  <a:srgbClr val="00568B"/>
                </a:solidFill>
                <a:latin typeface="Calibri" panose="020F0502020204030204" pitchFamily="34" charset="0"/>
                <a:cs typeface="Calibri" panose="020F0502020204030204" pitchFamily="34" charset="0"/>
              </a:rPr>
              <a:t>Gestión de los egresos:</a:t>
            </a:r>
          </a:p>
        </p:txBody>
      </p:sp>
    </p:spTree>
    <p:extLst>
      <p:ext uri="{BB962C8B-B14F-4D97-AF65-F5344CB8AC3E}">
        <p14:creationId xmlns:p14="http://schemas.microsoft.com/office/powerpoint/2010/main" val="1310776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949282" y="1744620"/>
            <a:ext cx="7889199" cy="5450851"/>
          </a:xfrm>
          <a:prstGeom prst="rect">
            <a:avLst/>
          </a:prstGeom>
          <a:noFill/>
        </p:spPr>
        <p:txBody>
          <a:bodyPr wrap="square" rtlCol="0">
            <a:spAutoFit/>
          </a:bodyPr>
          <a:lstStyle/>
          <a:p>
            <a:pPr marL="285750" lvl="0" indent="-285750">
              <a:lnSpc>
                <a:spcPct val="150000"/>
              </a:lnSpc>
              <a:buFont typeface="Arial" pitchFamily="34" charset="0"/>
              <a:buChar char="•"/>
            </a:pPr>
            <a:r>
              <a:rPr lang="es-GT" dirty="0">
                <a:solidFill>
                  <a:srgbClr val="003253"/>
                </a:solidFill>
              </a:rPr>
              <a:t>Financiamiento bonificado, aprobado por el Congreso de la República, con gestión finalizada, se colocaron Q 6, 391 millones de bonos del tesoro, equivalente a 26.11% de la colocación anual; los recursos financieros obtenidos, son utilizados en el presupuesto para financiar diversos programas del Estado de Guatemala.</a:t>
            </a:r>
          </a:p>
          <a:p>
            <a:pPr marL="285750" lvl="0" indent="-285750">
              <a:lnSpc>
                <a:spcPct val="150000"/>
              </a:lnSpc>
              <a:buFont typeface="Arial" pitchFamily="34" charset="0"/>
              <a:buChar char="•"/>
            </a:pPr>
            <a:endParaRPr lang="es-GT" dirty="0">
              <a:solidFill>
                <a:srgbClr val="003253"/>
              </a:solidFill>
            </a:endParaRPr>
          </a:p>
          <a:p>
            <a:pPr marL="285750" lvl="0" indent="-285750">
              <a:lnSpc>
                <a:spcPct val="150000"/>
              </a:lnSpc>
              <a:buFont typeface="Arial" pitchFamily="34" charset="0"/>
              <a:buChar char="•"/>
            </a:pPr>
            <a:r>
              <a:rPr lang="es-GT" dirty="0">
                <a:solidFill>
                  <a:srgbClr val="003253"/>
                </a:solidFill>
              </a:rPr>
              <a:t>Instrucciones de pago de servicios de Deuda, correspondiente al pago de la deuda pública contraída por el Estado de Guatemala, en el segundo cuatrimestre se realizaron 785 instrucciones de pago, de acuerdo con lo programado se ha ejecutado el 38%.</a:t>
            </a:r>
          </a:p>
          <a:p>
            <a:pPr>
              <a:lnSpc>
                <a:spcPct val="150000"/>
              </a:lnSpc>
              <a:buFont typeface="Arial" pitchFamily="34" charset="0"/>
              <a:buChar char="•"/>
            </a:pPr>
            <a:endParaRPr lang="es-GT" dirty="0"/>
          </a:p>
          <a:p>
            <a:pPr>
              <a:lnSpc>
                <a:spcPct val="150000"/>
              </a:lnSpc>
              <a:buFont typeface="Arial" pitchFamily="34" charset="0"/>
              <a:buChar char="•"/>
            </a:pPr>
            <a:endParaRPr lang="es-GT" dirty="0"/>
          </a:p>
          <a:p>
            <a:pPr>
              <a:lnSpc>
                <a:spcPct val="150000"/>
              </a:lnSpc>
              <a:buFont typeface="Arial" pitchFamily="34" charset="0"/>
              <a:buChar char="•"/>
            </a:pPr>
            <a:endParaRPr lang="es-GT" dirty="0"/>
          </a:p>
        </p:txBody>
      </p:sp>
      <p:grpSp>
        <p:nvGrpSpPr>
          <p:cNvPr id="11" name="Group 10">
            <a:extLst>
              <a:ext uri="{FF2B5EF4-FFF2-40B4-BE49-F238E27FC236}">
                <a16:creationId xmlns:a16="http://schemas.microsoft.com/office/drawing/2014/main" id="{358AEBB6-3F0A-764B-98C2-8AB5A9B9C51A}"/>
              </a:ext>
            </a:extLst>
          </p:cNvPr>
          <p:cNvGrpSpPr/>
          <p:nvPr/>
        </p:nvGrpSpPr>
        <p:grpSpPr>
          <a:xfrm>
            <a:off x="8858865" y="400665"/>
            <a:ext cx="1061883" cy="1061883"/>
            <a:chOff x="8858865" y="400665"/>
            <a:chExt cx="1061883" cy="1061883"/>
          </a:xfrm>
        </p:grpSpPr>
        <p:pic>
          <p:nvPicPr>
            <p:cNvPr id="12" name="Graphic 11">
              <a:extLst>
                <a:ext uri="{FF2B5EF4-FFF2-40B4-BE49-F238E27FC236}">
                  <a16:creationId xmlns:a16="http://schemas.microsoft.com/office/drawing/2014/main" id="{12C7BCDD-5423-2243-8A9D-03137891B6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8865" y="400665"/>
              <a:ext cx="1061883" cy="1061883"/>
            </a:xfrm>
            <a:prstGeom prst="rect">
              <a:avLst/>
            </a:prstGeom>
          </p:spPr>
        </p:pic>
        <p:sp>
          <p:nvSpPr>
            <p:cNvPr id="13" name="Oval 12">
              <a:extLst>
                <a:ext uri="{FF2B5EF4-FFF2-40B4-BE49-F238E27FC236}">
                  <a16:creationId xmlns:a16="http://schemas.microsoft.com/office/drawing/2014/main" id="{26536EEB-68B1-9446-AA23-A8BF4F31680A}"/>
                </a:ext>
              </a:extLst>
            </p:cNvPr>
            <p:cNvSpPr/>
            <p:nvPr/>
          </p:nvSpPr>
          <p:spPr>
            <a:xfrm>
              <a:off x="9150980" y="1091615"/>
              <a:ext cx="230081" cy="23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T" b="1" dirty="0">
                  <a:solidFill>
                    <a:srgbClr val="2786C0"/>
                  </a:solidFill>
                </a:rPr>
                <a:t>Q</a:t>
              </a:r>
            </a:p>
          </p:txBody>
        </p:sp>
      </p:grpSp>
      <p:sp>
        <p:nvSpPr>
          <p:cNvPr id="14" name="Título 1">
            <a:extLst>
              <a:ext uri="{FF2B5EF4-FFF2-40B4-BE49-F238E27FC236}">
                <a16:creationId xmlns:a16="http://schemas.microsoft.com/office/drawing/2014/main" id="{ECA6FB17-AE63-C94D-B3AC-FFDE2AF4D6BE}"/>
              </a:ext>
            </a:extLst>
          </p:cNvPr>
          <p:cNvSpPr txBox="1">
            <a:spLocks/>
          </p:cNvSpPr>
          <p:nvPr/>
        </p:nvSpPr>
        <p:spPr>
          <a:xfrm>
            <a:off x="776997" y="504734"/>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3000" dirty="0">
                <a:solidFill>
                  <a:srgbClr val="003253"/>
                </a:solidFill>
                <a:latin typeface="Calibri" panose="020F0502020204030204" pitchFamily="34" charset="0"/>
                <a:cs typeface="Calibri" panose="020F0502020204030204" pitchFamily="34" charset="0"/>
              </a:rPr>
              <a:t>PRINCIPALES RESULTADOS Y AVANCES</a:t>
            </a:r>
          </a:p>
        </p:txBody>
      </p:sp>
      <p:sp>
        <p:nvSpPr>
          <p:cNvPr id="16" name="Título 1">
            <a:extLst>
              <a:ext uri="{FF2B5EF4-FFF2-40B4-BE49-F238E27FC236}">
                <a16:creationId xmlns:a16="http://schemas.microsoft.com/office/drawing/2014/main" id="{859BBB50-FD03-564B-9D6E-A4C156931240}"/>
              </a:ext>
            </a:extLst>
          </p:cNvPr>
          <p:cNvSpPr txBox="1">
            <a:spLocks/>
          </p:cNvSpPr>
          <p:nvPr/>
        </p:nvSpPr>
        <p:spPr>
          <a:xfrm>
            <a:off x="766559" y="994559"/>
            <a:ext cx="3494002" cy="59737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500" dirty="0">
                <a:solidFill>
                  <a:srgbClr val="00568B"/>
                </a:solidFill>
                <a:latin typeface="Calibri" panose="020F0502020204030204" pitchFamily="34" charset="0"/>
                <a:cs typeface="Calibri" panose="020F0502020204030204" pitchFamily="34" charset="0"/>
              </a:rPr>
              <a:t>Gestión de los egresos:</a:t>
            </a:r>
          </a:p>
        </p:txBody>
      </p:sp>
    </p:spTree>
    <p:extLst>
      <p:ext uri="{BB962C8B-B14F-4D97-AF65-F5344CB8AC3E}">
        <p14:creationId xmlns:p14="http://schemas.microsoft.com/office/powerpoint/2010/main" val="1310776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205582" y="4393308"/>
            <a:ext cx="9144000" cy="1572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800" b="1" dirty="0">
                <a:solidFill>
                  <a:schemeClr val="bg1"/>
                </a:solidFill>
                <a:latin typeface="Calibri" panose="020F0502020204030204" pitchFamily="34" charset="0"/>
                <a:cs typeface="Calibri" panose="020F0502020204030204" pitchFamily="34" charset="0"/>
              </a:rPr>
              <a:t>RENDICIÓN DE CUENTAS</a:t>
            </a:r>
            <a:br>
              <a:rPr lang="es-GT" sz="3400" b="1" dirty="0">
                <a:latin typeface="Arial" panose="020B0604020202020204" pitchFamily="34" charset="0"/>
                <a:cs typeface="Arial" panose="020B0604020202020204" pitchFamily="34" charset="0"/>
              </a:rPr>
            </a:br>
            <a:r>
              <a:rPr lang="es-GT" sz="3400" b="1" dirty="0">
                <a:solidFill>
                  <a:srgbClr val="00B0F0"/>
                </a:solidFill>
                <a:latin typeface="Calibri" panose="020F0502020204030204" pitchFamily="34" charset="0"/>
                <a:cs typeface="Calibri" panose="020F0502020204030204" pitchFamily="34" charset="0"/>
              </a:rPr>
              <a:t>TENDENCIAS Y DESAFÍOS</a:t>
            </a:r>
          </a:p>
        </p:txBody>
      </p:sp>
    </p:spTree>
    <p:extLst>
      <p:ext uri="{BB962C8B-B14F-4D97-AF65-F5344CB8AC3E}">
        <p14:creationId xmlns:p14="http://schemas.microsoft.com/office/powerpoint/2010/main" val="1110065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793690" y="657425"/>
            <a:ext cx="5954350" cy="858858"/>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03253"/>
                </a:solidFill>
                <a:latin typeface="Calibri" panose="020F0502020204030204" pitchFamily="34" charset="0"/>
                <a:cs typeface="Calibri" panose="020F0502020204030204" pitchFamily="34" charset="0"/>
              </a:rPr>
              <a:t>¿QUÉ TENDENCIA MUESTRA EL USO DE LOS RECURSOS PÚBLICOS?</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340505" y="1753715"/>
            <a:ext cx="5960963" cy="510428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rgbClr val="003253"/>
                </a:solidFill>
                <a:latin typeface="Calibri" panose="020F0502020204030204" pitchFamily="34" charset="0"/>
                <a:cs typeface="Calibri" panose="020F0502020204030204" pitchFamily="34" charset="0"/>
              </a:rPr>
              <a:t>Los datos obtenidos al segundo </a:t>
            </a:r>
            <a:r>
              <a:rPr lang="es-GT" sz="2000" dirty="0">
                <a:solidFill>
                  <a:srgbClr val="0070C0"/>
                </a:solidFill>
                <a:latin typeface="Arial" panose="020B0604020202020204" pitchFamily="34" charset="0"/>
                <a:cs typeface="Arial" panose="020B0604020202020204" pitchFamily="34" charset="0"/>
              </a:rPr>
              <a:t>cuatrimestre reportado </a:t>
            </a:r>
            <a:r>
              <a:rPr lang="es-GT" sz="1800" b="0" dirty="0">
                <a:solidFill>
                  <a:srgbClr val="003253"/>
                </a:solidFill>
                <a:latin typeface="Calibri" panose="020F0502020204030204" pitchFamily="34" charset="0"/>
                <a:cs typeface="Calibri" panose="020F0502020204030204" pitchFamily="34" charset="0"/>
              </a:rPr>
              <a:t>permiten establecer que la ejecución del presupuesto se caracterizó principalmente por un gasto concentrado fundamentalmente en la nómina de sueldos y salarios del personal del MINFIN, especialmente este gasto se debe a la naturaleza de las funciones del Ministerio, como son atender a 497 instituciones del sector público.</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6F5BF25E-8697-6947-BA56-A16314EB7F3A}"/>
              </a:ext>
            </a:extLst>
          </p:cNvPr>
          <p:cNvGrpSpPr/>
          <p:nvPr/>
        </p:nvGrpSpPr>
        <p:grpSpPr>
          <a:xfrm>
            <a:off x="1307331" y="2208213"/>
            <a:ext cx="2704229" cy="3602652"/>
            <a:chOff x="953371" y="2664541"/>
            <a:chExt cx="2132910" cy="2841524"/>
          </a:xfrm>
        </p:grpSpPr>
        <p:sp>
          <p:nvSpPr>
            <p:cNvPr id="9" name="Rectangle 8">
              <a:extLst>
                <a:ext uri="{FF2B5EF4-FFF2-40B4-BE49-F238E27FC236}">
                  <a16:creationId xmlns:a16="http://schemas.microsoft.com/office/drawing/2014/main" id="{B61C22F7-C1CD-4E43-A7BB-84F90C4E9C86}"/>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0" name="Rectangle 9">
              <a:extLst>
                <a:ext uri="{FF2B5EF4-FFF2-40B4-BE49-F238E27FC236}">
                  <a16:creationId xmlns:a16="http://schemas.microsoft.com/office/drawing/2014/main" id="{E2C7B7A8-EA8E-834D-862B-9B5EB53106EF}"/>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8" name="Título 1">
            <a:extLst>
              <a:ext uri="{FF2B5EF4-FFF2-40B4-BE49-F238E27FC236}">
                <a16:creationId xmlns:a16="http://schemas.microsoft.com/office/drawing/2014/main" id="{E40743F2-234A-4544-BBAC-8877FB423F76}"/>
              </a:ext>
            </a:extLst>
          </p:cNvPr>
          <p:cNvSpPr txBox="1">
            <a:spLocks/>
          </p:cNvSpPr>
          <p:nvPr/>
        </p:nvSpPr>
        <p:spPr>
          <a:xfrm>
            <a:off x="1556574" y="2589879"/>
            <a:ext cx="1915831" cy="2653451"/>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800" b="0" dirty="0">
                <a:solidFill>
                  <a:schemeClr val="tx1"/>
                </a:solidFill>
                <a:latin typeface="Arial" panose="020B0604020202020204" pitchFamily="34" charset="0"/>
                <a:cs typeface="Arial" panose="020B0604020202020204" pitchFamily="34" charset="0"/>
              </a:rPr>
            </a:br>
            <a:r>
              <a:rPr lang="es-GT" sz="1800" b="0" dirty="0">
                <a:solidFill>
                  <a:schemeClr val="bg1"/>
                </a:solidFill>
                <a:latin typeface="Calibri" panose="020F0502020204030204" pitchFamily="34" charset="0"/>
                <a:cs typeface="Calibri" panose="020F0502020204030204" pitchFamily="34" charset="0"/>
              </a:rPr>
              <a:t>Se espera que</a:t>
            </a:r>
          </a:p>
          <a:p>
            <a:pPr>
              <a:lnSpc>
                <a:spcPct val="100000"/>
              </a:lnSpc>
            </a:pPr>
            <a:r>
              <a:rPr lang="es-GT" sz="1800" b="0" dirty="0">
                <a:solidFill>
                  <a:schemeClr val="bg1"/>
                </a:solidFill>
                <a:latin typeface="Calibri" panose="020F0502020204030204" pitchFamily="34" charset="0"/>
                <a:cs typeface="Calibri" panose="020F0502020204030204" pitchFamily="34" charset="0"/>
              </a:rPr>
              <a:t>en el </a:t>
            </a:r>
            <a:r>
              <a:rPr lang="es-GT" sz="1800" dirty="0">
                <a:solidFill>
                  <a:srgbClr val="BDD7EE"/>
                </a:solidFill>
                <a:latin typeface="Calibri" panose="020F0502020204030204" pitchFamily="34" charset="0"/>
                <a:cs typeface="Calibri" panose="020F0502020204030204" pitchFamily="34" charset="0"/>
              </a:rPr>
              <a:t>siguiente cuatrimestre </a:t>
            </a:r>
            <a:r>
              <a:rPr lang="es-GT" sz="1800" b="0" dirty="0">
                <a:solidFill>
                  <a:schemeClr val="bg1"/>
                </a:solidFill>
                <a:latin typeface="Calibri" panose="020F0502020204030204" pitchFamily="34" charset="0"/>
                <a:cs typeface="Calibri" panose="020F0502020204030204" pitchFamily="34" charset="0"/>
              </a:rPr>
              <a:t>incrementar significativamente  en un 46% la ejecución presupuestaria del MINFIN</a:t>
            </a:r>
          </a:p>
        </p:txBody>
      </p:sp>
      <p:pic>
        <p:nvPicPr>
          <p:cNvPr id="4" name="Graphic 3">
            <a:extLst>
              <a:ext uri="{FF2B5EF4-FFF2-40B4-BE49-F238E27FC236}">
                <a16:creationId xmlns:a16="http://schemas.microsoft.com/office/drawing/2014/main" id="{47158D14-6784-2544-BFCA-9335223C1B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4795" y="692150"/>
            <a:ext cx="1539433" cy="1539433"/>
          </a:xfrm>
          <a:prstGeom prst="rect">
            <a:avLst/>
          </a:prstGeom>
        </p:spPr>
      </p:pic>
    </p:spTree>
    <p:extLst>
      <p:ext uri="{BB962C8B-B14F-4D97-AF65-F5344CB8AC3E}">
        <p14:creationId xmlns:p14="http://schemas.microsoft.com/office/powerpoint/2010/main" val="4042557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40743F2-234A-4544-BBAC-8877FB423F76}"/>
              </a:ext>
            </a:extLst>
          </p:cNvPr>
          <p:cNvSpPr txBox="1">
            <a:spLocks/>
          </p:cNvSpPr>
          <p:nvPr/>
        </p:nvSpPr>
        <p:spPr>
          <a:xfrm>
            <a:off x="4375232" y="2315088"/>
            <a:ext cx="5058135" cy="3275484"/>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lvl="0" algn="just">
              <a:lnSpc>
                <a:spcPts val="2800"/>
              </a:lnSpc>
            </a:pPr>
            <a:r>
              <a:rPr lang="es-GT" sz="1900" b="0" dirty="0">
                <a:solidFill>
                  <a:srgbClr val="0D3A61"/>
                </a:solidFill>
                <a:latin typeface="Calibri" panose="020F0502020204030204" pitchFamily="34" charset="0"/>
                <a:cs typeface="Calibri" panose="020F0502020204030204" pitchFamily="34" charset="0"/>
              </a:rPr>
              <a:t>Propiciar la optimización de asignaciones presupuestarias para renovar el equipo de cómputo de las diferentes dependencias del MINFIN.</a:t>
            </a:r>
          </a:p>
          <a:p>
            <a:pPr lvl="0" algn="just">
              <a:lnSpc>
                <a:spcPts val="2800"/>
              </a:lnSpc>
            </a:pPr>
            <a:endParaRPr lang="es-GT" sz="1900" b="0" dirty="0">
              <a:solidFill>
                <a:srgbClr val="0D3A61"/>
              </a:solidFill>
              <a:latin typeface="Calibri" panose="020F0502020204030204" pitchFamily="34" charset="0"/>
              <a:cs typeface="Calibri" panose="020F0502020204030204" pitchFamily="34" charset="0"/>
            </a:endParaRPr>
          </a:p>
          <a:p>
            <a:pPr lvl="0" algn="just">
              <a:lnSpc>
                <a:spcPts val="2800"/>
              </a:lnSpc>
            </a:pPr>
            <a:r>
              <a:rPr lang="es-GT" sz="1900" b="0" dirty="0">
                <a:solidFill>
                  <a:srgbClr val="0D3A61"/>
                </a:solidFill>
                <a:latin typeface="Calibri" panose="020F0502020204030204" pitchFamily="34" charset="0"/>
                <a:cs typeface="Calibri" panose="020F0502020204030204" pitchFamily="34" charset="0"/>
              </a:rPr>
              <a:t>Analizar y propiciar el diseño conceptual e implementación de firma electrónica y/o firma electrónica avanzada en las modificaciones presupuestarias (INTRA2) de la entidad 11130007 “Ministerio de Finanzas Públicas”.</a:t>
            </a:r>
          </a:p>
          <a:p>
            <a:pPr algn="just">
              <a:lnSpc>
                <a:spcPct val="10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a:p>
            <a:pPr algn="just">
              <a:lnSpc>
                <a:spcPct val="100000"/>
              </a:lnSpc>
            </a:pP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4E8ADC1C-DB9B-2146-B0B4-356402A56815}"/>
              </a:ext>
            </a:extLst>
          </p:cNvPr>
          <p:cNvSpPr>
            <a:spLocks noGrp="1"/>
          </p:cNvSpPr>
          <p:nvPr>
            <p:ph type="ctrTitle"/>
          </p:nvPr>
        </p:nvSpPr>
        <p:spPr>
          <a:xfrm>
            <a:off x="793690" y="657425"/>
            <a:ext cx="5954350" cy="858858"/>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03253"/>
                </a:solidFill>
                <a:latin typeface="Calibri" panose="020F0502020204030204" pitchFamily="34" charset="0"/>
                <a:cs typeface="Calibri" panose="020F0502020204030204" pitchFamily="34" charset="0"/>
              </a:rPr>
              <a:t>¿QUÉ TENDENCIA MUESTRA EL USO DE LOS RECURSOS PÚBLICOS?</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C58B908B-E93B-A345-ADAC-937570ABCC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4795" y="692150"/>
            <a:ext cx="1539433" cy="1539433"/>
          </a:xfrm>
          <a:prstGeom prst="rect">
            <a:avLst/>
          </a:prstGeom>
        </p:spPr>
      </p:pic>
      <p:grpSp>
        <p:nvGrpSpPr>
          <p:cNvPr id="12" name="Group 11">
            <a:extLst>
              <a:ext uri="{FF2B5EF4-FFF2-40B4-BE49-F238E27FC236}">
                <a16:creationId xmlns:a16="http://schemas.microsoft.com/office/drawing/2014/main" id="{ED14405B-383B-CC42-B74B-B1908C005C2F}"/>
              </a:ext>
            </a:extLst>
          </p:cNvPr>
          <p:cNvGrpSpPr/>
          <p:nvPr/>
        </p:nvGrpSpPr>
        <p:grpSpPr>
          <a:xfrm>
            <a:off x="1307331" y="2208213"/>
            <a:ext cx="2704229" cy="3602652"/>
            <a:chOff x="953371" y="2664541"/>
            <a:chExt cx="2132910" cy="2841524"/>
          </a:xfrm>
        </p:grpSpPr>
        <p:sp>
          <p:nvSpPr>
            <p:cNvPr id="13" name="Rectangle 12">
              <a:extLst>
                <a:ext uri="{FF2B5EF4-FFF2-40B4-BE49-F238E27FC236}">
                  <a16:creationId xmlns:a16="http://schemas.microsoft.com/office/drawing/2014/main" id="{C39D1A96-A052-0940-9611-38B1509F4109}"/>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4" name="Rectangle 13">
              <a:extLst>
                <a:ext uri="{FF2B5EF4-FFF2-40B4-BE49-F238E27FC236}">
                  <a16:creationId xmlns:a16="http://schemas.microsoft.com/office/drawing/2014/main" id="{09EA8C07-C679-5E40-82BE-209BCACBEDD9}"/>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15" name="Título 1">
            <a:extLst>
              <a:ext uri="{FF2B5EF4-FFF2-40B4-BE49-F238E27FC236}">
                <a16:creationId xmlns:a16="http://schemas.microsoft.com/office/drawing/2014/main" id="{F750361D-CCFF-7947-B8C5-8409DE0E9328}"/>
              </a:ext>
            </a:extLst>
          </p:cNvPr>
          <p:cNvSpPr txBox="1">
            <a:spLocks/>
          </p:cNvSpPr>
          <p:nvPr/>
        </p:nvSpPr>
        <p:spPr>
          <a:xfrm>
            <a:off x="1556574" y="2589879"/>
            <a:ext cx="1915831" cy="2653451"/>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800" b="0" dirty="0">
                <a:solidFill>
                  <a:schemeClr val="tx1"/>
                </a:solidFill>
                <a:latin typeface="Arial" panose="020B0604020202020204" pitchFamily="34" charset="0"/>
                <a:cs typeface="Arial" panose="020B0604020202020204" pitchFamily="34" charset="0"/>
              </a:rPr>
            </a:br>
            <a:r>
              <a:rPr lang="es-GT" sz="1800" b="0" dirty="0">
                <a:solidFill>
                  <a:schemeClr val="bg1"/>
                </a:solidFill>
                <a:latin typeface="Calibri" panose="020F0502020204030204" pitchFamily="34" charset="0"/>
                <a:cs typeface="Calibri" panose="020F0502020204030204" pitchFamily="34" charset="0"/>
              </a:rPr>
              <a:t>Se espera que</a:t>
            </a:r>
          </a:p>
          <a:p>
            <a:pPr>
              <a:lnSpc>
                <a:spcPct val="100000"/>
              </a:lnSpc>
            </a:pPr>
            <a:r>
              <a:rPr lang="es-GT" sz="1800" b="0" dirty="0">
                <a:solidFill>
                  <a:schemeClr val="bg1"/>
                </a:solidFill>
                <a:latin typeface="Calibri" panose="020F0502020204030204" pitchFamily="34" charset="0"/>
                <a:cs typeface="Calibri" panose="020F0502020204030204" pitchFamily="34" charset="0"/>
              </a:rPr>
              <a:t>en el </a:t>
            </a:r>
            <a:r>
              <a:rPr lang="es-GT" sz="1800" dirty="0">
                <a:solidFill>
                  <a:srgbClr val="BDD7EE"/>
                </a:solidFill>
                <a:latin typeface="Calibri" panose="020F0502020204030204" pitchFamily="34" charset="0"/>
                <a:cs typeface="Calibri" panose="020F0502020204030204" pitchFamily="34" charset="0"/>
              </a:rPr>
              <a:t>siguiente cuatrimestre </a:t>
            </a:r>
            <a:r>
              <a:rPr lang="es-GT" sz="1800" b="0" dirty="0">
                <a:solidFill>
                  <a:schemeClr val="bg1"/>
                </a:solidFill>
                <a:latin typeface="Calibri" panose="020F0502020204030204" pitchFamily="34" charset="0"/>
                <a:cs typeface="Calibri" panose="020F0502020204030204" pitchFamily="34" charset="0"/>
              </a:rPr>
              <a:t>incrementar significativamente  en un 46% la ejecución presupuestaria del MINFIN</a:t>
            </a:r>
          </a:p>
        </p:txBody>
      </p:sp>
    </p:spTree>
    <p:extLst>
      <p:ext uri="{BB962C8B-B14F-4D97-AF65-F5344CB8AC3E}">
        <p14:creationId xmlns:p14="http://schemas.microsoft.com/office/powerpoint/2010/main" val="4042557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781070" y="669000"/>
            <a:ext cx="6314211" cy="776007"/>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D3A61"/>
                </a:solidFill>
                <a:latin typeface="Calibri" panose="020F0502020204030204" pitchFamily="34" charset="0"/>
                <a:cs typeface="Calibri" panose="020F0502020204030204" pitchFamily="34" charset="0"/>
              </a:rPr>
              <a:t>¿QUÉ RESULTADOS SE OBTUVIERON EN EL MARCO DE LA </a:t>
            </a:r>
            <a:r>
              <a:rPr lang="es-GT" sz="3300" dirty="0" err="1">
                <a:solidFill>
                  <a:srgbClr val="0D3A61"/>
                </a:solidFill>
                <a:latin typeface="Calibri" panose="020F0502020204030204" pitchFamily="34" charset="0"/>
                <a:cs typeface="Calibri" panose="020F0502020204030204" pitchFamily="34" charset="0"/>
              </a:rPr>
              <a:t>PGG</a:t>
            </a:r>
            <a:r>
              <a:rPr lang="es-GT" sz="3300" dirty="0">
                <a:solidFill>
                  <a:srgbClr val="0D3A61"/>
                </a:solidFill>
                <a:latin typeface="Calibri" panose="020F0502020204030204" pitchFamily="34" charset="0"/>
                <a:cs typeface="Calibri" panose="020F0502020204030204" pitchFamily="34" charset="0"/>
              </a:rPr>
              <a:t>?</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309915" y="2229277"/>
            <a:ext cx="5621163" cy="4426167"/>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ts val="2800"/>
              </a:lnSpc>
            </a:pPr>
            <a:r>
              <a:rPr lang="es-GT" sz="1800" b="0" dirty="0">
                <a:solidFill>
                  <a:srgbClr val="003253"/>
                </a:solidFill>
                <a:latin typeface="Calibri" panose="020F0502020204030204" pitchFamily="34" charset="0"/>
                <a:cs typeface="Calibri" panose="020F0502020204030204" pitchFamily="34" charset="0"/>
              </a:rPr>
              <a:t>La</a:t>
            </a:r>
            <a:r>
              <a:rPr lang="es-GT" sz="2000" b="0" dirty="0">
                <a:solidFill>
                  <a:schemeClr val="tx1"/>
                </a:solidFill>
                <a:latin typeface="Arial" panose="020B0604020202020204" pitchFamily="34" charset="0"/>
                <a:cs typeface="Arial" panose="020B0604020202020204" pitchFamily="34" charset="0"/>
              </a:rPr>
              <a:t> </a:t>
            </a:r>
            <a:r>
              <a:rPr lang="es-GT" sz="2000" dirty="0">
                <a:solidFill>
                  <a:srgbClr val="0070C0"/>
                </a:solidFill>
                <a:latin typeface="Calibri" panose="020F0502020204030204" pitchFamily="34" charset="0"/>
                <a:cs typeface="Calibri" panose="020F0502020204030204" pitchFamily="34" charset="0"/>
              </a:rPr>
              <a:t>Política General de Gobierno </a:t>
            </a:r>
            <a:r>
              <a:rPr lang="es-GT" sz="1800" b="0" dirty="0">
                <a:solidFill>
                  <a:srgbClr val="003253"/>
                </a:solidFill>
                <a:latin typeface="Calibri" panose="020F0502020204030204" pitchFamily="34" charset="0"/>
                <a:cs typeface="Calibri" panose="020F0502020204030204" pitchFamily="34" charset="0"/>
              </a:rPr>
              <a:t>(PGG) es el plan de acción del Gobierno de Guatemala, en donde se plasman los objetivos estratégicos y los lineamientos de las políticas públicas.</a:t>
            </a:r>
          </a:p>
          <a:p>
            <a:pPr algn="just">
              <a:lnSpc>
                <a:spcPts val="2800"/>
              </a:lnSpc>
            </a:pPr>
            <a:endParaRPr lang="es-GT" sz="1800" b="0" dirty="0">
              <a:solidFill>
                <a:srgbClr val="003253"/>
              </a:solidFill>
              <a:latin typeface="Calibri" panose="020F0502020204030204" pitchFamily="34" charset="0"/>
              <a:cs typeface="Calibri" panose="020F0502020204030204" pitchFamily="34" charset="0"/>
            </a:endParaRPr>
          </a:p>
          <a:p>
            <a:pPr algn="just">
              <a:lnSpc>
                <a:spcPts val="2800"/>
              </a:lnSpc>
            </a:pPr>
            <a:r>
              <a:rPr lang="es-GT" sz="1800" b="0" dirty="0">
                <a:solidFill>
                  <a:srgbClr val="003253"/>
                </a:solidFill>
                <a:latin typeface="Calibri" panose="020F0502020204030204" pitchFamily="34" charset="0"/>
                <a:cs typeface="Calibri" panose="020F0502020204030204" pitchFamily="34" charset="0"/>
              </a:rPr>
              <a:t>EL “MINFIN”, durante el cuatrimestre reportado, colaboró con el cumplimiento de la PGG, manteniendo estable la macroeconomía y el sistema financiero, con especial atención a las acciones estratégicas relacionadas con la estabilidad del sistema financiero.</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21EACC34-9D0B-CA4F-9BF2-A1060A8FC945}"/>
              </a:ext>
            </a:extLst>
          </p:cNvPr>
          <p:cNvGrpSpPr/>
          <p:nvPr/>
        </p:nvGrpSpPr>
        <p:grpSpPr>
          <a:xfrm>
            <a:off x="1307331" y="2208213"/>
            <a:ext cx="2704229" cy="3602652"/>
            <a:chOff x="953371" y="2664541"/>
            <a:chExt cx="2132910" cy="2841524"/>
          </a:xfrm>
        </p:grpSpPr>
        <p:sp>
          <p:nvSpPr>
            <p:cNvPr id="10" name="Rectangle 9">
              <a:extLst>
                <a:ext uri="{FF2B5EF4-FFF2-40B4-BE49-F238E27FC236}">
                  <a16:creationId xmlns:a16="http://schemas.microsoft.com/office/drawing/2014/main" id="{84C07CF2-4ACF-4144-BEF0-3C61615C948B}"/>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1" name="Rectangle 10">
              <a:extLst>
                <a:ext uri="{FF2B5EF4-FFF2-40B4-BE49-F238E27FC236}">
                  <a16:creationId xmlns:a16="http://schemas.microsoft.com/office/drawing/2014/main" id="{AC9A0E25-9B17-B54F-AAE9-2E4DB579478D}"/>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8" name="Título 1">
            <a:extLst>
              <a:ext uri="{FF2B5EF4-FFF2-40B4-BE49-F238E27FC236}">
                <a16:creationId xmlns:a16="http://schemas.microsoft.com/office/drawing/2014/main" id="{E40743F2-234A-4544-BBAC-8877FB423F76}"/>
              </a:ext>
            </a:extLst>
          </p:cNvPr>
          <p:cNvSpPr txBox="1">
            <a:spLocks/>
          </p:cNvSpPr>
          <p:nvPr/>
        </p:nvSpPr>
        <p:spPr>
          <a:xfrm>
            <a:off x="1556575" y="2653406"/>
            <a:ext cx="2008428" cy="286771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00000"/>
              </a:lnSpc>
            </a:pPr>
            <a:br>
              <a:rPr lang="es-GT" sz="1600" b="0" dirty="0">
                <a:solidFill>
                  <a:schemeClr val="tx1"/>
                </a:solidFill>
                <a:latin typeface="Arial" panose="020B0604020202020204" pitchFamily="34" charset="0"/>
                <a:cs typeface="Arial" panose="020B0604020202020204" pitchFamily="34" charset="0"/>
              </a:rPr>
            </a:br>
            <a:r>
              <a:rPr lang="es-GT" sz="1800" dirty="0">
                <a:solidFill>
                  <a:srgbClr val="BDD7EE"/>
                </a:solidFill>
                <a:latin typeface="Calibri" panose="020F0502020204030204" pitchFamily="34" charset="0"/>
                <a:cs typeface="Calibri" panose="020F0502020204030204" pitchFamily="34" charset="0"/>
              </a:rPr>
              <a:t>Se contribuyó con los pilares: </a:t>
            </a:r>
          </a:p>
          <a:p>
            <a:pPr algn="l">
              <a:lnSpc>
                <a:spcPct val="100000"/>
              </a:lnSpc>
            </a:pPr>
            <a:endParaRPr lang="es-GT" sz="1800" b="0" dirty="0">
              <a:solidFill>
                <a:schemeClr val="bg1"/>
              </a:solidFill>
              <a:latin typeface="Calibri" panose="020F0502020204030204" pitchFamily="34" charset="0"/>
              <a:cs typeface="Calibri" panose="020F0502020204030204" pitchFamily="34" charset="0"/>
            </a:endParaRPr>
          </a:p>
          <a:p>
            <a:pPr marL="342900" indent="-342900" algn="l">
              <a:lnSpc>
                <a:spcPct val="100000"/>
              </a:lnSpc>
              <a:buAutoNum type="arabicPeriod"/>
            </a:pPr>
            <a:r>
              <a:rPr lang="es-GT" sz="1800" b="0" dirty="0">
                <a:solidFill>
                  <a:schemeClr val="bg1"/>
                </a:solidFill>
                <a:latin typeface="Calibri" panose="020F0502020204030204" pitchFamily="34" charset="0"/>
                <a:cs typeface="Calibri" panose="020F0502020204030204" pitchFamily="34" charset="0"/>
              </a:rPr>
              <a:t>Economía, competitividad y prosperidad. </a:t>
            </a:r>
          </a:p>
          <a:p>
            <a:pPr marL="342900" indent="-342900" algn="l">
              <a:lnSpc>
                <a:spcPct val="100000"/>
              </a:lnSpc>
              <a:buAutoNum type="arabicPeriod"/>
            </a:pPr>
            <a:r>
              <a:rPr lang="es-GT" sz="1800" b="0" dirty="0">
                <a:solidFill>
                  <a:schemeClr val="bg1"/>
                </a:solidFill>
                <a:latin typeface="Calibri" panose="020F0502020204030204" pitchFamily="34" charset="0"/>
                <a:cs typeface="Calibri" panose="020F0502020204030204" pitchFamily="34" charset="0"/>
              </a:rPr>
              <a:t>Estado responsable, transparente y efectivo.</a:t>
            </a:r>
          </a:p>
          <a:p>
            <a:pPr algn="l">
              <a:lnSpc>
                <a:spcPct val="150000"/>
              </a:lnSpc>
            </a:pPr>
            <a:endParaRPr lang="es-GT" sz="1600" b="0" dirty="0">
              <a:solidFill>
                <a:schemeClr val="tx1"/>
              </a:solidFill>
              <a:latin typeface="Arial" panose="020B0604020202020204" pitchFamily="34" charset="0"/>
              <a:cs typeface="Arial" panose="020B0604020202020204" pitchFamily="34" charset="0"/>
            </a:endParaRPr>
          </a:p>
        </p:txBody>
      </p:sp>
      <p:pic>
        <p:nvPicPr>
          <p:cNvPr id="14" name="Graphic 13">
            <a:extLst>
              <a:ext uri="{FF2B5EF4-FFF2-40B4-BE49-F238E27FC236}">
                <a16:creationId xmlns:a16="http://schemas.microsoft.com/office/drawing/2014/main" id="{0F6B502C-730B-2746-8940-64441EB3F1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1096" y="692151"/>
            <a:ext cx="1352756" cy="1352756"/>
          </a:xfrm>
          <a:prstGeom prst="rect">
            <a:avLst/>
          </a:prstGeom>
        </p:spPr>
      </p:pic>
    </p:spTree>
    <p:extLst>
      <p:ext uri="{BB962C8B-B14F-4D97-AF65-F5344CB8AC3E}">
        <p14:creationId xmlns:p14="http://schemas.microsoft.com/office/powerpoint/2010/main" val="1272603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782116" y="692150"/>
            <a:ext cx="6302636" cy="1076949"/>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C3961"/>
                </a:solidFill>
                <a:latin typeface="Calibri" panose="020F0502020204030204" pitchFamily="34" charset="0"/>
                <a:cs typeface="Calibri" panose="020F0502020204030204" pitchFamily="34" charset="0"/>
              </a:rPr>
              <a:t>¿QUÉ RESULTADOS SE OBTUVIERON EN EL MARCO DE LA </a:t>
            </a:r>
            <a:r>
              <a:rPr lang="es-GT" sz="3300" dirty="0" err="1">
                <a:solidFill>
                  <a:srgbClr val="0C3961"/>
                </a:solidFill>
                <a:latin typeface="Calibri" panose="020F0502020204030204" pitchFamily="34" charset="0"/>
                <a:cs typeface="Calibri" panose="020F0502020204030204" pitchFamily="34" charset="0"/>
              </a:rPr>
              <a:t>PGG</a:t>
            </a:r>
            <a:r>
              <a:rPr lang="es-GT" sz="3300" dirty="0">
                <a:solidFill>
                  <a:srgbClr val="0C3961"/>
                </a:solidFill>
                <a:latin typeface="Calibri" panose="020F0502020204030204" pitchFamily="34" charset="0"/>
                <a:cs typeface="Calibri" panose="020F0502020204030204" pitchFamily="34" charset="0"/>
              </a:rPr>
              <a:t>?</a:t>
            </a:r>
            <a:br>
              <a:rPr lang="es-GT" sz="3300" dirty="0">
                <a:solidFill>
                  <a:srgbClr val="0C3961"/>
                </a:solidFill>
                <a:latin typeface="Calibri" panose="020F0502020204030204" pitchFamily="34" charset="0"/>
                <a:cs typeface="Calibri" panose="020F050202020403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587709" y="2478430"/>
            <a:ext cx="5435968" cy="3193166"/>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dirty="0">
                <a:solidFill>
                  <a:srgbClr val="0070C0"/>
                </a:solidFill>
                <a:latin typeface="Calibri" panose="020F0502020204030204" pitchFamily="34" charset="0"/>
                <a:cs typeface="Calibri" panose="020F0502020204030204" pitchFamily="34" charset="0"/>
              </a:rPr>
              <a:t>EL “MINFIN”, durante el cuatrimestre </a:t>
            </a:r>
            <a:r>
              <a:rPr lang="es-GT" sz="1800" b="0" dirty="0">
                <a:solidFill>
                  <a:srgbClr val="003253"/>
                </a:solidFill>
                <a:latin typeface="Calibri" panose="020F0502020204030204" pitchFamily="34" charset="0"/>
                <a:cs typeface="Calibri" panose="020F0502020204030204" pitchFamily="34" charset="0"/>
              </a:rPr>
              <a:t>reportado, colaboró con el cumplimiento de la PGG, fortaleciendo la situación financiera del Estado y priorizando el gasto e inversión, manteniendo niveles adecuados de déficit fiscal; fomentando la transparencia y rendición de cuentas; a la vez se impulsó una estratégica de educación fiscal.</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D1F5E4EF-DE2F-2848-BE73-CB2944B38B0B}"/>
              </a:ext>
            </a:extLst>
          </p:cNvPr>
          <p:cNvGrpSpPr/>
          <p:nvPr/>
        </p:nvGrpSpPr>
        <p:grpSpPr>
          <a:xfrm>
            <a:off x="1284185" y="2219788"/>
            <a:ext cx="2704229" cy="3602652"/>
            <a:chOff x="953371" y="2664541"/>
            <a:chExt cx="2132910" cy="2841524"/>
          </a:xfrm>
        </p:grpSpPr>
        <p:sp>
          <p:nvSpPr>
            <p:cNvPr id="9" name="Rectangle 8">
              <a:extLst>
                <a:ext uri="{FF2B5EF4-FFF2-40B4-BE49-F238E27FC236}">
                  <a16:creationId xmlns:a16="http://schemas.microsoft.com/office/drawing/2014/main" id="{56A172E7-D79C-D04E-A2BB-27BD28B90FB9}"/>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0" name="Rectangle 9">
              <a:extLst>
                <a:ext uri="{FF2B5EF4-FFF2-40B4-BE49-F238E27FC236}">
                  <a16:creationId xmlns:a16="http://schemas.microsoft.com/office/drawing/2014/main" id="{7DF53AF9-0E32-5142-8AFF-8AB6995BDDE6}"/>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13" name="Título 1">
            <a:extLst>
              <a:ext uri="{FF2B5EF4-FFF2-40B4-BE49-F238E27FC236}">
                <a16:creationId xmlns:a16="http://schemas.microsoft.com/office/drawing/2014/main" id="{5405E9B1-8733-AB46-8BB9-3D59517EC796}"/>
              </a:ext>
            </a:extLst>
          </p:cNvPr>
          <p:cNvSpPr txBox="1">
            <a:spLocks/>
          </p:cNvSpPr>
          <p:nvPr/>
        </p:nvSpPr>
        <p:spPr>
          <a:xfrm>
            <a:off x="1579728" y="2664979"/>
            <a:ext cx="2008428" cy="286771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00000"/>
              </a:lnSpc>
            </a:pPr>
            <a:br>
              <a:rPr lang="es-GT" sz="1600" b="0" dirty="0">
                <a:solidFill>
                  <a:schemeClr val="tx1"/>
                </a:solidFill>
                <a:latin typeface="Arial" panose="020B0604020202020204" pitchFamily="34" charset="0"/>
                <a:cs typeface="Arial" panose="020B0604020202020204" pitchFamily="34" charset="0"/>
              </a:rPr>
            </a:br>
            <a:r>
              <a:rPr lang="es-GT" sz="1800" dirty="0">
                <a:solidFill>
                  <a:srgbClr val="BDD7EE"/>
                </a:solidFill>
                <a:latin typeface="Calibri" panose="020F0502020204030204" pitchFamily="34" charset="0"/>
                <a:cs typeface="Calibri" panose="020F0502020204030204" pitchFamily="34" charset="0"/>
              </a:rPr>
              <a:t>Se contribuyó con los pilares: </a:t>
            </a:r>
          </a:p>
          <a:p>
            <a:pPr algn="l">
              <a:lnSpc>
                <a:spcPct val="100000"/>
              </a:lnSpc>
            </a:pPr>
            <a:endParaRPr lang="es-GT" sz="1800" b="0" dirty="0">
              <a:solidFill>
                <a:schemeClr val="bg1"/>
              </a:solidFill>
              <a:latin typeface="Calibri" panose="020F0502020204030204" pitchFamily="34" charset="0"/>
              <a:cs typeface="Calibri" panose="020F0502020204030204" pitchFamily="34" charset="0"/>
            </a:endParaRPr>
          </a:p>
          <a:p>
            <a:pPr marL="342900" indent="-342900" algn="l">
              <a:lnSpc>
                <a:spcPct val="100000"/>
              </a:lnSpc>
              <a:buAutoNum type="arabicPeriod"/>
            </a:pPr>
            <a:r>
              <a:rPr lang="es-GT" sz="1800" b="0" dirty="0">
                <a:solidFill>
                  <a:schemeClr val="bg1"/>
                </a:solidFill>
                <a:latin typeface="Calibri" panose="020F0502020204030204" pitchFamily="34" charset="0"/>
                <a:cs typeface="Calibri" panose="020F0502020204030204" pitchFamily="34" charset="0"/>
              </a:rPr>
              <a:t>Economía, competitividad y prosperidad. </a:t>
            </a:r>
          </a:p>
          <a:p>
            <a:pPr marL="342900" indent="-342900" algn="l">
              <a:lnSpc>
                <a:spcPct val="100000"/>
              </a:lnSpc>
              <a:buAutoNum type="arabicPeriod"/>
            </a:pPr>
            <a:r>
              <a:rPr lang="es-GT" sz="1800" b="0" dirty="0">
                <a:solidFill>
                  <a:schemeClr val="bg1"/>
                </a:solidFill>
                <a:latin typeface="Calibri" panose="020F0502020204030204" pitchFamily="34" charset="0"/>
                <a:cs typeface="Calibri" panose="020F0502020204030204" pitchFamily="34" charset="0"/>
              </a:rPr>
              <a:t>Estado responsable, transparente y efectivo.</a:t>
            </a:r>
          </a:p>
          <a:p>
            <a:pPr algn="l">
              <a:lnSpc>
                <a:spcPct val="150000"/>
              </a:lnSpc>
            </a:pPr>
            <a:endParaRPr lang="es-GT" sz="1600" b="0" dirty="0">
              <a:solidFill>
                <a:schemeClr val="tx1"/>
              </a:solidFill>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33014762-FFF5-3B4A-8ECA-6B29E4A1AD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1096" y="692151"/>
            <a:ext cx="1352756" cy="1352756"/>
          </a:xfrm>
          <a:prstGeom prst="rect">
            <a:avLst/>
          </a:prstGeom>
        </p:spPr>
      </p:pic>
    </p:spTree>
    <p:extLst>
      <p:ext uri="{BB962C8B-B14F-4D97-AF65-F5344CB8AC3E}">
        <p14:creationId xmlns:p14="http://schemas.microsoft.com/office/powerpoint/2010/main" val="1272603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F558E2C-1C86-2E40-BF3D-C2C7696FB492}"/>
              </a:ext>
            </a:extLst>
          </p:cNvPr>
          <p:cNvGrpSpPr/>
          <p:nvPr/>
        </p:nvGrpSpPr>
        <p:grpSpPr>
          <a:xfrm>
            <a:off x="874713" y="2048719"/>
            <a:ext cx="3912355" cy="4051513"/>
            <a:chOff x="314795" y="2664541"/>
            <a:chExt cx="2771486" cy="2841524"/>
          </a:xfrm>
        </p:grpSpPr>
        <p:sp>
          <p:nvSpPr>
            <p:cNvPr id="9" name="Rectangle 8">
              <a:extLst>
                <a:ext uri="{FF2B5EF4-FFF2-40B4-BE49-F238E27FC236}">
                  <a16:creationId xmlns:a16="http://schemas.microsoft.com/office/drawing/2014/main" id="{EBAFAAA2-16DC-F44C-963E-FC7B1490A2E1}"/>
                </a:ext>
              </a:extLst>
            </p:cNvPr>
            <p:cNvSpPr/>
            <p:nvPr/>
          </p:nvSpPr>
          <p:spPr>
            <a:xfrm>
              <a:off x="314795" y="2664541"/>
              <a:ext cx="2605028"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dirty="0"/>
            </a:p>
          </p:txBody>
        </p:sp>
        <p:sp>
          <p:nvSpPr>
            <p:cNvPr id="10" name="Rectangle 9">
              <a:extLst>
                <a:ext uri="{FF2B5EF4-FFF2-40B4-BE49-F238E27FC236}">
                  <a16:creationId xmlns:a16="http://schemas.microsoft.com/office/drawing/2014/main" id="{AF3663FA-1074-004D-8EBF-877C0A1D40CD}"/>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769496" y="692150"/>
            <a:ext cx="6256337" cy="835708"/>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C3961"/>
                </a:solidFill>
                <a:latin typeface="Calibri" panose="020F0502020204030204" pitchFamily="34" charset="0"/>
                <a:cs typeface="Calibri" panose="020F0502020204030204" pitchFamily="34" charset="0"/>
              </a:rPr>
              <a:t>¿QUÉ MEDIDAS DE TRANSPARENCIA SE HAN APLICADO?</a:t>
            </a:r>
            <a:br>
              <a:rPr lang="es-GT" sz="3300" dirty="0">
                <a:solidFill>
                  <a:srgbClr val="0C3961"/>
                </a:solidFill>
                <a:latin typeface="Calibri" panose="020F0502020204030204" pitchFamily="34" charset="0"/>
                <a:cs typeface="Calibri" panose="020F050202020403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5143294" y="2127517"/>
            <a:ext cx="5459116" cy="448162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rgbClr val="0C3961"/>
                </a:solidFill>
                <a:latin typeface="Calibri" panose="020F0502020204030204" pitchFamily="34" charset="0"/>
                <a:cs typeface="Calibri" panose="020F0502020204030204" pitchFamily="34" charset="0"/>
              </a:rPr>
              <a:t>Para garantizar el </a:t>
            </a:r>
            <a:r>
              <a:rPr lang="es-GT" sz="1800" dirty="0">
                <a:solidFill>
                  <a:srgbClr val="0070C0"/>
                </a:solidFill>
                <a:latin typeface="Calibri" panose="020F0502020204030204" pitchFamily="34" charset="0"/>
                <a:cs typeface="Calibri" panose="020F0502020204030204" pitchFamily="34" charset="0"/>
              </a:rPr>
              <a:t>uso adecuado del dinero público </a:t>
            </a:r>
            <a:r>
              <a:rPr lang="es-GT" sz="1800" b="0" dirty="0">
                <a:solidFill>
                  <a:srgbClr val="0C3961"/>
                </a:solidFill>
                <a:latin typeface="Calibri" panose="020F0502020204030204" pitchFamily="34" charset="0"/>
                <a:cs typeface="Calibri" panose="020F0502020204030204" pitchFamily="34" charset="0"/>
              </a:rPr>
              <a:t>y el avance en el cumplimiento de los objetivos de Estado, el  “</a:t>
            </a:r>
            <a:r>
              <a:rPr lang="es-GT" sz="1800" b="0" u="sng" dirty="0">
                <a:solidFill>
                  <a:srgbClr val="0C3961"/>
                </a:solidFill>
                <a:latin typeface="Calibri" panose="020F0502020204030204" pitchFamily="34" charset="0"/>
                <a:cs typeface="Calibri" panose="020F0502020204030204" pitchFamily="34" charset="0"/>
              </a:rPr>
              <a:t>MINFIN</a:t>
            </a:r>
            <a:r>
              <a:rPr lang="es-GT" sz="1800" b="0" dirty="0">
                <a:solidFill>
                  <a:srgbClr val="0C3961"/>
                </a:solidFill>
                <a:latin typeface="Calibri" panose="020F0502020204030204" pitchFamily="34" charset="0"/>
                <a:cs typeface="Calibri" panose="020F0502020204030204" pitchFamily="34" charset="0"/>
              </a:rPr>
              <a:t>” ha adoptado como medidas de transparencia:</a:t>
            </a:r>
          </a:p>
          <a:p>
            <a:pPr algn="just">
              <a:lnSpc>
                <a:spcPct val="150000"/>
              </a:lnSpc>
              <a:buFont typeface="Arial" pitchFamily="34" charset="0"/>
              <a:buChar char="•"/>
            </a:pPr>
            <a:r>
              <a:rPr lang="es-GT" sz="1800" b="0" dirty="0">
                <a:solidFill>
                  <a:srgbClr val="0C3961"/>
                </a:solidFill>
                <a:latin typeface="Calibri" panose="020F0502020204030204" pitchFamily="34" charset="0"/>
                <a:cs typeface="Calibri" panose="020F0502020204030204" pitchFamily="34" charset="0"/>
              </a:rPr>
              <a:t>La implementación de la Estrategia de Transparencia Fiscal.</a:t>
            </a:r>
          </a:p>
          <a:p>
            <a:pPr algn="just">
              <a:lnSpc>
                <a:spcPct val="150000"/>
              </a:lnSpc>
              <a:buFont typeface="Arial" pitchFamily="34" charset="0"/>
              <a:buChar char="•"/>
            </a:pPr>
            <a:r>
              <a:rPr lang="es-GT" sz="1800" b="0" dirty="0">
                <a:solidFill>
                  <a:srgbClr val="0C3961"/>
                </a:solidFill>
                <a:latin typeface="Calibri" panose="020F0502020204030204" pitchFamily="34" charset="0"/>
                <a:cs typeface="Calibri" panose="020F0502020204030204" pitchFamily="34" charset="0"/>
              </a:rPr>
              <a:t> Implementación del Sistema de Gestión </a:t>
            </a:r>
            <a:r>
              <a:rPr lang="es-GT" sz="1800" b="0" dirty="0" err="1">
                <a:solidFill>
                  <a:srgbClr val="0C3961"/>
                </a:solidFill>
                <a:latin typeface="Calibri" panose="020F0502020204030204" pitchFamily="34" charset="0"/>
                <a:cs typeface="Calibri" panose="020F0502020204030204" pitchFamily="34" charset="0"/>
              </a:rPr>
              <a:t>Antisoborno</a:t>
            </a:r>
            <a:r>
              <a:rPr lang="es-GT" sz="1800" b="0" dirty="0">
                <a:solidFill>
                  <a:srgbClr val="0C3961"/>
                </a:solidFill>
                <a:latin typeface="Calibri" panose="020F0502020204030204" pitchFamily="34" charset="0"/>
                <a:cs typeface="Calibri" panose="020F0502020204030204" pitchFamily="34" charset="0"/>
              </a:rPr>
              <a:t>, bajo la Norma Internacional ISO 37001:2016, que permite aplicar medidas diseñadas a identificar y evaluar los riesgos, en apego al cumplimiento de la legislación aplicable y código de ética del Ministerio.</a:t>
            </a:r>
          </a:p>
          <a:p>
            <a:endParaRPr lang="es-GT" sz="1800" b="0" dirty="0">
              <a:solidFill>
                <a:srgbClr val="0C3961"/>
              </a:solidFill>
              <a:latin typeface="Calibri" panose="020F0502020204030204" pitchFamily="34" charset="0"/>
              <a:cs typeface="Calibri" panose="020F0502020204030204" pitchFamily="34" charset="0"/>
            </a:endParaRPr>
          </a:p>
          <a:p>
            <a:br>
              <a:rPr lang="es-GT" sz="1800" b="0" dirty="0">
                <a:solidFill>
                  <a:srgbClr val="0C3961"/>
                </a:solidFill>
                <a:latin typeface="Calibri" panose="020F0502020204030204" pitchFamily="34" charset="0"/>
                <a:cs typeface="Calibri" panose="020F0502020204030204" pitchFamily="34" charset="0"/>
              </a:rPr>
            </a:br>
            <a:endParaRPr lang="es-GT" sz="1800" b="0" dirty="0">
              <a:solidFill>
                <a:srgbClr val="0C3961"/>
              </a:solidFill>
              <a:latin typeface="Calibri" panose="020F0502020204030204" pitchFamily="34" charset="0"/>
              <a:cs typeface="Calibri" panose="020F0502020204030204" pitchFamily="34" charset="0"/>
            </a:endParaRPr>
          </a:p>
        </p:txBody>
      </p:sp>
      <p:sp>
        <p:nvSpPr>
          <p:cNvPr id="8" name="Título 1">
            <a:extLst>
              <a:ext uri="{FF2B5EF4-FFF2-40B4-BE49-F238E27FC236}">
                <a16:creationId xmlns:a16="http://schemas.microsoft.com/office/drawing/2014/main" id="{E40743F2-234A-4544-BBAC-8877FB423F76}"/>
              </a:ext>
            </a:extLst>
          </p:cNvPr>
          <p:cNvSpPr txBox="1">
            <a:spLocks/>
          </p:cNvSpPr>
          <p:nvPr/>
        </p:nvSpPr>
        <p:spPr>
          <a:xfrm>
            <a:off x="1203767" y="2548027"/>
            <a:ext cx="3067292" cy="286892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600" b="0" dirty="0">
                <a:solidFill>
                  <a:schemeClr val="bg1"/>
                </a:solidFill>
                <a:latin typeface="Calibri" panose="020F0502020204030204" pitchFamily="34" charset="0"/>
                <a:cs typeface="Calibri" panose="020F0502020204030204" pitchFamily="34" charset="0"/>
              </a:rPr>
            </a:br>
            <a:r>
              <a:rPr lang="es-GT" sz="1600" b="0" dirty="0">
                <a:solidFill>
                  <a:schemeClr val="bg1"/>
                </a:solidFill>
                <a:latin typeface="Calibri" panose="020F0502020204030204" pitchFamily="34" charset="0"/>
                <a:cs typeface="Calibri" panose="020F0502020204030204" pitchFamily="34" charset="0"/>
              </a:rPr>
              <a:t>Se tiene previsto aplicar </a:t>
            </a:r>
            <a:r>
              <a:rPr lang="es-GT" sz="1600" dirty="0">
                <a:solidFill>
                  <a:srgbClr val="BDD7EE"/>
                </a:solidFill>
                <a:latin typeface="Calibri" panose="020F0502020204030204" pitchFamily="34" charset="0"/>
                <a:cs typeface="Calibri" panose="020F0502020204030204" pitchFamily="34" charset="0"/>
              </a:rPr>
              <a:t>nuevas medidas de transparencia como la  implementación del Sistema de Gestión </a:t>
            </a:r>
            <a:r>
              <a:rPr lang="es-GT" sz="1600" dirty="0" err="1">
                <a:solidFill>
                  <a:srgbClr val="BDD7EE"/>
                </a:solidFill>
                <a:latin typeface="Calibri" panose="020F0502020204030204" pitchFamily="34" charset="0"/>
                <a:cs typeface="Calibri" panose="020F0502020204030204" pitchFamily="34" charset="0"/>
              </a:rPr>
              <a:t>Antisoborno</a:t>
            </a:r>
            <a:r>
              <a:rPr lang="es-GT" sz="1600" dirty="0">
                <a:solidFill>
                  <a:srgbClr val="BDD7EE"/>
                </a:solidFill>
                <a:latin typeface="Calibri" panose="020F0502020204030204" pitchFamily="34" charset="0"/>
                <a:cs typeface="Calibri" panose="020F0502020204030204" pitchFamily="34" charset="0"/>
              </a:rPr>
              <a:t>; </a:t>
            </a:r>
            <a:r>
              <a:rPr lang="es-GT" sz="1600" b="0" dirty="0">
                <a:solidFill>
                  <a:schemeClr val="bg1"/>
                </a:solidFill>
                <a:latin typeface="Calibri" panose="020F0502020204030204" pitchFamily="34" charset="0"/>
                <a:cs typeface="Calibri" panose="020F0502020204030204" pitchFamily="34" charset="0"/>
              </a:rPr>
              <a:t>actualización, de portales de transparencia; continuar con la Gestión por Resultados; Implementación de buenas prácticas internaciones sobre finanzas públicas y transparencia fiscal y Lucha contra el contrabando y defraudación aduanera.</a:t>
            </a:r>
          </a:p>
        </p:txBody>
      </p:sp>
      <p:pic>
        <p:nvPicPr>
          <p:cNvPr id="4" name="Graphic 3">
            <a:extLst>
              <a:ext uri="{FF2B5EF4-FFF2-40B4-BE49-F238E27FC236}">
                <a16:creationId xmlns:a16="http://schemas.microsoft.com/office/drawing/2014/main" id="{AB0D017A-8E7D-7E4F-A79C-CB2B3A3E3D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89044" y="572365"/>
            <a:ext cx="1257782" cy="1257782"/>
          </a:xfrm>
          <a:prstGeom prst="rect">
            <a:avLst/>
          </a:prstGeom>
        </p:spPr>
      </p:pic>
    </p:spTree>
    <p:extLst>
      <p:ext uri="{BB962C8B-B14F-4D97-AF65-F5344CB8AC3E}">
        <p14:creationId xmlns:p14="http://schemas.microsoft.com/office/powerpoint/2010/main" val="3874011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42180AB-D98E-2E4F-B6E1-F8E60FA39AA9}"/>
              </a:ext>
            </a:extLst>
          </p:cNvPr>
          <p:cNvSpPr txBox="1">
            <a:spLocks/>
          </p:cNvSpPr>
          <p:nvPr/>
        </p:nvSpPr>
        <p:spPr>
          <a:xfrm>
            <a:off x="769496" y="692150"/>
            <a:ext cx="6800347" cy="604215"/>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r>
              <a:rPr lang="es-GT" sz="3000" dirty="0">
                <a:solidFill>
                  <a:srgbClr val="0C3961"/>
                </a:solidFill>
                <a:latin typeface="Calibri" panose="020F0502020204030204" pitchFamily="34" charset="0"/>
                <a:cs typeface="Calibri" panose="020F0502020204030204" pitchFamily="34" charset="0"/>
              </a:rPr>
              <a:t>¿QUÉ MEDIDAS DE TRANSPARENCIA</a:t>
            </a:r>
          </a:p>
          <a:p>
            <a:pPr algn="l"/>
            <a:r>
              <a:rPr lang="es-GT" sz="3000" dirty="0">
                <a:solidFill>
                  <a:srgbClr val="0C3961"/>
                </a:solidFill>
                <a:latin typeface="Calibri" panose="020F0502020204030204" pitchFamily="34" charset="0"/>
                <a:cs typeface="Calibri" panose="020F0502020204030204" pitchFamily="34" charset="0"/>
              </a:rPr>
              <a:t>SE HAN APLICADO?</a:t>
            </a:r>
            <a:br>
              <a:rPr lang="es-GT" sz="3300" dirty="0">
                <a:solidFill>
                  <a:srgbClr val="0C3961"/>
                </a:solidFill>
                <a:latin typeface="Calibri" panose="020F0502020204030204" pitchFamily="34" charset="0"/>
                <a:cs typeface="Calibri" panose="020F050202020403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dirty="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04609CD-65A0-E841-B262-E6F7A3B10D72}"/>
              </a:ext>
            </a:extLst>
          </p:cNvPr>
          <p:cNvGrpSpPr/>
          <p:nvPr/>
        </p:nvGrpSpPr>
        <p:grpSpPr>
          <a:xfrm>
            <a:off x="874713" y="2048719"/>
            <a:ext cx="3912355" cy="4051513"/>
            <a:chOff x="314795" y="2664541"/>
            <a:chExt cx="2771486" cy="2841524"/>
          </a:xfrm>
        </p:grpSpPr>
        <p:sp>
          <p:nvSpPr>
            <p:cNvPr id="11" name="Rectangle 10">
              <a:extLst>
                <a:ext uri="{FF2B5EF4-FFF2-40B4-BE49-F238E27FC236}">
                  <a16:creationId xmlns:a16="http://schemas.microsoft.com/office/drawing/2014/main" id="{C58E5D73-BF87-2B46-86A6-C6CADB8F68AF}"/>
                </a:ext>
              </a:extLst>
            </p:cNvPr>
            <p:cNvSpPr/>
            <p:nvPr/>
          </p:nvSpPr>
          <p:spPr>
            <a:xfrm>
              <a:off x="314795" y="2664541"/>
              <a:ext cx="2605028"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dirty="0"/>
            </a:p>
          </p:txBody>
        </p:sp>
        <p:sp>
          <p:nvSpPr>
            <p:cNvPr id="12" name="Rectangle 11">
              <a:extLst>
                <a:ext uri="{FF2B5EF4-FFF2-40B4-BE49-F238E27FC236}">
                  <a16:creationId xmlns:a16="http://schemas.microsoft.com/office/drawing/2014/main" id="{055CFBA0-B1C6-084B-9776-623250E6632F}"/>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13" name="Título 1">
            <a:extLst>
              <a:ext uri="{FF2B5EF4-FFF2-40B4-BE49-F238E27FC236}">
                <a16:creationId xmlns:a16="http://schemas.microsoft.com/office/drawing/2014/main" id="{4850802C-41EB-DC41-8360-8F67B8059E35}"/>
              </a:ext>
            </a:extLst>
          </p:cNvPr>
          <p:cNvSpPr txBox="1">
            <a:spLocks/>
          </p:cNvSpPr>
          <p:nvPr/>
        </p:nvSpPr>
        <p:spPr>
          <a:xfrm>
            <a:off x="5143294" y="2127517"/>
            <a:ext cx="5285496" cy="448162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ts val="2600"/>
              </a:lnSpc>
            </a:pPr>
            <a:r>
              <a:rPr lang="es-GT" sz="1800" dirty="0">
                <a:solidFill>
                  <a:srgbClr val="0070C0"/>
                </a:solidFill>
                <a:latin typeface="Calibri" panose="020F0502020204030204" pitchFamily="34" charset="0"/>
                <a:cs typeface="Calibri" panose="020F0502020204030204" pitchFamily="34" charset="0"/>
              </a:rPr>
              <a:t>Fueron atendidas  las recomendaciones </a:t>
            </a:r>
            <a:r>
              <a:rPr lang="es-GT" sz="1800" b="0" dirty="0">
                <a:solidFill>
                  <a:srgbClr val="0C3961"/>
                </a:solidFill>
                <a:latin typeface="Calibri" panose="020F0502020204030204" pitchFamily="34" charset="0"/>
                <a:cs typeface="Calibri" panose="020F0502020204030204" pitchFamily="34" charset="0"/>
              </a:rPr>
              <a:t>resultado de las evaluaciones realizadas al país, por organismos internacionales y calificadoras de riesgo, sobre buenas prácticas internacionales en materia de gestión de las finanzas públicas y transparencia fiscal.</a:t>
            </a:r>
          </a:p>
          <a:p>
            <a:pPr algn="just">
              <a:lnSpc>
                <a:spcPts val="2600"/>
              </a:lnSpc>
            </a:pPr>
            <a:endParaRPr lang="es-GT" sz="1800" b="0" dirty="0">
              <a:solidFill>
                <a:srgbClr val="0C3961"/>
              </a:solidFill>
              <a:latin typeface="Calibri" panose="020F0502020204030204" pitchFamily="34" charset="0"/>
              <a:cs typeface="Calibri" panose="020F0502020204030204" pitchFamily="34" charset="0"/>
            </a:endParaRPr>
          </a:p>
          <a:p>
            <a:pPr algn="just">
              <a:lnSpc>
                <a:spcPts val="2600"/>
              </a:lnSpc>
            </a:pPr>
            <a:r>
              <a:rPr lang="es-GT" sz="1800" b="0" dirty="0">
                <a:solidFill>
                  <a:srgbClr val="0C3961"/>
                </a:solidFill>
                <a:latin typeface="Calibri" panose="020F0502020204030204" pitchFamily="34" charset="0"/>
                <a:cs typeface="Calibri" panose="020F0502020204030204" pitchFamily="34" charset="0"/>
              </a:rPr>
              <a:t>Se continuó promoviendo la transparencia y la rendición de cuentas, a través de la implementación de buenas prácticas internacionales, (Ejercicio de Presupuesto Abierto y Diseño, rediseño e implementación de portales de transparencia fiscal</a:t>
            </a:r>
          </a:p>
          <a:p>
            <a:endParaRPr lang="es-GT" sz="1800" b="0" dirty="0">
              <a:solidFill>
                <a:srgbClr val="0C3961"/>
              </a:solidFill>
              <a:latin typeface="Calibri" panose="020F0502020204030204" pitchFamily="34" charset="0"/>
              <a:cs typeface="Calibri" panose="020F0502020204030204" pitchFamily="34" charset="0"/>
            </a:endParaRPr>
          </a:p>
          <a:p>
            <a:br>
              <a:rPr lang="es-GT" sz="1800" b="0" dirty="0">
                <a:solidFill>
                  <a:srgbClr val="0C3961"/>
                </a:solidFill>
                <a:latin typeface="Calibri" panose="020F0502020204030204" pitchFamily="34" charset="0"/>
                <a:cs typeface="Calibri" panose="020F0502020204030204" pitchFamily="34" charset="0"/>
              </a:rPr>
            </a:br>
            <a:endParaRPr lang="es-GT" sz="1800" b="0" dirty="0">
              <a:solidFill>
                <a:srgbClr val="0C3961"/>
              </a:solidFill>
              <a:latin typeface="Calibri" panose="020F0502020204030204" pitchFamily="34" charset="0"/>
              <a:cs typeface="Calibri" panose="020F0502020204030204" pitchFamily="34" charset="0"/>
            </a:endParaRPr>
          </a:p>
        </p:txBody>
      </p:sp>
      <p:sp>
        <p:nvSpPr>
          <p:cNvPr id="15" name="Título 1">
            <a:extLst>
              <a:ext uri="{FF2B5EF4-FFF2-40B4-BE49-F238E27FC236}">
                <a16:creationId xmlns:a16="http://schemas.microsoft.com/office/drawing/2014/main" id="{1787EEBA-07AD-8A4F-8A88-18CC59CC248E}"/>
              </a:ext>
            </a:extLst>
          </p:cNvPr>
          <p:cNvSpPr txBox="1">
            <a:spLocks/>
          </p:cNvSpPr>
          <p:nvPr/>
        </p:nvSpPr>
        <p:spPr>
          <a:xfrm>
            <a:off x="1203767" y="2548027"/>
            <a:ext cx="3067292" cy="286892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600" b="0" dirty="0">
                <a:solidFill>
                  <a:schemeClr val="bg1"/>
                </a:solidFill>
                <a:latin typeface="Calibri" panose="020F0502020204030204" pitchFamily="34" charset="0"/>
                <a:cs typeface="Calibri" panose="020F0502020204030204" pitchFamily="34" charset="0"/>
              </a:rPr>
            </a:br>
            <a:r>
              <a:rPr lang="es-GT" sz="1600" b="0" dirty="0">
                <a:solidFill>
                  <a:schemeClr val="bg1"/>
                </a:solidFill>
                <a:latin typeface="Calibri" panose="020F0502020204030204" pitchFamily="34" charset="0"/>
                <a:cs typeface="Calibri" panose="020F0502020204030204" pitchFamily="34" charset="0"/>
              </a:rPr>
              <a:t>Se tiene previsto aplicar </a:t>
            </a:r>
            <a:r>
              <a:rPr lang="es-GT" sz="1600" dirty="0">
                <a:solidFill>
                  <a:srgbClr val="BDD7EE"/>
                </a:solidFill>
                <a:latin typeface="Calibri" panose="020F0502020204030204" pitchFamily="34" charset="0"/>
                <a:cs typeface="Calibri" panose="020F0502020204030204" pitchFamily="34" charset="0"/>
              </a:rPr>
              <a:t>nuevas medidas de transparencia como la  implementación del Sistema de Gestión </a:t>
            </a:r>
            <a:r>
              <a:rPr lang="es-GT" sz="1600" dirty="0" err="1">
                <a:solidFill>
                  <a:srgbClr val="BDD7EE"/>
                </a:solidFill>
                <a:latin typeface="Calibri" panose="020F0502020204030204" pitchFamily="34" charset="0"/>
                <a:cs typeface="Calibri" panose="020F0502020204030204" pitchFamily="34" charset="0"/>
              </a:rPr>
              <a:t>Antisoborno</a:t>
            </a:r>
            <a:r>
              <a:rPr lang="es-GT" sz="1600" dirty="0">
                <a:solidFill>
                  <a:srgbClr val="BDD7EE"/>
                </a:solidFill>
                <a:latin typeface="Calibri" panose="020F0502020204030204" pitchFamily="34" charset="0"/>
                <a:cs typeface="Calibri" panose="020F0502020204030204" pitchFamily="34" charset="0"/>
              </a:rPr>
              <a:t>; </a:t>
            </a:r>
            <a:r>
              <a:rPr lang="es-GT" sz="1600" b="0" dirty="0">
                <a:solidFill>
                  <a:schemeClr val="bg1"/>
                </a:solidFill>
                <a:latin typeface="Calibri" panose="020F0502020204030204" pitchFamily="34" charset="0"/>
                <a:cs typeface="Calibri" panose="020F0502020204030204" pitchFamily="34" charset="0"/>
              </a:rPr>
              <a:t>actualización, de portales de transparencia; continuar con la Gestión por Resultados; Implementación de buenas prácticas internaciones sobre finanzas públicas y transparencia fiscal y Lucha contra el contrabando y defraudación aduanera.</a:t>
            </a:r>
          </a:p>
        </p:txBody>
      </p:sp>
      <p:pic>
        <p:nvPicPr>
          <p:cNvPr id="17" name="Graphic 16">
            <a:extLst>
              <a:ext uri="{FF2B5EF4-FFF2-40B4-BE49-F238E27FC236}">
                <a16:creationId xmlns:a16="http://schemas.microsoft.com/office/drawing/2014/main" id="{842CAEF8-2304-614A-B379-CE6D3BF52A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89044" y="572365"/>
            <a:ext cx="1257782" cy="1257782"/>
          </a:xfrm>
          <a:prstGeom prst="rect">
            <a:avLst/>
          </a:prstGeom>
        </p:spPr>
      </p:pic>
    </p:spTree>
    <p:extLst>
      <p:ext uri="{BB962C8B-B14F-4D97-AF65-F5344CB8AC3E}">
        <p14:creationId xmlns:p14="http://schemas.microsoft.com/office/powerpoint/2010/main" val="3874011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40743F2-234A-4544-BBAC-8877FB423F76}"/>
              </a:ext>
            </a:extLst>
          </p:cNvPr>
          <p:cNvSpPr txBox="1">
            <a:spLocks/>
          </p:cNvSpPr>
          <p:nvPr/>
        </p:nvSpPr>
        <p:spPr>
          <a:xfrm>
            <a:off x="4506685" y="1563732"/>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94D4BC5D-C88B-4748-A3A5-96FB3A1DB6E9}"/>
              </a:ext>
            </a:extLst>
          </p:cNvPr>
          <p:cNvGrpSpPr/>
          <p:nvPr/>
        </p:nvGrpSpPr>
        <p:grpSpPr>
          <a:xfrm>
            <a:off x="874713" y="2048719"/>
            <a:ext cx="3912355" cy="4051513"/>
            <a:chOff x="314795" y="2664541"/>
            <a:chExt cx="2771486" cy="2841524"/>
          </a:xfrm>
        </p:grpSpPr>
        <p:sp>
          <p:nvSpPr>
            <p:cNvPr id="10" name="Rectangle 9">
              <a:extLst>
                <a:ext uri="{FF2B5EF4-FFF2-40B4-BE49-F238E27FC236}">
                  <a16:creationId xmlns:a16="http://schemas.microsoft.com/office/drawing/2014/main" id="{E863608F-09BB-4646-837B-1500617ED22C}"/>
                </a:ext>
              </a:extLst>
            </p:cNvPr>
            <p:cNvSpPr/>
            <p:nvPr/>
          </p:nvSpPr>
          <p:spPr>
            <a:xfrm>
              <a:off x="314795" y="2664541"/>
              <a:ext cx="2605028"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dirty="0"/>
            </a:p>
          </p:txBody>
        </p:sp>
        <p:sp>
          <p:nvSpPr>
            <p:cNvPr id="11" name="Rectangle 10">
              <a:extLst>
                <a:ext uri="{FF2B5EF4-FFF2-40B4-BE49-F238E27FC236}">
                  <a16:creationId xmlns:a16="http://schemas.microsoft.com/office/drawing/2014/main" id="{9142D090-8562-5846-B26E-19E43593C8FF}"/>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12" name="Título 1">
            <a:extLst>
              <a:ext uri="{FF2B5EF4-FFF2-40B4-BE49-F238E27FC236}">
                <a16:creationId xmlns:a16="http://schemas.microsoft.com/office/drawing/2014/main" id="{BA081689-AA3D-6646-8DBE-E5ABDD82A73D}"/>
              </a:ext>
            </a:extLst>
          </p:cNvPr>
          <p:cNvSpPr txBox="1">
            <a:spLocks/>
          </p:cNvSpPr>
          <p:nvPr/>
        </p:nvSpPr>
        <p:spPr>
          <a:xfrm>
            <a:off x="1203767" y="2548027"/>
            <a:ext cx="3067292" cy="286892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600" b="0" dirty="0">
                <a:solidFill>
                  <a:schemeClr val="bg1"/>
                </a:solidFill>
                <a:latin typeface="Calibri" panose="020F0502020204030204" pitchFamily="34" charset="0"/>
                <a:cs typeface="Calibri" panose="020F0502020204030204" pitchFamily="34" charset="0"/>
              </a:rPr>
            </a:br>
            <a:r>
              <a:rPr lang="es-GT" sz="1600" b="0" dirty="0">
                <a:solidFill>
                  <a:schemeClr val="bg1"/>
                </a:solidFill>
                <a:latin typeface="Calibri" panose="020F0502020204030204" pitchFamily="34" charset="0"/>
                <a:cs typeface="Calibri" panose="020F0502020204030204" pitchFamily="34" charset="0"/>
              </a:rPr>
              <a:t>Se tiene previsto aplicar </a:t>
            </a:r>
            <a:r>
              <a:rPr lang="es-GT" sz="1600" dirty="0">
                <a:solidFill>
                  <a:srgbClr val="BDD7EE"/>
                </a:solidFill>
                <a:latin typeface="Calibri" panose="020F0502020204030204" pitchFamily="34" charset="0"/>
                <a:cs typeface="Calibri" panose="020F0502020204030204" pitchFamily="34" charset="0"/>
              </a:rPr>
              <a:t>nuevas medidas de transparencia como la  implementación del Sistema de Gestión </a:t>
            </a:r>
            <a:r>
              <a:rPr lang="es-GT" sz="1600" dirty="0" err="1">
                <a:solidFill>
                  <a:srgbClr val="BDD7EE"/>
                </a:solidFill>
                <a:latin typeface="Calibri" panose="020F0502020204030204" pitchFamily="34" charset="0"/>
                <a:cs typeface="Calibri" panose="020F0502020204030204" pitchFamily="34" charset="0"/>
              </a:rPr>
              <a:t>Antisoborno</a:t>
            </a:r>
            <a:r>
              <a:rPr lang="es-GT" sz="1600" dirty="0">
                <a:solidFill>
                  <a:srgbClr val="BDD7EE"/>
                </a:solidFill>
                <a:latin typeface="Calibri" panose="020F0502020204030204" pitchFamily="34" charset="0"/>
                <a:cs typeface="Calibri" panose="020F0502020204030204" pitchFamily="34" charset="0"/>
              </a:rPr>
              <a:t>; </a:t>
            </a:r>
            <a:r>
              <a:rPr lang="es-GT" sz="1600" b="0" dirty="0">
                <a:solidFill>
                  <a:schemeClr val="bg1"/>
                </a:solidFill>
                <a:latin typeface="Calibri" panose="020F0502020204030204" pitchFamily="34" charset="0"/>
                <a:cs typeface="Calibri" panose="020F0502020204030204" pitchFamily="34" charset="0"/>
              </a:rPr>
              <a:t>actualización, de portales de transparencia; continuar con la Gestión por Resultados; Implementación de buenas prácticas internaciones sobre finanzas públicas y transparencia fiscal y Lucha contra el contrabando y defraudación aduanera.</a:t>
            </a:r>
          </a:p>
        </p:txBody>
      </p:sp>
      <p:sp>
        <p:nvSpPr>
          <p:cNvPr id="13" name="Título 1">
            <a:extLst>
              <a:ext uri="{FF2B5EF4-FFF2-40B4-BE49-F238E27FC236}">
                <a16:creationId xmlns:a16="http://schemas.microsoft.com/office/drawing/2014/main" id="{C614A2F7-DCB7-7D43-86BB-75B72643A747}"/>
              </a:ext>
            </a:extLst>
          </p:cNvPr>
          <p:cNvSpPr txBox="1">
            <a:spLocks/>
          </p:cNvSpPr>
          <p:nvPr/>
        </p:nvSpPr>
        <p:spPr>
          <a:xfrm>
            <a:off x="5143294" y="2127517"/>
            <a:ext cx="5135025" cy="448162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ts val="2600"/>
              </a:lnSpc>
            </a:pPr>
            <a:r>
              <a:rPr lang="es-GT" sz="1800" dirty="0">
                <a:solidFill>
                  <a:srgbClr val="0070C0"/>
                </a:solidFill>
                <a:latin typeface="Calibri" panose="020F0502020204030204" pitchFamily="34" charset="0"/>
                <a:cs typeface="Calibri" panose="020F0502020204030204" pitchFamily="34" charset="0"/>
              </a:rPr>
              <a:t>A disposición de la ciudadanía, </a:t>
            </a:r>
            <a:r>
              <a:rPr lang="es-GT" sz="1800" b="0" dirty="0">
                <a:solidFill>
                  <a:srgbClr val="0C3961"/>
                </a:solidFill>
                <a:latin typeface="Calibri" panose="020F0502020204030204" pitchFamily="34" charset="0"/>
                <a:cs typeface="Calibri" panose="020F0502020204030204" pitchFamily="34" charset="0"/>
              </a:rPr>
              <a:t>información comprensible, oportuna en formatos abiertos, con calidad y pertinencia.</a:t>
            </a:r>
          </a:p>
          <a:p>
            <a:pPr algn="just">
              <a:lnSpc>
                <a:spcPts val="2600"/>
              </a:lnSpc>
            </a:pPr>
            <a:endParaRPr lang="es-GT" sz="1800" b="0" dirty="0">
              <a:solidFill>
                <a:srgbClr val="0C3961"/>
              </a:solidFill>
              <a:latin typeface="Calibri" panose="020F0502020204030204" pitchFamily="34" charset="0"/>
              <a:cs typeface="Calibri" panose="020F0502020204030204" pitchFamily="34" charset="0"/>
            </a:endParaRPr>
          </a:p>
          <a:p>
            <a:pPr algn="just">
              <a:lnSpc>
                <a:spcPts val="2600"/>
              </a:lnSpc>
            </a:pPr>
            <a:r>
              <a:rPr lang="es-GT" sz="1800" b="0" dirty="0">
                <a:solidFill>
                  <a:srgbClr val="0C3961"/>
                </a:solidFill>
                <a:latin typeface="Calibri" panose="020F0502020204030204" pitchFamily="34" charset="0"/>
                <a:cs typeface="Calibri" panose="020F0502020204030204" pitchFamily="34" charset="0"/>
              </a:rPr>
              <a:t>Fortalecida la cultura fiscal para concientizar a la ciudadanía, sobre el cumplimiento tributario</a:t>
            </a:r>
          </a:p>
          <a:p>
            <a:pPr algn="just">
              <a:lnSpc>
                <a:spcPts val="2600"/>
              </a:lnSpc>
            </a:pPr>
            <a:endParaRPr lang="es-GT" sz="1800" b="0" dirty="0">
              <a:solidFill>
                <a:srgbClr val="0C3961"/>
              </a:solidFill>
              <a:latin typeface="Calibri" panose="020F0502020204030204" pitchFamily="34" charset="0"/>
              <a:cs typeface="Calibri" panose="020F0502020204030204" pitchFamily="34" charset="0"/>
            </a:endParaRPr>
          </a:p>
          <a:p>
            <a:pPr algn="just">
              <a:lnSpc>
                <a:spcPts val="2600"/>
              </a:lnSpc>
            </a:pPr>
            <a:r>
              <a:rPr lang="es-GT" sz="1800" b="0" dirty="0">
                <a:solidFill>
                  <a:srgbClr val="0C3961"/>
                </a:solidFill>
                <a:latin typeface="Calibri" panose="020F0502020204030204" pitchFamily="34" charset="0"/>
                <a:cs typeface="Calibri" panose="020F0502020204030204" pitchFamily="34" charset="0"/>
              </a:rPr>
              <a:t>Fortalecida la lucha contra el contrabando en el departamento de Chimaltenango, se encuentra instalado el Puesto de Control Interinstitucional –PCI.</a:t>
            </a:r>
          </a:p>
          <a:p>
            <a:br>
              <a:rPr lang="es-GT" sz="1800" b="0" dirty="0">
                <a:solidFill>
                  <a:srgbClr val="0C3961"/>
                </a:solidFill>
                <a:latin typeface="Calibri" panose="020F0502020204030204" pitchFamily="34" charset="0"/>
                <a:cs typeface="Calibri" panose="020F0502020204030204" pitchFamily="34" charset="0"/>
              </a:rPr>
            </a:br>
            <a:endParaRPr lang="es-GT" sz="1800" b="0" dirty="0">
              <a:solidFill>
                <a:srgbClr val="0C3961"/>
              </a:solidFill>
              <a:latin typeface="Calibri" panose="020F0502020204030204" pitchFamily="34" charset="0"/>
              <a:cs typeface="Calibri" panose="020F0502020204030204" pitchFamily="34" charset="0"/>
            </a:endParaRPr>
          </a:p>
          <a:p>
            <a:pPr algn="just">
              <a:lnSpc>
                <a:spcPts val="2600"/>
              </a:lnSpc>
            </a:pPr>
            <a:endParaRPr lang="es-GT" sz="1800" b="0" dirty="0">
              <a:solidFill>
                <a:srgbClr val="0C3961"/>
              </a:solidFill>
              <a:latin typeface="Calibri" panose="020F0502020204030204" pitchFamily="34" charset="0"/>
              <a:cs typeface="Calibri" panose="020F0502020204030204" pitchFamily="34" charset="0"/>
            </a:endParaRPr>
          </a:p>
        </p:txBody>
      </p:sp>
      <p:sp>
        <p:nvSpPr>
          <p:cNvPr id="15" name="Título 1">
            <a:extLst>
              <a:ext uri="{FF2B5EF4-FFF2-40B4-BE49-F238E27FC236}">
                <a16:creationId xmlns:a16="http://schemas.microsoft.com/office/drawing/2014/main" id="{BACBA73C-9A05-EB40-94D2-4BD2F642FAF4}"/>
              </a:ext>
            </a:extLst>
          </p:cNvPr>
          <p:cNvSpPr txBox="1">
            <a:spLocks/>
          </p:cNvSpPr>
          <p:nvPr/>
        </p:nvSpPr>
        <p:spPr>
          <a:xfrm>
            <a:off x="769496" y="692150"/>
            <a:ext cx="6800347" cy="604215"/>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r>
              <a:rPr lang="es-GT" sz="3000" dirty="0">
                <a:solidFill>
                  <a:srgbClr val="0C3961"/>
                </a:solidFill>
                <a:latin typeface="Calibri" panose="020F0502020204030204" pitchFamily="34" charset="0"/>
                <a:cs typeface="Calibri" panose="020F0502020204030204" pitchFamily="34" charset="0"/>
              </a:rPr>
              <a:t>¿QUÉ MEDIDAS DE TRANSPARENCIA</a:t>
            </a:r>
          </a:p>
          <a:p>
            <a:pPr algn="l"/>
            <a:r>
              <a:rPr lang="es-GT" sz="3000" dirty="0">
                <a:solidFill>
                  <a:srgbClr val="0C3961"/>
                </a:solidFill>
                <a:latin typeface="Calibri" panose="020F0502020204030204" pitchFamily="34" charset="0"/>
                <a:cs typeface="Calibri" panose="020F0502020204030204" pitchFamily="34" charset="0"/>
              </a:rPr>
              <a:t>SE HAN APLICADO?</a:t>
            </a:r>
            <a:br>
              <a:rPr lang="es-GT" sz="3300" dirty="0">
                <a:solidFill>
                  <a:srgbClr val="0C3961"/>
                </a:solidFill>
                <a:latin typeface="Calibri" panose="020F0502020204030204" pitchFamily="34" charset="0"/>
                <a:cs typeface="Calibri" panose="020F050202020403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dirty="0">
              <a:solidFill>
                <a:schemeClr val="accent1">
                  <a:lumMod val="50000"/>
                </a:schemeClr>
              </a:solidFill>
              <a:latin typeface="Arial" panose="020B0604020202020204" pitchFamily="34" charset="0"/>
              <a:cs typeface="Arial" panose="020B0604020202020204" pitchFamily="34" charset="0"/>
            </a:endParaRPr>
          </a:p>
        </p:txBody>
      </p:sp>
      <p:pic>
        <p:nvPicPr>
          <p:cNvPr id="17" name="Graphic 16">
            <a:extLst>
              <a:ext uri="{FF2B5EF4-FFF2-40B4-BE49-F238E27FC236}">
                <a16:creationId xmlns:a16="http://schemas.microsoft.com/office/drawing/2014/main" id="{66B118D4-99F4-3B44-842E-8F2EBEE8D7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89044" y="572365"/>
            <a:ext cx="1257782" cy="1257782"/>
          </a:xfrm>
          <a:prstGeom prst="rect">
            <a:avLst/>
          </a:prstGeom>
        </p:spPr>
      </p:pic>
    </p:spTree>
    <p:extLst>
      <p:ext uri="{BB962C8B-B14F-4D97-AF65-F5344CB8AC3E}">
        <p14:creationId xmlns:p14="http://schemas.microsoft.com/office/powerpoint/2010/main" val="387401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FC858A4-EF2E-C342-A35F-8E8FC1EB514D}"/>
              </a:ext>
            </a:extLst>
          </p:cNvPr>
          <p:cNvGrpSpPr/>
          <p:nvPr/>
        </p:nvGrpSpPr>
        <p:grpSpPr>
          <a:xfrm>
            <a:off x="874713" y="1605649"/>
            <a:ext cx="1853300" cy="1924630"/>
            <a:chOff x="953371" y="2664541"/>
            <a:chExt cx="2149212" cy="1667048"/>
          </a:xfrm>
        </p:grpSpPr>
        <p:sp>
          <p:nvSpPr>
            <p:cNvPr id="9" name="Rectangle 8">
              <a:extLst>
                <a:ext uri="{FF2B5EF4-FFF2-40B4-BE49-F238E27FC236}">
                  <a16:creationId xmlns:a16="http://schemas.microsoft.com/office/drawing/2014/main" id="{46DD6D78-903D-3A4B-B0B7-8111BF2DF4A4}"/>
                </a:ext>
              </a:extLst>
            </p:cNvPr>
            <p:cNvSpPr/>
            <p:nvPr/>
          </p:nvSpPr>
          <p:spPr>
            <a:xfrm>
              <a:off x="953371" y="2664541"/>
              <a:ext cx="1966452" cy="1667048"/>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0" name="Rectangle 9">
              <a:extLst>
                <a:ext uri="{FF2B5EF4-FFF2-40B4-BE49-F238E27FC236}">
                  <a16:creationId xmlns:a16="http://schemas.microsoft.com/office/drawing/2014/main" id="{04C054F4-BE38-5A4C-B857-BCBF33D7D7D5}"/>
                </a:ext>
              </a:extLst>
            </p:cNvPr>
            <p:cNvSpPr/>
            <p:nvPr/>
          </p:nvSpPr>
          <p:spPr>
            <a:xfrm rot="2700000">
              <a:off x="2709550" y="3248715"/>
              <a:ext cx="337381" cy="448684"/>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796413" y="562062"/>
            <a:ext cx="8673737" cy="547089"/>
          </a:xfrm>
        </p:spPr>
        <p:txBody>
          <a:bodyPr>
            <a:noAutofit/>
          </a:bodyPr>
          <a:lstStyle/>
          <a:p>
            <a:pPr algn="l"/>
            <a:r>
              <a:rPr lang="es-GT" sz="3000" dirty="0">
                <a:solidFill>
                  <a:srgbClr val="003253"/>
                </a:solidFill>
                <a:latin typeface="Calibri" panose="020F0502020204030204" pitchFamily="34" charset="0"/>
                <a:cs typeface="Calibri" panose="020F0502020204030204" pitchFamily="34" charset="0"/>
              </a:rPr>
              <a:t>PRINCIPALES OBJETIVO DE “LA INSTITUCIÓN”</a:t>
            </a:r>
            <a:endParaRPr lang="es-GT" sz="3000" b="1" dirty="0">
              <a:solidFill>
                <a:srgbClr val="003253"/>
              </a:solidFill>
              <a:latin typeface="Calibri" panose="020F0502020204030204" pitchFamily="34" charset="0"/>
              <a:cs typeface="Calibri" panose="020F050202020403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2492663" y="1496525"/>
            <a:ext cx="8062453" cy="4481487"/>
          </a:xfrm>
        </p:spPr>
        <p:txBody>
          <a:bodyPr>
            <a:noAutofit/>
          </a:bodyPr>
          <a:lstStyle/>
          <a:p>
            <a:pPr marL="457200" lvl="1" indent="0">
              <a:lnSpc>
                <a:spcPct val="150000"/>
              </a:lnSpc>
              <a:buNone/>
            </a:pPr>
            <a:r>
              <a:rPr lang="es-GT" sz="1900" dirty="0">
                <a:solidFill>
                  <a:srgbClr val="0C3961"/>
                </a:solidFill>
                <a:latin typeface="Calibri" panose="020F0502020204030204" pitchFamily="34" charset="0"/>
                <a:cs typeface="Calibri" panose="020F0502020204030204" pitchFamily="34" charset="0"/>
              </a:rPr>
              <a:t>Para el cumplimiento de sus funciones y satisfacer las necesidades de la población, “</a:t>
            </a:r>
            <a:r>
              <a:rPr lang="es-GT" sz="1900" u="sng" dirty="0">
                <a:solidFill>
                  <a:srgbClr val="0C3961"/>
                </a:solidFill>
                <a:latin typeface="Calibri" panose="020F0502020204030204" pitchFamily="34" charset="0"/>
                <a:cs typeface="Calibri" panose="020F0502020204030204" pitchFamily="34" charset="0"/>
              </a:rPr>
              <a:t>la institución</a:t>
            </a:r>
            <a:r>
              <a:rPr lang="es-GT" sz="1900" dirty="0">
                <a:solidFill>
                  <a:srgbClr val="0C3961"/>
                </a:solidFill>
                <a:latin typeface="Calibri" panose="020F0502020204030204" pitchFamily="34" charset="0"/>
                <a:cs typeface="Calibri" panose="020F0502020204030204" pitchFamily="34" charset="0"/>
              </a:rPr>
              <a:t>” debe cumplir con los siguientes </a:t>
            </a:r>
            <a:r>
              <a:rPr lang="es-GT" sz="1900" b="1" dirty="0">
                <a:solidFill>
                  <a:srgbClr val="0C3961"/>
                </a:solidFill>
                <a:latin typeface="Calibri" panose="020F0502020204030204" pitchFamily="34" charset="0"/>
                <a:cs typeface="Calibri" panose="020F0502020204030204" pitchFamily="34" charset="0"/>
              </a:rPr>
              <a:t>objetivos</a:t>
            </a:r>
            <a:r>
              <a:rPr lang="es-GT" sz="1900" dirty="0">
                <a:solidFill>
                  <a:srgbClr val="0C3961"/>
                </a:solidFill>
                <a:latin typeface="Calibri" panose="020F0502020204030204" pitchFamily="34" charset="0"/>
                <a:cs typeface="Calibri" panose="020F0502020204030204" pitchFamily="34" charset="0"/>
              </a:rPr>
              <a:t>:</a:t>
            </a:r>
          </a:p>
          <a:p>
            <a:pPr lvl="1">
              <a:lnSpc>
                <a:spcPct val="150000"/>
              </a:lnSpc>
              <a:buClr>
                <a:srgbClr val="0070C0"/>
              </a:buClr>
              <a:buFont typeface="Wingdings" panose="05000000000000000000" pitchFamily="2" charset="2"/>
              <a:buChar char="§"/>
            </a:pPr>
            <a:r>
              <a:rPr lang="es-GT" sz="1900" dirty="0">
                <a:solidFill>
                  <a:srgbClr val="0C3961"/>
                </a:solidFill>
                <a:latin typeface="Calibri" panose="020F0502020204030204" pitchFamily="34" charset="0"/>
                <a:cs typeface="Calibri" panose="020F0502020204030204" pitchFamily="34" charset="0"/>
              </a:rPr>
              <a:t>Rescatar las finanzas púbicas, la funcionalidad del Estado y la confianza ciudadana en el buen uso de los recursos.</a:t>
            </a:r>
          </a:p>
          <a:p>
            <a:pPr lvl="1">
              <a:lnSpc>
                <a:spcPct val="150000"/>
              </a:lnSpc>
              <a:buClr>
                <a:srgbClr val="0070C0"/>
              </a:buClr>
              <a:buFont typeface="Wingdings" panose="05000000000000000000" pitchFamily="2" charset="2"/>
              <a:buChar char="§"/>
            </a:pPr>
            <a:r>
              <a:rPr lang="es-GT" sz="1900" dirty="0">
                <a:solidFill>
                  <a:srgbClr val="0C3961"/>
                </a:solidFill>
                <a:latin typeface="Calibri" panose="020F0502020204030204" pitchFamily="34" charset="0"/>
                <a:cs typeface="Calibri" panose="020F0502020204030204" pitchFamily="34" charset="0"/>
              </a:rPr>
              <a:t>Fortalecer las finanzas públicas de forma sostenible, con capacidad de inversión social, económica, urbana y rural.</a:t>
            </a:r>
          </a:p>
          <a:p>
            <a:pPr lvl="1">
              <a:lnSpc>
                <a:spcPct val="150000"/>
              </a:lnSpc>
              <a:buClr>
                <a:srgbClr val="0070C0"/>
              </a:buClr>
              <a:buFont typeface="Wingdings" panose="05000000000000000000" pitchFamily="2" charset="2"/>
              <a:buChar char="§"/>
            </a:pPr>
            <a:r>
              <a:rPr lang="es-GT" sz="1900" dirty="0">
                <a:solidFill>
                  <a:srgbClr val="0C3961"/>
                </a:solidFill>
                <a:latin typeface="Calibri" panose="020F0502020204030204" pitchFamily="34" charset="0"/>
                <a:cs typeface="Calibri" panose="020F0502020204030204" pitchFamily="34" charset="0"/>
              </a:rPr>
              <a:t>Liderar una agenda para acelerar el crecimiento económico inclusivo.</a:t>
            </a:r>
          </a:p>
          <a:p>
            <a:pPr lvl="1">
              <a:lnSpc>
                <a:spcPct val="150000"/>
              </a:lnSpc>
              <a:buClr>
                <a:srgbClr val="0070C0"/>
              </a:buClr>
              <a:buFont typeface="Wingdings" panose="05000000000000000000" pitchFamily="2" charset="2"/>
              <a:buChar char="§"/>
            </a:pPr>
            <a:r>
              <a:rPr lang="es-GT" sz="1900" dirty="0">
                <a:solidFill>
                  <a:srgbClr val="0C3961"/>
                </a:solidFill>
                <a:latin typeface="Calibri" panose="020F0502020204030204" pitchFamily="34" charset="0"/>
                <a:cs typeface="Calibri" panose="020F0502020204030204" pitchFamily="34" charset="0"/>
              </a:rPr>
              <a:t>Gerenciar un sistema de trasparencia fiscal, para implementar principios y prácticas de gobierno abierto y gestión de riesgos fiscales.</a:t>
            </a:r>
          </a:p>
          <a:p>
            <a:pPr marL="457200" lvl="1" indent="0">
              <a:buNone/>
            </a:pPr>
            <a:endParaRPr lang="es-GT" sz="1900" b="1" dirty="0">
              <a:latin typeface="Calibri" panose="020F0502020204030204" pitchFamily="34" charset="0"/>
              <a:cs typeface="Calibri" panose="020F0502020204030204" pitchFamily="34" charset="0"/>
            </a:endParaRPr>
          </a:p>
          <a:p>
            <a:pPr marL="457200" lvl="1" indent="0">
              <a:buNone/>
            </a:pPr>
            <a:r>
              <a:rPr lang="es-GT" sz="1900" b="1" dirty="0">
                <a:latin typeface="Calibri" panose="020F0502020204030204" pitchFamily="34" charset="0"/>
                <a:cs typeface="Calibri" panose="020F0502020204030204" pitchFamily="34" charset="0"/>
              </a:rPr>
              <a:t> </a:t>
            </a:r>
            <a:br>
              <a:rPr lang="es-GT" sz="1900" dirty="0">
                <a:latin typeface="Calibri" panose="020F0502020204030204" pitchFamily="34" charset="0"/>
                <a:cs typeface="Calibri" panose="020F0502020204030204" pitchFamily="34" charset="0"/>
              </a:rPr>
            </a:br>
            <a:endParaRPr lang="es-GT" sz="1900" b="1" dirty="0">
              <a:solidFill>
                <a:srgbClr val="0070C0"/>
              </a:solidFill>
              <a:latin typeface="Calibri" panose="020F0502020204030204" pitchFamily="34" charset="0"/>
              <a:cs typeface="Calibri" panose="020F0502020204030204" pitchFamily="34" charset="0"/>
            </a:endParaRPr>
          </a:p>
          <a:p>
            <a:pPr lvl="1"/>
            <a:endParaRPr lang="es-GT" sz="1900" dirty="0">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6D7DCD0E-C340-9849-A273-1F3B941C4D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7595" y="1983286"/>
            <a:ext cx="1133168" cy="1133168"/>
          </a:xfrm>
          <a:prstGeom prst="rect">
            <a:avLst/>
          </a:prstGeom>
        </p:spPr>
      </p:pic>
    </p:spTree>
    <p:extLst>
      <p:ext uri="{BB962C8B-B14F-4D97-AF65-F5344CB8AC3E}">
        <p14:creationId xmlns:p14="http://schemas.microsoft.com/office/powerpoint/2010/main" val="4168579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839988" y="692150"/>
            <a:ext cx="5954351" cy="685237"/>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D3A61"/>
                </a:solidFill>
                <a:latin typeface="Calibri" panose="020F0502020204030204" pitchFamily="34" charset="0"/>
                <a:cs typeface="Calibri" panose="020F0502020204030204" pitchFamily="34" charset="0"/>
              </a:rPr>
              <a:t>¿QUÉ DESAFÍOS INSTITUCIONALES SE TIENEN DURANTE 2021?</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7B18C6A2-C2E5-5343-9F19-8B55D7830E70}"/>
              </a:ext>
            </a:extLst>
          </p:cNvPr>
          <p:cNvGrpSpPr/>
          <p:nvPr/>
        </p:nvGrpSpPr>
        <p:grpSpPr>
          <a:xfrm>
            <a:off x="1435260" y="2268637"/>
            <a:ext cx="3351807" cy="3333509"/>
            <a:chOff x="711883" y="2818780"/>
            <a:chExt cx="2374398" cy="2337953"/>
          </a:xfrm>
        </p:grpSpPr>
        <p:sp>
          <p:nvSpPr>
            <p:cNvPr id="9" name="Rectangle 8">
              <a:extLst>
                <a:ext uri="{FF2B5EF4-FFF2-40B4-BE49-F238E27FC236}">
                  <a16:creationId xmlns:a16="http://schemas.microsoft.com/office/drawing/2014/main" id="{B23F4525-7D9F-0A4E-AD62-C54C6F43AA53}"/>
                </a:ext>
              </a:extLst>
            </p:cNvPr>
            <p:cNvSpPr/>
            <p:nvPr/>
          </p:nvSpPr>
          <p:spPr>
            <a:xfrm>
              <a:off x="711883" y="2818780"/>
              <a:ext cx="2207939" cy="2337953"/>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dirty="0"/>
            </a:p>
          </p:txBody>
        </p:sp>
        <p:sp>
          <p:nvSpPr>
            <p:cNvPr id="10" name="Rectangle 9">
              <a:extLst>
                <a:ext uri="{FF2B5EF4-FFF2-40B4-BE49-F238E27FC236}">
                  <a16:creationId xmlns:a16="http://schemas.microsoft.com/office/drawing/2014/main" id="{70C14348-7AEA-CE46-A85A-ACE279256B04}"/>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11" name="Título 1">
            <a:extLst>
              <a:ext uri="{FF2B5EF4-FFF2-40B4-BE49-F238E27FC236}">
                <a16:creationId xmlns:a16="http://schemas.microsoft.com/office/drawing/2014/main" id="{6A8EB0AB-872C-2045-986B-4B8C9D428DA1}"/>
              </a:ext>
            </a:extLst>
          </p:cNvPr>
          <p:cNvSpPr txBox="1">
            <a:spLocks/>
          </p:cNvSpPr>
          <p:nvPr/>
        </p:nvSpPr>
        <p:spPr>
          <a:xfrm>
            <a:off x="1747775" y="2467004"/>
            <a:ext cx="2511707" cy="286892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600" b="0" dirty="0">
                <a:solidFill>
                  <a:schemeClr val="bg1"/>
                </a:solidFill>
                <a:latin typeface="Calibri" panose="020F0502020204030204" pitchFamily="34" charset="0"/>
                <a:cs typeface="Calibri" panose="020F0502020204030204" pitchFamily="34" charset="0"/>
              </a:rPr>
            </a:br>
            <a:r>
              <a:rPr lang="es-GT" sz="1600" dirty="0">
                <a:solidFill>
                  <a:srgbClr val="BDD7EE"/>
                </a:solidFill>
                <a:latin typeface="Calibri" panose="020F0502020204030204" pitchFamily="34" charset="0"/>
                <a:cs typeface="Calibri" panose="020F0502020204030204" pitchFamily="34" charset="0"/>
              </a:rPr>
              <a:t>Las acciones inmediatas a seguir son: </a:t>
            </a:r>
            <a:r>
              <a:rPr lang="es-GT" sz="1600" b="0" dirty="0">
                <a:solidFill>
                  <a:schemeClr val="bg1"/>
                </a:solidFill>
                <a:latin typeface="Calibri" panose="020F0502020204030204" pitchFamily="34" charset="0"/>
                <a:cs typeface="Calibri" panose="020F0502020204030204" pitchFamily="34" charset="0"/>
              </a:rPr>
              <a:t>Implementar la Estrategia Fiscal Ambiental; Fortalecer el funcionamiento de la Tarjeta de Compras Institucional y fortalecer los servicios del Sistema de Administración Financiera.</a:t>
            </a:r>
          </a:p>
        </p:txBody>
      </p:sp>
      <p:sp>
        <p:nvSpPr>
          <p:cNvPr id="13" name="Título 1">
            <a:extLst>
              <a:ext uri="{FF2B5EF4-FFF2-40B4-BE49-F238E27FC236}">
                <a16:creationId xmlns:a16="http://schemas.microsoft.com/office/drawing/2014/main" id="{19BD61C9-2A00-2B45-8AA1-34100043263E}"/>
              </a:ext>
            </a:extLst>
          </p:cNvPr>
          <p:cNvSpPr txBox="1">
            <a:spLocks/>
          </p:cNvSpPr>
          <p:nvPr/>
        </p:nvSpPr>
        <p:spPr>
          <a:xfrm>
            <a:off x="5143294" y="2127517"/>
            <a:ext cx="5135025" cy="448162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ts val="2600"/>
              </a:lnSpc>
            </a:pPr>
            <a:r>
              <a:rPr lang="es-GT" sz="1800" dirty="0">
                <a:solidFill>
                  <a:srgbClr val="0070C0"/>
                </a:solidFill>
                <a:latin typeface="Calibri" panose="020F0502020204030204" pitchFamily="34" charset="0"/>
                <a:cs typeface="Calibri" panose="020F0502020204030204" pitchFamily="34" charset="0"/>
              </a:rPr>
              <a:t>Los principales desafíos del  “MINFIN” </a:t>
            </a:r>
            <a:r>
              <a:rPr lang="es-GT" sz="1800" b="0" dirty="0">
                <a:solidFill>
                  <a:srgbClr val="0C3961"/>
                </a:solidFill>
                <a:latin typeface="Calibri" panose="020F0502020204030204" pitchFamily="34" charset="0"/>
                <a:cs typeface="Calibri" panose="020F0502020204030204" pitchFamily="34" charset="0"/>
              </a:rPr>
              <a:t>en cuanto al uso de los recursos públicos y el cumplimiento de los planes nacionales son:  </a:t>
            </a:r>
          </a:p>
          <a:p>
            <a:pPr algn="just">
              <a:lnSpc>
                <a:spcPts val="2600"/>
              </a:lnSpc>
            </a:pPr>
            <a:r>
              <a:rPr lang="es-GT" sz="1800" b="0" dirty="0">
                <a:solidFill>
                  <a:srgbClr val="0C3961"/>
                </a:solidFill>
                <a:latin typeface="Calibri" panose="020F0502020204030204" pitchFamily="34" charset="0"/>
                <a:cs typeface="Calibri" panose="020F0502020204030204" pitchFamily="34" charset="0"/>
              </a:rPr>
              <a:t>Previsto el evento de cierre del proyecto “Diseño del marco referencial para la implementación de la Estrategia Fiscal Ambiental” entre el Ministerio de Finanzas Públicas y El Fondo de Reformas Estructurales de la GIZ.</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DC9496D2-0D3E-B240-8CF9-96B9A17C99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57864" y="692150"/>
            <a:ext cx="1458410" cy="1458410"/>
          </a:xfrm>
          <a:prstGeom prst="rect">
            <a:avLst/>
          </a:prstGeom>
        </p:spPr>
      </p:pic>
    </p:spTree>
    <p:extLst>
      <p:ext uri="{BB962C8B-B14F-4D97-AF65-F5344CB8AC3E}">
        <p14:creationId xmlns:p14="http://schemas.microsoft.com/office/powerpoint/2010/main" val="3033902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6B48775-7760-A448-B84F-3045EB7A0728}"/>
              </a:ext>
            </a:extLst>
          </p:cNvPr>
          <p:cNvSpPr>
            <a:spLocks noGrp="1"/>
          </p:cNvSpPr>
          <p:nvPr>
            <p:ph type="ctrTitle"/>
          </p:nvPr>
        </p:nvSpPr>
        <p:spPr>
          <a:xfrm>
            <a:off x="839988" y="692150"/>
            <a:ext cx="5954351" cy="685237"/>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D3A61"/>
                </a:solidFill>
                <a:latin typeface="Calibri" panose="020F0502020204030204" pitchFamily="34" charset="0"/>
                <a:cs typeface="Calibri" panose="020F0502020204030204" pitchFamily="34" charset="0"/>
              </a:rPr>
              <a:t>¿QUÉ DESAFÍOS INSTITUCIONALES SE TIENEN DURANTE 2021?</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8F8DCAA0-7F67-354E-B1AE-2A21F0B4FAFA}"/>
              </a:ext>
            </a:extLst>
          </p:cNvPr>
          <p:cNvGrpSpPr/>
          <p:nvPr/>
        </p:nvGrpSpPr>
        <p:grpSpPr>
          <a:xfrm>
            <a:off x="1435260" y="2268637"/>
            <a:ext cx="3351807" cy="3333509"/>
            <a:chOff x="711883" y="2818780"/>
            <a:chExt cx="2374398" cy="2337953"/>
          </a:xfrm>
        </p:grpSpPr>
        <p:sp>
          <p:nvSpPr>
            <p:cNvPr id="10" name="Rectangle 9">
              <a:extLst>
                <a:ext uri="{FF2B5EF4-FFF2-40B4-BE49-F238E27FC236}">
                  <a16:creationId xmlns:a16="http://schemas.microsoft.com/office/drawing/2014/main" id="{A02D58F7-7955-624F-9FB8-95A4EC0345F5}"/>
                </a:ext>
              </a:extLst>
            </p:cNvPr>
            <p:cNvSpPr/>
            <p:nvPr/>
          </p:nvSpPr>
          <p:spPr>
            <a:xfrm>
              <a:off x="711883" y="2818780"/>
              <a:ext cx="2207939" cy="2337953"/>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dirty="0"/>
            </a:p>
          </p:txBody>
        </p:sp>
        <p:sp>
          <p:nvSpPr>
            <p:cNvPr id="11" name="Rectangle 10">
              <a:extLst>
                <a:ext uri="{FF2B5EF4-FFF2-40B4-BE49-F238E27FC236}">
                  <a16:creationId xmlns:a16="http://schemas.microsoft.com/office/drawing/2014/main" id="{B38FF7F1-C9FC-AE46-BA8D-AB3994E812D2}"/>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12" name="Título 1">
            <a:extLst>
              <a:ext uri="{FF2B5EF4-FFF2-40B4-BE49-F238E27FC236}">
                <a16:creationId xmlns:a16="http://schemas.microsoft.com/office/drawing/2014/main" id="{FE4D93D6-B445-6844-A4C0-B3AFEFE23B70}"/>
              </a:ext>
            </a:extLst>
          </p:cNvPr>
          <p:cNvSpPr txBox="1">
            <a:spLocks/>
          </p:cNvSpPr>
          <p:nvPr/>
        </p:nvSpPr>
        <p:spPr>
          <a:xfrm>
            <a:off x="1747775" y="2467004"/>
            <a:ext cx="2511707" cy="286892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600" b="0" dirty="0">
                <a:solidFill>
                  <a:schemeClr val="bg1"/>
                </a:solidFill>
                <a:latin typeface="Calibri" panose="020F0502020204030204" pitchFamily="34" charset="0"/>
                <a:cs typeface="Calibri" panose="020F0502020204030204" pitchFamily="34" charset="0"/>
              </a:rPr>
            </a:br>
            <a:r>
              <a:rPr lang="es-GT" sz="1600" dirty="0">
                <a:solidFill>
                  <a:srgbClr val="BDD7EE"/>
                </a:solidFill>
                <a:latin typeface="Calibri" panose="020F0502020204030204" pitchFamily="34" charset="0"/>
                <a:cs typeface="Calibri" panose="020F0502020204030204" pitchFamily="34" charset="0"/>
              </a:rPr>
              <a:t>Las acciones inmediatas a seguir son: </a:t>
            </a:r>
            <a:r>
              <a:rPr lang="es-GT" sz="1600" b="0" dirty="0">
                <a:solidFill>
                  <a:schemeClr val="bg1"/>
                </a:solidFill>
                <a:latin typeface="Calibri" panose="020F0502020204030204" pitchFamily="34" charset="0"/>
                <a:cs typeface="Calibri" panose="020F0502020204030204" pitchFamily="34" charset="0"/>
              </a:rPr>
              <a:t>Implementar la Estrategia Fiscal Ambiental; Fortalecer el funcionamiento de la Tarjeta de Compras Institucional y fortalecer los servicios del Sistema de Administración Financiera.</a:t>
            </a:r>
          </a:p>
        </p:txBody>
      </p:sp>
      <p:sp>
        <p:nvSpPr>
          <p:cNvPr id="13" name="Título 1">
            <a:extLst>
              <a:ext uri="{FF2B5EF4-FFF2-40B4-BE49-F238E27FC236}">
                <a16:creationId xmlns:a16="http://schemas.microsoft.com/office/drawing/2014/main" id="{AAE23334-B520-C94B-B492-E62AF040DD61}"/>
              </a:ext>
            </a:extLst>
          </p:cNvPr>
          <p:cNvSpPr txBox="1">
            <a:spLocks/>
          </p:cNvSpPr>
          <p:nvPr/>
        </p:nvSpPr>
        <p:spPr>
          <a:xfrm>
            <a:off x="5143294" y="2376373"/>
            <a:ext cx="5135025" cy="4481627"/>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ts val="2500"/>
              </a:lnSpc>
            </a:pPr>
            <a:r>
              <a:rPr lang="es-GT" sz="1800" dirty="0">
                <a:solidFill>
                  <a:srgbClr val="0070C0"/>
                </a:solidFill>
                <a:latin typeface="Calibri" panose="020F0502020204030204" pitchFamily="34" charset="0"/>
                <a:cs typeface="Calibri" panose="020F0502020204030204" pitchFamily="34" charset="0"/>
              </a:rPr>
              <a:t>Implementada la Tarjeta de Compras Institucional </a:t>
            </a:r>
            <a:r>
              <a:rPr lang="es-GT" sz="1800" b="0" dirty="0">
                <a:solidFill>
                  <a:srgbClr val="0C3961"/>
                </a:solidFill>
                <a:latin typeface="Calibri" panose="020F0502020204030204" pitchFamily="34" charset="0"/>
                <a:cs typeface="Calibri" panose="020F0502020204030204" pitchFamily="34" charset="0"/>
              </a:rPr>
              <a:t>en las Unidades Ejecutoras del Ministerio de Economía, Ministerio de Trabajo y la Procuraduría General de la Nación.</a:t>
            </a:r>
          </a:p>
          <a:p>
            <a:pPr algn="just">
              <a:lnSpc>
                <a:spcPts val="2500"/>
              </a:lnSpc>
            </a:pPr>
            <a:endParaRPr lang="es-GT" sz="1800" b="0" dirty="0">
              <a:solidFill>
                <a:srgbClr val="0C3961"/>
              </a:solidFill>
              <a:latin typeface="Calibri" panose="020F0502020204030204" pitchFamily="34" charset="0"/>
              <a:cs typeface="Calibri" panose="020F0502020204030204" pitchFamily="34" charset="0"/>
            </a:endParaRPr>
          </a:p>
          <a:p>
            <a:pPr lvl="0" algn="just">
              <a:lnSpc>
                <a:spcPts val="2500"/>
              </a:lnSpc>
            </a:pPr>
            <a:r>
              <a:rPr lang="es-GT" sz="1800" b="0" dirty="0">
                <a:solidFill>
                  <a:srgbClr val="0C3961"/>
                </a:solidFill>
                <a:latin typeface="Calibri" panose="020F0502020204030204" pitchFamily="34" charset="0"/>
                <a:cs typeface="Calibri" panose="020F0502020204030204" pitchFamily="34" charset="0"/>
              </a:rPr>
              <a:t>El MINFIN en el marco de la normativa, continuará con el apoyo a las diferentes instituciones de Gobierno, que brindan servicios públicos a la población guatemalteca, a través de los diferentes sistemas de administración financiera (Sicoin, Siges, Guatecompras, Guatenóminas).</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14" name="Graphic 13">
            <a:extLst>
              <a:ext uri="{FF2B5EF4-FFF2-40B4-BE49-F238E27FC236}">
                <a16:creationId xmlns:a16="http://schemas.microsoft.com/office/drawing/2014/main" id="{5D87FFF4-6DA6-6642-B323-FD55F2C719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57864" y="692150"/>
            <a:ext cx="1458410" cy="1458410"/>
          </a:xfrm>
          <a:prstGeom prst="rect">
            <a:avLst/>
          </a:prstGeom>
        </p:spPr>
      </p:pic>
    </p:spTree>
    <p:extLst>
      <p:ext uri="{BB962C8B-B14F-4D97-AF65-F5344CB8AC3E}">
        <p14:creationId xmlns:p14="http://schemas.microsoft.com/office/powerpoint/2010/main" val="3033902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A9B695-C4DE-C241-8E7B-8457920C59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5521" y="233098"/>
            <a:ext cx="3396563" cy="858901"/>
          </a:xfrm>
          <a:prstGeom prst="rect">
            <a:avLst/>
          </a:prstGeom>
        </p:spPr>
      </p:pic>
      <p:sp>
        <p:nvSpPr>
          <p:cNvPr id="3" name="TextBox 2">
            <a:extLst>
              <a:ext uri="{FF2B5EF4-FFF2-40B4-BE49-F238E27FC236}">
                <a16:creationId xmlns:a16="http://schemas.microsoft.com/office/drawing/2014/main" id="{03771E39-1E62-C041-8A40-05608CE09950}"/>
              </a:ext>
            </a:extLst>
          </p:cNvPr>
          <p:cNvSpPr txBox="1"/>
          <p:nvPr/>
        </p:nvSpPr>
        <p:spPr>
          <a:xfrm>
            <a:off x="7325832" y="6113721"/>
            <a:ext cx="1637414" cy="369332"/>
          </a:xfrm>
          <a:prstGeom prst="rect">
            <a:avLst/>
          </a:prstGeom>
          <a:noFill/>
        </p:spPr>
        <p:txBody>
          <a:bodyPr wrap="square" rtlCol="0">
            <a:spAutoFit/>
          </a:bodyPr>
          <a:lstStyle/>
          <a:p>
            <a:r>
              <a:rPr lang="es-GT" dirty="0">
                <a:solidFill>
                  <a:schemeClr val="bg1"/>
                </a:solidFill>
              </a:rPr>
              <a:t>@MinfinGT</a:t>
            </a:r>
            <a:endParaRPr lang="en-GT" dirty="0">
              <a:solidFill>
                <a:schemeClr val="bg1"/>
              </a:solidFill>
            </a:endParaRPr>
          </a:p>
        </p:txBody>
      </p:sp>
    </p:spTree>
    <p:extLst>
      <p:ext uri="{BB962C8B-B14F-4D97-AF65-F5344CB8AC3E}">
        <p14:creationId xmlns:p14="http://schemas.microsoft.com/office/powerpoint/2010/main" val="120594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422668" y="4771244"/>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Calibri" panose="020F0502020204030204" pitchFamily="34" charset="0"/>
                <a:cs typeface="Calibri" panose="020F0502020204030204" pitchFamily="34" charset="0"/>
              </a:rPr>
              <a:t>RENDICIÓN DE CUENTAS</a:t>
            </a:r>
          </a:p>
          <a:p>
            <a:pPr algn="r"/>
            <a:br>
              <a:rPr lang="es-GT" sz="3700" b="1" dirty="0">
                <a:latin typeface="Calibri" panose="020F0502020204030204" pitchFamily="34" charset="0"/>
                <a:cs typeface="Calibri" panose="020F0502020204030204" pitchFamily="34" charset="0"/>
              </a:rPr>
            </a:br>
            <a:r>
              <a:rPr lang="es-GT" sz="3700" b="1" dirty="0">
                <a:solidFill>
                  <a:srgbClr val="00B0F0"/>
                </a:solidFill>
                <a:latin typeface="Calibri" panose="020F0502020204030204" pitchFamily="34" charset="0"/>
                <a:cs typeface="Calibri" panose="020F0502020204030204" pitchFamily="34" charset="0"/>
              </a:rPr>
              <a:t>PARTE GENERAL</a:t>
            </a:r>
          </a:p>
          <a:p>
            <a:pPr algn="r"/>
            <a:r>
              <a:rPr lang="es-GT" sz="3700" b="1" dirty="0">
                <a:solidFill>
                  <a:srgbClr val="00B0F0"/>
                </a:solidFill>
                <a:latin typeface="Calibri" panose="020F0502020204030204" pitchFamily="34" charset="0"/>
                <a:cs typeface="Calibri" panose="020F0502020204030204" pitchFamily="34" charset="0"/>
              </a:rPr>
              <a:t>SEGUNDO CUATRIMESTRE 2021</a:t>
            </a:r>
          </a:p>
        </p:txBody>
      </p:sp>
    </p:spTree>
    <p:extLst>
      <p:ext uri="{BB962C8B-B14F-4D97-AF65-F5344CB8AC3E}">
        <p14:creationId xmlns:p14="http://schemas.microsoft.com/office/powerpoint/2010/main" val="2728840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786580" y="741310"/>
            <a:ext cx="8673737" cy="547089"/>
          </a:xfrm>
        </p:spPr>
        <p:txBody>
          <a:bodyPr>
            <a:noAutofit/>
          </a:bodyPr>
          <a:lstStyle/>
          <a:p>
            <a:pPr algn="l"/>
            <a:r>
              <a:rPr lang="es-GT" sz="3000" dirty="0">
                <a:solidFill>
                  <a:srgbClr val="003253"/>
                </a:solidFill>
                <a:latin typeface="Calibri" panose="020F0502020204030204" pitchFamily="34" charset="0"/>
                <a:cs typeface="Calibri" panose="020F0502020204030204" pitchFamily="34" charset="0"/>
              </a:rPr>
              <a:t>CIFRAS GENERALES DEL PRESUPUESTO AL SEGUNDO CUATRIMESTRE 2021</a:t>
            </a:r>
            <a:endParaRPr lang="es-GT" sz="3000" b="1" dirty="0">
              <a:solidFill>
                <a:srgbClr val="003253"/>
              </a:solidFill>
              <a:latin typeface="Calibri" panose="020F0502020204030204" pitchFamily="34" charset="0"/>
              <a:cs typeface="Calibri" panose="020F050202020403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1097278" y="1892628"/>
            <a:ext cx="4585065" cy="4614170"/>
          </a:xfrm>
        </p:spPr>
        <p:txBody>
          <a:bodyPr>
            <a:normAutofit fontScale="92500" lnSpcReduction="10000"/>
          </a:bodyPr>
          <a:lstStyle/>
          <a:p>
            <a:pPr marL="0" indent="0">
              <a:buNone/>
            </a:pPr>
            <a:endParaRPr lang="es-GT" b="1" dirty="0">
              <a:solidFill>
                <a:srgbClr val="003253"/>
              </a:solidFill>
              <a:latin typeface="Arial" panose="020B0604020202020204" pitchFamily="34" charset="0"/>
              <a:cs typeface="Arial" panose="020B0604020202020204" pitchFamily="34" charset="0"/>
            </a:endParaRPr>
          </a:p>
          <a:p>
            <a:pPr marL="457200" lvl="1" indent="0">
              <a:buNone/>
            </a:pPr>
            <a:r>
              <a:rPr lang="es-GT" dirty="0">
                <a:solidFill>
                  <a:srgbClr val="003253"/>
                </a:solidFill>
                <a:latin typeface="Arial" panose="020B0604020202020204" pitchFamily="34" charset="0"/>
                <a:cs typeface="Arial" panose="020B0604020202020204" pitchFamily="34" charset="0"/>
              </a:rPr>
              <a:t>Presupuesto vigente </a:t>
            </a:r>
            <a:r>
              <a:rPr lang="es-GT" b="1" dirty="0">
                <a:solidFill>
                  <a:srgbClr val="003253"/>
                </a:solidFill>
                <a:latin typeface="Arial" panose="020B0604020202020204" pitchFamily="34" charset="0"/>
                <a:cs typeface="Arial" panose="020B0604020202020204" pitchFamily="34" charset="0"/>
              </a:rPr>
              <a:t>total:</a:t>
            </a:r>
          </a:p>
          <a:p>
            <a:pPr marL="457200" lvl="1" indent="0">
              <a:buNone/>
            </a:pPr>
            <a:endParaRPr lang="es-GT" b="1" dirty="0">
              <a:solidFill>
                <a:srgbClr val="003253"/>
              </a:solidFill>
              <a:latin typeface="Arial" panose="020B0604020202020204" pitchFamily="34" charset="0"/>
              <a:cs typeface="Arial" panose="020B0604020202020204" pitchFamily="34" charset="0"/>
            </a:endParaRPr>
          </a:p>
          <a:p>
            <a:pPr marL="457200" lvl="1" indent="0">
              <a:buNone/>
            </a:pPr>
            <a:r>
              <a:rPr lang="es-GT" b="1" dirty="0">
                <a:solidFill>
                  <a:srgbClr val="003253"/>
                </a:solidFill>
                <a:latin typeface="Arial" panose="020B0604020202020204" pitchFamily="34" charset="0"/>
                <a:cs typeface="Arial" panose="020B0604020202020204" pitchFamily="34" charset="0"/>
              </a:rPr>
              <a:t> </a:t>
            </a:r>
          </a:p>
          <a:p>
            <a:pPr marL="457200" lvl="1" indent="0">
              <a:buNone/>
            </a:pPr>
            <a:endParaRPr lang="es-GT" dirty="0">
              <a:solidFill>
                <a:srgbClr val="003253"/>
              </a:solidFill>
              <a:latin typeface="Arial" panose="020B0604020202020204" pitchFamily="34" charset="0"/>
              <a:cs typeface="Arial" panose="020B0604020202020204" pitchFamily="34" charset="0"/>
            </a:endParaRPr>
          </a:p>
          <a:p>
            <a:pPr marL="457200" lvl="1" indent="0">
              <a:buNone/>
            </a:pPr>
            <a:r>
              <a:rPr lang="es-GT" dirty="0">
                <a:solidFill>
                  <a:srgbClr val="003253"/>
                </a:solidFill>
                <a:latin typeface="Arial" panose="020B0604020202020204" pitchFamily="34" charset="0"/>
                <a:cs typeface="Arial" panose="020B0604020202020204" pitchFamily="34" charset="0"/>
              </a:rPr>
              <a:t>Presupuesto </a:t>
            </a:r>
            <a:r>
              <a:rPr lang="es-GT" b="1" dirty="0">
                <a:solidFill>
                  <a:srgbClr val="003253"/>
                </a:solidFill>
                <a:latin typeface="Arial" panose="020B0604020202020204" pitchFamily="34" charset="0"/>
                <a:cs typeface="Arial" panose="020B0604020202020204" pitchFamily="34" charset="0"/>
              </a:rPr>
              <a:t>ejecutado</a:t>
            </a:r>
            <a:r>
              <a:rPr lang="es-GT" dirty="0">
                <a:solidFill>
                  <a:srgbClr val="003253"/>
                </a:solidFill>
                <a:latin typeface="Arial" panose="020B0604020202020204" pitchFamily="34" charset="0"/>
                <a:cs typeface="Arial" panose="020B0604020202020204" pitchFamily="34" charset="0"/>
              </a:rPr>
              <a:t> (utilizado):</a:t>
            </a:r>
            <a:br>
              <a:rPr lang="es-GT" dirty="0">
                <a:solidFill>
                  <a:srgbClr val="003253"/>
                </a:solidFill>
                <a:latin typeface="Arial" panose="020B0604020202020204" pitchFamily="34" charset="0"/>
                <a:cs typeface="Arial" panose="020B0604020202020204" pitchFamily="34" charset="0"/>
              </a:rPr>
            </a:br>
            <a:endParaRPr lang="es-GT" dirty="0">
              <a:solidFill>
                <a:srgbClr val="003253"/>
              </a:solidFill>
              <a:latin typeface="Arial" panose="020B0604020202020204" pitchFamily="34" charset="0"/>
              <a:cs typeface="Arial" panose="020B0604020202020204" pitchFamily="34" charset="0"/>
            </a:endParaRPr>
          </a:p>
          <a:p>
            <a:pPr marL="457200" lvl="1" indent="0">
              <a:buNone/>
            </a:pPr>
            <a:endParaRPr lang="es-GT" dirty="0">
              <a:solidFill>
                <a:srgbClr val="003253"/>
              </a:solidFill>
              <a:latin typeface="Arial" panose="020B0604020202020204" pitchFamily="34" charset="0"/>
              <a:cs typeface="Arial" panose="020B0604020202020204" pitchFamily="34" charset="0"/>
            </a:endParaRPr>
          </a:p>
          <a:p>
            <a:pPr marL="457200" lvl="1" indent="0">
              <a:buNone/>
            </a:pPr>
            <a:endParaRPr lang="es-GT" dirty="0">
              <a:solidFill>
                <a:srgbClr val="003253"/>
              </a:solidFill>
              <a:latin typeface="Arial" panose="020B0604020202020204" pitchFamily="34" charset="0"/>
              <a:cs typeface="Arial" panose="020B0604020202020204" pitchFamily="34" charset="0"/>
            </a:endParaRPr>
          </a:p>
          <a:p>
            <a:pPr marL="457200" lvl="1" indent="0">
              <a:buNone/>
            </a:pPr>
            <a:r>
              <a:rPr lang="es-GT" b="1" dirty="0">
                <a:solidFill>
                  <a:srgbClr val="003253"/>
                </a:solidFill>
                <a:latin typeface="Arial" panose="020B0604020202020204" pitchFamily="34" charset="0"/>
                <a:cs typeface="Arial" panose="020B0604020202020204" pitchFamily="34" charset="0"/>
              </a:rPr>
              <a:t>Saldo</a:t>
            </a:r>
            <a:r>
              <a:rPr lang="es-GT" dirty="0">
                <a:solidFill>
                  <a:srgbClr val="003253"/>
                </a:solidFill>
                <a:latin typeface="Arial" panose="020B0604020202020204" pitchFamily="34" charset="0"/>
                <a:cs typeface="Arial" panose="020B0604020202020204" pitchFamily="34" charset="0"/>
              </a:rPr>
              <a:t> por ejecutar </a:t>
            </a:r>
            <a:br>
              <a:rPr lang="es-GT" dirty="0">
                <a:solidFill>
                  <a:srgbClr val="003253"/>
                </a:solidFill>
                <a:latin typeface="Arial" panose="020B0604020202020204" pitchFamily="34" charset="0"/>
                <a:cs typeface="Arial" panose="020B0604020202020204" pitchFamily="34" charset="0"/>
              </a:rPr>
            </a:br>
            <a:r>
              <a:rPr lang="es-GT" dirty="0">
                <a:solidFill>
                  <a:srgbClr val="003253"/>
                </a:solidFill>
                <a:latin typeface="Arial" panose="020B0604020202020204" pitchFamily="34" charset="0"/>
                <a:cs typeface="Arial" panose="020B0604020202020204" pitchFamily="34" charset="0"/>
              </a:rPr>
              <a:t>(por utilizar):</a:t>
            </a:r>
            <a:br>
              <a:rPr lang="es-GT" dirty="0">
                <a:solidFill>
                  <a:srgbClr val="003253"/>
                </a:solidFill>
                <a:latin typeface="Arial" panose="020B0604020202020204" pitchFamily="34" charset="0"/>
                <a:cs typeface="Arial" panose="020B0604020202020204" pitchFamily="34" charset="0"/>
              </a:rPr>
            </a:br>
            <a:endParaRPr lang="es-GT" sz="4000" b="1" dirty="0">
              <a:solidFill>
                <a:srgbClr val="003253"/>
              </a:solidFill>
              <a:latin typeface="Arial" panose="020B0604020202020204" pitchFamily="34" charset="0"/>
              <a:cs typeface="Arial" panose="020B0604020202020204" pitchFamily="34" charset="0"/>
            </a:endParaRPr>
          </a:p>
          <a:p>
            <a:pPr lvl="1"/>
            <a:endParaRPr lang="es-GT" dirty="0">
              <a:solidFill>
                <a:srgbClr val="003253"/>
              </a:solidFill>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id="{0246042C-1ABA-4355-A47C-701F270E798C}"/>
              </a:ext>
            </a:extLst>
          </p:cNvPr>
          <p:cNvSpPr txBox="1">
            <a:spLocks/>
          </p:cNvSpPr>
          <p:nvPr/>
        </p:nvSpPr>
        <p:spPr>
          <a:xfrm>
            <a:off x="4312429" y="1619794"/>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339,400,000.00</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id="{0246042C-1ABA-4355-A47C-701F270E798C}"/>
              </a:ext>
            </a:extLst>
          </p:cNvPr>
          <p:cNvSpPr txBox="1">
            <a:spLocks/>
          </p:cNvSpPr>
          <p:nvPr/>
        </p:nvSpPr>
        <p:spPr>
          <a:xfrm>
            <a:off x="4312429" y="3114705"/>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Q.184,193,515.64 </a:t>
            </a: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a16="http://schemas.microsoft.com/office/drawing/2014/main" id="{0246042C-1ABA-4355-A47C-701F270E798C}"/>
              </a:ext>
            </a:extLst>
          </p:cNvPr>
          <p:cNvSpPr txBox="1">
            <a:spLocks/>
          </p:cNvSpPr>
          <p:nvPr/>
        </p:nvSpPr>
        <p:spPr>
          <a:xfrm>
            <a:off x="4312429" y="4656122"/>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155,206,484.36</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131E4CB2-95E3-284E-B494-3AD939D82F5D}"/>
              </a:ext>
            </a:extLst>
          </p:cNvPr>
          <p:cNvCxnSpPr/>
          <p:nvPr/>
        </p:nvCxnSpPr>
        <p:spPr>
          <a:xfrm>
            <a:off x="1563329" y="2979174"/>
            <a:ext cx="879987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B0C336-6807-2940-9110-89151D5E9684}"/>
              </a:ext>
            </a:extLst>
          </p:cNvPr>
          <p:cNvCxnSpPr/>
          <p:nvPr/>
        </p:nvCxnSpPr>
        <p:spPr>
          <a:xfrm>
            <a:off x="1563329" y="4581128"/>
            <a:ext cx="879987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47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F3B24A6-1292-BF4E-9AD7-C2874E68520B}"/>
              </a:ext>
            </a:extLst>
          </p:cNvPr>
          <p:cNvGrpSpPr/>
          <p:nvPr/>
        </p:nvGrpSpPr>
        <p:grpSpPr>
          <a:xfrm rot="5400000">
            <a:off x="4923194" y="1463677"/>
            <a:ext cx="2149211" cy="3804381"/>
            <a:chOff x="953371" y="2664541"/>
            <a:chExt cx="2149211" cy="2841524"/>
          </a:xfrm>
        </p:grpSpPr>
        <p:sp>
          <p:nvSpPr>
            <p:cNvPr id="14" name="Rectangle 13">
              <a:extLst>
                <a:ext uri="{FF2B5EF4-FFF2-40B4-BE49-F238E27FC236}">
                  <a16:creationId xmlns:a16="http://schemas.microsoft.com/office/drawing/2014/main" id="{0579B19F-FB31-1240-A23A-3D2A382CCE41}"/>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5" name="Rectangle 14">
              <a:extLst>
                <a:ext uri="{FF2B5EF4-FFF2-40B4-BE49-F238E27FC236}">
                  <a16:creationId xmlns:a16="http://schemas.microsoft.com/office/drawing/2014/main" id="{2EB76A64-B77E-9D42-BB01-42C1491DC828}"/>
                </a:ext>
              </a:extLst>
            </p:cNvPr>
            <p:cNvSpPr/>
            <p:nvPr/>
          </p:nvSpPr>
          <p:spPr>
            <a:xfrm rot="2700000">
              <a:off x="2709550" y="3890354"/>
              <a:ext cx="337381" cy="448683"/>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786223" y="741310"/>
            <a:ext cx="8673737" cy="547089"/>
          </a:xfrm>
        </p:spPr>
        <p:txBody>
          <a:bodyPr>
            <a:noAutofit/>
          </a:bodyPr>
          <a:lstStyle/>
          <a:p>
            <a:pPr algn="l"/>
            <a:r>
              <a:rPr lang="es-GT" sz="3000" dirty="0">
                <a:solidFill>
                  <a:srgbClr val="003253"/>
                </a:solidFill>
                <a:latin typeface="Calibri" panose="020F0502020204030204" pitchFamily="34" charset="0"/>
                <a:cs typeface="Calibri" panose="020F0502020204030204" pitchFamily="34" charset="0"/>
              </a:rPr>
              <a:t>CIFRAS GENERALES DEL PRESUPUESTO AL SEGUNDO CUATRIMESTRE 2021</a:t>
            </a:r>
            <a:endParaRPr lang="es-GT" sz="3000" b="1" dirty="0">
              <a:solidFill>
                <a:srgbClr val="003253"/>
              </a:solidFill>
              <a:latin typeface="Calibri" panose="020F0502020204030204" pitchFamily="34" charset="0"/>
              <a:cs typeface="Calibri" panose="020F050202020403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4448714" y="4612629"/>
            <a:ext cx="2576205" cy="716454"/>
          </a:xfrm>
        </p:spPr>
        <p:txBody>
          <a:bodyPr>
            <a:noAutofit/>
          </a:bodyPr>
          <a:lstStyle/>
          <a:p>
            <a:pPr marL="457200" lvl="1" indent="0" algn="ctr">
              <a:buNone/>
            </a:pPr>
            <a:r>
              <a:rPr lang="es-GT" sz="2800" b="1" dirty="0">
                <a:solidFill>
                  <a:srgbClr val="0D3A61"/>
                </a:solidFill>
                <a:latin typeface="Calibri" panose="020F0502020204030204" pitchFamily="34" charset="0"/>
                <a:cs typeface="Calibri" panose="020F0502020204030204" pitchFamily="34" charset="0"/>
              </a:rPr>
              <a:t>Porcentaje de ejecución</a:t>
            </a:r>
            <a:endParaRPr lang="es-GT" sz="2800" dirty="0">
              <a:solidFill>
                <a:srgbClr val="0D3A61"/>
              </a:solidFill>
              <a:latin typeface="Calibri" panose="020F0502020204030204" pitchFamily="34" charset="0"/>
              <a:cs typeface="Calibri" panose="020F0502020204030204" pitchFamily="34" charset="0"/>
            </a:endParaRPr>
          </a:p>
        </p:txBody>
      </p:sp>
      <p:sp>
        <p:nvSpPr>
          <p:cNvPr id="6" name="Marcador de contenido 6">
            <a:extLst>
              <a:ext uri="{FF2B5EF4-FFF2-40B4-BE49-F238E27FC236}">
                <a16:creationId xmlns:a16="http://schemas.microsoft.com/office/drawing/2014/main" id="{0246042C-1ABA-4355-A47C-701F270E798C}"/>
              </a:ext>
            </a:extLst>
          </p:cNvPr>
          <p:cNvSpPr txBox="1">
            <a:spLocks/>
          </p:cNvSpPr>
          <p:nvPr/>
        </p:nvSpPr>
        <p:spPr>
          <a:xfrm>
            <a:off x="3937589" y="2721007"/>
            <a:ext cx="3737989" cy="956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s-GT" sz="8000" b="1" dirty="0">
                <a:solidFill>
                  <a:srgbClr val="BDD7EE"/>
                </a:solidFill>
                <a:latin typeface="Calibri" panose="020F0502020204030204" pitchFamily="34" charset="0"/>
                <a:cs typeface="Calibri" panose="020F0502020204030204" pitchFamily="34" charset="0"/>
              </a:rPr>
              <a:t>54.27%</a:t>
            </a: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961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FBB6E27-DA49-744F-89ED-4BA95CD5CCD7}"/>
              </a:ext>
            </a:extLst>
          </p:cNvPr>
          <p:cNvGrpSpPr/>
          <p:nvPr/>
        </p:nvGrpSpPr>
        <p:grpSpPr>
          <a:xfrm>
            <a:off x="953371" y="2664541"/>
            <a:ext cx="2132910" cy="2841524"/>
            <a:chOff x="953371" y="2664541"/>
            <a:chExt cx="2132910" cy="2841524"/>
          </a:xfrm>
        </p:grpSpPr>
        <p:sp>
          <p:nvSpPr>
            <p:cNvPr id="7" name="Rectangle 6">
              <a:extLst>
                <a:ext uri="{FF2B5EF4-FFF2-40B4-BE49-F238E27FC236}">
                  <a16:creationId xmlns:a16="http://schemas.microsoft.com/office/drawing/2014/main" id="{04607BD4-3886-E34A-B09E-F2946307A1DE}"/>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3" name="Rectangle 2">
              <a:extLst>
                <a:ext uri="{FF2B5EF4-FFF2-40B4-BE49-F238E27FC236}">
                  <a16:creationId xmlns:a16="http://schemas.microsoft.com/office/drawing/2014/main" id="{DD942533-870B-3F45-B824-DEAD99302B75}"/>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786222" y="662654"/>
            <a:ext cx="7109080" cy="920340"/>
          </a:xfrm>
          <a:noFill/>
          <a:effectLst>
            <a:outerShdw blurRad="50800" dist="50800" dir="5400000" sx="1000" sy="1000" algn="ctr" rotWithShape="0">
              <a:srgbClr val="000000"/>
            </a:outerShdw>
          </a:effectLst>
        </p:spPr>
        <p:txBody>
          <a:bodyPr anchor="t" anchorCtr="0">
            <a:normAutofit fontScale="90000"/>
          </a:bodyPr>
          <a:lstStyle/>
          <a:p>
            <a:pPr algn="l"/>
            <a:r>
              <a:rPr lang="es-GT" sz="3300" dirty="0">
                <a:solidFill>
                  <a:srgbClr val="0C3961"/>
                </a:solidFill>
                <a:latin typeface="Calibri" panose="020F0502020204030204" pitchFamily="34" charset="0"/>
                <a:cs typeface="Calibri" panose="020F0502020204030204" pitchFamily="34" charset="0"/>
              </a:rPr>
              <a:t>¿EN QUÉ UTILIZA EL DINERO</a:t>
            </a:r>
            <a:br>
              <a:rPr lang="es-GT" sz="3300" dirty="0">
                <a:solidFill>
                  <a:srgbClr val="0C3961"/>
                </a:solidFill>
                <a:latin typeface="Calibri" panose="020F0502020204030204" pitchFamily="34" charset="0"/>
                <a:cs typeface="Calibri" panose="020F0502020204030204" pitchFamily="34" charset="0"/>
              </a:rPr>
            </a:br>
            <a:r>
              <a:rPr lang="es-GT" sz="3300" dirty="0">
                <a:solidFill>
                  <a:srgbClr val="0C3961"/>
                </a:solidFill>
                <a:latin typeface="Calibri" panose="020F0502020204030204" pitchFamily="34" charset="0"/>
                <a:cs typeface="Calibri" panose="020F0502020204030204" pitchFamily="34" charset="0"/>
              </a:rPr>
              <a:t>EL “MINISTERIO DE FINANZAS PÚBLICAS”?</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3351573" y="2535567"/>
            <a:ext cx="6539679" cy="3786576"/>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700" b="0" dirty="0">
                <a:solidFill>
                  <a:srgbClr val="003253"/>
                </a:solidFill>
                <a:latin typeface="Calibri" panose="020F0502020204030204" pitchFamily="34" charset="0"/>
                <a:ea typeface="+mn-ea"/>
                <a:cs typeface="Calibri" panose="020F0502020204030204" pitchFamily="34" charset="0"/>
              </a:rPr>
              <a:t>El dinero se utiliza principalmente para el pago de servicios personales (salarios y honorarios), adquisición de diferentes bienes o servicios necesarias para cumplir con las finalidades de la institución; además del pago de prestaciones e indemnizaciones al personal según corresponda.</a:t>
            </a:r>
          </a:p>
          <a:p>
            <a:pPr algn="just">
              <a:lnSpc>
                <a:spcPct val="150000"/>
              </a:lnSpc>
            </a:pPr>
            <a:endParaRPr lang="es-GT" sz="1700" b="0" dirty="0">
              <a:solidFill>
                <a:srgbClr val="003253"/>
              </a:solidFill>
              <a:latin typeface="Calibri" panose="020F0502020204030204" pitchFamily="34" charset="0"/>
              <a:ea typeface="+mn-ea"/>
              <a:cs typeface="Calibri" panose="020F0502020204030204" pitchFamily="34" charset="0"/>
            </a:endParaRPr>
          </a:p>
          <a:p>
            <a:pPr algn="just">
              <a:lnSpc>
                <a:spcPct val="150000"/>
              </a:lnSpc>
            </a:pPr>
            <a:r>
              <a:rPr lang="es-GT" sz="1700" b="0" dirty="0">
                <a:solidFill>
                  <a:srgbClr val="003253"/>
                </a:solidFill>
                <a:latin typeface="Calibri" panose="020F0502020204030204" pitchFamily="34" charset="0"/>
                <a:ea typeface="+mn-ea"/>
                <a:cs typeface="Calibri" panose="020F0502020204030204" pitchFamily="34" charset="0"/>
              </a:rPr>
              <a:t>Para mostrar de forma ordenada a la población en qué se utiliza el dinero, el gasto del sector público se muestra por </a:t>
            </a:r>
            <a:r>
              <a:rPr lang="es-GT" sz="1700" dirty="0">
                <a:solidFill>
                  <a:srgbClr val="197BB4"/>
                </a:solidFill>
                <a:latin typeface="Calibri" panose="020F0502020204030204" pitchFamily="34" charset="0"/>
                <a:cs typeface="Calibri" panose="020F0502020204030204" pitchFamily="34" charset="0"/>
              </a:rPr>
              <a:t>grupos de gasto</a:t>
            </a:r>
            <a:r>
              <a:rPr lang="es-GT" sz="1700" b="0" dirty="0">
                <a:solidFill>
                  <a:schemeClr val="tx1"/>
                </a:solidFill>
                <a:latin typeface="Calibri" panose="020F0502020204030204" pitchFamily="34" charset="0"/>
                <a:cs typeface="Calibri" panose="020F0502020204030204" pitchFamily="34" charset="0"/>
              </a:rPr>
              <a:t>.</a:t>
            </a:r>
          </a:p>
          <a:p>
            <a:endParaRPr lang="es-GT" sz="1700" b="0" dirty="0">
              <a:solidFill>
                <a:schemeClr val="accent1">
                  <a:lumMod val="50000"/>
                </a:schemeClr>
              </a:solidFill>
              <a:latin typeface="Calibri" panose="020F0502020204030204" pitchFamily="34" charset="0"/>
              <a:cs typeface="Calibri" panose="020F0502020204030204" pitchFamily="34" charset="0"/>
            </a:endParaRPr>
          </a:p>
          <a:p>
            <a:br>
              <a:rPr lang="es-GT" sz="1700" b="0" dirty="0">
                <a:solidFill>
                  <a:schemeClr val="accent1">
                    <a:lumMod val="50000"/>
                  </a:schemeClr>
                </a:solidFill>
                <a:latin typeface="Calibri" panose="020F0502020204030204" pitchFamily="34" charset="0"/>
                <a:cs typeface="Calibri" panose="020F0502020204030204" pitchFamily="34" charset="0"/>
              </a:rPr>
            </a:br>
            <a:endParaRPr lang="es-GT" sz="1700" b="0" dirty="0">
              <a:solidFill>
                <a:schemeClr val="accent1">
                  <a:lumMod val="50000"/>
                </a:schemeClr>
              </a:solidFill>
              <a:latin typeface="Calibri" panose="020F0502020204030204" pitchFamily="34" charset="0"/>
              <a:cs typeface="Calibri" panose="020F0502020204030204" pitchFamily="34" charset="0"/>
            </a:endParaRPr>
          </a:p>
        </p:txBody>
      </p:sp>
      <p:sp>
        <p:nvSpPr>
          <p:cNvPr id="4" name="Título 1">
            <a:extLst>
              <a:ext uri="{FF2B5EF4-FFF2-40B4-BE49-F238E27FC236}">
                <a16:creationId xmlns:a16="http://schemas.microsoft.com/office/drawing/2014/main" id="{E40743F2-234A-4544-BBAC-8877FB423F76}"/>
              </a:ext>
            </a:extLst>
          </p:cNvPr>
          <p:cNvSpPr txBox="1">
            <a:spLocks/>
          </p:cNvSpPr>
          <p:nvPr/>
        </p:nvSpPr>
        <p:spPr>
          <a:xfrm>
            <a:off x="1159850" y="2810639"/>
            <a:ext cx="1603016" cy="247911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2000" b="0" dirty="0">
                <a:solidFill>
                  <a:schemeClr val="bg1"/>
                </a:solidFill>
                <a:latin typeface="Arial" panose="020B0604020202020204" pitchFamily="34" charset="0"/>
                <a:cs typeface="Arial" panose="020B0604020202020204" pitchFamily="34" charset="0"/>
              </a:rPr>
            </a:br>
            <a:r>
              <a:rPr lang="es-GT" sz="2300" b="0" dirty="0">
                <a:solidFill>
                  <a:schemeClr val="bg1"/>
                </a:solidFill>
                <a:latin typeface="Calibri" panose="020F0502020204030204" pitchFamily="34" charset="0"/>
                <a:cs typeface="Calibri" panose="020F0502020204030204" pitchFamily="34" charset="0"/>
              </a:rPr>
              <a:t>El gasto se divide en</a:t>
            </a:r>
          </a:p>
          <a:p>
            <a:pPr>
              <a:lnSpc>
                <a:spcPct val="100000"/>
              </a:lnSpc>
            </a:pPr>
            <a:r>
              <a:rPr lang="es-GT" sz="5500" dirty="0">
                <a:solidFill>
                  <a:schemeClr val="bg1"/>
                </a:solidFill>
                <a:latin typeface="Calibri" panose="020F0502020204030204" pitchFamily="34" charset="0"/>
                <a:cs typeface="Calibri" panose="020F0502020204030204" pitchFamily="34" charset="0"/>
              </a:rPr>
              <a:t>6</a:t>
            </a:r>
          </a:p>
          <a:p>
            <a:pPr>
              <a:lnSpc>
                <a:spcPct val="100000"/>
              </a:lnSpc>
            </a:pPr>
            <a:r>
              <a:rPr lang="es-GT" sz="2300" b="0" dirty="0">
                <a:solidFill>
                  <a:schemeClr val="bg1"/>
                </a:solidFill>
                <a:latin typeface="Calibri" panose="020F0502020204030204" pitchFamily="34" charset="0"/>
                <a:cs typeface="Calibri" panose="020F0502020204030204" pitchFamily="34" charset="0"/>
              </a:rPr>
              <a:t>grupos</a:t>
            </a:r>
            <a:br>
              <a:rPr lang="es-GT" sz="2000" b="0" dirty="0">
                <a:solidFill>
                  <a:schemeClr val="bg1"/>
                </a:solidFill>
                <a:latin typeface="Arial" panose="020B0604020202020204" pitchFamily="34" charset="0"/>
                <a:cs typeface="Arial" panose="020B0604020202020204" pitchFamily="34" charset="0"/>
              </a:rPr>
            </a:br>
            <a:endParaRPr lang="es-GT" sz="20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8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796554" y="692150"/>
            <a:ext cx="8652246" cy="822018"/>
          </a:xfrm>
        </p:spPr>
        <p:txBody>
          <a:bodyPr>
            <a:noAutofit/>
          </a:bodyPr>
          <a:lstStyle/>
          <a:p>
            <a:pPr algn="l"/>
            <a:r>
              <a:rPr lang="es-GT" sz="3000" dirty="0">
                <a:solidFill>
                  <a:srgbClr val="0C3961"/>
                </a:solidFill>
                <a:latin typeface="Calibri" panose="020F0502020204030204" pitchFamily="34" charset="0"/>
                <a:cs typeface="Calibri" panose="020F0502020204030204" pitchFamily="34" charset="0"/>
              </a:rPr>
              <a:t>EJECUCIÓN PRESUPUESTARIA POR GRUPO DE GASTO AL SEGUNDO CUATRIMESTRE 2021</a:t>
            </a:r>
            <a:endParaRPr lang="es-GT" sz="3000" b="1" dirty="0">
              <a:solidFill>
                <a:srgbClr val="0C3961"/>
              </a:solidFill>
              <a:latin typeface="Calibri" panose="020F0502020204030204" pitchFamily="34" charset="0"/>
              <a:cs typeface="Calibri" panose="020F0502020204030204" pitchFamily="34" charset="0"/>
            </a:endParaRPr>
          </a:p>
        </p:txBody>
      </p:sp>
      <p:sp>
        <p:nvSpPr>
          <p:cNvPr id="3" name="CuadroTexto 2"/>
          <p:cNvSpPr txBox="1"/>
          <p:nvPr/>
        </p:nvSpPr>
        <p:spPr>
          <a:xfrm>
            <a:off x="9473914" y="3411195"/>
            <a:ext cx="1256695" cy="369332"/>
          </a:xfrm>
          <a:prstGeom prst="rect">
            <a:avLst/>
          </a:prstGeom>
          <a:noFill/>
        </p:spPr>
        <p:txBody>
          <a:bodyPr wrap="square" rtlCol="0">
            <a:spAutoFit/>
          </a:bodyPr>
          <a:lstStyle/>
          <a:p>
            <a:r>
              <a:rPr lang="es-GT" sz="900" dirty="0">
                <a:latin typeface="Arial" panose="020B0604020202020204" pitchFamily="34" charset="0"/>
                <a:cs typeface="Arial" panose="020B0604020202020204" pitchFamily="34" charset="0"/>
              </a:rPr>
              <a:t>* Cifras en millones de quetzales</a:t>
            </a:r>
          </a:p>
        </p:txBody>
      </p:sp>
      <p:graphicFrame>
        <p:nvGraphicFramePr>
          <p:cNvPr id="7" name="8 Gráfico"/>
          <p:cNvGraphicFramePr>
            <a:graphicFrameLocks/>
          </p:cNvGraphicFramePr>
          <p:nvPr>
            <p:extLst>
              <p:ext uri="{D42A27DB-BD31-4B8C-83A1-F6EECF244321}">
                <p14:modId xmlns:p14="http://schemas.microsoft.com/office/powerpoint/2010/main" val="2722572697"/>
              </p:ext>
            </p:extLst>
          </p:nvPr>
        </p:nvGraphicFramePr>
        <p:xfrm>
          <a:off x="1022554" y="1701836"/>
          <a:ext cx="10323872" cy="4331062"/>
        </p:xfrm>
        <a:graphic>
          <a:graphicData uri="http://schemas.openxmlformats.org/drawingml/2006/chart">
            <c:chart xmlns:c="http://schemas.openxmlformats.org/drawingml/2006/chart" xmlns:r="http://schemas.openxmlformats.org/officeDocument/2006/relationships" r:id="rId4"/>
          </a:graphicData>
        </a:graphic>
      </p:graphicFrame>
      <p:sp>
        <p:nvSpPr>
          <p:cNvPr id="5" name="1 CuadroTexto">
            <a:extLst>
              <a:ext uri="{FF2B5EF4-FFF2-40B4-BE49-F238E27FC236}">
                <a16:creationId xmlns:a16="http://schemas.microsoft.com/office/drawing/2014/main" id="{91043D43-44F3-734E-8D7C-335AC985A745}"/>
              </a:ext>
            </a:extLst>
          </p:cNvPr>
          <p:cNvSpPr txBox="1"/>
          <p:nvPr/>
        </p:nvSpPr>
        <p:spPr>
          <a:xfrm>
            <a:off x="1505714" y="6134323"/>
            <a:ext cx="5608031" cy="2884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GT" sz="800" dirty="0"/>
              <a:t>Fuente:</a:t>
            </a:r>
            <a:r>
              <a:rPr lang="es-GT" sz="800" baseline="0" dirty="0"/>
              <a:t> Sistema de Contabilidad Integrada -</a:t>
            </a:r>
            <a:r>
              <a:rPr lang="es-GT" sz="800" baseline="0" dirty="0" err="1"/>
              <a:t>Sicoin</a:t>
            </a:r>
            <a:r>
              <a:rPr lang="es-GT" sz="800" baseline="0" dirty="0"/>
              <a:t>- Ministerio de Finanzas Públicas 2021</a:t>
            </a:r>
            <a:endParaRPr lang="es-GT" sz="800" dirty="0"/>
          </a:p>
        </p:txBody>
      </p:sp>
    </p:spTree>
    <p:extLst>
      <p:ext uri="{BB962C8B-B14F-4D97-AF65-F5344CB8AC3E}">
        <p14:creationId xmlns:p14="http://schemas.microsoft.com/office/powerpoint/2010/main" val="306493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874714" y="692150"/>
            <a:ext cx="6027532" cy="871179"/>
          </a:xfrm>
          <a:noFill/>
          <a:effectLst>
            <a:outerShdw blurRad="50800" dist="50800" dir="5400000" sx="1000" sy="1000" algn="ctr" rotWithShape="0">
              <a:srgbClr val="000000"/>
            </a:outerShdw>
          </a:effectLst>
        </p:spPr>
        <p:txBody>
          <a:bodyPr anchor="t" anchorCtr="0">
            <a:normAutofit fontScale="90000"/>
          </a:bodyPr>
          <a:lstStyle/>
          <a:p>
            <a:pPr algn="l"/>
            <a:r>
              <a:rPr lang="es-GT" sz="3100" dirty="0">
                <a:latin typeface="Calibri" panose="020F0502020204030204" pitchFamily="34" charset="0"/>
                <a:cs typeface="Calibri" panose="020F0502020204030204" pitchFamily="34" charset="0"/>
              </a:rPr>
              <a:t>¿</a:t>
            </a:r>
            <a:r>
              <a:rPr lang="es-GT" sz="3100" dirty="0">
                <a:solidFill>
                  <a:srgbClr val="0C3961"/>
                </a:solidFill>
                <a:latin typeface="Calibri" panose="020F0502020204030204" pitchFamily="34" charset="0"/>
                <a:cs typeface="Calibri" panose="020F0502020204030204" pitchFamily="34" charset="0"/>
              </a:rPr>
              <a:t>CUÁL ES LA IMPORTANCIA DEL PAGO DE SERVIDORES PÚBLICOS?</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464126" y="2092681"/>
            <a:ext cx="5800751" cy="450476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900" b="0" dirty="0">
                <a:solidFill>
                  <a:srgbClr val="003253"/>
                </a:solidFill>
                <a:latin typeface="Calibri" panose="020F0502020204030204" pitchFamily="34" charset="0"/>
                <a:ea typeface="+mn-ea"/>
                <a:cs typeface="Calibri" panose="020F0502020204030204" pitchFamily="34" charset="0"/>
              </a:rPr>
              <a:t>El dinero utilizado en el pago de servidores públicos </a:t>
            </a:r>
            <a:r>
              <a:rPr lang="es-GT" sz="1900" b="0" dirty="0">
                <a:solidFill>
                  <a:srgbClr val="2786C0"/>
                </a:solidFill>
                <a:latin typeface="Calibri" panose="020F0502020204030204" pitchFamily="34" charset="0"/>
                <a:ea typeface="+mn-ea"/>
                <a:cs typeface="Calibri" panose="020F0502020204030204" pitchFamily="34" charset="0"/>
              </a:rPr>
              <a:t>(grupo 0), </a:t>
            </a:r>
            <a:r>
              <a:rPr lang="es-GT" sz="1900" b="0" dirty="0">
                <a:solidFill>
                  <a:srgbClr val="003253"/>
                </a:solidFill>
                <a:latin typeface="Calibri" panose="020F0502020204030204" pitchFamily="34" charset="0"/>
                <a:ea typeface="+mn-ea"/>
                <a:cs typeface="Calibri" panose="020F0502020204030204" pitchFamily="34" charset="0"/>
              </a:rPr>
              <a:t>aunque se clasifica como un gasto de funcionamiento, en realidad, constituye el medio para prestar servicios o entregar bienes a la población beneficiaria, y con ello, satisfacer las necesidades sociales; a través de la </a:t>
            </a:r>
            <a:r>
              <a:rPr lang="es-GT" sz="1900" dirty="0">
                <a:solidFill>
                  <a:srgbClr val="197BB4"/>
                </a:solidFill>
                <a:latin typeface="Calibri" panose="020F0502020204030204" pitchFamily="34" charset="0"/>
                <a:ea typeface="+mn-ea"/>
                <a:cs typeface="Calibri" panose="020F0502020204030204" pitchFamily="34" charset="0"/>
              </a:rPr>
              <a:t>contratación de 1,296 personas</a:t>
            </a:r>
            <a:r>
              <a:rPr lang="es-GT" sz="1900" dirty="0">
                <a:solidFill>
                  <a:srgbClr val="003253"/>
                </a:solidFill>
                <a:latin typeface="Calibri" panose="020F0502020204030204" pitchFamily="34" charset="0"/>
                <a:ea typeface="+mn-ea"/>
                <a:cs typeface="Calibri" panose="020F0502020204030204" pitchFamily="34" charset="0"/>
              </a:rPr>
              <a:t>  </a:t>
            </a:r>
            <a:r>
              <a:rPr lang="es-GT" sz="1900" b="0" dirty="0">
                <a:solidFill>
                  <a:srgbClr val="003253"/>
                </a:solidFill>
                <a:latin typeface="Calibri" panose="020F0502020204030204" pitchFamily="34" charset="0"/>
                <a:ea typeface="+mn-ea"/>
                <a:cs typeface="Calibri" panose="020F0502020204030204" pitchFamily="34" charset="0"/>
              </a:rPr>
              <a:t>el  MINFIN  que de acuerdo a la naturaleza de sus funciones, atiende a 497 entidades del sector público.</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717F967A-D0FF-8C4F-965E-356C91F28013}"/>
              </a:ext>
            </a:extLst>
          </p:cNvPr>
          <p:cNvGrpSpPr/>
          <p:nvPr/>
        </p:nvGrpSpPr>
        <p:grpSpPr>
          <a:xfrm>
            <a:off x="1307331" y="1962406"/>
            <a:ext cx="2704229" cy="3602652"/>
            <a:chOff x="953371" y="2664541"/>
            <a:chExt cx="2132910" cy="2841524"/>
          </a:xfrm>
        </p:grpSpPr>
        <p:sp>
          <p:nvSpPr>
            <p:cNvPr id="10" name="Rectangle 9">
              <a:extLst>
                <a:ext uri="{FF2B5EF4-FFF2-40B4-BE49-F238E27FC236}">
                  <a16:creationId xmlns:a16="http://schemas.microsoft.com/office/drawing/2014/main" id="{C7F267F8-B730-3440-90D9-56D347CF75FB}"/>
                </a:ext>
              </a:extLst>
            </p:cNvPr>
            <p:cNvSpPr/>
            <p:nvPr/>
          </p:nvSpPr>
          <p:spPr>
            <a:xfrm>
              <a:off x="953371" y="2664541"/>
              <a:ext cx="1966452" cy="2841524"/>
            </a:xfrm>
            <a:prstGeom prst="rect">
              <a:avLst/>
            </a:prstGeom>
            <a:solidFill>
              <a:srgbClr val="0D3A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sp>
          <p:nvSpPr>
            <p:cNvPr id="11" name="Rectangle 10">
              <a:extLst>
                <a:ext uri="{FF2B5EF4-FFF2-40B4-BE49-F238E27FC236}">
                  <a16:creationId xmlns:a16="http://schemas.microsoft.com/office/drawing/2014/main" id="{C59DDC96-B85A-6E4E-9BE6-FBE0693AF3BF}"/>
                </a:ext>
              </a:extLst>
            </p:cNvPr>
            <p:cNvSpPr/>
            <p:nvPr/>
          </p:nvSpPr>
          <p:spPr>
            <a:xfrm rot="2700000">
              <a:off x="2748900" y="3916613"/>
              <a:ext cx="337381" cy="337381"/>
            </a:xfrm>
            <a:prstGeom prst="rect">
              <a:avLst/>
            </a:prstGeom>
            <a:solidFill>
              <a:srgbClr val="0C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T"/>
            </a:p>
          </p:txBody>
        </p:sp>
      </p:grpSp>
      <p:sp>
        <p:nvSpPr>
          <p:cNvPr id="6" name="Título 1">
            <a:extLst>
              <a:ext uri="{FF2B5EF4-FFF2-40B4-BE49-F238E27FC236}">
                <a16:creationId xmlns:a16="http://schemas.microsoft.com/office/drawing/2014/main" id="{E40743F2-234A-4544-BBAC-8877FB423F76}"/>
              </a:ext>
            </a:extLst>
          </p:cNvPr>
          <p:cNvSpPr txBox="1">
            <a:spLocks/>
          </p:cNvSpPr>
          <p:nvPr/>
        </p:nvSpPr>
        <p:spPr>
          <a:xfrm>
            <a:off x="1459249" y="2103523"/>
            <a:ext cx="2188519" cy="302891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00000"/>
              </a:lnSpc>
            </a:pPr>
            <a:br>
              <a:rPr lang="es-GT" sz="1800" b="0" dirty="0">
                <a:solidFill>
                  <a:schemeClr val="bg1"/>
                </a:solidFill>
                <a:latin typeface="Calibri" panose="020F0502020204030204" pitchFamily="34" charset="0"/>
                <a:cs typeface="Calibri" panose="020F0502020204030204" pitchFamily="34" charset="0"/>
              </a:rPr>
            </a:br>
            <a:r>
              <a:rPr lang="es-GT" sz="1800" b="0" dirty="0">
                <a:solidFill>
                  <a:schemeClr val="bg1"/>
                </a:solidFill>
                <a:latin typeface="Calibri" panose="020F0502020204030204" pitchFamily="34" charset="0"/>
                <a:cs typeface="Calibri" panose="020F0502020204030204" pitchFamily="34" charset="0"/>
              </a:rPr>
              <a:t>Durante el cuatrimestre reportado, “El Ministerio de Finanzas Públicas” atendió y dio cobertura a</a:t>
            </a:r>
          </a:p>
          <a:p>
            <a:pPr>
              <a:lnSpc>
                <a:spcPct val="100000"/>
              </a:lnSpc>
            </a:pPr>
            <a:r>
              <a:rPr lang="es-GT" sz="1800" dirty="0">
                <a:solidFill>
                  <a:schemeClr val="accent5">
                    <a:lumMod val="60000"/>
                    <a:lumOff val="40000"/>
                  </a:schemeClr>
                </a:solidFill>
                <a:latin typeface="Calibri" panose="020F0502020204030204" pitchFamily="34" charset="0"/>
                <a:cs typeface="Calibri" panose="020F0502020204030204" pitchFamily="34" charset="0"/>
              </a:rPr>
              <a:t>497 instituciones</a:t>
            </a:r>
          </a:p>
          <a:p>
            <a:pPr>
              <a:lnSpc>
                <a:spcPct val="100000"/>
              </a:lnSpc>
            </a:pPr>
            <a:r>
              <a:rPr lang="es-GT" sz="1800" dirty="0">
                <a:solidFill>
                  <a:schemeClr val="accent5">
                    <a:lumMod val="60000"/>
                    <a:lumOff val="40000"/>
                  </a:schemeClr>
                </a:solidFill>
                <a:latin typeface="Calibri" panose="020F0502020204030204" pitchFamily="34" charset="0"/>
                <a:cs typeface="Calibri" panose="020F0502020204030204" pitchFamily="34" charset="0"/>
              </a:rPr>
              <a:t>del Sector Público.</a:t>
            </a:r>
          </a:p>
        </p:txBody>
      </p:sp>
      <p:pic>
        <p:nvPicPr>
          <p:cNvPr id="4" name="Graphic 3">
            <a:extLst>
              <a:ext uri="{FF2B5EF4-FFF2-40B4-BE49-F238E27FC236}">
                <a16:creationId xmlns:a16="http://schemas.microsoft.com/office/drawing/2014/main" id="{E2842FBE-FB77-B049-80CE-0BE70BEC16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1937" y="692150"/>
            <a:ext cx="1175979" cy="1175979"/>
          </a:xfrm>
          <a:prstGeom prst="rect">
            <a:avLst/>
          </a:prstGeom>
        </p:spPr>
      </p:pic>
    </p:spTree>
    <p:extLst>
      <p:ext uri="{BB962C8B-B14F-4D97-AF65-F5344CB8AC3E}">
        <p14:creationId xmlns:p14="http://schemas.microsoft.com/office/powerpoint/2010/main" val="36143789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CC PPT" id="{10F4F059-A0B9-1049-A250-F7623F8A7F99}" vid="{AC174B93-5168-7E41-BD8C-27F9E39DFE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F6A2CD-1165-4C44-BCDF-58BB3311353D}">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dcmitype/"/>
    <ds:schemaRef ds:uri="2de3127d-b50e-4c29-b846-9213acea4d89"/>
    <ds:schemaRef ds:uri="efcf9931-6988-4c26-989d-90fd7d9d6177"/>
    <ds:schemaRef ds:uri="http://www.w3.org/XML/1998/namespace"/>
  </ds:schemaRefs>
</ds:datastoreItem>
</file>

<file path=customXml/itemProps2.xml><?xml version="1.0" encoding="utf-8"?>
<ds:datastoreItem xmlns:ds="http://schemas.openxmlformats.org/officeDocument/2006/customXml" ds:itemID="{7BACC9B7-7504-42A6-9CA1-27F36E1A7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567AB3-BDA8-4F6A-BF08-04C51A48EB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CPCC PPT 001</Template>
  <TotalTime>6853</TotalTime>
  <Words>2895</Words>
  <Application>Microsoft Office PowerPoint</Application>
  <PresentationFormat>Panorámica</PresentationFormat>
  <Paragraphs>239</Paragraphs>
  <Slides>32</Slides>
  <Notes>32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32</vt:i4>
      </vt:variant>
    </vt:vector>
  </HeadingPairs>
  <TitlesOfParts>
    <vt:vector size="37" baseType="lpstr">
      <vt:lpstr>Arial</vt:lpstr>
      <vt:lpstr>Calibri</vt:lpstr>
      <vt:lpstr>Montserrat</vt:lpstr>
      <vt:lpstr>Wingdings</vt:lpstr>
      <vt:lpstr>Tema de Office</vt:lpstr>
      <vt:lpstr>Presentación de PowerPoint</vt:lpstr>
      <vt:lpstr>PRINCIPALES FUNCIONES DE “LA INSTITUCIÓN”</vt:lpstr>
      <vt:lpstr>PRINCIPALES OBJETIVO DE “LA INSTITUCIÓN”</vt:lpstr>
      <vt:lpstr>Presentación de PowerPoint</vt:lpstr>
      <vt:lpstr>CIFRAS GENERALES DEL PRESUPUESTO AL SEGUNDO CUATRIMESTRE 2021</vt:lpstr>
      <vt:lpstr>CIFRAS GENERALES DEL PRESUPUESTO AL SEGUNDO CUATRIMESTRE 2021</vt:lpstr>
      <vt:lpstr>¿EN QUÉ UTILIZA EL DINERO EL “MINISTERIO DE FINANZAS PÚBLICAS”?  </vt:lpstr>
      <vt:lpstr>EJECUCIÓN PRESUPUESTARIA POR GRUPO DE GASTO AL SEGUNDO CUATRIMESTRE 2021</vt:lpstr>
      <vt:lpstr>¿CUÁL ES LA IMPORTANCIA DEL PAGO DE SERVIDORES PÚBLICOS?  </vt:lpstr>
      <vt:lpstr>PAGO DE SALARIOS A SERVIDORES PÚBLICOS A LA FECHA  </vt:lpstr>
      <vt:lpstr>¿EN QUÉ INVIERTE EL“MINISTERIO DE FINANZAS PÚBLICAS”?  </vt:lpstr>
      <vt:lpstr>MONTO UTILIZADO EN INVERSIÓN A LA FECHA  </vt:lpstr>
      <vt:lpstr>¿QUÉ FINALIDADES ATIENDE EL “MINISTERIO DE FINANZAS PÚBLICAS”?  </vt:lpstr>
      <vt:lpstr>EJECUCIÓN PRESUPUESTARIA POR FINALIDAD AL SEGUNDO CUATRIMESTRE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TENDENCIA MUESTRA EL USO DE LOS RECURSOS PÚBLICOS?  </vt:lpstr>
      <vt:lpstr>¿QUÉ TENDENCIA MUESTRA EL USO DE LOS RECURSOS PÚBLICOS?  </vt:lpstr>
      <vt:lpstr>¿QUÉ RESULTADOS SE OBTUVIERON EN EL MARCO DE LA PGG?  </vt:lpstr>
      <vt:lpstr>¿QUÉ RESULTADOS SE OBTUVIERON EN EL MARCO DE LA PGG?  </vt:lpstr>
      <vt:lpstr>¿QUÉ MEDIDAS DE TRANSPARENCIA SE HAN APLICADO?  </vt:lpstr>
      <vt:lpstr>Presentación de PowerPoint</vt:lpstr>
      <vt:lpstr>Presentación de PowerPoint</vt:lpstr>
      <vt:lpstr>¿QUÉ DESAFÍOS INSTITUCIONALES SE TIENEN DURANTE 2021?  </vt:lpstr>
      <vt:lpstr>¿QUÉ DESAFÍOS INSTITUCIONALES SE TIENEN DURANTE 2021?  </vt:lpstr>
      <vt:lpstr>Presentación de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 Subtitular</dc:title>
  <dc:creator>CPCC-RMONROY</dc:creator>
  <cp:lastModifiedBy>Myriam Adelaida Galvez García</cp:lastModifiedBy>
  <cp:revision>469</cp:revision>
  <cp:lastPrinted>2021-08-09T17:23:02Z</cp:lastPrinted>
  <dcterms:created xsi:type="dcterms:W3CDTF">2020-10-26T21:37:44Z</dcterms:created>
  <dcterms:modified xsi:type="dcterms:W3CDTF">2021-10-19T17:33:00Z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