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85" r:id="rId2"/>
    <p:sldId id="297" r:id="rId3"/>
    <p:sldId id="298" r:id="rId4"/>
    <p:sldId id="290" r:id="rId5"/>
    <p:sldId id="301" r:id="rId6"/>
    <p:sldId id="299" r:id="rId7"/>
    <p:sldId id="286" r:id="rId8"/>
    <p:sldId id="300" r:id="rId9"/>
  </p:sldIdLst>
  <p:sldSz cx="12188825" cy="6858000"/>
  <p:notesSz cx="7010400" cy="92964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A400"/>
    <a:srgbClr val="CC9900"/>
    <a:srgbClr val="EA5F00"/>
    <a:srgbClr val="F66400"/>
    <a:srgbClr val="217EFB"/>
    <a:srgbClr val="F5F8FB"/>
    <a:srgbClr val="E8E8E8"/>
    <a:srgbClr val="E0E0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9290" autoAdjust="0"/>
  </p:normalViewPr>
  <p:slideViewPr>
    <p:cSldViewPr>
      <p:cViewPr varScale="1">
        <p:scale>
          <a:sx n="115" d="100"/>
          <a:sy n="115" d="100"/>
        </p:scale>
        <p:origin x="432" y="138"/>
      </p:cViewPr>
      <p:guideLst>
        <p:guide orient="horz" pos="2160"/>
        <p:guide pos="383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s-GT"/>
          </a:p>
        </p:txBody>
      </p:sp>
      <p:sp>
        <p:nvSpPr>
          <p:cNvPr id="3" name="2 Marcador de fecha"/>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A9F2FC14-6FBC-40F5-90FE-7DC8932E8E0A}" type="datetimeFigureOut">
              <a:rPr lang="es-GT" smtClean="0"/>
              <a:t>18/06/2019</a:t>
            </a:fld>
            <a:endParaRPr lang="es-GT"/>
          </a:p>
        </p:txBody>
      </p:sp>
      <p:sp>
        <p:nvSpPr>
          <p:cNvPr id="4" name="3 Marcador de pie de página"/>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s-GT"/>
          </a:p>
        </p:txBody>
      </p:sp>
      <p:sp>
        <p:nvSpPr>
          <p:cNvPr id="5" name="4 Marcador de número de diapositiva"/>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2B814311-4462-4A90-92F4-D6C099AAEF60}" type="slidenum">
              <a:rPr lang="es-GT" smtClean="0"/>
              <a:t>‹Nº›</a:t>
            </a:fld>
            <a:endParaRPr lang="es-GT"/>
          </a:p>
        </p:txBody>
      </p:sp>
    </p:spTree>
    <p:extLst>
      <p:ext uri="{BB962C8B-B14F-4D97-AF65-F5344CB8AC3E}">
        <p14:creationId xmlns:p14="http://schemas.microsoft.com/office/powerpoint/2010/main" val="3874757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AB488F7-1FAC-40D2-BB7E-BA3CE28D8950}" type="datetimeFigureOut">
              <a:rPr lang="en-US" smtClean="0"/>
              <a:pPr/>
              <a:t>6/18/2019</a:t>
            </a:fld>
            <a:endParaRPr lang="en-US" dirty="0"/>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A2D21D1-52E2-420B-B491-CFF6D7BB79FB}" type="slidenum">
              <a:rPr lang="en-US" smtClean="0"/>
              <a:pPr/>
              <a:t>‹Nº›</a:t>
            </a:fld>
            <a:endParaRPr lang="en-US" dirty="0"/>
          </a:p>
        </p:txBody>
      </p:sp>
    </p:spTree>
    <p:extLst>
      <p:ext uri="{BB962C8B-B14F-4D97-AF65-F5344CB8AC3E}">
        <p14:creationId xmlns:p14="http://schemas.microsoft.com/office/powerpoint/2010/main" val="223947869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1</a:t>
            </a:fld>
            <a:endParaRPr lang="en-US" dirty="0"/>
          </a:p>
        </p:txBody>
      </p:sp>
    </p:spTree>
    <p:extLst>
      <p:ext uri="{BB962C8B-B14F-4D97-AF65-F5344CB8AC3E}">
        <p14:creationId xmlns:p14="http://schemas.microsoft.com/office/powerpoint/2010/main" val="1704281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2</a:t>
            </a:fld>
            <a:endParaRPr lang="en-US" dirty="0"/>
          </a:p>
        </p:txBody>
      </p:sp>
    </p:spTree>
    <p:extLst>
      <p:ext uri="{BB962C8B-B14F-4D97-AF65-F5344CB8AC3E}">
        <p14:creationId xmlns:p14="http://schemas.microsoft.com/office/powerpoint/2010/main" val="1704281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3</a:t>
            </a:fld>
            <a:endParaRPr lang="en-US" dirty="0"/>
          </a:p>
        </p:txBody>
      </p:sp>
    </p:spTree>
    <p:extLst>
      <p:ext uri="{BB962C8B-B14F-4D97-AF65-F5344CB8AC3E}">
        <p14:creationId xmlns:p14="http://schemas.microsoft.com/office/powerpoint/2010/main" val="1135551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4</a:t>
            </a:fld>
            <a:endParaRPr lang="en-US" dirty="0"/>
          </a:p>
        </p:txBody>
      </p:sp>
    </p:spTree>
    <p:extLst>
      <p:ext uri="{BB962C8B-B14F-4D97-AF65-F5344CB8AC3E}">
        <p14:creationId xmlns:p14="http://schemas.microsoft.com/office/powerpoint/2010/main" val="1704281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5</a:t>
            </a:fld>
            <a:endParaRPr lang="en-US" dirty="0"/>
          </a:p>
        </p:txBody>
      </p:sp>
    </p:spTree>
    <p:extLst>
      <p:ext uri="{BB962C8B-B14F-4D97-AF65-F5344CB8AC3E}">
        <p14:creationId xmlns:p14="http://schemas.microsoft.com/office/powerpoint/2010/main" val="2273940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7</a:t>
            </a:fld>
            <a:endParaRPr lang="en-US" dirty="0"/>
          </a:p>
        </p:txBody>
      </p:sp>
    </p:spTree>
    <p:extLst>
      <p:ext uri="{BB962C8B-B14F-4D97-AF65-F5344CB8AC3E}">
        <p14:creationId xmlns:p14="http://schemas.microsoft.com/office/powerpoint/2010/main" val="1704281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8</a:t>
            </a:fld>
            <a:endParaRPr lang="en-US" dirty="0"/>
          </a:p>
        </p:txBody>
      </p:sp>
    </p:spTree>
    <p:extLst>
      <p:ext uri="{BB962C8B-B14F-4D97-AF65-F5344CB8AC3E}">
        <p14:creationId xmlns:p14="http://schemas.microsoft.com/office/powerpoint/2010/main" val="2979396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p:cNvSpPr/>
          <p:nvPr/>
        </p:nvSpPr>
        <p:spPr>
          <a:xfrm>
            <a:off x="0" y="3886200"/>
            <a:ext cx="12188825" cy="2971800"/>
          </a:xfrm>
          <a:prstGeom prst="rect">
            <a:avLst/>
          </a:prstGeom>
          <a:gradFill flip="none" rotWithShape="1">
            <a:gsLst>
              <a:gs pos="100000">
                <a:schemeClr val="bg1">
                  <a:lumMod val="65000"/>
                  <a:alpha val="53000"/>
                </a:schemeClr>
              </a:gs>
              <a:gs pos="0">
                <a:schemeClr val="bg1">
                  <a:lumMod val="9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a:endParaRPr lang="en-US" dirty="0">
              <a:solidFill>
                <a:prstClr val="white"/>
              </a:solidFill>
            </a:endParaRPr>
          </a:p>
        </p:txBody>
      </p:sp>
      <p:sp>
        <p:nvSpPr>
          <p:cNvPr id="2" name="Title 1"/>
          <p:cNvSpPr>
            <a:spLocks noGrp="1"/>
          </p:cNvSpPr>
          <p:nvPr>
            <p:ph type="ctrTitle"/>
          </p:nvPr>
        </p:nvSpPr>
        <p:spPr>
          <a:xfrm>
            <a:off x="914162" y="3887117"/>
            <a:ext cx="10360501" cy="610820"/>
          </a:xfrm>
        </p:spPr>
        <p:txBody>
          <a:bodyPr/>
          <a:lstStyle>
            <a:lvl1pPr algn="ctr">
              <a:defRPr lang="en-US" sz="4000" kern="1200" smtClean="0">
                <a:solidFill>
                  <a:schemeClr val="tx1">
                    <a:lumMod val="75000"/>
                    <a:lumOff val="25000"/>
                  </a:schemeClr>
                </a:solidFill>
                <a:latin typeface="+mj-lt"/>
                <a:ea typeface="+mj-ea"/>
                <a:cs typeface="+mj-cs"/>
              </a:defRPr>
            </a:lvl1pPr>
          </a:lstStyle>
          <a:p>
            <a:r>
              <a:rPr lang="en-US"/>
              <a:t>Click to edit Master title style</a:t>
            </a:r>
          </a:p>
        </p:txBody>
      </p:sp>
      <p:sp>
        <p:nvSpPr>
          <p:cNvPr id="3" name="Subtitle 2"/>
          <p:cNvSpPr>
            <a:spLocks noGrp="1"/>
          </p:cNvSpPr>
          <p:nvPr>
            <p:ph type="subTitle" idx="1"/>
          </p:nvPr>
        </p:nvSpPr>
        <p:spPr>
          <a:xfrm>
            <a:off x="1828324" y="4399020"/>
            <a:ext cx="8532178" cy="764440"/>
          </a:xfrm>
          <a:prstGeom prst="rect">
            <a:avLst/>
          </a:prstGeom>
        </p:spPr>
        <p:txBody>
          <a:bodyPr>
            <a:normAutofit/>
          </a:bodyPr>
          <a:lstStyle>
            <a:lvl1pPr marL="0" indent="0" algn="ctr">
              <a:buNone/>
              <a:defRPr lang="en-US" sz="2400" kern="1200" smtClean="0">
                <a:solidFill>
                  <a:schemeClr val="tx1">
                    <a:lumMod val="65000"/>
                    <a:lumOff val="35000"/>
                  </a:schemeClr>
                </a:solidFill>
                <a:latin typeface="+mj-lt"/>
                <a:ea typeface="+mj-ea"/>
                <a:cs typeface="+mj-cs"/>
              </a:defRPr>
            </a:lvl1pPr>
            <a:lvl2pPr marL="609468" indent="0" algn="ctr">
              <a:buNone/>
              <a:defRPr>
                <a:solidFill>
                  <a:schemeClr val="tx1">
                    <a:tint val="75000"/>
                  </a:schemeClr>
                </a:solidFill>
              </a:defRPr>
            </a:lvl2pPr>
            <a:lvl3pPr marL="1218936" indent="0" algn="ctr">
              <a:buNone/>
              <a:defRPr>
                <a:solidFill>
                  <a:schemeClr val="tx1">
                    <a:tint val="75000"/>
                  </a:schemeClr>
                </a:solidFill>
              </a:defRPr>
            </a:lvl3pPr>
            <a:lvl4pPr marL="1828404" indent="0" algn="ctr">
              <a:buNone/>
              <a:defRPr>
                <a:solidFill>
                  <a:schemeClr val="tx1">
                    <a:tint val="75000"/>
                  </a:schemeClr>
                </a:solidFill>
              </a:defRPr>
            </a:lvl4pPr>
            <a:lvl5pPr marL="2437872" indent="0" algn="ctr">
              <a:buNone/>
              <a:defRPr>
                <a:solidFill>
                  <a:schemeClr val="tx1">
                    <a:tint val="75000"/>
                  </a:schemeClr>
                </a:solidFill>
              </a:defRPr>
            </a:lvl5pPr>
            <a:lvl6pPr marL="3047340" indent="0" algn="ctr">
              <a:buNone/>
              <a:defRPr>
                <a:solidFill>
                  <a:schemeClr val="tx1">
                    <a:tint val="75000"/>
                  </a:schemeClr>
                </a:solidFill>
              </a:defRPr>
            </a:lvl6pPr>
            <a:lvl7pPr marL="3656808" indent="0" algn="ctr">
              <a:buNone/>
              <a:defRPr>
                <a:solidFill>
                  <a:schemeClr val="tx1">
                    <a:tint val="75000"/>
                  </a:schemeClr>
                </a:solidFill>
              </a:defRPr>
            </a:lvl7pPr>
            <a:lvl8pPr marL="4266275" indent="0" algn="ctr">
              <a:buNone/>
              <a:defRPr>
                <a:solidFill>
                  <a:schemeClr val="tx1">
                    <a:tint val="75000"/>
                  </a:schemeClr>
                </a:solidFill>
              </a:defRPr>
            </a:lvl8pPr>
            <a:lvl9pPr marL="487574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441" y="6356351"/>
            <a:ext cx="2844059" cy="365125"/>
          </a:xfrm>
          <a:prstGeom prst="rect">
            <a:avLst/>
          </a:prstGeom>
        </p:spPr>
        <p:txBody>
          <a:bodyPr/>
          <a:lstStyle/>
          <a:p>
            <a:fld id="{9578D6DB-6798-42D2-B9AD-FC6F1C72FC30}" type="datetimeFigureOut">
              <a:rPr lang="en-US" smtClean="0"/>
              <a:pPr/>
              <a:t>6/18/2019</a:t>
            </a:fld>
            <a:endParaRPr lang="en-US" dirty="0"/>
          </a:p>
        </p:txBody>
      </p:sp>
      <p:sp>
        <p:nvSpPr>
          <p:cNvPr id="5" name="Footer Placeholder 4"/>
          <p:cNvSpPr>
            <a:spLocks noGrp="1"/>
          </p:cNvSpPr>
          <p:nvPr>
            <p:ph type="ftr" sz="quarter" idx="11"/>
          </p:nvPr>
        </p:nvSpPr>
        <p:spPr>
          <a:xfrm>
            <a:off x="4164515" y="6356351"/>
            <a:ext cx="3859795"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5325" y="6356351"/>
            <a:ext cx="2844059" cy="365125"/>
          </a:xfrm>
          <a:prstGeom prst="rect">
            <a:avLst/>
          </a:prstGeom>
        </p:spPr>
        <p:txBody>
          <a:bodyPr/>
          <a:lstStyle/>
          <a:p>
            <a:fld id="{E5EDE275-BE14-4364-AEA2-5F5667C0FD49}" type="slidenum">
              <a:rPr lang="en-US" smtClean="0"/>
              <a:pPr/>
              <a:t>‹Nº›</a:t>
            </a:fld>
            <a:endParaRPr lang="en-US" dirty="0"/>
          </a:p>
        </p:txBody>
      </p:sp>
    </p:spTree>
    <p:extLst>
      <p:ext uri="{BB962C8B-B14F-4D97-AF65-F5344CB8AC3E}">
        <p14:creationId xmlns:p14="http://schemas.microsoft.com/office/powerpoint/2010/main" val="174154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441" y="6356351"/>
            <a:ext cx="2844059" cy="365125"/>
          </a:xfrm>
          <a:prstGeom prst="rect">
            <a:avLst/>
          </a:prstGeom>
        </p:spPr>
        <p:txBody>
          <a:bodyPr/>
          <a:lstStyle/>
          <a:p>
            <a:fld id="{425404F2-BE9A-4460-8815-8F645183555F}" type="datetimeFigureOut">
              <a:rPr lang="en-US" smtClean="0"/>
              <a:pPr/>
              <a:t>6/18/2019</a:t>
            </a:fld>
            <a:endParaRPr lang="en-US" dirty="0"/>
          </a:p>
        </p:txBody>
      </p:sp>
      <p:sp>
        <p:nvSpPr>
          <p:cNvPr id="3" name="Footer Placeholder 2"/>
          <p:cNvSpPr>
            <a:spLocks noGrp="1"/>
          </p:cNvSpPr>
          <p:nvPr>
            <p:ph type="ftr" sz="quarter" idx="11"/>
          </p:nvPr>
        </p:nvSpPr>
        <p:spPr>
          <a:xfrm>
            <a:off x="4164515" y="6356351"/>
            <a:ext cx="3859795"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735325" y="6356351"/>
            <a:ext cx="2844059" cy="365125"/>
          </a:xfrm>
          <a:prstGeom prst="rect">
            <a:avLst/>
          </a:prstGeom>
        </p:spPr>
        <p:txBody>
          <a:bodyPr/>
          <a:lstStyle/>
          <a:p>
            <a:fld id="{96E69268-9C8B-4EBF-A9EE-DC5DC2D48DC3}" type="slidenum">
              <a:rPr lang="en-US" smtClean="0"/>
              <a:pPr/>
              <a:t>‹Nº›</a:t>
            </a:fld>
            <a:endParaRPr lang="en-US" dirty="0"/>
          </a:p>
        </p:txBody>
      </p:sp>
    </p:spTree>
    <p:extLst>
      <p:ext uri="{BB962C8B-B14F-4D97-AF65-F5344CB8AC3E}">
        <p14:creationId xmlns:p14="http://schemas.microsoft.com/office/powerpoint/2010/main" val="1681249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5492" y="273052"/>
            <a:ext cx="6813892" cy="5853113"/>
          </a:xfrm>
          <a:prstGeom prst="rect">
            <a:avLst/>
          </a:prstGeo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43" y="1435102"/>
            <a:ext cx="4010039" cy="4691063"/>
          </a:xfrm>
          <a:prstGeom prst="rect">
            <a:avLst/>
          </a:prstGeo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441" y="6356351"/>
            <a:ext cx="2844059" cy="365125"/>
          </a:xfrm>
          <a:prstGeom prst="rect">
            <a:avLst/>
          </a:prstGeom>
        </p:spPr>
        <p:txBody>
          <a:bodyPr/>
          <a:lstStyle/>
          <a:p>
            <a:fld id="{425404F2-BE9A-4460-8815-8F645183555F}" type="datetimeFigureOut">
              <a:rPr lang="en-US" smtClean="0"/>
              <a:pPr/>
              <a:t>6/18/2019</a:t>
            </a:fld>
            <a:endParaRPr lang="en-US" dirty="0"/>
          </a:p>
        </p:txBody>
      </p:sp>
      <p:sp>
        <p:nvSpPr>
          <p:cNvPr id="6" name="Footer Placeholder 5"/>
          <p:cNvSpPr>
            <a:spLocks noGrp="1"/>
          </p:cNvSpPr>
          <p:nvPr>
            <p:ph type="ftr" sz="quarter" idx="11"/>
          </p:nvPr>
        </p:nvSpPr>
        <p:spPr>
          <a:xfrm>
            <a:off x="4164515" y="6356351"/>
            <a:ext cx="3859795"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35325" y="6356351"/>
            <a:ext cx="2844059" cy="365125"/>
          </a:xfrm>
          <a:prstGeom prst="rect">
            <a:avLst/>
          </a:prstGeom>
        </p:spPr>
        <p:txBody>
          <a:bodyPr/>
          <a:lstStyle/>
          <a:p>
            <a:fld id="{96E69268-9C8B-4EBF-A9EE-DC5DC2D48DC3}" type="slidenum">
              <a:rPr lang="en-US" smtClean="0"/>
              <a:pPr/>
              <a:t>‹Nº›</a:t>
            </a:fld>
            <a:endParaRPr lang="en-US" dirty="0"/>
          </a:p>
        </p:txBody>
      </p:sp>
    </p:spTree>
    <p:extLst>
      <p:ext uri="{BB962C8B-B14F-4D97-AF65-F5344CB8AC3E}">
        <p14:creationId xmlns:p14="http://schemas.microsoft.com/office/powerpoint/2010/main" val="11290817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a:prstGeom prst="rect">
            <a:avLst/>
          </a:prstGeo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dirty="0"/>
          </a:p>
        </p:txBody>
      </p:sp>
      <p:sp>
        <p:nvSpPr>
          <p:cNvPr id="4" name="Text Placeholder 3"/>
          <p:cNvSpPr>
            <a:spLocks noGrp="1"/>
          </p:cNvSpPr>
          <p:nvPr>
            <p:ph type="body" sz="half" idx="2"/>
          </p:nvPr>
        </p:nvSpPr>
        <p:spPr>
          <a:xfrm>
            <a:off x="2389095" y="5367338"/>
            <a:ext cx="7313295" cy="804863"/>
          </a:xfrm>
          <a:prstGeom prst="rect">
            <a:avLst/>
          </a:prstGeo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441" y="6356351"/>
            <a:ext cx="2844059" cy="365125"/>
          </a:xfrm>
          <a:prstGeom prst="rect">
            <a:avLst/>
          </a:prstGeom>
        </p:spPr>
        <p:txBody>
          <a:bodyPr/>
          <a:lstStyle/>
          <a:p>
            <a:fld id="{425404F2-BE9A-4460-8815-8F645183555F}" type="datetimeFigureOut">
              <a:rPr lang="en-US" smtClean="0"/>
              <a:pPr/>
              <a:t>6/18/2019</a:t>
            </a:fld>
            <a:endParaRPr lang="en-US" dirty="0"/>
          </a:p>
        </p:txBody>
      </p:sp>
      <p:sp>
        <p:nvSpPr>
          <p:cNvPr id="6" name="Footer Placeholder 5"/>
          <p:cNvSpPr>
            <a:spLocks noGrp="1"/>
          </p:cNvSpPr>
          <p:nvPr>
            <p:ph type="ftr" sz="quarter" idx="11"/>
          </p:nvPr>
        </p:nvSpPr>
        <p:spPr>
          <a:xfrm>
            <a:off x="4164515" y="6356351"/>
            <a:ext cx="3859795"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35325" y="6356351"/>
            <a:ext cx="2844059" cy="365125"/>
          </a:xfrm>
          <a:prstGeom prst="rect">
            <a:avLst/>
          </a:prstGeom>
        </p:spPr>
        <p:txBody>
          <a:bodyPr/>
          <a:lstStyle/>
          <a:p>
            <a:fld id="{96E69268-9C8B-4EBF-A9EE-DC5DC2D48DC3}" type="slidenum">
              <a:rPr lang="en-US" smtClean="0"/>
              <a:pPr/>
              <a:t>‹Nº›</a:t>
            </a:fld>
            <a:endParaRPr lang="en-US" dirty="0"/>
          </a:p>
        </p:txBody>
      </p:sp>
    </p:spTree>
    <p:extLst>
      <p:ext uri="{BB962C8B-B14F-4D97-AF65-F5344CB8AC3E}">
        <p14:creationId xmlns:p14="http://schemas.microsoft.com/office/powerpoint/2010/main" val="37538142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441" y="1138425"/>
            <a:ext cx="10969943" cy="49877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441" y="6356351"/>
            <a:ext cx="2844059" cy="365125"/>
          </a:xfrm>
          <a:prstGeom prst="rect">
            <a:avLst/>
          </a:prstGeom>
        </p:spPr>
        <p:txBody>
          <a:bodyPr/>
          <a:lstStyle/>
          <a:p>
            <a:fld id="{425404F2-BE9A-4460-8815-8F645183555F}" type="datetimeFigureOut">
              <a:rPr lang="en-US" smtClean="0"/>
              <a:pPr/>
              <a:t>6/18/2019</a:t>
            </a:fld>
            <a:endParaRPr lang="en-US" dirty="0"/>
          </a:p>
        </p:txBody>
      </p:sp>
      <p:sp>
        <p:nvSpPr>
          <p:cNvPr id="5" name="Footer Placeholder 4"/>
          <p:cNvSpPr>
            <a:spLocks noGrp="1"/>
          </p:cNvSpPr>
          <p:nvPr>
            <p:ph type="ftr" sz="quarter" idx="11"/>
          </p:nvPr>
        </p:nvSpPr>
        <p:spPr>
          <a:xfrm>
            <a:off x="4164515" y="6356351"/>
            <a:ext cx="3859795"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5325" y="6356351"/>
            <a:ext cx="2844059" cy="365125"/>
          </a:xfrm>
          <a:prstGeom prst="rect">
            <a:avLst/>
          </a:prstGeom>
        </p:spPr>
        <p:txBody>
          <a:bodyPr/>
          <a:lstStyle/>
          <a:p>
            <a:fld id="{96E69268-9C8B-4EBF-A9EE-DC5DC2D48DC3}" type="slidenum">
              <a:rPr lang="en-US" smtClean="0"/>
              <a:pPr/>
              <a:t>‹Nº›</a:t>
            </a:fld>
            <a:endParaRPr lang="en-US" dirty="0"/>
          </a:p>
        </p:txBody>
      </p:sp>
    </p:spTree>
    <p:extLst>
      <p:ext uri="{BB962C8B-B14F-4D97-AF65-F5344CB8AC3E}">
        <p14:creationId xmlns:p14="http://schemas.microsoft.com/office/powerpoint/2010/main" val="39841580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39"/>
            <a:ext cx="274248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441" y="274639"/>
            <a:ext cx="802431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441" y="6356351"/>
            <a:ext cx="2844059" cy="365125"/>
          </a:xfrm>
          <a:prstGeom prst="rect">
            <a:avLst/>
          </a:prstGeom>
        </p:spPr>
        <p:txBody>
          <a:bodyPr/>
          <a:lstStyle/>
          <a:p>
            <a:fld id="{425404F2-BE9A-4460-8815-8F645183555F}" type="datetimeFigureOut">
              <a:rPr lang="en-US" smtClean="0"/>
              <a:pPr/>
              <a:t>6/18/2019</a:t>
            </a:fld>
            <a:endParaRPr lang="en-US" dirty="0"/>
          </a:p>
        </p:txBody>
      </p:sp>
      <p:sp>
        <p:nvSpPr>
          <p:cNvPr id="5" name="Footer Placeholder 4"/>
          <p:cNvSpPr>
            <a:spLocks noGrp="1"/>
          </p:cNvSpPr>
          <p:nvPr>
            <p:ph type="ftr" sz="quarter" idx="11"/>
          </p:nvPr>
        </p:nvSpPr>
        <p:spPr>
          <a:xfrm>
            <a:off x="4164515" y="6356351"/>
            <a:ext cx="3859795"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5325" y="6356351"/>
            <a:ext cx="2844059" cy="365125"/>
          </a:xfrm>
          <a:prstGeom prst="rect">
            <a:avLst/>
          </a:prstGeom>
        </p:spPr>
        <p:txBody>
          <a:bodyPr/>
          <a:lstStyle/>
          <a:p>
            <a:fld id="{96E69268-9C8B-4EBF-A9EE-DC5DC2D48DC3}" type="slidenum">
              <a:rPr lang="en-US" smtClean="0"/>
              <a:pPr/>
              <a:t>‹Nº›</a:t>
            </a:fld>
            <a:endParaRPr lang="en-US" dirty="0"/>
          </a:p>
        </p:txBody>
      </p:sp>
    </p:spTree>
    <p:extLst>
      <p:ext uri="{BB962C8B-B14F-4D97-AF65-F5344CB8AC3E}">
        <p14:creationId xmlns:p14="http://schemas.microsoft.com/office/powerpoint/2010/main" val="535022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a:t>Click to edit Master title style</a:t>
            </a:r>
          </a:p>
        </p:txBody>
      </p:sp>
      <p:sp>
        <p:nvSpPr>
          <p:cNvPr id="3" name="Subtitle 2"/>
          <p:cNvSpPr>
            <a:spLocks noGrp="1"/>
          </p:cNvSpPr>
          <p:nvPr>
            <p:ph type="subTitle" idx="1"/>
          </p:nvPr>
        </p:nvSpPr>
        <p:spPr>
          <a:xfrm>
            <a:off x="1828324" y="3886200"/>
            <a:ext cx="8532178" cy="1752600"/>
          </a:xfrm>
          <a:prstGeom prst="rect">
            <a:avLst/>
          </a:prstGeo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441" y="6356351"/>
            <a:ext cx="2844059" cy="365125"/>
          </a:xfrm>
          <a:prstGeom prst="rect">
            <a:avLst/>
          </a:prstGeom>
        </p:spPr>
        <p:txBody>
          <a:bodyPr/>
          <a:lstStyle/>
          <a:p>
            <a:fld id="{425404F2-BE9A-4460-8815-8F645183555F}" type="datetimeFigureOut">
              <a:rPr lang="en-US" smtClean="0"/>
              <a:pPr/>
              <a:t>6/18/2019</a:t>
            </a:fld>
            <a:endParaRPr lang="en-US" dirty="0"/>
          </a:p>
        </p:txBody>
      </p:sp>
      <p:sp>
        <p:nvSpPr>
          <p:cNvPr id="5" name="Footer Placeholder 4"/>
          <p:cNvSpPr>
            <a:spLocks noGrp="1"/>
          </p:cNvSpPr>
          <p:nvPr>
            <p:ph type="ftr" sz="quarter" idx="11"/>
          </p:nvPr>
        </p:nvSpPr>
        <p:spPr>
          <a:xfrm>
            <a:off x="4164515" y="6356351"/>
            <a:ext cx="3859795"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5325" y="6356351"/>
            <a:ext cx="2844059" cy="365125"/>
          </a:xfrm>
          <a:prstGeom prst="rect">
            <a:avLst/>
          </a:prstGeom>
        </p:spPr>
        <p:txBody>
          <a:bodyPr/>
          <a:lstStyle/>
          <a:p>
            <a:fld id="{96E69268-9C8B-4EBF-A9EE-DC5DC2D48DC3}" type="slidenum">
              <a:rPr lang="en-US" smtClean="0"/>
              <a:pPr/>
              <a:t>‹Nº›</a:t>
            </a:fld>
            <a:endParaRPr lang="en-US" dirty="0"/>
          </a:p>
        </p:txBody>
      </p:sp>
    </p:spTree>
    <p:extLst>
      <p:ext uri="{BB962C8B-B14F-4D97-AF65-F5344CB8AC3E}">
        <p14:creationId xmlns:p14="http://schemas.microsoft.com/office/powerpoint/2010/main" val="3957718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441" y="1138425"/>
            <a:ext cx="10969943" cy="49877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441" y="6356351"/>
            <a:ext cx="2844059" cy="365125"/>
          </a:xfrm>
          <a:prstGeom prst="rect">
            <a:avLst/>
          </a:prstGeom>
        </p:spPr>
        <p:txBody>
          <a:bodyPr/>
          <a:lstStyle/>
          <a:p>
            <a:fld id="{425404F2-BE9A-4460-8815-8F645183555F}" type="datetimeFigureOut">
              <a:rPr lang="en-US" smtClean="0"/>
              <a:pPr/>
              <a:t>6/18/2019</a:t>
            </a:fld>
            <a:endParaRPr lang="en-US" dirty="0"/>
          </a:p>
        </p:txBody>
      </p:sp>
      <p:sp>
        <p:nvSpPr>
          <p:cNvPr id="5" name="Footer Placeholder 4"/>
          <p:cNvSpPr>
            <a:spLocks noGrp="1"/>
          </p:cNvSpPr>
          <p:nvPr>
            <p:ph type="ftr" sz="quarter" idx="11"/>
          </p:nvPr>
        </p:nvSpPr>
        <p:spPr>
          <a:xfrm>
            <a:off x="4164515" y="6356351"/>
            <a:ext cx="3859795"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5325" y="6356351"/>
            <a:ext cx="2844059" cy="365125"/>
          </a:xfrm>
          <a:prstGeom prst="rect">
            <a:avLst/>
          </a:prstGeom>
        </p:spPr>
        <p:txBody>
          <a:bodyPr/>
          <a:lstStyle/>
          <a:p>
            <a:fld id="{96E69268-9C8B-4EBF-A9EE-DC5DC2D48DC3}" type="slidenum">
              <a:rPr lang="en-US" smtClean="0"/>
              <a:pPr/>
              <a:t>‹Nº›</a:t>
            </a:fld>
            <a:endParaRPr lang="en-US" dirty="0"/>
          </a:p>
        </p:txBody>
      </p:sp>
    </p:spTree>
    <p:extLst>
      <p:ext uri="{BB962C8B-B14F-4D97-AF65-F5344CB8AC3E}">
        <p14:creationId xmlns:p14="http://schemas.microsoft.com/office/powerpoint/2010/main" val="351923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2833" y="2906713"/>
            <a:ext cx="10360501" cy="1500187"/>
          </a:xfrm>
          <a:prstGeom prst="rect">
            <a:avLst/>
          </a:prstGeo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441" y="6356351"/>
            <a:ext cx="2844059" cy="365125"/>
          </a:xfrm>
          <a:prstGeom prst="rect">
            <a:avLst/>
          </a:prstGeom>
        </p:spPr>
        <p:txBody>
          <a:bodyPr/>
          <a:lstStyle/>
          <a:p>
            <a:fld id="{425404F2-BE9A-4460-8815-8F645183555F}" type="datetimeFigureOut">
              <a:rPr lang="en-US" smtClean="0"/>
              <a:pPr/>
              <a:t>6/18/2019</a:t>
            </a:fld>
            <a:endParaRPr lang="en-US" dirty="0"/>
          </a:p>
        </p:txBody>
      </p:sp>
      <p:sp>
        <p:nvSpPr>
          <p:cNvPr id="5" name="Footer Placeholder 4"/>
          <p:cNvSpPr>
            <a:spLocks noGrp="1"/>
          </p:cNvSpPr>
          <p:nvPr>
            <p:ph type="ftr" sz="quarter" idx="11"/>
          </p:nvPr>
        </p:nvSpPr>
        <p:spPr>
          <a:xfrm>
            <a:off x="4164515" y="6356351"/>
            <a:ext cx="3859795"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5325" y="6356351"/>
            <a:ext cx="2844059" cy="365125"/>
          </a:xfrm>
          <a:prstGeom prst="rect">
            <a:avLst/>
          </a:prstGeom>
        </p:spPr>
        <p:txBody>
          <a:bodyPr/>
          <a:lstStyle/>
          <a:p>
            <a:fld id="{96E69268-9C8B-4EBF-A9EE-DC5DC2D48DC3}" type="slidenum">
              <a:rPr lang="en-US" smtClean="0"/>
              <a:pPr/>
              <a:t>‹Nº›</a:t>
            </a:fld>
            <a:endParaRPr lang="en-US" dirty="0"/>
          </a:p>
        </p:txBody>
      </p:sp>
    </p:spTree>
    <p:extLst>
      <p:ext uri="{BB962C8B-B14F-4D97-AF65-F5344CB8AC3E}">
        <p14:creationId xmlns:p14="http://schemas.microsoft.com/office/powerpoint/2010/main" val="2118170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1"/>
            <a:ext cx="5383398" cy="4525963"/>
          </a:xfrm>
          <a:prstGeom prst="rect">
            <a:avLst/>
          </a:prstGeo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1"/>
            <a:ext cx="5383398" cy="4525963"/>
          </a:xfrm>
          <a:prstGeom prst="rect">
            <a:avLst/>
          </a:prstGeo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441" y="6356351"/>
            <a:ext cx="2844059" cy="365125"/>
          </a:xfrm>
          <a:prstGeom prst="rect">
            <a:avLst/>
          </a:prstGeom>
        </p:spPr>
        <p:txBody>
          <a:bodyPr/>
          <a:lstStyle/>
          <a:p>
            <a:fld id="{425404F2-BE9A-4460-8815-8F645183555F}" type="datetimeFigureOut">
              <a:rPr lang="en-US" smtClean="0"/>
              <a:pPr/>
              <a:t>6/18/2019</a:t>
            </a:fld>
            <a:endParaRPr lang="en-US" dirty="0"/>
          </a:p>
        </p:txBody>
      </p:sp>
      <p:sp>
        <p:nvSpPr>
          <p:cNvPr id="6" name="Footer Placeholder 5"/>
          <p:cNvSpPr>
            <a:spLocks noGrp="1"/>
          </p:cNvSpPr>
          <p:nvPr>
            <p:ph type="ftr" sz="quarter" idx="11"/>
          </p:nvPr>
        </p:nvSpPr>
        <p:spPr>
          <a:xfrm>
            <a:off x="4164515" y="6356351"/>
            <a:ext cx="3859795"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35325" y="6356351"/>
            <a:ext cx="2844059" cy="365125"/>
          </a:xfrm>
          <a:prstGeom prst="rect">
            <a:avLst/>
          </a:prstGeom>
        </p:spPr>
        <p:txBody>
          <a:bodyPr/>
          <a:lstStyle/>
          <a:p>
            <a:fld id="{96E69268-9C8B-4EBF-A9EE-DC5DC2D48DC3}" type="slidenum">
              <a:rPr lang="en-US" smtClean="0"/>
              <a:pPr/>
              <a:t>‹Nº›</a:t>
            </a:fld>
            <a:endParaRPr lang="en-US" dirty="0"/>
          </a:p>
        </p:txBody>
      </p:sp>
    </p:spTree>
    <p:extLst>
      <p:ext uri="{BB962C8B-B14F-4D97-AF65-F5344CB8AC3E}">
        <p14:creationId xmlns:p14="http://schemas.microsoft.com/office/powerpoint/2010/main" val="305318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1535113"/>
            <a:ext cx="5385514" cy="639763"/>
          </a:xfrm>
          <a:prstGeom prst="rect">
            <a:avLst/>
          </a:prstGeo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a:prstGeom prst="rect">
            <a:avLst/>
          </a:prstGeo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6" y="1535113"/>
            <a:ext cx="5387630" cy="639763"/>
          </a:xfrm>
          <a:prstGeom prst="rect">
            <a:avLst/>
          </a:prstGeo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1756" y="2174875"/>
            <a:ext cx="5387630" cy="3951288"/>
          </a:xfrm>
          <a:prstGeom prst="rect">
            <a:avLst/>
          </a:prstGeo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441" y="6356351"/>
            <a:ext cx="2844059" cy="365125"/>
          </a:xfrm>
          <a:prstGeom prst="rect">
            <a:avLst/>
          </a:prstGeom>
        </p:spPr>
        <p:txBody>
          <a:bodyPr/>
          <a:lstStyle/>
          <a:p>
            <a:fld id="{425404F2-BE9A-4460-8815-8F645183555F}" type="datetimeFigureOut">
              <a:rPr lang="en-US" smtClean="0"/>
              <a:pPr/>
              <a:t>6/18/2019</a:t>
            </a:fld>
            <a:endParaRPr lang="en-US" dirty="0"/>
          </a:p>
        </p:txBody>
      </p:sp>
      <p:sp>
        <p:nvSpPr>
          <p:cNvPr id="8" name="Footer Placeholder 7"/>
          <p:cNvSpPr>
            <a:spLocks noGrp="1"/>
          </p:cNvSpPr>
          <p:nvPr>
            <p:ph type="ftr" sz="quarter" idx="11"/>
          </p:nvPr>
        </p:nvSpPr>
        <p:spPr>
          <a:xfrm>
            <a:off x="4164515" y="6356351"/>
            <a:ext cx="3859795"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735325" y="6356351"/>
            <a:ext cx="2844059" cy="365125"/>
          </a:xfrm>
          <a:prstGeom prst="rect">
            <a:avLst/>
          </a:prstGeom>
        </p:spPr>
        <p:txBody>
          <a:bodyPr/>
          <a:lstStyle/>
          <a:p>
            <a:fld id="{96E69268-9C8B-4EBF-A9EE-DC5DC2D48DC3}" type="slidenum">
              <a:rPr lang="en-US" smtClean="0"/>
              <a:pPr/>
              <a:t>‹Nº›</a:t>
            </a:fld>
            <a:endParaRPr lang="en-US" dirty="0"/>
          </a:p>
        </p:txBody>
      </p:sp>
    </p:spTree>
    <p:extLst>
      <p:ext uri="{BB962C8B-B14F-4D97-AF65-F5344CB8AC3E}">
        <p14:creationId xmlns:p14="http://schemas.microsoft.com/office/powerpoint/2010/main" val="795899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rIns="0" bIns="0">
            <a:noAutofit/>
          </a:bodyPr>
          <a:lstStyle>
            <a:lvl1pPr>
              <a:defRPr sz="3200" b="1">
                <a:solidFill>
                  <a:schemeClr val="tx2"/>
                </a:solidFill>
              </a:defRPr>
            </a:lvl1pPr>
          </a:lstStyle>
          <a:p>
            <a:r>
              <a:rPr lang="en-US" dirty="0"/>
              <a:t>Click to edit Master title style</a:t>
            </a:r>
          </a:p>
        </p:txBody>
      </p:sp>
      <p:grpSp>
        <p:nvGrpSpPr>
          <p:cNvPr id="12" name="Group 11">
            <a:extLst>
              <a:ext uri="{FF2B5EF4-FFF2-40B4-BE49-F238E27FC236}">
                <a16:creationId xmlns:a16="http://schemas.microsoft.com/office/drawing/2014/main" id="{B59264BD-2108-401F-B7DD-0622C3C01D54}"/>
              </a:ext>
            </a:extLst>
          </p:cNvPr>
          <p:cNvGrpSpPr/>
          <p:nvPr userDrawn="1"/>
        </p:nvGrpSpPr>
        <p:grpSpPr>
          <a:xfrm>
            <a:off x="0" y="6794500"/>
            <a:ext cx="12192000" cy="63500"/>
            <a:chOff x="-723900" y="1040009"/>
            <a:chExt cx="5295900" cy="52191"/>
          </a:xfrm>
        </p:grpSpPr>
        <p:sp>
          <p:nvSpPr>
            <p:cNvPr id="13" name="Rectangle 12">
              <a:extLst>
                <a:ext uri="{FF2B5EF4-FFF2-40B4-BE49-F238E27FC236}">
                  <a16:creationId xmlns:a16="http://schemas.microsoft.com/office/drawing/2014/main" id="{876C5082-4997-4E65-8420-4D5D936F0708}"/>
                </a:ext>
              </a:extLst>
            </p:cNvPr>
            <p:cNvSpPr/>
            <p:nvPr userDrawn="1"/>
          </p:nvSpPr>
          <p:spPr>
            <a:xfrm>
              <a:off x="1041400" y="1040009"/>
              <a:ext cx="1765300" cy="521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FF85F784-DC5C-4E68-BC02-CCF2F401E203}"/>
                </a:ext>
              </a:extLst>
            </p:cNvPr>
            <p:cNvSpPr/>
            <p:nvPr userDrawn="1"/>
          </p:nvSpPr>
          <p:spPr>
            <a:xfrm>
              <a:off x="2806700" y="1040009"/>
              <a:ext cx="1765300" cy="5219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861E494-C684-4E36-B355-111C9D35265A}"/>
                </a:ext>
              </a:extLst>
            </p:cNvPr>
            <p:cNvSpPr/>
            <p:nvPr userDrawn="1"/>
          </p:nvSpPr>
          <p:spPr>
            <a:xfrm>
              <a:off x="-723900" y="1040009"/>
              <a:ext cx="1765300" cy="521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42987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B59264BD-2108-401F-B7DD-0622C3C01D54}"/>
              </a:ext>
            </a:extLst>
          </p:cNvPr>
          <p:cNvGrpSpPr/>
          <p:nvPr userDrawn="1"/>
        </p:nvGrpSpPr>
        <p:grpSpPr>
          <a:xfrm>
            <a:off x="0" y="6794500"/>
            <a:ext cx="12192000" cy="63500"/>
            <a:chOff x="-723900" y="1040009"/>
            <a:chExt cx="5295900" cy="52191"/>
          </a:xfrm>
        </p:grpSpPr>
        <p:sp>
          <p:nvSpPr>
            <p:cNvPr id="13" name="Rectangle 12">
              <a:extLst>
                <a:ext uri="{FF2B5EF4-FFF2-40B4-BE49-F238E27FC236}">
                  <a16:creationId xmlns:a16="http://schemas.microsoft.com/office/drawing/2014/main" id="{876C5082-4997-4E65-8420-4D5D936F0708}"/>
                </a:ext>
              </a:extLst>
            </p:cNvPr>
            <p:cNvSpPr/>
            <p:nvPr userDrawn="1"/>
          </p:nvSpPr>
          <p:spPr>
            <a:xfrm>
              <a:off x="1041400" y="1040009"/>
              <a:ext cx="1765300" cy="521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FF85F784-DC5C-4E68-BC02-CCF2F401E203}"/>
                </a:ext>
              </a:extLst>
            </p:cNvPr>
            <p:cNvSpPr/>
            <p:nvPr userDrawn="1"/>
          </p:nvSpPr>
          <p:spPr>
            <a:xfrm>
              <a:off x="2806700" y="1040009"/>
              <a:ext cx="1765300" cy="5219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861E494-C684-4E36-B355-111C9D35265A}"/>
                </a:ext>
              </a:extLst>
            </p:cNvPr>
            <p:cNvSpPr/>
            <p:nvPr userDrawn="1"/>
          </p:nvSpPr>
          <p:spPr>
            <a:xfrm>
              <a:off x="-723900" y="1040009"/>
              <a:ext cx="1765300" cy="521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Slide Number Placeholder 5">
            <a:extLst>
              <a:ext uri="{FF2B5EF4-FFF2-40B4-BE49-F238E27FC236}">
                <a16:creationId xmlns:a16="http://schemas.microsoft.com/office/drawing/2014/main" id="{6F840202-73D3-4D1E-99C4-5658A767FE1E}"/>
              </a:ext>
            </a:extLst>
          </p:cNvPr>
          <p:cNvSpPr txBox="1">
            <a:spLocks/>
          </p:cNvSpPr>
          <p:nvPr userDrawn="1"/>
        </p:nvSpPr>
        <p:spPr>
          <a:xfrm>
            <a:off x="11613495" y="6336583"/>
            <a:ext cx="350092" cy="288330"/>
          </a:xfrm>
          <a:prstGeom prst="hexagon">
            <a:avLst/>
          </a:prstGeom>
          <a:solidFill>
            <a:schemeClr val="accent3"/>
          </a:solidFill>
          <a:ln>
            <a:noFill/>
          </a:ln>
        </p:spPr>
        <p:txBody>
          <a:bodyPr lIns="0" tIns="0" rIns="0" bIns="0" anchor="ctr"/>
          <a:lstStyle>
            <a:defPPr>
              <a:defRPr lang="en-US"/>
            </a:defPPr>
            <a:lvl1pPr marL="0" algn="ctr" defTabSz="1218987" rtl="0" eaLnBrk="1" latinLnBrk="0" hangingPunct="1">
              <a:defRPr sz="1000" b="1" kern="1200">
                <a:solidFill>
                  <a:schemeClr val="bg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fld id="{6080B596-281A-4010-8ADA-74D6CB3791DF}" type="slidenum">
              <a:rPr lang="en-US" sz="800" smtClean="0"/>
              <a:pPr/>
              <a:t>‹Nº›</a:t>
            </a:fld>
            <a:endParaRPr lang="en-US" sz="800" dirty="0"/>
          </a:p>
        </p:txBody>
      </p:sp>
    </p:spTree>
    <p:extLst>
      <p:ext uri="{BB962C8B-B14F-4D97-AF65-F5344CB8AC3E}">
        <p14:creationId xmlns:p14="http://schemas.microsoft.com/office/powerpoint/2010/main" val="2238002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1_Title Only">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a:t>Click to edit Master title style</a:t>
            </a:r>
          </a:p>
        </p:txBody>
      </p:sp>
      <p:sp>
        <p:nvSpPr>
          <p:cNvPr id="3" name="Date Placeholder 2"/>
          <p:cNvSpPr>
            <a:spLocks noGrp="1"/>
          </p:cNvSpPr>
          <p:nvPr>
            <p:ph type="dt" sz="half" idx="10"/>
          </p:nvPr>
        </p:nvSpPr>
        <p:spPr>
          <a:xfrm>
            <a:off x="609441" y="6356351"/>
            <a:ext cx="2844059" cy="365125"/>
          </a:xfrm>
          <a:prstGeom prst="rect">
            <a:avLst/>
          </a:prstGeom>
        </p:spPr>
        <p:txBody>
          <a:bodyPr/>
          <a:lstStyle/>
          <a:p>
            <a:fld id="{425404F2-BE9A-4460-8815-8F645183555F}" type="datetimeFigureOut">
              <a:rPr lang="en-US" smtClean="0"/>
              <a:pPr/>
              <a:t>6/18/2019</a:t>
            </a:fld>
            <a:endParaRPr lang="en-US" dirty="0"/>
          </a:p>
        </p:txBody>
      </p:sp>
      <p:sp>
        <p:nvSpPr>
          <p:cNvPr id="4" name="Footer Placeholder 3"/>
          <p:cNvSpPr>
            <a:spLocks noGrp="1"/>
          </p:cNvSpPr>
          <p:nvPr>
            <p:ph type="ftr" sz="quarter" idx="11"/>
          </p:nvPr>
        </p:nvSpPr>
        <p:spPr>
          <a:xfrm>
            <a:off x="4164515" y="6356351"/>
            <a:ext cx="3859795"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735325" y="6356351"/>
            <a:ext cx="2844059" cy="365125"/>
          </a:xfrm>
          <a:prstGeom prst="rect">
            <a:avLst/>
          </a:prstGeom>
        </p:spPr>
        <p:txBody>
          <a:bodyPr/>
          <a:lstStyle/>
          <a:p>
            <a:fld id="{96E69268-9C8B-4EBF-A9EE-DC5DC2D48DC3}" type="slidenum">
              <a:rPr lang="en-US" smtClean="0"/>
              <a:pPr/>
              <a:t>‹Nº›</a:t>
            </a:fld>
            <a:endParaRPr lang="en-US" dirty="0"/>
          </a:p>
        </p:txBody>
      </p:sp>
    </p:spTree>
    <p:extLst>
      <p:ext uri="{BB962C8B-B14F-4D97-AF65-F5344CB8AC3E}">
        <p14:creationId xmlns:p14="http://schemas.microsoft.com/office/powerpoint/2010/main" val="142987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1938" y="260350"/>
            <a:ext cx="11664949" cy="288330"/>
          </a:xfrm>
          <a:prstGeom prst="rect">
            <a:avLst/>
          </a:prstGeom>
        </p:spPr>
        <p:txBody>
          <a:bodyPr vert="horz" lIns="0" tIns="0" rIns="0" bIns="0" rtlCol="0" anchor="ctr">
            <a:noAutofit/>
          </a:bodyPr>
          <a:lstStyle/>
          <a:p>
            <a:r>
              <a:rPr lang="en-US"/>
              <a:t>Click to edit Master title style</a:t>
            </a:r>
          </a:p>
        </p:txBody>
      </p:sp>
    </p:spTree>
    <p:extLst>
      <p:ext uri="{BB962C8B-B14F-4D97-AF65-F5344CB8AC3E}">
        <p14:creationId xmlns:p14="http://schemas.microsoft.com/office/powerpoint/2010/main" val="1974508044"/>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50" r:id="rId3"/>
    <p:sldLayoutId id="2147483651" r:id="rId4"/>
    <p:sldLayoutId id="2147483652" r:id="rId5"/>
    <p:sldLayoutId id="2147483653" r:id="rId6"/>
    <p:sldLayoutId id="2147483654" r:id="rId7"/>
    <p:sldLayoutId id="2147483663" r:id="rId8"/>
    <p:sldLayoutId id="2147483662" r:id="rId9"/>
    <p:sldLayoutId id="2147483655" r:id="rId10"/>
    <p:sldLayoutId id="2147483656" r:id="rId11"/>
    <p:sldLayoutId id="2147483657" r:id="rId12"/>
    <p:sldLayoutId id="2147483658" r:id="rId13"/>
    <p:sldLayoutId id="2147483659" r:id="rId14"/>
  </p:sldLayoutIdLst>
  <p:txStyles>
    <p:titleStyle>
      <a:lvl1pPr algn="l" defTabSz="1218987" rtl="0" eaLnBrk="1" latinLnBrk="0" hangingPunct="1">
        <a:spcBef>
          <a:spcPct val="0"/>
        </a:spcBef>
        <a:buNone/>
        <a:defRPr sz="2400" b="1"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3600" kern="1200">
          <a:solidFill>
            <a:schemeClr val="tx1"/>
          </a:solidFill>
          <a:latin typeface="+mj-lt"/>
          <a:ea typeface="+mn-ea"/>
          <a:cs typeface="+mn-cs"/>
        </a:defRPr>
      </a:lvl1pPr>
      <a:lvl2pPr marL="990427" indent="-380933" algn="l" defTabSz="1218987" rtl="0" eaLnBrk="1" latinLnBrk="0" hangingPunct="1">
        <a:spcBef>
          <a:spcPct val="20000"/>
        </a:spcBef>
        <a:buFont typeface="Arial" pitchFamily="34" charset="0"/>
        <a:buChar char="–"/>
        <a:defRPr sz="3200" kern="1200">
          <a:solidFill>
            <a:schemeClr val="tx1"/>
          </a:solidFill>
          <a:latin typeface="+mj-lt"/>
          <a:ea typeface="+mn-ea"/>
          <a:cs typeface="+mn-cs"/>
        </a:defRPr>
      </a:lvl2pPr>
      <a:lvl3pPr marL="1523733" indent="-304747" algn="l" defTabSz="1218987"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2133227" indent="-304747" algn="l" defTabSz="1218987"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742720" indent="-304747" algn="l" defTabSz="1218987"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4" userDrawn="1">
          <p15:clr>
            <a:srgbClr val="F26B43"/>
          </p15:clr>
        </p15:guide>
        <p15:guide id="2" pos="3839" userDrawn="1">
          <p15:clr>
            <a:srgbClr val="F26B43"/>
          </p15:clr>
        </p15:guide>
        <p15:guide id="3" pos="7513" userDrawn="1">
          <p15:clr>
            <a:srgbClr val="F26B43"/>
          </p15:clr>
        </p15:guide>
        <p15:guide id="4" pos="165" userDrawn="1">
          <p15:clr>
            <a:srgbClr val="F26B43"/>
          </p15:clr>
        </p15:guide>
        <p15:guide id="5" orient="horz" pos="346" userDrawn="1">
          <p15:clr>
            <a:srgbClr val="F26B43"/>
          </p15:clr>
        </p15:guide>
        <p15:guide id="6" orient="horz" pos="4156" userDrawn="1">
          <p15:clr>
            <a:srgbClr val="F26B43"/>
          </p15:clr>
        </p15:guide>
        <p15:guide id="7" orient="horz" pos="48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4.xml"/><Relationship Id="rId7" Type="http://schemas.openxmlformats.org/officeDocument/2006/relationships/image" Target="../media/image3.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emf"/><Relationship Id="rId10" Type="http://schemas.openxmlformats.org/officeDocument/2006/relationships/image" Target="../media/image1.png"/><Relationship Id="rId4" Type="http://schemas.openxmlformats.org/officeDocument/2006/relationships/oleObject" Target="../embeddings/oleObject1.bin"/><Relationship Id="rId9" Type="http://schemas.openxmlformats.org/officeDocument/2006/relationships/image" Target="../media/image4.emf"/></Relationships>
</file>

<file path=ppt/slides/_rels/slide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notesSlide" Target="../notesSlides/notesSlide5.xml"/><Relationship Id="rId7" Type="http://schemas.openxmlformats.org/officeDocument/2006/relationships/image" Target="../media/image6.e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5.emf"/><Relationship Id="rId4"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Resultado de imagen para construcciÃ³n de portal de datos abiert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dirty="0"/>
          </a:p>
        </p:txBody>
      </p:sp>
      <p:sp>
        <p:nvSpPr>
          <p:cNvPr id="20" name="19 Rectángulo redondeado"/>
          <p:cNvSpPr/>
          <p:nvPr/>
        </p:nvSpPr>
        <p:spPr>
          <a:xfrm>
            <a:off x="2566020" y="1495352"/>
            <a:ext cx="6467270" cy="28697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dirty="0"/>
          </a:p>
        </p:txBody>
      </p:sp>
      <p:sp>
        <p:nvSpPr>
          <p:cNvPr id="5" name="4 Rectángulo"/>
          <p:cNvSpPr/>
          <p:nvPr/>
        </p:nvSpPr>
        <p:spPr>
          <a:xfrm>
            <a:off x="2753242" y="1909318"/>
            <a:ext cx="6092825" cy="2123658"/>
          </a:xfrm>
          <a:prstGeom prst="rect">
            <a:avLst/>
          </a:prstGeom>
        </p:spPr>
        <p:txBody>
          <a:bodyPr>
            <a:spAutoFit/>
          </a:bodyPr>
          <a:lstStyle/>
          <a:p>
            <a:pPr algn="ctr"/>
            <a:r>
              <a:rPr lang="es-GT" b="1" dirty="0" smtClean="0">
                <a:solidFill>
                  <a:srgbClr val="376092"/>
                </a:solidFill>
                <a:latin typeface="Arial" pitchFamily="34" charset="0"/>
                <a:ea typeface="Segoe UI Black" pitchFamily="34" charset="0"/>
                <a:cs typeface="Arial" pitchFamily="34" charset="0"/>
              </a:rPr>
              <a:t>Autoridad para el Manejo Sustentable de la Cuenca y del Lago de Amatitlán</a:t>
            </a:r>
          </a:p>
          <a:p>
            <a:pPr algn="ctr"/>
            <a:r>
              <a:rPr lang="es-GT" b="1" dirty="0" smtClean="0">
                <a:solidFill>
                  <a:srgbClr val="376092"/>
                </a:solidFill>
                <a:latin typeface="Arial" pitchFamily="34" charset="0"/>
                <a:ea typeface="Segoe UI Black" pitchFamily="34" charset="0"/>
                <a:cs typeface="Arial" pitchFamily="34" charset="0"/>
              </a:rPr>
              <a:t> </a:t>
            </a:r>
            <a:r>
              <a:rPr lang="es-GT" b="1" dirty="0">
                <a:solidFill>
                  <a:srgbClr val="376092"/>
                </a:solidFill>
                <a:latin typeface="Arial" pitchFamily="34" charset="0"/>
                <a:ea typeface="Segoe UI Black" pitchFamily="34" charset="0"/>
                <a:cs typeface="Arial" pitchFamily="34" charset="0"/>
              </a:rPr>
              <a:t>Presupuesto Abierto</a:t>
            </a:r>
          </a:p>
          <a:p>
            <a:pPr algn="ctr"/>
            <a:endParaRPr lang="es-GT" sz="2000" b="1" dirty="0">
              <a:solidFill>
                <a:schemeClr val="tx2">
                  <a:lumMod val="75000"/>
                </a:schemeClr>
              </a:solidFill>
              <a:latin typeface="Arial" pitchFamily="34" charset="0"/>
              <a:ea typeface="Segoe UI Black" pitchFamily="34" charset="0"/>
              <a:cs typeface="Arial" pitchFamily="34" charset="0"/>
            </a:endParaRPr>
          </a:p>
          <a:p>
            <a:pPr algn="ctr"/>
            <a:r>
              <a:rPr lang="es-GT" sz="2000" b="1" dirty="0">
                <a:solidFill>
                  <a:schemeClr val="tx2">
                    <a:lumMod val="75000"/>
                  </a:schemeClr>
                </a:solidFill>
                <a:latin typeface="Arial" pitchFamily="34" charset="0"/>
                <a:ea typeface="Segoe UI Black" pitchFamily="34" charset="0"/>
                <a:cs typeface="Arial" pitchFamily="34" charset="0"/>
              </a:rPr>
              <a:t>Formulación Presupuestaria </a:t>
            </a:r>
          </a:p>
          <a:p>
            <a:pPr algn="ctr"/>
            <a:r>
              <a:rPr lang="es-GT" sz="2000" b="1" dirty="0">
                <a:solidFill>
                  <a:schemeClr val="tx2">
                    <a:lumMod val="75000"/>
                  </a:schemeClr>
                </a:solidFill>
                <a:latin typeface="Arial" pitchFamily="34" charset="0"/>
                <a:ea typeface="Segoe UI Black" pitchFamily="34" charset="0"/>
                <a:cs typeface="Arial" pitchFamily="34" charset="0"/>
              </a:rPr>
              <a:t>Multianual </a:t>
            </a:r>
            <a:r>
              <a:rPr lang="es-GT" sz="2000" b="1" dirty="0" smtClean="0">
                <a:solidFill>
                  <a:schemeClr val="tx2">
                    <a:lumMod val="75000"/>
                  </a:schemeClr>
                </a:solidFill>
                <a:latin typeface="Arial" pitchFamily="34" charset="0"/>
                <a:ea typeface="Segoe UI Black" pitchFamily="34" charset="0"/>
                <a:cs typeface="Arial" pitchFamily="34" charset="0"/>
              </a:rPr>
              <a:t>2020-2024</a:t>
            </a:r>
            <a:endParaRPr lang="es-GT" sz="2000" b="1" dirty="0">
              <a:solidFill>
                <a:schemeClr val="tx2">
                  <a:lumMod val="75000"/>
                </a:schemeClr>
              </a:solidFill>
              <a:latin typeface="Arial" pitchFamily="34" charset="0"/>
              <a:ea typeface="Segoe UI Black" pitchFamily="34" charset="0"/>
              <a:cs typeface="Arial" pitchFamily="34" charset="0"/>
            </a:endParaRPr>
          </a:p>
        </p:txBody>
      </p:sp>
      <p:sp>
        <p:nvSpPr>
          <p:cNvPr id="9" name="8 CuadroTexto"/>
          <p:cNvSpPr txBox="1"/>
          <p:nvPr/>
        </p:nvSpPr>
        <p:spPr>
          <a:xfrm>
            <a:off x="4953108" y="5877272"/>
            <a:ext cx="1693092" cy="461665"/>
          </a:xfrm>
          <a:prstGeom prst="rect">
            <a:avLst/>
          </a:prstGeom>
          <a:noFill/>
        </p:spPr>
        <p:txBody>
          <a:bodyPr wrap="none" rtlCol="0">
            <a:spAutoFit/>
          </a:bodyPr>
          <a:lstStyle/>
          <a:p>
            <a:r>
              <a:rPr lang="es-GT" dirty="0" smtClean="0">
                <a:latin typeface="Arial" panose="020B0604020202020204" pitchFamily="34" charset="0"/>
                <a:cs typeface="Arial" panose="020B0604020202020204" pitchFamily="34" charset="0"/>
              </a:rPr>
              <a:t>Junio 2019</a:t>
            </a:r>
            <a:endParaRPr lang="es-GT" dirty="0">
              <a:latin typeface="Arial" panose="020B0604020202020204" pitchFamily="34" charset="0"/>
              <a:cs typeface="Arial" panose="020B0604020202020204" pitchFamily="34" charset="0"/>
            </a:endParaRPr>
          </a:p>
        </p:txBody>
      </p:sp>
      <p:pic>
        <p:nvPicPr>
          <p:cNvPr id="6" name="9 Imagen" descr="C:\Users\dtpusu04\AppData\Local\Microsoft\Windows\Temporary Internet Files\Content.Word\Imagen 2018.png"/>
          <p:cNvPicPr/>
          <p:nvPr/>
        </p:nvPicPr>
        <p:blipFill rotWithShape="1">
          <a:blip r:embed="rId3" cstate="print">
            <a:extLst>
              <a:ext uri="{28A0092B-C50C-407E-A947-70E740481C1C}">
                <a14:useLocalDpi xmlns:a14="http://schemas.microsoft.com/office/drawing/2010/main" val="0"/>
              </a:ext>
            </a:extLst>
          </a:blip>
          <a:srcRect t="12754" b="17347"/>
          <a:stretch/>
        </p:blipFill>
        <p:spPr bwMode="auto">
          <a:xfrm>
            <a:off x="307975" y="101868"/>
            <a:ext cx="1163320" cy="81343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517297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228541" y="170032"/>
            <a:ext cx="2501064" cy="338554"/>
          </a:xfrm>
          <a:prstGeom prst="rect">
            <a:avLst/>
          </a:prstGeom>
          <a:noFill/>
        </p:spPr>
        <p:txBody>
          <a:bodyPr wrap="square" rtlCol="0">
            <a:spAutoFit/>
          </a:bodyPr>
          <a:lstStyle/>
          <a:p>
            <a:r>
              <a:rPr lang="en-US" sz="1600" dirty="0">
                <a:solidFill>
                  <a:schemeClr val="bg1"/>
                </a:solidFill>
                <a:latin typeface="Calibri Light" panose="020F0302020204030204" pitchFamily="34" charset="0"/>
              </a:rPr>
              <a:t>Simple Project Manager </a:t>
            </a:r>
          </a:p>
        </p:txBody>
      </p:sp>
      <p:sp>
        <p:nvSpPr>
          <p:cNvPr id="2" name="Title 1">
            <a:extLst>
              <a:ext uri="{FF2B5EF4-FFF2-40B4-BE49-F238E27FC236}">
                <a16:creationId xmlns:a16="http://schemas.microsoft.com/office/drawing/2014/main" id="{555DC0C3-BCDA-48C0-A49A-2FF6F4CBFF48}"/>
              </a:ext>
            </a:extLst>
          </p:cNvPr>
          <p:cNvSpPr>
            <a:spLocks noGrp="1"/>
          </p:cNvSpPr>
          <p:nvPr>
            <p:ph type="title"/>
          </p:nvPr>
        </p:nvSpPr>
        <p:spPr>
          <a:xfrm>
            <a:off x="3503856" y="386056"/>
            <a:ext cx="5181113" cy="522664"/>
          </a:xfrm>
        </p:spPr>
        <p:txBody>
          <a:bodyPr/>
          <a:lstStyle/>
          <a:p>
            <a:pPr algn="ctr"/>
            <a:r>
              <a:rPr lang="es-GT" sz="2000" dirty="0" smtClean="0">
                <a:latin typeface="Ebrima" panose="02000000000000000000" pitchFamily="2" charset="0"/>
                <a:ea typeface="Ebrima" panose="02000000000000000000" pitchFamily="2" charset="0"/>
                <a:cs typeface="Ebrima" panose="02000000000000000000" pitchFamily="2" charset="0"/>
              </a:rPr>
              <a:t>I. Catálogo</a:t>
            </a:r>
            <a:r>
              <a:rPr lang="es-GT" sz="2000" dirty="0"/>
              <a:t> </a:t>
            </a:r>
            <a:r>
              <a:rPr lang="es-GT" sz="2000" dirty="0" smtClean="0">
                <a:latin typeface="Ebrima" panose="02000000000000000000" pitchFamily="2" charset="0"/>
                <a:ea typeface="Ebrima" panose="02000000000000000000" pitchFamily="2" charset="0"/>
                <a:cs typeface="Ebrima" panose="02000000000000000000" pitchFamily="2" charset="0"/>
              </a:rPr>
              <a:t>de Bienes y Servicios prestados</a:t>
            </a:r>
            <a:endParaRPr lang="en-US" sz="2000" dirty="0"/>
          </a:p>
        </p:txBody>
      </p:sp>
      <p:grpSp>
        <p:nvGrpSpPr>
          <p:cNvPr id="66" name="Group 65">
            <a:extLst>
              <a:ext uri="{FF2B5EF4-FFF2-40B4-BE49-F238E27FC236}">
                <a16:creationId xmlns:a16="http://schemas.microsoft.com/office/drawing/2014/main" id="{9A4A16D0-5A9C-4B45-A8BB-59850E859C99}"/>
              </a:ext>
            </a:extLst>
          </p:cNvPr>
          <p:cNvGrpSpPr/>
          <p:nvPr/>
        </p:nvGrpSpPr>
        <p:grpSpPr>
          <a:xfrm>
            <a:off x="3590267" y="3976995"/>
            <a:ext cx="228976" cy="228977"/>
            <a:chOff x="3398838" y="3616326"/>
            <a:chExt cx="346075" cy="346076"/>
          </a:xfrm>
        </p:grpSpPr>
        <p:sp>
          <p:nvSpPr>
            <p:cNvPr id="73" name="Rectangle 94">
              <a:extLst>
                <a:ext uri="{FF2B5EF4-FFF2-40B4-BE49-F238E27FC236}">
                  <a16:creationId xmlns:a16="http://schemas.microsoft.com/office/drawing/2014/main" id="{5E7F0A8F-8544-44A6-BCF8-0A11E6955D68}"/>
                </a:ext>
              </a:extLst>
            </p:cNvPr>
            <p:cNvSpPr>
              <a:spLocks noChangeArrowheads="1"/>
            </p:cNvSpPr>
            <p:nvPr/>
          </p:nvSpPr>
          <p:spPr bwMode="auto">
            <a:xfrm>
              <a:off x="3459163" y="3616326"/>
              <a:ext cx="90488" cy="346075"/>
            </a:xfrm>
            <a:prstGeom prst="rect">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75" name="Rectangle 95">
              <a:extLst>
                <a:ext uri="{FF2B5EF4-FFF2-40B4-BE49-F238E27FC236}">
                  <a16:creationId xmlns:a16="http://schemas.microsoft.com/office/drawing/2014/main" id="{0A038215-BE4E-4123-8DCB-8AA85592A9AE}"/>
                </a:ext>
              </a:extLst>
            </p:cNvPr>
            <p:cNvSpPr>
              <a:spLocks noChangeArrowheads="1"/>
            </p:cNvSpPr>
            <p:nvPr/>
          </p:nvSpPr>
          <p:spPr bwMode="auto">
            <a:xfrm>
              <a:off x="3549651" y="3736976"/>
              <a:ext cx="90488" cy="225425"/>
            </a:xfrm>
            <a:prstGeom prst="rect">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76" name="Line 96">
              <a:extLst>
                <a:ext uri="{FF2B5EF4-FFF2-40B4-BE49-F238E27FC236}">
                  <a16:creationId xmlns:a16="http://schemas.microsoft.com/office/drawing/2014/main" id="{AFF25812-199C-45A3-BA3A-F2CB1E0A6049}"/>
                </a:ext>
              </a:extLst>
            </p:cNvPr>
            <p:cNvSpPr>
              <a:spLocks noChangeShapeType="1"/>
            </p:cNvSpPr>
            <p:nvPr/>
          </p:nvSpPr>
          <p:spPr bwMode="auto">
            <a:xfrm>
              <a:off x="3579813" y="3933826"/>
              <a:ext cx="30163" cy="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77" name="Line 97">
              <a:extLst>
                <a:ext uri="{FF2B5EF4-FFF2-40B4-BE49-F238E27FC236}">
                  <a16:creationId xmlns:a16="http://schemas.microsoft.com/office/drawing/2014/main" id="{B2A1C214-1C4A-4BE4-8B9E-2971BED013EB}"/>
                </a:ext>
              </a:extLst>
            </p:cNvPr>
            <p:cNvSpPr>
              <a:spLocks noChangeShapeType="1"/>
            </p:cNvSpPr>
            <p:nvPr/>
          </p:nvSpPr>
          <p:spPr bwMode="auto">
            <a:xfrm>
              <a:off x="3503613" y="3646489"/>
              <a:ext cx="0" cy="19685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78" name="Rectangle 98">
              <a:extLst>
                <a:ext uri="{FF2B5EF4-FFF2-40B4-BE49-F238E27FC236}">
                  <a16:creationId xmlns:a16="http://schemas.microsoft.com/office/drawing/2014/main" id="{B8529BB1-A46D-47EB-A314-F20A5521E291}"/>
                </a:ext>
              </a:extLst>
            </p:cNvPr>
            <p:cNvSpPr>
              <a:spLocks noChangeArrowheads="1"/>
            </p:cNvSpPr>
            <p:nvPr/>
          </p:nvSpPr>
          <p:spPr bwMode="auto">
            <a:xfrm>
              <a:off x="3489326" y="3873501"/>
              <a:ext cx="30163" cy="60325"/>
            </a:xfrm>
            <a:prstGeom prst="rect">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79" name="Line 99">
              <a:extLst>
                <a:ext uri="{FF2B5EF4-FFF2-40B4-BE49-F238E27FC236}">
                  <a16:creationId xmlns:a16="http://schemas.microsoft.com/office/drawing/2014/main" id="{1DB15AB5-7252-484C-90F8-A6B513FB9E9C}"/>
                </a:ext>
              </a:extLst>
            </p:cNvPr>
            <p:cNvSpPr>
              <a:spLocks noChangeShapeType="1"/>
            </p:cNvSpPr>
            <p:nvPr/>
          </p:nvSpPr>
          <p:spPr bwMode="auto">
            <a:xfrm>
              <a:off x="3594101" y="3767139"/>
              <a:ext cx="0" cy="136525"/>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0" name="Line 100">
              <a:extLst>
                <a:ext uri="{FF2B5EF4-FFF2-40B4-BE49-F238E27FC236}">
                  <a16:creationId xmlns:a16="http://schemas.microsoft.com/office/drawing/2014/main" id="{A7D03B7C-A6B5-4A62-AD5E-625D076C6AF3}"/>
                </a:ext>
              </a:extLst>
            </p:cNvPr>
            <p:cNvSpPr>
              <a:spLocks noChangeShapeType="1"/>
            </p:cNvSpPr>
            <p:nvPr/>
          </p:nvSpPr>
          <p:spPr bwMode="auto">
            <a:xfrm>
              <a:off x="3429001" y="3706814"/>
              <a:ext cx="0" cy="211138"/>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3" name="Rectangle 101">
              <a:extLst>
                <a:ext uri="{FF2B5EF4-FFF2-40B4-BE49-F238E27FC236}">
                  <a16:creationId xmlns:a16="http://schemas.microsoft.com/office/drawing/2014/main" id="{0839DEE7-A9F5-4A8E-B729-222359398603}"/>
                </a:ext>
              </a:extLst>
            </p:cNvPr>
            <p:cNvSpPr>
              <a:spLocks noChangeArrowheads="1"/>
            </p:cNvSpPr>
            <p:nvPr/>
          </p:nvSpPr>
          <p:spPr bwMode="auto">
            <a:xfrm>
              <a:off x="3398838" y="3662364"/>
              <a:ext cx="60325" cy="300038"/>
            </a:xfrm>
            <a:prstGeom prst="rect">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4" name="Freeform 102">
              <a:extLst>
                <a:ext uri="{FF2B5EF4-FFF2-40B4-BE49-F238E27FC236}">
                  <a16:creationId xmlns:a16="http://schemas.microsoft.com/office/drawing/2014/main" id="{CF97EB3E-8D3C-41B9-81B9-4A81669758B1}"/>
                </a:ext>
              </a:extLst>
            </p:cNvPr>
            <p:cNvSpPr>
              <a:spLocks/>
            </p:cNvSpPr>
            <p:nvPr/>
          </p:nvSpPr>
          <p:spPr bwMode="auto">
            <a:xfrm>
              <a:off x="3624263" y="3662364"/>
              <a:ext cx="120650" cy="300038"/>
            </a:xfrm>
            <a:custGeom>
              <a:avLst/>
              <a:gdLst>
                <a:gd name="T0" fmla="*/ 76 w 76"/>
                <a:gd name="T1" fmla="*/ 182 h 189"/>
                <a:gd name="T2" fmla="*/ 47 w 76"/>
                <a:gd name="T3" fmla="*/ 189 h 189"/>
                <a:gd name="T4" fmla="*/ 0 w 76"/>
                <a:gd name="T5" fmla="*/ 7 h 189"/>
                <a:gd name="T6" fmla="*/ 29 w 76"/>
                <a:gd name="T7" fmla="*/ 0 h 189"/>
                <a:gd name="T8" fmla="*/ 76 w 76"/>
                <a:gd name="T9" fmla="*/ 182 h 189"/>
              </a:gdLst>
              <a:ahLst/>
              <a:cxnLst>
                <a:cxn ang="0">
                  <a:pos x="T0" y="T1"/>
                </a:cxn>
                <a:cxn ang="0">
                  <a:pos x="T2" y="T3"/>
                </a:cxn>
                <a:cxn ang="0">
                  <a:pos x="T4" y="T5"/>
                </a:cxn>
                <a:cxn ang="0">
                  <a:pos x="T6" y="T7"/>
                </a:cxn>
                <a:cxn ang="0">
                  <a:pos x="T8" y="T9"/>
                </a:cxn>
              </a:cxnLst>
              <a:rect l="0" t="0" r="r" b="b"/>
              <a:pathLst>
                <a:path w="76" h="189">
                  <a:moveTo>
                    <a:pt x="76" y="182"/>
                  </a:moveTo>
                  <a:lnTo>
                    <a:pt x="47" y="189"/>
                  </a:lnTo>
                  <a:lnTo>
                    <a:pt x="0" y="7"/>
                  </a:lnTo>
                  <a:lnTo>
                    <a:pt x="29" y="0"/>
                  </a:lnTo>
                  <a:lnTo>
                    <a:pt x="76" y="182"/>
                  </a:lnTo>
                  <a:close/>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grpSp>
      <p:grpSp>
        <p:nvGrpSpPr>
          <p:cNvPr id="85" name="Group 84">
            <a:extLst>
              <a:ext uri="{FF2B5EF4-FFF2-40B4-BE49-F238E27FC236}">
                <a16:creationId xmlns:a16="http://schemas.microsoft.com/office/drawing/2014/main" id="{84D9FFFE-2936-491C-9BB3-87379CE1F3D9}"/>
              </a:ext>
            </a:extLst>
          </p:cNvPr>
          <p:cNvGrpSpPr/>
          <p:nvPr/>
        </p:nvGrpSpPr>
        <p:grpSpPr>
          <a:xfrm>
            <a:off x="3594994" y="1071045"/>
            <a:ext cx="219523" cy="228976"/>
            <a:chOff x="2692400" y="3616326"/>
            <a:chExt cx="331788" cy="346075"/>
          </a:xfrm>
        </p:grpSpPr>
        <p:sp>
          <p:nvSpPr>
            <p:cNvPr id="86" name="Line 288">
              <a:extLst>
                <a:ext uri="{FF2B5EF4-FFF2-40B4-BE49-F238E27FC236}">
                  <a16:creationId xmlns:a16="http://schemas.microsoft.com/office/drawing/2014/main" id="{BFC32F7D-CD98-4DA0-B52F-03E7D2842B25}"/>
                </a:ext>
              </a:extLst>
            </p:cNvPr>
            <p:cNvSpPr>
              <a:spLocks noChangeShapeType="1"/>
            </p:cNvSpPr>
            <p:nvPr/>
          </p:nvSpPr>
          <p:spPr bwMode="auto">
            <a:xfrm>
              <a:off x="2768600" y="3616326"/>
              <a:ext cx="0" cy="7620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90" name="Line 289">
              <a:extLst>
                <a:ext uri="{FF2B5EF4-FFF2-40B4-BE49-F238E27FC236}">
                  <a16:creationId xmlns:a16="http://schemas.microsoft.com/office/drawing/2014/main" id="{78EB434B-558A-4E12-96E7-931BFF534DE4}"/>
                </a:ext>
              </a:extLst>
            </p:cNvPr>
            <p:cNvSpPr>
              <a:spLocks noChangeShapeType="1"/>
            </p:cNvSpPr>
            <p:nvPr/>
          </p:nvSpPr>
          <p:spPr bwMode="auto">
            <a:xfrm>
              <a:off x="2857500" y="3616326"/>
              <a:ext cx="0" cy="7620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94" name="Line 290">
              <a:extLst>
                <a:ext uri="{FF2B5EF4-FFF2-40B4-BE49-F238E27FC236}">
                  <a16:creationId xmlns:a16="http://schemas.microsoft.com/office/drawing/2014/main" id="{01846CF2-F610-4021-8007-5962C5467396}"/>
                </a:ext>
              </a:extLst>
            </p:cNvPr>
            <p:cNvSpPr>
              <a:spLocks noChangeShapeType="1"/>
            </p:cNvSpPr>
            <p:nvPr/>
          </p:nvSpPr>
          <p:spPr bwMode="auto">
            <a:xfrm>
              <a:off x="2947988" y="3616326"/>
              <a:ext cx="0" cy="7620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95" name="Freeform 291">
              <a:extLst>
                <a:ext uri="{FF2B5EF4-FFF2-40B4-BE49-F238E27FC236}">
                  <a16:creationId xmlns:a16="http://schemas.microsoft.com/office/drawing/2014/main" id="{59F13115-B0EF-4B0F-A754-648778197181}"/>
                </a:ext>
              </a:extLst>
            </p:cNvPr>
            <p:cNvSpPr>
              <a:spLocks/>
            </p:cNvSpPr>
            <p:nvPr/>
          </p:nvSpPr>
          <p:spPr bwMode="auto">
            <a:xfrm>
              <a:off x="2692400" y="3646488"/>
              <a:ext cx="331788" cy="315913"/>
            </a:xfrm>
            <a:custGeom>
              <a:avLst/>
              <a:gdLst>
                <a:gd name="T0" fmla="*/ 180 w 209"/>
                <a:gd name="T1" fmla="*/ 0 h 199"/>
                <a:gd name="T2" fmla="*/ 209 w 209"/>
                <a:gd name="T3" fmla="*/ 0 h 199"/>
                <a:gd name="T4" fmla="*/ 209 w 209"/>
                <a:gd name="T5" fmla="*/ 199 h 199"/>
                <a:gd name="T6" fmla="*/ 0 w 209"/>
                <a:gd name="T7" fmla="*/ 199 h 199"/>
                <a:gd name="T8" fmla="*/ 0 w 209"/>
                <a:gd name="T9" fmla="*/ 0 h 199"/>
                <a:gd name="T10" fmla="*/ 29 w 209"/>
                <a:gd name="T11" fmla="*/ 0 h 199"/>
              </a:gdLst>
              <a:ahLst/>
              <a:cxnLst>
                <a:cxn ang="0">
                  <a:pos x="T0" y="T1"/>
                </a:cxn>
                <a:cxn ang="0">
                  <a:pos x="T2" y="T3"/>
                </a:cxn>
                <a:cxn ang="0">
                  <a:pos x="T4" y="T5"/>
                </a:cxn>
                <a:cxn ang="0">
                  <a:pos x="T6" y="T7"/>
                </a:cxn>
                <a:cxn ang="0">
                  <a:pos x="T8" y="T9"/>
                </a:cxn>
                <a:cxn ang="0">
                  <a:pos x="T10" y="T11"/>
                </a:cxn>
              </a:cxnLst>
              <a:rect l="0" t="0" r="r" b="b"/>
              <a:pathLst>
                <a:path w="209" h="199">
                  <a:moveTo>
                    <a:pt x="180" y="0"/>
                  </a:moveTo>
                  <a:lnTo>
                    <a:pt x="209" y="0"/>
                  </a:lnTo>
                  <a:lnTo>
                    <a:pt x="209" y="199"/>
                  </a:lnTo>
                  <a:lnTo>
                    <a:pt x="0" y="199"/>
                  </a:lnTo>
                  <a:lnTo>
                    <a:pt x="0" y="0"/>
                  </a:lnTo>
                  <a:lnTo>
                    <a:pt x="29" y="0"/>
                  </a:ln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96" name="Freeform 292">
              <a:extLst>
                <a:ext uri="{FF2B5EF4-FFF2-40B4-BE49-F238E27FC236}">
                  <a16:creationId xmlns:a16="http://schemas.microsoft.com/office/drawing/2014/main" id="{3B57513A-6E04-4BBC-8284-689DD195F28C}"/>
                </a:ext>
              </a:extLst>
            </p:cNvPr>
            <p:cNvSpPr>
              <a:spLocks/>
            </p:cNvSpPr>
            <p:nvPr/>
          </p:nvSpPr>
          <p:spPr bwMode="auto">
            <a:xfrm>
              <a:off x="2738438" y="3676651"/>
              <a:ext cx="239713" cy="241300"/>
            </a:xfrm>
            <a:custGeom>
              <a:avLst/>
              <a:gdLst>
                <a:gd name="T0" fmla="*/ 0 w 151"/>
                <a:gd name="T1" fmla="*/ 0 h 152"/>
                <a:gd name="T2" fmla="*/ 0 w 151"/>
                <a:gd name="T3" fmla="*/ 152 h 152"/>
                <a:gd name="T4" fmla="*/ 151 w 151"/>
                <a:gd name="T5" fmla="*/ 152 h 152"/>
                <a:gd name="T6" fmla="*/ 151 w 151"/>
                <a:gd name="T7" fmla="*/ 0 h 152"/>
              </a:gdLst>
              <a:ahLst/>
              <a:cxnLst>
                <a:cxn ang="0">
                  <a:pos x="T0" y="T1"/>
                </a:cxn>
                <a:cxn ang="0">
                  <a:pos x="T2" y="T3"/>
                </a:cxn>
                <a:cxn ang="0">
                  <a:pos x="T4" y="T5"/>
                </a:cxn>
                <a:cxn ang="0">
                  <a:pos x="T6" y="T7"/>
                </a:cxn>
              </a:cxnLst>
              <a:rect l="0" t="0" r="r" b="b"/>
              <a:pathLst>
                <a:path w="151" h="152">
                  <a:moveTo>
                    <a:pt x="0" y="0"/>
                  </a:moveTo>
                  <a:lnTo>
                    <a:pt x="0" y="152"/>
                  </a:lnTo>
                  <a:lnTo>
                    <a:pt x="151" y="152"/>
                  </a:lnTo>
                  <a:lnTo>
                    <a:pt x="151" y="0"/>
                  </a:ln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97" name="Line 293">
              <a:extLst>
                <a:ext uri="{FF2B5EF4-FFF2-40B4-BE49-F238E27FC236}">
                  <a16:creationId xmlns:a16="http://schemas.microsoft.com/office/drawing/2014/main" id="{CA049B81-680B-46CB-9B66-9C88DE2B0CE4}"/>
                </a:ext>
              </a:extLst>
            </p:cNvPr>
            <p:cNvSpPr>
              <a:spLocks noChangeShapeType="1"/>
            </p:cNvSpPr>
            <p:nvPr/>
          </p:nvSpPr>
          <p:spPr bwMode="auto">
            <a:xfrm>
              <a:off x="2798763" y="3646488"/>
              <a:ext cx="36513" cy="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98" name="Line 294">
              <a:extLst>
                <a:ext uri="{FF2B5EF4-FFF2-40B4-BE49-F238E27FC236}">
                  <a16:creationId xmlns:a16="http://schemas.microsoft.com/office/drawing/2014/main" id="{41A23FB7-57A8-41D1-B4CB-A07B33924D96}"/>
                </a:ext>
              </a:extLst>
            </p:cNvPr>
            <p:cNvSpPr>
              <a:spLocks noChangeShapeType="1"/>
            </p:cNvSpPr>
            <p:nvPr/>
          </p:nvSpPr>
          <p:spPr bwMode="auto">
            <a:xfrm>
              <a:off x="2881313" y="3646488"/>
              <a:ext cx="36513" cy="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grpSp>
      <p:grpSp>
        <p:nvGrpSpPr>
          <p:cNvPr id="103" name="Group 102">
            <a:extLst>
              <a:ext uri="{FF2B5EF4-FFF2-40B4-BE49-F238E27FC236}">
                <a16:creationId xmlns:a16="http://schemas.microsoft.com/office/drawing/2014/main" id="{EB85DED6-B069-4A37-B375-10AF5FA9F06F}"/>
              </a:ext>
            </a:extLst>
          </p:cNvPr>
          <p:cNvGrpSpPr/>
          <p:nvPr/>
        </p:nvGrpSpPr>
        <p:grpSpPr>
          <a:xfrm>
            <a:off x="11520109" y="1036343"/>
            <a:ext cx="228976" cy="228976"/>
            <a:chOff x="8447088" y="5060951"/>
            <a:chExt cx="346075" cy="346075"/>
          </a:xfrm>
        </p:grpSpPr>
        <p:sp>
          <p:nvSpPr>
            <p:cNvPr id="104" name="Freeform 365">
              <a:extLst>
                <a:ext uri="{FF2B5EF4-FFF2-40B4-BE49-F238E27FC236}">
                  <a16:creationId xmlns:a16="http://schemas.microsoft.com/office/drawing/2014/main" id="{493FE6A8-C2BF-4EF9-AD83-D92FD6682577}"/>
                </a:ext>
              </a:extLst>
            </p:cNvPr>
            <p:cNvSpPr>
              <a:spLocks/>
            </p:cNvSpPr>
            <p:nvPr/>
          </p:nvSpPr>
          <p:spPr bwMode="auto">
            <a:xfrm>
              <a:off x="8523288" y="5121276"/>
              <a:ext cx="195263" cy="150813"/>
            </a:xfrm>
            <a:custGeom>
              <a:avLst/>
              <a:gdLst>
                <a:gd name="T0" fmla="*/ 123 w 123"/>
                <a:gd name="T1" fmla="*/ 95 h 95"/>
                <a:gd name="T2" fmla="*/ 123 w 123"/>
                <a:gd name="T3" fmla="*/ 19 h 95"/>
                <a:gd name="T4" fmla="*/ 52 w 123"/>
                <a:gd name="T5" fmla="*/ 19 h 95"/>
                <a:gd name="T6" fmla="*/ 42 w 123"/>
                <a:gd name="T7" fmla="*/ 0 h 95"/>
                <a:gd name="T8" fmla="*/ 0 w 123"/>
                <a:gd name="T9" fmla="*/ 0 h 95"/>
                <a:gd name="T10" fmla="*/ 0 w 123"/>
                <a:gd name="T11" fmla="*/ 95 h 95"/>
              </a:gdLst>
              <a:ahLst/>
              <a:cxnLst>
                <a:cxn ang="0">
                  <a:pos x="T0" y="T1"/>
                </a:cxn>
                <a:cxn ang="0">
                  <a:pos x="T2" y="T3"/>
                </a:cxn>
                <a:cxn ang="0">
                  <a:pos x="T4" y="T5"/>
                </a:cxn>
                <a:cxn ang="0">
                  <a:pos x="T6" y="T7"/>
                </a:cxn>
                <a:cxn ang="0">
                  <a:pos x="T8" y="T9"/>
                </a:cxn>
                <a:cxn ang="0">
                  <a:pos x="T10" y="T11"/>
                </a:cxn>
              </a:cxnLst>
              <a:rect l="0" t="0" r="r" b="b"/>
              <a:pathLst>
                <a:path w="123" h="95">
                  <a:moveTo>
                    <a:pt x="123" y="95"/>
                  </a:moveTo>
                  <a:lnTo>
                    <a:pt x="123" y="19"/>
                  </a:lnTo>
                  <a:lnTo>
                    <a:pt x="52" y="19"/>
                  </a:lnTo>
                  <a:lnTo>
                    <a:pt x="42" y="0"/>
                  </a:lnTo>
                  <a:lnTo>
                    <a:pt x="0" y="0"/>
                  </a:lnTo>
                  <a:lnTo>
                    <a:pt x="0" y="95"/>
                  </a:ln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05" name="Freeform 366">
              <a:extLst>
                <a:ext uri="{FF2B5EF4-FFF2-40B4-BE49-F238E27FC236}">
                  <a16:creationId xmlns:a16="http://schemas.microsoft.com/office/drawing/2014/main" id="{A02FA930-89AC-4CB8-B9ED-D53FF524944A}"/>
                </a:ext>
              </a:extLst>
            </p:cNvPr>
            <p:cNvSpPr>
              <a:spLocks/>
            </p:cNvSpPr>
            <p:nvPr/>
          </p:nvSpPr>
          <p:spPr bwMode="auto">
            <a:xfrm>
              <a:off x="8537575" y="5091113"/>
              <a:ext cx="165100" cy="30163"/>
            </a:xfrm>
            <a:custGeom>
              <a:avLst/>
              <a:gdLst>
                <a:gd name="T0" fmla="*/ 104 w 104"/>
                <a:gd name="T1" fmla="*/ 19 h 19"/>
                <a:gd name="T2" fmla="*/ 52 w 104"/>
                <a:gd name="T3" fmla="*/ 19 h 19"/>
                <a:gd name="T4" fmla="*/ 43 w 104"/>
                <a:gd name="T5" fmla="*/ 0 h 19"/>
                <a:gd name="T6" fmla="*/ 0 w 104"/>
                <a:gd name="T7" fmla="*/ 0 h 19"/>
              </a:gdLst>
              <a:ahLst/>
              <a:cxnLst>
                <a:cxn ang="0">
                  <a:pos x="T0" y="T1"/>
                </a:cxn>
                <a:cxn ang="0">
                  <a:pos x="T2" y="T3"/>
                </a:cxn>
                <a:cxn ang="0">
                  <a:pos x="T4" y="T5"/>
                </a:cxn>
                <a:cxn ang="0">
                  <a:pos x="T6" y="T7"/>
                </a:cxn>
              </a:cxnLst>
              <a:rect l="0" t="0" r="r" b="b"/>
              <a:pathLst>
                <a:path w="104" h="19">
                  <a:moveTo>
                    <a:pt x="104" y="19"/>
                  </a:moveTo>
                  <a:lnTo>
                    <a:pt x="52" y="19"/>
                  </a:lnTo>
                  <a:lnTo>
                    <a:pt x="43" y="0"/>
                  </a:lnTo>
                  <a:lnTo>
                    <a:pt x="0" y="0"/>
                  </a:ln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06" name="Freeform 367">
              <a:extLst>
                <a:ext uri="{FF2B5EF4-FFF2-40B4-BE49-F238E27FC236}">
                  <a16:creationId xmlns:a16="http://schemas.microsoft.com/office/drawing/2014/main" id="{55CC26BA-27C9-44E7-AE5D-31FBC7E4BFF0}"/>
                </a:ext>
              </a:extLst>
            </p:cNvPr>
            <p:cNvSpPr>
              <a:spLocks/>
            </p:cNvSpPr>
            <p:nvPr/>
          </p:nvSpPr>
          <p:spPr bwMode="auto">
            <a:xfrm>
              <a:off x="8553450" y="5060951"/>
              <a:ext cx="134938" cy="30163"/>
            </a:xfrm>
            <a:custGeom>
              <a:avLst/>
              <a:gdLst>
                <a:gd name="T0" fmla="*/ 85 w 85"/>
                <a:gd name="T1" fmla="*/ 19 h 19"/>
                <a:gd name="T2" fmla="*/ 52 w 85"/>
                <a:gd name="T3" fmla="*/ 19 h 19"/>
                <a:gd name="T4" fmla="*/ 42 w 85"/>
                <a:gd name="T5" fmla="*/ 0 h 19"/>
                <a:gd name="T6" fmla="*/ 0 w 85"/>
                <a:gd name="T7" fmla="*/ 0 h 19"/>
              </a:gdLst>
              <a:ahLst/>
              <a:cxnLst>
                <a:cxn ang="0">
                  <a:pos x="T0" y="T1"/>
                </a:cxn>
                <a:cxn ang="0">
                  <a:pos x="T2" y="T3"/>
                </a:cxn>
                <a:cxn ang="0">
                  <a:pos x="T4" y="T5"/>
                </a:cxn>
                <a:cxn ang="0">
                  <a:pos x="T6" y="T7"/>
                </a:cxn>
              </a:cxnLst>
              <a:rect l="0" t="0" r="r" b="b"/>
              <a:pathLst>
                <a:path w="85" h="19">
                  <a:moveTo>
                    <a:pt x="85" y="19"/>
                  </a:moveTo>
                  <a:lnTo>
                    <a:pt x="52" y="19"/>
                  </a:lnTo>
                  <a:lnTo>
                    <a:pt x="42" y="0"/>
                  </a:lnTo>
                  <a:lnTo>
                    <a:pt x="0" y="0"/>
                  </a:ln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07" name="Freeform 368">
              <a:extLst>
                <a:ext uri="{FF2B5EF4-FFF2-40B4-BE49-F238E27FC236}">
                  <a16:creationId xmlns:a16="http://schemas.microsoft.com/office/drawing/2014/main" id="{E1F523BB-7165-42B8-805A-0D5ED8161065}"/>
                </a:ext>
              </a:extLst>
            </p:cNvPr>
            <p:cNvSpPr>
              <a:spLocks/>
            </p:cNvSpPr>
            <p:nvPr/>
          </p:nvSpPr>
          <p:spPr bwMode="auto">
            <a:xfrm>
              <a:off x="8447088" y="5302251"/>
              <a:ext cx="346075" cy="104775"/>
            </a:xfrm>
            <a:custGeom>
              <a:avLst/>
              <a:gdLst>
                <a:gd name="T0" fmla="*/ 92 w 92"/>
                <a:gd name="T1" fmla="*/ 28 h 28"/>
                <a:gd name="T2" fmla="*/ 0 w 92"/>
                <a:gd name="T3" fmla="*/ 28 h 28"/>
                <a:gd name="T4" fmla="*/ 0 w 92"/>
                <a:gd name="T5" fmla="*/ 0 h 28"/>
                <a:gd name="T6" fmla="*/ 30 w 92"/>
                <a:gd name="T7" fmla="*/ 0 h 28"/>
                <a:gd name="T8" fmla="*/ 30 w 92"/>
                <a:gd name="T9" fmla="*/ 4 h 28"/>
                <a:gd name="T10" fmla="*/ 38 w 92"/>
                <a:gd name="T11" fmla="*/ 12 h 28"/>
                <a:gd name="T12" fmla="*/ 56 w 92"/>
                <a:gd name="T13" fmla="*/ 12 h 28"/>
                <a:gd name="T14" fmla="*/ 64 w 92"/>
                <a:gd name="T15" fmla="*/ 4 h 28"/>
                <a:gd name="T16" fmla="*/ 64 w 92"/>
                <a:gd name="T17" fmla="*/ 0 h 28"/>
                <a:gd name="T18" fmla="*/ 92 w 92"/>
                <a:gd name="T19" fmla="*/ 0 h 28"/>
                <a:gd name="T20" fmla="*/ 92 w 92"/>
                <a:gd name="T21"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28">
                  <a:moveTo>
                    <a:pt x="92" y="28"/>
                  </a:moveTo>
                  <a:cubicBezTo>
                    <a:pt x="0" y="28"/>
                    <a:pt x="0" y="28"/>
                    <a:pt x="0" y="28"/>
                  </a:cubicBezTo>
                  <a:cubicBezTo>
                    <a:pt x="0" y="0"/>
                    <a:pt x="0" y="0"/>
                    <a:pt x="0" y="0"/>
                  </a:cubicBezTo>
                  <a:cubicBezTo>
                    <a:pt x="30" y="0"/>
                    <a:pt x="30" y="0"/>
                    <a:pt x="30" y="0"/>
                  </a:cubicBezTo>
                  <a:cubicBezTo>
                    <a:pt x="30" y="4"/>
                    <a:pt x="30" y="4"/>
                    <a:pt x="30" y="4"/>
                  </a:cubicBezTo>
                  <a:cubicBezTo>
                    <a:pt x="30" y="8"/>
                    <a:pt x="34" y="12"/>
                    <a:pt x="38" y="12"/>
                  </a:cubicBezTo>
                  <a:cubicBezTo>
                    <a:pt x="56" y="12"/>
                    <a:pt x="56" y="12"/>
                    <a:pt x="56" y="12"/>
                  </a:cubicBezTo>
                  <a:cubicBezTo>
                    <a:pt x="60" y="12"/>
                    <a:pt x="64" y="8"/>
                    <a:pt x="64" y="4"/>
                  </a:cubicBezTo>
                  <a:cubicBezTo>
                    <a:pt x="64" y="0"/>
                    <a:pt x="64" y="0"/>
                    <a:pt x="64" y="0"/>
                  </a:cubicBezTo>
                  <a:cubicBezTo>
                    <a:pt x="92" y="0"/>
                    <a:pt x="92" y="0"/>
                    <a:pt x="92" y="0"/>
                  </a:cubicBezTo>
                  <a:lnTo>
                    <a:pt x="92" y="28"/>
                  </a:lnTo>
                  <a:close/>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08" name="Freeform 369">
              <a:extLst>
                <a:ext uri="{FF2B5EF4-FFF2-40B4-BE49-F238E27FC236}">
                  <a16:creationId xmlns:a16="http://schemas.microsoft.com/office/drawing/2014/main" id="{83AEFE35-0942-4699-ADD5-1FF2EB83F3BA}"/>
                </a:ext>
              </a:extLst>
            </p:cNvPr>
            <p:cNvSpPr>
              <a:spLocks/>
            </p:cNvSpPr>
            <p:nvPr/>
          </p:nvSpPr>
          <p:spPr bwMode="auto">
            <a:xfrm>
              <a:off x="8447088" y="5211763"/>
              <a:ext cx="76200" cy="90488"/>
            </a:xfrm>
            <a:custGeom>
              <a:avLst/>
              <a:gdLst>
                <a:gd name="T0" fmla="*/ 0 w 48"/>
                <a:gd name="T1" fmla="*/ 57 h 57"/>
                <a:gd name="T2" fmla="*/ 33 w 48"/>
                <a:gd name="T3" fmla="*/ 0 h 57"/>
                <a:gd name="T4" fmla="*/ 48 w 48"/>
                <a:gd name="T5" fmla="*/ 0 h 57"/>
              </a:gdLst>
              <a:ahLst/>
              <a:cxnLst>
                <a:cxn ang="0">
                  <a:pos x="T0" y="T1"/>
                </a:cxn>
                <a:cxn ang="0">
                  <a:pos x="T2" y="T3"/>
                </a:cxn>
                <a:cxn ang="0">
                  <a:pos x="T4" y="T5"/>
                </a:cxn>
              </a:cxnLst>
              <a:rect l="0" t="0" r="r" b="b"/>
              <a:pathLst>
                <a:path w="48" h="57">
                  <a:moveTo>
                    <a:pt x="0" y="57"/>
                  </a:moveTo>
                  <a:lnTo>
                    <a:pt x="33" y="0"/>
                  </a:lnTo>
                  <a:lnTo>
                    <a:pt x="48" y="0"/>
                  </a:ln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09" name="Freeform 370">
              <a:extLst>
                <a:ext uri="{FF2B5EF4-FFF2-40B4-BE49-F238E27FC236}">
                  <a16:creationId xmlns:a16="http://schemas.microsoft.com/office/drawing/2014/main" id="{33CDBE5D-A7CA-4BA6-9B57-5101140EC5B1}"/>
                </a:ext>
              </a:extLst>
            </p:cNvPr>
            <p:cNvSpPr>
              <a:spLocks/>
            </p:cNvSpPr>
            <p:nvPr/>
          </p:nvSpPr>
          <p:spPr bwMode="auto">
            <a:xfrm>
              <a:off x="8718550" y="5211763"/>
              <a:ext cx="74613" cy="90488"/>
            </a:xfrm>
            <a:custGeom>
              <a:avLst/>
              <a:gdLst>
                <a:gd name="T0" fmla="*/ 0 w 47"/>
                <a:gd name="T1" fmla="*/ 0 h 57"/>
                <a:gd name="T2" fmla="*/ 14 w 47"/>
                <a:gd name="T3" fmla="*/ 0 h 57"/>
                <a:gd name="T4" fmla="*/ 47 w 47"/>
                <a:gd name="T5" fmla="*/ 57 h 57"/>
              </a:gdLst>
              <a:ahLst/>
              <a:cxnLst>
                <a:cxn ang="0">
                  <a:pos x="T0" y="T1"/>
                </a:cxn>
                <a:cxn ang="0">
                  <a:pos x="T2" y="T3"/>
                </a:cxn>
                <a:cxn ang="0">
                  <a:pos x="T4" y="T5"/>
                </a:cxn>
              </a:cxnLst>
              <a:rect l="0" t="0" r="r" b="b"/>
              <a:pathLst>
                <a:path w="47" h="57">
                  <a:moveTo>
                    <a:pt x="0" y="0"/>
                  </a:moveTo>
                  <a:lnTo>
                    <a:pt x="14" y="0"/>
                  </a:lnTo>
                  <a:lnTo>
                    <a:pt x="47" y="57"/>
                  </a:ln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10" name="Freeform 371">
              <a:extLst>
                <a:ext uri="{FF2B5EF4-FFF2-40B4-BE49-F238E27FC236}">
                  <a16:creationId xmlns:a16="http://schemas.microsoft.com/office/drawing/2014/main" id="{4AC57021-72F1-4BFB-86B0-E34369649727}"/>
                </a:ext>
              </a:extLst>
            </p:cNvPr>
            <p:cNvSpPr>
              <a:spLocks/>
            </p:cNvSpPr>
            <p:nvPr/>
          </p:nvSpPr>
          <p:spPr bwMode="auto">
            <a:xfrm>
              <a:off x="8583613" y="5181601"/>
              <a:ext cx="88900" cy="90488"/>
            </a:xfrm>
            <a:custGeom>
              <a:avLst/>
              <a:gdLst>
                <a:gd name="T0" fmla="*/ 16 w 24"/>
                <a:gd name="T1" fmla="*/ 13 h 24"/>
                <a:gd name="T2" fmla="*/ 19 w 24"/>
                <a:gd name="T3" fmla="*/ 7 h 24"/>
                <a:gd name="T4" fmla="*/ 12 w 24"/>
                <a:gd name="T5" fmla="*/ 0 h 24"/>
                <a:gd name="T6" fmla="*/ 5 w 24"/>
                <a:gd name="T7" fmla="*/ 7 h 24"/>
                <a:gd name="T8" fmla="*/ 8 w 24"/>
                <a:gd name="T9" fmla="*/ 13 h 24"/>
                <a:gd name="T10" fmla="*/ 0 w 24"/>
                <a:gd name="T11" fmla="*/ 24 h 24"/>
                <a:gd name="T12" fmla="*/ 24 w 24"/>
                <a:gd name="T13" fmla="*/ 24 h 24"/>
                <a:gd name="T14" fmla="*/ 16 w 24"/>
                <a:gd name="T15" fmla="*/ 13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24">
                  <a:moveTo>
                    <a:pt x="16" y="13"/>
                  </a:moveTo>
                  <a:cubicBezTo>
                    <a:pt x="18" y="11"/>
                    <a:pt x="19" y="9"/>
                    <a:pt x="19" y="7"/>
                  </a:cubicBezTo>
                  <a:cubicBezTo>
                    <a:pt x="19" y="3"/>
                    <a:pt x="16" y="0"/>
                    <a:pt x="12" y="0"/>
                  </a:cubicBezTo>
                  <a:cubicBezTo>
                    <a:pt x="8" y="0"/>
                    <a:pt x="5" y="3"/>
                    <a:pt x="5" y="7"/>
                  </a:cubicBezTo>
                  <a:cubicBezTo>
                    <a:pt x="5" y="9"/>
                    <a:pt x="6" y="11"/>
                    <a:pt x="8" y="13"/>
                  </a:cubicBezTo>
                  <a:cubicBezTo>
                    <a:pt x="3" y="14"/>
                    <a:pt x="0" y="17"/>
                    <a:pt x="0" y="24"/>
                  </a:cubicBezTo>
                  <a:cubicBezTo>
                    <a:pt x="24" y="24"/>
                    <a:pt x="24" y="24"/>
                    <a:pt x="24" y="24"/>
                  </a:cubicBezTo>
                  <a:cubicBezTo>
                    <a:pt x="24" y="17"/>
                    <a:pt x="21" y="14"/>
                    <a:pt x="16" y="13"/>
                  </a:cubicBezTo>
                  <a:close/>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grpSp>
      <p:sp>
        <p:nvSpPr>
          <p:cNvPr id="7" name="AutoShape 2" descr="Resultado de imagen para construcciÃ³n de portal de datos abiert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dirty="0"/>
          </a:p>
        </p:txBody>
      </p:sp>
      <p:sp>
        <p:nvSpPr>
          <p:cNvPr id="164" name="TextBox 132">
            <a:extLst>
              <a:ext uri="{FF2B5EF4-FFF2-40B4-BE49-F238E27FC236}">
                <a16:creationId xmlns:a16="http://schemas.microsoft.com/office/drawing/2014/main" id="{2EB2C6A5-F4E5-442D-B6CF-FD321B1C1E6F}"/>
              </a:ext>
            </a:extLst>
          </p:cNvPr>
          <p:cNvSpPr txBox="1"/>
          <p:nvPr/>
        </p:nvSpPr>
        <p:spPr>
          <a:xfrm>
            <a:off x="10990957" y="2212066"/>
            <a:ext cx="1081875" cy="246221"/>
          </a:xfrm>
          <a:prstGeom prst="rect">
            <a:avLst/>
          </a:prstGeom>
          <a:noFill/>
        </p:spPr>
        <p:txBody>
          <a:bodyPr wrap="square" lIns="0" tIns="0" rIns="0" bIns="0" rtlCol="0">
            <a:spAutoFit/>
          </a:bodyPr>
          <a:lstStyle/>
          <a:p>
            <a:pPr algn="ctr"/>
            <a:r>
              <a:rPr lang="en-GB" sz="1600" b="1" dirty="0" smtClean="0">
                <a:solidFill>
                  <a:schemeClr val="bg1"/>
                </a:solidFill>
              </a:rPr>
              <a:t>INDIRECTOS</a:t>
            </a:r>
            <a:endParaRPr lang="en-IN" sz="1600" b="1" dirty="0">
              <a:solidFill>
                <a:schemeClr val="bg1"/>
              </a:solidFill>
            </a:endParaRPr>
          </a:p>
        </p:txBody>
      </p:sp>
      <p:graphicFrame>
        <p:nvGraphicFramePr>
          <p:cNvPr id="51" name="Tabla 50"/>
          <p:cNvGraphicFramePr>
            <a:graphicFrameLocks noGrp="1"/>
          </p:cNvGraphicFramePr>
          <p:nvPr>
            <p:extLst>
              <p:ext uri="{D42A27DB-BD31-4B8C-83A1-F6EECF244321}">
                <p14:modId xmlns:p14="http://schemas.microsoft.com/office/powerpoint/2010/main" val="3921202348"/>
              </p:ext>
            </p:extLst>
          </p:nvPr>
        </p:nvGraphicFramePr>
        <p:xfrm>
          <a:off x="1557908" y="1190784"/>
          <a:ext cx="8640961" cy="4686488"/>
        </p:xfrm>
        <a:graphic>
          <a:graphicData uri="http://schemas.openxmlformats.org/drawingml/2006/table">
            <a:tbl>
              <a:tblPr/>
              <a:tblGrid>
                <a:gridCol w="4542951">
                  <a:extLst>
                    <a:ext uri="{9D8B030D-6E8A-4147-A177-3AD203B41FA5}">
                      <a16:colId xmlns:a16="http://schemas.microsoft.com/office/drawing/2014/main" val="2042575608"/>
                    </a:ext>
                  </a:extLst>
                </a:gridCol>
                <a:gridCol w="1421606">
                  <a:extLst>
                    <a:ext uri="{9D8B030D-6E8A-4147-A177-3AD203B41FA5}">
                      <a16:colId xmlns:a16="http://schemas.microsoft.com/office/drawing/2014/main" val="3601824779"/>
                    </a:ext>
                  </a:extLst>
                </a:gridCol>
                <a:gridCol w="115464">
                  <a:extLst>
                    <a:ext uri="{9D8B030D-6E8A-4147-A177-3AD203B41FA5}">
                      <a16:colId xmlns:a16="http://schemas.microsoft.com/office/drawing/2014/main" val="2386173874"/>
                    </a:ext>
                  </a:extLst>
                </a:gridCol>
                <a:gridCol w="1294374">
                  <a:extLst>
                    <a:ext uri="{9D8B030D-6E8A-4147-A177-3AD203B41FA5}">
                      <a16:colId xmlns:a16="http://schemas.microsoft.com/office/drawing/2014/main" val="3699432199"/>
                    </a:ext>
                  </a:extLst>
                </a:gridCol>
                <a:gridCol w="1266566">
                  <a:extLst>
                    <a:ext uri="{9D8B030D-6E8A-4147-A177-3AD203B41FA5}">
                      <a16:colId xmlns:a16="http://schemas.microsoft.com/office/drawing/2014/main" val="1418640970"/>
                    </a:ext>
                  </a:extLst>
                </a:gridCol>
              </a:tblGrid>
              <a:tr h="378381">
                <a:tc>
                  <a:txBody>
                    <a:bodyPr/>
                    <a:lstStyle/>
                    <a:p>
                      <a:pPr algn="ctr" fontAlgn="ctr"/>
                      <a:r>
                        <a:rPr lang="es-GT" sz="1100" b="1" i="0" u="none" strike="noStrike" dirty="0">
                          <a:solidFill>
                            <a:srgbClr val="FFFFFF"/>
                          </a:solidFill>
                          <a:effectLst/>
                          <a:latin typeface="Calibri" panose="020F0502020204030204" pitchFamily="34" charset="0"/>
                        </a:rPr>
                        <a:t>PRODUCTOS Y SUBPRODUCTOS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E5E9F"/>
                    </a:solidFill>
                  </a:tcPr>
                </a:tc>
                <a:tc gridSpan="2">
                  <a:txBody>
                    <a:bodyPr/>
                    <a:lstStyle/>
                    <a:p>
                      <a:pPr algn="ctr" fontAlgn="ctr"/>
                      <a:r>
                        <a:rPr lang="es-GT" sz="1100" b="1" i="0" u="none" strike="noStrike">
                          <a:solidFill>
                            <a:srgbClr val="FFFFFF"/>
                          </a:solidFill>
                          <a:effectLst/>
                          <a:latin typeface="Calibri" panose="020F0502020204030204" pitchFamily="34" charset="0"/>
                        </a:rPr>
                        <a:t>UNIDAD DE MEDIDA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E5E9F"/>
                    </a:solidFill>
                  </a:tcPr>
                </a:tc>
                <a:tc hMerge="1">
                  <a:txBody>
                    <a:bodyPr/>
                    <a:lstStyle/>
                    <a:p>
                      <a:endParaRPr lang="en-US"/>
                    </a:p>
                  </a:txBody>
                  <a:tcPr/>
                </a:tc>
                <a:tc>
                  <a:txBody>
                    <a:bodyPr/>
                    <a:lstStyle/>
                    <a:p>
                      <a:pPr algn="ctr" fontAlgn="ctr"/>
                      <a:r>
                        <a:rPr lang="es-GT" sz="1100" b="1" i="0" u="none" strike="noStrike">
                          <a:solidFill>
                            <a:srgbClr val="FFFFFF"/>
                          </a:solidFill>
                          <a:effectLst/>
                          <a:latin typeface="Calibri" panose="020F0502020204030204" pitchFamily="34" charset="0"/>
                        </a:rPr>
                        <a:t>META PROGRAMADA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E5E9F"/>
                    </a:solidFill>
                  </a:tcPr>
                </a:tc>
                <a:tc>
                  <a:txBody>
                    <a:bodyPr/>
                    <a:lstStyle/>
                    <a:p>
                      <a:pPr algn="ctr" fontAlgn="ctr"/>
                      <a:r>
                        <a:rPr lang="es-GT" sz="1100" b="1" i="0" u="none" strike="noStrike">
                          <a:solidFill>
                            <a:srgbClr val="FFFFFF"/>
                          </a:solidFill>
                          <a:effectLst/>
                          <a:latin typeface="Calibri" panose="020F0502020204030204" pitchFamily="34" charset="0"/>
                        </a:rPr>
                        <a:t>PRESUPUESTO VIGENTE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E5E9F"/>
                    </a:solidFill>
                  </a:tcPr>
                </a:tc>
                <a:extLst>
                  <a:ext uri="{0D108BD9-81ED-4DB2-BD59-A6C34878D82A}">
                    <a16:rowId xmlns:a16="http://schemas.microsoft.com/office/drawing/2014/main" val="1272565623"/>
                  </a:ext>
                </a:extLst>
              </a:tr>
              <a:tr h="295611">
                <a:tc>
                  <a:txBody>
                    <a:bodyPr/>
                    <a:lstStyle/>
                    <a:p>
                      <a:pPr algn="l" fontAlgn="ctr"/>
                      <a:r>
                        <a:rPr lang="es-GT" sz="1100" b="1" i="0" u="none" strike="noStrike" dirty="0">
                          <a:solidFill>
                            <a:srgbClr val="000000"/>
                          </a:solidFill>
                          <a:effectLst/>
                          <a:latin typeface="Calibri" panose="020F0502020204030204" pitchFamily="34" charset="0"/>
                        </a:rPr>
                        <a:t>MANEJO INTEGRADO DE LA CUENCA Y DEL LAGO DE AMATITLÁN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3">
                  <a:txBody>
                    <a:bodyPr/>
                    <a:lstStyle/>
                    <a:p>
                      <a:pPr algn="ctr" fontAlgn="ctr"/>
                      <a:r>
                        <a:rPr lang="es-GT" sz="1100" b="1"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s-GT"/>
                    </a:p>
                  </a:txBody>
                  <a:tcPr/>
                </a:tc>
                <a:tc>
                  <a:txBody>
                    <a:bodyPr/>
                    <a:lstStyle/>
                    <a:p>
                      <a:pPr algn="ctr" fontAlgn="ctr"/>
                      <a:r>
                        <a:rPr lang="es-GT" sz="1100" b="0" i="0" u="none" strike="noStrike" dirty="0" smtClean="0">
                          <a:solidFill>
                            <a:srgbClr val="000000"/>
                          </a:solidFill>
                          <a:effectLst/>
                          <a:latin typeface="Calibri" panose="020F0502020204030204" pitchFamily="34" charset="0"/>
                        </a:rPr>
                        <a:t>Q29,300,000.00</a:t>
                      </a:r>
                      <a:endParaRPr lang="es-GT" sz="11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45999138"/>
                  </a:ext>
                </a:extLst>
              </a:tr>
              <a:tr h="295611">
                <a:tc>
                  <a:txBody>
                    <a:bodyPr/>
                    <a:lstStyle/>
                    <a:p>
                      <a:pPr algn="l" fontAlgn="ctr"/>
                      <a:r>
                        <a:rPr lang="es-GT" sz="1100" b="1" i="0" u="none" strike="noStrike" dirty="0">
                          <a:solidFill>
                            <a:srgbClr val="000000"/>
                          </a:solidFill>
                          <a:effectLst/>
                          <a:latin typeface="Calibri" panose="020F0502020204030204" pitchFamily="34" charset="0"/>
                        </a:rPr>
                        <a:t>Dirección y coordinación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GT" sz="1100" b="0" i="0" u="none" strike="noStrike">
                          <a:solidFill>
                            <a:srgbClr val="000000"/>
                          </a:solidFill>
                          <a:effectLst/>
                          <a:latin typeface="Calibri" panose="020F0502020204030204" pitchFamily="34" charset="0"/>
                        </a:rPr>
                        <a:t>DOCUMENTO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s-GT" sz="1100" b="0" i="0" u="none" strike="noStrike" dirty="0">
                          <a:solidFill>
                            <a:srgbClr val="000000"/>
                          </a:solidFill>
                          <a:effectLst/>
                          <a:latin typeface="Calibri" panose="020F050202020403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es-GT" sz="11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s-GT" sz="1100" b="0" i="0" u="none" strike="noStrike" dirty="0" smtClean="0">
                          <a:solidFill>
                            <a:srgbClr val="000000"/>
                          </a:solidFill>
                          <a:effectLst/>
                          <a:latin typeface="Calibri" panose="020F0502020204030204" pitchFamily="34" charset="0"/>
                        </a:rPr>
                        <a:t>Q13,727,915.00</a:t>
                      </a:r>
                      <a:endParaRPr lang="es-GT" sz="11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87026371"/>
                  </a:ext>
                </a:extLst>
              </a:tr>
              <a:tr h="295611">
                <a:tc>
                  <a:txBody>
                    <a:bodyPr/>
                    <a:lstStyle/>
                    <a:p>
                      <a:pPr algn="l" fontAlgn="ctr"/>
                      <a:r>
                        <a:rPr lang="es-GT" sz="1100" b="0" i="0" u="none" strike="noStrike">
                          <a:solidFill>
                            <a:srgbClr val="000000"/>
                          </a:solidFill>
                          <a:effectLst/>
                          <a:latin typeface="Calibri" panose="020F0502020204030204" pitchFamily="34" charset="0"/>
                        </a:rPr>
                        <a:t>Dirección y coordinación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GT" sz="1100" b="0" i="0" u="none" strike="noStrike" dirty="0">
                          <a:solidFill>
                            <a:srgbClr val="000000"/>
                          </a:solidFill>
                          <a:effectLst/>
                          <a:latin typeface="Calibri" panose="020F0502020204030204" pitchFamily="34" charset="0"/>
                        </a:rPr>
                        <a:t>DOCUMENTO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s-GT" sz="1100" b="0" i="0" u="none" strike="noStrike">
                          <a:solidFill>
                            <a:srgbClr val="000000"/>
                          </a:solidFill>
                          <a:effectLst/>
                          <a:latin typeface="Calibri" panose="020F050202020403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es-GT" sz="1100" b="0" i="0" u="none" strike="noStrike">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s-GT"/>
                    </a:p>
                  </a:txBody>
                  <a:tcPr/>
                </a:tc>
                <a:extLst>
                  <a:ext uri="{0D108BD9-81ED-4DB2-BD59-A6C34878D82A}">
                    <a16:rowId xmlns:a16="http://schemas.microsoft.com/office/drawing/2014/main" val="2730350781"/>
                  </a:ext>
                </a:extLst>
              </a:tr>
              <a:tr h="532098">
                <a:tc>
                  <a:txBody>
                    <a:bodyPr/>
                    <a:lstStyle/>
                    <a:p>
                      <a:pPr algn="l" fontAlgn="ctr"/>
                      <a:r>
                        <a:rPr lang="es-GT" sz="1100" b="1" i="0" u="none" strike="noStrike" dirty="0">
                          <a:solidFill>
                            <a:srgbClr val="000000"/>
                          </a:solidFill>
                          <a:effectLst/>
                          <a:latin typeface="Calibri" panose="020F0502020204030204" pitchFamily="34" charset="0"/>
                        </a:rPr>
                        <a:t>Control  y monitoreo de la calidad del agua en relación a la carga de contaminantes y desechos.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GT" sz="1100" b="0" i="0" u="none" strike="noStrike">
                          <a:solidFill>
                            <a:srgbClr val="000000"/>
                          </a:solidFill>
                          <a:effectLst/>
                          <a:latin typeface="Calibri" panose="020F0502020204030204" pitchFamily="34" charset="0"/>
                        </a:rPr>
                        <a:t>DOCUMENTO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ctr" fontAlgn="ctr"/>
                      <a:r>
                        <a:rPr lang="es-GT" sz="1100" b="0" i="0" u="none" strike="noStrike">
                          <a:solidFill>
                            <a:srgbClr val="000000"/>
                          </a:solidFill>
                          <a:effectLst/>
                          <a:latin typeface="Calibri" panose="020F050202020403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pPr algn="ctr" fontAlgn="ctr"/>
                      <a:endParaRPr lang="es-GT" sz="1100" b="0" i="0" u="none" strike="noStrike">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GT" sz="1100" b="0" i="0" u="none" strike="noStrike" dirty="0" smtClean="0">
                          <a:solidFill>
                            <a:srgbClr val="000000"/>
                          </a:solidFill>
                          <a:effectLst/>
                          <a:latin typeface="Calibri" panose="020F0502020204030204" pitchFamily="34" charset="0"/>
                        </a:rPr>
                        <a:t>Q9,076,179.00</a:t>
                      </a:r>
                      <a:endParaRPr lang="es-GT" sz="11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883073104"/>
                  </a:ext>
                </a:extLst>
              </a:tr>
              <a:tr h="457781">
                <a:tc>
                  <a:txBody>
                    <a:bodyPr/>
                    <a:lstStyle/>
                    <a:p>
                      <a:pPr algn="l" fontAlgn="ctr"/>
                      <a:r>
                        <a:rPr lang="es-GT" sz="1100" b="0" i="0" u="none" strike="noStrike" dirty="0">
                          <a:solidFill>
                            <a:srgbClr val="000000"/>
                          </a:solidFill>
                          <a:effectLst/>
                          <a:latin typeface="Calibri" panose="020F0502020204030204" pitchFamily="34" charset="0"/>
                        </a:rPr>
                        <a:t>Informes de control y monitoreo de la calidad del agua de los principales cuerpos de agua superficiales, residuales y del lago de Amatitlán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GT" sz="1100" b="0" i="0" u="none" strike="noStrike">
                          <a:solidFill>
                            <a:srgbClr val="000000"/>
                          </a:solidFill>
                          <a:effectLst/>
                          <a:latin typeface="Calibri" panose="020F0502020204030204" pitchFamily="34" charset="0"/>
                        </a:rPr>
                        <a:t>DOCUMENTO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s-GT" sz="1100" b="0" i="0" u="none" strike="noStrike">
                          <a:solidFill>
                            <a:srgbClr val="000000"/>
                          </a:solidFill>
                          <a:effectLst/>
                          <a:latin typeface="Calibri" panose="020F050202020403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es-GT" sz="1100" b="0" i="0" u="none" strike="noStrike">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GT" sz="1100" b="0" i="0" u="none" strike="noStrike" dirty="0" smtClean="0">
                          <a:solidFill>
                            <a:srgbClr val="000000"/>
                          </a:solidFill>
                          <a:effectLst/>
                          <a:latin typeface="Calibri" panose="020F0502020204030204" pitchFamily="34" charset="0"/>
                        </a:rPr>
                        <a:t>Q2,013,000.00</a:t>
                      </a:r>
                      <a:endParaRPr lang="es-GT" sz="11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67550453"/>
                  </a:ext>
                </a:extLst>
              </a:tr>
              <a:tr h="443416">
                <a:tc>
                  <a:txBody>
                    <a:bodyPr/>
                    <a:lstStyle/>
                    <a:p>
                      <a:pPr algn="l" fontAlgn="ctr"/>
                      <a:r>
                        <a:rPr lang="es-GT" sz="1100" b="0" i="0" u="none" strike="noStrike">
                          <a:solidFill>
                            <a:srgbClr val="000000"/>
                          </a:solidFill>
                          <a:effectLst/>
                          <a:latin typeface="Calibri" panose="020F0502020204030204" pitchFamily="34" charset="0"/>
                        </a:rPr>
                        <a:t>Tratamiento de las aguas residuales a través de las plantas de tratamiento a cargo de la Institución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GT" sz="1100" b="0" i="0" u="none" strike="noStrike">
                          <a:solidFill>
                            <a:srgbClr val="000000"/>
                          </a:solidFill>
                          <a:effectLst/>
                          <a:latin typeface="Calibri" panose="020F0502020204030204" pitchFamily="34" charset="0"/>
                        </a:rPr>
                        <a:t>METRO CÚBICO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s-GT" sz="1100" b="0" i="0" u="none" strike="noStrike" dirty="0" smtClean="0">
                          <a:solidFill>
                            <a:srgbClr val="000000"/>
                          </a:solidFill>
                          <a:effectLst/>
                          <a:latin typeface="Calibri" panose="020F0502020204030204" pitchFamily="34" charset="0"/>
                        </a:rPr>
                        <a:t>23,621,328</a:t>
                      </a:r>
                      <a:endParaRPr lang="es-GT" sz="11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s-GT" sz="11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GT" sz="1100" b="0" i="0" u="none" strike="noStrike" dirty="0" smtClean="0">
                          <a:solidFill>
                            <a:srgbClr val="000000"/>
                          </a:solidFill>
                          <a:effectLst/>
                          <a:latin typeface="Calibri" panose="020F0502020204030204" pitchFamily="34" charset="0"/>
                        </a:rPr>
                        <a:t>Q4,376,892.00</a:t>
                      </a:r>
                      <a:endParaRPr lang="es-GT" sz="11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65559177"/>
                  </a:ext>
                </a:extLst>
              </a:tr>
              <a:tr h="487757">
                <a:tc>
                  <a:txBody>
                    <a:bodyPr/>
                    <a:lstStyle/>
                    <a:p>
                      <a:pPr algn="l" fontAlgn="ctr"/>
                      <a:r>
                        <a:rPr lang="es-GT" sz="1100" b="0" i="0" u="none" strike="noStrike">
                          <a:solidFill>
                            <a:srgbClr val="000000"/>
                          </a:solidFill>
                          <a:effectLst/>
                          <a:latin typeface="Calibri" panose="020F0502020204030204" pitchFamily="34" charset="0"/>
                        </a:rPr>
                        <a:t>Volumen de desechos sólidos flotantes y plantas acuáticas extraídos del Lago de Amatitlán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GT" sz="1100" b="0" i="0" u="none" strike="noStrike">
                          <a:solidFill>
                            <a:srgbClr val="000000"/>
                          </a:solidFill>
                          <a:effectLst/>
                          <a:latin typeface="Calibri" panose="020F0502020204030204" pitchFamily="34" charset="0"/>
                        </a:rPr>
                        <a:t>METRO CÚBICO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s-GT" sz="1100" b="0" i="0" u="none" strike="noStrike" dirty="0" smtClean="0">
                          <a:solidFill>
                            <a:srgbClr val="000000"/>
                          </a:solidFill>
                          <a:effectLst/>
                          <a:latin typeface="Calibri" panose="020F0502020204030204" pitchFamily="34" charset="0"/>
                        </a:rPr>
                        <a:t>36,500</a:t>
                      </a:r>
                      <a:endParaRPr lang="es-GT" sz="11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s-GT" sz="1100" b="0" i="0" u="none" strike="noStrike">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GT" sz="1100" b="0" i="0" u="none" strike="noStrike" dirty="0" smtClean="0">
                          <a:solidFill>
                            <a:srgbClr val="000000"/>
                          </a:solidFill>
                          <a:effectLst/>
                          <a:latin typeface="Calibri" panose="020F0502020204030204" pitchFamily="34" charset="0"/>
                        </a:rPr>
                        <a:t>Q1,487,611.00</a:t>
                      </a:r>
                      <a:endParaRPr lang="es-GT" sz="11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29235368"/>
                  </a:ext>
                </a:extLst>
              </a:tr>
              <a:tr h="480366">
                <a:tc>
                  <a:txBody>
                    <a:bodyPr/>
                    <a:lstStyle/>
                    <a:p>
                      <a:pPr algn="l" fontAlgn="ctr"/>
                      <a:r>
                        <a:rPr lang="es-GT" sz="1100" b="0" i="0" u="none" strike="noStrike" dirty="0">
                          <a:solidFill>
                            <a:srgbClr val="000000"/>
                          </a:solidFill>
                          <a:effectLst/>
                          <a:latin typeface="Calibri" panose="020F0502020204030204" pitchFamily="34" charset="0"/>
                        </a:rPr>
                        <a:t>Personas capacitadas y sensibilizadas en temas ambientales dirigido al sector formal / no formal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GT" sz="1100" b="0" i="0" u="none" strike="noStrike">
                          <a:solidFill>
                            <a:srgbClr val="000000"/>
                          </a:solidFill>
                          <a:effectLst/>
                          <a:latin typeface="Calibri" panose="020F0502020204030204" pitchFamily="34" charset="0"/>
                        </a:rPr>
                        <a:t>PERSONA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s-GT" sz="1100" b="0" i="0" u="none" strike="noStrike" dirty="0" smtClean="0">
                          <a:solidFill>
                            <a:srgbClr val="000000"/>
                          </a:solidFill>
                          <a:effectLst/>
                          <a:latin typeface="Calibri" panose="020F0502020204030204" pitchFamily="34" charset="0"/>
                        </a:rPr>
                        <a:t>45,000</a:t>
                      </a:r>
                      <a:endParaRPr lang="es-GT" sz="11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s-GT" sz="1100" b="0" i="0" u="none" strike="noStrike">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GT" sz="1100" b="0" i="0" u="none" strike="noStrike" dirty="0" smtClean="0">
                          <a:solidFill>
                            <a:srgbClr val="000000"/>
                          </a:solidFill>
                          <a:effectLst/>
                          <a:latin typeface="Calibri" panose="020F0502020204030204" pitchFamily="34" charset="0"/>
                        </a:rPr>
                        <a:t>Q478,400.00</a:t>
                      </a:r>
                      <a:endParaRPr lang="es-GT" sz="11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26130541"/>
                  </a:ext>
                </a:extLst>
              </a:tr>
              <a:tr h="509928">
                <a:tc>
                  <a:txBody>
                    <a:bodyPr/>
                    <a:lstStyle/>
                    <a:p>
                      <a:pPr algn="l" fontAlgn="ctr"/>
                      <a:r>
                        <a:rPr lang="es-GT" sz="1100" b="0" i="0" u="none" strike="noStrike" dirty="0">
                          <a:solidFill>
                            <a:srgbClr val="000000"/>
                          </a:solidFill>
                          <a:effectLst/>
                          <a:latin typeface="Calibri" panose="020F0502020204030204" pitchFamily="34" charset="0"/>
                        </a:rPr>
                        <a:t>Control y manejo de los desechos sólidos en la cuenca del lago de Amatitlán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GT" sz="1100" b="0" i="0" u="none" strike="noStrike" dirty="0">
                          <a:solidFill>
                            <a:srgbClr val="000000"/>
                          </a:solidFill>
                          <a:effectLst/>
                          <a:latin typeface="Calibri" panose="020F0502020204030204" pitchFamily="34" charset="0"/>
                        </a:rPr>
                        <a:t>EVENTO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s-GT" sz="1100" b="0" i="0" u="none" strike="noStrike" dirty="0" smtClean="0">
                          <a:solidFill>
                            <a:srgbClr val="000000"/>
                          </a:solidFill>
                          <a:effectLst/>
                          <a:latin typeface="Calibri" panose="020F0502020204030204" pitchFamily="34" charset="0"/>
                        </a:rPr>
                        <a:t>40</a:t>
                      </a:r>
                      <a:endParaRPr lang="es-GT" sz="11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s-GT" sz="1100" b="0" i="0" u="none" strike="noStrike">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GT" sz="1100" b="0" i="0" u="none" strike="noStrike" dirty="0" smtClean="0">
                          <a:solidFill>
                            <a:srgbClr val="000000"/>
                          </a:solidFill>
                          <a:effectLst/>
                          <a:latin typeface="Calibri" panose="020F0502020204030204" pitchFamily="34" charset="0"/>
                        </a:rPr>
                        <a:t>Q598,676.00</a:t>
                      </a:r>
                      <a:endParaRPr lang="es-GT" sz="11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54679477"/>
                  </a:ext>
                </a:extLst>
              </a:tr>
              <a:tr h="509928">
                <a:tc>
                  <a:txBody>
                    <a:bodyPr/>
                    <a:lstStyle/>
                    <a:p>
                      <a:pPr algn="l" fontAlgn="ctr"/>
                      <a:r>
                        <a:rPr lang="es-ES" sz="1100" b="0" i="0" u="none" strike="noStrike" dirty="0" smtClean="0">
                          <a:solidFill>
                            <a:srgbClr val="000000"/>
                          </a:solidFill>
                          <a:effectLst/>
                          <a:latin typeface="Calibri" panose="020F0502020204030204" pitchFamily="34" charset="0"/>
                        </a:rPr>
                        <a:t>Entidades asesoradas en temas de control y manejo de aguas residuales generadas, sistemas de producción agroindustrial y el uso del agua de pozos en la cuenca del lago de Amatitlán</a:t>
                      </a:r>
                      <a:endParaRPr lang="es-GT" sz="11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GT" sz="1100" b="0" i="0" u="none" strike="noStrike" dirty="0" smtClean="0">
                          <a:solidFill>
                            <a:srgbClr val="000000"/>
                          </a:solidFill>
                          <a:effectLst/>
                          <a:latin typeface="Calibri" panose="020F0502020204030204" pitchFamily="34" charset="0"/>
                        </a:rPr>
                        <a:t>ENTIDAD</a:t>
                      </a:r>
                      <a:endParaRPr lang="es-GT" sz="11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s-GT" sz="1100" b="0" i="0" u="none" strike="noStrike" dirty="0" smtClean="0">
                          <a:solidFill>
                            <a:srgbClr val="000000"/>
                          </a:solidFill>
                          <a:effectLst/>
                          <a:latin typeface="Calibri" panose="020F0502020204030204" pitchFamily="34" charset="0"/>
                        </a:rPr>
                        <a:t>981</a:t>
                      </a:r>
                      <a:endParaRPr lang="es-GT" sz="11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indent="0" algn="ctr" defTabSz="1218987" rtl="0" eaLnBrk="1" fontAlgn="ctr" latinLnBrk="0" hangingPunct="1">
                        <a:lnSpc>
                          <a:spcPct val="100000"/>
                        </a:lnSpc>
                        <a:spcBef>
                          <a:spcPts val="0"/>
                        </a:spcBef>
                        <a:spcAft>
                          <a:spcPts val="0"/>
                        </a:spcAft>
                        <a:buClrTx/>
                        <a:buSzTx/>
                        <a:buFontTx/>
                        <a:buNone/>
                        <a:tabLst/>
                        <a:defRPr/>
                      </a:pPr>
                      <a:r>
                        <a:rPr lang="es-GT" sz="1100" b="0" i="0" u="none" strike="noStrike" dirty="0" smtClean="0">
                          <a:solidFill>
                            <a:srgbClr val="000000"/>
                          </a:solidFill>
                          <a:effectLst/>
                          <a:latin typeface="Calibri" panose="020F0502020204030204" pitchFamily="34" charset="0"/>
                        </a:rPr>
                        <a:t>Q121,600.00</a:t>
                      </a:r>
                    </a:p>
                    <a:p>
                      <a:pPr algn="ctr" fontAlgn="ctr"/>
                      <a:endParaRPr lang="es-GT" sz="11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49433062"/>
                  </a:ext>
                </a:extLst>
              </a:tr>
            </a:tbl>
          </a:graphicData>
        </a:graphic>
      </p:graphicFrame>
      <p:pic>
        <p:nvPicPr>
          <p:cNvPr id="33" name="9 Imagen" descr="C:\Users\dtpusu04\AppData\Local\Microsoft\Windows\Temporary Internet Files\Content.Word\Imagen 2018.png"/>
          <p:cNvPicPr/>
          <p:nvPr/>
        </p:nvPicPr>
        <p:blipFill rotWithShape="1">
          <a:blip r:embed="rId3" cstate="print">
            <a:extLst>
              <a:ext uri="{28A0092B-C50C-407E-A947-70E740481C1C}">
                <a14:useLocalDpi xmlns:a14="http://schemas.microsoft.com/office/drawing/2010/main" val="0"/>
              </a:ext>
            </a:extLst>
          </a:blip>
          <a:srcRect t="12754" b="17347"/>
          <a:stretch/>
        </p:blipFill>
        <p:spPr bwMode="auto">
          <a:xfrm>
            <a:off x="307975" y="101868"/>
            <a:ext cx="1163320" cy="81343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116524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228541" y="170032"/>
            <a:ext cx="2501064" cy="338554"/>
          </a:xfrm>
          <a:prstGeom prst="rect">
            <a:avLst/>
          </a:prstGeom>
          <a:noFill/>
        </p:spPr>
        <p:txBody>
          <a:bodyPr wrap="square" rtlCol="0">
            <a:spAutoFit/>
          </a:bodyPr>
          <a:lstStyle/>
          <a:p>
            <a:r>
              <a:rPr lang="en-US" sz="1600" dirty="0">
                <a:solidFill>
                  <a:schemeClr val="bg1"/>
                </a:solidFill>
                <a:latin typeface="Calibri Light" panose="020F0302020204030204" pitchFamily="34" charset="0"/>
              </a:rPr>
              <a:t>Simple Project Manager </a:t>
            </a:r>
          </a:p>
        </p:txBody>
      </p:sp>
      <p:sp>
        <p:nvSpPr>
          <p:cNvPr id="2" name="Title 1">
            <a:extLst>
              <a:ext uri="{FF2B5EF4-FFF2-40B4-BE49-F238E27FC236}">
                <a16:creationId xmlns:a16="http://schemas.microsoft.com/office/drawing/2014/main" id="{555DC0C3-BCDA-48C0-A49A-2FF6F4CBFF48}"/>
              </a:ext>
            </a:extLst>
          </p:cNvPr>
          <p:cNvSpPr>
            <a:spLocks noGrp="1"/>
          </p:cNvSpPr>
          <p:nvPr>
            <p:ph type="title"/>
          </p:nvPr>
        </p:nvSpPr>
        <p:spPr>
          <a:xfrm>
            <a:off x="3503856" y="386056"/>
            <a:ext cx="5181113" cy="522664"/>
          </a:xfrm>
        </p:spPr>
        <p:txBody>
          <a:bodyPr/>
          <a:lstStyle/>
          <a:p>
            <a:pPr algn="ctr"/>
            <a:r>
              <a:rPr lang="es-GT" sz="2000" dirty="0" smtClean="0">
                <a:latin typeface="Ebrima" panose="02000000000000000000" pitchFamily="2" charset="0"/>
                <a:ea typeface="Ebrima" panose="02000000000000000000" pitchFamily="2" charset="0"/>
                <a:cs typeface="Ebrima" panose="02000000000000000000" pitchFamily="2" charset="0"/>
              </a:rPr>
              <a:t>I. Catálogo</a:t>
            </a:r>
            <a:r>
              <a:rPr lang="es-GT" sz="2000" dirty="0"/>
              <a:t> </a:t>
            </a:r>
            <a:r>
              <a:rPr lang="es-GT" sz="2000" dirty="0" smtClean="0">
                <a:latin typeface="Ebrima" panose="02000000000000000000" pitchFamily="2" charset="0"/>
                <a:ea typeface="Ebrima" panose="02000000000000000000" pitchFamily="2" charset="0"/>
                <a:cs typeface="Ebrima" panose="02000000000000000000" pitchFamily="2" charset="0"/>
              </a:rPr>
              <a:t>de Bienes y Servicios prestados</a:t>
            </a:r>
            <a:endParaRPr lang="en-US" sz="2000" dirty="0"/>
          </a:p>
        </p:txBody>
      </p:sp>
      <p:grpSp>
        <p:nvGrpSpPr>
          <p:cNvPr id="66" name="Group 65">
            <a:extLst>
              <a:ext uri="{FF2B5EF4-FFF2-40B4-BE49-F238E27FC236}">
                <a16:creationId xmlns:a16="http://schemas.microsoft.com/office/drawing/2014/main" id="{9A4A16D0-5A9C-4B45-A8BB-59850E859C99}"/>
              </a:ext>
            </a:extLst>
          </p:cNvPr>
          <p:cNvGrpSpPr/>
          <p:nvPr/>
        </p:nvGrpSpPr>
        <p:grpSpPr>
          <a:xfrm>
            <a:off x="3590267" y="3976995"/>
            <a:ext cx="228976" cy="228977"/>
            <a:chOff x="3398838" y="3616326"/>
            <a:chExt cx="346075" cy="346076"/>
          </a:xfrm>
        </p:grpSpPr>
        <p:sp>
          <p:nvSpPr>
            <p:cNvPr id="73" name="Rectangle 94">
              <a:extLst>
                <a:ext uri="{FF2B5EF4-FFF2-40B4-BE49-F238E27FC236}">
                  <a16:creationId xmlns:a16="http://schemas.microsoft.com/office/drawing/2014/main" id="{5E7F0A8F-8544-44A6-BCF8-0A11E6955D68}"/>
                </a:ext>
              </a:extLst>
            </p:cNvPr>
            <p:cNvSpPr>
              <a:spLocks noChangeArrowheads="1"/>
            </p:cNvSpPr>
            <p:nvPr/>
          </p:nvSpPr>
          <p:spPr bwMode="auto">
            <a:xfrm>
              <a:off x="3459163" y="3616326"/>
              <a:ext cx="90488" cy="346075"/>
            </a:xfrm>
            <a:prstGeom prst="rect">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75" name="Rectangle 95">
              <a:extLst>
                <a:ext uri="{FF2B5EF4-FFF2-40B4-BE49-F238E27FC236}">
                  <a16:creationId xmlns:a16="http://schemas.microsoft.com/office/drawing/2014/main" id="{0A038215-BE4E-4123-8DCB-8AA85592A9AE}"/>
                </a:ext>
              </a:extLst>
            </p:cNvPr>
            <p:cNvSpPr>
              <a:spLocks noChangeArrowheads="1"/>
            </p:cNvSpPr>
            <p:nvPr/>
          </p:nvSpPr>
          <p:spPr bwMode="auto">
            <a:xfrm>
              <a:off x="3549651" y="3736976"/>
              <a:ext cx="90488" cy="225425"/>
            </a:xfrm>
            <a:prstGeom prst="rect">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76" name="Line 96">
              <a:extLst>
                <a:ext uri="{FF2B5EF4-FFF2-40B4-BE49-F238E27FC236}">
                  <a16:creationId xmlns:a16="http://schemas.microsoft.com/office/drawing/2014/main" id="{AFF25812-199C-45A3-BA3A-F2CB1E0A6049}"/>
                </a:ext>
              </a:extLst>
            </p:cNvPr>
            <p:cNvSpPr>
              <a:spLocks noChangeShapeType="1"/>
            </p:cNvSpPr>
            <p:nvPr/>
          </p:nvSpPr>
          <p:spPr bwMode="auto">
            <a:xfrm>
              <a:off x="3579813" y="3933826"/>
              <a:ext cx="30163" cy="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77" name="Line 97">
              <a:extLst>
                <a:ext uri="{FF2B5EF4-FFF2-40B4-BE49-F238E27FC236}">
                  <a16:creationId xmlns:a16="http://schemas.microsoft.com/office/drawing/2014/main" id="{B2A1C214-1C4A-4BE4-8B9E-2971BED013EB}"/>
                </a:ext>
              </a:extLst>
            </p:cNvPr>
            <p:cNvSpPr>
              <a:spLocks noChangeShapeType="1"/>
            </p:cNvSpPr>
            <p:nvPr/>
          </p:nvSpPr>
          <p:spPr bwMode="auto">
            <a:xfrm>
              <a:off x="3503613" y="3646489"/>
              <a:ext cx="0" cy="19685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78" name="Rectangle 98">
              <a:extLst>
                <a:ext uri="{FF2B5EF4-FFF2-40B4-BE49-F238E27FC236}">
                  <a16:creationId xmlns:a16="http://schemas.microsoft.com/office/drawing/2014/main" id="{B8529BB1-A46D-47EB-A314-F20A5521E291}"/>
                </a:ext>
              </a:extLst>
            </p:cNvPr>
            <p:cNvSpPr>
              <a:spLocks noChangeArrowheads="1"/>
            </p:cNvSpPr>
            <p:nvPr/>
          </p:nvSpPr>
          <p:spPr bwMode="auto">
            <a:xfrm>
              <a:off x="3489326" y="3873501"/>
              <a:ext cx="30163" cy="60325"/>
            </a:xfrm>
            <a:prstGeom prst="rect">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79" name="Line 99">
              <a:extLst>
                <a:ext uri="{FF2B5EF4-FFF2-40B4-BE49-F238E27FC236}">
                  <a16:creationId xmlns:a16="http://schemas.microsoft.com/office/drawing/2014/main" id="{1DB15AB5-7252-484C-90F8-A6B513FB9E9C}"/>
                </a:ext>
              </a:extLst>
            </p:cNvPr>
            <p:cNvSpPr>
              <a:spLocks noChangeShapeType="1"/>
            </p:cNvSpPr>
            <p:nvPr/>
          </p:nvSpPr>
          <p:spPr bwMode="auto">
            <a:xfrm>
              <a:off x="3594101" y="3767139"/>
              <a:ext cx="0" cy="136525"/>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0" name="Line 100">
              <a:extLst>
                <a:ext uri="{FF2B5EF4-FFF2-40B4-BE49-F238E27FC236}">
                  <a16:creationId xmlns:a16="http://schemas.microsoft.com/office/drawing/2014/main" id="{A7D03B7C-A6B5-4A62-AD5E-625D076C6AF3}"/>
                </a:ext>
              </a:extLst>
            </p:cNvPr>
            <p:cNvSpPr>
              <a:spLocks noChangeShapeType="1"/>
            </p:cNvSpPr>
            <p:nvPr/>
          </p:nvSpPr>
          <p:spPr bwMode="auto">
            <a:xfrm>
              <a:off x="3429001" y="3706814"/>
              <a:ext cx="0" cy="211138"/>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3" name="Rectangle 101">
              <a:extLst>
                <a:ext uri="{FF2B5EF4-FFF2-40B4-BE49-F238E27FC236}">
                  <a16:creationId xmlns:a16="http://schemas.microsoft.com/office/drawing/2014/main" id="{0839DEE7-A9F5-4A8E-B729-222359398603}"/>
                </a:ext>
              </a:extLst>
            </p:cNvPr>
            <p:cNvSpPr>
              <a:spLocks noChangeArrowheads="1"/>
            </p:cNvSpPr>
            <p:nvPr/>
          </p:nvSpPr>
          <p:spPr bwMode="auto">
            <a:xfrm>
              <a:off x="3398838" y="3662364"/>
              <a:ext cx="60325" cy="300038"/>
            </a:xfrm>
            <a:prstGeom prst="rect">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4" name="Freeform 102">
              <a:extLst>
                <a:ext uri="{FF2B5EF4-FFF2-40B4-BE49-F238E27FC236}">
                  <a16:creationId xmlns:a16="http://schemas.microsoft.com/office/drawing/2014/main" id="{CF97EB3E-8D3C-41B9-81B9-4A81669758B1}"/>
                </a:ext>
              </a:extLst>
            </p:cNvPr>
            <p:cNvSpPr>
              <a:spLocks/>
            </p:cNvSpPr>
            <p:nvPr/>
          </p:nvSpPr>
          <p:spPr bwMode="auto">
            <a:xfrm>
              <a:off x="3624263" y="3662364"/>
              <a:ext cx="120650" cy="300038"/>
            </a:xfrm>
            <a:custGeom>
              <a:avLst/>
              <a:gdLst>
                <a:gd name="T0" fmla="*/ 76 w 76"/>
                <a:gd name="T1" fmla="*/ 182 h 189"/>
                <a:gd name="T2" fmla="*/ 47 w 76"/>
                <a:gd name="T3" fmla="*/ 189 h 189"/>
                <a:gd name="T4" fmla="*/ 0 w 76"/>
                <a:gd name="T5" fmla="*/ 7 h 189"/>
                <a:gd name="T6" fmla="*/ 29 w 76"/>
                <a:gd name="T7" fmla="*/ 0 h 189"/>
                <a:gd name="T8" fmla="*/ 76 w 76"/>
                <a:gd name="T9" fmla="*/ 182 h 189"/>
              </a:gdLst>
              <a:ahLst/>
              <a:cxnLst>
                <a:cxn ang="0">
                  <a:pos x="T0" y="T1"/>
                </a:cxn>
                <a:cxn ang="0">
                  <a:pos x="T2" y="T3"/>
                </a:cxn>
                <a:cxn ang="0">
                  <a:pos x="T4" y="T5"/>
                </a:cxn>
                <a:cxn ang="0">
                  <a:pos x="T6" y="T7"/>
                </a:cxn>
                <a:cxn ang="0">
                  <a:pos x="T8" y="T9"/>
                </a:cxn>
              </a:cxnLst>
              <a:rect l="0" t="0" r="r" b="b"/>
              <a:pathLst>
                <a:path w="76" h="189">
                  <a:moveTo>
                    <a:pt x="76" y="182"/>
                  </a:moveTo>
                  <a:lnTo>
                    <a:pt x="47" y="189"/>
                  </a:lnTo>
                  <a:lnTo>
                    <a:pt x="0" y="7"/>
                  </a:lnTo>
                  <a:lnTo>
                    <a:pt x="29" y="0"/>
                  </a:lnTo>
                  <a:lnTo>
                    <a:pt x="76" y="182"/>
                  </a:lnTo>
                  <a:close/>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grpSp>
      <p:grpSp>
        <p:nvGrpSpPr>
          <p:cNvPr id="85" name="Group 84">
            <a:extLst>
              <a:ext uri="{FF2B5EF4-FFF2-40B4-BE49-F238E27FC236}">
                <a16:creationId xmlns:a16="http://schemas.microsoft.com/office/drawing/2014/main" id="{84D9FFFE-2936-491C-9BB3-87379CE1F3D9}"/>
              </a:ext>
            </a:extLst>
          </p:cNvPr>
          <p:cNvGrpSpPr/>
          <p:nvPr/>
        </p:nvGrpSpPr>
        <p:grpSpPr>
          <a:xfrm>
            <a:off x="3594994" y="1071045"/>
            <a:ext cx="219523" cy="228976"/>
            <a:chOff x="2692400" y="3616326"/>
            <a:chExt cx="331788" cy="346075"/>
          </a:xfrm>
        </p:grpSpPr>
        <p:sp>
          <p:nvSpPr>
            <p:cNvPr id="86" name="Line 288">
              <a:extLst>
                <a:ext uri="{FF2B5EF4-FFF2-40B4-BE49-F238E27FC236}">
                  <a16:creationId xmlns:a16="http://schemas.microsoft.com/office/drawing/2014/main" id="{BFC32F7D-CD98-4DA0-B52F-03E7D2842B25}"/>
                </a:ext>
              </a:extLst>
            </p:cNvPr>
            <p:cNvSpPr>
              <a:spLocks noChangeShapeType="1"/>
            </p:cNvSpPr>
            <p:nvPr/>
          </p:nvSpPr>
          <p:spPr bwMode="auto">
            <a:xfrm>
              <a:off x="2768600" y="3616326"/>
              <a:ext cx="0" cy="7620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90" name="Line 289">
              <a:extLst>
                <a:ext uri="{FF2B5EF4-FFF2-40B4-BE49-F238E27FC236}">
                  <a16:creationId xmlns:a16="http://schemas.microsoft.com/office/drawing/2014/main" id="{78EB434B-558A-4E12-96E7-931BFF534DE4}"/>
                </a:ext>
              </a:extLst>
            </p:cNvPr>
            <p:cNvSpPr>
              <a:spLocks noChangeShapeType="1"/>
            </p:cNvSpPr>
            <p:nvPr/>
          </p:nvSpPr>
          <p:spPr bwMode="auto">
            <a:xfrm>
              <a:off x="2857500" y="3616326"/>
              <a:ext cx="0" cy="7620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94" name="Line 290">
              <a:extLst>
                <a:ext uri="{FF2B5EF4-FFF2-40B4-BE49-F238E27FC236}">
                  <a16:creationId xmlns:a16="http://schemas.microsoft.com/office/drawing/2014/main" id="{01846CF2-F610-4021-8007-5962C5467396}"/>
                </a:ext>
              </a:extLst>
            </p:cNvPr>
            <p:cNvSpPr>
              <a:spLocks noChangeShapeType="1"/>
            </p:cNvSpPr>
            <p:nvPr/>
          </p:nvSpPr>
          <p:spPr bwMode="auto">
            <a:xfrm>
              <a:off x="2947988" y="3616326"/>
              <a:ext cx="0" cy="7620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95" name="Freeform 291">
              <a:extLst>
                <a:ext uri="{FF2B5EF4-FFF2-40B4-BE49-F238E27FC236}">
                  <a16:creationId xmlns:a16="http://schemas.microsoft.com/office/drawing/2014/main" id="{59F13115-B0EF-4B0F-A754-648778197181}"/>
                </a:ext>
              </a:extLst>
            </p:cNvPr>
            <p:cNvSpPr>
              <a:spLocks/>
            </p:cNvSpPr>
            <p:nvPr/>
          </p:nvSpPr>
          <p:spPr bwMode="auto">
            <a:xfrm>
              <a:off x="2692400" y="3646488"/>
              <a:ext cx="331788" cy="315913"/>
            </a:xfrm>
            <a:custGeom>
              <a:avLst/>
              <a:gdLst>
                <a:gd name="T0" fmla="*/ 180 w 209"/>
                <a:gd name="T1" fmla="*/ 0 h 199"/>
                <a:gd name="T2" fmla="*/ 209 w 209"/>
                <a:gd name="T3" fmla="*/ 0 h 199"/>
                <a:gd name="T4" fmla="*/ 209 w 209"/>
                <a:gd name="T5" fmla="*/ 199 h 199"/>
                <a:gd name="T6" fmla="*/ 0 w 209"/>
                <a:gd name="T7" fmla="*/ 199 h 199"/>
                <a:gd name="T8" fmla="*/ 0 w 209"/>
                <a:gd name="T9" fmla="*/ 0 h 199"/>
                <a:gd name="T10" fmla="*/ 29 w 209"/>
                <a:gd name="T11" fmla="*/ 0 h 199"/>
              </a:gdLst>
              <a:ahLst/>
              <a:cxnLst>
                <a:cxn ang="0">
                  <a:pos x="T0" y="T1"/>
                </a:cxn>
                <a:cxn ang="0">
                  <a:pos x="T2" y="T3"/>
                </a:cxn>
                <a:cxn ang="0">
                  <a:pos x="T4" y="T5"/>
                </a:cxn>
                <a:cxn ang="0">
                  <a:pos x="T6" y="T7"/>
                </a:cxn>
                <a:cxn ang="0">
                  <a:pos x="T8" y="T9"/>
                </a:cxn>
                <a:cxn ang="0">
                  <a:pos x="T10" y="T11"/>
                </a:cxn>
              </a:cxnLst>
              <a:rect l="0" t="0" r="r" b="b"/>
              <a:pathLst>
                <a:path w="209" h="199">
                  <a:moveTo>
                    <a:pt x="180" y="0"/>
                  </a:moveTo>
                  <a:lnTo>
                    <a:pt x="209" y="0"/>
                  </a:lnTo>
                  <a:lnTo>
                    <a:pt x="209" y="199"/>
                  </a:lnTo>
                  <a:lnTo>
                    <a:pt x="0" y="199"/>
                  </a:lnTo>
                  <a:lnTo>
                    <a:pt x="0" y="0"/>
                  </a:lnTo>
                  <a:lnTo>
                    <a:pt x="29" y="0"/>
                  </a:ln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96" name="Freeform 292">
              <a:extLst>
                <a:ext uri="{FF2B5EF4-FFF2-40B4-BE49-F238E27FC236}">
                  <a16:creationId xmlns:a16="http://schemas.microsoft.com/office/drawing/2014/main" id="{3B57513A-6E04-4BBC-8284-689DD195F28C}"/>
                </a:ext>
              </a:extLst>
            </p:cNvPr>
            <p:cNvSpPr>
              <a:spLocks/>
            </p:cNvSpPr>
            <p:nvPr/>
          </p:nvSpPr>
          <p:spPr bwMode="auto">
            <a:xfrm>
              <a:off x="2738438" y="3676651"/>
              <a:ext cx="239713" cy="241300"/>
            </a:xfrm>
            <a:custGeom>
              <a:avLst/>
              <a:gdLst>
                <a:gd name="T0" fmla="*/ 0 w 151"/>
                <a:gd name="T1" fmla="*/ 0 h 152"/>
                <a:gd name="T2" fmla="*/ 0 w 151"/>
                <a:gd name="T3" fmla="*/ 152 h 152"/>
                <a:gd name="T4" fmla="*/ 151 w 151"/>
                <a:gd name="T5" fmla="*/ 152 h 152"/>
                <a:gd name="T6" fmla="*/ 151 w 151"/>
                <a:gd name="T7" fmla="*/ 0 h 152"/>
              </a:gdLst>
              <a:ahLst/>
              <a:cxnLst>
                <a:cxn ang="0">
                  <a:pos x="T0" y="T1"/>
                </a:cxn>
                <a:cxn ang="0">
                  <a:pos x="T2" y="T3"/>
                </a:cxn>
                <a:cxn ang="0">
                  <a:pos x="T4" y="T5"/>
                </a:cxn>
                <a:cxn ang="0">
                  <a:pos x="T6" y="T7"/>
                </a:cxn>
              </a:cxnLst>
              <a:rect l="0" t="0" r="r" b="b"/>
              <a:pathLst>
                <a:path w="151" h="152">
                  <a:moveTo>
                    <a:pt x="0" y="0"/>
                  </a:moveTo>
                  <a:lnTo>
                    <a:pt x="0" y="152"/>
                  </a:lnTo>
                  <a:lnTo>
                    <a:pt x="151" y="152"/>
                  </a:lnTo>
                  <a:lnTo>
                    <a:pt x="151" y="0"/>
                  </a:ln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97" name="Line 293">
              <a:extLst>
                <a:ext uri="{FF2B5EF4-FFF2-40B4-BE49-F238E27FC236}">
                  <a16:creationId xmlns:a16="http://schemas.microsoft.com/office/drawing/2014/main" id="{CA049B81-680B-46CB-9B66-9C88DE2B0CE4}"/>
                </a:ext>
              </a:extLst>
            </p:cNvPr>
            <p:cNvSpPr>
              <a:spLocks noChangeShapeType="1"/>
            </p:cNvSpPr>
            <p:nvPr/>
          </p:nvSpPr>
          <p:spPr bwMode="auto">
            <a:xfrm>
              <a:off x="2798763" y="3646488"/>
              <a:ext cx="36513" cy="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98" name="Line 294">
              <a:extLst>
                <a:ext uri="{FF2B5EF4-FFF2-40B4-BE49-F238E27FC236}">
                  <a16:creationId xmlns:a16="http://schemas.microsoft.com/office/drawing/2014/main" id="{41A23FB7-57A8-41D1-B4CB-A07B33924D96}"/>
                </a:ext>
              </a:extLst>
            </p:cNvPr>
            <p:cNvSpPr>
              <a:spLocks noChangeShapeType="1"/>
            </p:cNvSpPr>
            <p:nvPr/>
          </p:nvSpPr>
          <p:spPr bwMode="auto">
            <a:xfrm>
              <a:off x="2881313" y="3646488"/>
              <a:ext cx="36513" cy="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grpSp>
      <p:grpSp>
        <p:nvGrpSpPr>
          <p:cNvPr id="103" name="Group 102">
            <a:extLst>
              <a:ext uri="{FF2B5EF4-FFF2-40B4-BE49-F238E27FC236}">
                <a16:creationId xmlns:a16="http://schemas.microsoft.com/office/drawing/2014/main" id="{EB85DED6-B069-4A37-B375-10AF5FA9F06F}"/>
              </a:ext>
            </a:extLst>
          </p:cNvPr>
          <p:cNvGrpSpPr/>
          <p:nvPr/>
        </p:nvGrpSpPr>
        <p:grpSpPr>
          <a:xfrm>
            <a:off x="11520109" y="1036343"/>
            <a:ext cx="228976" cy="228976"/>
            <a:chOff x="8447088" y="5060951"/>
            <a:chExt cx="346075" cy="346075"/>
          </a:xfrm>
        </p:grpSpPr>
        <p:sp>
          <p:nvSpPr>
            <p:cNvPr id="104" name="Freeform 365">
              <a:extLst>
                <a:ext uri="{FF2B5EF4-FFF2-40B4-BE49-F238E27FC236}">
                  <a16:creationId xmlns:a16="http://schemas.microsoft.com/office/drawing/2014/main" id="{493FE6A8-C2BF-4EF9-AD83-D92FD6682577}"/>
                </a:ext>
              </a:extLst>
            </p:cNvPr>
            <p:cNvSpPr>
              <a:spLocks/>
            </p:cNvSpPr>
            <p:nvPr/>
          </p:nvSpPr>
          <p:spPr bwMode="auto">
            <a:xfrm>
              <a:off x="8523288" y="5121276"/>
              <a:ext cx="195263" cy="150813"/>
            </a:xfrm>
            <a:custGeom>
              <a:avLst/>
              <a:gdLst>
                <a:gd name="T0" fmla="*/ 123 w 123"/>
                <a:gd name="T1" fmla="*/ 95 h 95"/>
                <a:gd name="T2" fmla="*/ 123 w 123"/>
                <a:gd name="T3" fmla="*/ 19 h 95"/>
                <a:gd name="T4" fmla="*/ 52 w 123"/>
                <a:gd name="T5" fmla="*/ 19 h 95"/>
                <a:gd name="T6" fmla="*/ 42 w 123"/>
                <a:gd name="T7" fmla="*/ 0 h 95"/>
                <a:gd name="T8" fmla="*/ 0 w 123"/>
                <a:gd name="T9" fmla="*/ 0 h 95"/>
                <a:gd name="T10" fmla="*/ 0 w 123"/>
                <a:gd name="T11" fmla="*/ 95 h 95"/>
              </a:gdLst>
              <a:ahLst/>
              <a:cxnLst>
                <a:cxn ang="0">
                  <a:pos x="T0" y="T1"/>
                </a:cxn>
                <a:cxn ang="0">
                  <a:pos x="T2" y="T3"/>
                </a:cxn>
                <a:cxn ang="0">
                  <a:pos x="T4" y="T5"/>
                </a:cxn>
                <a:cxn ang="0">
                  <a:pos x="T6" y="T7"/>
                </a:cxn>
                <a:cxn ang="0">
                  <a:pos x="T8" y="T9"/>
                </a:cxn>
                <a:cxn ang="0">
                  <a:pos x="T10" y="T11"/>
                </a:cxn>
              </a:cxnLst>
              <a:rect l="0" t="0" r="r" b="b"/>
              <a:pathLst>
                <a:path w="123" h="95">
                  <a:moveTo>
                    <a:pt x="123" y="95"/>
                  </a:moveTo>
                  <a:lnTo>
                    <a:pt x="123" y="19"/>
                  </a:lnTo>
                  <a:lnTo>
                    <a:pt x="52" y="19"/>
                  </a:lnTo>
                  <a:lnTo>
                    <a:pt x="42" y="0"/>
                  </a:lnTo>
                  <a:lnTo>
                    <a:pt x="0" y="0"/>
                  </a:lnTo>
                  <a:lnTo>
                    <a:pt x="0" y="95"/>
                  </a:ln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05" name="Freeform 366">
              <a:extLst>
                <a:ext uri="{FF2B5EF4-FFF2-40B4-BE49-F238E27FC236}">
                  <a16:creationId xmlns:a16="http://schemas.microsoft.com/office/drawing/2014/main" id="{A02FA930-89AC-4CB8-B9ED-D53FF524944A}"/>
                </a:ext>
              </a:extLst>
            </p:cNvPr>
            <p:cNvSpPr>
              <a:spLocks/>
            </p:cNvSpPr>
            <p:nvPr/>
          </p:nvSpPr>
          <p:spPr bwMode="auto">
            <a:xfrm>
              <a:off x="8537575" y="5091113"/>
              <a:ext cx="165100" cy="30163"/>
            </a:xfrm>
            <a:custGeom>
              <a:avLst/>
              <a:gdLst>
                <a:gd name="T0" fmla="*/ 104 w 104"/>
                <a:gd name="T1" fmla="*/ 19 h 19"/>
                <a:gd name="T2" fmla="*/ 52 w 104"/>
                <a:gd name="T3" fmla="*/ 19 h 19"/>
                <a:gd name="T4" fmla="*/ 43 w 104"/>
                <a:gd name="T5" fmla="*/ 0 h 19"/>
                <a:gd name="T6" fmla="*/ 0 w 104"/>
                <a:gd name="T7" fmla="*/ 0 h 19"/>
              </a:gdLst>
              <a:ahLst/>
              <a:cxnLst>
                <a:cxn ang="0">
                  <a:pos x="T0" y="T1"/>
                </a:cxn>
                <a:cxn ang="0">
                  <a:pos x="T2" y="T3"/>
                </a:cxn>
                <a:cxn ang="0">
                  <a:pos x="T4" y="T5"/>
                </a:cxn>
                <a:cxn ang="0">
                  <a:pos x="T6" y="T7"/>
                </a:cxn>
              </a:cxnLst>
              <a:rect l="0" t="0" r="r" b="b"/>
              <a:pathLst>
                <a:path w="104" h="19">
                  <a:moveTo>
                    <a:pt x="104" y="19"/>
                  </a:moveTo>
                  <a:lnTo>
                    <a:pt x="52" y="19"/>
                  </a:lnTo>
                  <a:lnTo>
                    <a:pt x="43" y="0"/>
                  </a:lnTo>
                  <a:lnTo>
                    <a:pt x="0" y="0"/>
                  </a:ln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06" name="Freeform 367">
              <a:extLst>
                <a:ext uri="{FF2B5EF4-FFF2-40B4-BE49-F238E27FC236}">
                  <a16:creationId xmlns:a16="http://schemas.microsoft.com/office/drawing/2014/main" id="{55CC26BA-27C9-44E7-AE5D-31FBC7E4BFF0}"/>
                </a:ext>
              </a:extLst>
            </p:cNvPr>
            <p:cNvSpPr>
              <a:spLocks/>
            </p:cNvSpPr>
            <p:nvPr/>
          </p:nvSpPr>
          <p:spPr bwMode="auto">
            <a:xfrm>
              <a:off x="8553450" y="5060951"/>
              <a:ext cx="134938" cy="30163"/>
            </a:xfrm>
            <a:custGeom>
              <a:avLst/>
              <a:gdLst>
                <a:gd name="T0" fmla="*/ 85 w 85"/>
                <a:gd name="T1" fmla="*/ 19 h 19"/>
                <a:gd name="T2" fmla="*/ 52 w 85"/>
                <a:gd name="T3" fmla="*/ 19 h 19"/>
                <a:gd name="T4" fmla="*/ 42 w 85"/>
                <a:gd name="T5" fmla="*/ 0 h 19"/>
                <a:gd name="T6" fmla="*/ 0 w 85"/>
                <a:gd name="T7" fmla="*/ 0 h 19"/>
              </a:gdLst>
              <a:ahLst/>
              <a:cxnLst>
                <a:cxn ang="0">
                  <a:pos x="T0" y="T1"/>
                </a:cxn>
                <a:cxn ang="0">
                  <a:pos x="T2" y="T3"/>
                </a:cxn>
                <a:cxn ang="0">
                  <a:pos x="T4" y="T5"/>
                </a:cxn>
                <a:cxn ang="0">
                  <a:pos x="T6" y="T7"/>
                </a:cxn>
              </a:cxnLst>
              <a:rect l="0" t="0" r="r" b="b"/>
              <a:pathLst>
                <a:path w="85" h="19">
                  <a:moveTo>
                    <a:pt x="85" y="19"/>
                  </a:moveTo>
                  <a:lnTo>
                    <a:pt x="52" y="19"/>
                  </a:lnTo>
                  <a:lnTo>
                    <a:pt x="42" y="0"/>
                  </a:lnTo>
                  <a:lnTo>
                    <a:pt x="0" y="0"/>
                  </a:ln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07" name="Freeform 368">
              <a:extLst>
                <a:ext uri="{FF2B5EF4-FFF2-40B4-BE49-F238E27FC236}">
                  <a16:creationId xmlns:a16="http://schemas.microsoft.com/office/drawing/2014/main" id="{E1F523BB-7165-42B8-805A-0D5ED8161065}"/>
                </a:ext>
              </a:extLst>
            </p:cNvPr>
            <p:cNvSpPr>
              <a:spLocks/>
            </p:cNvSpPr>
            <p:nvPr/>
          </p:nvSpPr>
          <p:spPr bwMode="auto">
            <a:xfrm>
              <a:off x="8447088" y="5302251"/>
              <a:ext cx="346075" cy="104775"/>
            </a:xfrm>
            <a:custGeom>
              <a:avLst/>
              <a:gdLst>
                <a:gd name="T0" fmla="*/ 92 w 92"/>
                <a:gd name="T1" fmla="*/ 28 h 28"/>
                <a:gd name="T2" fmla="*/ 0 w 92"/>
                <a:gd name="T3" fmla="*/ 28 h 28"/>
                <a:gd name="T4" fmla="*/ 0 w 92"/>
                <a:gd name="T5" fmla="*/ 0 h 28"/>
                <a:gd name="T6" fmla="*/ 30 w 92"/>
                <a:gd name="T7" fmla="*/ 0 h 28"/>
                <a:gd name="T8" fmla="*/ 30 w 92"/>
                <a:gd name="T9" fmla="*/ 4 h 28"/>
                <a:gd name="T10" fmla="*/ 38 w 92"/>
                <a:gd name="T11" fmla="*/ 12 h 28"/>
                <a:gd name="T12" fmla="*/ 56 w 92"/>
                <a:gd name="T13" fmla="*/ 12 h 28"/>
                <a:gd name="T14" fmla="*/ 64 w 92"/>
                <a:gd name="T15" fmla="*/ 4 h 28"/>
                <a:gd name="T16" fmla="*/ 64 w 92"/>
                <a:gd name="T17" fmla="*/ 0 h 28"/>
                <a:gd name="T18" fmla="*/ 92 w 92"/>
                <a:gd name="T19" fmla="*/ 0 h 28"/>
                <a:gd name="T20" fmla="*/ 92 w 92"/>
                <a:gd name="T21"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28">
                  <a:moveTo>
                    <a:pt x="92" y="28"/>
                  </a:moveTo>
                  <a:cubicBezTo>
                    <a:pt x="0" y="28"/>
                    <a:pt x="0" y="28"/>
                    <a:pt x="0" y="28"/>
                  </a:cubicBezTo>
                  <a:cubicBezTo>
                    <a:pt x="0" y="0"/>
                    <a:pt x="0" y="0"/>
                    <a:pt x="0" y="0"/>
                  </a:cubicBezTo>
                  <a:cubicBezTo>
                    <a:pt x="30" y="0"/>
                    <a:pt x="30" y="0"/>
                    <a:pt x="30" y="0"/>
                  </a:cubicBezTo>
                  <a:cubicBezTo>
                    <a:pt x="30" y="4"/>
                    <a:pt x="30" y="4"/>
                    <a:pt x="30" y="4"/>
                  </a:cubicBezTo>
                  <a:cubicBezTo>
                    <a:pt x="30" y="8"/>
                    <a:pt x="34" y="12"/>
                    <a:pt x="38" y="12"/>
                  </a:cubicBezTo>
                  <a:cubicBezTo>
                    <a:pt x="56" y="12"/>
                    <a:pt x="56" y="12"/>
                    <a:pt x="56" y="12"/>
                  </a:cubicBezTo>
                  <a:cubicBezTo>
                    <a:pt x="60" y="12"/>
                    <a:pt x="64" y="8"/>
                    <a:pt x="64" y="4"/>
                  </a:cubicBezTo>
                  <a:cubicBezTo>
                    <a:pt x="64" y="0"/>
                    <a:pt x="64" y="0"/>
                    <a:pt x="64" y="0"/>
                  </a:cubicBezTo>
                  <a:cubicBezTo>
                    <a:pt x="92" y="0"/>
                    <a:pt x="92" y="0"/>
                    <a:pt x="92" y="0"/>
                  </a:cubicBezTo>
                  <a:lnTo>
                    <a:pt x="92" y="28"/>
                  </a:lnTo>
                  <a:close/>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08" name="Freeform 369">
              <a:extLst>
                <a:ext uri="{FF2B5EF4-FFF2-40B4-BE49-F238E27FC236}">
                  <a16:creationId xmlns:a16="http://schemas.microsoft.com/office/drawing/2014/main" id="{83AEFE35-0942-4699-ADD5-1FF2EB83F3BA}"/>
                </a:ext>
              </a:extLst>
            </p:cNvPr>
            <p:cNvSpPr>
              <a:spLocks/>
            </p:cNvSpPr>
            <p:nvPr/>
          </p:nvSpPr>
          <p:spPr bwMode="auto">
            <a:xfrm>
              <a:off x="8447088" y="5211763"/>
              <a:ext cx="76200" cy="90488"/>
            </a:xfrm>
            <a:custGeom>
              <a:avLst/>
              <a:gdLst>
                <a:gd name="T0" fmla="*/ 0 w 48"/>
                <a:gd name="T1" fmla="*/ 57 h 57"/>
                <a:gd name="T2" fmla="*/ 33 w 48"/>
                <a:gd name="T3" fmla="*/ 0 h 57"/>
                <a:gd name="T4" fmla="*/ 48 w 48"/>
                <a:gd name="T5" fmla="*/ 0 h 57"/>
              </a:gdLst>
              <a:ahLst/>
              <a:cxnLst>
                <a:cxn ang="0">
                  <a:pos x="T0" y="T1"/>
                </a:cxn>
                <a:cxn ang="0">
                  <a:pos x="T2" y="T3"/>
                </a:cxn>
                <a:cxn ang="0">
                  <a:pos x="T4" y="T5"/>
                </a:cxn>
              </a:cxnLst>
              <a:rect l="0" t="0" r="r" b="b"/>
              <a:pathLst>
                <a:path w="48" h="57">
                  <a:moveTo>
                    <a:pt x="0" y="57"/>
                  </a:moveTo>
                  <a:lnTo>
                    <a:pt x="33" y="0"/>
                  </a:lnTo>
                  <a:lnTo>
                    <a:pt x="48" y="0"/>
                  </a:ln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09" name="Freeform 370">
              <a:extLst>
                <a:ext uri="{FF2B5EF4-FFF2-40B4-BE49-F238E27FC236}">
                  <a16:creationId xmlns:a16="http://schemas.microsoft.com/office/drawing/2014/main" id="{33CDBE5D-A7CA-4BA6-9B57-5101140EC5B1}"/>
                </a:ext>
              </a:extLst>
            </p:cNvPr>
            <p:cNvSpPr>
              <a:spLocks/>
            </p:cNvSpPr>
            <p:nvPr/>
          </p:nvSpPr>
          <p:spPr bwMode="auto">
            <a:xfrm>
              <a:off x="8718550" y="5211763"/>
              <a:ext cx="74613" cy="90488"/>
            </a:xfrm>
            <a:custGeom>
              <a:avLst/>
              <a:gdLst>
                <a:gd name="T0" fmla="*/ 0 w 47"/>
                <a:gd name="T1" fmla="*/ 0 h 57"/>
                <a:gd name="T2" fmla="*/ 14 w 47"/>
                <a:gd name="T3" fmla="*/ 0 h 57"/>
                <a:gd name="T4" fmla="*/ 47 w 47"/>
                <a:gd name="T5" fmla="*/ 57 h 57"/>
              </a:gdLst>
              <a:ahLst/>
              <a:cxnLst>
                <a:cxn ang="0">
                  <a:pos x="T0" y="T1"/>
                </a:cxn>
                <a:cxn ang="0">
                  <a:pos x="T2" y="T3"/>
                </a:cxn>
                <a:cxn ang="0">
                  <a:pos x="T4" y="T5"/>
                </a:cxn>
              </a:cxnLst>
              <a:rect l="0" t="0" r="r" b="b"/>
              <a:pathLst>
                <a:path w="47" h="57">
                  <a:moveTo>
                    <a:pt x="0" y="0"/>
                  </a:moveTo>
                  <a:lnTo>
                    <a:pt x="14" y="0"/>
                  </a:lnTo>
                  <a:lnTo>
                    <a:pt x="47" y="57"/>
                  </a:ln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10" name="Freeform 371">
              <a:extLst>
                <a:ext uri="{FF2B5EF4-FFF2-40B4-BE49-F238E27FC236}">
                  <a16:creationId xmlns:a16="http://schemas.microsoft.com/office/drawing/2014/main" id="{4AC57021-72F1-4BFB-86B0-E34369649727}"/>
                </a:ext>
              </a:extLst>
            </p:cNvPr>
            <p:cNvSpPr>
              <a:spLocks/>
            </p:cNvSpPr>
            <p:nvPr/>
          </p:nvSpPr>
          <p:spPr bwMode="auto">
            <a:xfrm>
              <a:off x="8583613" y="5181601"/>
              <a:ext cx="88900" cy="90488"/>
            </a:xfrm>
            <a:custGeom>
              <a:avLst/>
              <a:gdLst>
                <a:gd name="T0" fmla="*/ 16 w 24"/>
                <a:gd name="T1" fmla="*/ 13 h 24"/>
                <a:gd name="T2" fmla="*/ 19 w 24"/>
                <a:gd name="T3" fmla="*/ 7 h 24"/>
                <a:gd name="T4" fmla="*/ 12 w 24"/>
                <a:gd name="T5" fmla="*/ 0 h 24"/>
                <a:gd name="T6" fmla="*/ 5 w 24"/>
                <a:gd name="T7" fmla="*/ 7 h 24"/>
                <a:gd name="T8" fmla="*/ 8 w 24"/>
                <a:gd name="T9" fmla="*/ 13 h 24"/>
                <a:gd name="T10" fmla="*/ 0 w 24"/>
                <a:gd name="T11" fmla="*/ 24 h 24"/>
                <a:gd name="T12" fmla="*/ 24 w 24"/>
                <a:gd name="T13" fmla="*/ 24 h 24"/>
                <a:gd name="T14" fmla="*/ 16 w 24"/>
                <a:gd name="T15" fmla="*/ 13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24">
                  <a:moveTo>
                    <a:pt x="16" y="13"/>
                  </a:moveTo>
                  <a:cubicBezTo>
                    <a:pt x="18" y="11"/>
                    <a:pt x="19" y="9"/>
                    <a:pt x="19" y="7"/>
                  </a:cubicBezTo>
                  <a:cubicBezTo>
                    <a:pt x="19" y="3"/>
                    <a:pt x="16" y="0"/>
                    <a:pt x="12" y="0"/>
                  </a:cubicBezTo>
                  <a:cubicBezTo>
                    <a:pt x="8" y="0"/>
                    <a:pt x="5" y="3"/>
                    <a:pt x="5" y="7"/>
                  </a:cubicBezTo>
                  <a:cubicBezTo>
                    <a:pt x="5" y="9"/>
                    <a:pt x="6" y="11"/>
                    <a:pt x="8" y="13"/>
                  </a:cubicBezTo>
                  <a:cubicBezTo>
                    <a:pt x="3" y="14"/>
                    <a:pt x="0" y="17"/>
                    <a:pt x="0" y="24"/>
                  </a:cubicBezTo>
                  <a:cubicBezTo>
                    <a:pt x="24" y="24"/>
                    <a:pt x="24" y="24"/>
                    <a:pt x="24" y="24"/>
                  </a:cubicBezTo>
                  <a:cubicBezTo>
                    <a:pt x="24" y="17"/>
                    <a:pt x="21" y="14"/>
                    <a:pt x="16" y="13"/>
                  </a:cubicBezTo>
                  <a:close/>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grpSp>
      <p:sp>
        <p:nvSpPr>
          <p:cNvPr id="7" name="AutoShape 2" descr="Resultado de imagen para construcciÃ³n de portal de datos abiert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dirty="0"/>
          </a:p>
        </p:txBody>
      </p:sp>
      <p:sp>
        <p:nvSpPr>
          <p:cNvPr id="164" name="TextBox 132">
            <a:extLst>
              <a:ext uri="{FF2B5EF4-FFF2-40B4-BE49-F238E27FC236}">
                <a16:creationId xmlns:a16="http://schemas.microsoft.com/office/drawing/2014/main" id="{2EB2C6A5-F4E5-442D-B6CF-FD321B1C1E6F}"/>
              </a:ext>
            </a:extLst>
          </p:cNvPr>
          <p:cNvSpPr txBox="1"/>
          <p:nvPr/>
        </p:nvSpPr>
        <p:spPr>
          <a:xfrm>
            <a:off x="10990957" y="2212066"/>
            <a:ext cx="1081875" cy="246221"/>
          </a:xfrm>
          <a:prstGeom prst="rect">
            <a:avLst/>
          </a:prstGeom>
          <a:noFill/>
        </p:spPr>
        <p:txBody>
          <a:bodyPr wrap="square" lIns="0" tIns="0" rIns="0" bIns="0" rtlCol="0">
            <a:spAutoFit/>
          </a:bodyPr>
          <a:lstStyle/>
          <a:p>
            <a:pPr algn="ctr"/>
            <a:r>
              <a:rPr lang="en-GB" sz="1600" b="1" dirty="0" smtClean="0">
                <a:solidFill>
                  <a:schemeClr val="bg1"/>
                </a:solidFill>
              </a:rPr>
              <a:t>INDIRECTOS</a:t>
            </a:r>
            <a:endParaRPr lang="en-IN" sz="1600" b="1" dirty="0">
              <a:solidFill>
                <a:schemeClr val="bg1"/>
              </a:solidFill>
            </a:endParaRPr>
          </a:p>
        </p:txBody>
      </p:sp>
      <p:graphicFrame>
        <p:nvGraphicFramePr>
          <p:cNvPr id="34" name="Tabla 33"/>
          <p:cNvGraphicFramePr>
            <a:graphicFrameLocks noGrp="1"/>
          </p:cNvGraphicFramePr>
          <p:nvPr>
            <p:extLst>
              <p:ext uri="{D42A27DB-BD31-4B8C-83A1-F6EECF244321}">
                <p14:modId xmlns:p14="http://schemas.microsoft.com/office/powerpoint/2010/main" val="1419683815"/>
              </p:ext>
            </p:extLst>
          </p:nvPr>
        </p:nvGraphicFramePr>
        <p:xfrm>
          <a:off x="1917948" y="1772816"/>
          <a:ext cx="8136904" cy="3031453"/>
        </p:xfrm>
        <a:graphic>
          <a:graphicData uri="http://schemas.openxmlformats.org/drawingml/2006/table">
            <a:tbl>
              <a:tblPr/>
              <a:tblGrid>
                <a:gridCol w="4277945">
                  <a:extLst>
                    <a:ext uri="{9D8B030D-6E8A-4147-A177-3AD203B41FA5}">
                      <a16:colId xmlns:a16="http://schemas.microsoft.com/office/drawing/2014/main" val="1449543265"/>
                    </a:ext>
                  </a:extLst>
                </a:gridCol>
                <a:gridCol w="1447407">
                  <a:extLst>
                    <a:ext uri="{9D8B030D-6E8A-4147-A177-3AD203B41FA5}">
                      <a16:colId xmlns:a16="http://schemas.microsoft.com/office/drawing/2014/main" val="3779568757"/>
                    </a:ext>
                  </a:extLst>
                </a:gridCol>
                <a:gridCol w="1218869">
                  <a:extLst>
                    <a:ext uri="{9D8B030D-6E8A-4147-A177-3AD203B41FA5}">
                      <a16:colId xmlns:a16="http://schemas.microsoft.com/office/drawing/2014/main" val="3839721777"/>
                    </a:ext>
                  </a:extLst>
                </a:gridCol>
                <a:gridCol w="1192683">
                  <a:extLst>
                    <a:ext uri="{9D8B030D-6E8A-4147-A177-3AD203B41FA5}">
                      <a16:colId xmlns:a16="http://schemas.microsoft.com/office/drawing/2014/main" val="1827178875"/>
                    </a:ext>
                  </a:extLst>
                </a:gridCol>
              </a:tblGrid>
              <a:tr h="417817">
                <a:tc>
                  <a:txBody>
                    <a:bodyPr/>
                    <a:lstStyle/>
                    <a:p>
                      <a:pPr algn="ctr" fontAlgn="ctr"/>
                      <a:r>
                        <a:rPr lang="es-GT" sz="1100" b="1" i="0" u="none" strike="noStrike" dirty="0">
                          <a:solidFill>
                            <a:srgbClr val="FFFFFF"/>
                          </a:solidFill>
                          <a:effectLst/>
                          <a:latin typeface="Calibri" panose="020F0502020204030204" pitchFamily="34" charset="0"/>
                        </a:rPr>
                        <a:t>PRODUCTOS Y SUBPRODUCTOS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E5E9F"/>
                    </a:solidFill>
                  </a:tcPr>
                </a:tc>
                <a:tc>
                  <a:txBody>
                    <a:bodyPr/>
                    <a:lstStyle/>
                    <a:p>
                      <a:pPr algn="ctr" fontAlgn="ctr"/>
                      <a:r>
                        <a:rPr lang="es-GT" sz="1100" b="1" i="0" u="none" strike="noStrike">
                          <a:solidFill>
                            <a:srgbClr val="FFFFFF"/>
                          </a:solidFill>
                          <a:effectLst/>
                          <a:latin typeface="Calibri" panose="020F0502020204030204" pitchFamily="34" charset="0"/>
                        </a:rPr>
                        <a:t>UNIDAD DE MEDIDA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E5E9F"/>
                    </a:solidFill>
                  </a:tcPr>
                </a:tc>
                <a:tc>
                  <a:txBody>
                    <a:bodyPr/>
                    <a:lstStyle/>
                    <a:p>
                      <a:pPr algn="ctr" fontAlgn="ctr"/>
                      <a:r>
                        <a:rPr lang="es-GT" sz="1100" b="1" i="0" u="none" strike="noStrike">
                          <a:solidFill>
                            <a:srgbClr val="FFFFFF"/>
                          </a:solidFill>
                          <a:effectLst/>
                          <a:latin typeface="Calibri" panose="020F0502020204030204" pitchFamily="34" charset="0"/>
                        </a:rPr>
                        <a:t>META PROGRAMADA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E5E9F"/>
                    </a:solidFill>
                  </a:tcPr>
                </a:tc>
                <a:tc>
                  <a:txBody>
                    <a:bodyPr/>
                    <a:lstStyle/>
                    <a:p>
                      <a:pPr algn="ctr" fontAlgn="ctr"/>
                      <a:r>
                        <a:rPr lang="es-GT" sz="1100" b="1" i="0" u="none" strike="noStrike">
                          <a:solidFill>
                            <a:srgbClr val="FFFFFF"/>
                          </a:solidFill>
                          <a:effectLst/>
                          <a:latin typeface="Calibri" panose="020F0502020204030204" pitchFamily="34" charset="0"/>
                        </a:rPr>
                        <a:t>PRESUPUESTO VIGENTE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E5E9F"/>
                    </a:solidFill>
                  </a:tcPr>
                </a:tc>
                <a:extLst>
                  <a:ext uri="{0D108BD9-81ED-4DB2-BD59-A6C34878D82A}">
                    <a16:rowId xmlns:a16="http://schemas.microsoft.com/office/drawing/2014/main" val="1239419701"/>
                  </a:ext>
                </a:extLst>
              </a:tr>
              <a:tr h="514110">
                <a:tc>
                  <a:txBody>
                    <a:bodyPr/>
                    <a:lstStyle/>
                    <a:p>
                      <a:pPr algn="l" fontAlgn="ctr"/>
                      <a:r>
                        <a:rPr lang="es-GT" sz="1100" b="1" i="0" u="none" strike="noStrike" dirty="0">
                          <a:solidFill>
                            <a:srgbClr val="000000"/>
                          </a:solidFill>
                          <a:effectLst/>
                          <a:latin typeface="Calibri" panose="020F0502020204030204" pitchFamily="34" charset="0"/>
                        </a:rPr>
                        <a:t>Retención de sólidos, sedimentos y estabilización de los ríos tributarios del lago de Amatitlán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GT" sz="1100" b="0" i="0" u="none" strike="noStrike">
                          <a:solidFill>
                            <a:srgbClr val="000000"/>
                          </a:solidFill>
                          <a:effectLst/>
                          <a:latin typeface="Calibri" panose="020F0502020204030204" pitchFamily="34" charset="0"/>
                        </a:rPr>
                        <a:t>METRO CÚBICO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GT" sz="1100" b="0" i="0" u="none" strike="noStrike" dirty="0" smtClean="0">
                          <a:solidFill>
                            <a:srgbClr val="000000"/>
                          </a:solidFill>
                          <a:effectLst/>
                          <a:latin typeface="Calibri" panose="020F0502020204030204" pitchFamily="34" charset="0"/>
                        </a:rPr>
                        <a:t>256,300</a:t>
                      </a:r>
                      <a:endParaRPr lang="es-GT" sz="11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GT" sz="1100" b="0" i="0" u="none" strike="noStrike" dirty="0" smtClean="0">
                          <a:solidFill>
                            <a:srgbClr val="000000"/>
                          </a:solidFill>
                          <a:effectLst/>
                          <a:latin typeface="Calibri" panose="020F0502020204030204" pitchFamily="34" charset="0"/>
                        </a:rPr>
                        <a:t>Q3,487,334.00</a:t>
                      </a:r>
                      <a:endParaRPr lang="es-GT" sz="11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203957950"/>
                  </a:ext>
                </a:extLst>
              </a:tr>
              <a:tr h="508233">
                <a:tc>
                  <a:txBody>
                    <a:bodyPr/>
                    <a:lstStyle/>
                    <a:p>
                      <a:pPr algn="l" fontAlgn="ctr"/>
                      <a:r>
                        <a:rPr lang="es-GT" sz="1100" b="0" i="0" u="none" strike="noStrike" dirty="0">
                          <a:solidFill>
                            <a:srgbClr val="000000"/>
                          </a:solidFill>
                          <a:effectLst/>
                          <a:latin typeface="Calibri" panose="020F0502020204030204" pitchFamily="34" charset="0"/>
                        </a:rPr>
                        <a:t>Retención de sedimentos a través de la conformación de diques y otros mecanismos de control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GT" sz="1100" b="0" i="0" u="none" strike="noStrike" dirty="0">
                          <a:solidFill>
                            <a:srgbClr val="000000"/>
                          </a:solidFill>
                          <a:effectLst/>
                          <a:latin typeface="Calibri" panose="020F0502020204030204" pitchFamily="34" charset="0"/>
                        </a:rPr>
                        <a:t>METRO CÚBICO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GT" sz="1100" b="0" i="0" u="none" strike="noStrike" dirty="0" smtClean="0">
                          <a:solidFill>
                            <a:srgbClr val="000000"/>
                          </a:solidFill>
                          <a:effectLst/>
                          <a:latin typeface="Calibri" panose="020F0502020204030204" pitchFamily="34" charset="0"/>
                        </a:rPr>
                        <a:t>256,300</a:t>
                      </a:r>
                      <a:endParaRPr lang="es-GT" sz="11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GT" sz="1100" b="0" i="0" u="none" strike="noStrike" dirty="0" smtClean="0">
                          <a:solidFill>
                            <a:srgbClr val="000000"/>
                          </a:solidFill>
                          <a:effectLst/>
                          <a:latin typeface="Calibri" panose="020F0502020204030204" pitchFamily="34" charset="0"/>
                        </a:rPr>
                        <a:t>Q3,487,334.00</a:t>
                      </a:r>
                      <a:endParaRPr lang="es-GT" sz="11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3473425"/>
                  </a:ext>
                </a:extLst>
              </a:tr>
              <a:tr h="579394">
                <a:tc>
                  <a:txBody>
                    <a:bodyPr/>
                    <a:lstStyle/>
                    <a:p>
                      <a:pPr algn="l" fontAlgn="ctr"/>
                      <a:r>
                        <a:rPr lang="es-GT" sz="1100" b="1" i="0" u="none" strike="noStrike" dirty="0">
                          <a:solidFill>
                            <a:srgbClr val="000000"/>
                          </a:solidFill>
                          <a:effectLst/>
                          <a:latin typeface="Calibri" panose="020F0502020204030204" pitchFamily="34" charset="0"/>
                        </a:rPr>
                        <a:t>Manejo y conservación de la cobertura forestal en la cuenca del lago de Amatitlán para recarga de mantos </a:t>
                      </a:r>
                      <a:r>
                        <a:rPr lang="es-GT" sz="1100" b="1" i="0" u="none" strike="noStrike" dirty="0" smtClean="0">
                          <a:solidFill>
                            <a:srgbClr val="000000"/>
                          </a:solidFill>
                          <a:effectLst/>
                          <a:latin typeface="Calibri" panose="020F0502020204030204" pitchFamily="34" charset="0"/>
                        </a:rPr>
                        <a:t>acuíferos</a:t>
                      </a:r>
                      <a:endParaRPr lang="es-GT" sz="11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GT" sz="1100" b="0" i="0" u="none" strike="noStrike" dirty="0">
                          <a:solidFill>
                            <a:srgbClr val="000000"/>
                          </a:solidFill>
                          <a:effectLst/>
                          <a:latin typeface="Calibri" panose="020F0502020204030204" pitchFamily="34" charset="0"/>
                        </a:rPr>
                        <a:t>HECTÁREA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GT" sz="1100" b="0" i="0" u="none" strike="noStrike" dirty="0" smtClean="0">
                          <a:solidFill>
                            <a:srgbClr val="000000"/>
                          </a:solidFill>
                          <a:effectLst/>
                          <a:latin typeface="Calibri" panose="020F0502020204030204" pitchFamily="34" charset="0"/>
                        </a:rPr>
                        <a:t>110</a:t>
                      </a:r>
                      <a:endParaRPr lang="es-GT" sz="11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GT" sz="1100" b="0" i="0" u="none" strike="noStrike" dirty="0" smtClean="0">
                          <a:solidFill>
                            <a:srgbClr val="000000"/>
                          </a:solidFill>
                          <a:effectLst/>
                          <a:latin typeface="Calibri" panose="020F0502020204030204" pitchFamily="34" charset="0"/>
                        </a:rPr>
                        <a:t>Q3,008,572.00</a:t>
                      </a:r>
                      <a:endParaRPr lang="es-GT" sz="11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787716970"/>
                  </a:ext>
                </a:extLst>
              </a:tr>
              <a:tr h="497789">
                <a:tc>
                  <a:txBody>
                    <a:bodyPr/>
                    <a:lstStyle/>
                    <a:p>
                      <a:pPr algn="l" fontAlgn="ctr"/>
                      <a:r>
                        <a:rPr lang="es-GT" sz="1100" b="0" i="0" u="none" strike="noStrike" dirty="0">
                          <a:solidFill>
                            <a:srgbClr val="000000"/>
                          </a:solidFill>
                          <a:effectLst/>
                          <a:latin typeface="Calibri" panose="020F0502020204030204" pitchFamily="34" charset="0"/>
                        </a:rPr>
                        <a:t>Conservación de suelos y agua en la cuenca del lago de </a:t>
                      </a:r>
                      <a:r>
                        <a:rPr lang="es-GT" sz="1100" b="0" i="0" u="none" strike="noStrike" dirty="0" smtClean="0">
                          <a:solidFill>
                            <a:srgbClr val="000000"/>
                          </a:solidFill>
                          <a:effectLst/>
                          <a:latin typeface="Calibri" panose="020F0502020204030204" pitchFamily="34" charset="0"/>
                        </a:rPr>
                        <a:t>Amatitlán</a:t>
                      </a:r>
                      <a:r>
                        <a:rPr lang="es-GT" sz="11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GT" sz="1100" b="0" i="0" u="none" strike="noStrike">
                          <a:solidFill>
                            <a:srgbClr val="000000"/>
                          </a:solidFill>
                          <a:effectLst/>
                          <a:latin typeface="Calibri" panose="020F0502020204030204" pitchFamily="34" charset="0"/>
                        </a:rPr>
                        <a:t>HECTÁREA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GT" sz="1100" b="0" i="0" u="none" strike="noStrike">
                          <a:solidFill>
                            <a:srgbClr val="000000"/>
                          </a:solidFill>
                          <a:effectLst/>
                          <a:latin typeface="Calibri" panose="020F0502020204030204" pitchFamily="34"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GT" sz="1100" b="0" i="0" u="none" strike="noStrike" dirty="0" smtClean="0">
                          <a:solidFill>
                            <a:srgbClr val="000000"/>
                          </a:solidFill>
                          <a:effectLst/>
                          <a:latin typeface="Calibri" panose="020F0502020204030204" pitchFamily="34" charset="0"/>
                        </a:rPr>
                        <a:t>Q2,049,152.00</a:t>
                      </a:r>
                      <a:endParaRPr lang="es-GT" sz="11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0559666"/>
                  </a:ext>
                </a:extLst>
              </a:tr>
              <a:tr h="514110">
                <a:tc>
                  <a:txBody>
                    <a:bodyPr/>
                    <a:lstStyle/>
                    <a:p>
                      <a:pPr algn="l" fontAlgn="ctr"/>
                      <a:r>
                        <a:rPr lang="es-GT" sz="1100" b="0" i="0" u="none" strike="noStrike" dirty="0">
                          <a:solidFill>
                            <a:srgbClr val="000000"/>
                          </a:solidFill>
                          <a:effectLst/>
                          <a:latin typeface="Calibri" panose="020F0502020204030204" pitchFamily="34" charset="0"/>
                        </a:rPr>
                        <a:t>Reforestación y mantenimiento de áreas en la cuenca del lago de Amatitlan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GT" sz="1100" b="0" i="0" u="none" strike="noStrike">
                          <a:solidFill>
                            <a:srgbClr val="000000"/>
                          </a:solidFill>
                          <a:effectLst/>
                          <a:latin typeface="Calibri" panose="020F0502020204030204" pitchFamily="34" charset="0"/>
                        </a:rPr>
                        <a:t>HECTÁREA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GT" sz="1100" b="0" i="0" u="none" strike="noStrike" dirty="0">
                          <a:solidFill>
                            <a:srgbClr val="000000"/>
                          </a:solidFill>
                          <a:effectLst/>
                          <a:latin typeface="Calibri" panose="020F0502020204030204" pitchFamily="34" charset="0"/>
                        </a:rPr>
                        <a:t>9</a:t>
                      </a:r>
                      <a:r>
                        <a:rPr lang="es-GT" sz="1100" b="0" i="0" u="none" strike="noStrike" dirty="0" smtClean="0">
                          <a:solidFill>
                            <a:srgbClr val="000000"/>
                          </a:solidFill>
                          <a:effectLst/>
                          <a:latin typeface="Calibri" panose="020F0502020204030204" pitchFamily="34" charset="0"/>
                        </a:rPr>
                        <a:t>5</a:t>
                      </a:r>
                      <a:endParaRPr lang="es-GT" sz="11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GT" sz="1100" b="0" i="0" u="none" strike="noStrike" dirty="0" smtClean="0">
                          <a:solidFill>
                            <a:srgbClr val="000000"/>
                          </a:solidFill>
                          <a:effectLst/>
                          <a:latin typeface="Calibri" panose="020F0502020204030204" pitchFamily="34" charset="0"/>
                        </a:rPr>
                        <a:t>Q959,420.00</a:t>
                      </a:r>
                      <a:endParaRPr lang="es-GT" sz="11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6246004"/>
                  </a:ext>
                </a:extLst>
              </a:tr>
            </a:tbl>
          </a:graphicData>
        </a:graphic>
      </p:graphicFrame>
      <p:pic>
        <p:nvPicPr>
          <p:cNvPr id="33" name="9 Imagen" descr="C:\Users\dtpusu04\AppData\Local\Microsoft\Windows\Temporary Internet Files\Content.Word\Imagen 2018.png"/>
          <p:cNvPicPr/>
          <p:nvPr/>
        </p:nvPicPr>
        <p:blipFill rotWithShape="1">
          <a:blip r:embed="rId3" cstate="print">
            <a:extLst>
              <a:ext uri="{28A0092B-C50C-407E-A947-70E740481C1C}">
                <a14:useLocalDpi xmlns:a14="http://schemas.microsoft.com/office/drawing/2010/main" val="0"/>
              </a:ext>
            </a:extLst>
          </a:blip>
          <a:srcRect t="12754" b="17347"/>
          <a:stretch/>
        </p:blipFill>
        <p:spPr bwMode="auto">
          <a:xfrm>
            <a:off x="307975" y="101868"/>
            <a:ext cx="1163320" cy="81343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540937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228541" y="170032"/>
            <a:ext cx="2501064" cy="338554"/>
          </a:xfrm>
          <a:prstGeom prst="rect">
            <a:avLst/>
          </a:prstGeom>
          <a:noFill/>
        </p:spPr>
        <p:txBody>
          <a:bodyPr wrap="square" rtlCol="0">
            <a:spAutoFit/>
          </a:bodyPr>
          <a:lstStyle/>
          <a:p>
            <a:r>
              <a:rPr lang="en-US" sz="1600" dirty="0">
                <a:solidFill>
                  <a:schemeClr val="bg1"/>
                </a:solidFill>
                <a:latin typeface="Calibri Light" panose="020F0302020204030204" pitchFamily="34" charset="0"/>
              </a:rPr>
              <a:t>Simple Project Manager </a:t>
            </a:r>
          </a:p>
        </p:txBody>
      </p:sp>
      <p:sp>
        <p:nvSpPr>
          <p:cNvPr id="2" name="Title 1">
            <a:extLst>
              <a:ext uri="{FF2B5EF4-FFF2-40B4-BE49-F238E27FC236}">
                <a16:creationId xmlns:a16="http://schemas.microsoft.com/office/drawing/2014/main" id="{555DC0C3-BCDA-48C0-A49A-2FF6F4CBFF48}"/>
              </a:ext>
            </a:extLst>
          </p:cNvPr>
          <p:cNvSpPr>
            <a:spLocks noGrp="1"/>
          </p:cNvSpPr>
          <p:nvPr>
            <p:ph type="title"/>
          </p:nvPr>
        </p:nvSpPr>
        <p:spPr>
          <a:xfrm>
            <a:off x="2631973" y="277288"/>
            <a:ext cx="5181113" cy="522664"/>
          </a:xfrm>
        </p:spPr>
        <p:txBody>
          <a:bodyPr/>
          <a:lstStyle/>
          <a:p>
            <a:pPr algn="ctr"/>
            <a:r>
              <a:rPr lang="es-GT" sz="2000" dirty="0" smtClean="0">
                <a:latin typeface="Ebrima" panose="02000000000000000000" pitchFamily="2" charset="0"/>
                <a:ea typeface="Ebrima" panose="02000000000000000000" pitchFamily="2" charset="0"/>
                <a:cs typeface="Ebrima" panose="02000000000000000000" pitchFamily="2" charset="0"/>
              </a:rPr>
              <a:t>II. Cantidad de Bienes y Servicios entregados</a:t>
            </a:r>
            <a:endParaRPr lang="en-US" sz="2000" dirty="0"/>
          </a:p>
        </p:txBody>
      </p:sp>
      <p:grpSp>
        <p:nvGrpSpPr>
          <p:cNvPr id="66" name="Group 65">
            <a:extLst>
              <a:ext uri="{FF2B5EF4-FFF2-40B4-BE49-F238E27FC236}">
                <a16:creationId xmlns:a16="http://schemas.microsoft.com/office/drawing/2014/main" id="{9A4A16D0-5A9C-4B45-A8BB-59850E859C99}"/>
              </a:ext>
            </a:extLst>
          </p:cNvPr>
          <p:cNvGrpSpPr/>
          <p:nvPr/>
        </p:nvGrpSpPr>
        <p:grpSpPr>
          <a:xfrm>
            <a:off x="3590267" y="3976995"/>
            <a:ext cx="228976" cy="228977"/>
            <a:chOff x="3398838" y="3616326"/>
            <a:chExt cx="346075" cy="346076"/>
          </a:xfrm>
        </p:grpSpPr>
        <p:sp>
          <p:nvSpPr>
            <p:cNvPr id="73" name="Rectangle 94">
              <a:extLst>
                <a:ext uri="{FF2B5EF4-FFF2-40B4-BE49-F238E27FC236}">
                  <a16:creationId xmlns:a16="http://schemas.microsoft.com/office/drawing/2014/main" id="{5E7F0A8F-8544-44A6-BCF8-0A11E6955D68}"/>
                </a:ext>
              </a:extLst>
            </p:cNvPr>
            <p:cNvSpPr>
              <a:spLocks noChangeArrowheads="1"/>
            </p:cNvSpPr>
            <p:nvPr/>
          </p:nvSpPr>
          <p:spPr bwMode="auto">
            <a:xfrm>
              <a:off x="3459163" y="3616326"/>
              <a:ext cx="90488" cy="346075"/>
            </a:xfrm>
            <a:prstGeom prst="rect">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75" name="Rectangle 95">
              <a:extLst>
                <a:ext uri="{FF2B5EF4-FFF2-40B4-BE49-F238E27FC236}">
                  <a16:creationId xmlns:a16="http://schemas.microsoft.com/office/drawing/2014/main" id="{0A038215-BE4E-4123-8DCB-8AA85592A9AE}"/>
                </a:ext>
              </a:extLst>
            </p:cNvPr>
            <p:cNvSpPr>
              <a:spLocks noChangeArrowheads="1"/>
            </p:cNvSpPr>
            <p:nvPr/>
          </p:nvSpPr>
          <p:spPr bwMode="auto">
            <a:xfrm>
              <a:off x="3549651" y="3736976"/>
              <a:ext cx="90488" cy="225425"/>
            </a:xfrm>
            <a:prstGeom prst="rect">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76" name="Line 96">
              <a:extLst>
                <a:ext uri="{FF2B5EF4-FFF2-40B4-BE49-F238E27FC236}">
                  <a16:creationId xmlns:a16="http://schemas.microsoft.com/office/drawing/2014/main" id="{AFF25812-199C-45A3-BA3A-F2CB1E0A6049}"/>
                </a:ext>
              </a:extLst>
            </p:cNvPr>
            <p:cNvSpPr>
              <a:spLocks noChangeShapeType="1"/>
            </p:cNvSpPr>
            <p:nvPr/>
          </p:nvSpPr>
          <p:spPr bwMode="auto">
            <a:xfrm>
              <a:off x="3579813" y="3933826"/>
              <a:ext cx="30163" cy="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77" name="Line 97">
              <a:extLst>
                <a:ext uri="{FF2B5EF4-FFF2-40B4-BE49-F238E27FC236}">
                  <a16:creationId xmlns:a16="http://schemas.microsoft.com/office/drawing/2014/main" id="{B2A1C214-1C4A-4BE4-8B9E-2971BED013EB}"/>
                </a:ext>
              </a:extLst>
            </p:cNvPr>
            <p:cNvSpPr>
              <a:spLocks noChangeShapeType="1"/>
            </p:cNvSpPr>
            <p:nvPr/>
          </p:nvSpPr>
          <p:spPr bwMode="auto">
            <a:xfrm>
              <a:off x="3503613" y="3646489"/>
              <a:ext cx="0" cy="19685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78" name="Rectangle 98">
              <a:extLst>
                <a:ext uri="{FF2B5EF4-FFF2-40B4-BE49-F238E27FC236}">
                  <a16:creationId xmlns:a16="http://schemas.microsoft.com/office/drawing/2014/main" id="{B8529BB1-A46D-47EB-A314-F20A5521E291}"/>
                </a:ext>
              </a:extLst>
            </p:cNvPr>
            <p:cNvSpPr>
              <a:spLocks noChangeArrowheads="1"/>
            </p:cNvSpPr>
            <p:nvPr/>
          </p:nvSpPr>
          <p:spPr bwMode="auto">
            <a:xfrm>
              <a:off x="3489326" y="3873501"/>
              <a:ext cx="30163" cy="60325"/>
            </a:xfrm>
            <a:prstGeom prst="rect">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79" name="Line 99">
              <a:extLst>
                <a:ext uri="{FF2B5EF4-FFF2-40B4-BE49-F238E27FC236}">
                  <a16:creationId xmlns:a16="http://schemas.microsoft.com/office/drawing/2014/main" id="{1DB15AB5-7252-484C-90F8-A6B513FB9E9C}"/>
                </a:ext>
              </a:extLst>
            </p:cNvPr>
            <p:cNvSpPr>
              <a:spLocks noChangeShapeType="1"/>
            </p:cNvSpPr>
            <p:nvPr/>
          </p:nvSpPr>
          <p:spPr bwMode="auto">
            <a:xfrm>
              <a:off x="3594101" y="3767139"/>
              <a:ext cx="0" cy="136525"/>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0" name="Line 100">
              <a:extLst>
                <a:ext uri="{FF2B5EF4-FFF2-40B4-BE49-F238E27FC236}">
                  <a16:creationId xmlns:a16="http://schemas.microsoft.com/office/drawing/2014/main" id="{A7D03B7C-A6B5-4A62-AD5E-625D076C6AF3}"/>
                </a:ext>
              </a:extLst>
            </p:cNvPr>
            <p:cNvSpPr>
              <a:spLocks noChangeShapeType="1"/>
            </p:cNvSpPr>
            <p:nvPr/>
          </p:nvSpPr>
          <p:spPr bwMode="auto">
            <a:xfrm>
              <a:off x="3429001" y="3706814"/>
              <a:ext cx="0" cy="211138"/>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3" name="Rectangle 101">
              <a:extLst>
                <a:ext uri="{FF2B5EF4-FFF2-40B4-BE49-F238E27FC236}">
                  <a16:creationId xmlns:a16="http://schemas.microsoft.com/office/drawing/2014/main" id="{0839DEE7-A9F5-4A8E-B729-222359398603}"/>
                </a:ext>
              </a:extLst>
            </p:cNvPr>
            <p:cNvSpPr>
              <a:spLocks noChangeArrowheads="1"/>
            </p:cNvSpPr>
            <p:nvPr/>
          </p:nvSpPr>
          <p:spPr bwMode="auto">
            <a:xfrm>
              <a:off x="3398838" y="3662364"/>
              <a:ext cx="60325" cy="300038"/>
            </a:xfrm>
            <a:prstGeom prst="rect">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4" name="Freeform 102">
              <a:extLst>
                <a:ext uri="{FF2B5EF4-FFF2-40B4-BE49-F238E27FC236}">
                  <a16:creationId xmlns:a16="http://schemas.microsoft.com/office/drawing/2014/main" id="{CF97EB3E-8D3C-41B9-81B9-4A81669758B1}"/>
                </a:ext>
              </a:extLst>
            </p:cNvPr>
            <p:cNvSpPr>
              <a:spLocks/>
            </p:cNvSpPr>
            <p:nvPr/>
          </p:nvSpPr>
          <p:spPr bwMode="auto">
            <a:xfrm>
              <a:off x="3624263" y="3662364"/>
              <a:ext cx="120650" cy="300038"/>
            </a:xfrm>
            <a:custGeom>
              <a:avLst/>
              <a:gdLst>
                <a:gd name="T0" fmla="*/ 76 w 76"/>
                <a:gd name="T1" fmla="*/ 182 h 189"/>
                <a:gd name="T2" fmla="*/ 47 w 76"/>
                <a:gd name="T3" fmla="*/ 189 h 189"/>
                <a:gd name="T4" fmla="*/ 0 w 76"/>
                <a:gd name="T5" fmla="*/ 7 h 189"/>
                <a:gd name="T6" fmla="*/ 29 w 76"/>
                <a:gd name="T7" fmla="*/ 0 h 189"/>
                <a:gd name="T8" fmla="*/ 76 w 76"/>
                <a:gd name="T9" fmla="*/ 182 h 189"/>
              </a:gdLst>
              <a:ahLst/>
              <a:cxnLst>
                <a:cxn ang="0">
                  <a:pos x="T0" y="T1"/>
                </a:cxn>
                <a:cxn ang="0">
                  <a:pos x="T2" y="T3"/>
                </a:cxn>
                <a:cxn ang="0">
                  <a:pos x="T4" y="T5"/>
                </a:cxn>
                <a:cxn ang="0">
                  <a:pos x="T6" y="T7"/>
                </a:cxn>
                <a:cxn ang="0">
                  <a:pos x="T8" y="T9"/>
                </a:cxn>
              </a:cxnLst>
              <a:rect l="0" t="0" r="r" b="b"/>
              <a:pathLst>
                <a:path w="76" h="189">
                  <a:moveTo>
                    <a:pt x="76" y="182"/>
                  </a:moveTo>
                  <a:lnTo>
                    <a:pt x="47" y="189"/>
                  </a:lnTo>
                  <a:lnTo>
                    <a:pt x="0" y="7"/>
                  </a:lnTo>
                  <a:lnTo>
                    <a:pt x="29" y="0"/>
                  </a:lnTo>
                  <a:lnTo>
                    <a:pt x="76" y="182"/>
                  </a:lnTo>
                  <a:close/>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grpSp>
      <p:grpSp>
        <p:nvGrpSpPr>
          <p:cNvPr id="85" name="Group 84">
            <a:extLst>
              <a:ext uri="{FF2B5EF4-FFF2-40B4-BE49-F238E27FC236}">
                <a16:creationId xmlns:a16="http://schemas.microsoft.com/office/drawing/2014/main" id="{84D9FFFE-2936-491C-9BB3-87379CE1F3D9}"/>
              </a:ext>
            </a:extLst>
          </p:cNvPr>
          <p:cNvGrpSpPr/>
          <p:nvPr/>
        </p:nvGrpSpPr>
        <p:grpSpPr>
          <a:xfrm>
            <a:off x="3594994" y="1071045"/>
            <a:ext cx="219523" cy="228976"/>
            <a:chOff x="2692400" y="3616326"/>
            <a:chExt cx="331788" cy="346075"/>
          </a:xfrm>
        </p:grpSpPr>
        <p:sp>
          <p:nvSpPr>
            <p:cNvPr id="86" name="Line 288">
              <a:extLst>
                <a:ext uri="{FF2B5EF4-FFF2-40B4-BE49-F238E27FC236}">
                  <a16:creationId xmlns:a16="http://schemas.microsoft.com/office/drawing/2014/main" id="{BFC32F7D-CD98-4DA0-B52F-03E7D2842B25}"/>
                </a:ext>
              </a:extLst>
            </p:cNvPr>
            <p:cNvSpPr>
              <a:spLocks noChangeShapeType="1"/>
            </p:cNvSpPr>
            <p:nvPr/>
          </p:nvSpPr>
          <p:spPr bwMode="auto">
            <a:xfrm>
              <a:off x="2768600" y="3616326"/>
              <a:ext cx="0" cy="7620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90" name="Line 289">
              <a:extLst>
                <a:ext uri="{FF2B5EF4-FFF2-40B4-BE49-F238E27FC236}">
                  <a16:creationId xmlns:a16="http://schemas.microsoft.com/office/drawing/2014/main" id="{78EB434B-558A-4E12-96E7-931BFF534DE4}"/>
                </a:ext>
              </a:extLst>
            </p:cNvPr>
            <p:cNvSpPr>
              <a:spLocks noChangeShapeType="1"/>
            </p:cNvSpPr>
            <p:nvPr/>
          </p:nvSpPr>
          <p:spPr bwMode="auto">
            <a:xfrm>
              <a:off x="2857500" y="3616326"/>
              <a:ext cx="0" cy="7620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94" name="Line 290">
              <a:extLst>
                <a:ext uri="{FF2B5EF4-FFF2-40B4-BE49-F238E27FC236}">
                  <a16:creationId xmlns:a16="http://schemas.microsoft.com/office/drawing/2014/main" id="{01846CF2-F610-4021-8007-5962C5467396}"/>
                </a:ext>
              </a:extLst>
            </p:cNvPr>
            <p:cNvSpPr>
              <a:spLocks noChangeShapeType="1"/>
            </p:cNvSpPr>
            <p:nvPr/>
          </p:nvSpPr>
          <p:spPr bwMode="auto">
            <a:xfrm>
              <a:off x="2947988" y="3616326"/>
              <a:ext cx="0" cy="7620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95" name="Freeform 291">
              <a:extLst>
                <a:ext uri="{FF2B5EF4-FFF2-40B4-BE49-F238E27FC236}">
                  <a16:creationId xmlns:a16="http://schemas.microsoft.com/office/drawing/2014/main" id="{59F13115-B0EF-4B0F-A754-648778197181}"/>
                </a:ext>
              </a:extLst>
            </p:cNvPr>
            <p:cNvSpPr>
              <a:spLocks/>
            </p:cNvSpPr>
            <p:nvPr/>
          </p:nvSpPr>
          <p:spPr bwMode="auto">
            <a:xfrm>
              <a:off x="2692400" y="3646488"/>
              <a:ext cx="331788" cy="315913"/>
            </a:xfrm>
            <a:custGeom>
              <a:avLst/>
              <a:gdLst>
                <a:gd name="T0" fmla="*/ 180 w 209"/>
                <a:gd name="T1" fmla="*/ 0 h 199"/>
                <a:gd name="T2" fmla="*/ 209 w 209"/>
                <a:gd name="T3" fmla="*/ 0 h 199"/>
                <a:gd name="T4" fmla="*/ 209 w 209"/>
                <a:gd name="T5" fmla="*/ 199 h 199"/>
                <a:gd name="T6" fmla="*/ 0 w 209"/>
                <a:gd name="T7" fmla="*/ 199 h 199"/>
                <a:gd name="T8" fmla="*/ 0 w 209"/>
                <a:gd name="T9" fmla="*/ 0 h 199"/>
                <a:gd name="T10" fmla="*/ 29 w 209"/>
                <a:gd name="T11" fmla="*/ 0 h 199"/>
              </a:gdLst>
              <a:ahLst/>
              <a:cxnLst>
                <a:cxn ang="0">
                  <a:pos x="T0" y="T1"/>
                </a:cxn>
                <a:cxn ang="0">
                  <a:pos x="T2" y="T3"/>
                </a:cxn>
                <a:cxn ang="0">
                  <a:pos x="T4" y="T5"/>
                </a:cxn>
                <a:cxn ang="0">
                  <a:pos x="T6" y="T7"/>
                </a:cxn>
                <a:cxn ang="0">
                  <a:pos x="T8" y="T9"/>
                </a:cxn>
                <a:cxn ang="0">
                  <a:pos x="T10" y="T11"/>
                </a:cxn>
              </a:cxnLst>
              <a:rect l="0" t="0" r="r" b="b"/>
              <a:pathLst>
                <a:path w="209" h="199">
                  <a:moveTo>
                    <a:pt x="180" y="0"/>
                  </a:moveTo>
                  <a:lnTo>
                    <a:pt x="209" y="0"/>
                  </a:lnTo>
                  <a:lnTo>
                    <a:pt x="209" y="199"/>
                  </a:lnTo>
                  <a:lnTo>
                    <a:pt x="0" y="199"/>
                  </a:lnTo>
                  <a:lnTo>
                    <a:pt x="0" y="0"/>
                  </a:lnTo>
                  <a:lnTo>
                    <a:pt x="29" y="0"/>
                  </a:ln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96" name="Freeform 292">
              <a:extLst>
                <a:ext uri="{FF2B5EF4-FFF2-40B4-BE49-F238E27FC236}">
                  <a16:creationId xmlns:a16="http://schemas.microsoft.com/office/drawing/2014/main" id="{3B57513A-6E04-4BBC-8284-689DD195F28C}"/>
                </a:ext>
              </a:extLst>
            </p:cNvPr>
            <p:cNvSpPr>
              <a:spLocks/>
            </p:cNvSpPr>
            <p:nvPr/>
          </p:nvSpPr>
          <p:spPr bwMode="auto">
            <a:xfrm>
              <a:off x="2738438" y="3676651"/>
              <a:ext cx="239713" cy="241300"/>
            </a:xfrm>
            <a:custGeom>
              <a:avLst/>
              <a:gdLst>
                <a:gd name="T0" fmla="*/ 0 w 151"/>
                <a:gd name="T1" fmla="*/ 0 h 152"/>
                <a:gd name="T2" fmla="*/ 0 w 151"/>
                <a:gd name="T3" fmla="*/ 152 h 152"/>
                <a:gd name="T4" fmla="*/ 151 w 151"/>
                <a:gd name="T5" fmla="*/ 152 h 152"/>
                <a:gd name="T6" fmla="*/ 151 w 151"/>
                <a:gd name="T7" fmla="*/ 0 h 152"/>
              </a:gdLst>
              <a:ahLst/>
              <a:cxnLst>
                <a:cxn ang="0">
                  <a:pos x="T0" y="T1"/>
                </a:cxn>
                <a:cxn ang="0">
                  <a:pos x="T2" y="T3"/>
                </a:cxn>
                <a:cxn ang="0">
                  <a:pos x="T4" y="T5"/>
                </a:cxn>
                <a:cxn ang="0">
                  <a:pos x="T6" y="T7"/>
                </a:cxn>
              </a:cxnLst>
              <a:rect l="0" t="0" r="r" b="b"/>
              <a:pathLst>
                <a:path w="151" h="152">
                  <a:moveTo>
                    <a:pt x="0" y="0"/>
                  </a:moveTo>
                  <a:lnTo>
                    <a:pt x="0" y="152"/>
                  </a:lnTo>
                  <a:lnTo>
                    <a:pt x="151" y="152"/>
                  </a:lnTo>
                  <a:lnTo>
                    <a:pt x="151" y="0"/>
                  </a:ln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97" name="Line 293">
              <a:extLst>
                <a:ext uri="{FF2B5EF4-FFF2-40B4-BE49-F238E27FC236}">
                  <a16:creationId xmlns:a16="http://schemas.microsoft.com/office/drawing/2014/main" id="{CA049B81-680B-46CB-9B66-9C88DE2B0CE4}"/>
                </a:ext>
              </a:extLst>
            </p:cNvPr>
            <p:cNvSpPr>
              <a:spLocks noChangeShapeType="1"/>
            </p:cNvSpPr>
            <p:nvPr/>
          </p:nvSpPr>
          <p:spPr bwMode="auto">
            <a:xfrm>
              <a:off x="2798763" y="3646488"/>
              <a:ext cx="36513" cy="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98" name="Line 294">
              <a:extLst>
                <a:ext uri="{FF2B5EF4-FFF2-40B4-BE49-F238E27FC236}">
                  <a16:creationId xmlns:a16="http://schemas.microsoft.com/office/drawing/2014/main" id="{41A23FB7-57A8-41D1-B4CB-A07B33924D96}"/>
                </a:ext>
              </a:extLst>
            </p:cNvPr>
            <p:cNvSpPr>
              <a:spLocks noChangeShapeType="1"/>
            </p:cNvSpPr>
            <p:nvPr/>
          </p:nvSpPr>
          <p:spPr bwMode="auto">
            <a:xfrm>
              <a:off x="2881313" y="3646488"/>
              <a:ext cx="36513" cy="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grpSp>
      <p:grpSp>
        <p:nvGrpSpPr>
          <p:cNvPr id="103" name="Group 102">
            <a:extLst>
              <a:ext uri="{FF2B5EF4-FFF2-40B4-BE49-F238E27FC236}">
                <a16:creationId xmlns:a16="http://schemas.microsoft.com/office/drawing/2014/main" id="{EB85DED6-B069-4A37-B375-10AF5FA9F06F}"/>
              </a:ext>
            </a:extLst>
          </p:cNvPr>
          <p:cNvGrpSpPr/>
          <p:nvPr/>
        </p:nvGrpSpPr>
        <p:grpSpPr>
          <a:xfrm>
            <a:off x="11520109" y="1036343"/>
            <a:ext cx="228976" cy="228976"/>
            <a:chOff x="8447088" y="5060951"/>
            <a:chExt cx="346075" cy="346075"/>
          </a:xfrm>
        </p:grpSpPr>
        <p:sp>
          <p:nvSpPr>
            <p:cNvPr id="104" name="Freeform 365">
              <a:extLst>
                <a:ext uri="{FF2B5EF4-FFF2-40B4-BE49-F238E27FC236}">
                  <a16:creationId xmlns:a16="http://schemas.microsoft.com/office/drawing/2014/main" id="{493FE6A8-C2BF-4EF9-AD83-D92FD6682577}"/>
                </a:ext>
              </a:extLst>
            </p:cNvPr>
            <p:cNvSpPr>
              <a:spLocks/>
            </p:cNvSpPr>
            <p:nvPr/>
          </p:nvSpPr>
          <p:spPr bwMode="auto">
            <a:xfrm>
              <a:off x="8523288" y="5121276"/>
              <a:ext cx="195263" cy="150813"/>
            </a:xfrm>
            <a:custGeom>
              <a:avLst/>
              <a:gdLst>
                <a:gd name="T0" fmla="*/ 123 w 123"/>
                <a:gd name="T1" fmla="*/ 95 h 95"/>
                <a:gd name="T2" fmla="*/ 123 w 123"/>
                <a:gd name="T3" fmla="*/ 19 h 95"/>
                <a:gd name="T4" fmla="*/ 52 w 123"/>
                <a:gd name="T5" fmla="*/ 19 h 95"/>
                <a:gd name="T6" fmla="*/ 42 w 123"/>
                <a:gd name="T7" fmla="*/ 0 h 95"/>
                <a:gd name="T8" fmla="*/ 0 w 123"/>
                <a:gd name="T9" fmla="*/ 0 h 95"/>
                <a:gd name="T10" fmla="*/ 0 w 123"/>
                <a:gd name="T11" fmla="*/ 95 h 95"/>
              </a:gdLst>
              <a:ahLst/>
              <a:cxnLst>
                <a:cxn ang="0">
                  <a:pos x="T0" y="T1"/>
                </a:cxn>
                <a:cxn ang="0">
                  <a:pos x="T2" y="T3"/>
                </a:cxn>
                <a:cxn ang="0">
                  <a:pos x="T4" y="T5"/>
                </a:cxn>
                <a:cxn ang="0">
                  <a:pos x="T6" y="T7"/>
                </a:cxn>
                <a:cxn ang="0">
                  <a:pos x="T8" y="T9"/>
                </a:cxn>
                <a:cxn ang="0">
                  <a:pos x="T10" y="T11"/>
                </a:cxn>
              </a:cxnLst>
              <a:rect l="0" t="0" r="r" b="b"/>
              <a:pathLst>
                <a:path w="123" h="95">
                  <a:moveTo>
                    <a:pt x="123" y="95"/>
                  </a:moveTo>
                  <a:lnTo>
                    <a:pt x="123" y="19"/>
                  </a:lnTo>
                  <a:lnTo>
                    <a:pt x="52" y="19"/>
                  </a:lnTo>
                  <a:lnTo>
                    <a:pt x="42" y="0"/>
                  </a:lnTo>
                  <a:lnTo>
                    <a:pt x="0" y="0"/>
                  </a:lnTo>
                  <a:lnTo>
                    <a:pt x="0" y="95"/>
                  </a:ln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05" name="Freeform 366">
              <a:extLst>
                <a:ext uri="{FF2B5EF4-FFF2-40B4-BE49-F238E27FC236}">
                  <a16:creationId xmlns:a16="http://schemas.microsoft.com/office/drawing/2014/main" id="{A02FA930-89AC-4CB8-B9ED-D53FF524944A}"/>
                </a:ext>
              </a:extLst>
            </p:cNvPr>
            <p:cNvSpPr>
              <a:spLocks/>
            </p:cNvSpPr>
            <p:nvPr/>
          </p:nvSpPr>
          <p:spPr bwMode="auto">
            <a:xfrm>
              <a:off x="8537575" y="5091113"/>
              <a:ext cx="165100" cy="30163"/>
            </a:xfrm>
            <a:custGeom>
              <a:avLst/>
              <a:gdLst>
                <a:gd name="T0" fmla="*/ 104 w 104"/>
                <a:gd name="T1" fmla="*/ 19 h 19"/>
                <a:gd name="T2" fmla="*/ 52 w 104"/>
                <a:gd name="T3" fmla="*/ 19 h 19"/>
                <a:gd name="T4" fmla="*/ 43 w 104"/>
                <a:gd name="T5" fmla="*/ 0 h 19"/>
                <a:gd name="T6" fmla="*/ 0 w 104"/>
                <a:gd name="T7" fmla="*/ 0 h 19"/>
              </a:gdLst>
              <a:ahLst/>
              <a:cxnLst>
                <a:cxn ang="0">
                  <a:pos x="T0" y="T1"/>
                </a:cxn>
                <a:cxn ang="0">
                  <a:pos x="T2" y="T3"/>
                </a:cxn>
                <a:cxn ang="0">
                  <a:pos x="T4" y="T5"/>
                </a:cxn>
                <a:cxn ang="0">
                  <a:pos x="T6" y="T7"/>
                </a:cxn>
              </a:cxnLst>
              <a:rect l="0" t="0" r="r" b="b"/>
              <a:pathLst>
                <a:path w="104" h="19">
                  <a:moveTo>
                    <a:pt x="104" y="19"/>
                  </a:moveTo>
                  <a:lnTo>
                    <a:pt x="52" y="19"/>
                  </a:lnTo>
                  <a:lnTo>
                    <a:pt x="43" y="0"/>
                  </a:lnTo>
                  <a:lnTo>
                    <a:pt x="0" y="0"/>
                  </a:ln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06" name="Freeform 367">
              <a:extLst>
                <a:ext uri="{FF2B5EF4-FFF2-40B4-BE49-F238E27FC236}">
                  <a16:creationId xmlns:a16="http://schemas.microsoft.com/office/drawing/2014/main" id="{55CC26BA-27C9-44E7-AE5D-31FBC7E4BFF0}"/>
                </a:ext>
              </a:extLst>
            </p:cNvPr>
            <p:cNvSpPr>
              <a:spLocks/>
            </p:cNvSpPr>
            <p:nvPr/>
          </p:nvSpPr>
          <p:spPr bwMode="auto">
            <a:xfrm>
              <a:off x="8553450" y="5060951"/>
              <a:ext cx="134938" cy="30163"/>
            </a:xfrm>
            <a:custGeom>
              <a:avLst/>
              <a:gdLst>
                <a:gd name="T0" fmla="*/ 85 w 85"/>
                <a:gd name="T1" fmla="*/ 19 h 19"/>
                <a:gd name="T2" fmla="*/ 52 w 85"/>
                <a:gd name="T3" fmla="*/ 19 h 19"/>
                <a:gd name="T4" fmla="*/ 42 w 85"/>
                <a:gd name="T5" fmla="*/ 0 h 19"/>
                <a:gd name="T6" fmla="*/ 0 w 85"/>
                <a:gd name="T7" fmla="*/ 0 h 19"/>
              </a:gdLst>
              <a:ahLst/>
              <a:cxnLst>
                <a:cxn ang="0">
                  <a:pos x="T0" y="T1"/>
                </a:cxn>
                <a:cxn ang="0">
                  <a:pos x="T2" y="T3"/>
                </a:cxn>
                <a:cxn ang="0">
                  <a:pos x="T4" y="T5"/>
                </a:cxn>
                <a:cxn ang="0">
                  <a:pos x="T6" y="T7"/>
                </a:cxn>
              </a:cxnLst>
              <a:rect l="0" t="0" r="r" b="b"/>
              <a:pathLst>
                <a:path w="85" h="19">
                  <a:moveTo>
                    <a:pt x="85" y="19"/>
                  </a:moveTo>
                  <a:lnTo>
                    <a:pt x="52" y="19"/>
                  </a:lnTo>
                  <a:lnTo>
                    <a:pt x="42" y="0"/>
                  </a:lnTo>
                  <a:lnTo>
                    <a:pt x="0" y="0"/>
                  </a:ln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07" name="Freeform 368">
              <a:extLst>
                <a:ext uri="{FF2B5EF4-FFF2-40B4-BE49-F238E27FC236}">
                  <a16:creationId xmlns:a16="http://schemas.microsoft.com/office/drawing/2014/main" id="{E1F523BB-7165-42B8-805A-0D5ED8161065}"/>
                </a:ext>
              </a:extLst>
            </p:cNvPr>
            <p:cNvSpPr>
              <a:spLocks/>
            </p:cNvSpPr>
            <p:nvPr/>
          </p:nvSpPr>
          <p:spPr bwMode="auto">
            <a:xfrm>
              <a:off x="8447088" y="5302251"/>
              <a:ext cx="346075" cy="104775"/>
            </a:xfrm>
            <a:custGeom>
              <a:avLst/>
              <a:gdLst>
                <a:gd name="T0" fmla="*/ 92 w 92"/>
                <a:gd name="T1" fmla="*/ 28 h 28"/>
                <a:gd name="T2" fmla="*/ 0 w 92"/>
                <a:gd name="T3" fmla="*/ 28 h 28"/>
                <a:gd name="T4" fmla="*/ 0 w 92"/>
                <a:gd name="T5" fmla="*/ 0 h 28"/>
                <a:gd name="T6" fmla="*/ 30 w 92"/>
                <a:gd name="T7" fmla="*/ 0 h 28"/>
                <a:gd name="T8" fmla="*/ 30 w 92"/>
                <a:gd name="T9" fmla="*/ 4 h 28"/>
                <a:gd name="T10" fmla="*/ 38 w 92"/>
                <a:gd name="T11" fmla="*/ 12 h 28"/>
                <a:gd name="T12" fmla="*/ 56 w 92"/>
                <a:gd name="T13" fmla="*/ 12 h 28"/>
                <a:gd name="T14" fmla="*/ 64 w 92"/>
                <a:gd name="T15" fmla="*/ 4 h 28"/>
                <a:gd name="T16" fmla="*/ 64 w 92"/>
                <a:gd name="T17" fmla="*/ 0 h 28"/>
                <a:gd name="T18" fmla="*/ 92 w 92"/>
                <a:gd name="T19" fmla="*/ 0 h 28"/>
                <a:gd name="T20" fmla="*/ 92 w 92"/>
                <a:gd name="T21"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28">
                  <a:moveTo>
                    <a:pt x="92" y="28"/>
                  </a:moveTo>
                  <a:cubicBezTo>
                    <a:pt x="0" y="28"/>
                    <a:pt x="0" y="28"/>
                    <a:pt x="0" y="28"/>
                  </a:cubicBezTo>
                  <a:cubicBezTo>
                    <a:pt x="0" y="0"/>
                    <a:pt x="0" y="0"/>
                    <a:pt x="0" y="0"/>
                  </a:cubicBezTo>
                  <a:cubicBezTo>
                    <a:pt x="30" y="0"/>
                    <a:pt x="30" y="0"/>
                    <a:pt x="30" y="0"/>
                  </a:cubicBezTo>
                  <a:cubicBezTo>
                    <a:pt x="30" y="4"/>
                    <a:pt x="30" y="4"/>
                    <a:pt x="30" y="4"/>
                  </a:cubicBezTo>
                  <a:cubicBezTo>
                    <a:pt x="30" y="8"/>
                    <a:pt x="34" y="12"/>
                    <a:pt x="38" y="12"/>
                  </a:cubicBezTo>
                  <a:cubicBezTo>
                    <a:pt x="56" y="12"/>
                    <a:pt x="56" y="12"/>
                    <a:pt x="56" y="12"/>
                  </a:cubicBezTo>
                  <a:cubicBezTo>
                    <a:pt x="60" y="12"/>
                    <a:pt x="64" y="8"/>
                    <a:pt x="64" y="4"/>
                  </a:cubicBezTo>
                  <a:cubicBezTo>
                    <a:pt x="64" y="0"/>
                    <a:pt x="64" y="0"/>
                    <a:pt x="64" y="0"/>
                  </a:cubicBezTo>
                  <a:cubicBezTo>
                    <a:pt x="92" y="0"/>
                    <a:pt x="92" y="0"/>
                    <a:pt x="92" y="0"/>
                  </a:cubicBezTo>
                  <a:lnTo>
                    <a:pt x="92" y="28"/>
                  </a:lnTo>
                  <a:close/>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08" name="Freeform 369">
              <a:extLst>
                <a:ext uri="{FF2B5EF4-FFF2-40B4-BE49-F238E27FC236}">
                  <a16:creationId xmlns:a16="http://schemas.microsoft.com/office/drawing/2014/main" id="{83AEFE35-0942-4699-ADD5-1FF2EB83F3BA}"/>
                </a:ext>
              </a:extLst>
            </p:cNvPr>
            <p:cNvSpPr>
              <a:spLocks/>
            </p:cNvSpPr>
            <p:nvPr/>
          </p:nvSpPr>
          <p:spPr bwMode="auto">
            <a:xfrm>
              <a:off x="8447088" y="5211763"/>
              <a:ext cx="76200" cy="90488"/>
            </a:xfrm>
            <a:custGeom>
              <a:avLst/>
              <a:gdLst>
                <a:gd name="T0" fmla="*/ 0 w 48"/>
                <a:gd name="T1" fmla="*/ 57 h 57"/>
                <a:gd name="T2" fmla="*/ 33 w 48"/>
                <a:gd name="T3" fmla="*/ 0 h 57"/>
                <a:gd name="T4" fmla="*/ 48 w 48"/>
                <a:gd name="T5" fmla="*/ 0 h 57"/>
              </a:gdLst>
              <a:ahLst/>
              <a:cxnLst>
                <a:cxn ang="0">
                  <a:pos x="T0" y="T1"/>
                </a:cxn>
                <a:cxn ang="0">
                  <a:pos x="T2" y="T3"/>
                </a:cxn>
                <a:cxn ang="0">
                  <a:pos x="T4" y="T5"/>
                </a:cxn>
              </a:cxnLst>
              <a:rect l="0" t="0" r="r" b="b"/>
              <a:pathLst>
                <a:path w="48" h="57">
                  <a:moveTo>
                    <a:pt x="0" y="57"/>
                  </a:moveTo>
                  <a:lnTo>
                    <a:pt x="33" y="0"/>
                  </a:lnTo>
                  <a:lnTo>
                    <a:pt x="48" y="0"/>
                  </a:ln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09" name="Freeform 370">
              <a:extLst>
                <a:ext uri="{FF2B5EF4-FFF2-40B4-BE49-F238E27FC236}">
                  <a16:creationId xmlns:a16="http://schemas.microsoft.com/office/drawing/2014/main" id="{33CDBE5D-A7CA-4BA6-9B57-5101140EC5B1}"/>
                </a:ext>
              </a:extLst>
            </p:cNvPr>
            <p:cNvSpPr>
              <a:spLocks/>
            </p:cNvSpPr>
            <p:nvPr/>
          </p:nvSpPr>
          <p:spPr bwMode="auto">
            <a:xfrm>
              <a:off x="8718550" y="5211763"/>
              <a:ext cx="74613" cy="90488"/>
            </a:xfrm>
            <a:custGeom>
              <a:avLst/>
              <a:gdLst>
                <a:gd name="T0" fmla="*/ 0 w 47"/>
                <a:gd name="T1" fmla="*/ 0 h 57"/>
                <a:gd name="T2" fmla="*/ 14 w 47"/>
                <a:gd name="T3" fmla="*/ 0 h 57"/>
                <a:gd name="T4" fmla="*/ 47 w 47"/>
                <a:gd name="T5" fmla="*/ 57 h 57"/>
              </a:gdLst>
              <a:ahLst/>
              <a:cxnLst>
                <a:cxn ang="0">
                  <a:pos x="T0" y="T1"/>
                </a:cxn>
                <a:cxn ang="0">
                  <a:pos x="T2" y="T3"/>
                </a:cxn>
                <a:cxn ang="0">
                  <a:pos x="T4" y="T5"/>
                </a:cxn>
              </a:cxnLst>
              <a:rect l="0" t="0" r="r" b="b"/>
              <a:pathLst>
                <a:path w="47" h="57">
                  <a:moveTo>
                    <a:pt x="0" y="0"/>
                  </a:moveTo>
                  <a:lnTo>
                    <a:pt x="14" y="0"/>
                  </a:lnTo>
                  <a:lnTo>
                    <a:pt x="47" y="57"/>
                  </a:ln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10" name="Freeform 371">
              <a:extLst>
                <a:ext uri="{FF2B5EF4-FFF2-40B4-BE49-F238E27FC236}">
                  <a16:creationId xmlns:a16="http://schemas.microsoft.com/office/drawing/2014/main" id="{4AC57021-72F1-4BFB-86B0-E34369649727}"/>
                </a:ext>
              </a:extLst>
            </p:cNvPr>
            <p:cNvSpPr>
              <a:spLocks/>
            </p:cNvSpPr>
            <p:nvPr/>
          </p:nvSpPr>
          <p:spPr bwMode="auto">
            <a:xfrm>
              <a:off x="8583613" y="5181601"/>
              <a:ext cx="88900" cy="90488"/>
            </a:xfrm>
            <a:custGeom>
              <a:avLst/>
              <a:gdLst>
                <a:gd name="T0" fmla="*/ 16 w 24"/>
                <a:gd name="T1" fmla="*/ 13 h 24"/>
                <a:gd name="T2" fmla="*/ 19 w 24"/>
                <a:gd name="T3" fmla="*/ 7 h 24"/>
                <a:gd name="T4" fmla="*/ 12 w 24"/>
                <a:gd name="T5" fmla="*/ 0 h 24"/>
                <a:gd name="T6" fmla="*/ 5 w 24"/>
                <a:gd name="T7" fmla="*/ 7 h 24"/>
                <a:gd name="T8" fmla="*/ 8 w 24"/>
                <a:gd name="T9" fmla="*/ 13 h 24"/>
                <a:gd name="T10" fmla="*/ 0 w 24"/>
                <a:gd name="T11" fmla="*/ 24 h 24"/>
                <a:gd name="T12" fmla="*/ 24 w 24"/>
                <a:gd name="T13" fmla="*/ 24 h 24"/>
                <a:gd name="T14" fmla="*/ 16 w 24"/>
                <a:gd name="T15" fmla="*/ 13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24">
                  <a:moveTo>
                    <a:pt x="16" y="13"/>
                  </a:moveTo>
                  <a:cubicBezTo>
                    <a:pt x="18" y="11"/>
                    <a:pt x="19" y="9"/>
                    <a:pt x="19" y="7"/>
                  </a:cubicBezTo>
                  <a:cubicBezTo>
                    <a:pt x="19" y="3"/>
                    <a:pt x="16" y="0"/>
                    <a:pt x="12" y="0"/>
                  </a:cubicBezTo>
                  <a:cubicBezTo>
                    <a:pt x="8" y="0"/>
                    <a:pt x="5" y="3"/>
                    <a:pt x="5" y="7"/>
                  </a:cubicBezTo>
                  <a:cubicBezTo>
                    <a:pt x="5" y="9"/>
                    <a:pt x="6" y="11"/>
                    <a:pt x="8" y="13"/>
                  </a:cubicBezTo>
                  <a:cubicBezTo>
                    <a:pt x="3" y="14"/>
                    <a:pt x="0" y="17"/>
                    <a:pt x="0" y="24"/>
                  </a:cubicBezTo>
                  <a:cubicBezTo>
                    <a:pt x="24" y="24"/>
                    <a:pt x="24" y="24"/>
                    <a:pt x="24" y="24"/>
                  </a:cubicBezTo>
                  <a:cubicBezTo>
                    <a:pt x="24" y="17"/>
                    <a:pt x="21" y="14"/>
                    <a:pt x="16" y="13"/>
                  </a:cubicBezTo>
                  <a:close/>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grpSp>
      <p:sp>
        <p:nvSpPr>
          <p:cNvPr id="7" name="AutoShape 2" descr="Resultado de imagen para construcciÃ³n de portal de datos abiert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dirty="0"/>
          </a:p>
        </p:txBody>
      </p:sp>
      <p:sp>
        <p:nvSpPr>
          <p:cNvPr id="163" name="TextBox 132">
            <a:extLst>
              <a:ext uri="{FF2B5EF4-FFF2-40B4-BE49-F238E27FC236}">
                <a16:creationId xmlns:a16="http://schemas.microsoft.com/office/drawing/2014/main" id="{2EB2C6A5-F4E5-442D-B6CF-FD321B1C1E6F}"/>
              </a:ext>
            </a:extLst>
          </p:cNvPr>
          <p:cNvSpPr txBox="1"/>
          <p:nvPr/>
        </p:nvSpPr>
        <p:spPr>
          <a:xfrm>
            <a:off x="9740823" y="2206752"/>
            <a:ext cx="965044" cy="246221"/>
          </a:xfrm>
          <a:prstGeom prst="rect">
            <a:avLst/>
          </a:prstGeom>
          <a:noFill/>
        </p:spPr>
        <p:txBody>
          <a:bodyPr wrap="square" lIns="0" tIns="0" rIns="0" bIns="0" rtlCol="0">
            <a:spAutoFit/>
          </a:bodyPr>
          <a:lstStyle/>
          <a:p>
            <a:pPr algn="ctr"/>
            <a:r>
              <a:rPr lang="en-GB" sz="1600" b="1" dirty="0" smtClean="0">
                <a:solidFill>
                  <a:schemeClr val="bg1"/>
                </a:solidFill>
              </a:rPr>
              <a:t>DIRECTOS</a:t>
            </a:r>
            <a:endParaRPr lang="en-IN" sz="1600" b="1" dirty="0">
              <a:solidFill>
                <a:schemeClr val="bg1"/>
              </a:solidFill>
            </a:endParaRPr>
          </a:p>
        </p:txBody>
      </p:sp>
      <p:cxnSp>
        <p:nvCxnSpPr>
          <p:cNvPr id="165" name="Straight Connector 305">
            <a:extLst>
              <a:ext uri="{FF2B5EF4-FFF2-40B4-BE49-F238E27FC236}">
                <a16:creationId xmlns:a16="http://schemas.microsoft.com/office/drawing/2014/main" id="{3D895BCF-7147-4BC3-B42A-C69659CF1F27}"/>
              </a:ext>
            </a:extLst>
          </p:cNvPr>
          <p:cNvCxnSpPr>
            <a:cxnSpLocks/>
          </p:cNvCxnSpPr>
          <p:nvPr/>
        </p:nvCxnSpPr>
        <p:spPr>
          <a:xfrm flipH="1" flipV="1">
            <a:off x="8902724" y="692696"/>
            <a:ext cx="38218" cy="5903517"/>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7" name="Title 1">
            <a:extLst>
              <a:ext uri="{FF2B5EF4-FFF2-40B4-BE49-F238E27FC236}">
                <a16:creationId xmlns:a16="http://schemas.microsoft.com/office/drawing/2014/main" id="{555DC0C3-BCDA-48C0-A49A-2FF6F4CBFF48}"/>
              </a:ext>
            </a:extLst>
          </p:cNvPr>
          <p:cNvSpPr txBox="1">
            <a:spLocks/>
          </p:cNvSpPr>
          <p:nvPr/>
        </p:nvSpPr>
        <p:spPr>
          <a:xfrm>
            <a:off x="9143608" y="784989"/>
            <a:ext cx="2998068" cy="522664"/>
          </a:xfrm>
          <a:prstGeom prst="rect">
            <a:avLst/>
          </a:prstGeom>
        </p:spPr>
        <p:txBody>
          <a:bodyPr vert="horz" lIns="0" tIns="0" rIns="0" bIns="0" rtlCol="0" anchor="ctr">
            <a:noAutofit/>
          </a:bodyPr>
          <a:lstStyle>
            <a:lvl1pPr algn="l" defTabSz="1218987" rtl="0" eaLnBrk="1" latinLnBrk="0" hangingPunct="1">
              <a:spcBef>
                <a:spcPct val="0"/>
              </a:spcBef>
              <a:buNone/>
              <a:defRPr sz="3200" b="1" kern="1200">
                <a:solidFill>
                  <a:schemeClr val="tx2"/>
                </a:solidFill>
                <a:latin typeface="+mj-lt"/>
                <a:ea typeface="+mj-ea"/>
                <a:cs typeface="+mj-cs"/>
              </a:defRPr>
            </a:lvl1pPr>
          </a:lstStyle>
          <a:p>
            <a:pPr algn="ctr"/>
            <a:r>
              <a:rPr lang="es-GT" sz="2000" dirty="0" smtClean="0">
                <a:latin typeface="Ebrima" panose="02000000000000000000" pitchFamily="2" charset="0"/>
                <a:ea typeface="Ebrima" panose="02000000000000000000" pitchFamily="2" charset="0"/>
                <a:cs typeface="Ebrima" panose="02000000000000000000" pitchFamily="2" charset="0"/>
              </a:rPr>
              <a:t>Indicadores </a:t>
            </a:r>
          </a:p>
        </p:txBody>
      </p:sp>
      <p:sp>
        <p:nvSpPr>
          <p:cNvPr id="140" name="139 CuadroTexto"/>
          <p:cNvSpPr txBox="1"/>
          <p:nvPr/>
        </p:nvSpPr>
        <p:spPr>
          <a:xfrm>
            <a:off x="9352394" y="4732200"/>
            <a:ext cx="2258045" cy="1055608"/>
          </a:xfrm>
          <a:prstGeom prst="round2DiagRect">
            <a:avLst/>
          </a:prstGeom>
          <a:noFill/>
          <a:ln w="28575">
            <a:solidFill>
              <a:schemeClr val="tx2"/>
            </a:solidFill>
          </a:ln>
          <a:effectLst>
            <a:outerShdw blurRad="76200" dir="18900000" sy="23000" kx="-1200000" algn="bl" rotWithShape="0">
              <a:prstClr val="black">
                <a:alpha val="20000"/>
              </a:prstClr>
            </a:outerShdw>
          </a:effectLst>
        </p:spPr>
        <p:txBody>
          <a:bodyPr wrap="square" rtlCol="0">
            <a:spAutoFit/>
          </a:bodyPr>
          <a:lstStyle/>
          <a:p>
            <a:r>
              <a:rPr lang="es-GT" sz="1400" dirty="0" smtClean="0">
                <a:latin typeface="Arial" panose="020B0604020202020204" pitchFamily="34" charset="0"/>
                <a:cs typeface="Arial" panose="020B0604020202020204" pitchFamily="34" charset="0"/>
              </a:rPr>
              <a:t>Se incrementó un 6% en el tema de capacitación a la población durante el 2018</a:t>
            </a:r>
            <a:endParaRPr lang="es-GT" sz="1400" dirty="0">
              <a:latin typeface="Arial" panose="020B0604020202020204" pitchFamily="34" charset="0"/>
              <a:cs typeface="Arial" panose="020B0604020202020204" pitchFamily="34" charset="0"/>
            </a:endParaRPr>
          </a:p>
        </p:txBody>
      </p:sp>
      <p:sp>
        <p:nvSpPr>
          <p:cNvPr id="184" name="183 CuadroTexto"/>
          <p:cNvSpPr txBox="1"/>
          <p:nvPr/>
        </p:nvSpPr>
        <p:spPr>
          <a:xfrm>
            <a:off x="9373957" y="1444513"/>
            <a:ext cx="2258045" cy="1055608"/>
          </a:xfrm>
          <a:prstGeom prst="round2DiagRect">
            <a:avLst/>
          </a:prstGeom>
          <a:noFill/>
          <a:ln w="28575">
            <a:solidFill>
              <a:schemeClr val="tx2"/>
            </a:solidFill>
          </a:ln>
          <a:effectLst>
            <a:outerShdw blurRad="76200" dir="18900000" sy="23000" kx="-1200000" algn="bl" rotWithShape="0">
              <a:prstClr val="black">
                <a:alpha val="20000"/>
              </a:prstClr>
            </a:outerShdw>
          </a:effectLst>
        </p:spPr>
        <p:txBody>
          <a:bodyPr wrap="square" rtlCol="0">
            <a:spAutoFit/>
          </a:bodyPr>
          <a:lstStyle/>
          <a:p>
            <a:r>
              <a:rPr lang="es-GT" sz="1400" dirty="0" smtClean="0">
                <a:latin typeface="Arial" panose="020B0604020202020204" pitchFamily="34" charset="0"/>
                <a:cs typeface="Arial" panose="020B0604020202020204" pitchFamily="34" charset="0"/>
              </a:rPr>
              <a:t>Se incremento un 6.5% en el tratamiento de aguas residuales en el último año.</a:t>
            </a:r>
            <a:endParaRPr lang="es-GT" sz="1400" dirty="0">
              <a:latin typeface="Arial" panose="020B0604020202020204" pitchFamily="34" charset="0"/>
              <a:cs typeface="Arial" panose="020B0604020202020204" pitchFamily="34" charset="0"/>
            </a:endParaRPr>
          </a:p>
        </p:txBody>
      </p:sp>
      <p:sp>
        <p:nvSpPr>
          <p:cNvPr id="185" name="184 CuadroTexto"/>
          <p:cNvSpPr txBox="1"/>
          <p:nvPr/>
        </p:nvSpPr>
        <p:spPr>
          <a:xfrm>
            <a:off x="9379201" y="2969175"/>
            <a:ext cx="2258045" cy="1293971"/>
          </a:xfrm>
          <a:prstGeom prst="round2DiagRect">
            <a:avLst/>
          </a:prstGeom>
          <a:noFill/>
          <a:ln w="28575">
            <a:solidFill>
              <a:schemeClr val="tx2"/>
            </a:solidFill>
          </a:ln>
          <a:effectLst>
            <a:outerShdw blurRad="76200" dir="18900000" sy="23000" kx="-1200000" algn="bl" rotWithShape="0">
              <a:prstClr val="black">
                <a:alpha val="20000"/>
              </a:prstClr>
            </a:outerShdw>
          </a:effectLst>
        </p:spPr>
        <p:txBody>
          <a:bodyPr wrap="square" rtlCol="0">
            <a:spAutoFit/>
          </a:bodyPr>
          <a:lstStyle/>
          <a:p>
            <a:r>
              <a:rPr lang="es-GT" sz="1400" dirty="0" smtClean="0">
                <a:latin typeface="Arial" panose="020B0604020202020204" pitchFamily="34" charset="0"/>
                <a:cs typeface="Arial" panose="020B0604020202020204" pitchFamily="34" charset="0"/>
              </a:rPr>
              <a:t>Se registro un 32% en el incremento de sólidos que se extraen en el lago de Amatitlán durante el año 2018.</a:t>
            </a:r>
            <a:endParaRPr lang="es-GT" sz="1400" dirty="0">
              <a:latin typeface="Arial" panose="020B0604020202020204" pitchFamily="34" charset="0"/>
              <a:cs typeface="Arial" panose="020B0604020202020204" pitchFamily="34" charset="0"/>
            </a:endParaRPr>
          </a:p>
        </p:txBody>
      </p:sp>
      <p:graphicFrame>
        <p:nvGraphicFramePr>
          <p:cNvPr id="3" name="Objeto 2"/>
          <p:cNvGraphicFramePr>
            <a:graphicFrameLocks noChangeAspect="1"/>
          </p:cNvGraphicFramePr>
          <p:nvPr>
            <p:extLst>
              <p:ext uri="{D42A27DB-BD31-4B8C-83A1-F6EECF244321}">
                <p14:modId xmlns:p14="http://schemas.microsoft.com/office/powerpoint/2010/main" val="47042534"/>
              </p:ext>
            </p:extLst>
          </p:nvPr>
        </p:nvGraphicFramePr>
        <p:xfrm>
          <a:off x="522238" y="1124334"/>
          <a:ext cx="3843982" cy="2310401"/>
        </p:xfrm>
        <a:graphic>
          <a:graphicData uri="http://schemas.openxmlformats.org/presentationml/2006/ole">
            <mc:AlternateContent xmlns:mc="http://schemas.openxmlformats.org/markup-compatibility/2006">
              <mc:Choice xmlns:v="urn:schemas-microsoft-com:vml" Requires="v">
                <p:oleObj spid="_x0000_s2116" name="Hoja de cálculo" r:id="rId4" imgW="4564261" imgH="2743341" progId="Excel.Sheet.12">
                  <p:embed/>
                </p:oleObj>
              </mc:Choice>
              <mc:Fallback>
                <p:oleObj name="Hoja de cálculo" r:id="rId4" imgW="4564261" imgH="2743341" progId="Excel.Sheet.12">
                  <p:embed/>
                  <p:pic>
                    <p:nvPicPr>
                      <p:cNvPr id="0" name=""/>
                      <p:cNvPicPr/>
                      <p:nvPr/>
                    </p:nvPicPr>
                    <p:blipFill>
                      <a:blip r:embed="rId5"/>
                      <a:stretch>
                        <a:fillRect/>
                      </a:stretch>
                    </p:blipFill>
                    <p:spPr>
                      <a:xfrm>
                        <a:off x="522238" y="1124334"/>
                        <a:ext cx="3843982" cy="2310401"/>
                      </a:xfrm>
                      <a:prstGeom prst="rect">
                        <a:avLst/>
                      </a:prstGeom>
                    </p:spPr>
                  </p:pic>
                </p:oleObj>
              </mc:Fallback>
            </mc:AlternateContent>
          </a:graphicData>
        </a:graphic>
      </p:graphicFrame>
      <p:sp>
        <p:nvSpPr>
          <p:cNvPr id="4" name="CuadroTexto 3"/>
          <p:cNvSpPr txBox="1"/>
          <p:nvPr/>
        </p:nvSpPr>
        <p:spPr>
          <a:xfrm>
            <a:off x="608025" y="3453774"/>
            <a:ext cx="3672408" cy="523220"/>
          </a:xfrm>
          <a:prstGeom prst="rect">
            <a:avLst/>
          </a:prstGeom>
          <a:noFill/>
        </p:spPr>
        <p:txBody>
          <a:bodyPr wrap="square" rtlCol="0">
            <a:spAutoFit/>
          </a:bodyPr>
          <a:lstStyle/>
          <a:p>
            <a:pPr algn="ctr"/>
            <a:r>
              <a:rPr lang="es-GT" sz="1400" dirty="0" smtClean="0"/>
              <a:t>Tratamiento de aguas residuales a través de las plantas de tratamiento de la institución</a:t>
            </a:r>
            <a:endParaRPr lang="en-US" sz="1400" dirty="0"/>
          </a:p>
        </p:txBody>
      </p:sp>
      <p:graphicFrame>
        <p:nvGraphicFramePr>
          <p:cNvPr id="5" name="Objeto 4"/>
          <p:cNvGraphicFramePr>
            <a:graphicFrameLocks noChangeAspect="1"/>
          </p:cNvGraphicFramePr>
          <p:nvPr>
            <p:extLst>
              <p:ext uri="{D42A27DB-BD31-4B8C-83A1-F6EECF244321}">
                <p14:modId xmlns:p14="http://schemas.microsoft.com/office/powerpoint/2010/main" val="1304644338"/>
              </p:ext>
            </p:extLst>
          </p:nvPr>
        </p:nvGraphicFramePr>
        <p:xfrm>
          <a:off x="4788718" y="1056299"/>
          <a:ext cx="3980210" cy="2392279"/>
        </p:xfrm>
        <a:graphic>
          <a:graphicData uri="http://schemas.openxmlformats.org/presentationml/2006/ole">
            <mc:AlternateContent xmlns:mc="http://schemas.openxmlformats.org/markup-compatibility/2006">
              <mc:Choice xmlns:v="urn:schemas-microsoft-com:vml" Requires="v">
                <p:oleObj spid="_x0000_s2117" name="Hoja de cálculo" r:id="rId6" imgW="4564261" imgH="2743341" progId="Excel.Sheet.12">
                  <p:embed/>
                </p:oleObj>
              </mc:Choice>
              <mc:Fallback>
                <p:oleObj name="Hoja de cálculo" r:id="rId6" imgW="4564261" imgH="2743341" progId="Excel.Sheet.12">
                  <p:embed/>
                  <p:pic>
                    <p:nvPicPr>
                      <p:cNvPr id="0" name=""/>
                      <p:cNvPicPr/>
                      <p:nvPr/>
                    </p:nvPicPr>
                    <p:blipFill>
                      <a:blip r:embed="rId7"/>
                      <a:stretch>
                        <a:fillRect/>
                      </a:stretch>
                    </p:blipFill>
                    <p:spPr>
                      <a:xfrm>
                        <a:off x="4788718" y="1056299"/>
                        <a:ext cx="3980210" cy="2392279"/>
                      </a:xfrm>
                      <a:prstGeom prst="rect">
                        <a:avLst/>
                      </a:prstGeom>
                    </p:spPr>
                  </p:pic>
                </p:oleObj>
              </mc:Fallback>
            </mc:AlternateContent>
          </a:graphicData>
        </a:graphic>
      </p:graphicFrame>
      <p:sp>
        <p:nvSpPr>
          <p:cNvPr id="45" name="CuadroTexto 44"/>
          <p:cNvSpPr txBox="1"/>
          <p:nvPr/>
        </p:nvSpPr>
        <p:spPr>
          <a:xfrm>
            <a:off x="4816131" y="3473732"/>
            <a:ext cx="3672408" cy="523220"/>
          </a:xfrm>
          <a:prstGeom prst="rect">
            <a:avLst/>
          </a:prstGeom>
          <a:noFill/>
        </p:spPr>
        <p:txBody>
          <a:bodyPr wrap="square" rtlCol="0">
            <a:spAutoFit/>
          </a:bodyPr>
          <a:lstStyle/>
          <a:p>
            <a:pPr algn="ctr"/>
            <a:r>
              <a:rPr lang="es-GT" sz="1400" dirty="0" smtClean="0"/>
              <a:t>Cantidad de sólidos flotantes extraídos en el lago de Amatitlán</a:t>
            </a:r>
            <a:endParaRPr lang="en-US" sz="1400" dirty="0"/>
          </a:p>
        </p:txBody>
      </p:sp>
      <p:graphicFrame>
        <p:nvGraphicFramePr>
          <p:cNvPr id="6" name="Objeto 5"/>
          <p:cNvGraphicFramePr>
            <a:graphicFrameLocks noChangeAspect="1"/>
          </p:cNvGraphicFramePr>
          <p:nvPr>
            <p:extLst>
              <p:ext uri="{D42A27DB-BD31-4B8C-83A1-F6EECF244321}">
                <p14:modId xmlns:p14="http://schemas.microsoft.com/office/powerpoint/2010/main" val="1590355287"/>
              </p:ext>
            </p:extLst>
          </p:nvPr>
        </p:nvGraphicFramePr>
        <p:xfrm>
          <a:off x="1151717" y="4106601"/>
          <a:ext cx="4204022" cy="2526800"/>
        </p:xfrm>
        <a:graphic>
          <a:graphicData uri="http://schemas.openxmlformats.org/presentationml/2006/ole">
            <mc:AlternateContent xmlns:mc="http://schemas.openxmlformats.org/markup-compatibility/2006">
              <mc:Choice xmlns:v="urn:schemas-microsoft-com:vml" Requires="v">
                <p:oleObj spid="_x0000_s2118" name="Hoja de cálculo" r:id="rId8" imgW="4564261" imgH="2743341" progId="Excel.Sheet.12">
                  <p:embed/>
                </p:oleObj>
              </mc:Choice>
              <mc:Fallback>
                <p:oleObj name="Hoja de cálculo" r:id="rId8" imgW="4564261" imgH="2743341" progId="Excel.Sheet.12">
                  <p:embed/>
                  <p:pic>
                    <p:nvPicPr>
                      <p:cNvPr id="0" name=""/>
                      <p:cNvPicPr/>
                      <p:nvPr/>
                    </p:nvPicPr>
                    <p:blipFill>
                      <a:blip r:embed="rId9"/>
                      <a:stretch>
                        <a:fillRect/>
                      </a:stretch>
                    </p:blipFill>
                    <p:spPr>
                      <a:xfrm>
                        <a:off x="1151717" y="4106601"/>
                        <a:ext cx="4204022" cy="2526800"/>
                      </a:xfrm>
                      <a:prstGeom prst="rect">
                        <a:avLst/>
                      </a:prstGeom>
                    </p:spPr>
                  </p:pic>
                </p:oleObj>
              </mc:Fallback>
            </mc:AlternateContent>
          </a:graphicData>
        </a:graphic>
      </p:graphicFrame>
      <p:sp>
        <p:nvSpPr>
          <p:cNvPr id="47" name="CuadroTexto 46"/>
          <p:cNvSpPr txBox="1"/>
          <p:nvPr/>
        </p:nvSpPr>
        <p:spPr>
          <a:xfrm>
            <a:off x="5404765" y="4849996"/>
            <a:ext cx="3083774" cy="738664"/>
          </a:xfrm>
          <a:prstGeom prst="rect">
            <a:avLst/>
          </a:prstGeom>
          <a:noFill/>
        </p:spPr>
        <p:txBody>
          <a:bodyPr wrap="square" rtlCol="0">
            <a:spAutoFit/>
          </a:bodyPr>
          <a:lstStyle/>
          <a:p>
            <a:pPr algn="ctr"/>
            <a:r>
              <a:rPr lang="es-GT" sz="1400" dirty="0" smtClean="0"/>
              <a:t>Cantidad de personas capacitadas y sensibilizadas en temas ambientales en la cuenca del lago de Amatitlán</a:t>
            </a:r>
            <a:endParaRPr lang="en-US" sz="1400" dirty="0"/>
          </a:p>
        </p:txBody>
      </p:sp>
      <p:pic>
        <p:nvPicPr>
          <p:cNvPr id="44" name="9 Imagen" descr="C:\Users\dtpusu04\AppData\Local\Microsoft\Windows\Temporary Internet Files\Content.Word\Imagen 2018.png"/>
          <p:cNvPicPr/>
          <p:nvPr/>
        </p:nvPicPr>
        <p:blipFill rotWithShape="1">
          <a:blip r:embed="rId10" cstate="print">
            <a:extLst>
              <a:ext uri="{28A0092B-C50C-407E-A947-70E740481C1C}">
                <a14:useLocalDpi xmlns:a14="http://schemas.microsoft.com/office/drawing/2010/main" val="0"/>
              </a:ext>
            </a:extLst>
          </a:blip>
          <a:srcRect t="12754" b="17347"/>
          <a:stretch/>
        </p:blipFill>
        <p:spPr bwMode="auto">
          <a:xfrm>
            <a:off x="307975" y="101868"/>
            <a:ext cx="1163320" cy="81343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829097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228541" y="170032"/>
            <a:ext cx="2501064" cy="338554"/>
          </a:xfrm>
          <a:prstGeom prst="rect">
            <a:avLst/>
          </a:prstGeom>
          <a:noFill/>
        </p:spPr>
        <p:txBody>
          <a:bodyPr wrap="square" rtlCol="0">
            <a:spAutoFit/>
          </a:bodyPr>
          <a:lstStyle/>
          <a:p>
            <a:r>
              <a:rPr lang="en-US" sz="1600" dirty="0">
                <a:solidFill>
                  <a:schemeClr val="bg1"/>
                </a:solidFill>
                <a:latin typeface="Calibri Light" panose="020F0302020204030204" pitchFamily="34" charset="0"/>
              </a:rPr>
              <a:t>Simple Project Manager </a:t>
            </a:r>
          </a:p>
        </p:txBody>
      </p:sp>
      <p:sp>
        <p:nvSpPr>
          <p:cNvPr id="2" name="Title 1">
            <a:extLst>
              <a:ext uri="{FF2B5EF4-FFF2-40B4-BE49-F238E27FC236}">
                <a16:creationId xmlns:a16="http://schemas.microsoft.com/office/drawing/2014/main" id="{555DC0C3-BCDA-48C0-A49A-2FF6F4CBFF48}"/>
              </a:ext>
            </a:extLst>
          </p:cNvPr>
          <p:cNvSpPr>
            <a:spLocks noGrp="1"/>
          </p:cNvSpPr>
          <p:nvPr>
            <p:ph type="title"/>
          </p:nvPr>
        </p:nvSpPr>
        <p:spPr>
          <a:xfrm>
            <a:off x="3503856" y="386056"/>
            <a:ext cx="5181113" cy="522664"/>
          </a:xfrm>
        </p:spPr>
        <p:txBody>
          <a:bodyPr/>
          <a:lstStyle/>
          <a:p>
            <a:pPr algn="ctr"/>
            <a:r>
              <a:rPr lang="es-GT" sz="2000" dirty="0" smtClean="0">
                <a:latin typeface="Ebrima" panose="02000000000000000000" pitchFamily="2" charset="0"/>
                <a:ea typeface="Ebrima" panose="02000000000000000000" pitchFamily="2" charset="0"/>
                <a:cs typeface="Ebrima" panose="02000000000000000000" pitchFamily="2" charset="0"/>
              </a:rPr>
              <a:t>II. Cantidad de Bienes y Servicios entregados</a:t>
            </a:r>
            <a:endParaRPr lang="en-US" sz="2000" dirty="0"/>
          </a:p>
        </p:txBody>
      </p:sp>
      <p:grpSp>
        <p:nvGrpSpPr>
          <p:cNvPr id="66" name="Group 65">
            <a:extLst>
              <a:ext uri="{FF2B5EF4-FFF2-40B4-BE49-F238E27FC236}">
                <a16:creationId xmlns:a16="http://schemas.microsoft.com/office/drawing/2014/main" id="{9A4A16D0-5A9C-4B45-A8BB-59850E859C99}"/>
              </a:ext>
            </a:extLst>
          </p:cNvPr>
          <p:cNvGrpSpPr/>
          <p:nvPr/>
        </p:nvGrpSpPr>
        <p:grpSpPr>
          <a:xfrm>
            <a:off x="3590267" y="3976995"/>
            <a:ext cx="228976" cy="228977"/>
            <a:chOff x="3398838" y="3616326"/>
            <a:chExt cx="346075" cy="346076"/>
          </a:xfrm>
        </p:grpSpPr>
        <p:sp>
          <p:nvSpPr>
            <p:cNvPr id="73" name="Rectangle 94">
              <a:extLst>
                <a:ext uri="{FF2B5EF4-FFF2-40B4-BE49-F238E27FC236}">
                  <a16:creationId xmlns:a16="http://schemas.microsoft.com/office/drawing/2014/main" id="{5E7F0A8F-8544-44A6-BCF8-0A11E6955D68}"/>
                </a:ext>
              </a:extLst>
            </p:cNvPr>
            <p:cNvSpPr>
              <a:spLocks noChangeArrowheads="1"/>
            </p:cNvSpPr>
            <p:nvPr/>
          </p:nvSpPr>
          <p:spPr bwMode="auto">
            <a:xfrm>
              <a:off x="3459163" y="3616326"/>
              <a:ext cx="90488" cy="346075"/>
            </a:xfrm>
            <a:prstGeom prst="rect">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75" name="Rectangle 95">
              <a:extLst>
                <a:ext uri="{FF2B5EF4-FFF2-40B4-BE49-F238E27FC236}">
                  <a16:creationId xmlns:a16="http://schemas.microsoft.com/office/drawing/2014/main" id="{0A038215-BE4E-4123-8DCB-8AA85592A9AE}"/>
                </a:ext>
              </a:extLst>
            </p:cNvPr>
            <p:cNvSpPr>
              <a:spLocks noChangeArrowheads="1"/>
            </p:cNvSpPr>
            <p:nvPr/>
          </p:nvSpPr>
          <p:spPr bwMode="auto">
            <a:xfrm>
              <a:off x="3549651" y="3736976"/>
              <a:ext cx="90488" cy="225425"/>
            </a:xfrm>
            <a:prstGeom prst="rect">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76" name="Line 96">
              <a:extLst>
                <a:ext uri="{FF2B5EF4-FFF2-40B4-BE49-F238E27FC236}">
                  <a16:creationId xmlns:a16="http://schemas.microsoft.com/office/drawing/2014/main" id="{AFF25812-199C-45A3-BA3A-F2CB1E0A6049}"/>
                </a:ext>
              </a:extLst>
            </p:cNvPr>
            <p:cNvSpPr>
              <a:spLocks noChangeShapeType="1"/>
            </p:cNvSpPr>
            <p:nvPr/>
          </p:nvSpPr>
          <p:spPr bwMode="auto">
            <a:xfrm>
              <a:off x="3579813" y="3933826"/>
              <a:ext cx="30163" cy="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77" name="Line 97">
              <a:extLst>
                <a:ext uri="{FF2B5EF4-FFF2-40B4-BE49-F238E27FC236}">
                  <a16:creationId xmlns:a16="http://schemas.microsoft.com/office/drawing/2014/main" id="{B2A1C214-1C4A-4BE4-8B9E-2971BED013EB}"/>
                </a:ext>
              </a:extLst>
            </p:cNvPr>
            <p:cNvSpPr>
              <a:spLocks noChangeShapeType="1"/>
            </p:cNvSpPr>
            <p:nvPr/>
          </p:nvSpPr>
          <p:spPr bwMode="auto">
            <a:xfrm>
              <a:off x="3503613" y="3646489"/>
              <a:ext cx="0" cy="19685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78" name="Rectangle 98">
              <a:extLst>
                <a:ext uri="{FF2B5EF4-FFF2-40B4-BE49-F238E27FC236}">
                  <a16:creationId xmlns:a16="http://schemas.microsoft.com/office/drawing/2014/main" id="{B8529BB1-A46D-47EB-A314-F20A5521E291}"/>
                </a:ext>
              </a:extLst>
            </p:cNvPr>
            <p:cNvSpPr>
              <a:spLocks noChangeArrowheads="1"/>
            </p:cNvSpPr>
            <p:nvPr/>
          </p:nvSpPr>
          <p:spPr bwMode="auto">
            <a:xfrm>
              <a:off x="3489326" y="3873501"/>
              <a:ext cx="30163" cy="60325"/>
            </a:xfrm>
            <a:prstGeom prst="rect">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79" name="Line 99">
              <a:extLst>
                <a:ext uri="{FF2B5EF4-FFF2-40B4-BE49-F238E27FC236}">
                  <a16:creationId xmlns:a16="http://schemas.microsoft.com/office/drawing/2014/main" id="{1DB15AB5-7252-484C-90F8-A6B513FB9E9C}"/>
                </a:ext>
              </a:extLst>
            </p:cNvPr>
            <p:cNvSpPr>
              <a:spLocks noChangeShapeType="1"/>
            </p:cNvSpPr>
            <p:nvPr/>
          </p:nvSpPr>
          <p:spPr bwMode="auto">
            <a:xfrm>
              <a:off x="3594101" y="3767139"/>
              <a:ext cx="0" cy="136525"/>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0" name="Line 100">
              <a:extLst>
                <a:ext uri="{FF2B5EF4-FFF2-40B4-BE49-F238E27FC236}">
                  <a16:creationId xmlns:a16="http://schemas.microsoft.com/office/drawing/2014/main" id="{A7D03B7C-A6B5-4A62-AD5E-625D076C6AF3}"/>
                </a:ext>
              </a:extLst>
            </p:cNvPr>
            <p:cNvSpPr>
              <a:spLocks noChangeShapeType="1"/>
            </p:cNvSpPr>
            <p:nvPr/>
          </p:nvSpPr>
          <p:spPr bwMode="auto">
            <a:xfrm>
              <a:off x="3429001" y="3706814"/>
              <a:ext cx="0" cy="211138"/>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3" name="Rectangle 101">
              <a:extLst>
                <a:ext uri="{FF2B5EF4-FFF2-40B4-BE49-F238E27FC236}">
                  <a16:creationId xmlns:a16="http://schemas.microsoft.com/office/drawing/2014/main" id="{0839DEE7-A9F5-4A8E-B729-222359398603}"/>
                </a:ext>
              </a:extLst>
            </p:cNvPr>
            <p:cNvSpPr>
              <a:spLocks noChangeArrowheads="1"/>
            </p:cNvSpPr>
            <p:nvPr/>
          </p:nvSpPr>
          <p:spPr bwMode="auto">
            <a:xfrm>
              <a:off x="3398838" y="3662364"/>
              <a:ext cx="60325" cy="300038"/>
            </a:xfrm>
            <a:prstGeom prst="rect">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4" name="Freeform 102">
              <a:extLst>
                <a:ext uri="{FF2B5EF4-FFF2-40B4-BE49-F238E27FC236}">
                  <a16:creationId xmlns:a16="http://schemas.microsoft.com/office/drawing/2014/main" id="{CF97EB3E-8D3C-41B9-81B9-4A81669758B1}"/>
                </a:ext>
              </a:extLst>
            </p:cNvPr>
            <p:cNvSpPr>
              <a:spLocks/>
            </p:cNvSpPr>
            <p:nvPr/>
          </p:nvSpPr>
          <p:spPr bwMode="auto">
            <a:xfrm>
              <a:off x="3624263" y="3662364"/>
              <a:ext cx="120650" cy="300038"/>
            </a:xfrm>
            <a:custGeom>
              <a:avLst/>
              <a:gdLst>
                <a:gd name="T0" fmla="*/ 76 w 76"/>
                <a:gd name="T1" fmla="*/ 182 h 189"/>
                <a:gd name="T2" fmla="*/ 47 w 76"/>
                <a:gd name="T3" fmla="*/ 189 h 189"/>
                <a:gd name="T4" fmla="*/ 0 w 76"/>
                <a:gd name="T5" fmla="*/ 7 h 189"/>
                <a:gd name="T6" fmla="*/ 29 w 76"/>
                <a:gd name="T7" fmla="*/ 0 h 189"/>
                <a:gd name="T8" fmla="*/ 76 w 76"/>
                <a:gd name="T9" fmla="*/ 182 h 189"/>
              </a:gdLst>
              <a:ahLst/>
              <a:cxnLst>
                <a:cxn ang="0">
                  <a:pos x="T0" y="T1"/>
                </a:cxn>
                <a:cxn ang="0">
                  <a:pos x="T2" y="T3"/>
                </a:cxn>
                <a:cxn ang="0">
                  <a:pos x="T4" y="T5"/>
                </a:cxn>
                <a:cxn ang="0">
                  <a:pos x="T6" y="T7"/>
                </a:cxn>
                <a:cxn ang="0">
                  <a:pos x="T8" y="T9"/>
                </a:cxn>
              </a:cxnLst>
              <a:rect l="0" t="0" r="r" b="b"/>
              <a:pathLst>
                <a:path w="76" h="189">
                  <a:moveTo>
                    <a:pt x="76" y="182"/>
                  </a:moveTo>
                  <a:lnTo>
                    <a:pt x="47" y="189"/>
                  </a:lnTo>
                  <a:lnTo>
                    <a:pt x="0" y="7"/>
                  </a:lnTo>
                  <a:lnTo>
                    <a:pt x="29" y="0"/>
                  </a:lnTo>
                  <a:lnTo>
                    <a:pt x="76" y="182"/>
                  </a:lnTo>
                  <a:close/>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grpSp>
      <p:grpSp>
        <p:nvGrpSpPr>
          <p:cNvPr id="85" name="Group 84">
            <a:extLst>
              <a:ext uri="{FF2B5EF4-FFF2-40B4-BE49-F238E27FC236}">
                <a16:creationId xmlns:a16="http://schemas.microsoft.com/office/drawing/2014/main" id="{84D9FFFE-2936-491C-9BB3-87379CE1F3D9}"/>
              </a:ext>
            </a:extLst>
          </p:cNvPr>
          <p:cNvGrpSpPr/>
          <p:nvPr/>
        </p:nvGrpSpPr>
        <p:grpSpPr>
          <a:xfrm>
            <a:off x="3594994" y="1071045"/>
            <a:ext cx="219523" cy="228976"/>
            <a:chOff x="2692400" y="3616326"/>
            <a:chExt cx="331788" cy="346075"/>
          </a:xfrm>
        </p:grpSpPr>
        <p:sp>
          <p:nvSpPr>
            <p:cNvPr id="86" name="Line 288">
              <a:extLst>
                <a:ext uri="{FF2B5EF4-FFF2-40B4-BE49-F238E27FC236}">
                  <a16:creationId xmlns:a16="http://schemas.microsoft.com/office/drawing/2014/main" id="{BFC32F7D-CD98-4DA0-B52F-03E7D2842B25}"/>
                </a:ext>
              </a:extLst>
            </p:cNvPr>
            <p:cNvSpPr>
              <a:spLocks noChangeShapeType="1"/>
            </p:cNvSpPr>
            <p:nvPr/>
          </p:nvSpPr>
          <p:spPr bwMode="auto">
            <a:xfrm>
              <a:off x="2768600" y="3616326"/>
              <a:ext cx="0" cy="7620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90" name="Line 289">
              <a:extLst>
                <a:ext uri="{FF2B5EF4-FFF2-40B4-BE49-F238E27FC236}">
                  <a16:creationId xmlns:a16="http://schemas.microsoft.com/office/drawing/2014/main" id="{78EB434B-558A-4E12-96E7-931BFF534DE4}"/>
                </a:ext>
              </a:extLst>
            </p:cNvPr>
            <p:cNvSpPr>
              <a:spLocks noChangeShapeType="1"/>
            </p:cNvSpPr>
            <p:nvPr/>
          </p:nvSpPr>
          <p:spPr bwMode="auto">
            <a:xfrm>
              <a:off x="2857500" y="3616326"/>
              <a:ext cx="0" cy="7620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94" name="Line 290">
              <a:extLst>
                <a:ext uri="{FF2B5EF4-FFF2-40B4-BE49-F238E27FC236}">
                  <a16:creationId xmlns:a16="http://schemas.microsoft.com/office/drawing/2014/main" id="{01846CF2-F610-4021-8007-5962C5467396}"/>
                </a:ext>
              </a:extLst>
            </p:cNvPr>
            <p:cNvSpPr>
              <a:spLocks noChangeShapeType="1"/>
            </p:cNvSpPr>
            <p:nvPr/>
          </p:nvSpPr>
          <p:spPr bwMode="auto">
            <a:xfrm>
              <a:off x="2947988" y="3616326"/>
              <a:ext cx="0" cy="7620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95" name="Freeform 291">
              <a:extLst>
                <a:ext uri="{FF2B5EF4-FFF2-40B4-BE49-F238E27FC236}">
                  <a16:creationId xmlns:a16="http://schemas.microsoft.com/office/drawing/2014/main" id="{59F13115-B0EF-4B0F-A754-648778197181}"/>
                </a:ext>
              </a:extLst>
            </p:cNvPr>
            <p:cNvSpPr>
              <a:spLocks/>
            </p:cNvSpPr>
            <p:nvPr/>
          </p:nvSpPr>
          <p:spPr bwMode="auto">
            <a:xfrm>
              <a:off x="2692400" y="3646488"/>
              <a:ext cx="331788" cy="315913"/>
            </a:xfrm>
            <a:custGeom>
              <a:avLst/>
              <a:gdLst>
                <a:gd name="T0" fmla="*/ 180 w 209"/>
                <a:gd name="T1" fmla="*/ 0 h 199"/>
                <a:gd name="T2" fmla="*/ 209 w 209"/>
                <a:gd name="T3" fmla="*/ 0 h 199"/>
                <a:gd name="T4" fmla="*/ 209 w 209"/>
                <a:gd name="T5" fmla="*/ 199 h 199"/>
                <a:gd name="T6" fmla="*/ 0 w 209"/>
                <a:gd name="T7" fmla="*/ 199 h 199"/>
                <a:gd name="T8" fmla="*/ 0 w 209"/>
                <a:gd name="T9" fmla="*/ 0 h 199"/>
                <a:gd name="T10" fmla="*/ 29 w 209"/>
                <a:gd name="T11" fmla="*/ 0 h 199"/>
              </a:gdLst>
              <a:ahLst/>
              <a:cxnLst>
                <a:cxn ang="0">
                  <a:pos x="T0" y="T1"/>
                </a:cxn>
                <a:cxn ang="0">
                  <a:pos x="T2" y="T3"/>
                </a:cxn>
                <a:cxn ang="0">
                  <a:pos x="T4" y="T5"/>
                </a:cxn>
                <a:cxn ang="0">
                  <a:pos x="T6" y="T7"/>
                </a:cxn>
                <a:cxn ang="0">
                  <a:pos x="T8" y="T9"/>
                </a:cxn>
                <a:cxn ang="0">
                  <a:pos x="T10" y="T11"/>
                </a:cxn>
              </a:cxnLst>
              <a:rect l="0" t="0" r="r" b="b"/>
              <a:pathLst>
                <a:path w="209" h="199">
                  <a:moveTo>
                    <a:pt x="180" y="0"/>
                  </a:moveTo>
                  <a:lnTo>
                    <a:pt x="209" y="0"/>
                  </a:lnTo>
                  <a:lnTo>
                    <a:pt x="209" y="199"/>
                  </a:lnTo>
                  <a:lnTo>
                    <a:pt x="0" y="199"/>
                  </a:lnTo>
                  <a:lnTo>
                    <a:pt x="0" y="0"/>
                  </a:lnTo>
                  <a:lnTo>
                    <a:pt x="29" y="0"/>
                  </a:ln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96" name="Freeform 292">
              <a:extLst>
                <a:ext uri="{FF2B5EF4-FFF2-40B4-BE49-F238E27FC236}">
                  <a16:creationId xmlns:a16="http://schemas.microsoft.com/office/drawing/2014/main" id="{3B57513A-6E04-4BBC-8284-689DD195F28C}"/>
                </a:ext>
              </a:extLst>
            </p:cNvPr>
            <p:cNvSpPr>
              <a:spLocks/>
            </p:cNvSpPr>
            <p:nvPr/>
          </p:nvSpPr>
          <p:spPr bwMode="auto">
            <a:xfrm>
              <a:off x="2738438" y="3676651"/>
              <a:ext cx="239713" cy="241300"/>
            </a:xfrm>
            <a:custGeom>
              <a:avLst/>
              <a:gdLst>
                <a:gd name="T0" fmla="*/ 0 w 151"/>
                <a:gd name="T1" fmla="*/ 0 h 152"/>
                <a:gd name="T2" fmla="*/ 0 w 151"/>
                <a:gd name="T3" fmla="*/ 152 h 152"/>
                <a:gd name="T4" fmla="*/ 151 w 151"/>
                <a:gd name="T5" fmla="*/ 152 h 152"/>
                <a:gd name="T6" fmla="*/ 151 w 151"/>
                <a:gd name="T7" fmla="*/ 0 h 152"/>
              </a:gdLst>
              <a:ahLst/>
              <a:cxnLst>
                <a:cxn ang="0">
                  <a:pos x="T0" y="T1"/>
                </a:cxn>
                <a:cxn ang="0">
                  <a:pos x="T2" y="T3"/>
                </a:cxn>
                <a:cxn ang="0">
                  <a:pos x="T4" y="T5"/>
                </a:cxn>
                <a:cxn ang="0">
                  <a:pos x="T6" y="T7"/>
                </a:cxn>
              </a:cxnLst>
              <a:rect l="0" t="0" r="r" b="b"/>
              <a:pathLst>
                <a:path w="151" h="152">
                  <a:moveTo>
                    <a:pt x="0" y="0"/>
                  </a:moveTo>
                  <a:lnTo>
                    <a:pt x="0" y="152"/>
                  </a:lnTo>
                  <a:lnTo>
                    <a:pt x="151" y="152"/>
                  </a:lnTo>
                  <a:lnTo>
                    <a:pt x="151" y="0"/>
                  </a:ln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97" name="Line 293">
              <a:extLst>
                <a:ext uri="{FF2B5EF4-FFF2-40B4-BE49-F238E27FC236}">
                  <a16:creationId xmlns:a16="http://schemas.microsoft.com/office/drawing/2014/main" id="{CA049B81-680B-46CB-9B66-9C88DE2B0CE4}"/>
                </a:ext>
              </a:extLst>
            </p:cNvPr>
            <p:cNvSpPr>
              <a:spLocks noChangeShapeType="1"/>
            </p:cNvSpPr>
            <p:nvPr/>
          </p:nvSpPr>
          <p:spPr bwMode="auto">
            <a:xfrm>
              <a:off x="2798763" y="3646488"/>
              <a:ext cx="36513" cy="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98" name="Line 294">
              <a:extLst>
                <a:ext uri="{FF2B5EF4-FFF2-40B4-BE49-F238E27FC236}">
                  <a16:creationId xmlns:a16="http://schemas.microsoft.com/office/drawing/2014/main" id="{41A23FB7-57A8-41D1-B4CB-A07B33924D96}"/>
                </a:ext>
              </a:extLst>
            </p:cNvPr>
            <p:cNvSpPr>
              <a:spLocks noChangeShapeType="1"/>
            </p:cNvSpPr>
            <p:nvPr/>
          </p:nvSpPr>
          <p:spPr bwMode="auto">
            <a:xfrm>
              <a:off x="2881313" y="3646488"/>
              <a:ext cx="36513" cy="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grpSp>
      <p:grpSp>
        <p:nvGrpSpPr>
          <p:cNvPr id="103" name="Group 102">
            <a:extLst>
              <a:ext uri="{FF2B5EF4-FFF2-40B4-BE49-F238E27FC236}">
                <a16:creationId xmlns:a16="http://schemas.microsoft.com/office/drawing/2014/main" id="{EB85DED6-B069-4A37-B375-10AF5FA9F06F}"/>
              </a:ext>
            </a:extLst>
          </p:cNvPr>
          <p:cNvGrpSpPr/>
          <p:nvPr/>
        </p:nvGrpSpPr>
        <p:grpSpPr>
          <a:xfrm>
            <a:off x="11520109" y="1036343"/>
            <a:ext cx="228976" cy="228976"/>
            <a:chOff x="8447088" y="5060951"/>
            <a:chExt cx="346075" cy="346075"/>
          </a:xfrm>
        </p:grpSpPr>
        <p:sp>
          <p:nvSpPr>
            <p:cNvPr id="104" name="Freeform 365">
              <a:extLst>
                <a:ext uri="{FF2B5EF4-FFF2-40B4-BE49-F238E27FC236}">
                  <a16:creationId xmlns:a16="http://schemas.microsoft.com/office/drawing/2014/main" id="{493FE6A8-C2BF-4EF9-AD83-D92FD6682577}"/>
                </a:ext>
              </a:extLst>
            </p:cNvPr>
            <p:cNvSpPr>
              <a:spLocks/>
            </p:cNvSpPr>
            <p:nvPr/>
          </p:nvSpPr>
          <p:spPr bwMode="auto">
            <a:xfrm>
              <a:off x="8523288" y="5121276"/>
              <a:ext cx="195263" cy="150813"/>
            </a:xfrm>
            <a:custGeom>
              <a:avLst/>
              <a:gdLst>
                <a:gd name="T0" fmla="*/ 123 w 123"/>
                <a:gd name="T1" fmla="*/ 95 h 95"/>
                <a:gd name="T2" fmla="*/ 123 w 123"/>
                <a:gd name="T3" fmla="*/ 19 h 95"/>
                <a:gd name="T4" fmla="*/ 52 w 123"/>
                <a:gd name="T5" fmla="*/ 19 h 95"/>
                <a:gd name="T6" fmla="*/ 42 w 123"/>
                <a:gd name="T7" fmla="*/ 0 h 95"/>
                <a:gd name="T8" fmla="*/ 0 w 123"/>
                <a:gd name="T9" fmla="*/ 0 h 95"/>
                <a:gd name="T10" fmla="*/ 0 w 123"/>
                <a:gd name="T11" fmla="*/ 95 h 95"/>
              </a:gdLst>
              <a:ahLst/>
              <a:cxnLst>
                <a:cxn ang="0">
                  <a:pos x="T0" y="T1"/>
                </a:cxn>
                <a:cxn ang="0">
                  <a:pos x="T2" y="T3"/>
                </a:cxn>
                <a:cxn ang="0">
                  <a:pos x="T4" y="T5"/>
                </a:cxn>
                <a:cxn ang="0">
                  <a:pos x="T6" y="T7"/>
                </a:cxn>
                <a:cxn ang="0">
                  <a:pos x="T8" y="T9"/>
                </a:cxn>
                <a:cxn ang="0">
                  <a:pos x="T10" y="T11"/>
                </a:cxn>
              </a:cxnLst>
              <a:rect l="0" t="0" r="r" b="b"/>
              <a:pathLst>
                <a:path w="123" h="95">
                  <a:moveTo>
                    <a:pt x="123" y="95"/>
                  </a:moveTo>
                  <a:lnTo>
                    <a:pt x="123" y="19"/>
                  </a:lnTo>
                  <a:lnTo>
                    <a:pt x="52" y="19"/>
                  </a:lnTo>
                  <a:lnTo>
                    <a:pt x="42" y="0"/>
                  </a:lnTo>
                  <a:lnTo>
                    <a:pt x="0" y="0"/>
                  </a:lnTo>
                  <a:lnTo>
                    <a:pt x="0" y="95"/>
                  </a:ln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05" name="Freeform 366">
              <a:extLst>
                <a:ext uri="{FF2B5EF4-FFF2-40B4-BE49-F238E27FC236}">
                  <a16:creationId xmlns:a16="http://schemas.microsoft.com/office/drawing/2014/main" id="{A02FA930-89AC-4CB8-B9ED-D53FF524944A}"/>
                </a:ext>
              </a:extLst>
            </p:cNvPr>
            <p:cNvSpPr>
              <a:spLocks/>
            </p:cNvSpPr>
            <p:nvPr/>
          </p:nvSpPr>
          <p:spPr bwMode="auto">
            <a:xfrm>
              <a:off x="8537575" y="5091113"/>
              <a:ext cx="165100" cy="30163"/>
            </a:xfrm>
            <a:custGeom>
              <a:avLst/>
              <a:gdLst>
                <a:gd name="T0" fmla="*/ 104 w 104"/>
                <a:gd name="T1" fmla="*/ 19 h 19"/>
                <a:gd name="T2" fmla="*/ 52 w 104"/>
                <a:gd name="T3" fmla="*/ 19 h 19"/>
                <a:gd name="T4" fmla="*/ 43 w 104"/>
                <a:gd name="T5" fmla="*/ 0 h 19"/>
                <a:gd name="T6" fmla="*/ 0 w 104"/>
                <a:gd name="T7" fmla="*/ 0 h 19"/>
              </a:gdLst>
              <a:ahLst/>
              <a:cxnLst>
                <a:cxn ang="0">
                  <a:pos x="T0" y="T1"/>
                </a:cxn>
                <a:cxn ang="0">
                  <a:pos x="T2" y="T3"/>
                </a:cxn>
                <a:cxn ang="0">
                  <a:pos x="T4" y="T5"/>
                </a:cxn>
                <a:cxn ang="0">
                  <a:pos x="T6" y="T7"/>
                </a:cxn>
              </a:cxnLst>
              <a:rect l="0" t="0" r="r" b="b"/>
              <a:pathLst>
                <a:path w="104" h="19">
                  <a:moveTo>
                    <a:pt x="104" y="19"/>
                  </a:moveTo>
                  <a:lnTo>
                    <a:pt x="52" y="19"/>
                  </a:lnTo>
                  <a:lnTo>
                    <a:pt x="43" y="0"/>
                  </a:lnTo>
                  <a:lnTo>
                    <a:pt x="0" y="0"/>
                  </a:ln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06" name="Freeform 367">
              <a:extLst>
                <a:ext uri="{FF2B5EF4-FFF2-40B4-BE49-F238E27FC236}">
                  <a16:creationId xmlns:a16="http://schemas.microsoft.com/office/drawing/2014/main" id="{55CC26BA-27C9-44E7-AE5D-31FBC7E4BFF0}"/>
                </a:ext>
              </a:extLst>
            </p:cNvPr>
            <p:cNvSpPr>
              <a:spLocks/>
            </p:cNvSpPr>
            <p:nvPr/>
          </p:nvSpPr>
          <p:spPr bwMode="auto">
            <a:xfrm>
              <a:off x="8553450" y="5060951"/>
              <a:ext cx="134938" cy="30163"/>
            </a:xfrm>
            <a:custGeom>
              <a:avLst/>
              <a:gdLst>
                <a:gd name="T0" fmla="*/ 85 w 85"/>
                <a:gd name="T1" fmla="*/ 19 h 19"/>
                <a:gd name="T2" fmla="*/ 52 w 85"/>
                <a:gd name="T3" fmla="*/ 19 h 19"/>
                <a:gd name="T4" fmla="*/ 42 w 85"/>
                <a:gd name="T5" fmla="*/ 0 h 19"/>
                <a:gd name="T6" fmla="*/ 0 w 85"/>
                <a:gd name="T7" fmla="*/ 0 h 19"/>
              </a:gdLst>
              <a:ahLst/>
              <a:cxnLst>
                <a:cxn ang="0">
                  <a:pos x="T0" y="T1"/>
                </a:cxn>
                <a:cxn ang="0">
                  <a:pos x="T2" y="T3"/>
                </a:cxn>
                <a:cxn ang="0">
                  <a:pos x="T4" y="T5"/>
                </a:cxn>
                <a:cxn ang="0">
                  <a:pos x="T6" y="T7"/>
                </a:cxn>
              </a:cxnLst>
              <a:rect l="0" t="0" r="r" b="b"/>
              <a:pathLst>
                <a:path w="85" h="19">
                  <a:moveTo>
                    <a:pt x="85" y="19"/>
                  </a:moveTo>
                  <a:lnTo>
                    <a:pt x="52" y="19"/>
                  </a:lnTo>
                  <a:lnTo>
                    <a:pt x="42" y="0"/>
                  </a:lnTo>
                  <a:lnTo>
                    <a:pt x="0" y="0"/>
                  </a:ln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07" name="Freeform 368">
              <a:extLst>
                <a:ext uri="{FF2B5EF4-FFF2-40B4-BE49-F238E27FC236}">
                  <a16:creationId xmlns:a16="http://schemas.microsoft.com/office/drawing/2014/main" id="{E1F523BB-7165-42B8-805A-0D5ED8161065}"/>
                </a:ext>
              </a:extLst>
            </p:cNvPr>
            <p:cNvSpPr>
              <a:spLocks/>
            </p:cNvSpPr>
            <p:nvPr/>
          </p:nvSpPr>
          <p:spPr bwMode="auto">
            <a:xfrm>
              <a:off x="8447088" y="5302251"/>
              <a:ext cx="346075" cy="104775"/>
            </a:xfrm>
            <a:custGeom>
              <a:avLst/>
              <a:gdLst>
                <a:gd name="T0" fmla="*/ 92 w 92"/>
                <a:gd name="T1" fmla="*/ 28 h 28"/>
                <a:gd name="T2" fmla="*/ 0 w 92"/>
                <a:gd name="T3" fmla="*/ 28 h 28"/>
                <a:gd name="T4" fmla="*/ 0 w 92"/>
                <a:gd name="T5" fmla="*/ 0 h 28"/>
                <a:gd name="T6" fmla="*/ 30 w 92"/>
                <a:gd name="T7" fmla="*/ 0 h 28"/>
                <a:gd name="T8" fmla="*/ 30 w 92"/>
                <a:gd name="T9" fmla="*/ 4 h 28"/>
                <a:gd name="T10" fmla="*/ 38 w 92"/>
                <a:gd name="T11" fmla="*/ 12 h 28"/>
                <a:gd name="T12" fmla="*/ 56 w 92"/>
                <a:gd name="T13" fmla="*/ 12 h 28"/>
                <a:gd name="T14" fmla="*/ 64 w 92"/>
                <a:gd name="T15" fmla="*/ 4 h 28"/>
                <a:gd name="T16" fmla="*/ 64 w 92"/>
                <a:gd name="T17" fmla="*/ 0 h 28"/>
                <a:gd name="T18" fmla="*/ 92 w 92"/>
                <a:gd name="T19" fmla="*/ 0 h 28"/>
                <a:gd name="T20" fmla="*/ 92 w 92"/>
                <a:gd name="T21"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28">
                  <a:moveTo>
                    <a:pt x="92" y="28"/>
                  </a:moveTo>
                  <a:cubicBezTo>
                    <a:pt x="0" y="28"/>
                    <a:pt x="0" y="28"/>
                    <a:pt x="0" y="28"/>
                  </a:cubicBezTo>
                  <a:cubicBezTo>
                    <a:pt x="0" y="0"/>
                    <a:pt x="0" y="0"/>
                    <a:pt x="0" y="0"/>
                  </a:cubicBezTo>
                  <a:cubicBezTo>
                    <a:pt x="30" y="0"/>
                    <a:pt x="30" y="0"/>
                    <a:pt x="30" y="0"/>
                  </a:cubicBezTo>
                  <a:cubicBezTo>
                    <a:pt x="30" y="4"/>
                    <a:pt x="30" y="4"/>
                    <a:pt x="30" y="4"/>
                  </a:cubicBezTo>
                  <a:cubicBezTo>
                    <a:pt x="30" y="8"/>
                    <a:pt x="34" y="12"/>
                    <a:pt x="38" y="12"/>
                  </a:cubicBezTo>
                  <a:cubicBezTo>
                    <a:pt x="56" y="12"/>
                    <a:pt x="56" y="12"/>
                    <a:pt x="56" y="12"/>
                  </a:cubicBezTo>
                  <a:cubicBezTo>
                    <a:pt x="60" y="12"/>
                    <a:pt x="64" y="8"/>
                    <a:pt x="64" y="4"/>
                  </a:cubicBezTo>
                  <a:cubicBezTo>
                    <a:pt x="64" y="0"/>
                    <a:pt x="64" y="0"/>
                    <a:pt x="64" y="0"/>
                  </a:cubicBezTo>
                  <a:cubicBezTo>
                    <a:pt x="92" y="0"/>
                    <a:pt x="92" y="0"/>
                    <a:pt x="92" y="0"/>
                  </a:cubicBezTo>
                  <a:lnTo>
                    <a:pt x="92" y="28"/>
                  </a:lnTo>
                  <a:close/>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08" name="Freeform 369">
              <a:extLst>
                <a:ext uri="{FF2B5EF4-FFF2-40B4-BE49-F238E27FC236}">
                  <a16:creationId xmlns:a16="http://schemas.microsoft.com/office/drawing/2014/main" id="{83AEFE35-0942-4699-ADD5-1FF2EB83F3BA}"/>
                </a:ext>
              </a:extLst>
            </p:cNvPr>
            <p:cNvSpPr>
              <a:spLocks/>
            </p:cNvSpPr>
            <p:nvPr/>
          </p:nvSpPr>
          <p:spPr bwMode="auto">
            <a:xfrm>
              <a:off x="8447088" y="5211763"/>
              <a:ext cx="76200" cy="90488"/>
            </a:xfrm>
            <a:custGeom>
              <a:avLst/>
              <a:gdLst>
                <a:gd name="T0" fmla="*/ 0 w 48"/>
                <a:gd name="T1" fmla="*/ 57 h 57"/>
                <a:gd name="T2" fmla="*/ 33 w 48"/>
                <a:gd name="T3" fmla="*/ 0 h 57"/>
                <a:gd name="T4" fmla="*/ 48 w 48"/>
                <a:gd name="T5" fmla="*/ 0 h 57"/>
              </a:gdLst>
              <a:ahLst/>
              <a:cxnLst>
                <a:cxn ang="0">
                  <a:pos x="T0" y="T1"/>
                </a:cxn>
                <a:cxn ang="0">
                  <a:pos x="T2" y="T3"/>
                </a:cxn>
                <a:cxn ang="0">
                  <a:pos x="T4" y="T5"/>
                </a:cxn>
              </a:cxnLst>
              <a:rect l="0" t="0" r="r" b="b"/>
              <a:pathLst>
                <a:path w="48" h="57">
                  <a:moveTo>
                    <a:pt x="0" y="57"/>
                  </a:moveTo>
                  <a:lnTo>
                    <a:pt x="33" y="0"/>
                  </a:lnTo>
                  <a:lnTo>
                    <a:pt x="48" y="0"/>
                  </a:ln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09" name="Freeform 370">
              <a:extLst>
                <a:ext uri="{FF2B5EF4-FFF2-40B4-BE49-F238E27FC236}">
                  <a16:creationId xmlns:a16="http://schemas.microsoft.com/office/drawing/2014/main" id="{33CDBE5D-A7CA-4BA6-9B57-5101140EC5B1}"/>
                </a:ext>
              </a:extLst>
            </p:cNvPr>
            <p:cNvSpPr>
              <a:spLocks/>
            </p:cNvSpPr>
            <p:nvPr/>
          </p:nvSpPr>
          <p:spPr bwMode="auto">
            <a:xfrm>
              <a:off x="8718550" y="5211763"/>
              <a:ext cx="74613" cy="90488"/>
            </a:xfrm>
            <a:custGeom>
              <a:avLst/>
              <a:gdLst>
                <a:gd name="T0" fmla="*/ 0 w 47"/>
                <a:gd name="T1" fmla="*/ 0 h 57"/>
                <a:gd name="T2" fmla="*/ 14 w 47"/>
                <a:gd name="T3" fmla="*/ 0 h 57"/>
                <a:gd name="T4" fmla="*/ 47 w 47"/>
                <a:gd name="T5" fmla="*/ 57 h 57"/>
              </a:gdLst>
              <a:ahLst/>
              <a:cxnLst>
                <a:cxn ang="0">
                  <a:pos x="T0" y="T1"/>
                </a:cxn>
                <a:cxn ang="0">
                  <a:pos x="T2" y="T3"/>
                </a:cxn>
                <a:cxn ang="0">
                  <a:pos x="T4" y="T5"/>
                </a:cxn>
              </a:cxnLst>
              <a:rect l="0" t="0" r="r" b="b"/>
              <a:pathLst>
                <a:path w="47" h="57">
                  <a:moveTo>
                    <a:pt x="0" y="0"/>
                  </a:moveTo>
                  <a:lnTo>
                    <a:pt x="14" y="0"/>
                  </a:lnTo>
                  <a:lnTo>
                    <a:pt x="47" y="57"/>
                  </a:ln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10" name="Freeform 371">
              <a:extLst>
                <a:ext uri="{FF2B5EF4-FFF2-40B4-BE49-F238E27FC236}">
                  <a16:creationId xmlns:a16="http://schemas.microsoft.com/office/drawing/2014/main" id="{4AC57021-72F1-4BFB-86B0-E34369649727}"/>
                </a:ext>
              </a:extLst>
            </p:cNvPr>
            <p:cNvSpPr>
              <a:spLocks/>
            </p:cNvSpPr>
            <p:nvPr/>
          </p:nvSpPr>
          <p:spPr bwMode="auto">
            <a:xfrm>
              <a:off x="8583613" y="5181601"/>
              <a:ext cx="88900" cy="90488"/>
            </a:xfrm>
            <a:custGeom>
              <a:avLst/>
              <a:gdLst>
                <a:gd name="T0" fmla="*/ 16 w 24"/>
                <a:gd name="T1" fmla="*/ 13 h 24"/>
                <a:gd name="T2" fmla="*/ 19 w 24"/>
                <a:gd name="T3" fmla="*/ 7 h 24"/>
                <a:gd name="T4" fmla="*/ 12 w 24"/>
                <a:gd name="T5" fmla="*/ 0 h 24"/>
                <a:gd name="T6" fmla="*/ 5 w 24"/>
                <a:gd name="T7" fmla="*/ 7 h 24"/>
                <a:gd name="T8" fmla="*/ 8 w 24"/>
                <a:gd name="T9" fmla="*/ 13 h 24"/>
                <a:gd name="T10" fmla="*/ 0 w 24"/>
                <a:gd name="T11" fmla="*/ 24 h 24"/>
                <a:gd name="T12" fmla="*/ 24 w 24"/>
                <a:gd name="T13" fmla="*/ 24 h 24"/>
                <a:gd name="T14" fmla="*/ 16 w 24"/>
                <a:gd name="T15" fmla="*/ 13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24">
                  <a:moveTo>
                    <a:pt x="16" y="13"/>
                  </a:moveTo>
                  <a:cubicBezTo>
                    <a:pt x="18" y="11"/>
                    <a:pt x="19" y="9"/>
                    <a:pt x="19" y="7"/>
                  </a:cubicBezTo>
                  <a:cubicBezTo>
                    <a:pt x="19" y="3"/>
                    <a:pt x="16" y="0"/>
                    <a:pt x="12" y="0"/>
                  </a:cubicBezTo>
                  <a:cubicBezTo>
                    <a:pt x="8" y="0"/>
                    <a:pt x="5" y="3"/>
                    <a:pt x="5" y="7"/>
                  </a:cubicBezTo>
                  <a:cubicBezTo>
                    <a:pt x="5" y="9"/>
                    <a:pt x="6" y="11"/>
                    <a:pt x="8" y="13"/>
                  </a:cubicBezTo>
                  <a:cubicBezTo>
                    <a:pt x="3" y="14"/>
                    <a:pt x="0" y="17"/>
                    <a:pt x="0" y="24"/>
                  </a:cubicBezTo>
                  <a:cubicBezTo>
                    <a:pt x="24" y="24"/>
                    <a:pt x="24" y="24"/>
                    <a:pt x="24" y="24"/>
                  </a:cubicBezTo>
                  <a:cubicBezTo>
                    <a:pt x="24" y="17"/>
                    <a:pt x="21" y="14"/>
                    <a:pt x="16" y="13"/>
                  </a:cubicBezTo>
                  <a:close/>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grpSp>
      <p:sp>
        <p:nvSpPr>
          <p:cNvPr id="7" name="AutoShape 2" descr="Resultado de imagen para construcciÃ³n de portal de datos abiert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dirty="0"/>
          </a:p>
        </p:txBody>
      </p:sp>
      <p:sp>
        <p:nvSpPr>
          <p:cNvPr id="163" name="TextBox 132">
            <a:extLst>
              <a:ext uri="{FF2B5EF4-FFF2-40B4-BE49-F238E27FC236}">
                <a16:creationId xmlns:a16="http://schemas.microsoft.com/office/drawing/2014/main" id="{2EB2C6A5-F4E5-442D-B6CF-FD321B1C1E6F}"/>
              </a:ext>
            </a:extLst>
          </p:cNvPr>
          <p:cNvSpPr txBox="1"/>
          <p:nvPr/>
        </p:nvSpPr>
        <p:spPr>
          <a:xfrm>
            <a:off x="9740823" y="2206752"/>
            <a:ext cx="965044" cy="246221"/>
          </a:xfrm>
          <a:prstGeom prst="rect">
            <a:avLst/>
          </a:prstGeom>
          <a:noFill/>
        </p:spPr>
        <p:txBody>
          <a:bodyPr wrap="square" lIns="0" tIns="0" rIns="0" bIns="0" rtlCol="0">
            <a:spAutoFit/>
          </a:bodyPr>
          <a:lstStyle/>
          <a:p>
            <a:pPr algn="ctr"/>
            <a:r>
              <a:rPr lang="en-GB" sz="1600" b="1" dirty="0" smtClean="0">
                <a:solidFill>
                  <a:schemeClr val="bg1"/>
                </a:solidFill>
              </a:rPr>
              <a:t>DIRECTOS</a:t>
            </a:r>
            <a:endParaRPr lang="en-IN" sz="1600" b="1" dirty="0">
              <a:solidFill>
                <a:schemeClr val="bg1"/>
              </a:solidFill>
            </a:endParaRPr>
          </a:p>
        </p:txBody>
      </p:sp>
      <p:cxnSp>
        <p:nvCxnSpPr>
          <p:cNvPr id="165" name="Straight Connector 305">
            <a:extLst>
              <a:ext uri="{FF2B5EF4-FFF2-40B4-BE49-F238E27FC236}">
                <a16:creationId xmlns:a16="http://schemas.microsoft.com/office/drawing/2014/main" id="{3D895BCF-7147-4BC3-B42A-C69659CF1F27}"/>
              </a:ext>
            </a:extLst>
          </p:cNvPr>
          <p:cNvCxnSpPr>
            <a:cxnSpLocks/>
          </p:cNvCxnSpPr>
          <p:nvPr/>
        </p:nvCxnSpPr>
        <p:spPr>
          <a:xfrm flipH="1" flipV="1">
            <a:off x="8902724" y="692696"/>
            <a:ext cx="38218" cy="5903517"/>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CuadroTexto 3"/>
          <p:cNvSpPr txBox="1"/>
          <p:nvPr/>
        </p:nvSpPr>
        <p:spPr>
          <a:xfrm>
            <a:off x="642582" y="5517232"/>
            <a:ext cx="3672408" cy="523220"/>
          </a:xfrm>
          <a:prstGeom prst="rect">
            <a:avLst/>
          </a:prstGeom>
          <a:noFill/>
        </p:spPr>
        <p:txBody>
          <a:bodyPr wrap="square" rtlCol="0">
            <a:spAutoFit/>
          </a:bodyPr>
          <a:lstStyle/>
          <a:p>
            <a:pPr algn="ctr"/>
            <a:r>
              <a:rPr lang="es-GT" sz="1400" dirty="0" smtClean="0"/>
              <a:t>Metros cúbicos en mecanismos de control para la retención de sedimentos</a:t>
            </a:r>
            <a:endParaRPr lang="en-US" sz="1400" dirty="0"/>
          </a:p>
        </p:txBody>
      </p:sp>
      <p:sp>
        <p:nvSpPr>
          <p:cNvPr id="45" name="CuadroTexto 44"/>
          <p:cNvSpPr txBox="1"/>
          <p:nvPr/>
        </p:nvSpPr>
        <p:spPr>
          <a:xfrm>
            <a:off x="5012561" y="5523021"/>
            <a:ext cx="3672408" cy="523220"/>
          </a:xfrm>
          <a:prstGeom prst="rect">
            <a:avLst/>
          </a:prstGeom>
          <a:noFill/>
        </p:spPr>
        <p:txBody>
          <a:bodyPr wrap="square" rtlCol="0">
            <a:spAutoFit/>
          </a:bodyPr>
          <a:lstStyle/>
          <a:p>
            <a:pPr algn="ctr"/>
            <a:r>
              <a:rPr lang="es-GT" sz="1400" dirty="0" smtClean="0"/>
              <a:t>Cantidad de hectáreas en manejo y conservación de la cobertura forestal</a:t>
            </a:r>
            <a:endParaRPr lang="en-US" sz="1400" dirty="0"/>
          </a:p>
        </p:txBody>
      </p:sp>
      <p:graphicFrame>
        <p:nvGraphicFramePr>
          <p:cNvPr id="9" name="Objeto 8"/>
          <p:cNvGraphicFramePr>
            <a:graphicFrameLocks noChangeAspect="1"/>
          </p:cNvGraphicFramePr>
          <p:nvPr>
            <p:extLst>
              <p:ext uri="{D42A27DB-BD31-4B8C-83A1-F6EECF244321}">
                <p14:modId xmlns:p14="http://schemas.microsoft.com/office/powerpoint/2010/main" val="3635588216"/>
              </p:ext>
            </p:extLst>
          </p:nvPr>
        </p:nvGraphicFramePr>
        <p:xfrm>
          <a:off x="280923" y="2126297"/>
          <a:ext cx="4157305" cy="2743200"/>
        </p:xfrm>
        <a:graphic>
          <a:graphicData uri="http://schemas.openxmlformats.org/presentationml/2006/ole">
            <mc:AlternateContent xmlns:mc="http://schemas.openxmlformats.org/markup-compatibility/2006">
              <mc:Choice xmlns:v="urn:schemas-microsoft-com:vml" Requires="v">
                <p:oleObj spid="_x0000_s3118" name="Hoja de cálculo" r:id="rId4" imgW="4564261" imgH="2743341" progId="Excel.Sheet.12">
                  <p:embed/>
                </p:oleObj>
              </mc:Choice>
              <mc:Fallback>
                <p:oleObj name="Hoja de cálculo" r:id="rId4" imgW="4564261" imgH="2743341" progId="Excel.Sheet.12">
                  <p:embed/>
                  <p:pic>
                    <p:nvPicPr>
                      <p:cNvPr id="0" name=""/>
                      <p:cNvPicPr/>
                      <p:nvPr/>
                    </p:nvPicPr>
                    <p:blipFill>
                      <a:blip r:embed="rId5"/>
                      <a:stretch>
                        <a:fillRect/>
                      </a:stretch>
                    </p:blipFill>
                    <p:spPr>
                      <a:xfrm>
                        <a:off x="280923" y="2126297"/>
                        <a:ext cx="4157305" cy="2743200"/>
                      </a:xfrm>
                      <a:prstGeom prst="rect">
                        <a:avLst/>
                      </a:prstGeom>
                    </p:spPr>
                  </p:pic>
                </p:oleObj>
              </mc:Fallback>
            </mc:AlternateContent>
          </a:graphicData>
        </a:graphic>
      </p:graphicFrame>
      <p:graphicFrame>
        <p:nvGraphicFramePr>
          <p:cNvPr id="10" name="Objeto 9"/>
          <p:cNvGraphicFramePr>
            <a:graphicFrameLocks noChangeAspect="1"/>
          </p:cNvGraphicFramePr>
          <p:nvPr>
            <p:extLst>
              <p:ext uri="{D42A27DB-BD31-4B8C-83A1-F6EECF244321}">
                <p14:modId xmlns:p14="http://schemas.microsoft.com/office/powerpoint/2010/main" val="132946014"/>
              </p:ext>
            </p:extLst>
          </p:nvPr>
        </p:nvGraphicFramePr>
        <p:xfrm>
          <a:off x="4582244" y="2206752"/>
          <a:ext cx="4334659" cy="2743200"/>
        </p:xfrm>
        <a:graphic>
          <a:graphicData uri="http://schemas.openxmlformats.org/presentationml/2006/ole">
            <mc:AlternateContent xmlns:mc="http://schemas.openxmlformats.org/markup-compatibility/2006">
              <mc:Choice xmlns:v="urn:schemas-microsoft-com:vml" Requires="v">
                <p:oleObj spid="_x0000_s3119" name="Hoja de cálculo" r:id="rId6" imgW="4564261" imgH="2743341" progId="Excel.Sheet.12">
                  <p:embed/>
                </p:oleObj>
              </mc:Choice>
              <mc:Fallback>
                <p:oleObj name="Hoja de cálculo" r:id="rId6" imgW="4564261" imgH="2743341" progId="Excel.Sheet.12">
                  <p:embed/>
                  <p:pic>
                    <p:nvPicPr>
                      <p:cNvPr id="0" name=""/>
                      <p:cNvPicPr/>
                      <p:nvPr/>
                    </p:nvPicPr>
                    <p:blipFill>
                      <a:blip r:embed="rId7"/>
                      <a:stretch>
                        <a:fillRect/>
                      </a:stretch>
                    </p:blipFill>
                    <p:spPr>
                      <a:xfrm>
                        <a:off x="4582244" y="2206752"/>
                        <a:ext cx="4334659" cy="2743200"/>
                      </a:xfrm>
                      <a:prstGeom prst="rect">
                        <a:avLst/>
                      </a:prstGeom>
                    </p:spPr>
                  </p:pic>
                </p:oleObj>
              </mc:Fallback>
            </mc:AlternateContent>
          </a:graphicData>
        </a:graphic>
      </p:graphicFrame>
      <p:pic>
        <p:nvPicPr>
          <p:cNvPr id="38" name="9 Imagen" descr="C:\Users\dtpusu04\AppData\Local\Microsoft\Windows\Temporary Internet Files\Content.Word\Imagen 2018.png"/>
          <p:cNvPicPr/>
          <p:nvPr/>
        </p:nvPicPr>
        <p:blipFill rotWithShape="1">
          <a:blip r:embed="rId8" cstate="print">
            <a:extLst>
              <a:ext uri="{28A0092B-C50C-407E-A947-70E740481C1C}">
                <a14:useLocalDpi xmlns:a14="http://schemas.microsoft.com/office/drawing/2010/main" val="0"/>
              </a:ext>
            </a:extLst>
          </a:blip>
          <a:srcRect t="12754" b="17347"/>
          <a:stretch/>
        </p:blipFill>
        <p:spPr bwMode="auto">
          <a:xfrm>
            <a:off x="307975" y="101868"/>
            <a:ext cx="1163320" cy="81343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407589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Autofit/>
          </a:bodyPr>
          <a:lstStyle/>
          <a:p>
            <a:r>
              <a:rPr lang="es-GT" sz="3600" b="1" dirty="0" smtClean="0"/>
              <a:t>Oferta Programática Vigente y Costo 2019</a:t>
            </a:r>
            <a:endParaRPr lang="es-GT" sz="3600" b="1" dirty="0"/>
          </a:p>
        </p:txBody>
      </p:sp>
      <p:sp>
        <p:nvSpPr>
          <p:cNvPr id="5" name="3 Marcador de contenido"/>
          <p:cNvSpPr txBox="1">
            <a:spLocks/>
          </p:cNvSpPr>
          <p:nvPr/>
        </p:nvSpPr>
        <p:spPr>
          <a:xfrm>
            <a:off x="1205028" y="5085183"/>
            <a:ext cx="7776864" cy="1462332"/>
          </a:xfrm>
          <a:prstGeom prst="rect">
            <a:avLst/>
          </a:prstGeom>
        </p:spPr>
        <p:txBody>
          <a:bodyPr>
            <a:normAutofit fontScale="92500"/>
          </a:bodyPr>
          <a:lstStyle>
            <a:lvl1pPr marL="457120" indent="-457120" algn="l" defTabSz="1218987" rtl="0" eaLnBrk="1" latinLnBrk="0" hangingPunct="1">
              <a:spcBef>
                <a:spcPct val="20000"/>
              </a:spcBef>
              <a:buFont typeface="Arial" pitchFamily="34" charset="0"/>
              <a:buChar char="•"/>
              <a:defRPr sz="3600" kern="1200">
                <a:solidFill>
                  <a:schemeClr val="tx1"/>
                </a:solidFill>
                <a:latin typeface="+mj-lt"/>
                <a:ea typeface="+mn-ea"/>
                <a:cs typeface="+mn-cs"/>
              </a:defRPr>
            </a:lvl1pPr>
            <a:lvl2pPr marL="990427" indent="-380933" algn="l" defTabSz="1218987" rtl="0" eaLnBrk="1" latinLnBrk="0" hangingPunct="1">
              <a:spcBef>
                <a:spcPct val="20000"/>
              </a:spcBef>
              <a:buFont typeface="Arial" pitchFamily="34" charset="0"/>
              <a:buChar char="–"/>
              <a:defRPr sz="3200" kern="1200">
                <a:solidFill>
                  <a:schemeClr val="tx1"/>
                </a:solidFill>
                <a:latin typeface="+mj-lt"/>
                <a:ea typeface="+mn-ea"/>
                <a:cs typeface="+mn-cs"/>
              </a:defRPr>
            </a:lvl2pPr>
            <a:lvl3pPr marL="1523733" indent="-304747" algn="l" defTabSz="1218987"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2133227" indent="-304747" algn="l" defTabSz="1218987"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742720" indent="-304747" algn="l" defTabSz="1218987"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57150" indent="0" algn="just">
              <a:lnSpc>
                <a:spcPct val="130000"/>
              </a:lnSpc>
              <a:buFont typeface="Arial" pitchFamily="34" charset="0"/>
              <a:buNone/>
            </a:pPr>
            <a:r>
              <a:rPr lang="es-GT" sz="1700" dirty="0" smtClean="0"/>
              <a:t>El presupuesto institucional está constituido por un programa con cuatro actividades, siendo el más relevante la Dirección y Coordinación  (Actividad 01) con respecto al presupuesto total de la entidad.  Dentro de esta actividad se asignan los recursos para el funcionamiento institucional. La población elegible por atender es de 893,806 personas.</a:t>
            </a:r>
          </a:p>
          <a:p>
            <a:pPr algn="just"/>
            <a:endParaRPr lang="es-GT" sz="2000" dirty="0"/>
          </a:p>
        </p:txBody>
      </p:sp>
      <p:pic>
        <p:nvPicPr>
          <p:cNvPr id="2" name="Imagen 1"/>
          <p:cNvPicPr>
            <a:picLocks noChangeAspect="1"/>
          </p:cNvPicPr>
          <p:nvPr/>
        </p:nvPicPr>
        <p:blipFill>
          <a:blip r:embed="rId2"/>
          <a:stretch>
            <a:fillRect/>
          </a:stretch>
        </p:blipFill>
        <p:spPr>
          <a:xfrm>
            <a:off x="1269876" y="1041404"/>
            <a:ext cx="7416824" cy="3894378"/>
          </a:xfrm>
          <a:prstGeom prst="rect">
            <a:avLst/>
          </a:prstGeom>
        </p:spPr>
      </p:pic>
      <p:sp>
        <p:nvSpPr>
          <p:cNvPr id="6" name="183 CuadroTexto"/>
          <p:cNvSpPr txBox="1"/>
          <p:nvPr/>
        </p:nvSpPr>
        <p:spPr>
          <a:xfrm>
            <a:off x="9082743" y="663601"/>
            <a:ext cx="2844143" cy="510778"/>
          </a:xfrm>
          <a:prstGeom prst="round2DiagRect">
            <a:avLst/>
          </a:prstGeom>
          <a:noFill/>
          <a:ln w="28575">
            <a:solidFill>
              <a:schemeClr val="tx2"/>
            </a:solidFill>
          </a:ln>
          <a:effectLst>
            <a:outerShdw blurRad="76200" dir="18900000" sy="23000" kx="-1200000" algn="bl" rotWithShape="0">
              <a:prstClr val="black">
                <a:alpha val="20000"/>
              </a:prstClr>
            </a:outerShdw>
          </a:effectLst>
        </p:spPr>
        <p:txBody>
          <a:bodyPr wrap="square" rtlCol="0">
            <a:spAutoFit/>
          </a:bodyPr>
          <a:lstStyle/>
          <a:p>
            <a:r>
              <a:rPr lang="es-GT" sz="1200" b="1" dirty="0" smtClean="0">
                <a:solidFill>
                  <a:schemeClr val="accent1">
                    <a:lumMod val="50000"/>
                  </a:schemeClr>
                </a:solidFill>
                <a:latin typeface="Arial" panose="020B0604020202020204" pitchFamily="34" charset="0"/>
                <a:cs typeface="Arial" panose="020B0604020202020204" pitchFamily="34" charset="0"/>
              </a:rPr>
              <a:t>Dirección y coordinación</a:t>
            </a:r>
            <a:r>
              <a:rPr lang="es-GT" sz="1200" dirty="0" smtClean="0">
                <a:solidFill>
                  <a:schemeClr val="accent1">
                    <a:lumMod val="50000"/>
                  </a:schemeClr>
                </a:solidFill>
                <a:latin typeface="Arial" panose="020B0604020202020204" pitchFamily="34" charset="0"/>
                <a:cs typeface="Arial" panose="020B0604020202020204" pitchFamily="34" charset="0"/>
              </a:rPr>
              <a:t>:</a:t>
            </a:r>
          </a:p>
          <a:p>
            <a:r>
              <a:rPr lang="es-GT" sz="1200" dirty="0" smtClean="0">
                <a:latin typeface="Arial" panose="020B0604020202020204" pitchFamily="34" charset="0"/>
                <a:cs typeface="Arial" panose="020B0604020202020204" pitchFamily="34" charset="0"/>
              </a:rPr>
              <a:t>Unidades y divisiones administrativas</a:t>
            </a:r>
            <a:endParaRPr lang="es-GT" sz="1200" dirty="0">
              <a:latin typeface="Arial" panose="020B0604020202020204" pitchFamily="34" charset="0"/>
              <a:cs typeface="Arial" panose="020B0604020202020204" pitchFamily="34" charset="0"/>
            </a:endParaRPr>
          </a:p>
        </p:txBody>
      </p:sp>
      <p:sp>
        <p:nvSpPr>
          <p:cNvPr id="7" name="183 CuadroTexto"/>
          <p:cNvSpPr txBox="1"/>
          <p:nvPr/>
        </p:nvSpPr>
        <p:spPr>
          <a:xfrm>
            <a:off x="9118747" y="1409109"/>
            <a:ext cx="2808139" cy="2145268"/>
          </a:xfrm>
          <a:prstGeom prst="round2DiagRect">
            <a:avLst/>
          </a:prstGeom>
          <a:noFill/>
          <a:ln w="28575">
            <a:solidFill>
              <a:schemeClr val="tx2"/>
            </a:solidFill>
          </a:ln>
          <a:effectLst>
            <a:outerShdw blurRad="76200" dir="18900000" sy="23000" kx="-1200000" algn="bl" rotWithShape="0">
              <a:prstClr val="black">
                <a:alpha val="20000"/>
              </a:prstClr>
            </a:outerShdw>
          </a:effectLst>
        </p:spPr>
        <p:txBody>
          <a:bodyPr wrap="square" rtlCol="0">
            <a:spAutoFit/>
          </a:bodyPr>
          <a:lstStyle/>
          <a:p>
            <a:r>
              <a:rPr lang="es-GT" sz="1200" b="1" dirty="0" smtClean="0">
                <a:solidFill>
                  <a:schemeClr val="accent1">
                    <a:lumMod val="50000"/>
                  </a:schemeClr>
                </a:solidFill>
                <a:latin typeface="Arial" panose="020B0604020202020204" pitchFamily="34" charset="0"/>
                <a:cs typeface="Arial" panose="020B0604020202020204" pitchFamily="34" charset="0"/>
              </a:rPr>
              <a:t>Control de la Calidad</a:t>
            </a:r>
            <a:r>
              <a:rPr lang="es-GT" sz="1200" dirty="0" smtClean="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s-GT" sz="1200" dirty="0" smtClean="0">
                <a:latin typeface="Arial" panose="020B0604020202020204" pitchFamily="34" charset="0"/>
                <a:cs typeface="Arial" panose="020B0604020202020204" pitchFamily="34" charset="0"/>
              </a:rPr>
              <a:t>Recolección y Tratamiento de Desechos Líquidos y Sólidos</a:t>
            </a:r>
          </a:p>
          <a:p>
            <a:pPr marL="171450" indent="-171450">
              <a:buFont typeface="Arial" panose="020B0604020202020204" pitchFamily="34" charset="0"/>
              <a:buChar char="•"/>
            </a:pPr>
            <a:r>
              <a:rPr lang="es-GT" sz="1200" dirty="0" smtClean="0">
                <a:latin typeface="Arial" panose="020B0604020202020204" pitchFamily="34" charset="0"/>
                <a:cs typeface="Arial" panose="020B0604020202020204" pitchFamily="34" charset="0"/>
              </a:rPr>
              <a:t>Reingeniería Industrial y Agroindustrial</a:t>
            </a:r>
          </a:p>
          <a:p>
            <a:pPr marL="171450" indent="-171450">
              <a:buFont typeface="Arial" panose="020B0604020202020204" pitchFamily="34" charset="0"/>
              <a:buChar char="•"/>
            </a:pPr>
            <a:r>
              <a:rPr lang="es-GT" sz="1200" dirty="0" smtClean="0">
                <a:latin typeface="Arial" panose="020B0604020202020204" pitchFamily="34" charset="0"/>
                <a:cs typeface="Arial" panose="020B0604020202020204" pitchFamily="34" charset="0"/>
              </a:rPr>
              <a:t>Educación Ambiental, Concientización Ciudadana y Desarrollo Turístico</a:t>
            </a:r>
          </a:p>
          <a:p>
            <a:pPr marL="171450" indent="-171450">
              <a:buFont typeface="Arial" panose="020B0604020202020204" pitchFamily="34" charset="0"/>
              <a:buChar char="•"/>
            </a:pPr>
            <a:r>
              <a:rPr lang="es-GT" sz="1200" dirty="0" smtClean="0">
                <a:latin typeface="Arial" panose="020B0604020202020204" pitchFamily="34" charset="0"/>
                <a:cs typeface="Arial" panose="020B0604020202020204" pitchFamily="34" charset="0"/>
              </a:rPr>
              <a:t>Control, Calidad Ambiental y Manejo de Lagos</a:t>
            </a:r>
          </a:p>
        </p:txBody>
      </p:sp>
      <p:sp>
        <p:nvSpPr>
          <p:cNvPr id="8" name="183 CuadroTexto"/>
          <p:cNvSpPr txBox="1"/>
          <p:nvPr/>
        </p:nvSpPr>
        <p:spPr>
          <a:xfrm>
            <a:off x="9098575" y="3789040"/>
            <a:ext cx="2828311" cy="919401"/>
          </a:xfrm>
          <a:prstGeom prst="round2DiagRect">
            <a:avLst/>
          </a:prstGeom>
          <a:noFill/>
          <a:ln w="28575">
            <a:solidFill>
              <a:schemeClr val="tx2"/>
            </a:solidFill>
          </a:ln>
          <a:effectLst>
            <a:outerShdw blurRad="76200" dir="18900000" sy="23000" kx="-1200000" algn="bl" rotWithShape="0">
              <a:prstClr val="black">
                <a:alpha val="20000"/>
              </a:prstClr>
            </a:outerShdw>
          </a:effectLst>
        </p:spPr>
        <p:txBody>
          <a:bodyPr wrap="square" rtlCol="0">
            <a:spAutoFit/>
          </a:bodyPr>
          <a:lstStyle/>
          <a:p>
            <a:r>
              <a:rPr lang="es-GT" sz="1200" b="1" dirty="0" smtClean="0">
                <a:solidFill>
                  <a:schemeClr val="accent1">
                    <a:lumMod val="50000"/>
                  </a:schemeClr>
                </a:solidFill>
                <a:latin typeface="Arial" panose="020B0604020202020204" pitchFamily="34" charset="0"/>
                <a:cs typeface="Arial" panose="020B0604020202020204" pitchFamily="34" charset="0"/>
              </a:rPr>
              <a:t>Control de la Erosión de Suelos y de la Sedimentación:</a:t>
            </a:r>
          </a:p>
          <a:p>
            <a:pPr marL="171450" indent="-171450">
              <a:buFont typeface="Arial" panose="020B0604020202020204" pitchFamily="34" charset="0"/>
              <a:buChar char="•"/>
            </a:pPr>
            <a:r>
              <a:rPr lang="es-GT" sz="1200" dirty="0" smtClean="0">
                <a:latin typeface="Arial" panose="020B0604020202020204" pitchFamily="34" charset="0"/>
                <a:cs typeface="Arial" panose="020B0604020202020204" pitchFamily="34" charset="0"/>
              </a:rPr>
              <a:t>Forestal, Conservación y Manejo de Suelos</a:t>
            </a:r>
          </a:p>
        </p:txBody>
      </p:sp>
      <p:sp>
        <p:nvSpPr>
          <p:cNvPr id="9" name="183 CuadroTexto"/>
          <p:cNvSpPr txBox="1"/>
          <p:nvPr/>
        </p:nvSpPr>
        <p:spPr>
          <a:xfrm>
            <a:off x="9109060" y="4958742"/>
            <a:ext cx="2817826" cy="715089"/>
          </a:xfrm>
          <a:prstGeom prst="round2DiagRect">
            <a:avLst/>
          </a:prstGeom>
          <a:noFill/>
          <a:ln w="28575">
            <a:solidFill>
              <a:schemeClr val="tx2"/>
            </a:solidFill>
          </a:ln>
          <a:effectLst>
            <a:outerShdw blurRad="76200" dir="18900000" sy="23000" kx="-1200000" algn="bl" rotWithShape="0">
              <a:prstClr val="black">
                <a:alpha val="20000"/>
              </a:prstClr>
            </a:outerShdw>
          </a:effectLst>
        </p:spPr>
        <p:txBody>
          <a:bodyPr wrap="square" rtlCol="0">
            <a:spAutoFit/>
          </a:bodyPr>
          <a:lstStyle/>
          <a:p>
            <a:r>
              <a:rPr lang="es-GT" sz="1200" b="1" dirty="0" smtClean="0">
                <a:solidFill>
                  <a:schemeClr val="accent1">
                    <a:lumMod val="50000"/>
                  </a:schemeClr>
                </a:solidFill>
                <a:latin typeface="Arial" panose="020B0604020202020204" pitchFamily="34" charset="0"/>
                <a:cs typeface="Arial" panose="020B0604020202020204" pitchFamily="34" charset="0"/>
              </a:rPr>
              <a:t>Manejo de Áreas Forestales</a:t>
            </a:r>
            <a:r>
              <a:rPr lang="es-GT" sz="1200" dirty="0" smtClean="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s-GT" sz="1200" dirty="0" smtClean="0">
                <a:latin typeface="Arial" panose="020B0604020202020204" pitchFamily="34" charset="0"/>
                <a:cs typeface="Arial" panose="020B0604020202020204" pitchFamily="34" charset="0"/>
              </a:rPr>
              <a:t>Forestal, Conservación y Manejo de Suelos</a:t>
            </a:r>
          </a:p>
        </p:txBody>
      </p:sp>
    </p:spTree>
    <p:extLst>
      <p:ext uri="{BB962C8B-B14F-4D97-AF65-F5344CB8AC3E}">
        <p14:creationId xmlns:p14="http://schemas.microsoft.com/office/powerpoint/2010/main" val="11451610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228541" y="170032"/>
            <a:ext cx="2501064" cy="338554"/>
          </a:xfrm>
          <a:prstGeom prst="rect">
            <a:avLst/>
          </a:prstGeom>
          <a:noFill/>
        </p:spPr>
        <p:txBody>
          <a:bodyPr wrap="square" rtlCol="0">
            <a:spAutoFit/>
          </a:bodyPr>
          <a:lstStyle/>
          <a:p>
            <a:r>
              <a:rPr lang="en-US" sz="1600" dirty="0">
                <a:solidFill>
                  <a:schemeClr val="bg1"/>
                </a:solidFill>
                <a:latin typeface="Calibri Light" panose="020F0302020204030204" pitchFamily="34" charset="0"/>
              </a:rPr>
              <a:t>Simple Project Manager </a:t>
            </a:r>
          </a:p>
        </p:txBody>
      </p:sp>
      <p:sp>
        <p:nvSpPr>
          <p:cNvPr id="2" name="Title 1">
            <a:extLst>
              <a:ext uri="{FF2B5EF4-FFF2-40B4-BE49-F238E27FC236}">
                <a16:creationId xmlns:a16="http://schemas.microsoft.com/office/drawing/2014/main" id="{555DC0C3-BCDA-48C0-A49A-2FF6F4CBFF48}"/>
              </a:ext>
            </a:extLst>
          </p:cNvPr>
          <p:cNvSpPr>
            <a:spLocks noGrp="1"/>
          </p:cNvSpPr>
          <p:nvPr>
            <p:ph type="title"/>
          </p:nvPr>
        </p:nvSpPr>
        <p:spPr>
          <a:xfrm>
            <a:off x="3503856" y="386056"/>
            <a:ext cx="5181113" cy="522664"/>
          </a:xfrm>
        </p:spPr>
        <p:txBody>
          <a:bodyPr/>
          <a:lstStyle/>
          <a:p>
            <a:pPr algn="ctr"/>
            <a:r>
              <a:rPr lang="es-GT" sz="2000" dirty="0" smtClean="0">
                <a:latin typeface="Ebrima" panose="02000000000000000000" pitchFamily="2" charset="0"/>
                <a:ea typeface="Ebrima" panose="02000000000000000000" pitchFamily="2" charset="0"/>
                <a:cs typeface="Ebrima" panose="02000000000000000000" pitchFamily="2" charset="0"/>
              </a:rPr>
              <a:t>III. Población beneficiada</a:t>
            </a:r>
            <a:endParaRPr lang="en-US" sz="2000" dirty="0"/>
          </a:p>
        </p:txBody>
      </p:sp>
      <p:sp>
        <p:nvSpPr>
          <p:cNvPr id="7" name="AutoShape 2" descr="Resultado de imagen para construcciÃ³n de portal de datos abiert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dirty="0"/>
          </a:p>
        </p:txBody>
      </p:sp>
      <p:sp>
        <p:nvSpPr>
          <p:cNvPr id="28" name="Freeform 8">
            <a:extLst>
              <a:ext uri="{FF2B5EF4-FFF2-40B4-BE49-F238E27FC236}">
                <a16:creationId xmlns:a16="http://schemas.microsoft.com/office/drawing/2014/main" id="{2B695D25-3F05-45E5-83CA-79B45A60A415}"/>
              </a:ext>
            </a:extLst>
          </p:cNvPr>
          <p:cNvSpPr>
            <a:spLocks/>
          </p:cNvSpPr>
          <p:nvPr/>
        </p:nvSpPr>
        <p:spPr bwMode="auto">
          <a:xfrm>
            <a:off x="6958508" y="2584617"/>
            <a:ext cx="76265" cy="16257"/>
          </a:xfrm>
          <a:custGeom>
            <a:avLst/>
            <a:gdLst>
              <a:gd name="T0" fmla="*/ 191 w 1793"/>
              <a:gd name="T1" fmla="*/ 0 h 381"/>
              <a:gd name="T2" fmla="*/ 1602 w 1793"/>
              <a:gd name="T3" fmla="*/ 0 h 381"/>
              <a:gd name="T4" fmla="*/ 1646 w 1793"/>
              <a:gd name="T5" fmla="*/ 6 h 381"/>
              <a:gd name="T6" fmla="*/ 1686 w 1793"/>
              <a:gd name="T7" fmla="*/ 20 h 381"/>
              <a:gd name="T8" fmla="*/ 1721 w 1793"/>
              <a:gd name="T9" fmla="*/ 41 h 381"/>
              <a:gd name="T10" fmla="*/ 1751 w 1793"/>
              <a:gd name="T11" fmla="*/ 71 h 381"/>
              <a:gd name="T12" fmla="*/ 1773 w 1793"/>
              <a:gd name="T13" fmla="*/ 107 h 381"/>
              <a:gd name="T14" fmla="*/ 1787 w 1793"/>
              <a:gd name="T15" fmla="*/ 147 h 381"/>
              <a:gd name="T16" fmla="*/ 1793 w 1793"/>
              <a:gd name="T17" fmla="*/ 190 h 381"/>
              <a:gd name="T18" fmla="*/ 1787 w 1793"/>
              <a:gd name="T19" fmla="*/ 234 h 381"/>
              <a:gd name="T20" fmla="*/ 1773 w 1793"/>
              <a:gd name="T21" fmla="*/ 274 h 381"/>
              <a:gd name="T22" fmla="*/ 1751 w 1793"/>
              <a:gd name="T23" fmla="*/ 310 h 381"/>
              <a:gd name="T24" fmla="*/ 1721 w 1793"/>
              <a:gd name="T25" fmla="*/ 339 h 381"/>
              <a:gd name="T26" fmla="*/ 1686 w 1793"/>
              <a:gd name="T27" fmla="*/ 361 h 381"/>
              <a:gd name="T28" fmla="*/ 1646 w 1793"/>
              <a:gd name="T29" fmla="*/ 377 h 381"/>
              <a:gd name="T30" fmla="*/ 1602 w 1793"/>
              <a:gd name="T31" fmla="*/ 381 h 381"/>
              <a:gd name="T32" fmla="*/ 191 w 1793"/>
              <a:gd name="T33" fmla="*/ 381 h 381"/>
              <a:gd name="T34" fmla="*/ 148 w 1793"/>
              <a:gd name="T35" fmla="*/ 377 h 381"/>
              <a:gd name="T36" fmla="*/ 106 w 1793"/>
              <a:gd name="T37" fmla="*/ 361 h 381"/>
              <a:gd name="T38" fmla="*/ 70 w 1793"/>
              <a:gd name="T39" fmla="*/ 339 h 381"/>
              <a:gd name="T40" fmla="*/ 42 w 1793"/>
              <a:gd name="T41" fmla="*/ 310 h 381"/>
              <a:gd name="T42" fmla="*/ 18 w 1793"/>
              <a:gd name="T43" fmla="*/ 274 h 381"/>
              <a:gd name="T44" fmla="*/ 4 w 1793"/>
              <a:gd name="T45" fmla="*/ 234 h 381"/>
              <a:gd name="T46" fmla="*/ 0 w 1793"/>
              <a:gd name="T47" fmla="*/ 190 h 381"/>
              <a:gd name="T48" fmla="*/ 4 w 1793"/>
              <a:gd name="T49" fmla="*/ 147 h 381"/>
              <a:gd name="T50" fmla="*/ 18 w 1793"/>
              <a:gd name="T51" fmla="*/ 107 h 381"/>
              <a:gd name="T52" fmla="*/ 42 w 1793"/>
              <a:gd name="T53" fmla="*/ 71 h 381"/>
              <a:gd name="T54" fmla="*/ 70 w 1793"/>
              <a:gd name="T55" fmla="*/ 41 h 381"/>
              <a:gd name="T56" fmla="*/ 106 w 1793"/>
              <a:gd name="T57" fmla="*/ 20 h 381"/>
              <a:gd name="T58" fmla="*/ 148 w 1793"/>
              <a:gd name="T59" fmla="*/ 6 h 381"/>
              <a:gd name="T60" fmla="*/ 191 w 1793"/>
              <a:gd name="T61" fmla="*/ 0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93" h="381">
                <a:moveTo>
                  <a:pt x="191" y="0"/>
                </a:moveTo>
                <a:lnTo>
                  <a:pt x="1602" y="0"/>
                </a:lnTo>
                <a:lnTo>
                  <a:pt x="1646" y="6"/>
                </a:lnTo>
                <a:lnTo>
                  <a:pt x="1686" y="20"/>
                </a:lnTo>
                <a:lnTo>
                  <a:pt x="1721" y="41"/>
                </a:lnTo>
                <a:lnTo>
                  <a:pt x="1751" y="71"/>
                </a:lnTo>
                <a:lnTo>
                  <a:pt x="1773" y="107"/>
                </a:lnTo>
                <a:lnTo>
                  <a:pt x="1787" y="147"/>
                </a:lnTo>
                <a:lnTo>
                  <a:pt x="1793" y="190"/>
                </a:lnTo>
                <a:lnTo>
                  <a:pt x="1787" y="234"/>
                </a:lnTo>
                <a:lnTo>
                  <a:pt x="1773" y="274"/>
                </a:lnTo>
                <a:lnTo>
                  <a:pt x="1751" y="310"/>
                </a:lnTo>
                <a:lnTo>
                  <a:pt x="1721" y="339"/>
                </a:lnTo>
                <a:lnTo>
                  <a:pt x="1686" y="361"/>
                </a:lnTo>
                <a:lnTo>
                  <a:pt x="1646" y="377"/>
                </a:lnTo>
                <a:lnTo>
                  <a:pt x="1602" y="381"/>
                </a:lnTo>
                <a:lnTo>
                  <a:pt x="191" y="381"/>
                </a:lnTo>
                <a:lnTo>
                  <a:pt x="148" y="377"/>
                </a:lnTo>
                <a:lnTo>
                  <a:pt x="106" y="361"/>
                </a:lnTo>
                <a:lnTo>
                  <a:pt x="70" y="339"/>
                </a:lnTo>
                <a:lnTo>
                  <a:pt x="42" y="310"/>
                </a:lnTo>
                <a:lnTo>
                  <a:pt x="18" y="274"/>
                </a:lnTo>
                <a:lnTo>
                  <a:pt x="4" y="234"/>
                </a:lnTo>
                <a:lnTo>
                  <a:pt x="0" y="190"/>
                </a:lnTo>
                <a:lnTo>
                  <a:pt x="4" y="147"/>
                </a:lnTo>
                <a:lnTo>
                  <a:pt x="18" y="107"/>
                </a:lnTo>
                <a:lnTo>
                  <a:pt x="42" y="71"/>
                </a:lnTo>
                <a:lnTo>
                  <a:pt x="70" y="41"/>
                </a:lnTo>
                <a:lnTo>
                  <a:pt x="106" y="20"/>
                </a:lnTo>
                <a:lnTo>
                  <a:pt x="148" y="6"/>
                </a:lnTo>
                <a:lnTo>
                  <a:pt x="19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grpSp>
        <p:nvGrpSpPr>
          <p:cNvPr id="12" name="11 Grupo"/>
          <p:cNvGrpSpPr/>
          <p:nvPr/>
        </p:nvGrpSpPr>
        <p:grpSpPr>
          <a:xfrm>
            <a:off x="8633262" y="1116968"/>
            <a:ext cx="3545465" cy="531730"/>
            <a:chOff x="9957480" y="5044187"/>
            <a:chExt cx="3545465" cy="531730"/>
          </a:xfrm>
        </p:grpSpPr>
        <p:grpSp>
          <p:nvGrpSpPr>
            <p:cNvPr id="13" name="Group 3">
              <a:extLst>
                <a:ext uri="{FF2B5EF4-FFF2-40B4-BE49-F238E27FC236}">
                  <a16:creationId xmlns:a16="http://schemas.microsoft.com/office/drawing/2014/main" id="{DB3D41A9-A874-4198-92E2-BF9FFA2BEB4C}"/>
                </a:ext>
              </a:extLst>
            </p:cNvPr>
            <p:cNvGrpSpPr/>
            <p:nvPr/>
          </p:nvGrpSpPr>
          <p:grpSpPr>
            <a:xfrm>
              <a:off x="9957480" y="5044187"/>
              <a:ext cx="531730" cy="531730"/>
              <a:chOff x="1060566" y="1943691"/>
              <a:chExt cx="531730" cy="531730"/>
            </a:xfrm>
          </p:grpSpPr>
          <p:sp>
            <p:nvSpPr>
              <p:cNvPr id="15" name="Oval 193">
                <a:extLst>
                  <a:ext uri="{FF2B5EF4-FFF2-40B4-BE49-F238E27FC236}">
                    <a16:creationId xmlns:a16="http://schemas.microsoft.com/office/drawing/2014/main" id="{6AB737CD-69F1-4F41-A636-435FC3EB25C0}"/>
                  </a:ext>
                </a:extLst>
              </p:cNvPr>
              <p:cNvSpPr/>
              <p:nvPr/>
            </p:nvSpPr>
            <p:spPr>
              <a:xfrm>
                <a:off x="1060566" y="1943691"/>
                <a:ext cx="531730" cy="531730"/>
              </a:xfrm>
              <a:prstGeom prst="ellipse">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16" name="Group 194">
                <a:extLst>
                  <a:ext uri="{FF2B5EF4-FFF2-40B4-BE49-F238E27FC236}">
                    <a16:creationId xmlns:a16="http://schemas.microsoft.com/office/drawing/2014/main" id="{58CF0266-3813-4A5C-93C7-7C7A51683CAE}"/>
                  </a:ext>
                </a:extLst>
              </p:cNvPr>
              <p:cNvGrpSpPr/>
              <p:nvPr/>
            </p:nvGrpSpPr>
            <p:grpSpPr>
              <a:xfrm>
                <a:off x="1211844" y="2078944"/>
                <a:ext cx="279100" cy="261224"/>
                <a:chOff x="765175" y="1228726"/>
                <a:chExt cx="5205413" cy="4872038"/>
              </a:xfrm>
              <a:solidFill>
                <a:schemeClr val="bg1"/>
              </a:solidFill>
            </p:grpSpPr>
            <p:sp>
              <p:nvSpPr>
                <p:cNvPr id="20" name="Freeform 6">
                  <a:extLst>
                    <a:ext uri="{FF2B5EF4-FFF2-40B4-BE49-F238E27FC236}">
                      <a16:creationId xmlns:a16="http://schemas.microsoft.com/office/drawing/2014/main" id="{68F53266-562F-460E-BA12-BE60306913A4}"/>
                    </a:ext>
                  </a:extLst>
                </p:cNvPr>
                <p:cNvSpPr>
                  <a:spLocks/>
                </p:cNvSpPr>
                <p:nvPr/>
              </p:nvSpPr>
              <p:spPr bwMode="auto">
                <a:xfrm>
                  <a:off x="1477963" y="2330451"/>
                  <a:ext cx="2419350" cy="304800"/>
                </a:xfrm>
                <a:custGeom>
                  <a:avLst/>
                  <a:gdLst>
                    <a:gd name="T0" fmla="*/ 191 w 3049"/>
                    <a:gd name="T1" fmla="*/ 0 h 383"/>
                    <a:gd name="T2" fmla="*/ 2858 w 3049"/>
                    <a:gd name="T3" fmla="*/ 0 h 383"/>
                    <a:gd name="T4" fmla="*/ 2901 w 3049"/>
                    <a:gd name="T5" fmla="*/ 6 h 383"/>
                    <a:gd name="T6" fmla="*/ 2941 w 3049"/>
                    <a:gd name="T7" fmla="*/ 20 h 383"/>
                    <a:gd name="T8" fmla="*/ 2977 w 3049"/>
                    <a:gd name="T9" fmla="*/ 42 h 383"/>
                    <a:gd name="T10" fmla="*/ 3007 w 3049"/>
                    <a:gd name="T11" fmla="*/ 71 h 383"/>
                    <a:gd name="T12" fmla="*/ 3029 w 3049"/>
                    <a:gd name="T13" fmla="*/ 107 h 383"/>
                    <a:gd name="T14" fmla="*/ 3045 w 3049"/>
                    <a:gd name="T15" fmla="*/ 147 h 383"/>
                    <a:gd name="T16" fmla="*/ 3049 w 3049"/>
                    <a:gd name="T17" fmla="*/ 191 h 383"/>
                    <a:gd name="T18" fmla="*/ 3045 w 3049"/>
                    <a:gd name="T19" fmla="*/ 236 h 383"/>
                    <a:gd name="T20" fmla="*/ 3029 w 3049"/>
                    <a:gd name="T21" fmla="*/ 276 h 383"/>
                    <a:gd name="T22" fmla="*/ 3007 w 3049"/>
                    <a:gd name="T23" fmla="*/ 312 h 383"/>
                    <a:gd name="T24" fmla="*/ 2977 w 3049"/>
                    <a:gd name="T25" fmla="*/ 340 h 383"/>
                    <a:gd name="T26" fmla="*/ 2941 w 3049"/>
                    <a:gd name="T27" fmla="*/ 364 h 383"/>
                    <a:gd name="T28" fmla="*/ 2901 w 3049"/>
                    <a:gd name="T29" fmla="*/ 378 h 383"/>
                    <a:gd name="T30" fmla="*/ 2858 w 3049"/>
                    <a:gd name="T31" fmla="*/ 383 h 383"/>
                    <a:gd name="T32" fmla="*/ 191 w 3049"/>
                    <a:gd name="T33" fmla="*/ 383 h 383"/>
                    <a:gd name="T34" fmla="*/ 148 w 3049"/>
                    <a:gd name="T35" fmla="*/ 378 h 383"/>
                    <a:gd name="T36" fmla="*/ 106 w 3049"/>
                    <a:gd name="T37" fmla="*/ 364 h 383"/>
                    <a:gd name="T38" fmla="*/ 70 w 3049"/>
                    <a:gd name="T39" fmla="*/ 340 h 383"/>
                    <a:gd name="T40" fmla="*/ 42 w 3049"/>
                    <a:gd name="T41" fmla="*/ 312 h 383"/>
                    <a:gd name="T42" fmla="*/ 18 w 3049"/>
                    <a:gd name="T43" fmla="*/ 276 h 383"/>
                    <a:gd name="T44" fmla="*/ 4 w 3049"/>
                    <a:gd name="T45" fmla="*/ 236 h 383"/>
                    <a:gd name="T46" fmla="*/ 0 w 3049"/>
                    <a:gd name="T47" fmla="*/ 191 h 383"/>
                    <a:gd name="T48" fmla="*/ 4 w 3049"/>
                    <a:gd name="T49" fmla="*/ 147 h 383"/>
                    <a:gd name="T50" fmla="*/ 18 w 3049"/>
                    <a:gd name="T51" fmla="*/ 107 h 383"/>
                    <a:gd name="T52" fmla="*/ 42 w 3049"/>
                    <a:gd name="T53" fmla="*/ 71 h 383"/>
                    <a:gd name="T54" fmla="*/ 70 w 3049"/>
                    <a:gd name="T55" fmla="*/ 42 h 383"/>
                    <a:gd name="T56" fmla="*/ 106 w 3049"/>
                    <a:gd name="T57" fmla="*/ 20 h 383"/>
                    <a:gd name="T58" fmla="*/ 148 w 3049"/>
                    <a:gd name="T59" fmla="*/ 6 h 383"/>
                    <a:gd name="T60" fmla="*/ 191 w 3049"/>
                    <a:gd name="T61"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049" h="383">
                      <a:moveTo>
                        <a:pt x="191" y="0"/>
                      </a:moveTo>
                      <a:lnTo>
                        <a:pt x="2858" y="0"/>
                      </a:lnTo>
                      <a:lnTo>
                        <a:pt x="2901" y="6"/>
                      </a:lnTo>
                      <a:lnTo>
                        <a:pt x="2941" y="20"/>
                      </a:lnTo>
                      <a:lnTo>
                        <a:pt x="2977" y="42"/>
                      </a:lnTo>
                      <a:lnTo>
                        <a:pt x="3007" y="71"/>
                      </a:lnTo>
                      <a:lnTo>
                        <a:pt x="3029" y="107"/>
                      </a:lnTo>
                      <a:lnTo>
                        <a:pt x="3045" y="147"/>
                      </a:lnTo>
                      <a:lnTo>
                        <a:pt x="3049" y="191"/>
                      </a:lnTo>
                      <a:lnTo>
                        <a:pt x="3045" y="236"/>
                      </a:lnTo>
                      <a:lnTo>
                        <a:pt x="3029" y="276"/>
                      </a:lnTo>
                      <a:lnTo>
                        <a:pt x="3007" y="312"/>
                      </a:lnTo>
                      <a:lnTo>
                        <a:pt x="2977" y="340"/>
                      </a:lnTo>
                      <a:lnTo>
                        <a:pt x="2941" y="364"/>
                      </a:lnTo>
                      <a:lnTo>
                        <a:pt x="2901" y="378"/>
                      </a:lnTo>
                      <a:lnTo>
                        <a:pt x="2858" y="383"/>
                      </a:lnTo>
                      <a:lnTo>
                        <a:pt x="191" y="383"/>
                      </a:lnTo>
                      <a:lnTo>
                        <a:pt x="148" y="378"/>
                      </a:lnTo>
                      <a:lnTo>
                        <a:pt x="106" y="364"/>
                      </a:lnTo>
                      <a:lnTo>
                        <a:pt x="70" y="340"/>
                      </a:lnTo>
                      <a:lnTo>
                        <a:pt x="42" y="312"/>
                      </a:lnTo>
                      <a:lnTo>
                        <a:pt x="18" y="276"/>
                      </a:lnTo>
                      <a:lnTo>
                        <a:pt x="4" y="236"/>
                      </a:lnTo>
                      <a:lnTo>
                        <a:pt x="0" y="191"/>
                      </a:lnTo>
                      <a:lnTo>
                        <a:pt x="4" y="147"/>
                      </a:lnTo>
                      <a:lnTo>
                        <a:pt x="18" y="107"/>
                      </a:lnTo>
                      <a:lnTo>
                        <a:pt x="42" y="71"/>
                      </a:lnTo>
                      <a:lnTo>
                        <a:pt x="70" y="42"/>
                      </a:lnTo>
                      <a:lnTo>
                        <a:pt x="106" y="20"/>
                      </a:lnTo>
                      <a:lnTo>
                        <a:pt x="148" y="6"/>
                      </a:lnTo>
                      <a:lnTo>
                        <a:pt x="1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1" name="Freeform 7">
                  <a:extLst>
                    <a:ext uri="{FF2B5EF4-FFF2-40B4-BE49-F238E27FC236}">
                      <a16:creationId xmlns:a16="http://schemas.microsoft.com/office/drawing/2014/main" id="{DA1BCFC9-EC7F-4775-84A4-3547B780EFCA}"/>
                    </a:ext>
                  </a:extLst>
                </p:cNvPr>
                <p:cNvSpPr>
                  <a:spLocks/>
                </p:cNvSpPr>
                <p:nvPr/>
              </p:nvSpPr>
              <p:spPr bwMode="auto">
                <a:xfrm>
                  <a:off x="1477963" y="2851151"/>
                  <a:ext cx="2419350" cy="304800"/>
                </a:xfrm>
                <a:custGeom>
                  <a:avLst/>
                  <a:gdLst>
                    <a:gd name="T0" fmla="*/ 191 w 3049"/>
                    <a:gd name="T1" fmla="*/ 0 h 383"/>
                    <a:gd name="T2" fmla="*/ 2858 w 3049"/>
                    <a:gd name="T3" fmla="*/ 0 h 383"/>
                    <a:gd name="T4" fmla="*/ 2901 w 3049"/>
                    <a:gd name="T5" fmla="*/ 6 h 383"/>
                    <a:gd name="T6" fmla="*/ 2941 w 3049"/>
                    <a:gd name="T7" fmla="*/ 20 h 383"/>
                    <a:gd name="T8" fmla="*/ 2977 w 3049"/>
                    <a:gd name="T9" fmla="*/ 43 h 383"/>
                    <a:gd name="T10" fmla="*/ 3007 w 3049"/>
                    <a:gd name="T11" fmla="*/ 71 h 383"/>
                    <a:gd name="T12" fmla="*/ 3029 w 3049"/>
                    <a:gd name="T13" fmla="*/ 107 h 383"/>
                    <a:gd name="T14" fmla="*/ 3045 w 3049"/>
                    <a:gd name="T15" fmla="*/ 149 h 383"/>
                    <a:gd name="T16" fmla="*/ 3049 w 3049"/>
                    <a:gd name="T17" fmla="*/ 192 h 383"/>
                    <a:gd name="T18" fmla="*/ 3045 w 3049"/>
                    <a:gd name="T19" fmla="*/ 236 h 383"/>
                    <a:gd name="T20" fmla="*/ 3029 w 3049"/>
                    <a:gd name="T21" fmla="*/ 276 h 383"/>
                    <a:gd name="T22" fmla="*/ 3007 w 3049"/>
                    <a:gd name="T23" fmla="*/ 312 h 383"/>
                    <a:gd name="T24" fmla="*/ 2977 w 3049"/>
                    <a:gd name="T25" fmla="*/ 341 h 383"/>
                    <a:gd name="T26" fmla="*/ 2941 w 3049"/>
                    <a:gd name="T27" fmla="*/ 363 h 383"/>
                    <a:gd name="T28" fmla="*/ 2901 w 3049"/>
                    <a:gd name="T29" fmla="*/ 377 h 383"/>
                    <a:gd name="T30" fmla="*/ 2858 w 3049"/>
                    <a:gd name="T31" fmla="*/ 383 h 383"/>
                    <a:gd name="T32" fmla="*/ 191 w 3049"/>
                    <a:gd name="T33" fmla="*/ 383 h 383"/>
                    <a:gd name="T34" fmla="*/ 148 w 3049"/>
                    <a:gd name="T35" fmla="*/ 377 h 383"/>
                    <a:gd name="T36" fmla="*/ 106 w 3049"/>
                    <a:gd name="T37" fmla="*/ 363 h 383"/>
                    <a:gd name="T38" fmla="*/ 70 w 3049"/>
                    <a:gd name="T39" fmla="*/ 341 h 383"/>
                    <a:gd name="T40" fmla="*/ 42 w 3049"/>
                    <a:gd name="T41" fmla="*/ 312 h 383"/>
                    <a:gd name="T42" fmla="*/ 18 w 3049"/>
                    <a:gd name="T43" fmla="*/ 276 h 383"/>
                    <a:gd name="T44" fmla="*/ 4 w 3049"/>
                    <a:gd name="T45" fmla="*/ 236 h 383"/>
                    <a:gd name="T46" fmla="*/ 0 w 3049"/>
                    <a:gd name="T47" fmla="*/ 192 h 383"/>
                    <a:gd name="T48" fmla="*/ 4 w 3049"/>
                    <a:gd name="T49" fmla="*/ 149 h 383"/>
                    <a:gd name="T50" fmla="*/ 18 w 3049"/>
                    <a:gd name="T51" fmla="*/ 107 h 383"/>
                    <a:gd name="T52" fmla="*/ 42 w 3049"/>
                    <a:gd name="T53" fmla="*/ 71 h 383"/>
                    <a:gd name="T54" fmla="*/ 70 w 3049"/>
                    <a:gd name="T55" fmla="*/ 43 h 383"/>
                    <a:gd name="T56" fmla="*/ 106 w 3049"/>
                    <a:gd name="T57" fmla="*/ 20 h 383"/>
                    <a:gd name="T58" fmla="*/ 148 w 3049"/>
                    <a:gd name="T59" fmla="*/ 6 h 383"/>
                    <a:gd name="T60" fmla="*/ 191 w 3049"/>
                    <a:gd name="T61"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049" h="383">
                      <a:moveTo>
                        <a:pt x="191" y="0"/>
                      </a:moveTo>
                      <a:lnTo>
                        <a:pt x="2858" y="0"/>
                      </a:lnTo>
                      <a:lnTo>
                        <a:pt x="2901" y="6"/>
                      </a:lnTo>
                      <a:lnTo>
                        <a:pt x="2941" y="20"/>
                      </a:lnTo>
                      <a:lnTo>
                        <a:pt x="2977" y="43"/>
                      </a:lnTo>
                      <a:lnTo>
                        <a:pt x="3007" y="71"/>
                      </a:lnTo>
                      <a:lnTo>
                        <a:pt x="3029" y="107"/>
                      </a:lnTo>
                      <a:lnTo>
                        <a:pt x="3045" y="149"/>
                      </a:lnTo>
                      <a:lnTo>
                        <a:pt x="3049" y="192"/>
                      </a:lnTo>
                      <a:lnTo>
                        <a:pt x="3045" y="236"/>
                      </a:lnTo>
                      <a:lnTo>
                        <a:pt x="3029" y="276"/>
                      </a:lnTo>
                      <a:lnTo>
                        <a:pt x="3007" y="312"/>
                      </a:lnTo>
                      <a:lnTo>
                        <a:pt x="2977" y="341"/>
                      </a:lnTo>
                      <a:lnTo>
                        <a:pt x="2941" y="363"/>
                      </a:lnTo>
                      <a:lnTo>
                        <a:pt x="2901" y="377"/>
                      </a:lnTo>
                      <a:lnTo>
                        <a:pt x="2858" y="383"/>
                      </a:lnTo>
                      <a:lnTo>
                        <a:pt x="191" y="383"/>
                      </a:lnTo>
                      <a:lnTo>
                        <a:pt x="148" y="377"/>
                      </a:lnTo>
                      <a:lnTo>
                        <a:pt x="106" y="363"/>
                      </a:lnTo>
                      <a:lnTo>
                        <a:pt x="70" y="341"/>
                      </a:lnTo>
                      <a:lnTo>
                        <a:pt x="42" y="312"/>
                      </a:lnTo>
                      <a:lnTo>
                        <a:pt x="18" y="276"/>
                      </a:lnTo>
                      <a:lnTo>
                        <a:pt x="4" y="236"/>
                      </a:lnTo>
                      <a:lnTo>
                        <a:pt x="0" y="192"/>
                      </a:lnTo>
                      <a:lnTo>
                        <a:pt x="4" y="149"/>
                      </a:lnTo>
                      <a:lnTo>
                        <a:pt x="18" y="107"/>
                      </a:lnTo>
                      <a:lnTo>
                        <a:pt x="42" y="71"/>
                      </a:lnTo>
                      <a:lnTo>
                        <a:pt x="70" y="43"/>
                      </a:lnTo>
                      <a:lnTo>
                        <a:pt x="106" y="20"/>
                      </a:lnTo>
                      <a:lnTo>
                        <a:pt x="148" y="6"/>
                      </a:lnTo>
                      <a:lnTo>
                        <a:pt x="1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2" name="Freeform 8">
                  <a:extLst>
                    <a:ext uri="{FF2B5EF4-FFF2-40B4-BE49-F238E27FC236}">
                      <a16:creationId xmlns:a16="http://schemas.microsoft.com/office/drawing/2014/main" id="{2B695D25-3F05-45E5-83CA-79B45A60A415}"/>
                    </a:ext>
                  </a:extLst>
                </p:cNvPr>
                <p:cNvSpPr>
                  <a:spLocks/>
                </p:cNvSpPr>
                <p:nvPr/>
              </p:nvSpPr>
              <p:spPr bwMode="auto">
                <a:xfrm>
                  <a:off x="1477963" y="4935538"/>
                  <a:ext cx="1422400" cy="303213"/>
                </a:xfrm>
                <a:custGeom>
                  <a:avLst/>
                  <a:gdLst>
                    <a:gd name="T0" fmla="*/ 191 w 1793"/>
                    <a:gd name="T1" fmla="*/ 0 h 381"/>
                    <a:gd name="T2" fmla="*/ 1602 w 1793"/>
                    <a:gd name="T3" fmla="*/ 0 h 381"/>
                    <a:gd name="T4" fmla="*/ 1646 w 1793"/>
                    <a:gd name="T5" fmla="*/ 6 h 381"/>
                    <a:gd name="T6" fmla="*/ 1686 w 1793"/>
                    <a:gd name="T7" fmla="*/ 20 h 381"/>
                    <a:gd name="T8" fmla="*/ 1721 w 1793"/>
                    <a:gd name="T9" fmla="*/ 41 h 381"/>
                    <a:gd name="T10" fmla="*/ 1751 w 1793"/>
                    <a:gd name="T11" fmla="*/ 71 h 381"/>
                    <a:gd name="T12" fmla="*/ 1773 w 1793"/>
                    <a:gd name="T13" fmla="*/ 107 h 381"/>
                    <a:gd name="T14" fmla="*/ 1787 w 1793"/>
                    <a:gd name="T15" fmla="*/ 147 h 381"/>
                    <a:gd name="T16" fmla="*/ 1793 w 1793"/>
                    <a:gd name="T17" fmla="*/ 190 h 381"/>
                    <a:gd name="T18" fmla="*/ 1787 w 1793"/>
                    <a:gd name="T19" fmla="*/ 234 h 381"/>
                    <a:gd name="T20" fmla="*/ 1773 w 1793"/>
                    <a:gd name="T21" fmla="*/ 274 h 381"/>
                    <a:gd name="T22" fmla="*/ 1751 w 1793"/>
                    <a:gd name="T23" fmla="*/ 310 h 381"/>
                    <a:gd name="T24" fmla="*/ 1721 w 1793"/>
                    <a:gd name="T25" fmla="*/ 339 h 381"/>
                    <a:gd name="T26" fmla="*/ 1686 w 1793"/>
                    <a:gd name="T27" fmla="*/ 361 h 381"/>
                    <a:gd name="T28" fmla="*/ 1646 w 1793"/>
                    <a:gd name="T29" fmla="*/ 377 h 381"/>
                    <a:gd name="T30" fmla="*/ 1602 w 1793"/>
                    <a:gd name="T31" fmla="*/ 381 h 381"/>
                    <a:gd name="T32" fmla="*/ 191 w 1793"/>
                    <a:gd name="T33" fmla="*/ 381 h 381"/>
                    <a:gd name="T34" fmla="*/ 148 w 1793"/>
                    <a:gd name="T35" fmla="*/ 377 h 381"/>
                    <a:gd name="T36" fmla="*/ 106 w 1793"/>
                    <a:gd name="T37" fmla="*/ 361 h 381"/>
                    <a:gd name="T38" fmla="*/ 70 w 1793"/>
                    <a:gd name="T39" fmla="*/ 339 h 381"/>
                    <a:gd name="T40" fmla="*/ 42 w 1793"/>
                    <a:gd name="T41" fmla="*/ 310 h 381"/>
                    <a:gd name="T42" fmla="*/ 18 w 1793"/>
                    <a:gd name="T43" fmla="*/ 274 h 381"/>
                    <a:gd name="T44" fmla="*/ 4 w 1793"/>
                    <a:gd name="T45" fmla="*/ 234 h 381"/>
                    <a:gd name="T46" fmla="*/ 0 w 1793"/>
                    <a:gd name="T47" fmla="*/ 190 h 381"/>
                    <a:gd name="T48" fmla="*/ 4 w 1793"/>
                    <a:gd name="T49" fmla="*/ 147 h 381"/>
                    <a:gd name="T50" fmla="*/ 18 w 1793"/>
                    <a:gd name="T51" fmla="*/ 107 h 381"/>
                    <a:gd name="T52" fmla="*/ 42 w 1793"/>
                    <a:gd name="T53" fmla="*/ 71 h 381"/>
                    <a:gd name="T54" fmla="*/ 70 w 1793"/>
                    <a:gd name="T55" fmla="*/ 41 h 381"/>
                    <a:gd name="T56" fmla="*/ 106 w 1793"/>
                    <a:gd name="T57" fmla="*/ 20 h 381"/>
                    <a:gd name="T58" fmla="*/ 148 w 1793"/>
                    <a:gd name="T59" fmla="*/ 6 h 381"/>
                    <a:gd name="T60" fmla="*/ 191 w 1793"/>
                    <a:gd name="T61" fmla="*/ 0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93" h="381">
                      <a:moveTo>
                        <a:pt x="191" y="0"/>
                      </a:moveTo>
                      <a:lnTo>
                        <a:pt x="1602" y="0"/>
                      </a:lnTo>
                      <a:lnTo>
                        <a:pt x="1646" y="6"/>
                      </a:lnTo>
                      <a:lnTo>
                        <a:pt x="1686" y="20"/>
                      </a:lnTo>
                      <a:lnTo>
                        <a:pt x="1721" y="41"/>
                      </a:lnTo>
                      <a:lnTo>
                        <a:pt x="1751" y="71"/>
                      </a:lnTo>
                      <a:lnTo>
                        <a:pt x="1773" y="107"/>
                      </a:lnTo>
                      <a:lnTo>
                        <a:pt x="1787" y="147"/>
                      </a:lnTo>
                      <a:lnTo>
                        <a:pt x="1793" y="190"/>
                      </a:lnTo>
                      <a:lnTo>
                        <a:pt x="1787" y="234"/>
                      </a:lnTo>
                      <a:lnTo>
                        <a:pt x="1773" y="274"/>
                      </a:lnTo>
                      <a:lnTo>
                        <a:pt x="1751" y="310"/>
                      </a:lnTo>
                      <a:lnTo>
                        <a:pt x="1721" y="339"/>
                      </a:lnTo>
                      <a:lnTo>
                        <a:pt x="1686" y="361"/>
                      </a:lnTo>
                      <a:lnTo>
                        <a:pt x="1646" y="377"/>
                      </a:lnTo>
                      <a:lnTo>
                        <a:pt x="1602" y="381"/>
                      </a:lnTo>
                      <a:lnTo>
                        <a:pt x="191" y="381"/>
                      </a:lnTo>
                      <a:lnTo>
                        <a:pt x="148" y="377"/>
                      </a:lnTo>
                      <a:lnTo>
                        <a:pt x="106" y="361"/>
                      </a:lnTo>
                      <a:lnTo>
                        <a:pt x="70" y="339"/>
                      </a:lnTo>
                      <a:lnTo>
                        <a:pt x="42" y="310"/>
                      </a:lnTo>
                      <a:lnTo>
                        <a:pt x="18" y="274"/>
                      </a:lnTo>
                      <a:lnTo>
                        <a:pt x="4" y="234"/>
                      </a:lnTo>
                      <a:lnTo>
                        <a:pt x="0" y="190"/>
                      </a:lnTo>
                      <a:lnTo>
                        <a:pt x="4" y="147"/>
                      </a:lnTo>
                      <a:lnTo>
                        <a:pt x="18" y="107"/>
                      </a:lnTo>
                      <a:lnTo>
                        <a:pt x="42" y="71"/>
                      </a:lnTo>
                      <a:lnTo>
                        <a:pt x="70" y="41"/>
                      </a:lnTo>
                      <a:lnTo>
                        <a:pt x="106" y="20"/>
                      </a:lnTo>
                      <a:lnTo>
                        <a:pt x="148" y="6"/>
                      </a:lnTo>
                      <a:lnTo>
                        <a:pt x="1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3" name="Freeform 9">
                  <a:extLst>
                    <a:ext uri="{FF2B5EF4-FFF2-40B4-BE49-F238E27FC236}">
                      <a16:creationId xmlns:a16="http://schemas.microsoft.com/office/drawing/2014/main" id="{E796B5FD-7A81-47A2-84AD-B91A05387FA6}"/>
                    </a:ext>
                  </a:extLst>
                </p:cNvPr>
                <p:cNvSpPr>
                  <a:spLocks noEditPoints="1"/>
                </p:cNvSpPr>
                <p:nvPr/>
              </p:nvSpPr>
              <p:spPr bwMode="auto">
                <a:xfrm>
                  <a:off x="765175" y="1228726"/>
                  <a:ext cx="5205413" cy="4872038"/>
                </a:xfrm>
                <a:custGeom>
                  <a:avLst/>
                  <a:gdLst>
                    <a:gd name="T0" fmla="*/ 3681 w 6558"/>
                    <a:gd name="T1" fmla="*/ 4366 h 6138"/>
                    <a:gd name="T2" fmla="*/ 5597 w 6558"/>
                    <a:gd name="T3" fmla="*/ 910 h 6138"/>
                    <a:gd name="T4" fmla="*/ 4282 w 6558"/>
                    <a:gd name="T5" fmla="*/ 5757 h 6138"/>
                    <a:gd name="T6" fmla="*/ 4268 w 6558"/>
                    <a:gd name="T7" fmla="*/ 4376 h 6138"/>
                    <a:gd name="T8" fmla="*/ 3426 w 6558"/>
                    <a:gd name="T9" fmla="*/ 5047 h 6138"/>
                    <a:gd name="T10" fmla="*/ 3317 w 6558"/>
                    <a:gd name="T11" fmla="*/ 5039 h 6138"/>
                    <a:gd name="T12" fmla="*/ 3227 w 6558"/>
                    <a:gd name="T13" fmla="*/ 4972 h 6138"/>
                    <a:gd name="T14" fmla="*/ 3191 w 6558"/>
                    <a:gd name="T15" fmla="*/ 4862 h 6138"/>
                    <a:gd name="T16" fmla="*/ 1088 w 6558"/>
                    <a:gd name="T17" fmla="*/ 4395 h 6138"/>
                    <a:gd name="T18" fmla="*/ 967 w 6558"/>
                    <a:gd name="T19" fmla="*/ 4354 h 6138"/>
                    <a:gd name="T20" fmla="*/ 901 w 6558"/>
                    <a:gd name="T21" fmla="*/ 4248 h 6138"/>
                    <a:gd name="T22" fmla="*/ 915 w 6558"/>
                    <a:gd name="T23" fmla="*/ 4121 h 6138"/>
                    <a:gd name="T24" fmla="*/ 1003 w 6558"/>
                    <a:gd name="T25" fmla="*/ 4034 h 6138"/>
                    <a:gd name="T26" fmla="*/ 3363 w 6558"/>
                    <a:gd name="T27" fmla="*/ 4014 h 6138"/>
                    <a:gd name="T28" fmla="*/ 3418 w 6558"/>
                    <a:gd name="T29" fmla="*/ 3793 h 6138"/>
                    <a:gd name="T30" fmla="*/ 1045 w 6558"/>
                    <a:gd name="T31" fmla="*/ 3734 h 6138"/>
                    <a:gd name="T32" fmla="*/ 939 w 6558"/>
                    <a:gd name="T33" fmla="*/ 3668 h 6138"/>
                    <a:gd name="T34" fmla="*/ 897 w 6558"/>
                    <a:gd name="T35" fmla="*/ 3549 h 6138"/>
                    <a:gd name="T36" fmla="*/ 939 w 6558"/>
                    <a:gd name="T37" fmla="*/ 3430 h 6138"/>
                    <a:gd name="T38" fmla="*/ 1045 w 6558"/>
                    <a:gd name="T39" fmla="*/ 3362 h 6138"/>
                    <a:gd name="T40" fmla="*/ 3868 w 6558"/>
                    <a:gd name="T41" fmla="*/ 3046 h 6138"/>
                    <a:gd name="T42" fmla="*/ 3755 w 6558"/>
                    <a:gd name="T43" fmla="*/ 3084 h 6138"/>
                    <a:gd name="T44" fmla="*/ 1003 w 6558"/>
                    <a:gd name="T45" fmla="*/ 3064 h 6138"/>
                    <a:gd name="T46" fmla="*/ 915 w 6558"/>
                    <a:gd name="T47" fmla="*/ 2977 h 6138"/>
                    <a:gd name="T48" fmla="*/ 901 w 6558"/>
                    <a:gd name="T49" fmla="*/ 2849 h 6138"/>
                    <a:gd name="T50" fmla="*/ 967 w 6558"/>
                    <a:gd name="T51" fmla="*/ 2744 h 6138"/>
                    <a:gd name="T52" fmla="*/ 1088 w 6558"/>
                    <a:gd name="T53" fmla="*/ 2702 h 6138"/>
                    <a:gd name="T54" fmla="*/ 3838 w 6558"/>
                    <a:gd name="T55" fmla="*/ 2720 h 6138"/>
                    <a:gd name="T56" fmla="*/ 3926 w 6558"/>
                    <a:gd name="T57" fmla="*/ 2808 h 6138"/>
                    <a:gd name="T58" fmla="*/ 3946 w 6558"/>
                    <a:gd name="T59" fmla="*/ 2907 h 6138"/>
                    <a:gd name="T60" fmla="*/ 4282 w 6558"/>
                    <a:gd name="T61" fmla="*/ 759 h 6138"/>
                    <a:gd name="T62" fmla="*/ 5794 w 6558"/>
                    <a:gd name="T63" fmla="*/ 582 h 6138"/>
                    <a:gd name="T64" fmla="*/ 5872 w 6558"/>
                    <a:gd name="T65" fmla="*/ 453 h 6138"/>
                    <a:gd name="T66" fmla="*/ 5872 w 6558"/>
                    <a:gd name="T67" fmla="*/ 12 h 6138"/>
                    <a:gd name="T68" fmla="*/ 6502 w 6558"/>
                    <a:gd name="T69" fmla="*/ 391 h 6138"/>
                    <a:gd name="T70" fmla="*/ 6558 w 6558"/>
                    <a:gd name="T71" fmla="*/ 503 h 6138"/>
                    <a:gd name="T72" fmla="*/ 6532 w 6558"/>
                    <a:gd name="T73" fmla="*/ 626 h 6138"/>
                    <a:gd name="T74" fmla="*/ 4658 w 6558"/>
                    <a:gd name="T75" fmla="*/ 5991 h 6138"/>
                    <a:gd name="T76" fmla="*/ 4592 w 6558"/>
                    <a:gd name="T77" fmla="*/ 6096 h 6138"/>
                    <a:gd name="T78" fmla="*/ 4473 w 6558"/>
                    <a:gd name="T79" fmla="*/ 6138 h 6138"/>
                    <a:gd name="T80" fmla="*/ 107 w 6558"/>
                    <a:gd name="T81" fmla="*/ 6120 h 6138"/>
                    <a:gd name="T82" fmla="*/ 20 w 6558"/>
                    <a:gd name="T83" fmla="*/ 6031 h 6138"/>
                    <a:gd name="T84" fmla="*/ 0 w 6558"/>
                    <a:gd name="T85" fmla="*/ 568 h 6138"/>
                    <a:gd name="T86" fmla="*/ 42 w 6558"/>
                    <a:gd name="T87" fmla="*/ 449 h 6138"/>
                    <a:gd name="T88" fmla="*/ 147 w 6558"/>
                    <a:gd name="T89" fmla="*/ 382 h 6138"/>
                    <a:gd name="T90" fmla="*/ 4517 w 6558"/>
                    <a:gd name="T91" fmla="*/ 382 h 6138"/>
                    <a:gd name="T92" fmla="*/ 4622 w 6558"/>
                    <a:gd name="T93" fmla="*/ 449 h 6138"/>
                    <a:gd name="T94" fmla="*/ 4664 w 6558"/>
                    <a:gd name="T95" fmla="*/ 568 h 6138"/>
                    <a:gd name="T96" fmla="*/ 5665 w 6558"/>
                    <a:gd name="T97" fmla="*/ 64 h 6138"/>
                    <a:gd name="T98" fmla="*/ 5760 w 6558"/>
                    <a:gd name="T99" fmla="*/ 6 h 6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58" h="6138">
                      <a:moveTo>
                        <a:pt x="5597" y="910"/>
                      </a:moveTo>
                      <a:lnTo>
                        <a:pt x="3763" y="3962"/>
                      </a:lnTo>
                      <a:lnTo>
                        <a:pt x="3681" y="4366"/>
                      </a:lnTo>
                      <a:lnTo>
                        <a:pt x="3997" y="4103"/>
                      </a:lnTo>
                      <a:lnTo>
                        <a:pt x="5832" y="1051"/>
                      </a:lnTo>
                      <a:lnTo>
                        <a:pt x="5597" y="910"/>
                      </a:lnTo>
                      <a:close/>
                      <a:moveTo>
                        <a:pt x="382" y="759"/>
                      </a:moveTo>
                      <a:lnTo>
                        <a:pt x="382" y="5757"/>
                      </a:lnTo>
                      <a:lnTo>
                        <a:pt x="4282" y="5757"/>
                      </a:lnTo>
                      <a:lnTo>
                        <a:pt x="4282" y="4362"/>
                      </a:lnTo>
                      <a:lnTo>
                        <a:pt x="4274" y="4370"/>
                      </a:lnTo>
                      <a:lnTo>
                        <a:pt x="4268" y="4376"/>
                      </a:lnTo>
                      <a:lnTo>
                        <a:pt x="3506" y="5007"/>
                      </a:lnTo>
                      <a:lnTo>
                        <a:pt x="3468" y="5031"/>
                      </a:lnTo>
                      <a:lnTo>
                        <a:pt x="3426" y="5047"/>
                      </a:lnTo>
                      <a:lnTo>
                        <a:pt x="3382" y="5051"/>
                      </a:lnTo>
                      <a:lnTo>
                        <a:pt x="3349" y="5049"/>
                      </a:lnTo>
                      <a:lnTo>
                        <a:pt x="3317" y="5039"/>
                      </a:lnTo>
                      <a:lnTo>
                        <a:pt x="3285" y="5025"/>
                      </a:lnTo>
                      <a:lnTo>
                        <a:pt x="3253" y="5000"/>
                      </a:lnTo>
                      <a:lnTo>
                        <a:pt x="3227" y="4972"/>
                      </a:lnTo>
                      <a:lnTo>
                        <a:pt x="3207" y="4938"/>
                      </a:lnTo>
                      <a:lnTo>
                        <a:pt x="3195" y="4900"/>
                      </a:lnTo>
                      <a:lnTo>
                        <a:pt x="3191" y="4862"/>
                      </a:lnTo>
                      <a:lnTo>
                        <a:pt x="3195" y="4823"/>
                      </a:lnTo>
                      <a:lnTo>
                        <a:pt x="3283" y="4395"/>
                      </a:lnTo>
                      <a:lnTo>
                        <a:pt x="1088" y="4395"/>
                      </a:lnTo>
                      <a:lnTo>
                        <a:pt x="1045" y="4391"/>
                      </a:lnTo>
                      <a:lnTo>
                        <a:pt x="1003" y="4376"/>
                      </a:lnTo>
                      <a:lnTo>
                        <a:pt x="967" y="4354"/>
                      </a:lnTo>
                      <a:lnTo>
                        <a:pt x="939" y="4324"/>
                      </a:lnTo>
                      <a:lnTo>
                        <a:pt x="915" y="4288"/>
                      </a:lnTo>
                      <a:lnTo>
                        <a:pt x="901" y="4248"/>
                      </a:lnTo>
                      <a:lnTo>
                        <a:pt x="897" y="4205"/>
                      </a:lnTo>
                      <a:lnTo>
                        <a:pt x="901" y="4161"/>
                      </a:lnTo>
                      <a:lnTo>
                        <a:pt x="915" y="4121"/>
                      </a:lnTo>
                      <a:lnTo>
                        <a:pt x="939" y="4085"/>
                      </a:lnTo>
                      <a:lnTo>
                        <a:pt x="967" y="4056"/>
                      </a:lnTo>
                      <a:lnTo>
                        <a:pt x="1003" y="4034"/>
                      </a:lnTo>
                      <a:lnTo>
                        <a:pt x="1045" y="4018"/>
                      </a:lnTo>
                      <a:lnTo>
                        <a:pt x="1088" y="4014"/>
                      </a:lnTo>
                      <a:lnTo>
                        <a:pt x="3363" y="4014"/>
                      </a:lnTo>
                      <a:lnTo>
                        <a:pt x="3394" y="3855"/>
                      </a:lnTo>
                      <a:lnTo>
                        <a:pt x="3404" y="3823"/>
                      </a:lnTo>
                      <a:lnTo>
                        <a:pt x="3418" y="3793"/>
                      </a:lnTo>
                      <a:lnTo>
                        <a:pt x="3452" y="3740"/>
                      </a:lnTo>
                      <a:lnTo>
                        <a:pt x="1088" y="3740"/>
                      </a:lnTo>
                      <a:lnTo>
                        <a:pt x="1045" y="3734"/>
                      </a:lnTo>
                      <a:lnTo>
                        <a:pt x="1003" y="3720"/>
                      </a:lnTo>
                      <a:lnTo>
                        <a:pt x="967" y="3698"/>
                      </a:lnTo>
                      <a:lnTo>
                        <a:pt x="939" y="3668"/>
                      </a:lnTo>
                      <a:lnTo>
                        <a:pt x="915" y="3632"/>
                      </a:lnTo>
                      <a:lnTo>
                        <a:pt x="901" y="3593"/>
                      </a:lnTo>
                      <a:lnTo>
                        <a:pt x="897" y="3549"/>
                      </a:lnTo>
                      <a:lnTo>
                        <a:pt x="901" y="3505"/>
                      </a:lnTo>
                      <a:lnTo>
                        <a:pt x="915" y="3465"/>
                      </a:lnTo>
                      <a:lnTo>
                        <a:pt x="939" y="3430"/>
                      </a:lnTo>
                      <a:lnTo>
                        <a:pt x="967" y="3400"/>
                      </a:lnTo>
                      <a:lnTo>
                        <a:pt x="1003" y="3378"/>
                      </a:lnTo>
                      <a:lnTo>
                        <a:pt x="1045" y="3362"/>
                      </a:lnTo>
                      <a:lnTo>
                        <a:pt x="1088" y="3358"/>
                      </a:lnTo>
                      <a:lnTo>
                        <a:pt x="3681" y="3358"/>
                      </a:lnTo>
                      <a:lnTo>
                        <a:pt x="3868" y="3046"/>
                      </a:lnTo>
                      <a:lnTo>
                        <a:pt x="3834" y="3066"/>
                      </a:lnTo>
                      <a:lnTo>
                        <a:pt x="3796" y="3080"/>
                      </a:lnTo>
                      <a:lnTo>
                        <a:pt x="3755" y="3084"/>
                      </a:lnTo>
                      <a:lnTo>
                        <a:pt x="1088" y="3084"/>
                      </a:lnTo>
                      <a:lnTo>
                        <a:pt x="1045" y="3078"/>
                      </a:lnTo>
                      <a:lnTo>
                        <a:pt x="1003" y="3064"/>
                      </a:lnTo>
                      <a:lnTo>
                        <a:pt x="967" y="3042"/>
                      </a:lnTo>
                      <a:lnTo>
                        <a:pt x="939" y="3012"/>
                      </a:lnTo>
                      <a:lnTo>
                        <a:pt x="915" y="2977"/>
                      </a:lnTo>
                      <a:lnTo>
                        <a:pt x="901" y="2937"/>
                      </a:lnTo>
                      <a:lnTo>
                        <a:pt x="897" y="2893"/>
                      </a:lnTo>
                      <a:lnTo>
                        <a:pt x="901" y="2849"/>
                      </a:lnTo>
                      <a:lnTo>
                        <a:pt x="915" y="2808"/>
                      </a:lnTo>
                      <a:lnTo>
                        <a:pt x="939" y="2774"/>
                      </a:lnTo>
                      <a:lnTo>
                        <a:pt x="967" y="2744"/>
                      </a:lnTo>
                      <a:lnTo>
                        <a:pt x="1003" y="2720"/>
                      </a:lnTo>
                      <a:lnTo>
                        <a:pt x="1045" y="2706"/>
                      </a:lnTo>
                      <a:lnTo>
                        <a:pt x="1088" y="2702"/>
                      </a:lnTo>
                      <a:lnTo>
                        <a:pt x="3755" y="2702"/>
                      </a:lnTo>
                      <a:lnTo>
                        <a:pt x="3798" y="2706"/>
                      </a:lnTo>
                      <a:lnTo>
                        <a:pt x="3838" y="2720"/>
                      </a:lnTo>
                      <a:lnTo>
                        <a:pt x="3874" y="2744"/>
                      </a:lnTo>
                      <a:lnTo>
                        <a:pt x="3904" y="2774"/>
                      </a:lnTo>
                      <a:lnTo>
                        <a:pt x="3926" y="2808"/>
                      </a:lnTo>
                      <a:lnTo>
                        <a:pt x="3942" y="2849"/>
                      </a:lnTo>
                      <a:lnTo>
                        <a:pt x="3946" y="2893"/>
                      </a:lnTo>
                      <a:lnTo>
                        <a:pt x="3946" y="2907"/>
                      </a:lnTo>
                      <a:lnTo>
                        <a:pt x="3944" y="2921"/>
                      </a:lnTo>
                      <a:lnTo>
                        <a:pt x="4282" y="2359"/>
                      </a:lnTo>
                      <a:lnTo>
                        <a:pt x="4282" y="759"/>
                      </a:lnTo>
                      <a:lnTo>
                        <a:pt x="382" y="759"/>
                      </a:lnTo>
                      <a:close/>
                      <a:moveTo>
                        <a:pt x="5872" y="453"/>
                      </a:moveTo>
                      <a:lnTo>
                        <a:pt x="5794" y="582"/>
                      </a:lnTo>
                      <a:lnTo>
                        <a:pt x="6029" y="723"/>
                      </a:lnTo>
                      <a:lnTo>
                        <a:pt x="6106" y="594"/>
                      </a:lnTo>
                      <a:lnTo>
                        <a:pt x="5872" y="453"/>
                      </a:lnTo>
                      <a:close/>
                      <a:moveTo>
                        <a:pt x="5798" y="0"/>
                      </a:moveTo>
                      <a:lnTo>
                        <a:pt x="5834" y="2"/>
                      </a:lnTo>
                      <a:lnTo>
                        <a:pt x="5872" y="12"/>
                      </a:lnTo>
                      <a:lnTo>
                        <a:pt x="5905" y="28"/>
                      </a:lnTo>
                      <a:lnTo>
                        <a:pt x="6467" y="364"/>
                      </a:lnTo>
                      <a:lnTo>
                        <a:pt x="6502" y="391"/>
                      </a:lnTo>
                      <a:lnTo>
                        <a:pt x="6528" y="425"/>
                      </a:lnTo>
                      <a:lnTo>
                        <a:pt x="6548" y="461"/>
                      </a:lnTo>
                      <a:lnTo>
                        <a:pt x="6558" y="503"/>
                      </a:lnTo>
                      <a:lnTo>
                        <a:pt x="6558" y="544"/>
                      </a:lnTo>
                      <a:lnTo>
                        <a:pt x="6550" y="586"/>
                      </a:lnTo>
                      <a:lnTo>
                        <a:pt x="6532" y="626"/>
                      </a:lnTo>
                      <a:lnTo>
                        <a:pt x="4664" y="3736"/>
                      </a:lnTo>
                      <a:lnTo>
                        <a:pt x="4664" y="5947"/>
                      </a:lnTo>
                      <a:lnTo>
                        <a:pt x="4658" y="5991"/>
                      </a:lnTo>
                      <a:lnTo>
                        <a:pt x="4644" y="6031"/>
                      </a:lnTo>
                      <a:lnTo>
                        <a:pt x="4622" y="6067"/>
                      </a:lnTo>
                      <a:lnTo>
                        <a:pt x="4592" y="6096"/>
                      </a:lnTo>
                      <a:lnTo>
                        <a:pt x="4556" y="6120"/>
                      </a:lnTo>
                      <a:lnTo>
                        <a:pt x="4517" y="6134"/>
                      </a:lnTo>
                      <a:lnTo>
                        <a:pt x="4473" y="6138"/>
                      </a:lnTo>
                      <a:lnTo>
                        <a:pt x="191" y="6138"/>
                      </a:lnTo>
                      <a:lnTo>
                        <a:pt x="147" y="6134"/>
                      </a:lnTo>
                      <a:lnTo>
                        <a:pt x="107" y="6120"/>
                      </a:lnTo>
                      <a:lnTo>
                        <a:pt x="72" y="6096"/>
                      </a:lnTo>
                      <a:lnTo>
                        <a:pt x="42" y="6067"/>
                      </a:lnTo>
                      <a:lnTo>
                        <a:pt x="20" y="6031"/>
                      </a:lnTo>
                      <a:lnTo>
                        <a:pt x="6" y="5991"/>
                      </a:lnTo>
                      <a:lnTo>
                        <a:pt x="0" y="5947"/>
                      </a:lnTo>
                      <a:lnTo>
                        <a:pt x="0" y="568"/>
                      </a:lnTo>
                      <a:lnTo>
                        <a:pt x="6" y="525"/>
                      </a:lnTo>
                      <a:lnTo>
                        <a:pt x="20" y="483"/>
                      </a:lnTo>
                      <a:lnTo>
                        <a:pt x="42" y="449"/>
                      </a:lnTo>
                      <a:lnTo>
                        <a:pt x="72" y="419"/>
                      </a:lnTo>
                      <a:lnTo>
                        <a:pt x="107" y="395"/>
                      </a:lnTo>
                      <a:lnTo>
                        <a:pt x="147" y="382"/>
                      </a:lnTo>
                      <a:lnTo>
                        <a:pt x="191" y="378"/>
                      </a:lnTo>
                      <a:lnTo>
                        <a:pt x="4473" y="378"/>
                      </a:lnTo>
                      <a:lnTo>
                        <a:pt x="4517" y="382"/>
                      </a:lnTo>
                      <a:lnTo>
                        <a:pt x="4556" y="395"/>
                      </a:lnTo>
                      <a:lnTo>
                        <a:pt x="4592" y="419"/>
                      </a:lnTo>
                      <a:lnTo>
                        <a:pt x="4622" y="449"/>
                      </a:lnTo>
                      <a:lnTo>
                        <a:pt x="4644" y="483"/>
                      </a:lnTo>
                      <a:lnTo>
                        <a:pt x="4658" y="525"/>
                      </a:lnTo>
                      <a:lnTo>
                        <a:pt x="4664" y="568"/>
                      </a:lnTo>
                      <a:lnTo>
                        <a:pt x="4664" y="1723"/>
                      </a:lnTo>
                      <a:lnTo>
                        <a:pt x="5643" y="93"/>
                      </a:lnTo>
                      <a:lnTo>
                        <a:pt x="5665" y="64"/>
                      </a:lnTo>
                      <a:lnTo>
                        <a:pt x="5693" y="38"/>
                      </a:lnTo>
                      <a:lnTo>
                        <a:pt x="5724" y="18"/>
                      </a:lnTo>
                      <a:lnTo>
                        <a:pt x="5760" y="6"/>
                      </a:lnTo>
                      <a:lnTo>
                        <a:pt x="579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grpSp>
        </p:grpSp>
        <p:sp>
          <p:nvSpPr>
            <p:cNvPr id="14" name="TextBox 9">
              <a:extLst>
                <a:ext uri="{FF2B5EF4-FFF2-40B4-BE49-F238E27FC236}">
                  <a16:creationId xmlns:a16="http://schemas.microsoft.com/office/drawing/2014/main" id="{0C86ED7C-4700-4DC5-83AE-0DE9E533A95C}"/>
                </a:ext>
              </a:extLst>
            </p:cNvPr>
            <p:cNvSpPr txBox="1"/>
            <p:nvPr/>
          </p:nvSpPr>
          <p:spPr>
            <a:xfrm>
              <a:off x="10567520" y="5171552"/>
              <a:ext cx="2935425" cy="276999"/>
            </a:xfrm>
            <a:prstGeom prst="rect">
              <a:avLst/>
            </a:prstGeom>
            <a:noFill/>
          </p:spPr>
          <p:txBody>
            <a:bodyPr wrap="square" lIns="0" tIns="0" rIns="0" bIns="0" rtlCol="0">
              <a:spAutoFit/>
            </a:bodyPr>
            <a:lstStyle/>
            <a:p>
              <a:r>
                <a:rPr lang="es-GT" sz="1800" b="1" dirty="0" smtClean="0">
                  <a:solidFill>
                    <a:schemeClr val="tx1">
                      <a:lumMod val="75000"/>
                      <a:lumOff val="25000"/>
                    </a:schemeClr>
                  </a:solidFill>
                  <a:cs typeface="Arial" pitchFamily="34" charset="0"/>
                </a:rPr>
                <a:t>Análisis</a:t>
              </a:r>
              <a:endParaRPr lang="es-GT" sz="1800" b="1" dirty="0">
                <a:solidFill>
                  <a:schemeClr val="tx1">
                    <a:lumMod val="75000"/>
                    <a:lumOff val="25000"/>
                  </a:schemeClr>
                </a:solidFill>
                <a:cs typeface="Arial" pitchFamily="34" charset="0"/>
              </a:endParaRPr>
            </a:p>
          </p:txBody>
        </p:sp>
      </p:grpSp>
      <p:sp>
        <p:nvSpPr>
          <p:cNvPr id="25" name="24 CuadroTexto"/>
          <p:cNvSpPr txBox="1"/>
          <p:nvPr/>
        </p:nvSpPr>
        <p:spPr>
          <a:xfrm>
            <a:off x="8792684" y="2046010"/>
            <a:ext cx="2710241" cy="1055608"/>
          </a:xfrm>
          <a:prstGeom prst="round2DiagRect">
            <a:avLst/>
          </a:prstGeom>
          <a:noFill/>
          <a:ln w="28575">
            <a:solidFill>
              <a:schemeClr val="tx2"/>
            </a:solidFill>
          </a:ln>
          <a:effectLst>
            <a:outerShdw blurRad="76200" dir="18900000" sy="23000" kx="-1200000" algn="bl" rotWithShape="0">
              <a:prstClr val="black">
                <a:alpha val="20000"/>
              </a:prstClr>
            </a:outerShdw>
          </a:effectLst>
        </p:spPr>
        <p:txBody>
          <a:bodyPr wrap="square" rtlCol="0">
            <a:spAutoFit/>
          </a:bodyPr>
          <a:lstStyle/>
          <a:p>
            <a:r>
              <a:rPr lang="es-GT" sz="1400" b="1" dirty="0" smtClean="0">
                <a:solidFill>
                  <a:schemeClr val="tx1">
                    <a:lumMod val="75000"/>
                    <a:lumOff val="25000"/>
                  </a:schemeClr>
                </a:solidFill>
                <a:cs typeface="Arial" pitchFamily="34" charset="0"/>
              </a:rPr>
              <a:t>La cuenca abarca 14 municipios, proyección de la población con base al censo poblacional 2002: 2,180,015 habitantes</a:t>
            </a:r>
            <a:endParaRPr lang="es-GT" sz="1400" b="1" dirty="0">
              <a:solidFill>
                <a:schemeClr val="tx1">
                  <a:lumMod val="75000"/>
                  <a:lumOff val="25000"/>
                </a:schemeClr>
              </a:solidFill>
              <a:cs typeface="Arial" pitchFamily="34" charset="0"/>
            </a:endParaRPr>
          </a:p>
        </p:txBody>
      </p:sp>
      <p:sp>
        <p:nvSpPr>
          <p:cNvPr id="26" name="25 CuadroTexto"/>
          <p:cNvSpPr txBox="1"/>
          <p:nvPr/>
        </p:nvSpPr>
        <p:spPr>
          <a:xfrm>
            <a:off x="8780632" y="3481576"/>
            <a:ext cx="2710241" cy="578882"/>
          </a:xfrm>
          <a:prstGeom prst="round2DiagRect">
            <a:avLst/>
          </a:prstGeom>
          <a:noFill/>
          <a:ln w="28575">
            <a:solidFill>
              <a:schemeClr val="tx2"/>
            </a:solidFill>
          </a:ln>
          <a:effectLst>
            <a:outerShdw blurRad="76200" dir="18900000" sy="23000" kx="-1200000" algn="bl" rotWithShape="0">
              <a:prstClr val="black">
                <a:alpha val="20000"/>
              </a:prstClr>
            </a:outerShdw>
          </a:effectLst>
        </p:spPr>
        <p:txBody>
          <a:bodyPr wrap="square" rtlCol="0">
            <a:spAutoFit/>
          </a:bodyPr>
          <a:lstStyle/>
          <a:p>
            <a:r>
              <a:rPr lang="es-GT" sz="1400" b="1" dirty="0" smtClean="0">
                <a:solidFill>
                  <a:schemeClr val="tx1">
                    <a:lumMod val="75000"/>
                    <a:lumOff val="25000"/>
                  </a:schemeClr>
                </a:solidFill>
                <a:cs typeface="Arial" pitchFamily="34" charset="0"/>
              </a:rPr>
              <a:t>Población objetivo: 893,806 habitantes</a:t>
            </a:r>
            <a:endParaRPr lang="es-GT" sz="1400" b="1" dirty="0">
              <a:solidFill>
                <a:schemeClr val="tx1">
                  <a:lumMod val="75000"/>
                  <a:lumOff val="25000"/>
                </a:schemeClr>
              </a:solidFill>
              <a:cs typeface="Arial" pitchFamily="34" charset="0"/>
            </a:endParaRPr>
          </a:p>
        </p:txBody>
      </p:sp>
      <p:pic>
        <p:nvPicPr>
          <p:cNvPr id="24" name="Imagen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700" y="952583"/>
            <a:ext cx="7999439" cy="5659007"/>
          </a:xfrm>
          <a:prstGeom prst="rect">
            <a:avLst/>
          </a:prstGeom>
        </p:spPr>
      </p:pic>
      <p:pic>
        <p:nvPicPr>
          <p:cNvPr id="18" name="9 Imagen" descr="C:\Users\dtpusu04\AppData\Local\Microsoft\Windows\Temporary Internet Files\Content.Word\Imagen 2018.png"/>
          <p:cNvPicPr/>
          <p:nvPr/>
        </p:nvPicPr>
        <p:blipFill rotWithShape="1">
          <a:blip r:embed="rId4" cstate="print">
            <a:extLst>
              <a:ext uri="{28A0092B-C50C-407E-A947-70E740481C1C}">
                <a14:useLocalDpi xmlns:a14="http://schemas.microsoft.com/office/drawing/2010/main" val="0"/>
              </a:ext>
            </a:extLst>
          </a:blip>
          <a:srcRect t="12754" b="17347"/>
          <a:stretch/>
        </p:blipFill>
        <p:spPr bwMode="auto">
          <a:xfrm>
            <a:off x="307975" y="101868"/>
            <a:ext cx="1163320" cy="81343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307831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228541" y="170032"/>
            <a:ext cx="2501064" cy="338554"/>
          </a:xfrm>
          <a:prstGeom prst="rect">
            <a:avLst/>
          </a:prstGeom>
          <a:noFill/>
        </p:spPr>
        <p:txBody>
          <a:bodyPr wrap="square" rtlCol="0">
            <a:spAutoFit/>
          </a:bodyPr>
          <a:lstStyle/>
          <a:p>
            <a:r>
              <a:rPr lang="en-US" sz="1600" dirty="0">
                <a:solidFill>
                  <a:schemeClr val="bg1"/>
                </a:solidFill>
                <a:latin typeface="Calibri Light" panose="020F0302020204030204" pitchFamily="34" charset="0"/>
              </a:rPr>
              <a:t>Simple Project Manager </a:t>
            </a:r>
          </a:p>
        </p:txBody>
      </p:sp>
      <p:sp>
        <p:nvSpPr>
          <p:cNvPr id="2" name="Title 1">
            <a:extLst>
              <a:ext uri="{FF2B5EF4-FFF2-40B4-BE49-F238E27FC236}">
                <a16:creationId xmlns:a16="http://schemas.microsoft.com/office/drawing/2014/main" id="{555DC0C3-BCDA-48C0-A49A-2FF6F4CBFF48}"/>
              </a:ext>
            </a:extLst>
          </p:cNvPr>
          <p:cNvSpPr>
            <a:spLocks noGrp="1"/>
          </p:cNvSpPr>
          <p:nvPr>
            <p:ph type="title"/>
          </p:nvPr>
        </p:nvSpPr>
        <p:spPr>
          <a:xfrm>
            <a:off x="3503856" y="386055"/>
            <a:ext cx="5181113" cy="650287"/>
          </a:xfrm>
        </p:spPr>
        <p:txBody>
          <a:bodyPr/>
          <a:lstStyle/>
          <a:p>
            <a:pPr algn="ctr"/>
            <a:r>
              <a:rPr lang="es-GT" sz="2000" dirty="0" smtClean="0">
                <a:latin typeface="Ebrima" panose="02000000000000000000" pitchFamily="2" charset="0"/>
                <a:ea typeface="Ebrima" panose="02000000000000000000" pitchFamily="2" charset="0"/>
                <a:cs typeface="Ebrima" panose="02000000000000000000" pitchFamily="2" charset="0"/>
              </a:rPr>
              <a:t>IV. Vinculación con la política pública (</a:t>
            </a:r>
            <a:r>
              <a:rPr lang="es-GT" sz="2000" dirty="0" err="1" smtClean="0">
                <a:latin typeface="Ebrima" panose="02000000000000000000" pitchFamily="2" charset="0"/>
                <a:ea typeface="Ebrima" panose="02000000000000000000" pitchFamily="2" charset="0"/>
                <a:cs typeface="Ebrima" panose="02000000000000000000" pitchFamily="2" charset="0"/>
              </a:rPr>
              <a:t>ODS</a:t>
            </a:r>
            <a:r>
              <a:rPr lang="es-GT" sz="2000" dirty="0" smtClean="0">
                <a:latin typeface="Ebrima" panose="02000000000000000000" pitchFamily="2" charset="0"/>
                <a:ea typeface="Ebrima" panose="02000000000000000000" pitchFamily="2" charset="0"/>
                <a:cs typeface="Ebrima" panose="02000000000000000000" pitchFamily="2" charset="0"/>
              </a:rPr>
              <a:t>)</a:t>
            </a:r>
            <a:endParaRPr lang="en-US" sz="2000" dirty="0"/>
          </a:p>
        </p:txBody>
      </p:sp>
      <p:grpSp>
        <p:nvGrpSpPr>
          <p:cNvPr id="66" name="Group 65">
            <a:extLst>
              <a:ext uri="{FF2B5EF4-FFF2-40B4-BE49-F238E27FC236}">
                <a16:creationId xmlns:a16="http://schemas.microsoft.com/office/drawing/2014/main" id="{9A4A16D0-5A9C-4B45-A8BB-59850E859C99}"/>
              </a:ext>
            </a:extLst>
          </p:cNvPr>
          <p:cNvGrpSpPr/>
          <p:nvPr/>
        </p:nvGrpSpPr>
        <p:grpSpPr>
          <a:xfrm>
            <a:off x="3578218" y="3714025"/>
            <a:ext cx="228976" cy="228977"/>
            <a:chOff x="3398838" y="3616326"/>
            <a:chExt cx="346075" cy="346076"/>
          </a:xfrm>
        </p:grpSpPr>
        <p:sp>
          <p:nvSpPr>
            <p:cNvPr id="73" name="Rectangle 94">
              <a:extLst>
                <a:ext uri="{FF2B5EF4-FFF2-40B4-BE49-F238E27FC236}">
                  <a16:creationId xmlns:a16="http://schemas.microsoft.com/office/drawing/2014/main" id="{5E7F0A8F-8544-44A6-BCF8-0A11E6955D68}"/>
                </a:ext>
              </a:extLst>
            </p:cNvPr>
            <p:cNvSpPr>
              <a:spLocks noChangeArrowheads="1"/>
            </p:cNvSpPr>
            <p:nvPr/>
          </p:nvSpPr>
          <p:spPr bwMode="auto">
            <a:xfrm>
              <a:off x="3459163" y="3616326"/>
              <a:ext cx="90488" cy="346075"/>
            </a:xfrm>
            <a:prstGeom prst="rect">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75" name="Rectangle 95">
              <a:extLst>
                <a:ext uri="{FF2B5EF4-FFF2-40B4-BE49-F238E27FC236}">
                  <a16:creationId xmlns:a16="http://schemas.microsoft.com/office/drawing/2014/main" id="{0A038215-BE4E-4123-8DCB-8AA85592A9AE}"/>
                </a:ext>
              </a:extLst>
            </p:cNvPr>
            <p:cNvSpPr>
              <a:spLocks noChangeArrowheads="1"/>
            </p:cNvSpPr>
            <p:nvPr/>
          </p:nvSpPr>
          <p:spPr bwMode="auto">
            <a:xfrm>
              <a:off x="3549651" y="3736976"/>
              <a:ext cx="90488" cy="225425"/>
            </a:xfrm>
            <a:prstGeom prst="rect">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76" name="Line 96">
              <a:extLst>
                <a:ext uri="{FF2B5EF4-FFF2-40B4-BE49-F238E27FC236}">
                  <a16:creationId xmlns:a16="http://schemas.microsoft.com/office/drawing/2014/main" id="{AFF25812-199C-45A3-BA3A-F2CB1E0A6049}"/>
                </a:ext>
              </a:extLst>
            </p:cNvPr>
            <p:cNvSpPr>
              <a:spLocks noChangeShapeType="1"/>
            </p:cNvSpPr>
            <p:nvPr/>
          </p:nvSpPr>
          <p:spPr bwMode="auto">
            <a:xfrm>
              <a:off x="3579813" y="3933826"/>
              <a:ext cx="30163" cy="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77" name="Line 97">
              <a:extLst>
                <a:ext uri="{FF2B5EF4-FFF2-40B4-BE49-F238E27FC236}">
                  <a16:creationId xmlns:a16="http://schemas.microsoft.com/office/drawing/2014/main" id="{B2A1C214-1C4A-4BE4-8B9E-2971BED013EB}"/>
                </a:ext>
              </a:extLst>
            </p:cNvPr>
            <p:cNvSpPr>
              <a:spLocks noChangeShapeType="1"/>
            </p:cNvSpPr>
            <p:nvPr/>
          </p:nvSpPr>
          <p:spPr bwMode="auto">
            <a:xfrm>
              <a:off x="3503613" y="3646489"/>
              <a:ext cx="0" cy="19685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78" name="Rectangle 98">
              <a:extLst>
                <a:ext uri="{FF2B5EF4-FFF2-40B4-BE49-F238E27FC236}">
                  <a16:creationId xmlns:a16="http://schemas.microsoft.com/office/drawing/2014/main" id="{B8529BB1-A46D-47EB-A314-F20A5521E291}"/>
                </a:ext>
              </a:extLst>
            </p:cNvPr>
            <p:cNvSpPr>
              <a:spLocks noChangeArrowheads="1"/>
            </p:cNvSpPr>
            <p:nvPr/>
          </p:nvSpPr>
          <p:spPr bwMode="auto">
            <a:xfrm>
              <a:off x="3489326" y="3873501"/>
              <a:ext cx="30163" cy="60325"/>
            </a:xfrm>
            <a:prstGeom prst="rect">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79" name="Line 99">
              <a:extLst>
                <a:ext uri="{FF2B5EF4-FFF2-40B4-BE49-F238E27FC236}">
                  <a16:creationId xmlns:a16="http://schemas.microsoft.com/office/drawing/2014/main" id="{1DB15AB5-7252-484C-90F8-A6B513FB9E9C}"/>
                </a:ext>
              </a:extLst>
            </p:cNvPr>
            <p:cNvSpPr>
              <a:spLocks noChangeShapeType="1"/>
            </p:cNvSpPr>
            <p:nvPr/>
          </p:nvSpPr>
          <p:spPr bwMode="auto">
            <a:xfrm>
              <a:off x="3594101" y="3767139"/>
              <a:ext cx="0" cy="136525"/>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0" name="Line 100">
              <a:extLst>
                <a:ext uri="{FF2B5EF4-FFF2-40B4-BE49-F238E27FC236}">
                  <a16:creationId xmlns:a16="http://schemas.microsoft.com/office/drawing/2014/main" id="{A7D03B7C-A6B5-4A62-AD5E-625D076C6AF3}"/>
                </a:ext>
              </a:extLst>
            </p:cNvPr>
            <p:cNvSpPr>
              <a:spLocks noChangeShapeType="1"/>
            </p:cNvSpPr>
            <p:nvPr/>
          </p:nvSpPr>
          <p:spPr bwMode="auto">
            <a:xfrm>
              <a:off x="3429001" y="3706814"/>
              <a:ext cx="0" cy="211138"/>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3" name="Rectangle 101">
              <a:extLst>
                <a:ext uri="{FF2B5EF4-FFF2-40B4-BE49-F238E27FC236}">
                  <a16:creationId xmlns:a16="http://schemas.microsoft.com/office/drawing/2014/main" id="{0839DEE7-A9F5-4A8E-B729-222359398603}"/>
                </a:ext>
              </a:extLst>
            </p:cNvPr>
            <p:cNvSpPr>
              <a:spLocks noChangeArrowheads="1"/>
            </p:cNvSpPr>
            <p:nvPr/>
          </p:nvSpPr>
          <p:spPr bwMode="auto">
            <a:xfrm>
              <a:off x="3398838" y="3662364"/>
              <a:ext cx="60325" cy="300038"/>
            </a:xfrm>
            <a:prstGeom prst="rect">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4" name="Freeform 102">
              <a:extLst>
                <a:ext uri="{FF2B5EF4-FFF2-40B4-BE49-F238E27FC236}">
                  <a16:creationId xmlns:a16="http://schemas.microsoft.com/office/drawing/2014/main" id="{CF97EB3E-8D3C-41B9-81B9-4A81669758B1}"/>
                </a:ext>
              </a:extLst>
            </p:cNvPr>
            <p:cNvSpPr>
              <a:spLocks/>
            </p:cNvSpPr>
            <p:nvPr/>
          </p:nvSpPr>
          <p:spPr bwMode="auto">
            <a:xfrm>
              <a:off x="3624263" y="3662364"/>
              <a:ext cx="120650" cy="300038"/>
            </a:xfrm>
            <a:custGeom>
              <a:avLst/>
              <a:gdLst>
                <a:gd name="T0" fmla="*/ 76 w 76"/>
                <a:gd name="T1" fmla="*/ 182 h 189"/>
                <a:gd name="T2" fmla="*/ 47 w 76"/>
                <a:gd name="T3" fmla="*/ 189 h 189"/>
                <a:gd name="T4" fmla="*/ 0 w 76"/>
                <a:gd name="T5" fmla="*/ 7 h 189"/>
                <a:gd name="T6" fmla="*/ 29 w 76"/>
                <a:gd name="T7" fmla="*/ 0 h 189"/>
                <a:gd name="T8" fmla="*/ 76 w 76"/>
                <a:gd name="T9" fmla="*/ 182 h 189"/>
              </a:gdLst>
              <a:ahLst/>
              <a:cxnLst>
                <a:cxn ang="0">
                  <a:pos x="T0" y="T1"/>
                </a:cxn>
                <a:cxn ang="0">
                  <a:pos x="T2" y="T3"/>
                </a:cxn>
                <a:cxn ang="0">
                  <a:pos x="T4" y="T5"/>
                </a:cxn>
                <a:cxn ang="0">
                  <a:pos x="T6" y="T7"/>
                </a:cxn>
                <a:cxn ang="0">
                  <a:pos x="T8" y="T9"/>
                </a:cxn>
              </a:cxnLst>
              <a:rect l="0" t="0" r="r" b="b"/>
              <a:pathLst>
                <a:path w="76" h="189">
                  <a:moveTo>
                    <a:pt x="76" y="182"/>
                  </a:moveTo>
                  <a:lnTo>
                    <a:pt x="47" y="189"/>
                  </a:lnTo>
                  <a:lnTo>
                    <a:pt x="0" y="7"/>
                  </a:lnTo>
                  <a:lnTo>
                    <a:pt x="29" y="0"/>
                  </a:lnTo>
                  <a:lnTo>
                    <a:pt x="76" y="182"/>
                  </a:lnTo>
                  <a:close/>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grpSp>
      <p:grpSp>
        <p:nvGrpSpPr>
          <p:cNvPr id="103" name="Group 102">
            <a:extLst>
              <a:ext uri="{FF2B5EF4-FFF2-40B4-BE49-F238E27FC236}">
                <a16:creationId xmlns:a16="http://schemas.microsoft.com/office/drawing/2014/main" id="{EB85DED6-B069-4A37-B375-10AF5FA9F06F}"/>
              </a:ext>
            </a:extLst>
          </p:cNvPr>
          <p:cNvGrpSpPr/>
          <p:nvPr/>
        </p:nvGrpSpPr>
        <p:grpSpPr>
          <a:xfrm>
            <a:off x="11520109" y="1036343"/>
            <a:ext cx="228976" cy="228976"/>
            <a:chOff x="8447088" y="5060951"/>
            <a:chExt cx="346075" cy="346075"/>
          </a:xfrm>
        </p:grpSpPr>
        <p:sp>
          <p:nvSpPr>
            <p:cNvPr id="104" name="Freeform 365">
              <a:extLst>
                <a:ext uri="{FF2B5EF4-FFF2-40B4-BE49-F238E27FC236}">
                  <a16:creationId xmlns:a16="http://schemas.microsoft.com/office/drawing/2014/main" id="{493FE6A8-C2BF-4EF9-AD83-D92FD6682577}"/>
                </a:ext>
              </a:extLst>
            </p:cNvPr>
            <p:cNvSpPr>
              <a:spLocks/>
            </p:cNvSpPr>
            <p:nvPr/>
          </p:nvSpPr>
          <p:spPr bwMode="auto">
            <a:xfrm>
              <a:off x="8523288" y="5121276"/>
              <a:ext cx="195263" cy="150813"/>
            </a:xfrm>
            <a:custGeom>
              <a:avLst/>
              <a:gdLst>
                <a:gd name="T0" fmla="*/ 123 w 123"/>
                <a:gd name="T1" fmla="*/ 95 h 95"/>
                <a:gd name="T2" fmla="*/ 123 w 123"/>
                <a:gd name="T3" fmla="*/ 19 h 95"/>
                <a:gd name="T4" fmla="*/ 52 w 123"/>
                <a:gd name="T5" fmla="*/ 19 h 95"/>
                <a:gd name="T6" fmla="*/ 42 w 123"/>
                <a:gd name="T7" fmla="*/ 0 h 95"/>
                <a:gd name="T8" fmla="*/ 0 w 123"/>
                <a:gd name="T9" fmla="*/ 0 h 95"/>
                <a:gd name="T10" fmla="*/ 0 w 123"/>
                <a:gd name="T11" fmla="*/ 95 h 95"/>
              </a:gdLst>
              <a:ahLst/>
              <a:cxnLst>
                <a:cxn ang="0">
                  <a:pos x="T0" y="T1"/>
                </a:cxn>
                <a:cxn ang="0">
                  <a:pos x="T2" y="T3"/>
                </a:cxn>
                <a:cxn ang="0">
                  <a:pos x="T4" y="T5"/>
                </a:cxn>
                <a:cxn ang="0">
                  <a:pos x="T6" y="T7"/>
                </a:cxn>
                <a:cxn ang="0">
                  <a:pos x="T8" y="T9"/>
                </a:cxn>
                <a:cxn ang="0">
                  <a:pos x="T10" y="T11"/>
                </a:cxn>
              </a:cxnLst>
              <a:rect l="0" t="0" r="r" b="b"/>
              <a:pathLst>
                <a:path w="123" h="95">
                  <a:moveTo>
                    <a:pt x="123" y="95"/>
                  </a:moveTo>
                  <a:lnTo>
                    <a:pt x="123" y="19"/>
                  </a:lnTo>
                  <a:lnTo>
                    <a:pt x="52" y="19"/>
                  </a:lnTo>
                  <a:lnTo>
                    <a:pt x="42" y="0"/>
                  </a:lnTo>
                  <a:lnTo>
                    <a:pt x="0" y="0"/>
                  </a:lnTo>
                  <a:lnTo>
                    <a:pt x="0" y="95"/>
                  </a:ln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05" name="Freeform 366">
              <a:extLst>
                <a:ext uri="{FF2B5EF4-FFF2-40B4-BE49-F238E27FC236}">
                  <a16:creationId xmlns:a16="http://schemas.microsoft.com/office/drawing/2014/main" id="{A02FA930-89AC-4CB8-B9ED-D53FF524944A}"/>
                </a:ext>
              </a:extLst>
            </p:cNvPr>
            <p:cNvSpPr>
              <a:spLocks/>
            </p:cNvSpPr>
            <p:nvPr/>
          </p:nvSpPr>
          <p:spPr bwMode="auto">
            <a:xfrm>
              <a:off x="8537575" y="5091113"/>
              <a:ext cx="165100" cy="30163"/>
            </a:xfrm>
            <a:custGeom>
              <a:avLst/>
              <a:gdLst>
                <a:gd name="T0" fmla="*/ 104 w 104"/>
                <a:gd name="T1" fmla="*/ 19 h 19"/>
                <a:gd name="T2" fmla="*/ 52 w 104"/>
                <a:gd name="T3" fmla="*/ 19 h 19"/>
                <a:gd name="T4" fmla="*/ 43 w 104"/>
                <a:gd name="T5" fmla="*/ 0 h 19"/>
                <a:gd name="T6" fmla="*/ 0 w 104"/>
                <a:gd name="T7" fmla="*/ 0 h 19"/>
              </a:gdLst>
              <a:ahLst/>
              <a:cxnLst>
                <a:cxn ang="0">
                  <a:pos x="T0" y="T1"/>
                </a:cxn>
                <a:cxn ang="0">
                  <a:pos x="T2" y="T3"/>
                </a:cxn>
                <a:cxn ang="0">
                  <a:pos x="T4" y="T5"/>
                </a:cxn>
                <a:cxn ang="0">
                  <a:pos x="T6" y="T7"/>
                </a:cxn>
              </a:cxnLst>
              <a:rect l="0" t="0" r="r" b="b"/>
              <a:pathLst>
                <a:path w="104" h="19">
                  <a:moveTo>
                    <a:pt x="104" y="19"/>
                  </a:moveTo>
                  <a:lnTo>
                    <a:pt x="52" y="19"/>
                  </a:lnTo>
                  <a:lnTo>
                    <a:pt x="43" y="0"/>
                  </a:lnTo>
                  <a:lnTo>
                    <a:pt x="0" y="0"/>
                  </a:ln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06" name="Freeform 367">
              <a:extLst>
                <a:ext uri="{FF2B5EF4-FFF2-40B4-BE49-F238E27FC236}">
                  <a16:creationId xmlns:a16="http://schemas.microsoft.com/office/drawing/2014/main" id="{55CC26BA-27C9-44E7-AE5D-31FBC7E4BFF0}"/>
                </a:ext>
              </a:extLst>
            </p:cNvPr>
            <p:cNvSpPr>
              <a:spLocks/>
            </p:cNvSpPr>
            <p:nvPr/>
          </p:nvSpPr>
          <p:spPr bwMode="auto">
            <a:xfrm>
              <a:off x="8553450" y="5060951"/>
              <a:ext cx="134938" cy="30163"/>
            </a:xfrm>
            <a:custGeom>
              <a:avLst/>
              <a:gdLst>
                <a:gd name="T0" fmla="*/ 85 w 85"/>
                <a:gd name="T1" fmla="*/ 19 h 19"/>
                <a:gd name="T2" fmla="*/ 52 w 85"/>
                <a:gd name="T3" fmla="*/ 19 h 19"/>
                <a:gd name="T4" fmla="*/ 42 w 85"/>
                <a:gd name="T5" fmla="*/ 0 h 19"/>
                <a:gd name="T6" fmla="*/ 0 w 85"/>
                <a:gd name="T7" fmla="*/ 0 h 19"/>
              </a:gdLst>
              <a:ahLst/>
              <a:cxnLst>
                <a:cxn ang="0">
                  <a:pos x="T0" y="T1"/>
                </a:cxn>
                <a:cxn ang="0">
                  <a:pos x="T2" y="T3"/>
                </a:cxn>
                <a:cxn ang="0">
                  <a:pos x="T4" y="T5"/>
                </a:cxn>
                <a:cxn ang="0">
                  <a:pos x="T6" y="T7"/>
                </a:cxn>
              </a:cxnLst>
              <a:rect l="0" t="0" r="r" b="b"/>
              <a:pathLst>
                <a:path w="85" h="19">
                  <a:moveTo>
                    <a:pt x="85" y="19"/>
                  </a:moveTo>
                  <a:lnTo>
                    <a:pt x="52" y="19"/>
                  </a:lnTo>
                  <a:lnTo>
                    <a:pt x="42" y="0"/>
                  </a:lnTo>
                  <a:lnTo>
                    <a:pt x="0" y="0"/>
                  </a:ln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07" name="Freeform 368">
              <a:extLst>
                <a:ext uri="{FF2B5EF4-FFF2-40B4-BE49-F238E27FC236}">
                  <a16:creationId xmlns:a16="http://schemas.microsoft.com/office/drawing/2014/main" id="{E1F523BB-7165-42B8-805A-0D5ED8161065}"/>
                </a:ext>
              </a:extLst>
            </p:cNvPr>
            <p:cNvSpPr>
              <a:spLocks/>
            </p:cNvSpPr>
            <p:nvPr/>
          </p:nvSpPr>
          <p:spPr bwMode="auto">
            <a:xfrm>
              <a:off x="8447088" y="5302251"/>
              <a:ext cx="346075" cy="104775"/>
            </a:xfrm>
            <a:custGeom>
              <a:avLst/>
              <a:gdLst>
                <a:gd name="T0" fmla="*/ 92 w 92"/>
                <a:gd name="T1" fmla="*/ 28 h 28"/>
                <a:gd name="T2" fmla="*/ 0 w 92"/>
                <a:gd name="T3" fmla="*/ 28 h 28"/>
                <a:gd name="T4" fmla="*/ 0 w 92"/>
                <a:gd name="T5" fmla="*/ 0 h 28"/>
                <a:gd name="T6" fmla="*/ 30 w 92"/>
                <a:gd name="T7" fmla="*/ 0 h 28"/>
                <a:gd name="T8" fmla="*/ 30 w 92"/>
                <a:gd name="T9" fmla="*/ 4 h 28"/>
                <a:gd name="T10" fmla="*/ 38 w 92"/>
                <a:gd name="T11" fmla="*/ 12 h 28"/>
                <a:gd name="T12" fmla="*/ 56 w 92"/>
                <a:gd name="T13" fmla="*/ 12 h 28"/>
                <a:gd name="T14" fmla="*/ 64 w 92"/>
                <a:gd name="T15" fmla="*/ 4 h 28"/>
                <a:gd name="T16" fmla="*/ 64 w 92"/>
                <a:gd name="T17" fmla="*/ 0 h 28"/>
                <a:gd name="T18" fmla="*/ 92 w 92"/>
                <a:gd name="T19" fmla="*/ 0 h 28"/>
                <a:gd name="T20" fmla="*/ 92 w 92"/>
                <a:gd name="T21"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28">
                  <a:moveTo>
                    <a:pt x="92" y="28"/>
                  </a:moveTo>
                  <a:cubicBezTo>
                    <a:pt x="0" y="28"/>
                    <a:pt x="0" y="28"/>
                    <a:pt x="0" y="28"/>
                  </a:cubicBezTo>
                  <a:cubicBezTo>
                    <a:pt x="0" y="0"/>
                    <a:pt x="0" y="0"/>
                    <a:pt x="0" y="0"/>
                  </a:cubicBezTo>
                  <a:cubicBezTo>
                    <a:pt x="30" y="0"/>
                    <a:pt x="30" y="0"/>
                    <a:pt x="30" y="0"/>
                  </a:cubicBezTo>
                  <a:cubicBezTo>
                    <a:pt x="30" y="4"/>
                    <a:pt x="30" y="4"/>
                    <a:pt x="30" y="4"/>
                  </a:cubicBezTo>
                  <a:cubicBezTo>
                    <a:pt x="30" y="8"/>
                    <a:pt x="34" y="12"/>
                    <a:pt x="38" y="12"/>
                  </a:cubicBezTo>
                  <a:cubicBezTo>
                    <a:pt x="56" y="12"/>
                    <a:pt x="56" y="12"/>
                    <a:pt x="56" y="12"/>
                  </a:cubicBezTo>
                  <a:cubicBezTo>
                    <a:pt x="60" y="12"/>
                    <a:pt x="64" y="8"/>
                    <a:pt x="64" y="4"/>
                  </a:cubicBezTo>
                  <a:cubicBezTo>
                    <a:pt x="64" y="0"/>
                    <a:pt x="64" y="0"/>
                    <a:pt x="64" y="0"/>
                  </a:cubicBezTo>
                  <a:cubicBezTo>
                    <a:pt x="92" y="0"/>
                    <a:pt x="92" y="0"/>
                    <a:pt x="92" y="0"/>
                  </a:cubicBezTo>
                  <a:lnTo>
                    <a:pt x="92" y="28"/>
                  </a:lnTo>
                  <a:close/>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08" name="Freeform 369">
              <a:extLst>
                <a:ext uri="{FF2B5EF4-FFF2-40B4-BE49-F238E27FC236}">
                  <a16:creationId xmlns:a16="http://schemas.microsoft.com/office/drawing/2014/main" id="{83AEFE35-0942-4699-ADD5-1FF2EB83F3BA}"/>
                </a:ext>
              </a:extLst>
            </p:cNvPr>
            <p:cNvSpPr>
              <a:spLocks/>
            </p:cNvSpPr>
            <p:nvPr/>
          </p:nvSpPr>
          <p:spPr bwMode="auto">
            <a:xfrm>
              <a:off x="8447088" y="5211763"/>
              <a:ext cx="76200" cy="90488"/>
            </a:xfrm>
            <a:custGeom>
              <a:avLst/>
              <a:gdLst>
                <a:gd name="T0" fmla="*/ 0 w 48"/>
                <a:gd name="T1" fmla="*/ 57 h 57"/>
                <a:gd name="T2" fmla="*/ 33 w 48"/>
                <a:gd name="T3" fmla="*/ 0 h 57"/>
                <a:gd name="T4" fmla="*/ 48 w 48"/>
                <a:gd name="T5" fmla="*/ 0 h 57"/>
              </a:gdLst>
              <a:ahLst/>
              <a:cxnLst>
                <a:cxn ang="0">
                  <a:pos x="T0" y="T1"/>
                </a:cxn>
                <a:cxn ang="0">
                  <a:pos x="T2" y="T3"/>
                </a:cxn>
                <a:cxn ang="0">
                  <a:pos x="T4" y="T5"/>
                </a:cxn>
              </a:cxnLst>
              <a:rect l="0" t="0" r="r" b="b"/>
              <a:pathLst>
                <a:path w="48" h="57">
                  <a:moveTo>
                    <a:pt x="0" y="57"/>
                  </a:moveTo>
                  <a:lnTo>
                    <a:pt x="33" y="0"/>
                  </a:lnTo>
                  <a:lnTo>
                    <a:pt x="48" y="0"/>
                  </a:ln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09" name="Freeform 370">
              <a:extLst>
                <a:ext uri="{FF2B5EF4-FFF2-40B4-BE49-F238E27FC236}">
                  <a16:creationId xmlns:a16="http://schemas.microsoft.com/office/drawing/2014/main" id="{33CDBE5D-A7CA-4BA6-9B57-5101140EC5B1}"/>
                </a:ext>
              </a:extLst>
            </p:cNvPr>
            <p:cNvSpPr>
              <a:spLocks/>
            </p:cNvSpPr>
            <p:nvPr/>
          </p:nvSpPr>
          <p:spPr bwMode="auto">
            <a:xfrm>
              <a:off x="8718550" y="5211763"/>
              <a:ext cx="74613" cy="90488"/>
            </a:xfrm>
            <a:custGeom>
              <a:avLst/>
              <a:gdLst>
                <a:gd name="T0" fmla="*/ 0 w 47"/>
                <a:gd name="T1" fmla="*/ 0 h 57"/>
                <a:gd name="T2" fmla="*/ 14 w 47"/>
                <a:gd name="T3" fmla="*/ 0 h 57"/>
                <a:gd name="T4" fmla="*/ 47 w 47"/>
                <a:gd name="T5" fmla="*/ 57 h 57"/>
              </a:gdLst>
              <a:ahLst/>
              <a:cxnLst>
                <a:cxn ang="0">
                  <a:pos x="T0" y="T1"/>
                </a:cxn>
                <a:cxn ang="0">
                  <a:pos x="T2" y="T3"/>
                </a:cxn>
                <a:cxn ang="0">
                  <a:pos x="T4" y="T5"/>
                </a:cxn>
              </a:cxnLst>
              <a:rect l="0" t="0" r="r" b="b"/>
              <a:pathLst>
                <a:path w="47" h="57">
                  <a:moveTo>
                    <a:pt x="0" y="0"/>
                  </a:moveTo>
                  <a:lnTo>
                    <a:pt x="14" y="0"/>
                  </a:lnTo>
                  <a:lnTo>
                    <a:pt x="47" y="57"/>
                  </a:ln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10" name="Freeform 371">
              <a:extLst>
                <a:ext uri="{FF2B5EF4-FFF2-40B4-BE49-F238E27FC236}">
                  <a16:creationId xmlns:a16="http://schemas.microsoft.com/office/drawing/2014/main" id="{4AC57021-72F1-4BFB-86B0-E34369649727}"/>
                </a:ext>
              </a:extLst>
            </p:cNvPr>
            <p:cNvSpPr>
              <a:spLocks/>
            </p:cNvSpPr>
            <p:nvPr/>
          </p:nvSpPr>
          <p:spPr bwMode="auto">
            <a:xfrm>
              <a:off x="8583613" y="5181601"/>
              <a:ext cx="88900" cy="90488"/>
            </a:xfrm>
            <a:custGeom>
              <a:avLst/>
              <a:gdLst>
                <a:gd name="T0" fmla="*/ 16 w 24"/>
                <a:gd name="T1" fmla="*/ 13 h 24"/>
                <a:gd name="T2" fmla="*/ 19 w 24"/>
                <a:gd name="T3" fmla="*/ 7 h 24"/>
                <a:gd name="T4" fmla="*/ 12 w 24"/>
                <a:gd name="T5" fmla="*/ 0 h 24"/>
                <a:gd name="T6" fmla="*/ 5 w 24"/>
                <a:gd name="T7" fmla="*/ 7 h 24"/>
                <a:gd name="T8" fmla="*/ 8 w 24"/>
                <a:gd name="T9" fmla="*/ 13 h 24"/>
                <a:gd name="T10" fmla="*/ 0 w 24"/>
                <a:gd name="T11" fmla="*/ 24 h 24"/>
                <a:gd name="T12" fmla="*/ 24 w 24"/>
                <a:gd name="T13" fmla="*/ 24 h 24"/>
                <a:gd name="T14" fmla="*/ 16 w 24"/>
                <a:gd name="T15" fmla="*/ 13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24">
                  <a:moveTo>
                    <a:pt x="16" y="13"/>
                  </a:moveTo>
                  <a:cubicBezTo>
                    <a:pt x="18" y="11"/>
                    <a:pt x="19" y="9"/>
                    <a:pt x="19" y="7"/>
                  </a:cubicBezTo>
                  <a:cubicBezTo>
                    <a:pt x="19" y="3"/>
                    <a:pt x="16" y="0"/>
                    <a:pt x="12" y="0"/>
                  </a:cubicBezTo>
                  <a:cubicBezTo>
                    <a:pt x="8" y="0"/>
                    <a:pt x="5" y="3"/>
                    <a:pt x="5" y="7"/>
                  </a:cubicBezTo>
                  <a:cubicBezTo>
                    <a:pt x="5" y="9"/>
                    <a:pt x="6" y="11"/>
                    <a:pt x="8" y="13"/>
                  </a:cubicBezTo>
                  <a:cubicBezTo>
                    <a:pt x="3" y="14"/>
                    <a:pt x="0" y="17"/>
                    <a:pt x="0" y="24"/>
                  </a:cubicBezTo>
                  <a:cubicBezTo>
                    <a:pt x="24" y="24"/>
                    <a:pt x="24" y="24"/>
                    <a:pt x="24" y="24"/>
                  </a:cubicBezTo>
                  <a:cubicBezTo>
                    <a:pt x="24" y="17"/>
                    <a:pt x="21" y="14"/>
                    <a:pt x="16" y="13"/>
                  </a:cubicBezTo>
                  <a:close/>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grpSp>
      <p:sp>
        <p:nvSpPr>
          <p:cNvPr id="7" name="AutoShape 2" descr="Resultado de imagen para construcciÃ³n de portal de datos abiert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dirty="0"/>
          </a:p>
        </p:txBody>
      </p:sp>
      <p:sp>
        <p:nvSpPr>
          <p:cNvPr id="36" name="35 Cheurón"/>
          <p:cNvSpPr/>
          <p:nvPr/>
        </p:nvSpPr>
        <p:spPr>
          <a:xfrm>
            <a:off x="7924357" y="2748351"/>
            <a:ext cx="576064" cy="135343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solidFill>
                <a:schemeClr val="tx1"/>
              </a:solidFill>
            </a:endParaRPr>
          </a:p>
        </p:txBody>
      </p:sp>
      <p:sp>
        <p:nvSpPr>
          <p:cNvPr id="68" name="67 Cheurón"/>
          <p:cNvSpPr/>
          <p:nvPr/>
        </p:nvSpPr>
        <p:spPr>
          <a:xfrm>
            <a:off x="8718232" y="2740452"/>
            <a:ext cx="576064" cy="135343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solidFill>
                <a:schemeClr val="tx1"/>
              </a:solidFill>
            </a:endParaRPr>
          </a:p>
        </p:txBody>
      </p:sp>
      <p:sp>
        <p:nvSpPr>
          <p:cNvPr id="37" name="36 Hexágono"/>
          <p:cNvSpPr/>
          <p:nvPr/>
        </p:nvSpPr>
        <p:spPr>
          <a:xfrm>
            <a:off x="9550796" y="2357124"/>
            <a:ext cx="2400300" cy="2151996"/>
          </a:xfrm>
          <a:prstGeom prst="hexago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GT" sz="2000" dirty="0" smtClean="0"/>
              <a:t>Producción Institucional</a:t>
            </a:r>
            <a:endParaRPr lang="es-GT" sz="2000" dirty="0"/>
          </a:p>
        </p:txBody>
      </p:sp>
      <p:sp>
        <p:nvSpPr>
          <p:cNvPr id="3" name="CuadroTexto 2"/>
          <p:cNvSpPr txBox="1"/>
          <p:nvPr/>
        </p:nvSpPr>
        <p:spPr>
          <a:xfrm>
            <a:off x="2354438" y="1064454"/>
            <a:ext cx="8204469" cy="307777"/>
          </a:xfrm>
          <a:prstGeom prst="rect">
            <a:avLst/>
          </a:prstGeom>
          <a:noFill/>
        </p:spPr>
        <p:txBody>
          <a:bodyPr wrap="square" rtlCol="0">
            <a:spAutoFit/>
          </a:bodyPr>
          <a:lstStyle/>
          <a:p>
            <a:r>
              <a:rPr lang="es-ES" sz="1400" dirty="0"/>
              <a:t>Asegurar la disponibilidad y la gestión sostenible del agua y saneamiento para todos.</a:t>
            </a:r>
            <a:endParaRPr lang="en-US" sz="1400" dirty="0"/>
          </a:p>
        </p:txBody>
      </p:sp>
      <p:sp>
        <p:nvSpPr>
          <p:cNvPr id="32" name="CuadroTexto 31"/>
          <p:cNvSpPr txBox="1"/>
          <p:nvPr/>
        </p:nvSpPr>
        <p:spPr>
          <a:xfrm>
            <a:off x="2354438" y="1590727"/>
            <a:ext cx="8204469" cy="738664"/>
          </a:xfrm>
          <a:prstGeom prst="rect">
            <a:avLst/>
          </a:prstGeom>
          <a:noFill/>
        </p:spPr>
        <p:txBody>
          <a:bodyPr wrap="square" rtlCol="0">
            <a:spAutoFit/>
          </a:bodyPr>
          <a:lstStyle/>
          <a:p>
            <a:pPr marL="285750" indent="-285750">
              <a:buFont typeface="Arial" panose="020B0604020202020204" pitchFamily="34" charset="0"/>
              <a:buChar char="•"/>
            </a:pPr>
            <a:r>
              <a:rPr lang="es-GT" sz="1400" dirty="0" smtClean="0"/>
              <a:t>Tratamiento de aguas residuales a través de las plantas de tratamiento de la institución</a:t>
            </a:r>
          </a:p>
          <a:p>
            <a:pPr marL="285750" indent="-285750">
              <a:buFont typeface="Arial" panose="020B0604020202020204" pitchFamily="34" charset="0"/>
              <a:buChar char="•"/>
            </a:pPr>
            <a:r>
              <a:rPr lang="es-GT" sz="1400" dirty="0" err="1" smtClean="0"/>
              <a:t>Monitoreos</a:t>
            </a:r>
            <a:r>
              <a:rPr lang="es-GT" sz="1400" dirty="0" smtClean="0"/>
              <a:t>  constantes a las plantas de tratamiento, ríos tributarios y lago de Amatitlán</a:t>
            </a:r>
          </a:p>
          <a:p>
            <a:pPr marL="285750" indent="-285750">
              <a:buFont typeface="Arial" panose="020B0604020202020204" pitchFamily="34" charset="0"/>
              <a:buChar char="•"/>
            </a:pPr>
            <a:r>
              <a:rPr lang="es-GT" sz="1400" dirty="0" smtClean="0"/>
              <a:t>Socialización del reglamento 236-2006 a los entes generadores de la cuenca del lago de Amatitlán</a:t>
            </a:r>
            <a:endParaRPr lang="en-US" sz="1400" dirty="0"/>
          </a:p>
        </p:txBody>
      </p:sp>
      <p:pic>
        <p:nvPicPr>
          <p:cNvPr id="33" name="2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634" y="1098834"/>
            <a:ext cx="1335613" cy="133561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5" name="8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8854" y="2961440"/>
            <a:ext cx="1427557" cy="1427557"/>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8" name="CuadroTexto 37"/>
          <p:cNvSpPr txBox="1"/>
          <p:nvPr/>
        </p:nvSpPr>
        <p:spPr>
          <a:xfrm>
            <a:off x="2566020" y="2756865"/>
            <a:ext cx="4767898" cy="1169551"/>
          </a:xfrm>
          <a:prstGeom prst="rect">
            <a:avLst/>
          </a:prstGeom>
          <a:noFill/>
        </p:spPr>
        <p:txBody>
          <a:bodyPr wrap="square" rtlCol="0">
            <a:spAutoFit/>
          </a:bodyPr>
          <a:lstStyle/>
          <a:p>
            <a:r>
              <a:rPr lang="es-GT" sz="1400" dirty="0" smtClean="0"/>
              <a:t>Proteger, restablecer y promover el uso sostenible de los ecosistemas terrestres, efectuar una ordenación sostenible de los bosques, luchar contra la desertificación, detener y revertir la degradación de las tierras y poner freno a la pérdida de la diversidad biológica</a:t>
            </a:r>
            <a:endParaRPr lang="en-US" sz="1400" dirty="0"/>
          </a:p>
        </p:txBody>
      </p:sp>
      <p:sp>
        <p:nvSpPr>
          <p:cNvPr id="4" name="CuadroTexto 3"/>
          <p:cNvSpPr txBox="1"/>
          <p:nvPr/>
        </p:nvSpPr>
        <p:spPr>
          <a:xfrm>
            <a:off x="2422004" y="4293096"/>
            <a:ext cx="4911914" cy="954107"/>
          </a:xfrm>
          <a:prstGeom prst="rect">
            <a:avLst/>
          </a:prstGeom>
          <a:noFill/>
        </p:spPr>
        <p:txBody>
          <a:bodyPr wrap="square" rtlCol="0">
            <a:spAutoFit/>
          </a:bodyPr>
          <a:lstStyle/>
          <a:p>
            <a:pPr marL="285750" indent="-285750">
              <a:buFont typeface="Arial" panose="020B0604020202020204" pitchFamily="34" charset="0"/>
              <a:buChar char="•"/>
            </a:pPr>
            <a:r>
              <a:rPr lang="es-GT" sz="1400" dirty="0"/>
              <a:t>Índice del estado trófico de </a:t>
            </a:r>
            <a:r>
              <a:rPr lang="es-GT" sz="1400" dirty="0" err="1"/>
              <a:t>Carlson´s</a:t>
            </a:r>
            <a:r>
              <a:rPr lang="es-GT" sz="1400" dirty="0"/>
              <a:t>(TSI) </a:t>
            </a:r>
            <a:endParaRPr lang="es-GT" sz="1400" dirty="0" smtClean="0"/>
          </a:p>
          <a:p>
            <a:pPr marL="285750" indent="-285750">
              <a:buFont typeface="Arial" panose="020B0604020202020204" pitchFamily="34" charset="0"/>
              <a:buChar char="•"/>
            </a:pPr>
            <a:r>
              <a:rPr lang="es-GT" sz="1400" dirty="0" smtClean="0"/>
              <a:t>Conservación de suelos</a:t>
            </a:r>
          </a:p>
          <a:p>
            <a:pPr marL="285750" indent="-285750">
              <a:buFont typeface="Arial" panose="020B0604020202020204" pitchFamily="34" charset="0"/>
              <a:buChar char="•"/>
            </a:pPr>
            <a:r>
              <a:rPr lang="es-GT" sz="1400" dirty="0" smtClean="0"/>
              <a:t>Mantenimiento de áreas reforestadas</a:t>
            </a:r>
          </a:p>
          <a:p>
            <a:pPr marL="285750" indent="-285750">
              <a:buFont typeface="Arial" panose="020B0604020202020204" pitchFamily="34" charset="0"/>
              <a:buChar char="•"/>
            </a:pPr>
            <a:r>
              <a:rPr lang="es-GT" sz="1400" dirty="0" smtClean="0"/>
              <a:t>Reforestación en áreas de la cuenca del lago de Amatitlán</a:t>
            </a:r>
            <a:endParaRPr lang="en-US" sz="1400" dirty="0"/>
          </a:p>
        </p:txBody>
      </p:sp>
      <p:pic>
        <p:nvPicPr>
          <p:cNvPr id="34" name="9 Imagen" descr="C:\Users\dtpusu04\AppData\Local\Microsoft\Windows\Temporary Internet Files\Content.Word\Imagen 2018.png"/>
          <p:cNvPicPr/>
          <p:nvPr/>
        </p:nvPicPr>
        <p:blipFill rotWithShape="1">
          <a:blip r:embed="rId5" cstate="print">
            <a:extLst>
              <a:ext uri="{28A0092B-C50C-407E-A947-70E740481C1C}">
                <a14:useLocalDpi xmlns:a14="http://schemas.microsoft.com/office/drawing/2010/main" val="0"/>
              </a:ext>
            </a:extLst>
          </a:blip>
          <a:srcRect t="12754" b="17347"/>
          <a:stretch/>
        </p:blipFill>
        <p:spPr bwMode="auto">
          <a:xfrm>
            <a:off x="307975" y="101868"/>
            <a:ext cx="1163320" cy="81343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399110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9">
      <a:dk1>
        <a:sysClr val="windowText" lastClr="000000"/>
      </a:dk1>
      <a:lt1>
        <a:sysClr val="window" lastClr="FFFFFF"/>
      </a:lt1>
      <a:dk2>
        <a:srgbClr val="1F497D"/>
      </a:dk2>
      <a:lt2>
        <a:srgbClr val="3F6EC2"/>
      </a:lt2>
      <a:accent1>
        <a:srgbClr val="6DC6CD"/>
      </a:accent1>
      <a:accent2>
        <a:srgbClr val="52BF8A"/>
      </a:accent2>
      <a:accent3>
        <a:srgbClr val="638CA5"/>
      </a:accent3>
      <a:accent4>
        <a:srgbClr val="E9BB27"/>
      </a:accent4>
      <a:accent5>
        <a:srgbClr val="F46800"/>
      </a:accent5>
      <a:accent6>
        <a:srgbClr val="E45F56"/>
      </a:accent6>
      <a:hlink>
        <a:srgbClr val="0000FF"/>
      </a:hlink>
      <a:folHlink>
        <a:srgbClr val="800080"/>
      </a:folHlink>
    </a:clrScheme>
    <a:fontScheme name="Custom 2">
      <a:majorFont>
        <a:latin typeface="Calibri Light"/>
        <a:ea typeface="Helvetica Light"/>
        <a:cs typeface="Helvetica Light"/>
      </a:majorFont>
      <a:minorFont>
        <a:latin typeface="Calibri"/>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8737</TotalTime>
  <Words>787</Words>
  <Application>Microsoft Office PowerPoint</Application>
  <PresentationFormat>Personalizado</PresentationFormat>
  <Paragraphs>130</Paragraphs>
  <Slides>8</Slides>
  <Notes>7</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8</vt:i4>
      </vt:variant>
    </vt:vector>
  </HeadingPairs>
  <TitlesOfParts>
    <vt:vector size="16" baseType="lpstr">
      <vt:lpstr>Arial</vt:lpstr>
      <vt:lpstr>Calibri</vt:lpstr>
      <vt:lpstr>Calibri Light</vt:lpstr>
      <vt:lpstr>Ebrima</vt:lpstr>
      <vt:lpstr>Helvetica Light</vt:lpstr>
      <vt:lpstr>Segoe UI Black</vt:lpstr>
      <vt:lpstr>Office Theme</vt:lpstr>
      <vt:lpstr>Hoja de cálculo</vt:lpstr>
      <vt:lpstr>Presentación de PowerPoint</vt:lpstr>
      <vt:lpstr>I. Catálogo de Bienes y Servicios prestados</vt:lpstr>
      <vt:lpstr>I. Catálogo de Bienes y Servicios prestados</vt:lpstr>
      <vt:lpstr>II. Cantidad de Bienes y Servicios entregados</vt:lpstr>
      <vt:lpstr>II. Cantidad de Bienes y Servicios entregados</vt:lpstr>
      <vt:lpstr>Oferta Programática Vigente y Costo 2019</vt:lpstr>
      <vt:lpstr>III. Población beneficiada</vt:lpstr>
      <vt:lpstr>IV. Vinculación con la política pública (ODS)</vt:lpstr>
    </vt:vector>
  </TitlesOfParts>
  <Manager>You Exec (https://youexec.com?sr=kpipd)</Manager>
  <Company>You Exec (https://youexec.com?sr=kpipd)</Company>
  <LinksUpToDate>false</LinksUpToDate>
  <SharedDoc>false</SharedDoc>
  <HyperlinkBase>https://youexec.com?sr=kpipd</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 Exec (https://youexec.com?sr=kpipd)</dc:title>
  <dc:subject>You Exec (https://youexec.com?sr=kpipd)</dc:subject>
  <dc:creator>You Exec (https://youexec.com?sr=kpipd)</dc:creator>
  <cp:keywords>You Exec (https:/youexec.com?sr=kpipd)</cp:keywords>
  <dc:description>You Exec (https://youexec.com?sr=kpipd)</dc:description>
  <cp:lastModifiedBy>Harold Alexander Cruz Juarez</cp:lastModifiedBy>
  <cp:revision>344</cp:revision>
  <cp:lastPrinted>2019-05-03T21:03:22Z</cp:lastPrinted>
  <dcterms:created xsi:type="dcterms:W3CDTF">2013-09-12T13:05:01Z</dcterms:created>
  <dcterms:modified xsi:type="dcterms:W3CDTF">2019-06-18T18:40:56Z</dcterms:modified>
  <cp:category>You Exec (https://youexec.com?sr=kpipd)</cp:category>
</cp:coreProperties>
</file>