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304" r:id="rId3"/>
    <p:sldId id="297" r:id="rId4"/>
    <p:sldId id="298" r:id="rId5"/>
    <p:sldId id="299" r:id="rId6"/>
    <p:sldId id="300" r:id="rId7"/>
    <p:sldId id="301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02" r:id="rId22"/>
    <p:sldId id="318" r:id="rId23"/>
    <p:sldId id="303" r:id="rId24"/>
  </p:sldIdLst>
  <p:sldSz cx="9144000" cy="6858000" type="screen4x3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EFB"/>
    <a:srgbClr val="DEA400"/>
    <a:srgbClr val="CC9900"/>
    <a:srgbClr val="EA5F00"/>
    <a:srgbClr val="F66400"/>
    <a:srgbClr val="F5F8FB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72" autoAdjust="0"/>
    <p:restoredTop sz="50000" autoAdjust="0"/>
  </p:normalViewPr>
  <p:slideViewPr>
    <p:cSldViewPr>
      <p:cViewPr>
        <p:scale>
          <a:sx n="57" d="100"/>
          <a:sy n="57" d="100"/>
        </p:scale>
        <p:origin x="-7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FC14-6FBC-40F5-90FE-7DC8932E8E0A}" type="datetimeFigureOut">
              <a:rPr lang="es-GT" smtClean="0"/>
              <a:t>20/06/2019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4311-4462-4A90-92F4-D6C099AAE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475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8" rIns="68595" bIns="34298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7117"/>
            <a:ext cx="7772400" cy="610820"/>
          </a:xfrm>
        </p:spPr>
        <p:txBody>
          <a:bodyPr/>
          <a:lstStyle>
            <a:lvl1pPr algn="ctr">
              <a:defRPr lang="en-US" sz="300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9020"/>
            <a:ext cx="6400800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26"/>
            </a:lvl1pPr>
            <a:lvl2pPr>
              <a:defRPr sz="2776"/>
            </a:lvl2pPr>
            <a:lvl3pPr>
              <a:defRPr sz="2401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5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5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600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7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6">
                <a:solidFill>
                  <a:schemeClr val="tx1">
                    <a:tint val="75000"/>
                  </a:schemeClr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776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776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026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026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2401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9146382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F840202-73D3-4D1E-99C4-5658A767FE1E}"/>
              </a:ext>
            </a:extLst>
          </p:cNvPr>
          <p:cNvSpPr txBox="1">
            <a:spLocks/>
          </p:cNvSpPr>
          <p:nvPr userDrawn="1"/>
        </p:nvSpPr>
        <p:spPr>
          <a:xfrm>
            <a:off x="8712390" y="6336583"/>
            <a:ext cx="262637" cy="28833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1218987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0B596-281A-4010-8ADA-74D6CB3791DF}" type="slidenum">
              <a:rPr lang="en-US" sz="600" smtClean="0"/>
              <a:pPr/>
              <a:t>‹Nº›</a:t>
            </a:fld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380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505" y="260350"/>
            <a:ext cx="8750991" cy="2883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84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1" indent="-342931" algn="l" defTabSz="914484" rtl="0" eaLnBrk="1" latinLnBrk="0" hangingPunct="1">
        <a:spcBef>
          <a:spcPct val="20000"/>
        </a:spcBef>
        <a:buFont typeface="Arial" pitchFamily="34" charset="0"/>
        <a:buChar char="•"/>
        <a:defRPr sz="2701" kern="1200">
          <a:solidFill>
            <a:schemeClr val="tx1"/>
          </a:solidFill>
          <a:latin typeface="+mj-lt"/>
          <a:ea typeface="+mn-ea"/>
          <a:cs typeface="+mn-cs"/>
        </a:defRPr>
      </a:lvl1pPr>
      <a:lvl2pPr marL="743018" indent="-285776" algn="l" defTabSz="914484" rtl="0" eaLnBrk="1" latinLnBrk="0" hangingPunct="1">
        <a:spcBef>
          <a:spcPct val="20000"/>
        </a:spcBef>
        <a:buFont typeface="Arial" pitchFamily="34" charset="0"/>
        <a:buChar char="–"/>
        <a:defRPr sz="2401" kern="1200">
          <a:solidFill>
            <a:schemeClr val="tx1"/>
          </a:solidFill>
          <a:latin typeface="+mj-lt"/>
          <a:ea typeface="+mn-ea"/>
          <a:cs typeface="+mn-cs"/>
        </a:defRPr>
      </a:lvl2pPr>
      <a:lvl3pPr marL="114310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347" indent="-228621" algn="l" defTabSz="91448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589" indent="-228621" algn="l" defTabSz="91448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830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3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636" userDrawn="1">
          <p15:clr>
            <a:srgbClr val="F26B43"/>
          </p15:clr>
        </p15:guide>
        <p15:guide id="4" pos="124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04E433F-BEA4-814B-A194-6A857B9FE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1"/>
            <a:ext cx="9170042" cy="6850179"/>
          </a:xfrm>
          <a:prstGeom prst="rect">
            <a:avLst/>
          </a:prstGeom>
        </p:spPr>
      </p:pic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16712" y="748205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s-GT" sz="1800" dirty="0"/>
          </a:p>
        </p:txBody>
      </p:sp>
      <p:sp>
        <p:nvSpPr>
          <p:cNvPr id="5" name="4 Rectángulo"/>
          <p:cNvSpPr/>
          <p:nvPr/>
        </p:nvSpPr>
        <p:spPr>
          <a:xfrm>
            <a:off x="1256425" y="2780928"/>
            <a:ext cx="698798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500" b="1" dirty="0">
                <a:solidFill>
                  <a:srgbClr val="376092"/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Prioridades </a:t>
            </a:r>
          </a:p>
          <a:p>
            <a:pPr algn="ctr"/>
            <a:r>
              <a:rPr lang="es-GT" sz="3500" b="1" dirty="0" smtClean="0">
                <a:solidFill>
                  <a:srgbClr val="376092"/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Eje </a:t>
            </a:r>
          </a:p>
          <a:p>
            <a:pPr algn="ctr"/>
            <a:r>
              <a:rPr lang="es-GT" sz="3500" b="1" dirty="0" smtClean="0">
                <a:solidFill>
                  <a:srgbClr val="376092"/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Economía y Prosperidad</a:t>
            </a:r>
            <a:endParaRPr lang="es-GT" sz="3500" b="1" dirty="0">
              <a:solidFill>
                <a:srgbClr val="376092"/>
              </a:solidFill>
              <a:latin typeface="Calibri" panose="020F0502020204030204" pitchFamily="34" charset="0"/>
              <a:ea typeface="Segoe UI Black" pitchFamily="34" charset="0"/>
              <a:cs typeface="Calibri" panose="020F0502020204030204" pitchFamily="34" charset="0"/>
            </a:endParaRPr>
          </a:p>
          <a:p>
            <a:pPr algn="ctr"/>
            <a:r>
              <a:rPr lang="es-GT" sz="3500" b="1" dirty="0" smtClean="0">
                <a:solidFill>
                  <a:srgbClr val="376092"/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 </a:t>
            </a:r>
            <a:endParaRPr lang="es-GT" sz="35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Segoe UI Black" pitchFamily="34" charset="0"/>
              <a:cs typeface="Calibri" panose="020F0502020204030204" pitchFamily="34" charset="0"/>
            </a:endParaRPr>
          </a:p>
          <a:p>
            <a:pPr algn="ctr"/>
            <a:r>
              <a:rPr lang="es-GT" sz="25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Presupuesto Abierto Ruta País </a:t>
            </a:r>
            <a:r>
              <a:rPr lang="es-GT" sz="25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2020-2024</a:t>
            </a:r>
          </a:p>
          <a:p>
            <a:pPr algn="ctr"/>
            <a:endParaRPr lang="es-GT" sz="25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Segoe UI Black" pitchFamily="34" charset="0"/>
              <a:cs typeface="Calibri" panose="020F0502020204030204" pitchFamily="34" charset="0"/>
            </a:endParaRPr>
          </a:p>
          <a:p>
            <a:pPr algn="ctr"/>
            <a:r>
              <a:rPr lang="es-GT" sz="23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Segoe UI Black" pitchFamily="34" charset="0"/>
                <a:cs typeface="Calibri" panose="020F0502020204030204" pitchFamily="34" charset="0"/>
              </a:rPr>
              <a:t>Junio 2019</a:t>
            </a:r>
          </a:p>
        </p:txBody>
      </p:sp>
    </p:spTree>
    <p:extLst>
      <p:ext uri="{BB962C8B-B14F-4D97-AF65-F5344CB8AC3E}">
        <p14:creationId xmlns:p14="http://schemas.microsoft.com/office/powerpoint/2010/main" val="355172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55" y="1340768"/>
            <a:ext cx="5495978" cy="746342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0413" y="239293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AUMENTO DEL CAPITAL HUMANO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6" name="7 CuadroTexto">
            <a:extLst>
              <a:ext uri="{FF2B5EF4-FFF2-40B4-BE49-F238E27FC236}">
                <a16:creationId xmlns="" xmlns:a16="http://schemas.microsoft.com/office/drawing/2014/main" id="{BFF8D0C6-76F1-7247-B75F-D5A9A018AA45}"/>
              </a:ext>
            </a:extLst>
          </p:cNvPr>
          <p:cNvSpPr txBox="1"/>
          <p:nvPr/>
        </p:nvSpPr>
        <p:spPr>
          <a:xfrm>
            <a:off x="739409" y="3284983"/>
            <a:ext cx="7504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Capacitación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población económicamente activa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Desarrollo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competitividad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Invertir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aumentar las capacidades del capital humano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Realizar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estudios de mercado para enfocar la inversión en capacitaciones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Mejorar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el pensum de estudio a nivel medio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51720" y="2411634"/>
            <a:ext cx="508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OPORTUNIDADES PRODUCTIVAS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="" xmlns:a16="http://schemas.microsoft.com/office/drawing/2014/main" id="{AD8D8318-D4AB-CF44-8C64-8B2791F13B55}"/>
              </a:ext>
            </a:extLst>
          </p:cNvPr>
          <p:cNvSpPr txBox="1"/>
          <p:nvPr/>
        </p:nvSpPr>
        <p:spPr>
          <a:xfrm>
            <a:off x="811417" y="3284984"/>
            <a:ext cx="7504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Disminución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pobreza con oportunidades de trabajo o productivas que impactan directamente a la familia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Es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necesario apoyar a los emprendedores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Programas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empleo juvenil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Oportunidades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desarrollo sostenible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Cooperación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para el desarrollo local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Aumento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presupuesto para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Mipymes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Empleo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digno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768576" y="1538691"/>
            <a:ext cx="5334982" cy="39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4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79712" y="241928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TRANSPARENCIA Y CONFIANZA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7F33A5E3-BAE3-9C44-A4FE-11B6AA97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1" y="1340768"/>
            <a:ext cx="5704711" cy="746342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</a:t>
            </a:r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7 CuadroTexto">
            <a:extLst>
              <a:ext uri="{FF2B5EF4-FFF2-40B4-BE49-F238E27FC236}">
                <a16:creationId xmlns="" xmlns:a16="http://schemas.microsoft.com/office/drawing/2014/main" id="{0104E68D-14D0-B84F-9D3C-84C725518B36}"/>
              </a:ext>
            </a:extLst>
          </p:cNvPr>
          <p:cNvSpPr txBox="1"/>
          <p:nvPr/>
        </p:nvSpPr>
        <p:spPr>
          <a:xfrm>
            <a:off x="883425" y="3284984"/>
            <a:ext cx="7504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Desarrollo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Gobierno Abierto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Información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confiable y oportuna sobre las prioridades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 y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resultados de cada entidad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Indicadores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que las metas estratégicas de desarrollo persigan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Conocer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línea base de las metas y planificación multianual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acceso a la información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participación ciudadana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rendición de cuentas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3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 CuadroTexto">
            <a:extLst>
              <a:ext uri="{FF2B5EF4-FFF2-40B4-BE49-F238E27FC236}">
                <a16:creationId xmlns="" xmlns:a16="http://schemas.microsoft.com/office/drawing/2014/main" id="{06142FE6-37B9-964B-B30F-2353FFCBBDCB}"/>
              </a:ext>
            </a:extLst>
          </p:cNvPr>
          <p:cNvSpPr txBox="1"/>
          <p:nvPr/>
        </p:nvSpPr>
        <p:spPr>
          <a:xfrm>
            <a:off x="1995791" y="241928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CIENCIA Y TECNOLOGÍA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="" xmlns:a16="http://schemas.microsoft.com/office/drawing/2014/main" id="{9908D709-A799-FF4C-942F-79A77CBF293D}"/>
              </a:ext>
            </a:extLst>
          </p:cNvPr>
          <p:cNvSpPr txBox="1"/>
          <p:nvPr/>
        </p:nvSpPr>
        <p:spPr>
          <a:xfrm>
            <a:off x="955433" y="3284984"/>
            <a:ext cx="750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Desarrollo de Gobierno Electrónico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Implementar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sistemas digitales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Producción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Tecnología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195736" y="1535304"/>
            <a:ext cx="5334982" cy="39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4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2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3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16832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s-GT" sz="3600" dirty="0" smtClean="0"/>
              <a:t>¿Qué programas considera prioritarios para el período 2020-2024, en el eje de Economía y Prosperidad vinculados a las MED y ODS?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1101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49" y="1484784"/>
            <a:ext cx="5334982" cy="392100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40919" y="2204864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INVERSIÓN E INFRAESTRUCTURA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8" name="7 CuadroTexto">
            <a:extLst>
              <a:ext uri="{FF2B5EF4-FFF2-40B4-BE49-F238E27FC236}">
                <a16:creationId xmlns="" xmlns:a16="http://schemas.microsoft.com/office/drawing/2014/main" id="{E073098D-91F0-9B40-8F31-5828DA4C5788}"/>
              </a:ext>
            </a:extLst>
          </p:cNvPr>
          <p:cNvSpPr txBox="1"/>
          <p:nvPr/>
        </p:nvSpPr>
        <p:spPr>
          <a:xfrm>
            <a:off x="107504" y="2710075"/>
            <a:ext cx="8964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Nuevas 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y mejores carreteras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Reparación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carreteras  y nuevos libramientos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Conexión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vial entre ambos océanos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Recuperación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red ferroviaria nacional para reducir costos de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transporte 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Mantenimiento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preventivo para la red vial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las Alianzas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Público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Privadas potencializar el trabajo que está realizando ANADIE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Generación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energía Eléctrica (eólica, hidroeléctrica,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rankine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) para cubrir a todo el país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Conservación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y tratamiento de agua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Infraestructura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resiliente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 al medio 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Programas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áreas verdes y ciudades intermedias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Mantenimiento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 los caminos rurales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Mejoramiento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aeropuerto nacional la Aurora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Construcción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autopista puerto quetzal </a:t>
            </a:r>
          </a:p>
          <a:p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55" y="1340768"/>
            <a:ext cx="5495978" cy="746342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0413" y="239293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AUMENTO DEL CAPITAL HUMANO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6" name="7 CuadroTexto">
            <a:extLst>
              <a:ext uri="{FF2B5EF4-FFF2-40B4-BE49-F238E27FC236}">
                <a16:creationId xmlns="" xmlns:a16="http://schemas.microsoft.com/office/drawing/2014/main" id="{BFF8D0C6-76F1-7247-B75F-D5A9A018AA45}"/>
              </a:ext>
            </a:extLst>
          </p:cNvPr>
          <p:cNvSpPr txBox="1"/>
          <p:nvPr/>
        </p:nvSpPr>
        <p:spPr>
          <a:xfrm>
            <a:off x="739409" y="3068960"/>
            <a:ext cx="7504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Fuentes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trabajo a nivel departamental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Aumento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capital humano como prioridad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investigación para mejorar la productividad y la apropiación de tecnología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Especializar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al personal de acuerdo a su competencia, formación y garantía de carrera administrativa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el capital humano, generar fuente de empleo y reducir la pobreza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Mano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obra calificada, trabajo conjunto con universidades para preparar mejores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profesionales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Garantizar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educación inclusiva, equitativa y de calidad para la creación de becas y formación de recurso humano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07704" y="1628800"/>
            <a:ext cx="508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OPORTUNIDADES PRODUCTIVAS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="" xmlns:a16="http://schemas.microsoft.com/office/drawing/2014/main" id="{AD8D8318-D4AB-CF44-8C64-8B2791F13B55}"/>
              </a:ext>
            </a:extLst>
          </p:cNvPr>
          <p:cNvSpPr txBox="1"/>
          <p:nvPr/>
        </p:nvSpPr>
        <p:spPr>
          <a:xfrm>
            <a:off x="251520" y="1988840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Creación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ventanilla de Registro Mercantil para las para que las patentes sean entregadas de forma virtual.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Firma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electrónica avanzada en el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Mineco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 en temas de ahorro financiero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Fomento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emprendimiento como oportunidad de empleo y generar desarrollo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Pro-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mipymes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Asesoría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procesos productivos y apoyo económico </a:t>
            </a:r>
            <a:endParaRPr lang="es-GT" sz="1800" b="1" dirty="0">
              <a:solidFill>
                <a:srgbClr val="FF0000"/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Controles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más agiles para la recaudación de impuestos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Promover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fuerza laboral certificada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Programas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inversión de empresas extranjeras para la generación de empleo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Creación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Viceministerio – Área Registrales (permitirá cumplir específicamente los temas registrales quedando supeditados los programas de inversión y competencias en el MINECO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Fomento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 las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Mipymes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 en turismo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Políticas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sociales encaminadas a la educación y salud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Certeza jurídica de los títulos de propiedad para desarrollo de infraestructura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el área urbana y rural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Fomento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inversión extranjera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768576" y="1196752"/>
            <a:ext cx="5334982" cy="39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4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79712" y="2060848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TRANSPARENCIA Y CONFIANZA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7F33A5E3-BAE3-9C44-A4FE-11B6AA97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1" y="1196752"/>
            <a:ext cx="5704711" cy="746342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</a:t>
            </a:r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7 CuadroTexto">
            <a:extLst>
              <a:ext uri="{FF2B5EF4-FFF2-40B4-BE49-F238E27FC236}">
                <a16:creationId xmlns="" xmlns:a16="http://schemas.microsoft.com/office/drawing/2014/main" id="{0104E68D-14D0-B84F-9D3C-84C725518B36}"/>
              </a:ext>
            </a:extLst>
          </p:cNvPr>
          <p:cNvSpPr txBox="1"/>
          <p:nvPr/>
        </p:nvSpPr>
        <p:spPr>
          <a:xfrm>
            <a:off x="611561" y="249289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Sistemas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automatizados que permitan a la ciudadanía la fiscalización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Factura electrónica y firma electrónica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Presupuesto abierto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Calidad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gasto público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Informar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 la población de las actividades de trasparencia para generar confianza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Aprobación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leyes que se encuentran en trámite en el Pleno del congreso; para puesta en marcha de nuevos programas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Empoderamiento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población  (rendición de cuentas)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Administración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financiera eficiente y trasparente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Participación Ciudadana</a:t>
            </a:r>
            <a:endParaRPr lang="es-GT" sz="18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Priorizar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los programas de acuerdo a indicadores de referencia que permita conocer la meta en términos cuantitativos.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 CuadroTexto">
            <a:extLst>
              <a:ext uri="{FF2B5EF4-FFF2-40B4-BE49-F238E27FC236}">
                <a16:creationId xmlns="" xmlns:a16="http://schemas.microsoft.com/office/drawing/2014/main" id="{06142FE6-37B9-964B-B30F-2353FFCBBDCB}"/>
              </a:ext>
            </a:extLst>
          </p:cNvPr>
          <p:cNvSpPr txBox="1"/>
          <p:nvPr/>
        </p:nvSpPr>
        <p:spPr>
          <a:xfrm>
            <a:off x="1995791" y="241928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CIENCIA Y TECNOLOGÍA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="" xmlns:a16="http://schemas.microsoft.com/office/drawing/2014/main" id="{9908D709-A799-FF4C-942F-79A77CBF293D}"/>
              </a:ext>
            </a:extLst>
          </p:cNvPr>
          <p:cNvSpPr txBox="1"/>
          <p:nvPr/>
        </p:nvSpPr>
        <p:spPr>
          <a:xfrm>
            <a:off x="955433" y="3284984"/>
            <a:ext cx="7504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Fortalecer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los avances y mayor inversión en ciencia y tecnología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Ampliar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cobertura de los servicios en línea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Mas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servidores y tecnología  (creación de espejos de información para otras unidades del MINECO)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Modernización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quipo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 y  mejora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continua a los sistemas informáticos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Obligar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al gobierno central a modernizar sus procesos y atención a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los usuarios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Traslado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equipo no tan moderno, que algunas instituciones dejan de usar para otras instituciones que no cuentan con ningún equipo.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195736" y="1535304"/>
            <a:ext cx="5334982" cy="39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4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168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 smtClean="0"/>
              <a:t>¿En qué temática considera que ha habido más avances en el eje de Economía y Prosperidad?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3993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4032448" cy="1584176"/>
          </a:xfrm>
        </p:spPr>
        <p:txBody>
          <a:bodyPr/>
          <a:lstStyle/>
          <a:p>
            <a:r>
              <a:rPr lang="es-ES_tradnl" sz="5000" dirty="0" smtClean="0"/>
              <a:t>CONCLUSIONES</a:t>
            </a:r>
            <a:endParaRPr lang="es-ES_tradnl" sz="5000" dirty="0"/>
          </a:p>
        </p:txBody>
      </p:sp>
    </p:spTree>
    <p:extLst>
      <p:ext uri="{BB962C8B-B14F-4D97-AF65-F5344CB8AC3E}">
        <p14:creationId xmlns:p14="http://schemas.microsoft.com/office/powerpoint/2010/main" val="263922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1451" y="984138"/>
            <a:ext cx="187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80" y="1192238"/>
            <a:ext cx="3886847" cy="392100"/>
          </a:xfrm>
        </p:spPr>
        <p:txBody>
          <a:bodyPr/>
          <a:lstStyle/>
          <a:p>
            <a:pPr algn="ctr"/>
            <a:r>
              <a:rPr lang="es-MX" sz="24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CONCLUSIONES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2693402" y="3840104"/>
            <a:ext cx="171777" cy="1717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=""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=""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=""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=""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=""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=""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=""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=""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=""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2696949" y="1660073"/>
            <a:ext cx="164685" cy="171777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=""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=""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=""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=""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=""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=""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=""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38" name="7 CuadroTexto">
            <a:extLst>
              <a:ext uri="{FF2B5EF4-FFF2-40B4-BE49-F238E27FC236}">
                <a16:creationId xmlns="" xmlns:a16="http://schemas.microsoft.com/office/drawing/2014/main" id="{F9CE7C66-052B-3D4A-859D-26E69F683003}"/>
              </a:ext>
            </a:extLst>
          </p:cNvPr>
          <p:cNvSpPr txBox="1"/>
          <p:nvPr/>
        </p:nvSpPr>
        <p:spPr>
          <a:xfrm>
            <a:off x="683568" y="1697895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Inversión e infraestructura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Transparencia y confianza (reducir la evasión fiscal, pero no a través de una reforma fiscal que incremente impuestos)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Oportunidades productivas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Fortalecer el capital humano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Ciencia y tecnología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Alianzas público privadas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Aumento del capital humano (salud, educación, empleo joven)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Modernización de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Inversión en el sector energético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Certeza jurídica para la inversión directa (tierra infraestructura)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Continuidad programa de fortalecimiento de </a:t>
            </a:r>
            <a:r>
              <a:rPr lang="es-GT" sz="1800" b="1" dirty="0" err="1" smtClean="0">
                <a:solidFill>
                  <a:schemeClr val="bg2">
                    <a:lumMod val="75000"/>
                  </a:schemeClr>
                </a:solidFill>
              </a:rPr>
              <a:t>Mipymes</a:t>
            </a:r>
            <a:endParaRPr lang="es-GT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Fortalecimiento a la legislación (mantenimiento  y seguimiento a las obras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Regular negociación de pactos colectivos  (evaluación del desempeño del sistema educativo)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Promoción de la formalidad del empleo, gestión de asuntos laborales</a:t>
            </a:r>
            <a:endParaRPr lang="es-GT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Promoción de la inversión y competencia</a:t>
            </a:r>
          </a:p>
          <a:p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Desarrollo de la Infraestructura Vial</a:t>
            </a:r>
          </a:p>
          <a:p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Programas en áreas rurales</a:t>
            </a:r>
          </a:p>
          <a:p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Reforma del plan de educación que responda a la demanda en el mercado laboral</a:t>
            </a:r>
          </a:p>
          <a:p>
            <a:r>
              <a:rPr lang="es-GT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Seguimiento a los programas de fortalecimiento de las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mipymes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y programas de emprendimiento</a:t>
            </a:r>
          </a:p>
          <a:p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Vinculación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de evaluaciones de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desempeño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 demandas en pactos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colectivos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y mejoras salariales (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educación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y salud principalmente)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Reforma fiscal que no implique aumento de tasas si no fortalecimiento de la SAT y de la ley para disminuir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evasión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y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elusión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.</a:t>
            </a: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Dar prioridad al aporte social de MINFIN al INDE para mantener tarifa social y permitir inversion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energética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Fortalecimiento a certeza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jurídica y atracción de inversiones  e hidroeléctricas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endParaRPr lang="es-GT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02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419" y="2277768"/>
            <a:ext cx="3821435" cy="1007215"/>
          </a:xfrm>
        </p:spPr>
        <p:txBody>
          <a:bodyPr/>
          <a:lstStyle/>
          <a:p>
            <a:pPr algn="ctr"/>
            <a:r>
              <a:rPr lang="en-US" sz="2701" dirty="0">
                <a:latin typeface="Calibri" panose="020F0502020204030204" pitchFamily="34" charset="0"/>
                <a:cs typeface="Calibri" panose="020F0502020204030204" pitchFamily="34" charset="0"/>
              </a:rPr>
              <a:t>GRACIAS POR SU ATENCIÓN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2693402" y="3840104"/>
            <a:ext cx="171777" cy="1717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=""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=""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6" name="Line 96">
              <a:extLst>
                <a:ext uri="{FF2B5EF4-FFF2-40B4-BE49-F238E27FC236}">
                  <a16:creationId xmlns=""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7" name="Line 97">
              <a:extLst>
                <a:ext uri="{FF2B5EF4-FFF2-40B4-BE49-F238E27FC236}">
                  <a16:creationId xmlns=""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=""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79" name="Line 99">
              <a:extLst>
                <a:ext uri="{FF2B5EF4-FFF2-40B4-BE49-F238E27FC236}">
                  <a16:creationId xmlns=""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0" name="Line 100">
              <a:extLst>
                <a:ext uri="{FF2B5EF4-FFF2-40B4-BE49-F238E27FC236}">
                  <a16:creationId xmlns=""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=""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=""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2696949" y="1660073"/>
            <a:ext cx="164685" cy="171777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=""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0" name="Line 289">
              <a:extLst>
                <a:ext uri="{FF2B5EF4-FFF2-40B4-BE49-F238E27FC236}">
                  <a16:creationId xmlns=""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4" name="Line 290">
              <a:extLst>
                <a:ext uri="{FF2B5EF4-FFF2-40B4-BE49-F238E27FC236}">
                  <a16:creationId xmlns=""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=""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=""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7" name="Line 293">
              <a:extLst>
                <a:ext uri="{FF2B5EF4-FFF2-40B4-BE49-F238E27FC236}">
                  <a16:creationId xmlns=""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  <p:sp>
          <p:nvSpPr>
            <p:cNvPr id="98" name="Line 294">
              <a:extLst>
                <a:ext uri="{FF2B5EF4-FFF2-40B4-BE49-F238E27FC236}">
                  <a16:creationId xmlns=""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1800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115616" y="4113691"/>
            <a:ext cx="7488832" cy="6376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1" dirty="0">
                <a:latin typeface="Calibri" panose="020F0502020204030204" pitchFamily="34" charset="0"/>
                <a:cs typeface="Calibri" panose="020F0502020204030204" pitchFamily="34" charset="0"/>
              </a:rPr>
              <a:t>PRESUPUESTO ABIERTO </a:t>
            </a:r>
            <a:r>
              <a:rPr lang="en-US" sz="2701" dirty="0" smtClean="0">
                <a:latin typeface="Calibri" panose="020F0502020204030204" pitchFamily="34" charset="0"/>
                <a:cs typeface="Calibri" panose="020F0502020204030204" pitchFamily="34" charset="0"/>
              </a:rPr>
              <a:t>RUTA PAÍS 2020-2024</a:t>
            </a:r>
            <a:endParaRPr lang="en-US" sz="27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3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49" y="1484784"/>
            <a:ext cx="5334982" cy="392100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40919" y="2405462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INVERSIÓN E INFRAESTRUCTURA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8" name="7 CuadroTexto">
            <a:extLst>
              <a:ext uri="{FF2B5EF4-FFF2-40B4-BE49-F238E27FC236}">
                <a16:creationId xmlns="" xmlns:a16="http://schemas.microsoft.com/office/drawing/2014/main" id="{E073098D-91F0-9B40-8F31-5828DA4C5788}"/>
              </a:ext>
            </a:extLst>
          </p:cNvPr>
          <p:cNvSpPr txBox="1"/>
          <p:nvPr/>
        </p:nvSpPr>
        <p:spPr>
          <a:xfrm>
            <a:off x="827584" y="328498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Agilización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la atención de la necesidades de infraestructura vial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Ejecución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y atención al tema de infraestructura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Infraestructura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función de las Alianzas Público Privadas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Restablecimiento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y mantenimiento de la red vial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Avance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el tema de Alianzas Público Privadas </a:t>
            </a:r>
          </a:p>
        </p:txBody>
      </p:sp>
    </p:spTree>
    <p:extLst>
      <p:ext uri="{BB962C8B-B14F-4D97-AF65-F5344CB8AC3E}">
        <p14:creationId xmlns:p14="http://schemas.microsoft.com/office/powerpoint/2010/main" val="32116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55" y="1340768"/>
            <a:ext cx="5495978" cy="746342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0413" y="239293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AUMENTO DEL CAPITAL HUMANO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6" name="7 CuadroTexto">
            <a:extLst>
              <a:ext uri="{FF2B5EF4-FFF2-40B4-BE49-F238E27FC236}">
                <a16:creationId xmlns="" xmlns:a16="http://schemas.microsoft.com/office/drawing/2014/main" id="{BFF8D0C6-76F1-7247-B75F-D5A9A018AA45}"/>
              </a:ext>
            </a:extLst>
          </p:cNvPr>
          <p:cNvSpPr txBox="1"/>
          <p:nvPr/>
        </p:nvSpPr>
        <p:spPr>
          <a:xfrm>
            <a:off x="683567" y="3284983"/>
            <a:ext cx="75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</a:rPr>
              <a:t>Se ha mejorado el gasto en recursos humanos (educación y salud)</a:t>
            </a:r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51720" y="2411634"/>
            <a:ext cx="508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OPORTUNIDADES PRODUCTIVAS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="" xmlns:a16="http://schemas.microsoft.com/office/drawing/2014/main" id="{AD8D8318-D4AB-CF44-8C64-8B2791F13B55}"/>
              </a:ext>
            </a:extLst>
          </p:cNvPr>
          <p:cNvSpPr txBox="1"/>
          <p:nvPr/>
        </p:nvSpPr>
        <p:spPr>
          <a:xfrm>
            <a:off x="683568" y="3284984"/>
            <a:ext cx="750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Política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competitividad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Promoción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es-GT" sz="1800" b="1" dirty="0" err="1">
                <a:solidFill>
                  <a:schemeClr val="bg2">
                    <a:lumMod val="75000"/>
                  </a:schemeClr>
                </a:solidFill>
              </a:rPr>
              <a:t>Mipymes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  para desarrollar los emprendimientos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Simplificación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y agilización de trámites en el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Ministerio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Economía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1768576" y="1538691"/>
            <a:ext cx="5334982" cy="39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4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79712" y="241928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TRANSPARENCIA Y CONFIANZA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7F33A5E3-BAE3-9C44-A4FE-11B6AA97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1" y="1340768"/>
            <a:ext cx="5704711" cy="746342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</a:t>
            </a:r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7 CuadroTexto">
            <a:extLst>
              <a:ext uri="{FF2B5EF4-FFF2-40B4-BE49-F238E27FC236}">
                <a16:creationId xmlns="" xmlns:a16="http://schemas.microsoft.com/office/drawing/2014/main" id="{0104E68D-14D0-B84F-9D3C-84C725518B36}"/>
              </a:ext>
            </a:extLst>
          </p:cNvPr>
          <p:cNvSpPr txBox="1"/>
          <p:nvPr/>
        </p:nvSpPr>
        <p:spPr>
          <a:xfrm>
            <a:off x="883425" y="3284984"/>
            <a:ext cx="7504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resupuesto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abierto y calidad del gasto público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Actualización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Ley de Contrataciones del Estado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Creación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del Registro General de Adquisiciones del Estado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Transparencia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los procesos de ejecución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Fortalecimiento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participación ciudadana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Fomento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 Inversión Extranjera Directa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8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4 CuadroTexto">
            <a:extLst>
              <a:ext uri="{FF2B5EF4-FFF2-40B4-BE49-F238E27FC236}">
                <a16:creationId xmlns="" xmlns:a16="http://schemas.microsoft.com/office/drawing/2014/main" id="{06142FE6-37B9-964B-B30F-2353FFCBBDCB}"/>
              </a:ext>
            </a:extLst>
          </p:cNvPr>
          <p:cNvSpPr txBox="1"/>
          <p:nvPr/>
        </p:nvSpPr>
        <p:spPr>
          <a:xfrm>
            <a:off x="1995791" y="2419283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CIENCIA Y TECNOLOGÍA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="" xmlns:a16="http://schemas.microsoft.com/office/drawing/2014/main" id="{9908D709-A799-FF4C-942F-79A77CBF293D}"/>
              </a:ext>
            </a:extLst>
          </p:cNvPr>
          <p:cNvSpPr txBox="1"/>
          <p:nvPr/>
        </p:nvSpPr>
        <p:spPr>
          <a:xfrm>
            <a:off x="683568" y="3284984"/>
            <a:ext cx="75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244" indent="-257244">
              <a:buFont typeface="Arial" panose="020B0604020202020204" pitchFamily="34" charset="0"/>
              <a:buChar char="•"/>
            </a:pPr>
            <a:r>
              <a:rPr lang="es-MX" sz="1800" b="1" dirty="0" smtClean="0">
                <a:solidFill>
                  <a:schemeClr val="bg2">
                    <a:lumMod val="75000"/>
                  </a:schemeClr>
                </a:solidFill>
              </a:rPr>
              <a:t>Tecnología de la información en el sector público</a:t>
            </a:r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195736" y="1535304"/>
            <a:ext cx="5334982" cy="392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84" rtl="0" eaLnBrk="1" latinLnBrk="0" hangingPunct="1">
              <a:spcBef>
                <a:spcPct val="0"/>
              </a:spcBef>
              <a:buNone/>
              <a:defRPr sz="24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3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</a:t>
            </a:r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168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 smtClean="0"/>
              <a:t>¿Qué necesidades considera prioritarias en cada una de las temáticas?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3853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49" y="1484784"/>
            <a:ext cx="5334982" cy="392100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PROGRAMAS PRIORITARIOS </a:t>
            </a:r>
            <a:r>
              <a:rPr lang="es-MX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Ebrima" panose="02000000000000000000" pitchFamily="2" charset="0"/>
                <a:cs typeface="Ebrima" panose="02000000000000000000" pitchFamily="2" charset="0"/>
              </a:rPr>
              <a:t> 2020-2024 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40919" y="2405462"/>
            <a:ext cx="539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/>
                </a:solidFill>
              </a:rPr>
              <a:t>TEMÁTICA: INVERSIÓN E INFRAESTRUCTURA </a:t>
            </a:r>
            <a:endParaRPr lang="es-GT" sz="2000" b="1" dirty="0">
              <a:solidFill>
                <a:schemeClr val="bg2"/>
              </a:solidFill>
            </a:endParaRPr>
          </a:p>
        </p:txBody>
      </p:sp>
      <p:sp>
        <p:nvSpPr>
          <p:cNvPr id="38" name="7 CuadroTexto">
            <a:extLst>
              <a:ext uri="{FF2B5EF4-FFF2-40B4-BE49-F238E27FC236}">
                <a16:creationId xmlns="" xmlns:a16="http://schemas.microsoft.com/office/drawing/2014/main" id="{E073098D-91F0-9B40-8F31-5828DA4C5788}"/>
              </a:ext>
            </a:extLst>
          </p:cNvPr>
          <p:cNvSpPr txBox="1"/>
          <p:nvPr/>
        </p:nvSpPr>
        <p:spPr>
          <a:xfrm>
            <a:off x="395536" y="296500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Mayor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inversión en infraestructura  que permita el desarrollo de las comunidades y la economía del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Infraestructura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vial  para las comunidades incomunicadas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Medios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transporte más eficientes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Vivienda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articulada a una política económico-social 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Inversiones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en ambiente y desarrollo sostenible con uso intensivo </a:t>
            </a: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de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mano de obra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Apoyar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a proyectos de Alianzas Público Privadas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Agilizar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los tiempos en la licitaciones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Mejoramiento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de las escuelas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Agilizar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ejecución presupuestaria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800" b="1" dirty="0" smtClean="0">
                <a:solidFill>
                  <a:schemeClr val="bg2">
                    <a:lumMod val="75000"/>
                  </a:schemeClr>
                </a:solidFill>
              </a:rPr>
              <a:t>Mejorar </a:t>
            </a:r>
            <a:r>
              <a:rPr lang="es-GT" sz="1800" b="1" dirty="0">
                <a:solidFill>
                  <a:schemeClr val="bg2">
                    <a:lumMod val="75000"/>
                  </a:schemeClr>
                </a:solidFill>
              </a:rPr>
              <a:t>la infraestructura de los hospitales </a:t>
            </a:r>
          </a:p>
          <a:p>
            <a:endParaRPr lang="es-MX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3F6EC2"/>
      </a:lt2>
      <a:accent1>
        <a:srgbClr val="6DC6CD"/>
      </a:accent1>
      <a:accent2>
        <a:srgbClr val="52BF8A"/>
      </a:accent2>
      <a:accent3>
        <a:srgbClr val="638CA5"/>
      </a:accent3>
      <a:accent4>
        <a:srgbClr val="E9BB27"/>
      </a:accent4>
      <a:accent5>
        <a:srgbClr val="F46800"/>
      </a:accent5>
      <a:accent6>
        <a:srgbClr val="E45F5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Helvetica Light"/>
        <a:cs typeface="Helvetica Light"/>
      </a:majorFont>
      <a:minorFont>
        <a:latin typeface="Calibri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8393</TotalTime>
  <Words>1266</Words>
  <Application>Microsoft Office PowerPoint</Application>
  <PresentationFormat>Presentación en pantalla (4:3)</PresentationFormat>
  <Paragraphs>187</Paragraphs>
  <Slides>23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Presentación de PowerPoint</vt:lpstr>
      <vt:lpstr>Pregunta Orientadora No. 1</vt:lpstr>
      <vt:lpstr>PROGRAMAS PRIORITARIOS  2020-2024 </vt:lpstr>
      <vt:lpstr>PROGRAMAS PRIORITARIOS 2020-2024 </vt:lpstr>
      <vt:lpstr>Presentación de PowerPoint</vt:lpstr>
      <vt:lpstr>PROGRAMAS PRIORITARIOS   2020-2024 </vt:lpstr>
      <vt:lpstr>Presentación de PowerPoint</vt:lpstr>
      <vt:lpstr>Pregunta Orientadora No. 2</vt:lpstr>
      <vt:lpstr>PROGRAMAS PRIORITARIOS  2020-2024 </vt:lpstr>
      <vt:lpstr>PROGRAMAS PRIORITARIOS 2020-2024 </vt:lpstr>
      <vt:lpstr>Presentación de PowerPoint</vt:lpstr>
      <vt:lpstr>PROGRAMAS PRIORITARIOS   2020-2024 </vt:lpstr>
      <vt:lpstr>Presentación de PowerPoint</vt:lpstr>
      <vt:lpstr>Pregunta Orientadora No. 3</vt:lpstr>
      <vt:lpstr>PROGRAMAS PRIORITARIOS  2020-2024 </vt:lpstr>
      <vt:lpstr>PROGRAMAS PRIORITARIOS 2020-2024 </vt:lpstr>
      <vt:lpstr>Presentación de PowerPoint</vt:lpstr>
      <vt:lpstr>PROGRAMAS PRIORITARIOS   2020-2024 </vt:lpstr>
      <vt:lpstr>Presentación de PowerPoint</vt:lpstr>
      <vt:lpstr>CONCLUSIONES</vt:lpstr>
      <vt:lpstr>CONCLUSIONES</vt:lpstr>
      <vt:lpstr>Presentación de PowerPoint</vt:lpstr>
      <vt:lpstr>GRACIAS POR SU ATENCIÓN</vt:lpstr>
    </vt:vector>
  </TitlesOfParts>
  <Manager>You Exec (https://youexec.com?sr=kpipd)</Manager>
  <Company>You Exec (https://youexec.com?sr=kpipd)</Company>
  <LinksUpToDate>false</LinksUpToDate>
  <SharedDoc>false</SharedDoc>
  <HyperlinkBase>https://youexec.com?sr=kpipd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(https://youexec.com?sr=kpipd)</dc:title>
  <dc:subject>You Exec (https://youexec.com?sr=kpipd)</dc:subject>
  <dc:creator>You Exec (https://youexec.com?sr=kpipd)</dc:creator>
  <cp:keywords>You Exec (https:/youexec.com?sr=kpipd)</cp:keywords>
  <dc:description>You Exec (https://youexec.com?sr=kpipd)</dc:description>
  <cp:lastModifiedBy>Vivian Esther Lemus Rodriguez</cp:lastModifiedBy>
  <cp:revision>333</cp:revision>
  <cp:lastPrinted>2019-05-03T21:03:22Z</cp:lastPrinted>
  <dcterms:created xsi:type="dcterms:W3CDTF">2013-09-12T13:05:01Z</dcterms:created>
  <dcterms:modified xsi:type="dcterms:W3CDTF">2019-06-20T17:59:58Z</dcterms:modified>
  <cp:category>You Exec (https://youexec.com?sr=kpipd)</cp:category>
</cp:coreProperties>
</file>