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8.xml" ContentType="application/vnd.openxmlformats-officedocument.themeOverride+xml"/>
  <Override PartName="/ppt/drawings/drawing9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drawings/drawing10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0.xml" ContentType="application/vnd.openxmlformats-officedocument.themeOverride+xml"/>
  <Override PartName="/ppt/drawings/drawing11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1.xml" ContentType="application/vnd.openxmlformats-officedocument.themeOverride+xml"/>
  <Override PartName="/ppt/drawings/drawing12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2.xml" ContentType="application/vnd.openxmlformats-officedocument.themeOverride+xml"/>
  <Override PartName="/ppt/drawings/drawing13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3.xml" ContentType="application/vnd.openxmlformats-officedocument.themeOverride+xml"/>
  <Override PartName="/ppt/drawings/drawing1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1" r:id="rId2"/>
    <p:sldId id="260" r:id="rId3"/>
    <p:sldId id="262" r:id="rId4"/>
    <p:sldId id="281" r:id="rId5"/>
    <p:sldId id="264" r:id="rId6"/>
    <p:sldId id="286" r:id="rId7"/>
    <p:sldId id="275" r:id="rId8"/>
    <p:sldId id="280" r:id="rId9"/>
    <p:sldId id="270" r:id="rId10"/>
    <p:sldId id="272" r:id="rId11"/>
    <p:sldId id="274" r:id="rId12"/>
    <p:sldId id="273" r:id="rId13"/>
    <p:sldId id="257" r:id="rId14"/>
  </p:sldIdLst>
  <p:sldSz cx="12192000" cy="6858000"/>
  <p:notesSz cx="7010400" cy="92964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45"/>
    <p:restoredTop sz="94658"/>
  </p:normalViewPr>
  <p:slideViewPr>
    <p:cSldViewPr snapToGrid="0" snapToObjects="1">
      <p:cViewPr varScale="1">
        <p:scale>
          <a:sx n="109" d="100"/>
          <a:sy n="109" d="100"/>
        </p:scale>
        <p:origin x="1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lurcuyo\AppData\Local\Microsoft\Windows\INetCache\IE\4QEF9NXD\Copia_de_fun_e_inver_2016-2020%5b1%5d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10.xml"/><Relationship Id="rId4" Type="http://schemas.openxmlformats.org/officeDocument/2006/relationships/oleObject" Target="file:////C:\Users\sgiron\Desktop\presupuesto%202020\Copia%20de%20fun%20e%20inver%202016-2020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11.xml"/><Relationship Id="rId4" Type="http://schemas.openxmlformats.org/officeDocument/2006/relationships/oleObject" Target="file:////C:\Users\sgiron\Desktop\presupuesto%202020\Copia%20de%20fun%20e%20inver%202016-2020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2.xml"/><Relationship Id="rId1" Type="http://schemas.microsoft.com/office/2011/relationships/chartStyle" Target="style12.xml"/><Relationship Id="rId5" Type="http://schemas.openxmlformats.org/officeDocument/2006/relationships/chartUserShapes" Target="../drawings/drawing12.xml"/><Relationship Id="rId4" Type="http://schemas.openxmlformats.org/officeDocument/2006/relationships/oleObject" Target="file:////C:\Users\sgiron\Desktop\presupuesto%202020\Ejecuci&#243;n%20FIsica%202015-2019%20integracion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3.xml"/><Relationship Id="rId1" Type="http://schemas.microsoft.com/office/2011/relationships/chartStyle" Target="style13.xml"/><Relationship Id="rId5" Type="http://schemas.openxmlformats.org/officeDocument/2006/relationships/chartUserShapes" Target="../drawings/drawing13.xml"/><Relationship Id="rId4" Type="http://schemas.openxmlformats.org/officeDocument/2006/relationships/oleObject" Target="file:////C:\Users\sgiron\Desktop\presupuesto%202020\Copia%20de%20fun%20e%20inver%202016-2020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4.xml"/><Relationship Id="rId1" Type="http://schemas.microsoft.com/office/2011/relationships/chartStyle" Target="style14.xml"/><Relationship Id="rId5" Type="http://schemas.openxmlformats.org/officeDocument/2006/relationships/chartUserShapes" Target="../drawings/drawing14.xml"/><Relationship Id="rId4" Type="http://schemas.openxmlformats.org/officeDocument/2006/relationships/oleObject" Target="file:////C:\Users\sgiron\Desktop\presupuesto%202020\Ejecuci&#243;n%20FIsica%202015-2019%20integracion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/C:\Users\sgiron\AppData\Local\Microsoft\Windows\INetCache\Content.Outlook\BF80F87R\Copia%20de%20Copia_de_fun_e_inver_2016-2020(1)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3.xml"/><Relationship Id="rId4" Type="http://schemas.openxmlformats.org/officeDocument/2006/relationships/oleObject" Target="file:////C:\Users\sgiron\Desktop\presupuesto%202020\Copia%20de%20fun%20e%20inver%202016-2020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4.xml"/><Relationship Id="rId4" Type="http://schemas.openxmlformats.org/officeDocument/2006/relationships/oleObject" Target="file:////C:\Users\sgiron\Desktop\presupuesto%202020\Ejecuci&#243;n%20FIsica%202015-2019%20integracion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5.xml"/><Relationship Id="rId4" Type="http://schemas.openxmlformats.org/officeDocument/2006/relationships/oleObject" Target="file:////C:\Users\sgiron\Desktop\presupuesto%202020\Copia%20de%20fun%20e%20inver%202016-2020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6.xml"/><Relationship Id="rId4" Type="http://schemas.openxmlformats.org/officeDocument/2006/relationships/oleObject" Target="file:////C:\Users\sgiron\Desktop\presupuesto%202020\Ejecuci&#243;n%20FIsica%202015-2019%20integracion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7.xml"/><Relationship Id="rId4" Type="http://schemas.openxmlformats.org/officeDocument/2006/relationships/oleObject" Target="file:////C:\Users\sgiron\Desktop\presupuesto%202020\Copia%20de%20fun%20e%20inver%202016-2020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8.xml"/><Relationship Id="rId4" Type="http://schemas.openxmlformats.org/officeDocument/2006/relationships/oleObject" Target="file:////C:\Users\sgiron\Desktop\presupuesto%202020\Ejecuci&#243;n%20FIsica%202015-2019%20integracion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9.xml"/><Relationship Id="rId4" Type="http://schemas.openxmlformats.org/officeDocument/2006/relationships/oleObject" Target="file:////C:\Users\sgiron\Desktop\presupuesto%202020\Ejecuci&#243;n%20FIsica%202015-2019%20integrac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GT"/>
              <a:t>MINISTERIO DE COMUNICACIONES INFRAESTRUCTURA Y VIVIENDA</a:t>
            </a:r>
          </a:p>
          <a:p>
            <a:pPr algn="ctr">
              <a:defRPr/>
            </a:pPr>
            <a:r>
              <a:rPr lang="es-GT"/>
              <a:t>EN MILLONES DE Q.</a:t>
            </a:r>
          </a:p>
        </c:rich>
      </c:tx>
      <c:layout>
        <c:manualLayout>
          <c:xMode val="edge"/>
          <c:yMode val="edge"/>
          <c:x val="0.11587711623766329"/>
          <c:y val="4.43814919735599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>
        <c:manualLayout>
          <c:layoutTarget val="inner"/>
          <c:xMode val="edge"/>
          <c:yMode val="edge"/>
          <c:x val="5.2313064790691997E-2"/>
          <c:y val="0.14152379677752747"/>
          <c:w val="0.94768693520930802"/>
          <c:h val="0.64494806421152029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COVIAL!$A$4</c:f>
              <c:strCache>
                <c:ptCount val="1"/>
                <c:pt idx="0">
                  <c:v>FUNCIONAMIENTO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(COVIAL!$B$3,COVIAL!$D$3,COVIAL!$F$3,COVIAL!$H$3,COVIAL!$J$3)</c:f>
              <c:strCache>
                <c:ptCount val="5"/>
                <c:pt idx="0">
                  <c:v>Ejecutado 
2016</c:v>
                </c:pt>
                <c:pt idx="1">
                  <c:v>Ejecutado 
2017</c:v>
                </c:pt>
                <c:pt idx="2">
                  <c:v>Ejecutado 
2018</c:v>
                </c:pt>
                <c:pt idx="3">
                  <c:v>Vigente
2019</c:v>
                </c:pt>
                <c:pt idx="4">
                  <c:v>POA 
2020</c:v>
                </c:pt>
              </c:strCache>
            </c:strRef>
          </c:cat>
          <c:val>
            <c:numRef>
              <c:f>(COVIAL!$B$4,COVIAL!$D$4,COVIAL!$F$4,COVIAL!$H$4,COVIAL!$J$4)</c:f>
              <c:numCache>
                <c:formatCode>#,##0</c:formatCode>
                <c:ptCount val="5"/>
                <c:pt idx="0">
                  <c:v>1164.2556976599997</c:v>
                </c:pt>
                <c:pt idx="1">
                  <c:v>1199.8274124400002</c:v>
                </c:pt>
                <c:pt idx="2">
                  <c:v>1846.171031169999</c:v>
                </c:pt>
                <c:pt idx="3">
                  <c:v>2272.9656300000001</c:v>
                </c:pt>
                <c:pt idx="4">
                  <c:v>2986.01577563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8C-499A-935D-85EBE273D4EC}"/>
            </c:ext>
          </c:extLst>
        </c:ser>
        <c:ser>
          <c:idx val="0"/>
          <c:order val="1"/>
          <c:tx>
            <c:strRef>
              <c:f>COVIAL!$A$5</c:f>
              <c:strCache>
                <c:ptCount val="1"/>
                <c:pt idx="0">
                  <c:v>INVERSIÓN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0"/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(COVIAL!$B$3,COVIAL!$D$3,COVIAL!$F$3,COVIAL!$H$3,COVIAL!$J$3)</c:f>
              <c:strCache>
                <c:ptCount val="5"/>
                <c:pt idx="0">
                  <c:v>Ejecutado 
2016</c:v>
                </c:pt>
                <c:pt idx="1">
                  <c:v>Ejecutado 
2017</c:v>
                </c:pt>
                <c:pt idx="2">
                  <c:v>Ejecutado 
2018</c:v>
                </c:pt>
                <c:pt idx="3">
                  <c:v>Vigente
2019</c:v>
                </c:pt>
                <c:pt idx="4">
                  <c:v>POA 
2020</c:v>
                </c:pt>
              </c:strCache>
            </c:strRef>
          </c:cat>
          <c:val>
            <c:numRef>
              <c:f>(COVIAL!$B$5,COVIAL!$D$5,COVIAL!$F$5,COVIAL!$H$5,COVIAL!$J$5)</c:f>
              <c:numCache>
                <c:formatCode>#,##0</c:formatCode>
                <c:ptCount val="5"/>
                <c:pt idx="0">
                  <c:v>1035.2700833700001</c:v>
                </c:pt>
                <c:pt idx="1">
                  <c:v>1685.6616323100004</c:v>
                </c:pt>
                <c:pt idx="2">
                  <c:v>2936.3641983699995</c:v>
                </c:pt>
                <c:pt idx="3">
                  <c:v>3780.41437</c:v>
                </c:pt>
                <c:pt idx="4">
                  <c:v>9390.3445336599998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8C-499A-935D-85EBE273D4E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45028104"/>
        <c:axId val="1"/>
      </c:barChart>
      <c:catAx>
        <c:axId val="445028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44502810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6.7328880844520392E-2"/>
          <c:y val="0.28218694620400536"/>
          <c:w val="0.17205814609788808"/>
          <c:h val="0.128788047230817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showDLblsOverMax val="0"/>
  </c:chart>
  <c:spPr>
    <a:solidFill>
      <a:schemeClr val="bg1"/>
    </a:solidFill>
    <a:ln w="120650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GT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GT" sz="1800" b="1" i="0" baseline="0" dirty="0">
                <a:effectLst/>
              </a:rPr>
              <a:t>ÁREA DE COMUNICACIONES</a:t>
            </a:r>
            <a:endParaRPr lang="es-GT" sz="2000" dirty="0">
              <a:effectLst/>
            </a:endParaRPr>
          </a:p>
          <a:p>
            <a:pPr algn="ctr">
              <a:defRPr/>
            </a:pPr>
            <a:r>
              <a:rPr lang="es-GT" sz="1600" dirty="0"/>
              <a:t>EN MILLONES DE Q</a:t>
            </a:r>
            <a:r>
              <a:rPr lang="es-GT" dirty="0"/>
              <a:t>.</a:t>
            </a:r>
          </a:p>
        </c:rich>
      </c:tx>
      <c:layout>
        <c:manualLayout>
          <c:xMode val="edge"/>
          <c:yMode val="edge"/>
          <c:x val="2.2505932988225792E-2"/>
          <c:y val="4.0333727790283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>
        <c:manualLayout>
          <c:layoutTarget val="inner"/>
          <c:xMode val="edge"/>
          <c:yMode val="edge"/>
          <c:x val="5.2313100508428932E-2"/>
          <c:y val="0.14152389220740272"/>
          <c:w val="0.94768693520930802"/>
          <c:h val="0.64494806421152029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COVIAL!$A$170</c:f>
              <c:strCache>
                <c:ptCount val="1"/>
                <c:pt idx="0">
                  <c:v>FUNCIONAMIENTO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(COVIAL!$B$35,COVIAL!$D$35,COVIAL!$F$35,COVIAL!$H$35,COVIAL!$J$35)</c:f>
              <c:strCache>
                <c:ptCount val="5"/>
                <c:pt idx="0">
                  <c:v>Ejecutado 
2016</c:v>
                </c:pt>
                <c:pt idx="1">
                  <c:v>Ejecutado 
2017</c:v>
                </c:pt>
                <c:pt idx="2">
                  <c:v>Ejecutado 
2018</c:v>
                </c:pt>
                <c:pt idx="3">
                  <c:v>Vigente
2019</c:v>
                </c:pt>
                <c:pt idx="4">
                  <c:v>POA 
2020</c:v>
                </c:pt>
              </c:strCache>
            </c:strRef>
          </c:cat>
          <c:val>
            <c:numRef>
              <c:f>(COVIAL!$B$170,COVIAL!$D$170,COVIAL!$F$170,COVIAL!$H$170,COVIAL!$J$170)</c:f>
              <c:numCache>
                <c:formatCode>#,##0</c:formatCode>
                <c:ptCount val="5"/>
                <c:pt idx="0">
                  <c:v>53.129505330000022</c:v>
                </c:pt>
                <c:pt idx="1">
                  <c:v>39.902501849999986</c:v>
                </c:pt>
                <c:pt idx="2">
                  <c:v>49.406331499999979</c:v>
                </c:pt>
                <c:pt idx="3">
                  <c:v>81.949273000000005</c:v>
                </c:pt>
                <c:pt idx="4">
                  <c:v>115.52220197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3D-4D46-B1A8-45E25F5DBAD7}"/>
            </c:ext>
          </c:extLst>
        </c:ser>
        <c:ser>
          <c:idx val="0"/>
          <c:order val="1"/>
          <c:tx>
            <c:strRef>
              <c:f>COVIAL!$A$171</c:f>
              <c:strCache>
                <c:ptCount val="1"/>
                <c:pt idx="0">
                  <c:v>INVERSIÓN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0"/>
            </a:effectLst>
          </c:spPr>
          <c:invertIfNegative val="0"/>
          <c:dLbls>
            <c:dLbl>
              <c:idx val="0"/>
              <c:layout>
                <c:manualLayout>
                  <c:x val="1.6110421590704973E-3"/>
                  <c:y val="-4.45238103585266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83D-4D46-B1A8-45E25F5DBAD7}"/>
                </c:ext>
              </c:extLst>
            </c:dLbl>
            <c:dLbl>
              <c:idx val="1"/>
              <c:layout>
                <c:manualLayout>
                  <c:x val="-5.9070863440929717E-17"/>
                  <c:y val="-5.26190486055315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83D-4D46-B1A8-45E25F5DBAD7}"/>
                </c:ext>
              </c:extLst>
            </c:dLbl>
            <c:dLbl>
              <c:idx val="2"/>
              <c:layout>
                <c:manualLayout>
                  <c:x val="-5.9070863440929717E-17"/>
                  <c:y val="-2.83333338645169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83D-4D46-B1A8-45E25F5DBAD7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983D-4D46-B1A8-45E25F5DBA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(COVIAL!$B$35,COVIAL!$D$35,COVIAL!$F$35,COVIAL!$H$35,COVIAL!$J$35)</c:f>
              <c:strCache>
                <c:ptCount val="5"/>
                <c:pt idx="0">
                  <c:v>Ejecutado 
2016</c:v>
                </c:pt>
                <c:pt idx="1">
                  <c:v>Ejecutado 
2017</c:v>
                </c:pt>
                <c:pt idx="2">
                  <c:v>Ejecutado 
2018</c:v>
                </c:pt>
                <c:pt idx="3">
                  <c:v>Vigente
2019</c:v>
                </c:pt>
                <c:pt idx="4">
                  <c:v>POA 
2020</c:v>
                </c:pt>
              </c:strCache>
            </c:strRef>
          </c:cat>
          <c:val>
            <c:numRef>
              <c:f>(COVIAL!$B$171,COVIAL!$D$171,COVIAL!$F$171,COVIAL!$H$171,COVIAL!$J$171)</c:f>
              <c:numCache>
                <c:formatCode>#,##0</c:formatCode>
                <c:ptCount val="5"/>
                <c:pt idx="0">
                  <c:v>0.40590795000000002</c:v>
                </c:pt>
                <c:pt idx="1">
                  <c:v>1.4928175400000001</c:v>
                </c:pt>
                <c:pt idx="2">
                  <c:v>1.5438805900000001</c:v>
                </c:pt>
                <c:pt idx="3">
                  <c:v>9.5137269999999994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83D-4D46-B1A8-45E25F5DBAD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45028104"/>
        <c:axId val="1"/>
      </c:barChart>
      <c:catAx>
        <c:axId val="445028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44502810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5.4450140462434633E-2"/>
          <c:y val="0.26843586929951013"/>
          <c:w val="0.17205814609788808"/>
          <c:h val="0.120249664796581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showDLblsOverMax val="0"/>
  </c:chart>
  <c:spPr>
    <a:solidFill>
      <a:schemeClr val="bg1"/>
    </a:solidFill>
    <a:ln w="120650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GT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GT" sz="1800" b="1" i="0" u="none" strike="noStrike" kern="1200" baseline="0">
                <a:solidFill>
                  <a:srgbClr val="1F497D"/>
                </a:solidFill>
                <a:effectLst/>
                <a:latin typeface="+mn-lt"/>
                <a:ea typeface="+mn-ea"/>
                <a:cs typeface="+mn-cs"/>
              </a:rPr>
              <a:t>ÁREA </a:t>
            </a:r>
            <a:r>
              <a:rPr lang="es-GT" sz="1800" b="1" i="0" baseline="0">
                <a:effectLst/>
              </a:rPr>
              <a:t> DE VIVIENDA</a:t>
            </a:r>
          </a:p>
          <a:p>
            <a:pPr algn="ctr">
              <a:defRPr/>
            </a:pPr>
            <a:r>
              <a:rPr lang="es-GT" sz="1600"/>
              <a:t>EN MILLONES DE Q</a:t>
            </a:r>
            <a:r>
              <a:rPr lang="es-GT"/>
              <a:t>.</a:t>
            </a:r>
          </a:p>
        </c:rich>
      </c:tx>
      <c:layout>
        <c:manualLayout>
          <c:xMode val="edge"/>
          <c:yMode val="edge"/>
          <c:x val="2.2505932988225792E-2"/>
          <c:y val="4.0333727790283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>
        <c:manualLayout>
          <c:layoutTarget val="inner"/>
          <c:xMode val="edge"/>
          <c:yMode val="edge"/>
          <c:x val="8.4247716148521995E-4"/>
          <c:y val="3.9048369685946234E-3"/>
          <c:w val="0.94768693520930802"/>
          <c:h val="0.64494806421152029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COVIAL!$A$197</c:f>
              <c:strCache>
                <c:ptCount val="1"/>
                <c:pt idx="0">
                  <c:v>FUNCIONAMIENTO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5.7904473576524493E-2"/>
                  <c:y val="-4.047619123502420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DBC-4344-ACAF-29866FE8BA84}"/>
                </c:ext>
              </c:extLst>
            </c:dLbl>
            <c:dLbl>
              <c:idx val="1"/>
              <c:layout>
                <c:manualLayout>
                  <c:x val="6.433830397391614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BC-4344-ACAF-29866FE8BA84}"/>
                </c:ext>
              </c:extLst>
            </c:dLbl>
            <c:dLbl>
              <c:idx val="2"/>
              <c:layout>
                <c:manualLayout>
                  <c:x val="6.7555219172611938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DBC-4344-ACAF-29866FE8BA84}"/>
                </c:ext>
              </c:extLst>
            </c:dLbl>
            <c:dLbl>
              <c:idx val="3"/>
              <c:layout>
                <c:manualLayout>
                  <c:x val="5.9512931175872426E-2"/>
                  <c:y val="-2.023809561751225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BC-4344-ACAF-29866FE8BA84}"/>
                </c:ext>
              </c:extLst>
            </c:dLbl>
            <c:dLbl>
              <c:idx val="4"/>
              <c:layout>
                <c:manualLayout>
                  <c:x val="-5.9512931175872426E-2"/>
                  <c:y val="-1.214285737050726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DBC-4344-ACAF-29866FE8BA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(COVIAL!$B$35,COVIAL!$D$35,COVIAL!$F$35,COVIAL!$H$35,COVIAL!$J$35)</c:f>
              <c:strCache>
                <c:ptCount val="5"/>
                <c:pt idx="0">
                  <c:v>Ejecutado 
2016</c:v>
                </c:pt>
                <c:pt idx="1">
                  <c:v>Ejecutado 
2017</c:v>
                </c:pt>
                <c:pt idx="2">
                  <c:v>Ejecutado 
2018</c:v>
                </c:pt>
                <c:pt idx="3">
                  <c:v>Vigente
2019</c:v>
                </c:pt>
                <c:pt idx="4">
                  <c:v>POA 
2020</c:v>
                </c:pt>
              </c:strCache>
            </c:strRef>
          </c:cat>
          <c:val>
            <c:numRef>
              <c:f>(COVIAL!$B$197,COVIAL!$D$197,COVIAL!$F$197,COVIAL!$H$197,COVIAL!$J$197)</c:f>
              <c:numCache>
                <c:formatCode>#,##0</c:formatCode>
                <c:ptCount val="5"/>
                <c:pt idx="0">
                  <c:v>28.342563110000004</c:v>
                </c:pt>
                <c:pt idx="1">
                  <c:v>32.520652499999997</c:v>
                </c:pt>
                <c:pt idx="2">
                  <c:v>33.451952800000008</c:v>
                </c:pt>
                <c:pt idx="3">
                  <c:v>69.531999999999996</c:v>
                </c:pt>
                <c:pt idx="4">
                  <c:v>72.662090000000006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DBC-4344-ACAF-29866FE8BA84}"/>
            </c:ext>
          </c:extLst>
        </c:ser>
        <c:ser>
          <c:idx val="0"/>
          <c:order val="1"/>
          <c:tx>
            <c:strRef>
              <c:f>COVIAL!$A$198</c:f>
              <c:strCache>
                <c:ptCount val="1"/>
                <c:pt idx="0">
                  <c:v>INVERSIÓN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0"/>
            </a:effectLst>
          </c:spPr>
          <c:invertIfNegative val="0"/>
          <c:dLbls>
            <c:dLbl>
              <c:idx val="0"/>
              <c:layout>
                <c:manualLayout>
                  <c:x val="1.6110421590704973E-3"/>
                  <c:y val="-4.45238103585266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DBC-4344-ACAF-29866FE8BA84}"/>
                </c:ext>
              </c:extLst>
            </c:dLbl>
            <c:dLbl>
              <c:idx val="1"/>
              <c:layout>
                <c:manualLayout>
                  <c:x val="-5.9070863440929717E-17"/>
                  <c:y val="-5.26190486055315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DBC-4344-ACAF-29866FE8BA84}"/>
                </c:ext>
              </c:extLst>
            </c:dLbl>
            <c:dLbl>
              <c:idx val="2"/>
              <c:layout>
                <c:manualLayout>
                  <c:x val="-1.6084575993478443E-3"/>
                  <c:y val="-6.07142868525363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DBC-4344-ACAF-29866FE8BA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(COVIAL!$B$35,COVIAL!$D$35,COVIAL!$F$35,COVIAL!$H$35,COVIAL!$J$35)</c:f>
              <c:strCache>
                <c:ptCount val="5"/>
                <c:pt idx="0">
                  <c:v>Ejecutado 
2016</c:v>
                </c:pt>
                <c:pt idx="1">
                  <c:v>Ejecutado 
2017</c:v>
                </c:pt>
                <c:pt idx="2">
                  <c:v>Ejecutado 
2018</c:v>
                </c:pt>
                <c:pt idx="3">
                  <c:v>Vigente
2019</c:v>
                </c:pt>
                <c:pt idx="4">
                  <c:v>POA 
2020</c:v>
                </c:pt>
              </c:strCache>
            </c:strRef>
          </c:cat>
          <c:val>
            <c:numRef>
              <c:f>(COVIAL!$B$198,COVIAL!$D$198,COVIAL!$F$198,COVIAL!$H$198,COVIAL!$J$198)</c:f>
              <c:numCache>
                <c:formatCode>#,##0</c:formatCode>
                <c:ptCount val="5"/>
                <c:pt idx="0">
                  <c:v>104.23039959</c:v>
                </c:pt>
                <c:pt idx="1">
                  <c:v>155.57806615000001</c:v>
                </c:pt>
                <c:pt idx="2">
                  <c:v>139.33582955</c:v>
                </c:pt>
                <c:pt idx="3">
                  <c:v>524.61800000000005</c:v>
                </c:pt>
                <c:pt idx="4">
                  <c:v>1271.1881179300001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DBC-4344-ACAF-29866FE8BA8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45028104"/>
        <c:axId val="1"/>
      </c:barChart>
      <c:catAx>
        <c:axId val="445028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44502810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5.4450140462434633E-2"/>
          <c:y val="0.26843586929951013"/>
          <c:w val="0.22963173486165428"/>
          <c:h val="0.148039650908764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showDLblsOverMax val="0"/>
  </c:chart>
  <c:spPr>
    <a:solidFill>
      <a:schemeClr val="bg1"/>
    </a:solidFill>
    <a:ln w="120650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GT"/>
    </a:p>
  </c:txPr>
  <c:externalData r:id="rId4">
    <c:autoUpdate val="0"/>
  </c:externalData>
  <c:userShapes r:id="rId5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GT" sz="2000" b="1" i="0" u="none" strike="noStrike" kern="1200" baseline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ÁREA</a:t>
            </a:r>
            <a:r>
              <a:rPr lang="es-GT" sz="2000" baseline="0"/>
              <a:t> DE VIVIENDA</a:t>
            </a:r>
            <a:endParaRPr lang="es-GT" sz="2000"/>
          </a:p>
          <a:p>
            <a:pPr algn="ctr">
              <a:defRPr/>
            </a:pPr>
            <a:r>
              <a:rPr lang="es-GT" sz="1600"/>
              <a:t>Ejecución</a:t>
            </a:r>
            <a:r>
              <a:rPr lang="es-GT" sz="1600" baseline="0"/>
              <a:t> FÍsica</a:t>
            </a:r>
            <a:r>
              <a:rPr lang="es-GT"/>
              <a:t>.</a:t>
            </a:r>
          </a:p>
        </c:rich>
      </c:tx>
      <c:layout>
        <c:manualLayout>
          <c:xMode val="edge"/>
          <c:yMode val="edge"/>
          <c:x val="2.2505932988225792E-2"/>
          <c:y val="4.0333727790283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>
        <c:manualLayout>
          <c:layoutTarget val="inner"/>
          <c:xMode val="edge"/>
          <c:yMode val="edge"/>
          <c:x val="5.2313074900165867E-2"/>
          <c:y val="0.27170090657311935"/>
          <c:w val="0.94768693520930802"/>
          <c:h val="0.5587829895059197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'Servicios  Publicos y metas'!$A$83:$C$83</c:f>
              <c:strCache>
                <c:ptCount val="3"/>
                <c:pt idx="0">
                  <c:v>Programa 19</c:v>
                </c:pt>
                <c:pt idx="1">
                  <c:v>Familias beneficiadas con subsidios para la vivienda</c:v>
                </c:pt>
                <c:pt idx="2">
                  <c:v>Familia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metas'!$D$83:$L$83</c:f>
              <c:numCache>
                <c:formatCode>#,##0_);\(#,##0\)</c:formatCode>
                <c:ptCount val="5"/>
                <c:pt idx="0">
                  <c:v>3124</c:v>
                </c:pt>
                <c:pt idx="1">
                  <c:v>4108</c:v>
                </c:pt>
                <c:pt idx="2">
                  <c:v>3817</c:v>
                </c:pt>
                <c:pt idx="3">
                  <c:v>14892</c:v>
                </c:pt>
                <c:pt idx="4">
                  <c:v>36369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6F-4170-B33D-DD18266DDE2C}"/>
            </c:ext>
          </c:extLst>
        </c:ser>
        <c:ser>
          <c:idx val="1"/>
          <c:order val="1"/>
          <c:tx>
            <c:strRef>
              <c:f>'Servicios  Publicos y metas'!$A$84:$C$84</c:f>
              <c:strCache>
                <c:ptCount val="3"/>
                <c:pt idx="0">
                  <c:v>Programa 19</c:v>
                </c:pt>
                <c:pt idx="1">
                  <c:v>Familias con subsidio para adquisición de lote con servicios básicos</c:v>
                </c:pt>
                <c:pt idx="2">
                  <c:v>Familia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metas'!$D$84:$L$84</c:f>
            </c:numRef>
          </c:val>
          <c:extLst>
            <c:ext xmlns:c16="http://schemas.microsoft.com/office/drawing/2014/chart" uri="{C3380CC4-5D6E-409C-BE32-E72D297353CC}">
              <c16:uniqueId val="{00000001-906F-4170-B33D-DD18266DDE2C}"/>
            </c:ext>
          </c:extLst>
        </c:ser>
        <c:ser>
          <c:idx val="19"/>
          <c:order val="2"/>
          <c:tx>
            <c:strRef>
              <c:f>'Servicios  Publicos y metas'!$A$85:$C$85</c:f>
              <c:strCache>
                <c:ptCount val="3"/>
                <c:pt idx="0">
                  <c:v>Programa 19</c:v>
                </c:pt>
                <c:pt idx="1">
                  <c:v>Familias con subsidio para adquisición de lote con vivienda</c:v>
                </c:pt>
                <c:pt idx="2">
                  <c:v>Familia</c:v>
                </c:pt>
              </c:strCache>
            </c:strRef>
          </c:tx>
          <c:spPr>
            <a:solidFill>
              <a:schemeClr val="accent2">
                <a:shade val="6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metas'!$D$85:$L$85</c:f>
            </c:numRef>
          </c:val>
          <c:extLst>
            <c:ext xmlns:c16="http://schemas.microsoft.com/office/drawing/2014/chart" uri="{C3380CC4-5D6E-409C-BE32-E72D297353CC}">
              <c16:uniqueId val="{00000002-906F-4170-B33D-DD18266DDE2C}"/>
            </c:ext>
          </c:extLst>
        </c:ser>
        <c:ser>
          <c:idx val="22"/>
          <c:order val="3"/>
          <c:tx>
            <c:strRef>
              <c:f>'Servicios  Publicos y metas'!$A$86:$C$86</c:f>
              <c:strCache>
                <c:ptCount val="3"/>
                <c:pt idx="0">
                  <c:v>Programa 19</c:v>
                </c:pt>
                <c:pt idx="1">
                  <c:v>Familias con subsidio para la adquisición de módulo habitacional en propiedad horizontal</c:v>
                </c:pt>
                <c:pt idx="2">
                  <c:v>Familia</c:v>
                </c:pt>
              </c:strCache>
            </c:strRef>
          </c:tx>
          <c:spPr>
            <a:solidFill>
              <a:schemeClr val="accent2">
                <a:shade val="7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metas'!$D$86:$L$86</c:f>
            </c:numRef>
          </c:val>
          <c:extLst>
            <c:ext xmlns:c16="http://schemas.microsoft.com/office/drawing/2014/chart" uri="{C3380CC4-5D6E-409C-BE32-E72D297353CC}">
              <c16:uniqueId val="{00000003-906F-4170-B33D-DD18266DDE2C}"/>
            </c:ext>
          </c:extLst>
        </c:ser>
        <c:ser>
          <c:idx val="23"/>
          <c:order val="4"/>
          <c:tx>
            <c:strRef>
              <c:f>'Servicios  Publicos y metas'!$A$87:$C$87</c:f>
              <c:strCache>
                <c:ptCount val="3"/>
                <c:pt idx="0">
                  <c:v>Programa 19</c:v>
                </c:pt>
                <c:pt idx="1">
                  <c:v>Familias con  subsidio para el mejoramiento, ampliación y reparación de vivienda</c:v>
                </c:pt>
                <c:pt idx="2">
                  <c:v>Familia</c:v>
                </c:pt>
              </c:strCache>
            </c:strRef>
          </c:tx>
          <c:spPr>
            <a:solidFill>
              <a:schemeClr val="accent2">
                <a:shade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metas'!$D$87:$L$87</c:f>
            </c:numRef>
          </c:val>
          <c:extLst>
            <c:ext xmlns:c16="http://schemas.microsoft.com/office/drawing/2014/chart" uri="{C3380CC4-5D6E-409C-BE32-E72D297353CC}">
              <c16:uniqueId val="{00000004-906F-4170-B33D-DD18266DDE2C}"/>
            </c:ext>
          </c:extLst>
        </c:ser>
        <c:ser>
          <c:idx val="24"/>
          <c:order val="5"/>
          <c:tx>
            <c:strRef>
              <c:f>'Servicios  Publicos y metas'!$A$88:$C$88</c:f>
              <c:strCache>
                <c:ptCount val="3"/>
                <c:pt idx="0">
                  <c:v>Programa 19</c:v>
                </c:pt>
                <c:pt idx="1">
                  <c:v>Familias con subsidio para la introducción de servicios básicos de apoyo a la vivienda</c:v>
                </c:pt>
                <c:pt idx="2">
                  <c:v>Familia</c:v>
                </c:pt>
              </c:strCache>
            </c:strRef>
          </c:tx>
          <c:spPr>
            <a:solidFill>
              <a:schemeClr val="accent2">
                <a:shade val="9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metas'!$D$88:$L$88</c:f>
            </c:numRef>
          </c:val>
          <c:extLst>
            <c:ext xmlns:c16="http://schemas.microsoft.com/office/drawing/2014/chart" uri="{C3380CC4-5D6E-409C-BE32-E72D297353CC}">
              <c16:uniqueId val="{00000005-906F-4170-B33D-DD18266DDE2C}"/>
            </c:ext>
          </c:extLst>
        </c:ser>
        <c:ser>
          <c:idx val="25"/>
          <c:order val="6"/>
          <c:tx>
            <c:strRef>
              <c:f>'Servicios  Publicos y metas'!$A$89:$C$89</c:f>
              <c:strCache>
                <c:ptCount val="3"/>
                <c:pt idx="0">
                  <c:v>Programa 19</c:v>
                </c:pt>
                <c:pt idx="1">
                  <c:v>Familias con subsidio para el programa integral de mejora (piso seguro)</c:v>
                </c:pt>
                <c:pt idx="2">
                  <c:v>Familia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metas'!$D$89:$L$89</c:f>
            </c:numRef>
          </c:val>
          <c:extLst>
            <c:ext xmlns:c16="http://schemas.microsoft.com/office/drawing/2014/chart" uri="{C3380CC4-5D6E-409C-BE32-E72D297353CC}">
              <c16:uniqueId val="{00000006-906F-4170-B33D-DD18266DDE2C}"/>
            </c:ext>
          </c:extLst>
        </c:ser>
        <c:ser>
          <c:idx val="26"/>
          <c:order val="7"/>
          <c:tx>
            <c:strRef>
              <c:f>'Servicios  Publicos y metas'!$A$90:$C$90</c:f>
              <c:strCache>
                <c:ptCount val="3"/>
                <c:pt idx="0">
                  <c:v>Programa 19</c:v>
                </c:pt>
                <c:pt idx="1">
                  <c:v>Familias con subsidio para construcción de vivienda</c:v>
                </c:pt>
                <c:pt idx="2">
                  <c:v>Familia</c:v>
                </c:pt>
              </c:strCache>
            </c:strRef>
          </c:tx>
          <c:spPr>
            <a:solidFill>
              <a:schemeClr val="accent2">
                <a:tint val="9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metas'!$D$90:$L$90</c:f>
            </c:numRef>
          </c:val>
          <c:extLst>
            <c:ext xmlns:c16="http://schemas.microsoft.com/office/drawing/2014/chart" uri="{C3380CC4-5D6E-409C-BE32-E72D297353CC}">
              <c16:uniqueId val="{00000007-906F-4170-B33D-DD18266DDE2C}"/>
            </c:ext>
          </c:extLst>
        </c:ser>
        <c:ser>
          <c:idx val="27"/>
          <c:order val="8"/>
          <c:tx>
            <c:strRef>
              <c:f>'Servicios  Publicos y metas'!$A$91:$C$91</c:f>
              <c:strCache>
                <c:ptCount val="3"/>
                <c:pt idx="0">
                  <c:v>Programa 19</c:v>
                </c:pt>
                <c:pt idx="1">
                  <c:v>Familias con subsidios para la vivienda</c:v>
                </c:pt>
                <c:pt idx="2">
                  <c:v>Familia</c:v>
                </c:pt>
              </c:strCache>
            </c:strRef>
          </c:tx>
          <c:spPr>
            <a:solidFill>
              <a:schemeClr val="accent2">
                <a:tint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metas'!$D$91:$L$91</c:f>
            </c:numRef>
          </c:val>
          <c:extLst>
            <c:ext xmlns:c16="http://schemas.microsoft.com/office/drawing/2014/chart" uri="{C3380CC4-5D6E-409C-BE32-E72D297353CC}">
              <c16:uniqueId val="{00000008-906F-4170-B33D-DD18266DDE2C}"/>
            </c:ext>
          </c:extLst>
        </c:ser>
        <c:ser>
          <c:idx val="28"/>
          <c:order val="9"/>
          <c:tx>
            <c:strRef>
              <c:f>'Servicios  Publicos y metas'!$A$92:$C$92</c:f>
              <c:strCache>
                <c:ptCount val="3"/>
                <c:pt idx="0">
                  <c:v>Programa 19</c:v>
                </c:pt>
                <c:pt idx="1">
                  <c:v>Familias con subsidio para construcción de vivienda</c:v>
                </c:pt>
                <c:pt idx="2">
                  <c:v>Familia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lumOff val="40000"/>
                    <a:shade val="51000"/>
                    <a:satMod val="130000"/>
                  </a:schemeClr>
                </a:gs>
                <a:gs pos="80000">
                  <a:schemeClr val="accent5">
                    <a:lumMod val="60000"/>
                    <a:lumOff val="40000"/>
                    <a:shade val="93000"/>
                    <a:satMod val="130000"/>
                  </a:schemeClr>
                </a:gs>
                <a:gs pos="100000">
                  <a:schemeClr val="accent5">
                    <a:lumMod val="60000"/>
                    <a:lumOff val="4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metas'!$D$92:$L$92</c:f>
            </c:numRef>
          </c:val>
          <c:extLst>
            <c:ext xmlns:c16="http://schemas.microsoft.com/office/drawing/2014/chart" uri="{C3380CC4-5D6E-409C-BE32-E72D297353CC}">
              <c16:uniqueId val="{00000009-906F-4170-B33D-DD18266DDE2C}"/>
            </c:ext>
          </c:extLst>
        </c:ser>
        <c:ser>
          <c:idx val="29"/>
          <c:order val="10"/>
          <c:tx>
            <c:strRef>
              <c:f>'Servicios  Publicos y metas'!$A$93:$C$93</c:f>
              <c:strCache>
                <c:ptCount val="3"/>
                <c:pt idx="0">
                  <c:v>Programa 19</c:v>
                </c:pt>
                <c:pt idx="1">
                  <c:v>Familias con subsidio para adquisición de lote con servicios básicos</c:v>
                </c:pt>
                <c:pt idx="2">
                  <c:v>Familia</c:v>
                </c:pt>
              </c:strCache>
            </c:strRef>
          </c:tx>
          <c:spPr>
            <a:solidFill>
              <a:schemeClr val="accent2">
                <a:tint val="6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metas'!$D$93:$L$93</c:f>
            </c:numRef>
          </c:val>
          <c:extLst>
            <c:ext xmlns:c16="http://schemas.microsoft.com/office/drawing/2014/chart" uri="{C3380CC4-5D6E-409C-BE32-E72D297353CC}">
              <c16:uniqueId val="{0000000A-906F-4170-B33D-DD18266DDE2C}"/>
            </c:ext>
          </c:extLst>
        </c:ser>
        <c:ser>
          <c:idx val="30"/>
          <c:order val="11"/>
          <c:tx>
            <c:strRef>
              <c:f>'Servicios  Publicos y metas'!$A$94:$C$94</c:f>
              <c:strCache>
                <c:ptCount val="3"/>
                <c:pt idx="0">
                  <c:v>Programa 19</c:v>
                </c:pt>
                <c:pt idx="1">
                  <c:v>Familias con subsidio para mejoras, ampliaciones y reparaciones</c:v>
                </c:pt>
                <c:pt idx="2">
                  <c:v>Familia</c:v>
                </c:pt>
              </c:strCache>
            </c:strRef>
          </c:tx>
          <c:spPr>
            <a:solidFill>
              <a:schemeClr val="accent2">
                <a:tint val="5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metas'!$D$94:$L$94</c:f>
            </c:numRef>
          </c:val>
          <c:extLst>
            <c:ext xmlns:c16="http://schemas.microsoft.com/office/drawing/2014/chart" uri="{C3380CC4-5D6E-409C-BE32-E72D297353CC}">
              <c16:uniqueId val="{0000000B-906F-4170-B33D-DD18266DDE2C}"/>
            </c:ext>
          </c:extLst>
        </c:ser>
        <c:ser>
          <c:idx val="31"/>
          <c:order val="12"/>
          <c:tx>
            <c:strRef>
              <c:f>'Servicios  Publicos y metas'!$A$95:$C$95</c:f>
              <c:strCache>
                <c:ptCount val="3"/>
                <c:pt idx="0">
                  <c:v>Programa 20</c:v>
                </c:pt>
                <c:pt idx="1">
                  <c:v>Familias beneficiadas con adjudicación de propiedad de vivienda</c:v>
                </c:pt>
                <c:pt idx="2">
                  <c:v>Familia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2"/>
              <c:layout>
                <c:manualLayout>
                  <c:x val="-9.4600764041923435E-17"/>
                  <c:y val="-5.888777367120870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06F-4170-B33D-DD18266DDE2C}"/>
                </c:ext>
              </c:extLst>
            </c:dLbl>
            <c:dLbl>
              <c:idx val="3"/>
              <c:layout>
                <c:manualLayout>
                  <c:x val="-9.4600764041923435E-17"/>
                  <c:y val="-3.850354432348256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06F-4170-B33D-DD18266DDE2C}"/>
                </c:ext>
              </c:extLst>
            </c:dLbl>
            <c:dLbl>
              <c:idx val="4"/>
              <c:layout>
                <c:manualLayout>
                  <c:x val="1.2900253210639397E-3"/>
                  <c:y val="-3.397371557954343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06F-4170-B33D-DD18266DDE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metas'!$D$95:$L$95</c:f>
              <c:numCache>
                <c:formatCode>General</c:formatCode>
                <c:ptCount val="5"/>
                <c:pt idx="2" formatCode="#,##0_);\(#,##0\)">
                  <c:v>2616</c:v>
                </c:pt>
                <c:pt idx="3" formatCode="#,##0_);\(#,##0\)">
                  <c:v>1800</c:v>
                </c:pt>
                <c:pt idx="4" formatCode="#,##0_);\(#,##0\)">
                  <c:v>1500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06F-4170-B33D-DD18266DDE2C}"/>
            </c:ext>
          </c:extLst>
        </c:ser>
        <c:ser>
          <c:idx val="2"/>
          <c:order val="13"/>
          <c:tx>
            <c:strRef>
              <c:f>'Servicios  Publicos y metas'!$A$6:$C$6</c:f>
              <c:strCache>
                <c:ptCount val="3"/>
                <c:pt idx="0">
                  <c:v>INFRAESTRUCTURA VIAL</c:v>
                </c:pt>
                <c:pt idx="1">
                  <c:v>Red vial no pavimentada con servicios de mantenimiento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metas'!$D$6:$L$6</c:f>
            </c:numRef>
          </c:val>
          <c:extLst>
            <c:ext xmlns:c16="http://schemas.microsoft.com/office/drawing/2014/chart" uri="{C3380CC4-5D6E-409C-BE32-E72D297353CC}">
              <c16:uniqueId val="{00000010-906F-4170-B33D-DD18266DDE2C}"/>
            </c:ext>
          </c:extLst>
        </c:ser>
        <c:ser>
          <c:idx val="3"/>
          <c:order val="14"/>
          <c:tx>
            <c:strRef>
              <c:f>'Servicios  Publicos y metas'!$A$7:$C$7</c:f>
              <c:strCache>
                <c:ptCount val="3"/>
                <c:pt idx="0">
                  <c:v>INFRAESTRUCTURA VIAL</c:v>
                </c:pt>
                <c:pt idx="1">
                  <c:v>Red vial pavimentada con servicios de mantenimiento periódico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metas'!$D$7:$L$7</c:f>
            </c:numRef>
          </c:val>
          <c:extLst>
            <c:ext xmlns:c16="http://schemas.microsoft.com/office/drawing/2014/chart" uri="{C3380CC4-5D6E-409C-BE32-E72D297353CC}">
              <c16:uniqueId val="{00000011-906F-4170-B33D-DD18266DDE2C}"/>
            </c:ext>
          </c:extLst>
        </c:ser>
        <c:ser>
          <c:idx val="4"/>
          <c:order val="15"/>
          <c:tx>
            <c:strRef>
              <c:f>'Servicios  Publicos y metas'!$A$8:$C$8</c:f>
              <c:strCache>
                <c:ptCount val="3"/>
                <c:pt idx="0">
                  <c:v>FSS</c:v>
                </c:pt>
                <c:pt idx="1">
                  <c:v>Red vial pavimentada con servicios de mantenimiento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metas'!$D$8:$L$8</c:f>
            </c:numRef>
          </c:val>
          <c:extLst>
            <c:ext xmlns:c16="http://schemas.microsoft.com/office/drawing/2014/chart" uri="{C3380CC4-5D6E-409C-BE32-E72D297353CC}">
              <c16:uniqueId val="{00000012-906F-4170-B33D-DD18266DDE2C}"/>
            </c:ext>
          </c:extLst>
        </c:ser>
        <c:ser>
          <c:idx val="5"/>
          <c:order val="16"/>
          <c:tx>
            <c:strRef>
              <c:f>'Servicios  Publicos y metas'!$A$9:$C$9</c:f>
              <c:strCache>
                <c:ptCount val="3"/>
                <c:pt idx="0">
                  <c:v>FSS</c:v>
                </c:pt>
                <c:pt idx="1">
                  <c:v>Red vial pavimentada con mantenimiento rutinario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metas'!$D$9:$L$9</c:f>
            </c:numRef>
          </c:val>
          <c:extLst>
            <c:ext xmlns:c16="http://schemas.microsoft.com/office/drawing/2014/chart" uri="{C3380CC4-5D6E-409C-BE32-E72D297353CC}">
              <c16:uniqueId val="{00000013-906F-4170-B33D-DD18266DDE2C}"/>
            </c:ext>
          </c:extLst>
        </c:ser>
        <c:ser>
          <c:idx val="6"/>
          <c:order val="17"/>
          <c:tx>
            <c:strRef>
              <c:f>'Servicios  Publicos y metas'!$A$10:$C$10</c:f>
              <c:strCache>
                <c:ptCount val="3"/>
                <c:pt idx="0">
                  <c:v>FSS</c:v>
                </c:pt>
                <c:pt idx="1">
                  <c:v>Red vial no pavimentada con mantenimiento rutinario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hade val="51000"/>
                    <a:satMod val="130000"/>
                  </a:schemeClr>
                </a:gs>
                <a:gs pos="80000">
                  <a:schemeClr val="accent1">
                    <a:lumMod val="60000"/>
                    <a:shade val="93000"/>
                    <a:satMod val="130000"/>
                  </a:schemeClr>
                </a:gs>
                <a:gs pos="100000">
                  <a:schemeClr val="accent1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metas'!$D$10:$L$10</c:f>
            </c:numRef>
          </c:val>
          <c:extLst>
            <c:ext xmlns:c16="http://schemas.microsoft.com/office/drawing/2014/chart" uri="{C3380CC4-5D6E-409C-BE32-E72D297353CC}">
              <c16:uniqueId val="{00000014-906F-4170-B33D-DD18266DDE2C}"/>
            </c:ext>
          </c:extLst>
        </c:ser>
        <c:ser>
          <c:idx val="7"/>
          <c:order val="18"/>
          <c:tx>
            <c:strRef>
              <c:f>'Servicios  Publicos y metas'!$A$11:$C$11</c:f>
              <c:strCache>
                <c:ptCount val="3"/>
                <c:pt idx="0">
                  <c:v>FSS</c:v>
                </c:pt>
                <c:pt idx="1">
                  <c:v>Red vial con servicios de mantenimiento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hade val="51000"/>
                    <a:satMod val="130000"/>
                  </a:schemeClr>
                </a:gs>
                <a:gs pos="80000">
                  <a:schemeClr val="accent2">
                    <a:lumMod val="60000"/>
                    <a:shade val="93000"/>
                    <a:satMod val="130000"/>
                  </a:schemeClr>
                </a:gs>
                <a:gs pos="100000">
                  <a:schemeClr val="accent2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metas'!$D$11:$L$11</c:f>
            </c:numRef>
          </c:val>
          <c:extLst>
            <c:ext xmlns:c16="http://schemas.microsoft.com/office/drawing/2014/chart" uri="{C3380CC4-5D6E-409C-BE32-E72D297353CC}">
              <c16:uniqueId val="{00000015-906F-4170-B33D-DD18266DDE2C}"/>
            </c:ext>
          </c:extLst>
        </c:ser>
        <c:ser>
          <c:idx val="8"/>
          <c:order val="19"/>
          <c:tx>
            <c:strRef>
              <c:f>'Servicios  Publicos y metas'!$A$12:$C$12</c:f>
              <c:strCache>
                <c:ptCount val="3"/>
                <c:pt idx="0">
                  <c:v>FSS</c:v>
                </c:pt>
                <c:pt idx="1">
                  <c:v>Red vial pavimentada con mantenimiento periódico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hade val="51000"/>
                    <a:satMod val="130000"/>
                  </a:schemeClr>
                </a:gs>
                <a:gs pos="80000">
                  <a:schemeClr val="accent3">
                    <a:lumMod val="60000"/>
                    <a:shade val="93000"/>
                    <a:satMod val="130000"/>
                  </a:schemeClr>
                </a:gs>
                <a:gs pos="100000">
                  <a:schemeClr val="accent3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metas'!$D$12:$L$12</c:f>
            </c:numRef>
          </c:val>
          <c:extLst>
            <c:ext xmlns:c16="http://schemas.microsoft.com/office/drawing/2014/chart" uri="{C3380CC4-5D6E-409C-BE32-E72D297353CC}">
              <c16:uniqueId val="{00000016-906F-4170-B33D-DD18266DDE2C}"/>
            </c:ext>
          </c:extLst>
        </c:ser>
        <c:ser>
          <c:idx val="9"/>
          <c:order val="20"/>
          <c:tx>
            <c:strRef>
              <c:f>'Servicios  Publicos y metas'!$A$13:$C$13</c:f>
              <c:strCache>
                <c:ptCount val="3"/>
                <c:pt idx="0">
                  <c:v>FSS</c:v>
                </c:pt>
                <c:pt idx="1">
                  <c:v>Red vial pavimentada con mantenimiento rutinario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hade val="51000"/>
                    <a:satMod val="130000"/>
                  </a:schemeClr>
                </a:gs>
                <a:gs pos="80000">
                  <a:schemeClr val="accent4">
                    <a:lumMod val="60000"/>
                    <a:shade val="93000"/>
                    <a:satMod val="130000"/>
                  </a:schemeClr>
                </a:gs>
                <a:gs pos="100000">
                  <a:schemeClr val="accent4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metas'!$D$13:$L$13</c:f>
            </c:numRef>
          </c:val>
          <c:extLst>
            <c:ext xmlns:c16="http://schemas.microsoft.com/office/drawing/2014/chart" uri="{C3380CC4-5D6E-409C-BE32-E72D297353CC}">
              <c16:uniqueId val="{00000017-906F-4170-B33D-DD18266DDE2C}"/>
            </c:ext>
          </c:extLst>
        </c:ser>
        <c:ser>
          <c:idx val="10"/>
          <c:order val="21"/>
          <c:tx>
            <c:strRef>
              <c:f>'Servicios  Publicos y metas'!$A$14:$C$14</c:f>
              <c:strCache>
                <c:ptCount val="3"/>
                <c:pt idx="0">
                  <c:v>FSS</c:v>
                </c:pt>
                <c:pt idx="1">
                  <c:v>Red vial pavimentada con mantenimiento periódico (Ejecución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shade val="51000"/>
                    <a:satMod val="130000"/>
                  </a:schemeClr>
                </a:gs>
                <a:gs pos="80000">
                  <a:schemeClr val="accent5">
                    <a:lumMod val="60000"/>
                    <a:shade val="93000"/>
                    <a:satMod val="130000"/>
                  </a:schemeClr>
                </a:gs>
                <a:gs pos="100000">
                  <a:schemeClr val="accent5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metas'!$D$14:$L$14</c:f>
            </c:numRef>
          </c:val>
          <c:extLst>
            <c:ext xmlns:c16="http://schemas.microsoft.com/office/drawing/2014/chart" uri="{C3380CC4-5D6E-409C-BE32-E72D297353CC}">
              <c16:uniqueId val="{00000018-906F-4170-B33D-DD18266DDE2C}"/>
            </c:ext>
          </c:extLst>
        </c:ser>
        <c:ser>
          <c:idx val="11"/>
          <c:order val="22"/>
          <c:tx>
            <c:strRef>
              <c:f>'Servicios  Publicos y metas'!$A$15:$C$15</c:f>
              <c:strCache>
                <c:ptCount val="3"/>
                <c:pt idx="0">
                  <c:v>FSS</c:v>
                </c:pt>
                <c:pt idx="1">
                  <c:v>Red vial pavimentada con mantenimiento rutinario (Ejecución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shade val="51000"/>
                    <a:satMod val="130000"/>
                  </a:schemeClr>
                </a:gs>
                <a:gs pos="80000">
                  <a:schemeClr val="accent6">
                    <a:lumMod val="60000"/>
                    <a:shade val="93000"/>
                    <a:satMod val="130000"/>
                  </a:schemeClr>
                </a:gs>
                <a:gs pos="100000">
                  <a:schemeClr val="accent6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metas'!$D$15:$L$15</c:f>
            </c:numRef>
          </c:val>
          <c:extLst>
            <c:ext xmlns:c16="http://schemas.microsoft.com/office/drawing/2014/chart" uri="{C3380CC4-5D6E-409C-BE32-E72D297353CC}">
              <c16:uniqueId val="{00000019-906F-4170-B33D-DD18266DDE2C}"/>
            </c:ext>
          </c:extLst>
        </c:ser>
        <c:ser>
          <c:idx val="12"/>
          <c:order val="23"/>
          <c:tx>
            <c:strRef>
              <c:f>'Servicios  Publicos y metas'!$A$16:$C$16</c:f>
              <c:strCache>
                <c:ptCount val="3"/>
                <c:pt idx="0">
                  <c:v>FSS</c:v>
                </c:pt>
                <c:pt idx="1">
                  <c:v>Red vial pavimentada con mantenimiento (ejecucion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1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1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metas'!$D$16:$L$16</c:f>
            </c:numRef>
          </c:val>
          <c:extLst>
            <c:ext xmlns:c16="http://schemas.microsoft.com/office/drawing/2014/chart" uri="{C3380CC4-5D6E-409C-BE32-E72D297353CC}">
              <c16:uniqueId val="{0000001A-906F-4170-B33D-DD18266DDE2C}"/>
            </c:ext>
          </c:extLst>
        </c:ser>
        <c:ser>
          <c:idx val="13"/>
          <c:order val="24"/>
          <c:tx>
            <c:strRef>
              <c:f>'Servicios  Publicos y metas'!$A$17:$C$17</c:f>
              <c:strCache>
                <c:ptCount val="3"/>
                <c:pt idx="0">
                  <c:v>FSS</c:v>
                </c:pt>
                <c:pt idx="1">
                  <c:v>Red vial terciaria no pavimentada con mantenimiento rutinario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2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2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metas'!$D$17:$L$17</c:f>
            </c:numRef>
          </c:val>
          <c:extLst>
            <c:ext xmlns:c16="http://schemas.microsoft.com/office/drawing/2014/chart" uri="{C3380CC4-5D6E-409C-BE32-E72D297353CC}">
              <c16:uniqueId val="{0000001B-906F-4170-B33D-DD18266DDE2C}"/>
            </c:ext>
          </c:extLst>
        </c:ser>
        <c:ser>
          <c:idx val="14"/>
          <c:order val="25"/>
          <c:tx>
            <c:strRef>
              <c:f>'Servicios  Publicos y metas'!$A$18:$C$18</c:f>
              <c:strCache>
                <c:ptCount val="3"/>
                <c:pt idx="0">
                  <c:v>FSS</c:v>
                </c:pt>
                <c:pt idx="1">
                  <c:v>Red vial terciaria no pavimentada con mantenimiento rutinario (Ejecución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3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3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metas'!$D$18:$L$18</c:f>
            </c:numRef>
          </c:val>
          <c:extLst>
            <c:ext xmlns:c16="http://schemas.microsoft.com/office/drawing/2014/chart" uri="{C3380CC4-5D6E-409C-BE32-E72D297353CC}">
              <c16:uniqueId val="{0000001C-906F-4170-B33D-DD18266DDE2C}"/>
            </c:ext>
          </c:extLst>
        </c:ser>
        <c:ser>
          <c:idx val="15"/>
          <c:order val="26"/>
          <c:tx>
            <c:strRef>
              <c:f>'Servicios  Publicos y metas'!$A$19:$C$19</c:f>
              <c:strCache>
                <c:ptCount val="3"/>
                <c:pt idx="0">
                  <c:v>FSS</c:v>
                </c:pt>
                <c:pt idx="1">
                  <c:v>Red vial terciaria no pavimentada con servicios de mantenimiento (Ejercucion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4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4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metas'!$D$19:$L$19</c:f>
            </c:numRef>
          </c:val>
          <c:extLst>
            <c:ext xmlns:c16="http://schemas.microsoft.com/office/drawing/2014/chart" uri="{C3380CC4-5D6E-409C-BE32-E72D297353CC}">
              <c16:uniqueId val="{0000001D-906F-4170-B33D-DD18266DDE2C}"/>
            </c:ext>
          </c:extLst>
        </c:ser>
        <c:ser>
          <c:idx val="16"/>
          <c:order val="27"/>
          <c:tx>
            <c:strRef>
              <c:f>'Servicios  Publicos y metas'!$A$20:$C$20</c:f>
              <c:strCache>
                <c:ptCount val="3"/>
                <c:pt idx="0">
                  <c:v>FSS</c:v>
                </c:pt>
                <c:pt idx="1">
                  <c:v>Red vial terciaria con mantenimiento (ejecucion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5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5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metas'!$D$20:$L$20</c:f>
            </c:numRef>
          </c:val>
          <c:extLst>
            <c:ext xmlns:c16="http://schemas.microsoft.com/office/drawing/2014/chart" uri="{C3380CC4-5D6E-409C-BE32-E72D297353CC}">
              <c16:uniqueId val="{0000001E-906F-4170-B33D-DD18266DDE2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45028104"/>
        <c:axId val="1"/>
        <c:extLst/>
      </c:barChart>
      <c:catAx>
        <c:axId val="445028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44502810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20650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GT"/>
    </a:p>
  </c:txPr>
  <c:externalData r:id="rId4">
    <c:autoUpdate val="0"/>
  </c:externalData>
  <c:userShapes r:id="rId5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pPr>
            <a:r>
              <a:rPr lang="es-GT" sz="1100" b="1" i="0" baseline="0">
                <a:effectLst/>
              </a:rPr>
              <a:t> INSTITUTO NACIONAL DE SISMOLOGÍA, VULCANOLOGÍA,METEOROLOGÍA E HIDROLOGÍA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1F497D"/>
                </a:solidFill>
              </a:defRPr>
            </a:pPr>
            <a:r>
              <a:rPr lang="es-GT" sz="1800" b="1" i="0" baseline="0">
                <a:effectLst/>
              </a:rPr>
              <a:t> </a:t>
            </a:r>
            <a:r>
              <a:rPr lang="es-GT" sz="1100" b="1" i="0" u="none" strike="noStrike" kern="1200" baseline="0">
                <a:solidFill>
                  <a:srgbClr val="1F497D"/>
                </a:solidFill>
                <a:effectLst/>
                <a:latin typeface="+mn-lt"/>
                <a:ea typeface="+mn-ea"/>
                <a:cs typeface="+mn-cs"/>
              </a:rPr>
              <a:t>EN MILLONES DE Q.</a:t>
            </a:r>
          </a:p>
        </c:rich>
      </c:tx>
      <c:layout>
        <c:manualLayout>
          <c:xMode val="edge"/>
          <c:yMode val="edge"/>
          <c:x val="2.2505932988225792E-2"/>
          <c:y val="4.0333727790283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1" i="0" u="none" strike="noStrike" kern="1200" baseline="0">
              <a:solidFill>
                <a:srgbClr val="1F497D"/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>
        <c:manualLayout>
          <c:layoutTarget val="inner"/>
          <c:xMode val="edge"/>
          <c:yMode val="edge"/>
          <c:x val="5.2313100508428932E-2"/>
          <c:y val="0.14152389220740272"/>
          <c:w val="0.94768693520930802"/>
          <c:h val="0.64494806421152029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COVIAL!$A$224</c:f>
              <c:strCache>
                <c:ptCount val="1"/>
                <c:pt idx="0">
                  <c:v>FUNCIONAMIENTO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(COVIAL!$B$35,COVIAL!$D$35,COVIAL!$F$35,COVIAL!$H$35,COVIAL!$J$35)</c:f>
              <c:strCache>
                <c:ptCount val="5"/>
                <c:pt idx="0">
                  <c:v>Ejecutado 
2016</c:v>
                </c:pt>
                <c:pt idx="1">
                  <c:v>Ejecutado 
2017</c:v>
                </c:pt>
                <c:pt idx="2">
                  <c:v>Ejecutado 
2018</c:v>
                </c:pt>
                <c:pt idx="3">
                  <c:v>Vigente
2019</c:v>
                </c:pt>
                <c:pt idx="4">
                  <c:v>POA 
2020</c:v>
                </c:pt>
              </c:strCache>
            </c:strRef>
          </c:cat>
          <c:val>
            <c:numRef>
              <c:f>(COVIAL!$B$224,COVIAL!$D$224,COVIAL!$F$224,COVIAL!$H$224,COVIAL!$J$224)</c:f>
              <c:numCache>
                <c:formatCode>#,##0</c:formatCode>
                <c:ptCount val="5"/>
                <c:pt idx="0">
                  <c:v>20.055325850000006</c:v>
                </c:pt>
                <c:pt idx="1">
                  <c:v>21.004796070000005</c:v>
                </c:pt>
                <c:pt idx="2">
                  <c:v>23.192305870000034</c:v>
                </c:pt>
                <c:pt idx="3">
                  <c:v>50.964658999999997</c:v>
                </c:pt>
                <c:pt idx="4">
                  <c:v>66.685259569999999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A6-4AB7-B260-AAF8A6B3BD47}"/>
            </c:ext>
          </c:extLst>
        </c:ser>
        <c:ser>
          <c:idx val="0"/>
          <c:order val="1"/>
          <c:tx>
            <c:strRef>
              <c:f>COVIAL!$A$225</c:f>
              <c:strCache>
                <c:ptCount val="1"/>
                <c:pt idx="0">
                  <c:v>INVERSIÓN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0"/>
            </a:effectLst>
          </c:spPr>
          <c:invertIfNegative val="0"/>
          <c:dLbls>
            <c:dLbl>
              <c:idx val="0"/>
              <c:layout>
                <c:manualLayout>
                  <c:x val="1.6110421590704973E-3"/>
                  <c:y val="-4.45238103585266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A6-4AB7-B260-AAF8A6B3BD47}"/>
                </c:ext>
              </c:extLst>
            </c:dLbl>
            <c:dLbl>
              <c:idx val="1"/>
              <c:layout>
                <c:manualLayout>
                  <c:x val="-5.9070863440929717E-17"/>
                  <c:y val="-5.26190486055315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4A6-4AB7-B260-AAF8A6B3BD47}"/>
                </c:ext>
              </c:extLst>
            </c:dLbl>
            <c:dLbl>
              <c:idx val="2"/>
              <c:layout>
                <c:manualLayout>
                  <c:x val="-5.9070863440929717E-17"/>
                  <c:y val="-2.83333338645169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4A6-4AB7-B260-AAF8A6B3BD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(COVIAL!$B$35,COVIAL!$D$35,COVIAL!$F$35,COVIAL!$H$35,COVIAL!$J$35)</c:f>
              <c:strCache>
                <c:ptCount val="5"/>
                <c:pt idx="0">
                  <c:v>Ejecutado 
2016</c:v>
                </c:pt>
                <c:pt idx="1">
                  <c:v>Ejecutado 
2017</c:v>
                </c:pt>
                <c:pt idx="2">
                  <c:v>Ejecutado 
2018</c:v>
                </c:pt>
                <c:pt idx="3">
                  <c:v>Vigente
2019</c:v>
                </c:pt>
                <c:pt idx="4">
                  <c:v>POA 
2020</c:v>
                </c:pt>
              </c:strCache>
            </c:strRef>
          </c:cat>
          <c:val>
            <c:numRef>
              <c:f>(COVIAL!$B$225,COVIAL!$D$225,COVIAL!$F$225,COVIAL!$H$225,COVIAL!$J$225)</c:f>
              <c:numCache>
                <c:formatCode>#,##0</c:formatCode>
                <c:ptCount val="5"/>
                <c:pt idx="0">
                  <c:v>8.5816000000000003E-2</c:v>
                </c:pt>
                <c:pt idx="1">
                  <c:v>8.5816000000000003E-2</c:v>
                </c:pt>
                <c:pt idx="2">
                  <c:v>2.3694767400000001</c:v>
                </c:pt>
                <c:pt idx="3">
                  <c:v>15.481771999999999</c:v>
                </c:pt>
                <c:pt idx="4">
                  <c:v>11.587379910000001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A6-4AB7-B260-AAF8A6B3BD4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45028104"/>
        <c:axId val="1"/>
      </c:barChart>
      <c:catAx>
        <c:axId val="445028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44502810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20588814344009007"/>
          <c:y val="0.20772158244697381"/>
          <c:w val="0.30738570226723111"/>
          <c:h val="0.120249664796581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showDLblsOverMax val="0"/>
  </c:chart>
  <c:spPr>
    <a:solidFill>
      <a:schemeClr val="bg1"/>
    </a:solidFill>
    <a:ln w="120650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GT"/>
    </a:p>
  </c:txPr>
  <c:externalData r:id="rId4">
    <c:autoUpdate val="0"/>
  </c:externalData>
  <c:userShapes r:id="rId5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GT" sz="1200" b="1" i="0" baseline="0">
                <a:effectLst/>
              </a:rPr>
              <a:t>ÁREA  INSTITUTO NACIONAL DE SISMOLOGÍA, VULCANOLOGÍA,METEOROLOGÍA E HIDROLOGÍA</a:t>
            </a:r>
            <a:endParaRPr lang="es-GT" sz="1200">
              <a:effectLst/>
            </a:endParaRPr>
          </a:p>
          <a:p>
            <a:pPr algn="l">
              <a:defRPr sz="1200"/>
            </a:pPr>
            <a:r>
              <a:rPr lang="es-GT" sz="1200" baseline="0"/>
              <a:t>E</a:t>
            </a:r>
            <a:r>
              <a:rPr lang="es-GT" sz="1200"/>
              <a:t>jecución</a:t>
            </a:r>
            <a:r>
              <a:rPr lang="es-GT" sz="1200" baseline="0"/>
              <a:t> Física</a:t>
            </a:r>
            <a:r>
              <a:rPr lang="es-GT" sz="1200"/>
              <a:t>.</a:t>
            </a:r>
          </a:p>
        </c:rich>
      </c:tx>
      <c:layout>
        <c:manualLayout>
          <c:xMode val="edge"/>
          <c:yMode val="edge"/>
          <c:x val="2.2505932988225792E-2"/>
          <c:y val="4.0333727790283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2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>
        <c:manualLayout>
          <c:layoutTarget val="inner"/>
          <c:xMode val="edge"/>
          <c:yMode val="edge"/>
          <c:x val="5.2313074900165867E-2"/>
          <c:y val="0.18553583500101423"/>
          <c:w val="0.94768693520930802"/>
          <c:h val="0.64494806421152029"/>
        </c:manualLayout>
      </c:layout>
      <c:barChart>
        <c:barDir val="col"/>
        <c:grouping val="stacked"/>
        <c:varyColors val="0"/>
        <c:ser>
          <c:idx val="17"/>
          <c:order val="0"/>
          <c:tx>
            <c:strRef>
              <c:f>'Servicios  Publicos y metas'!$A$168:$C$168</c:f>
              <c:strCache>
                <c:ptCount val="3"/>
                <c:pt idx="0">
                  <c:v>Programa 16</c:v>
                </c:pt>
                <c:pt idx="1">
                  <c:v>Boletin con información climática para la población en general</c:v>
                </c:pt>
                <c:pt idx="2">
                  <c:v>Documento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6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6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metas'!$D$168:$L$168</c:f>
            </c:numRef>
          </c:val>
          <c:extLst>
            <c:ext xmlns:c16="http://schemas.microsoft.com/office/drawing/2014/chart" uri="{C3380CC4-5D6E-409C-BE32-E72D297353CC}">
              <c16:uniqueId val="{00000000-CE10-4E70-8E71-7CE8A29D5222}"/>
            </c:ext>
          </c:extLst>
        </c:ser>
        <c:ser>
          <c:idx val="18"/>
          <c:order val="1"/>
          <c:tx>
            <c:strRef>
              <c:f>'Servicios  Publicos y metas'!$A$169:$C$169</c:f>
              <c:strCache>
                <c:ptCount val="3"/>
                <c:pt idx="0">
                  <c:v>Programa 16</c:v>
                </c:pt>
                <c:pt idx="1">
                  <c:v>Usuarios atendidos con información climática</c:v>
                </c:pt>
                <c:pt idx="2">
                  <c:v>Documento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80000"/>
                    <a:shade val="51000"/>
                    <a:satMod val="130000"/>
                  </a:schemeClr>
                </a:gs>
                <a:gs pos="80000">
                  <a:schemeClr val="accent1">
                    <a:lumMod val="80000"/>
                    <a:shade val="93000"/>
                    <a:satMod val="130000"/>
                  </a:schemeClr>
                </a:gs>
                <a:gs pos="100000">
                  <a:schemeClr val="accent1">
                    <a:lumMod val="8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metas'!$D$169:$L$169</c:f>
            </c:numRef>
          </c:val>
          <c:extLst>
            <c:ext xmlns:c16="http://schemas.microsoft.com/office/drawing/2014/chart" uri="{C3380CC4-5D6E-409C-BE32-E72D297353CC}">
              <c16:uniqueId val="{00000001-CE10-4E70-8E71-7CE8A29D5222}"/>
            </c:ext>
          </c:extLst>
        </c:ser>
        <c:ser>
          <c:idx val="20"/>
          <c:order val="2"/>
          <c:tx>
            <c:strRef>
              <c:f>'Servicios  Publicos y metas'!$A$170:$C$170</c:f>
              <c:strCache>
                <c:ptCount val="3"/>
                <c:pt idx="0">
                  <c:v>Programa 16</c:v>
                </c:pt>
                <c:pt idx="1">
                  <c:v>Boletines emitidos con información meterológica para la poblacion en general</c:v>
                </c:pt>
                <c:pt idx="2">
                  <c:v>Documento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80000"/>
                    <a:shade val="51000"/>
                    <a:satMod val="130000"/>
                  </a:schemeClr>
                </a:gs>
                <a:gs pos="80000">
                  <a:schemeClr val="accent3">
                    <a:lumMod val="80000"/>
                    <a:shade val="93000"/>
                    <a:satMod val="130000"/>
                  </a:schemeClr>
                </a:gs>
                <a:gs pos="100000">
                  <a:schemeClr val="accent3">
                    <a:lumMod val="8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metas'!$D$170:$L$170</c:f>
            </c:numRef>
          </c:val>
          <c:extLst>
            <c:ext xmlns:c16="http://schemas.microsoft.com/office/drawing/2014/chart" uri="{C3380CC4-5D6E-409C-BE32-E72D297353CC}">
              <c16:uniqueId val="{00000002-CE10-4E70-8E71-7CE8A29D5222}"/>
            </c:ext>
          </c:extLst>
        </c:ser>
        <c:ser>
          <c:idx val="21"/>
          <c:order val="3"/>
          <c:tx>
            <c:strRef>
              <c:f>'Servicios  Publicos y metas'!$A$171:$C$171</c:f>
              <c:strCache>
                <c:ptCount val="3"/>
                <c:pt idx="0">
                  <c:v>Programa 16</c:v>
                </c:pt>
                <c:pt idx="1">
                  <c:v>Información de amenaza sísmica y volcánica registrada para uso de personas jurídicas y/o individuales</c:v>
                </c:pt>
                <c:pt idx="2">
                  <c:v>Documento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shade val="51000"/>
                    <a:satMod val="130000"/>
                  </a:schemeClr>
                </a:gs>
                <a:gs pos="80000">
                  <a:schemeClr val="accent4">
                    <a:lumMod val="80000"/>
                    <a:shade val="93000"/>
                    <a:satMod val="130000"/>
                  </a:schemeClr>
                </a:gs>
                <a:gs pos="100000">
                  <a:schemeClr val="accent4">
                    <a:lumMod val="8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metas'!$D$171:$L$171</c:f>
            </c:numRef>
          </c:val>
          <c:extLst>
            <c:ext xmlns:c16="http://schemas.microsoft.com/office/drawing/2014/chart" uri="{C3380CC4-5D6E-409C-BE32-E72D297353CC}">
              <c16:uniqueId val="{00000003-CE10-4E70-8E71-7CE8A29D5222}"/>
            </c:ext>
          </c:extLst>
        </c:ser>
        <c:ser>
          <c:idx val="25"/>
          <c:order val="4"/>
          <c:tx>
            <c:strRef>
              <c:f>'Servicios  Publicos y metas'!$A$172:$C$172</c:f>
              <c:strCache>
                <c:ptCount val="3"/>
                <c:pt idx="0">
                  <c:v>Programa 16</c:v>
                </c:pt>
                <c:pt idx="1">
                  <c:v>Boletines emitidos con información geológica para la población en general</c:v>
                </c:pt>
                <c:pt idx="2">
                  <c:v>Documento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lumOff val="40000"/>
                    <a:shade val="51000"/>
                    <a:satMod val="130000"/>
                  </a:schemeClr>
                </a:gs>
                <a:gs pos="80000">
                  <a:schemeClr val="accent2">
                    <a:lumMod val="60000"/>
                    <a:lumOff val="40000"/>
                    <a:shade val="93000"/>
                    <a:satMod val="130000"/>
                  </a:schemeClr>
                </a:gs>
                <a:gs pos="100000">
                  <a:schemeClr val="accent2">
                    <a:lumMod val="60000"/>
                    <a:lumOff val="4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metas'!$D$172:$L$172</c:f>
            </c:numRef>
          </c:val>
          <c:extLst>
            <c:ext xmlns:c16="http://schemas.microsoft.com/office/drawing/2014/chart" uri="{C3380CC4-5D6E-409C-BE32-E72D297353CC}">
              <c16:uniqueId val="{00000004-CE10-4E70-8E71-7CE8A29D5222}"/>
            </c:ext>
          </c:extLst>
        </c:ser>
        <c:ser>
          <c:idx val="26"/>
          <c:order val="5"/>
          <c:tx>
            <c:strRef>
              <c:f>'Servicios  Publicos y metas'!$A$173:$C$173</c:f>
              <c:strCache>
                <c:ptCount val="3"/>
                <c:pt idx="0">
                  <c:v>Programa 16</c:v>
                </c:pt>
                <c:pt idx="1">
                  <c:v>Informes emitidos sobre deslizamiento de tierras</c:v>
                </c:pt>
                <c:pt idx="2">
                  <c:v>Documento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lumOff val="40000"/>
                    <a:shade val="51000"/>
                    <a:satMod val="130000"/>
                  </a:schemeClr>
                </a:gs>
                <a:gs pos="80000">
                  <a:schemeClr val="accent3">
                    <a:lumMod val="60000"/>
                    <a:lumOff val="40000"/>
                    <a:shade val="93000"/>
                    <a:satMod val="130000"/>
                  </a:schemeClr>
                </a:gs>
                <a:gs pos="100000">
                  <a:schemeClr val="accent3">
                    <a:lumMod val="60000"/>
                    <a:lumOff val="4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metas'!$D$173:$L$173</c:f>
            </c:numRef>
          </c:val>
          <c:extLst>
            <c:ext xmlns:c16="http://schemas.microsoft.com/office/drawing/2014/chart" uri="{C3380CC4-5D6E-409C-BE32-E72D297353CC}">
              <c16:uniqueId val="{00000005-CE10-4E70-8E71-7CE8A29D5222}"/>
            </c:ext>
          </c:extLst>
        </c:ser>
        <c:ser>
          <c:idx val="27"/>
          <c:order val="6"/>
          <c:tx>
            <c:strRef>
              <c:f>'Servicios  Publicos y metas'!$A$174:$C$174</c:f>
              <c:strCache>
                <c:ptCount val="3"/>
                <c:pt idx="0">
                  <c:v>Programa 16</c:v>
                </c:pt>
                <c:pt idx="1">
                  <c:v>Información de actividad hidrológica registrada para uso de personas jurídicas y/o individuales</c:v>
                </c:pt>
                <c:pt idx="2">
                  <c:v>Documento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lumOff val="40000"/>
                    <a:shade val="51000"/>
                    <a:satMod val="130000"/>
                  </a:schemeClr>
                </a:gs>
                <a:gs pos="80000">
                  <a:schemeClr val="accent4">
                    <a:lumMod val="60000"/>
                    <a:lumOff val="40000"/>
                    <a:shade val="93000"/>
                    <a:satMod val="130000"/>
                  </a:schemeClr>
                </a:gs>
                <a:gs pos="100000">
                  <a:schemeClr val="accent4">
                    <a:lumMod val="60000"/>
                    <a:lumOff val="4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metas'!$D$174:$L$174</c:f>
            </c:numRef>
          </c:val>
          <c:extLst>
            <c:ext xmlns:c16="http://schemas.microsoft.com/office/drawing/2014/chart" uri="{C3380CC4-5D6E-409C-BE32-E72D297353CC}">
              <c16:uniqueId val="{00000006-CE10-4E70-8E71-7CE8A29D5222}"/>
            </c:ext>
          </c:extLst>
        </c:ser>
        <c:ser>
          <c:idx val="28"/>
          <c:order val="7"/>
          <c:tx>
            <c:strRef>
              <c:f>'Servicios  Publicos y metas'!$A$175:$C$175</c:f>
              <c:strCache>
                <c:ptCount val="3"/>
                <c:pt idx="0">
                  <c:v>Programa 16</c:v>
                </c:pt>
                <c:pt idx="1">
                  <c:v>Boletines con información hidrológica para la población en general</c:v>
                </c:pt>
                <c:pt idx="2">
                  <c:v>Documento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lumOff val="40000"/>
                    <a:shade val="51000"/>
                    <a:satMod val="130000"/>
                  </a:schemeClr>
                </a:gs>
                <a:gs pos="80000">
                  <a:schemeClr val="accent5">
                    <a:lumMod val="60000"/>
                    <a:lumOff val="40000"/>
                    <a:shade val="93000"/>
                    <a:satMod val="130000"/>
                  </a:schemeClr>
                </a:gs>
                <a:gs pos="100000">
                  <a:schemeClr val="accent5">
                    <a:lumMod val="60000"/>
                    <a:lumOff val="4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metas'!$D$175:$L$175</c:f>
            </c:numRef>
          </c:val>
          <c:extLst>
            <c:ext xmlns:c16="http://schemas.microsoft.com/office/drawing/2014/chart" uri="{C3380CC4-5D6E-409C-BE32-E72D297353CC}">
              <c16:uniqueId val="{00000007-CE10-4E70-8E71-7CE8A29D5222}"/>
            </c:ext>
          </c:extLst>
        </c:ser>
        <c:ser>
          <c:idx val="29"/>
          <c:order val="8"/>
          <c:tx>
            <c:strRef>
              <c:f>'Servicios  Publicos y metas'!$A$176:$C$176</c:f>
              <c:strCache>
                <c:ptCount val="3"/>
                <c:pt idx="0">
                  <c:v>Programa 16</c:v>
                </c:pt>
                <c:pt idx="1">
                  <c:v>Publicaciones anuales con información consolidada de efemérides solar, pronóstico de mareas, estudios de calidad de agua y de cuencas</c:v>
                </c:pt>
                <c:pt idx="2">
                  <c:v>Documento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lumOff val="40000"/>
                    <a:shade val="51000"/>
                    <a:satMod val="130000"/>
                  </a:schemeClr>
                </a:gs>
                <a:gs pos="80000">
                  <a:schemeClr val="accent6">
                    <a:lumMod val="60000"/>
                    <a:lumOff val="40000"/>
                    <a:shade val="93000"/>
                    <a:satMod val="130000"/>
                  </a:schemeClr>
                </a:gs>
                <a:gs pos="100000">
                  <a:schemeClr val="accent6">
                    <a:lumMod val="60000"/>
                    <a:lumOff val="4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metas'!$D$176:$L$176</c:f>
            </c:numRef>
          </c:val>
          <c:extLst>
            <c:ext xmlns:c16="http://schemas.microsoft.com/office/drawing/2014/chart" uri="{C3380CC4-5D6E-409C-BE32-E72D297353CC}">
              <c16:uniqueId val="{00000008-CE10-4E70-8E71-7CE8A29D5222}"/>
            </c:ext>
          </c:extLst>
        </c:ser>
        <c:ser>
          <c:idx val="30"/>
          <c:order val="9"/>
          <c:tx>
            <c:strRef>
              <c:f>'Servicios  Publicos y metas'!$A$177:$C$177</c:f>
              <c:strCache>
                <c:ptCount val="3"/>
                <c:pt idx="0">
                  <c:v>Programa 16</c:v>
                </c:pt>
                <c:pt idx="1">
                  <c:v>Boletines emitidos con información del índice de calidad del aire para la población en general</c:v>
                </c:pt>
                <c:pt idx="2">
                  <c:v>Documento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50000"/>
                    <a:shade val="51000"/>
                    <a:satMod val="130000"/>
                  </a:schemeClr>
                </a:gs>
                <a:gs pos="80000">
                  <a:schemeClr val="accent1">
                    <a:lumMod val="50000"/>
                    <a:shade val="93000"/>
                    <a:satMod val="130000"/>
                  </a:schemeClr>
                </a:gs>
                <a:gs pos="100000">
                  <a:schemeClr val="accent1">
                    <a:lumMod val="5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metas'!$D$177:$L$177</c:f>
            </c:numRef>
          </c:val>
          <c:extLst>
            <c:ext xmlns:c16="http://schemas.microsoft.com/office/drawing/2014/chart" uri="{C3380CC4-5D6E-409C-BE32-E72D297353CC}">
              <c16:uniqueId val="{00000009-CE10-4E70-8E71-7CE8A29D5222}"/>
            </c:ext>
          </c:extLst>
        </c:ser>
        <c:ser>
          <c:idx val="31"/>
          <c:order val="10"/>
          <c:tx>
            <c:strRef>
              <c:f>'Servicios  Publicos y metas'!$A$178:$C$178</c:f>
              <c:strCache>
                <c:ptCount val="3"/>
                <c:pt idx="0">
                  <c:v>Programa 16</c:v>
                </c:pt>
                <c:pt idx="1">
                  <c:v>Boletin con información climática</c:v>
                </c:pt>
                <c:pt idx="2">
                  <c:v>Documento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metas'!$D$178:$L$178</c:f>
              <c:numCache>
                <c:formatCode>#,##0_);\(#,##0\)</c:formatCode>
                <c:ptCount val="5"/>
                <c:pt idx="0">
                  <c:v>15720</c:v>
                </c:pt>
                <c:pt idx="1">
                  <c:v>15664</c:v>
                </c:pt>
                <c:pt idx="2">
                  <c:v>17332</c:v>
                </c:pt>
                <c:pt idx="3">
                  <c:v>16494</c:v>
                </c:pt>
                <c:pt idx="4">
                  <c:v>20053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E10-4E70-8E71-7CE8A29D5222}"/>
            </c:ext>
          </c:extLst>
        </c:ser>
        <c:ser>
          <c:idx val="32"/>
          <c:order val="11"/>
          <c:tx>
            <c:strRef>
              <c:f>'Servicios  Publicos y metas'!$A$179:$C$179</c:f>
              <c:strCache>
                <c:ptCount val="3"/>
                <c:pt idx="0">
                  <c:v>Programa 16</c:v>
                </c:pt>
                <c:pt idx="1">
                  <c:v>Usuarios atendidos con información climática</c:v>
                </c:pt>
                <c:pt idx="2">
                  <c:v>Documento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50000"/>
                    <a:shade val="51000"/>
                    <a:satMod val="130000"/>
                  </a:schemeClr>
                </a:gs>
                <a:gs pos="80000">
                  <a:schemeClr val="accent3">
                    <a:lumMod val="50000"/>
                    <a:shade val="93000"/>
                    <a:satMod val="130000"/>
                  </a:schemeClr>
                </a:gs>
                <a:gs pos="100000">
                  <a:schemeClr val="accent3">
                    <a:lumMod val="5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metas'!$D$179:$L$179</c:f>
            </c:numRef>
          </c:val>
          <c:extLst>
            <c:ext xmlns:c16="http://schemas.microsoft.com/office/drawing/2014/chart" uri="{C3380CC4-5D6E-409C-BE32-E72D297353CC}">
              <c16:uniqueId val="{0000000B-CE10-4E70-8E71-7CE8A29D5222}"/>
            </c:ext>
          </c:extLst>
        </c:ser>
        <c:ser>
          <c:idx val="33"/>
          <c:order val="12"/>
          <c:tx>
            <c:strRef>
              <c:f>'Servicios  Publicos y metas'!$A$180:$C$180</c:f>
              <c:strCache>
                <c:ptCount val="3"/>
                <c:pt idx="0">
                  <c:v>Programa 16</c:v>
                </c:pt>
                <c:pt idx="1">
                  <c:v>Boletines emitidos con información meterológica</c:v>
                </c:pt>
                <c:pt idx="2">
                  <c:v>Documento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50000"/>
                    <a:shade val="51000"/>
                    <a:satMod val="130000"/>
                  </a:schemeClr>
                </a:gs>
                <a:gs pos="80000">
                  <a:schemeClr val="accent4">
                    <a:lumMod val="50000"/>
                    <a:shade val="93000"/>
                    <a:satMod val="130000"/>
                  </a:schemeClr>
                </a:gs>
                <a:gs pos="100000">
                  <a:schemeClr val="accent4">
                    <a:lumMod val="5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metas'!$D$180:$L$180</c:f>
            </c:numRef>
          </c:val>
          <c:extLst>
            <c:ext xmlns:c16="http://schemas.microsoft.com/office/drawing/2014/chart" uri="{C3380CC4-5D6E-409C-BE32-E72D297353CC}">
              <c16:uniqueId val="{0000000C-CE10-4E70-8E71-7CE8A29D5222}"/>
            </c:ext>
          </c:extLst>
        </c:ser>
        <c:ser>
          <c:idx val="34"/>
          <c:order val="13"/>
          <c:tx>
            <c:strRef>
              <c:f>'Servicios  Publicos y metas'!$A$181:$C$181</c:f>
              <c:strCache>
                <c:ptCount val="3"/>
                <c:pt idx="0">
                  <c:v>Programa 16</c:v>
                </c:pt>
                <c:pt idx="1">
                  <c:v>Estudios para la actualización de sistemas de alerta temprana climática y recursos hídricos</c:v>
                </c:pt>
                <c:pt idx="2">
                  <c:v>Documento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50000"/>
                    <a:shade val="51000"/>
                    <a:satMod val="130000"/>
                  </a:schemeClr>
                </a:gs>
                <a:gs pos="80000">
                  <a:schemeClr val="accent5">
                    <a:lumMod val="50000"/>
                    <a:shade val="93000"/>
                    <a:satMod val="130000"/>
                  </a:schemeClr>
                </a:gs>
                <a:gs pos="100000">
                  <a:schemeClr val="accent5">
                    <a:lumMod val="5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metas'!$D$181:$L$181</c:f>
            </c:numRef>
          </c:val>
          <c:extLst>
            <c:ext xmlns:c16="http://schemas.microsoft.com/office/drawing/2014/chart" uri="{C3380CC4-5D6E-409C-BE32-E72D297353CC}">
              <c16:uniqueId val="{0000000D-CE10-4E70-8E71-7CE8A29D5222}"/>
            </c:ext>
          </c:extLst>
        </c:ser>
        <c:ser>
          <c:idx val="35"/>
          <c:order val="14"/>
          <c:tx>
            <c:strRef>
              <c:f>'Servicios  Publicos y metas'!$A$182:$C$182</c:f>
              <c:strCache>
                <c:ptCount val="3"/>
                <c:pt idx="0">
                  <c:v>Programa 16</c:v>
                </c:pt>
                <c:pt idx="1">
                  <c:v>Información de amenaza sísmica y volcánica registrada</c:v>
                </c:pt>
                <c:pt idx="2">
                  <c:v>Documento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metas'!$D$182:$L$182</c:f>
              <c:numCache>
                <c:formatCode>#,##0_);\(#,##0\)</c:formatCode>
                <c:ptCount val="5"/>
                <c:pt idx="0">
                  <c:v>19385</c:v>
                </c:pt>
                <c:pt idx="1">
                  <c:v>13150</c:v>
                </c:pt>
                <c:pt idx="2">
                  <c:v>15227</c:v>
                </c:pt>
                <c:pt idx="3">
                  <c:v>8100</c:v>
                </c:pt>
                <c:pt idx="4">
                  <c:v>8125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E10-4E70-8E71-7CE8A29D5222}"/>
            </c:ext>
          </c:extLst>
        </c:ser>
        <c:ser>
          <c:idx val="36"/>
          <c:order val="15"/>
          <c:tx>
            <c:strRef>
              <c:f>'Servicios  Publicos y metas'!$A$183:$C$183</c:f>
              <c:strCache>
                <c:ptCount val="3"/>
                <c:pt idx="0">
                  <c:v>Programa 16</c:v>
                </c:pt>
                <c:pt idx="1">
                  <c:v>Boletines emitidos con información geológica</c:v>
                </c:pt>
                <c:pt idx="2">
                  <c:v>Documento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70000"/>
                    <a:lumOff val="30000"/>
                    <a:shade val="51000"/>
                    <a:satMod val="130000"/>
                  </a:schemeClr>
                </a:gs>
                <a:gs pos="80000">
                  <a:schemeClr val="accent1">
                    <a:lumMod val="70000"/>
                    <a:lumOff val="30000"/>
                    <a:shade val="93000"/>
                    <a:satMod val="130000"/>
                  </a:schemeClr>
                </a:gs>
                <a:gs pos="100000">
                  <a:schemeClr val="accent1">
                    <a:lumMod val="70000"/>
                    <a:lumOff val="3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metas'!$D$183:$L$183</c:f>
            </c:numRef>
          </c:val>
          <c:extLst>
            <c:ext xmlns:c16="http://schemas.microsoft.com/office/drawing/2014/chart" uri="{C3380CC4-5D6E-409C-BE32-E72D297353CC}">
              <c16:uniqueId val="{0000000F-CE10-4E70-8E71-7CE8A29D5222}"/>
            </c:ext>
          </c:extLst>
        </c:ser>
        <c:ser>
          <c:idx val="37"/>
          <c:order val="16"/>
          <c:tx>
            <c:strRef>
              <c:f>'Servicios  Publicos y metas'!$A$184:$C$184</c:f>
              <c:strCache>
                <c:ptCount val="3"/>
                <c:pt idx="0">
                  <c:v>Programa 16</c:v>
                </c:pt>
                <c:pt idx="1">
                  <c:v>Informes emitidos sobre deslizamiento de tierra</c:v>
                </c:pt>
                <c:pt idx="2">
                  <c:v>Documento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70000"/>
                    <a:lumOff val="30000"/>
                    <a:shade val="51000"/>
                    <a:satMod val="130000"/>
                  </a:schemeClr>
                </a:gs>
                <a:gs pos="80000">
                  <a:schemeClr val="accent2">
                    <a:lumMod val="70000"/>
                    <a:lumOff val="30000"/>
                    <a:shade val="93000"/>
                    <a:satMod val="130000"/>
                  </a:schemeClr>
                </a:gs>
                <a:gs pos="100000">
                  <a:schemeClr val="accent2">
                    <a:lumMod val="70000"/>
                    <a:lumOff val="3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metas'!$D$184:$L$184</c:f>
            </c:numRef>
          </c:val>
          <c:extLst>
            <c:ext xmlns:c16="http://schemas.microsoft.com/office/drawing/2014/chart" uri="{C3380CC4-5D6E-409C-BE32-E72D297353CC}">
              <c16:uniqueId val="{00000010-CE10-4E70-8E71-7CE8A29D5222}"/>
            </c:ext>
          </c:extLst>
        </c:ser>
        <c:ser>
          <c:idx val="38"/>
          <c:order val="17"/>
          <c:tx>
            <c:strRef>
              <c:f>'Servicios  Publicos y metas'!$A$185:$C$185</c:f>
              <c:strCache>
                <c:ptCount val="3"/>
                <c:pt idx="0">
                  <c:v>Programa 16</c:v>
                </c:pt>
                <c:pt idx="1">
                  <c:v>Información de actividad hidrológica registrada</c:v>
                </c:pt>
                <c:pt idx="2">
                  <c:v>Documento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metas'!$D$185:$L$185</c:f>
              <c:numCache>
                <c:formatCode>#,##0_);\(#,##0\)</c:formatCode>
                <c:ptCount val="5"/>
                <c:pt idx="0">
                  <c:v>10294</c:v>
                </c:pt>
                <c:pt idx="1">
                  <c:v>10461</c:v>
                </c:pt>
                <c:pt idx="2">
                  <c:v>9744</c:v>
                </c:pt>
                <c:pt idx="3">
                  <c:v>9974</c:v>
                </c:pt>
                <c:pt idx="4">
                  <c:v>16148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E10-4E70-8E71-7CE8A29D5222}"/>
            </c:ext>
          </c:extLst>
        </c:ser>
        <c:ser>
          <c:idx val="2"/>
          <c:order val="18"/>
          <c:tx>
            <c:strRef>
              <c:f>'Servicios  Publicos y metas'!$A$6:$C$6</c:f>
              <c:strCache>
                <c:ptCount val="3"/>
                <c:pt idx="0">
                  <c:v>INFRAESTRUCTURA VIAL</c:v>
                </c:pt>
                <c:pt idx="1">
                  <c:v>Red vial no pavimentada con servicios de mantenimiento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metas'!$D$6:$L$6</c:f>
            </c:numRef>
          </c:val>
          <c:extLst>
            <c:ext xmlns:c16="http://schemas.microsoft.com/office/drawing/2014/chart" uri="{C3380CC4-5D6E-409C-BE32-E72D297353CC}">
              <c16:uniqueId val="{00000012-CE10-4E70-8E71-7CE8A29D5222}"/>
            </c:ext>
          </c:extLst>
        </c:ser>
        <c:ser>
          <c:idx val="3"/>
          <c:order val="19"/>
          <c:tx>
            <c:strRef>
              <c:f>'Servicios  Publicos y metas'!$A$7:$C$7</c:f>
              <c:strCache>
                <c:ptCount val="3"/>
                <c:pt idx="0">
                  <c:v>INFRAESTRUCTURA VIAL</c:v>
                </c:pt>
                <c:pt idx="1">
                  <c:v>Red vial pavimentada con servicios de mantenimiento periódico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metas'!$D$7:$L$7</c:f>
            </c:numRef>
          </c:val>
          <c:extLst>
            <c:ext xmlns:c16="http://schemas.microsoft.com/office/drawing/2014/chart" uri="{C3380CC4-5D6E-409C-BE32-E72D297353CC}">
              <c16:uniqueId val="{00000013-CE10-4E70-8E71-7CE8A29D5222}"/>
            </c:ext>
          </c:extLst>
        </c:ser>
        <c:ser>
          <c:idx val="4"/>
          <c:order val="20"/>
          <c:tx>
            <c:strRef>
              <c:f>'Servicios  Publicos y metas'!$A$8:$C$8</c:f>
              <c:strCache>
                <c:ptCount val="3"/>
                <c:pt idx="0">
                  <c:v>FSS</c:v>
                </c:pt>
                <c:pt idx="1">
                  <c:v>Red vial pavimentada con servicios de mantenimiento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metas'!$D$8:$L$8</c:f>
            </c:numRef>
          </c:val>
          <c:extLst>
            <c:ext xmlns:c16="http://schemas.microsoft.com/office/drawing/2014/chart" uri="{C3380CC4-5D6E-409C-BE32-E72D297353CC}">
              <c16:uniqueId val="{00000014-CE10-4E70-8E71-7CE8A29D5222}"/>
            </c:ext>
          </c:extLst>
        </c:ser>
        <c:ser>
          <c:idx val="5"/>
          <c:order val="21"/>
          <c:tx>
            <c:strRef>
              <c:f>'Servicios  Publicos y metas'!$A$9:$C$9</c:f>
              <c:strCache>
                <c:ptCount val="3"/>
                <c:pt idx="0">
                  <c:v>FSS</c:v>
                </c:pt>
                <c:pt idx="1">
                  <c:v>Red vial pavimentada con mantenimiento rutinario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metas'!$D$9:$L$9</c:f>
            </c:numRef>
          </c:val>
          <c:extLst>
            <c:ext xmlns:c16="http://schemas.microsoft.com/office/drawing/2014/chart" uri="{C3380CC4-5D6E-409C-BE32-E72D297353CC}">
              <c16:uniqueId val="{00000015-CE10-4E70-8E71-7CE8A29D5222}"/>
            </c:ext>
          </c:extLst>
        </c:ser>
        <c:ser>
          <c:idx val="6"/>
          <c:order val="22"/>
          <c:tx>
            <c:strRef>
              <c:f>'Servicios  Publicos y metas'!$A$10:$C$10</c:f>
              <c:strCache>
                <c:ptCount val="3"/>
                <c:pt idx="0">
                  <c:v>FSS</c:v>
                </c:pt>
                <c:pt idx="1">
                  <c:v>Red vial no pavimentada con mantenimiento rutinario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hade val="51000"/>
                    <a:satMod val="130000"/>
                  </a:schemeClr>
                </a:gs>
                <a:gs pos="80000">
                  <a:schemeClr val="accent1">
                    <a:lumMod val="60000"/>
                    <a:shade val="93000"/>
                    <a:satMod val="130000"/>
                  </a:schemeClr>
                </a:gs>
                <a:gs pos="100000">
                  <a:schemeClr val="accent1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metas'!$D$10:$L$10</c:f>
            </c:numRef>
          </c:val>
          <c:extLst>
            <c:ext xmlns:c16="http://schemas.microsoft.com/office/drawing/2014/chart" uri="{C3380CC4-5D6E-409C-BE32-E72D297353CC}">
              <c16:uniqueId val="{00000016-CE10-4E70-8E71-7CE8A29D5222}"/>
            </c:ext>
          </c:extLst>
        </c:ser>
        <c:ser>
          <c:idx val="7"/>
          <c:order val="23"/>
          <c:tx>
            <c:strRef>
              <c:f>'Servicios  Publicos y metas'!$A$11:$C$11</c:f>
              <c:strCache>
                <c:ptCount val="3"/>
                <c:pt idx="0">
                  <c:v>FSS</c:v>
                </c:pt>
                <c:pt idx="1">
                  <c:v>Red vial con servicios de mantenimiento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hade val="51000"/>
                    <a:satMod val="130000"/>
                  </a:schemeClr>
                </a:gs>
                <a:gs pos="80000">
                  <a:schemeClr val="accent2">
                    <a:lumMod val="60000"/>
                    <a:shade val="93000"/>
                    <a:satMod val="130000"/>
                  </a:schemeClr>
                </a:gs>
                <a:gs pos="100000">
                  <a:schemeClr val="accent2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metas'!$D$11:$L$11</c:f>
            </c:numRef>
          </c:val>
          <c:extLst>
            <c:ext xmlns:c16="http://schemas.microsoft.com/office/drawing/2014/chart" uri="{C3380CC4-5D6E-409C-BE32-E72D297353CC}">
              <c16:uniqueId val="{00000017-CE10-4E70-8E71-7CE8A29D5222}"/>
            </c:ext>
          </c:extLst>
        </c:ser>
        <c:ser>
          <c:idx val="8"/>
          <c:order val="24"/>
          <c:tx>
            <c:strRef>
              <c:f>'Servicios  Publicos y metas'!$A$12:$C$12</c:f>
              <c:strCache>
                <c:ptCount val="3"/>
                <c:pt idx="0">
                  <c:v>FSS</c:v>
                </c:pt>
                <c:pt idx="1">
                  <c:v>Red vial pavimentada con mantenimiento periódico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hade val="51000"/>
                    <a:satMod val="130000"/>
                  </a:schemeClr>
                </a:gs>
                <a:gs pos="80000">
                  <a:schemeClr val="accent3">
                    <a:lumMod val="60000"/>
                    <a:shade val="93000"/>
                    <a:satMod val="130000"/>
                  </a:schemeClr>
                </a:gs>
                <a:gs pos="100000">
                  <a:schemeClr val="accent3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metas'!$D$12:$L$12</c:f>
            </c:numRef>
          </c:val>
          <c:extLst>
            <c:ext xmlns:c16="http://schemas.microsoft.com/office/drawing/2014/chart" uri="{C3380CC4-5D6E-409C-BE32-E72D297353CC}">
              <c16:uniqueId val="{00000018-CE10-4E70-8E71-7CE8A29D5222}"/>
            </c:ext>
          </c:extLst>
        </c:ser>
        <c:ser>
          <c:idx val="9"/>
          <c:order val="25"/>
          <c:tx>
            <c:strRef>
              <c:f>'Servicios  Publicos y metas'!$A$13:$C$13</c:f>
              <c:strCache>
                <c:ptCount val="3"/>
                <c:pt idx="0">
                  <c:v>FSS</c:v>
                </c:pt>
                <c:pt idx="1">
                  <c:v>Red vial pavimentada con mantenimiento rutinario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hade val="51000"/>
                    <a:satMod val="130000"/>
                  </a:schemeClr>
                </a:gs>
                <a:gs pos="80000">
                  <a:schemeClr val="accent4">
                    <a:lumMod val="60000"/>
                    <a:shade val="93000"/>
                    <a:satMod val="130000"/>
                  </a:schemeClr>
                </a:gs>
                <a:gs pos="100000">
                  <a:schemeClr val="accent4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metas'!$D$13:$L$13</c:f>
            </c:numRef>
          </c:val>
          <c:extLst>
            <c:ext xmlns:c16="http://schemas.microsoft.com/office/drawing/2014/chart" uri="{C3380CC4-5D6E-409C-BE32-E72D297353CC}">
              <c16:uniqueId val="{00000019-CE10-4E70-8E71-7CE8A29D5222}"/>
            </c:ext>
          </c:extLst>
        </c:ser>
        <c:ser>
          <c:idx val="10"/>
          <c:order val="26"/>
          <c:tx>
            <c:strRef>
              <c:f>'Servicios  Publicos y metas'!$A$14:$C$14</c:f>
              <c:strCache>
                <c:ptCount val="3"/>
                <c:pt idx="0">
                  <c:v>FSS</c:v>
                </c:pt>
                <c:pt idx="1">
                  <c:v>Red vial pavimentada con mantenimiento periódico (Ejecución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shade val="51000"/>
                    <a:satMod val="130000"/>
                  </a:schemeClr>
                </a:gs>
                <a:gs pos="80000">
                  <a:schemeClr val="accent5">
                    <a:lumMod val="60000"/>
                    <a:shade val="93000"/>
                    <a:satMod val="130000"/>
                  </a:schemeClr>
                </a:gs>
                <a:gs pos="100000">
                  <a:schemeClr val="accent5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metas'!$D$14:$L$14</c:f>
            </c:numRef>
          </c:val>
          <c:extLst>
            <c:ext xmlns:c16="http://schemas.microsoft.com/office/drawing/2014/chart" uri="{C3380CC4-5D6E-409C-BE32-E72D297353CC}">
              <c16:uniqueId val="{0000001A-CE10-4E70-8E71-7CE8A29D5222}"/>
            </c:ext>
          </c:extLst>
        </c:ser>
        <c:ser>
          <c:idx val="11"/>
          <c:order val="27"/>
          <c:tx>
            <c:strRef>
              <c:f>'Servicios  Publicos y metas'!$A$15:$C$15</c:f>
              <c:strCache>
                <c:ptCount val="3"/>
                <c:pt idx="0">
                  <c:v>FSS</c:v>
                </c:pt>
                <c:pt idx="1">
                  <c:v>Red vial pavimentada con mantenimiento rutinario (Ejecución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shade val="51000"/>
                    <a:satMod val="130000"/>
                  </a:schemeClr>
                </a:gs>
                <a:gs pos="80000">
                  <a:schemeClr val="accent6">
                    <a:lumMod val="60000"/>
                    <a:shade val="93000"/>
                    <a:satMod val="130000"/>
                  </a:schemeClr>
                </a:gs>
                <a:gs pos="100000">
                  <a:schemeClr val="accent6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metas'!$D$15:$L$15</c:f>
            </c:numRef>
          </c:val>
          <c:extLst>
            <c:ext xmlns:c16="http://schemas.microsoft.com/office/drawing/2014/chart" uri="{C3380CC4-5D6E-409C-BE32-E72D297353CC}">
              <c16:uniqueId val="{0000001B-CE10-4E70-8E71-7CE8A29D5222}"/>
            </c:ext>
          </c:extLst>
        </c:ser>
        <c:ser>
          <c:idx val="12"/>
          <c:order val="28"/>
          <c:tx>
            <c:strRef>
              <c:f>'Servicios  Publicos y metas'!$A$16:$C$16</c:f>
              <c:strCache>
                <c:ptCount val="3"/>
                <c:pt idx="0">
                  <c:v>FSS</c:v>
                </c:pt>
                <c:pt idx="1">
                  <c:v>Red vial pavimentada con mantenimiento (ejecucion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1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1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metas'!$D$16:$L$16</c:f>
            </c:numRef>
          </c:val>
          <c:extLst>
            <c:ext xmlns:c16="http://schemas.microsoft.com/office/drawing/2014/chart" uri="{C3380CC4-5D6E-409C-BE32-E72D297353CC}">
              <c16:uniqueId val="{0000001C-CE10-4E70-8E71-7CE8A29D5222}"/>
            </c:ext>
          </c:extLst>
        </c:ser>
        <c:ser>
          <c:idx val="13"/>
          <c:order val="29"/>
          <c:tx>
            <c:strRef>
              <c:f>'Servicios  Publicos y metas'!$A$17:$C$17</c:f>
              <c:strCache>
                <c:ptCount val="3"/>
                <c:pt idx="0">
                  <c:v>FSS</c:v>
                </c:pt>
                <c:pt idx="1">
                  <c:v>Red vial terciaria no pavimentada con mantenimiento rutinario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2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2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metas'!$D$17:$L$17</c:f>
            </c:numRef>
          </c:val>
          <c:extLst>
            <c:ext xmlns:c16="http://schemas.microsoft.com/office/drawing/2014/chart" uri="{C3380CC4-5D6E-409C-BE32-E72D297353CC}">
              <c16:uniqueId val="{0000001D-CE10-4E70-8E71-7CE8A29D5222}"/>
            </c:ext>
          </c:extLst>
        </c:ser>
        <c:ser>
          <c:idx val="14"/>
          <c:order val="30"/>
          <c:tx>
            <c:strRef>
              <c:f>'Servicios  Publicos y metas'!$A$18:$C$18</c:f>
              <c:strCache>
                <c:ptCount val="3"/>
                <c:pt idx="0">
                  <c:v>FSS</c:v>
                </c:pt>
                <c:pt idx="1">
                  <c:v>Red vial terciaria no pavimentada con mantenimiento rutinario (Ejecución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3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3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metas'!$D$18:$L$18</c:f>
            </c:numRef>
          </c:val>
          <c:extLst>
            <c:ext xmlns:c16="http://schemas.microsoft.com/office/drawing/2014/chart" uri="{C3380CC4-5D6E-409C-BE32-E72D297353CC}">
              <c16:uniqueId val="{0000001E-CE10-4E70-8E71-7CE8A29D5222}"/>
            </c:ext>
          </c:extLst>
        </c:ser>
        <c:ser>
          <c:idx val="15"/>
          <c:order val="31"/>
          <c:tx>
            <c:strRef>
              <c:f>'Servicios  Publicos y metas'!$A$19:$C$19</c:f>
              <c:strCache>
                <c:ptCount val="3"/>
                <c:pt idx="0">
                  <c:v>FSS</c:v>
                </c:pt>
                <c:pt idx="1">
                  <c:v>Red vial terciaria no pavimentada con servicios de mantenimiento (Ejercucion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4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4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metas'!$D$19:$L$19</c:f>
            </c:numRef>
          </c:val>
          <c:extLst>
            <c:ext xmlns:c16="http://schemas.microsoft.com/office/drawing/2014/chart" uri="{C3380CC4-5D6E-409C-BE32-E72D297353CC}">
              <c16:uniqueId val="{0000001F-CE10-4E70-8E71-7CE8A29D5222}"/>
            </c:ext>
          </c:extLst>
        </c:ser>
        <c:ser>
          <c:idx val="16"/>
          <c:order val="32"/>
          <c:tx>
            <c:strRef>
              <c:f>'Servicios  Publicos y metas'!$A$20:$C$20</c:f>
              <c:strCache>
                <c:ptCount val="3"/>
                <c:pt idx="0">
                  <c:v>FSS</c:v>
                </c:pt>
                <c:pt idx="1">
                  <c:v>Red vial terciaria con mantenimiento (ejecucion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5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5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metas'!$D$20:$L$20</c:f>
            </c:numRef>
          </c:val>
          <c:extLst>
            <c:ext xmlns:c16="http://schemas.microsoft.com/office/drawing/2014/chart" uri="{C3380CC4-5D6E-409C-BE32-E72D297353CC}">
              <c16:uniqueId val="{00000020-CE10-4E70-8E71-7CE8A29D522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45028104"/>
        <c:axId val="1"/>
        <c:extLst/>
      </c:barChart>
      <c:catAx>
        <c:axId val="445028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44502810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20650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GT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GT"/>
              <a:t>MINISTERIO DE COMUNICACIONES INFRAESTRUCTURA Y VIVIENDA</a:t>
            </a:r>
          </a:p>
          <a:p>
            <a:pPr algn="ctr">
              <a:defRPr/>
            </a:pPr>
            <a:r>
              <a:rPr lang="es-GT"/>
              <a:t>PRESUPUESTO</a:t>
            </a:r>
            <a:r>
              <a:rPr lang="es-GT" baseline="0"/>
              <a:t> DE FUNCIONAMIENTO</a:t>
            </a:r>
            <a:endParaRPr lang="es-GT"/>
          </a:p>
          <a:p>
            <a:pPr algn="ctr">
              <a:defRPr/>
            </a:pPr>
            <a:r>
              <a:rPr lang="es-GT"/>
              <a:t>EN MILLONES DE Q.</a:t>
            </a:r>
          </a:p>
        </c:rich>
      </c:tx>
      <c:layout>
        <c:manualLayout>
          <c:xMode val="edge"/>
          <c:yMode val="edge"/>
          <c:x val="0.11587711623766329"/>
          <c:y val="4.43814919735599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>
        <c:manualLayout>
          <c:layoutTarget val="inner"/>
          <c:xMode val="edge"/>
          <c:yMode val="edge"/>
          <c:x val="5.2313100508428932E-2"/>
          <c:y val="0.14152389220740272"/>
          <c:w val="0.94768693520930802"/>
          <c:h val="0.64494806421152029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COVIAL!$A$36</c:f>
              <c:strCache>
                <c:ptCount val="1"/>
                <c:pt idx="0">
                  <c:v>FUNCIONAMIENTO UNIDADES EJECUTORAS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(COVIAL!$B$35,COVIAL!$D$35,COVIAL!$F$35,COVIAL!$H$35,COVIAL!$J$35)</c:f>
              <c:strCache>
                <c:ptCount val="5"/>
                <c:pt idx="0">
                  <c:v>Ejecutado 
2016</c:v>
                </c:pt>
                <c:pt idx="1">
                  <c:v>Ejecutado 
2017</c:v>
                </c:pt>
                <c:pt idx="2">
                  <c:v>Ejecutado 
2018</c:v>
                </c:pt>
                <c:pt idx="3">
                  <c:v>Vigente
2019</c:v>
                </c:pt>
                <c:pt idx="4">
                  <c:v>POA 
2020</c:v>
                </c:pt>
              </c:strCache>
            </c:strRef>
          </c:cat>
          <c:val>
            <c:numRef>
              <c:f>(COVIAL!$B$36,COVIAL!$D$36,COVIAL!$F$36,COVIAL!$H$36,COVIAL!$J$36)</c:f>
              <c:numCache>
                <c:formatCode>#,##0</c:formatCode>
                <c:ptCount val="5"/>
                <c:pt idx="0">
                  <c:v>811.974605</c:v>
                </c:pt>
                <c:pt idx="1">
                  <c:v>823.03799600000002</c:v>
                </c:pt>
                <c:pt idx="2">
                  <c:v>783.34164799999996</c:v>
                </c:pt>
                <c:pt idx="3">
                  <c:v>929.32335999999998</c:v>
                </c:pt>
                <c:pt idx="4">
                  <c:v>1463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06-4145-9194-7DC01F09E8A7}"/>
            </c:ext>
          </c:extLst>
        </c:ser>
        <c:ser>
          <c:idx val="0"/>
          <c:order val="1"/>
          <c:tx>
            <c:strRef>
              <c:f>COVIAL!$A$37</c:f>
              <c:strCache>
                <c:ptCount val="1"/>
                <c:pt idx="0">
                  <c:v>MANTENIMIENTO RED VIAL  (COVIAL)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0"/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(COVIAL!$B$35,COVIAL!$D$35,COVIAL!$F$35,COVIAL!$H$35,COVIAL!$J$35)</c:f>
              <c:strCache>
                <c:ptCount val="5"/>
                <c:pt idx="0">
                  <c:v>Ejecutado 
2016</c:v>
                </c:pt>
                <c:pt idx="1">
                  <c:v>Ejecutado 
2017</c:v>
                </c:pt>
                <c:pt idx="2">
                  <c:v>Ejecutado 
2018</c:v>
                </c:pt>
                <c:pt idx="3">
                  <c:v>Vigente
2019</c:v>
                </c:pt>
                <c:pt idx="4">
                  <c:v>POA 
2020</c:v>
                </c:pt>
              </c:strCache>
            </c:strRef>
          </c:cat>
          <c:val>
            <c:numRef>
              <c:f>(COVIAL!$B$37,COVIAL!$D$37,COVIAL!$F$37,COVIAL!$H$37,COVIAL!$J$37)</c:f>
              <c:numCache>
                <c:formatCode>#,##0</c:formatCode>
                <c:ptCount val="5"/>
                <c:pt idx="0">
                  <c:v>538.39241306999929</c:v>
                </c:pt>
                <c:pt idx="1">
                  <c:v>523.13917797000011</c:v>
                </c:pt>
                <c:pt idx="2">
                  <c:v>1114.8190101799994</c:v>
                </c:pt>
                <c:pt idx="3">
                  <c:v>1343.6422700000001</c:v>
                </c:pt>
                <c:pt idx="4">
                  <c:v>1522.9522653499998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06-4145-9194-7DC01F09E8A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45028104"/>
        <c:axId val="1"/>
      </c:barChart>
      <c:catAx>
        <c:axId val="445028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44502810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6.7328880844520392E-2"/>
          <c:y val="0.24415014118489892"/>
          <c:w val="0.17205814609788808"/>
          <c:h val="0.261916257048762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showDLblsOverMax val="0"/>
  </c:chart>
  <c:spPr>
    <a:solidFill>
      <a:schemeClr val="bg1"/>
    </a:solidFill>
    <a:ln w="120650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GT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GT" sz="2000"/>
              <a:t>INFRAESTRUCTURA</a:t>
            </a:r>
            <a:r>
              <a:rPr lang="es-GT" sz="2000" baseline="0"/>
              <a:t> VIAL</a:t>
            </a:r>
            <a:endParaRPr lang="es-GT" sz="2000"/>
          </a:p>
          <a:p>
            <a:pPr algn="ctr">
              <a:defRPr/>
            </a:pPr>
            <a:r>
              <a:rPr lang="es-GT" sz="1600"/>
              <a:t>EN MILLONES DE Q</a:t>
            </a:r>
            <a:r>
              <a:rPr lang="es-GT"/>
              <a:t>.</a:t>
            </a:r>
          </a:p>
        </c:rich>
      </c:tx>
      <c:layout>
        <c:manualLayout>
          <c:xMode val="edge"/>
          <c:yMode val="edge"/>
          <c:x val="2.2505932988225792E-2"/>
          <c:y val="4.0333727790283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>
        <c:manualLayout>
          <c:layoutTarget val="inner"/>
          <c:xMode val="edge"/>
          <c:yMode val="edge"/>
          <c:x val="4.8439562598059191E-2"/>
          <c:y val="0.12533341067366724"/>
          <c:w val="0.94768693520930802"/>
          <c:h val="0.64494806421152029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COVIAL!$A$91</c:f>
              <c:strCache>
                <c:ptCount val="1"/>
                <c:pt idx="0">
                  <c:v>FUNCIONAMIENTO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(COVIAL!$B$35,COVIAL!$D$35,COVIAL!$F$35,COVIAL!$H$35,COVIAL!$J$35)</c:f>
              <c:strCache>
                <c:ptCount val="5"/>
                <c:pt idx="0">
                  <c:v>Ejecutado 
2016</c:v>
                </c:pt>
                <c:pt idx="1">
                  <c:v>Ejecutado 
2017</c:v>
                </c:pt>
                <c:pt idx="2">
                  <c:v>Ejecutado 
2018</c:v>
                </c:pt>
                <c:pt idx="3">
                  <c:v>Vigente
2019</c:v>
                </c:pt>
                <c:pt idx="4">
                  <c:v>POA 
2020</c:v>
                </c:pt>
              </c:strCache>
            </c:strRef>
          </c:cat>
          <c:val>
            <c:numRef>
              <c:f>(COVIAL!$B$91,COVIAL!$D$91,COVIAL!$F$91,COVIAL!$H$91,COVIAL!$J$91)</c:f>
              <c:numCache>
                <c:formatCode>#,##0</c:formatCode>
                <c:ptCount val="5"/>
                <c:pt idx="0">
                  <c:v>855.72267551999948</c:v>
                </c:pt>
                <c:pt idx="1">
                  <c:v>803.96093109000026</c:v>
                </c:pt>
                <c:pt idx="2">
                  <c:v>1380.2166001399992</c:v>
                </c:pt>
                <c:pt idx="3">
                  <c:v>1630.2706989999999</c:v>
                </c:pt>
                <c:pt idx="4">
                  <c:v>2057.5457083900001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63-4EC6-B310-5048AB69EC7D}"/>
            </c:ext>
          </c:extLst>
        </c:ser>
        <c:ser>
          <c:idx val="0"/>
          <c:order val="1"/>
          <c:tx>
            <c:strRef>
              <c:f>COVIAL!$A$92</c:f>
              <c:strCache>
                <c:ptCount val="1"/>
                <c:pt idx="0">
                  <c:v>INVERSIÓN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0"/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(COVIAL!$B$35,COVIAL!$D$35,COVIAL!$F$35,COVIAL!$H$35,COVIAL!$J$35)</c:f>
              <c:strCache>
                <c:ptCount val="5"/>
                <c:pt idx="0">
                  <c:v>Ejecutado 
2016</c:v>
                </c:pt>
                <c:pt idx="1">
                  <c:v>Ejecutado 
2017</c:v>
                </c:pt>
                <c:pt idx="2">
                  <c:v>Ejecutado 
2018</c:v>
                </c:pt>
                <c:pt idx="3">
                  <c:v>Vigente
2019</c:v>
                </c:pt>
                <c:pt idx="4">
                  <c:v>POA 
2020</c:v>
                </c:pt>
              </c:strCache>
            </c:strRef>
          </c:cat>
          <c:val>
            <c:numRef>
              <c:f>(COVIAL!$B$92,COVIAL!$D$92,COVIAL!$F$92,COVIAL!$H$92,COVIAL!$J$92)</c:f>
              <c:numCache>
                <c:formatCode>#,##0</c:formatCode>
                <c:ptCount val="5"/>
                <c:pt idx="0">
                  <c:v>912.22288231999994</c:v>
                </c:pt>
                <c:pt idx="1">
                  <c:v>1132.9297608700001</c:v>
                </c:pt>
                <c:pt idx="2">
                  <c:v>2755.2254660299991</c:v>
                </c:pt>
                <c:pt idx="3">
                  <c:v>3144.5953800000002</c:v>
                </c:pt>
                <c:pt idx="4">
                  <c:v>7655.5004380399996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63-4EC6-B310-5048AB69EC7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45028104"/>
        <c:axId val="1"/>
      </c:barChart>
      <c:catAx>
        <c:axId val="445028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44502810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5.4450140462434633E-2"/>
          <c:y val="0.26843586929951013"/>
          <c:w val="0.17205814609788808"/>
          <c:h val="0.120249664796581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showDLblsOverMax val="0"/>
  </c:chart>
  <c:spPr>
    <a:solidFill>
      <a:schemeClr val="bg1"/>
    </a:solidFill>
    <a:ln w="120650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GT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GT" sz="2000"/>
              <a:t>INFRAESTRUCTURA</a:t>
            </a:r>
            <a:r>
              <a:rPr lang="es-GT" sz="2000" baseline="0"/>
              <a:t> VIAL</a:t>
            </a:r>
            <a:endParaRPr lang="es-GT" sz="2000"/>
          </a:p>
          <a:p>
            <a:pPr algn="ctr">
              <a:defRPr/>
            </a:pPr>
            <a:r>
              <a:rPr lang="es-GT" sz="1600"/>
              <a:t>Ejecución</a:t>
            </a:r>
            <a:r>
              <a:rPr lang="es-GT" sz="1600" baseline="0"/>
              <a:t> Física</a:t>
            </a:r>
            <a:r>
              <a:rPr lang="es-GT"/>
              <a:t>.</a:t>
            </a:r>
          </a:p>
        </c:rich>
      </c:tx>
      <c:layout>
        <c:manualLayout>
          <c:xMode val="edge"/>
          <c:yMode val="edge"/>
          <c:x val="2.2505932988225792E-2"/>
          <c:y val="4.0333727790283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>
        <c:manualLayout>
          <c:layoutTarget val="inner"/>
          <c:xMode val="edge"/>
          <c:yMode val="edge"/>
          <c:x val="5.2313100508428932E-2"/>
          <c:y val="0.14152389220740272"/>
          <c:w val="0.94768693520930802"/>
          <c:h val="0.64494806421152029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'Servicios  Publicos y metas'!$A$6:$C$6</c:f>
              <c:strCache>
                <c:ptCount val="3"/>
                <c:pt idx="0">
                  <c:v>INFRAESTRUCTURA VIAL</c:v>
                </c:pt>
                <c:pt idx="1">
                  <c:v>Red vial no pavimentada con servicios de mantenimiento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metas'!$D$3:$L$5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metas'!$D$6:$L$6</c:f>
            </c:numRef>
          </c:val>
          <c:extLst>
            <c:ext xmlns:c16="http://schemas.microsoft.com/office/drawing/2014/chart" uri="{C3380CC4-5D6E-409C-BE32-E72D297353CC}">
              <c16:uniqueId val="{00000000-14AD-4736-ACE5-28E3B4DA430E}"/>
            </c:ext>
          </c:extLst>
        </c:ser>
        <c:ser>
          <c:idx val="3"/>
          <c:order val="1"/>
          <c:tx>
            <c:strRef>
              <c:f>'Servicios  Publicos y metas'!$A$7:$C$7</c:f>
              <c:strCache>
                <c:ptCount val="3"/>
                <c:pt idx="0">
                  <c:v>INFRAESTRUCTURA VIAL</c:v>
                </c:pt>
                <c:pt idx="1">
                  <c:v>Red vial pavimentada con servicios de mantenimiento periódico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metas'!$D$3:$L$5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metas'!$D$7:$L$7</c:f>
            </c:numRef>
          </c:val>
          <c:extLst>
            <c:ext xmlns:c16="http://schemas.microsoft.com/office/drawing/2014/chart" uri="{C3380CC4-5D6E-409C-BE32-E72D297353CC}">
              <c16:uniqueId val="{00000001-14AD-4736-ACE5-28E3B4DA430E}"/>
            </c:ext>
          </c:extLst>
        </c:ser>
        <c:ser>
          <c:idx val="4"/>
          <c:order val="2"/>
          <c:tx>
            <c:strRef>
              <c:f>'Servicios  Publicos y metas'!$A$8:$C$8</c:f>
              <c:strCache>
                <c:ptCount val="3"/>
                <c:pt idx="0">
                  <c:v>FSS</c:v>
                </c:pt>
                <c:pt idx="1">
                  <c:v>Red vial pavimentada con servicios de mantenimiento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metas'!$D$3:$L$5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metas'!$D$8:$L$8</c:f>
            </c:numRef>
          </c:val>
          <c:extLst>
            <c:ext xmlns:c16="http://schemas.microsoft.com/office/drawing/2014/chart" uri="{C3380CC4-5D6E-409C-BE32-E72D297353CC}">
              <c16:uniqueId val="{00000002-14AD-4736-ACE5-28E3B4DA430E}"/>
            </c:ext>
          </c:extLst>
        </c:ser>
        <c:ser>
          <c:idx val="5"/>
          <c:order val="3"/>
          <c:tx>
            <c:strRef>
              <c:f>'Servicios  Publicos y metas'!$A$9:$C$9</c:f>
              <c:strCache>
                <c:ptCount val="3"/>
                <c:pt idx="0">
                  <c:v>FSS</c:v>
                </c:pt>
                <c:pt idx="1">
                  <c:v>Red vial pavimentada con mantenimiento rutinario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metas'!$D$3:$L$5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metas'!$D$9:$L$9</c:f>
            </c:numRef>
          </c:val>
          <c:extLst>
            <c:ext xmlns:c16="http://schemas.microsoft.com/office/drawing/2014/chart" uri="{C3380CC4-5D6E-409C-BE32-E72D297353CC}">
              <c16:uniqueId val="{00000003-14AD-4736-ACE5-28E3B4DA430E}"/>
            </c:ext>
          </c:extLst>
        </c:ser>
        <c:ser>
          <c:idx val="6"/>
          <c:order val="4"/>
          <c:tx>
            <c:strRef>
              <c:f>'Servicios  Publicos y metas'!$A$10:$C$10</c:f>
              <c:strCache>
                <c:ptCount val="3"/>
                <c:pt idx="0">
                  <c:v>FSS</c:v>
                </c:pt>
                <c:pt idx="1">
                  <c:v>Red vial no pavimentada con mantenimiento rutinario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hade val="51000"/>
                    <a:satMod val="130000"/>
                  </a:schemeClr>
                </a:gs>
                <a:gs pos="80000">
                  <a:schemeClr val="accent1">
                    <a:lumMod val="60000"/>
                    <a:shade val="93000"/>
                    <a:satMod val="130000"/>
                  </a:schemeClr>
                </a:gs>
                <a:gs pos="100000">
                  <a:schemeClr val="accent1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metas'!$D$3:$L$5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metas'!$D$10:$L$10</c:f>
            </c:numRef>
          </c:val>
          <c:extLst>
            <c:ext xmlns:c16="http://schemas.microsoft.com/office/drawing/2014/chart" uri="{C3380CC4-5D6E-409C-BE32-E72D297353CC}">
              <c16:uniqueId val="{00000004-14AD-4736-ACE5-28E3B4DA430E}"/>
            </c:ext>
          </c:extLst>
        </c:ser>
        <c:ser>
          <c:idx val="7"/>
          <c:order val="5"/>
          <c:tx>
            <c:strRef>
              <c:f>'Servicios  Publicos y metas'!$A$11:$C$11</c:f>
              <c:strCache>
                <c:ptCount val="3"/>
                <c:pt idx="0">
                  <c:v>FSS</c:v>
                </c:pt>
                <c:pt idx="1">
                  <c:v>Red vial con servicios de mantenimiento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hade val="51000"/>
                    <a:satMod val="130000"/>
                  </a:schemeClr>
                </a:gs>
                <a:gs pos="80000">
                  <a:schemeClr val="accent2">
                    <a:lumMod val="60000"/>
                    <a:shade val="93000"/>
                    <a:satMod val="130000"/>
                  </a:schemeClr>
                </a:gs>
                <a:gs pos="100000">
                  <a:schemeClr val="accent2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metas'!$D$3:$L$5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metas'!$D$11:$L$11</c:f>
            </c:numRef>
          </c:val>
          <c:extLst>
            <c:ext xmlns:c16="http://schemas.microsoft.com/office/drawing/2014/chart" uri="{C3380CC4-5D6E-409C-BE32-E72D297353CC}">
              <c16:uniqueId val="{00000005-14AD-4736-ACE5-28E3B4DA430E}"/>
            </c:ext>
          </c:extLst>
        </c:ser>
        <c:ser>
          <c:idx val="8"/>
          <c:order val="6"/>
          <c:tx>
            <c:strRef>
              <c:f>'Servicios  Publicos y metas'!$A$12:$C$12</c:f>
              <c:strCache>
                <c:ptCount val="3"/>
                <c:pt idx="0">
                  <c:v>FSS</c:v>
                </c:pt>
                <c:pt idx="1">
                  <c:v>Red vial pavimentada con mantenimiento periódico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hade val="51000"/>
                    <a:satMod val="130000"/>
                  </a:schemeClr>
                </a:gs>
                <a:gs pos="80000">
                  <a:schemeClr val="accent3">
                    <a:lumMod val="60000"/>
                    <a:shade val="93000"/>
                    <a:satMod val="130000"/>
                  </a:schemeClr>
                </a:gs>
                <a:gs pos="100000">
                  <a:schemeClr val="accent3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metas'!$D$3:$L$5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metas'!$D$12:$L$12</c:f>
            </c:numRef>
          </c:val>
          <c:extLst>
            <c:ext xmlns:c16="http://schemas.microsoft.com/office/drawing/2014/chart" uri="{C3380CC4-5D6E-409C-BE32-E72D297353CC}">
              <c16:uniqueId val="{00000006-14AD-4736-ACE5-28E3B4DA430E}"/>
            </c:ext>
          </c:extLst>
        </c:ser>
        <c:ser>
          <c:idx val="9"/>
          <c:order val="7"/>
          <c:tx>
            <c:strRef>
              <c:f>'Servicios  Publicos y metas'!$A$13:$C$13</c:f>
              <c:strCache>
                <c:ptCount val="3"/>
                <c:pt idx="0">
                  <c:v>FSS</c:v>
                </c:pt>
                <c:pt idx="1">
                  <c:v>Red vial pavimentada con mantenimiento rutinario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hade val="51000"/>
                    <a:satMod val="130000"/>
                  </a:schemeClr>
                </a:gs>
                <a:gs pos="80000">
                  <a:schemeClr val="accent4">
                    <a:lumMod val="60000"/>
                    <a:shade val="93000"/>
                    <a:satMod val="130000"/>
                  </a:schemeClr>
                </a:gs>
                <a:gs pos="100000">
                  <a:schemeClr val="accent4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metas'!$D$3:$L$5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metas'!$D$13:$L$13</c:f>
            </c:numRef>
          </c:val>
          <c:extLst>
            <c:ext xmlns:c16="http://schemas.microsoft.com/office/drawing/2014/chart" uri="{C3380CC4-5D6E-409C-BE32-E72D297353CC}">
              <c16:uniqueId val="{00000007-14AD-4736-ACE5-28E3B4DA430E}"/>
            </c:ext>
          </c:extLst>
        </c:ser>
        <c:ser>
          <c:idx val="10"/>
          <c:order val="8"/>
          <c:tx>
            <c:strRef>
              <c:f>'Servicios  Publicos y metas'!$A$14:$C$14</c:f>
              <c:strCache>
                <c:ptCount val="3"/>
                <c:pt idx="0">
                  <c:v>FSS</c:v>
                </c:pt>
                <c:pt idx="1">
                  <c:v>Red vial pavimentada con mantenimiento periódico (Ejecución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shade val="51000"/>
                    <a:satMod val="130000"/>
                  </a:schemeClr>
                </a:gs>
                <a:gs pos="80000">
                  <a:schemeClr val="accent5">
                    <a:lumMod val="60000"/>
                    <a:shade val="93000"/>
                    <a:satMod val="130000"/>
                  </a:schemeClr>
                </a:gs>
                <a:gs pos="100000">
                  <a:schemeClr val="accent5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metas'!$D$3:$L$5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metas'!$D$14:$L$14</c:f>
            </c:numRef>
          </c:val>
          <c:extLst>
            <c:ext xmlns:c16="http://schemas.microsoft.com/office/drawing/2014/chart" uri="{C3380CC4-5D6E-409C-BE32-E72D297353CC}">
              <c16:uniqueId val="{00000008-14AD-4736-ACE5-28E3B4DA430E}"/>
            </c:ext>
          </c:extLst>
        </c:ser>
        <c:ser>
          <c:idx val="11"/>
          <c:order val="9"/>
          <c:tx>
            <c:strRef>
              <c:f>'Servicios  Publicos y metas'!$A$15:$C$15</c:f>
              <c:strCache>
                <c:ptCount val="3"/>
                <c:pt idx="0">
                  <c:v>FSS</c:v>
                </c:pt>
                <c:pt idx="1">
                  <c:v>Red vial pavimentada con mantenimiento rutinario (Ejecución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shade val="51000"/>
                    <a:satMod val="130000"/>
                  </a:schemeClr>
                </a:gs>
                <a:gs pos="80000">
                  <a:schemeClr val="accent6">
                    <a:lumMod val="60000"/>
                    <a:shade val="93000"/>
                    <a:satMod val="130000"/>
                  </a:schemeClr>
                </a:gs>
                <a:gs pos="100000">
                  <a:schemeClr val="accent6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metas'!$D$3:$L$5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metas'!$D$15:$L$15</c:f>
            </c:numRef>
          </c:val>
          <c:extLst>
            <c:ext xmlns:c16="http://schemas.microsoft.com/office/drawing/2014/chart" uri="{C3380CC4-5D6E-409C-BE32-E72D297353CC}">
              <c16:uniqueId val="{00000009-14AD-4736-ACE5-28E3B4DA430E}"/>
            </c:ext>
          </c:extLst>
        </c:ser>
        <c:ser>
          <c:idx val="12"/>
          <c:order val="10"/>
          <c:tx>
            <c:strRef>
              <c:f>'Servicios  Publicos y metas'!$A$16:$C$16</c:f>
              <c:strCache>
                <c:ptCount val="3"/>
                <c:pt idx="0">
                  <c:v>FSS</c:v>
                </c:pt>
                <c:pt idx="1">
                  <c:v>Red vial pavimentada con mantenimiento (ejecucion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1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1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metas'!$D$3:$L$5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metas'!$D$16:$L$16</c:f>
            </c:numRef>
          </c:val>
          <c:extLst>
            <c:ext xmlns:c16="http://schemas.microsoft.com/office/drawing/2014/chart" uri="{C3380CC4-5D6E-409C-BE32-E72D297353CC}">
              <c16:uniqueId val="{0000000A-14AD-4736-ACE5-28E3B4DA430E}"/>
            </c:ext>
          </c:extLst>
        </c:ser>
        <c:ser>
          <c:idx val="13"/>
          <c:order val="11"/>
          <c:tx>
            <c:strRef>
              <c:f>'Servicios  Publicos y metas'!$A$17:$C$17</c:f>
              <c:strCache>
                <c:ptCount val="3"/>
                <c:pt idx="0">
                  <c:v>FSS</c:v>
                </c:pt>
                <c:pt idx="1">
                  <c:v>Red vial terciaria no pavimentada con mantenimiento rutinario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2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2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metas'!$D$3:$L$5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metas'!$D$17:$L$17</c:f>
            </c:numRef>
          </c:val>
          <c:extLst>
            <c:ext xmlns:c16="http://schemas.microsoft.com/office/drawing/2014/chart" uri="{C3380CC4-5D6E-409C-BE32-E72D297353CC}">
              <c16:uniqueId val="{0000000B-14AD-4736-ACE5-28E3B4DA430E}"/>
            </c:ext>
          </c:extLst>
        </c:ser>
        <c:ser>
          <c:idx val="14"/>
          <c:order val="12"/>
          <c:tx>
            <c:strRef>
              <c:f>'Servicios  Publicos y metas'!$A$18:$C$18</c:f>
              <c:strCache>
                <c:ptCount val="3"/>
                <c:pt idx="0">
                  <c:v>FSS</c:v>
                </c:pt>
                <c:pt idx="1">
                  <c:v>Red vial terciaria no pavimentada con mantenimiento rutinario (Ejecución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3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3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metas'!$D$3:$L$5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metas'!$D$18:$L$18</c:f>
            </c:numRef>
          </c:val>
          <c:extLst>
            <c:ext xmlns:c16="http://schemas.microsoft.com/office/drawing/2014/chart" uri="{C3380CC4-5D6E-409C-BE32-E72D297353CC}">
              <c16:uniqueId val="{0000000C-14AD-4736-ACE5-28E3B4DA430E}"/>
            </c:ext>
          </c:extLst>
        </c:ser>
        <c:ser>
          <c:idx val="15"/>
          <c:order val="13"/>
          <c:tx>
            <c:strRef>
              <c:f>'Servicios  Publicos y metas'!$A$19:$C$19</c:f>
              <c:strCache>
                <c:ptCount val="3"/>
                <c:pt idx="0">
                  <c:v>FSS</c:v>
                </c:pt>
                <c:pt idx="1">
                  <c:v>Red vial terciaria no pavimentada con servicios de mantenimiento (Ejercucion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4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4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metas'!$D$3:$L$5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metas'!$D$19:$L$19</c:f>
            </c:numRef>
          </c:val>
          <c:extLst>
            <c:ext xmlns:c16="http://schemas.microsoft.com/office/drawing/2014/chart" uri="{C3380CC4-5D6E-409C-BE32-E72D297353CC}">
              <c16:uniqueId val="{0000000D-14AD-4736-ACE5-28E3B4DA430E}"/>
            </c:ext>
          </c:extLst>
        </c:ser>
        <c:ser>
          <c:idx val="16"/>
          <c:order val="14"/>
          <c:tx>
            <c:strRef>
              <c:f>'Servicios  Publicos y metas'!$A$20:$C$20</c:f>
              <c:strCache>
                <c:ptCount val="3"/>
                <c:pt idx="0">
                  <c:v>FSS</c:v>
                </c:pt>
                <c:pt idx="1">
                  <c:v>Red vial terciaria con mantenimiento (ejecucion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5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5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metas'!$D$3:$L$5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metas'!$D$20:$L$20</c:f>
            </c:numRef>
          </c:val>
          <c:extLst>
            <c:ext xmlns:c16="http://schemas.microsoft.com/office/drawing/2014/chart" uri="{C3380CC4-5D6E-409C-BE32-E72D297353CC}">
              <c16:uniqueId val="{0000000E-14AD-4736-ACE5-28E3B4DA430E}"/>
            </c:ext>
          </c:extLst>
        </c:ser>
        <c:ser>
          <c:idx val="17"/>
          <c:order val="15"/>
          <c:tx>
            <c:strRef>
              <c:f>'Servicios  Publicos y metas'!$A$21:$C$21</c:f>
              <c:strCache>
                <c:ptCount val="3"/>
                <c:pt idx="0">
                  <c:v>Programa 11</c:v>
                </c:pt>
                <c:pt idx="1">
                  <c:v>Mantenimiento de la Red Vial </c:v>
                </c:pt>
                <c:pt idx="2">
                  <c:v>Kilometro</c:v>
                </c:pt>
              </c:strCache>
            </c:strRef>
          </c:tx>
          <c:spPr>
            <a:solidFill>
              <a:srgbClr val="C4352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metas'!$D$3:$L$5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metas'!$D$21:$L$21</c:f>
              <c:numCache>
                <c:formatCode>#,##0_);\(#,##0\)</c:formatCode>
                <c:ptCount val="5"/>
                <c:pt idx="0">
                  <c:v>11607</c:v>
                </c:pt>
                <c:pt idx="1">
                  <c:v>7103</c:v>
                </c:pt>
                <c:pt idx="2">
                  <c:v>11644</c:v>
                </c:pt>
                <c:pt idx="3">
                  <c:v>12360</c:v>
                </c:pt>
                <c:pt idx="4">
                  <c:v>12288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14AD-4736-ACE5-28E3B4DA430E}"/>
            </c:ext>
          </c:extLst>
        </c:ser>
        <c:ser>
          <c:idx val="18"/>
          <c:order val="16"/>
          <c:tx>
            <c:strRef>
              <c:f>'Servicios  Publicos y metas'!$A$22:$C$22</c:f>
              <c:strCache>
                <c:ptCount val="3"/>
                <c:pt idx="0">
                  <c:v>Programa 11</c:v>
                </c:pt>
                <c:pt idx="1">
                  <c:v>Construcción, ampliación, reposición y mejoramiento de carreteras</c:v>
                </c:pt>
                <c:pt idx="2">
                  <c:v>Kilometro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2.6495681664632672E-17"/>
                  <c:y val="-3.883443687008711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4AD-4736-ACE5-28E3B4DA430E}"/>
                </c:ext>
              </c:extLst>
            </c:dLbl>
            <c:dLbl>
              <c:idx val="1"/>
              <c:layout>
                <c:manualLayout>
                  <c:x val="-1.445235695182267E-3"/>
                  <c:y val="-3.559823379757989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4AD-4736-ACE5-28E3B4DA430E}"/>
                </c:ext>
              </c:extLst>
            </c:dLbl>
            <c:dLbl>
              <c:idx val="2"/>
              <c:layout>
                <c:manualLayout>
                  <c:x val="-2.890471390364534E-3"/>
                  <c:y val="-4.530684301510157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4AD-4736-ACE5-28E3B4DA430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14AD-4736-ACE5-28E3B4DA430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14AD-4736-ACE5-28E3B4DA43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metas'!$D$3:$L$5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metas'!$D$22:$L$22</c:f>
              <c:numCache>
                <c:formatCode>#,##0_);\(#,##0\)</c:formatCode>
                <c:ptCount val="5"/>
                <c:pt idx="0">
                  <c:v>84.940000000000012</c:v>
                </c:pt>
                <c:pt idx="1">
                  <c:v>166.09475636363638</c:v>
                </c:pt>
                <c:pt idx="2">
                  <c:v>356.36</c:v>
                </c:pt>
                <c:pt idx="3">
                  <c:v>1008.24</c:v>
                </c:pt>
                <c:pt idx="4">
                  <c:v>917.31700000000001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14AD-4736-ACE5-28E3B4DA430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45028104"/>
        <c:axId val="1"/>
        <c:extLst>
          <c:ext xmlns:c15="http://schemas.microsoft.com/office/drawing/2012/chart" uri="{02D57815-91ED-43cb-92C2-25804820EDAC}">
            <c15:filteredBarSeries>
              <c15:ser>
                <c:idx val="1"/>
                <c:order val="17"/>
                <c:tx>
                  <c:strRef>
                    <c:extLst>
                      <c:ext uri="{02D57815-91ED-43cb-92C2-25804820EDAC}">
                        <c15:formulaRef>
                          <c15:sqref>'[Copia de fun e inver 2016-2020.xlsx]COVIAL'!$A$91</c15:sqref>
                        </c15:formulaRef>
                      </c:ext>
                    </c:extLst>
                    <c:strCache>
                      <c:ptCount val="1"/>
                      <c:pt idx="0">
                        <c:v>FUNCIONAMIENTO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2">
                          <a:shade val="51000"/>
                          <a:satMod val="130000"/>
                        </a:schemeClr>
                      </a:gs>
                      <a:gs pos="80000">
                        <a:schemeClr val="accent2">
                          <a:shade val="93000"/>
                          <a:satMod val="130000"/>
                        </a:schemeClr>
                      </a:gs>
                      <a:gs pos="100000">
                        <a:schemeClr val="accent2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GT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2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([1]COVIAL!$B$35,[1]COVIAL!$D$35,[1]COVIAL!$F$35,[1]COVIAL!$H$35,[1]COVIAL!$J$35)</c15:sqref>
                        </c15:formulaRef>
                      </c:ext>
                    </c:extLst>
                    <c:strCache>
                      <c:ptCount val="5"/>
                      <c:pt idx="0">
                        <c:v>Ejecutado 
2016</c:v>
                      </c:pt>
                      <c:pt idx="1">
                        <c:v>Ejecutado 
2017</c:v>
                      </c:pt>
                      <c:pt idx="2">
                        <c:v>Ejecutado 
2018</c:v>
                      </c:pt>
                      <c:pt idx="3">
                        <c:v>Vigente
2019</c:v>
                      </c:pt>
                      <c:pt idx="4">
                        <c:v>POA 
2020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([1]COVIAL!$B$91,[1]COVIAL!$D$91,[1]COVIAL!$F$91,[1]COVIAL!$H$91,[1]COVIAL!$J$91)</c15:sqref>
                        </c15:formulaRef>
                      </c:ext>
                    </c:extLst>
                    <c:numCache>
                      <c:formatCode>#,##0</c:formatCode>
                      <c:ptCount val="5"/>
                      <c:pt idx="0">
                        <c:v>855.72267551999948</c:v>
                      </c:pt>
                      <c:pt idx="1">
                        <c:v>803.96093109000026</c:v>
                      </c:pt>
                      <c:pt idx="2">
                        <c:v>1380.2166001399992</c:v>
                      </c:pt>
                      <c:pt idx="3">
                        <c:v>1630.2706989999999</c:v>
                      </c:pt>
                      <c:pt idx="4">
                        <c:v>2057.5457083900001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5-14AD-4736-ACE5-28E3B4DA430E}"/>
                  </c:ext>
                </c:extLst>
              </c15:ser>
            </c15:filteredBarSeries>
            <c15:filteredBarSeries>
              <c15:ser>
                <c:idx val="0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'[Copia de fun e inver 2016-2020.xlsx]COVIAL'!$A$92</c15:sqref>
                        </c15:formulaRef>
                      </c:ext>
                    </c:extLst>
                    <c:strCache>
                      <c:ptCount val="1"/>
                      <c:pt idx="0">
                        <c:v>INVERSIÓN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1">
                          <a:shade val="51000"/>
                          <a:satMod val="130000"/>
                        </a:schemeClr>
                      </a:gs>
                      <a:gs pos="80000">
                        <a:schemeClr val="accent1">
                          <a:shade val="93000"/>
                          <a:satMod val="130000"/>
                        </a:schemeClr>
                      </a:gs>
                      <a:gs pos="100000">
                        <a:schemeClr val="accent1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softEdge rad="0"/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GT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2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([1]COVIAL!$B$35,[1]COVIAL!$D$35,[1]COVIAL!$F$35,[1]COVIAL!$H$35,[1]COVIAL!$J$35)</c15:sqref>
                        </c15:formulaRef>
                      </c:ext>
                    </c:extLst>
                    <c:strCache>
                      <c:ptCount val="5"/>
                      <c:pt idx="0">
                        <c:v>Ejecutado 
2016</c:v>
                      </c:pt>
                      <c:pt idx="1">
                        <c:v>Ejecutado 
2017</c:v>
                      </c:pt>
                      <c:pt idx="2">
                        <c:v>Ejecutado 
2018</c:v>
                      </c:pt>
                      <c:pt idx="3">
                        <c:v>Vigente
2019</c:v>
                      </c:pt>
                      <c:pt idx="4">
                        <c:v>POA 
2020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([1]COVIAL!$B$92,[1]COVIAL!$D$92,[1]COVIAL!$F$92,[1]COVIAL!$H$92,[1]COVIAL!$J$92)</c15:sqref>
                        </c15:formulaRef>
                      </c:ext>
                    </c:extLst>
                    <c:numCache>
                      <c:formatCode>#,##0</c:formatCode>
                      <c:ptCount val="5"/>
                      <c:pt idx="0">
                        <c:v>912.22288231999994</c:v>
                      </c:pt>
                      <c:pt idx="1">
                        <c:v>1132.9297608700001</c:v>
                      </c:pt>
                      <c:pt idx="2">
                        <c:v>2755.2254660299991</c:v>
                      </c:pt>
                      <c:pt idx="3">
                        <c:v>3144.5953800000002</c:v>
                      </c:pt>
                      <c:pt idx="4">
                        <c:v>7655.5004380399996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14AD-4736-ACE5-28E3B4DA430E}"/>
                  </c:ext>
                </c:extLst>
              </c15:ser>
            </c15:filteredBarSeries>
          </c:ext>
        </c:extLst>
      </c:barChart>
      <c:catAx>
        <c:axId val="445028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44502810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20650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GT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GT" sz="2000"/>
              <a:t>INFRAESTRUCTURA</a:t>
            </a:r>
            <a:r>
              <a:rPr lang="es-GT" sz="2000" baseline="0"/>
              <a:t> ESTATAL</a:t>
            </a:r>
            <a:endParaRPr lang="es-GT" sz="2000"/>
          </a:p>
          <a:p>
            <a:pPr algn="ctr">
              <a:defRPr/>
            </a:pPr>
            <a:r>
              <a:rPr lang="es-GT" sz="1600"/>
              <a:t>EN MILLONES DE Q</a:t>
            </a:r>
            <a:r>
              <a:rPr lang="es-GT"/>
              <a:t>.</a:t>
            </a:r>
          </a:p>
        </c:rich>
      </c:tx>
      <c:layout>
        <c:manualLayout>
          <c:xMode val="edge"/>
          <c:yMode val="edge"/>
          <c:x val="2.2505932988225792E-2"/>
          <c:y val="4.0333727790283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>
        <c:manualLayout>
          <c:layoutTarget val="inner"/>
          <c:xMode val="edge"/>
          <c:yMode val="edge"/>
          <c:x val="5.2313100508428932E-2"/>
          <c:y val="0.14152389220740272"/>
          <c:w val="0.94768693520930802"/>
          <c:h val="0.64494806421152029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COVIAL!$A$91</c:f>
              <c:strCache>
                <c:ptCount val="1"/>
                <c:pt idx="0">
                  <c:v>FUNCIONAMIENTO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(COVIAL!$B$35,COVIAL!$D$35,COVIAL!$F$35,COVIAL!$H$35,COVIAL!$J$35)</c:f>
              <c:strCache>
                <c:ptCount val="5"/>
                <c:pt idx="0">
                  <c:v>Ejecutado 
2016</c:v>
                </c:pt>
                <c:pt idx="1">
                  <c:v>Ejecutado 
2017</c:v>
                </c:pt>
                <c:pt idx="2">
                  <c:v>Ejecutado 
2018</c:v>
                </c:pt>
                <c:pt idx="3">
                  <c:v>Vigente
2019</c:v>
                </c:pt>
                <c:pt idx="4">
                  <c:v>POA 
2020</c:v>
                </c:pt>
              </c:strCache>
            </c:strRef>
          </c:cat>
          <c:val>
            <c:numRef>
              <c:f>(COVIAL!$B$91,COVIAL!$D$91,COVIAL!$F$91,COVIAL!$H$91,COVIAL!$J$91)</c:f>
              <c:numCache>
                <c:formatCode>#,##0</c:formatCode>
                <c:ptCount val="5"/>
                <c:pt idx="0">
                  <c:v>855.72267551999948</c:v>
                </c:pt>
                <c:pt idx="1">
                  <c:v>803.96093109000026</c:v>
                </c:pt>
                <c:pt idx="2">
                  <c:v>1380.2166001399992</c:v>
                </c:pt>
                <c:pt idx="3">
                  <c:v>1630.2706989999999</c:v>
                </c:pt>
                <c:pt idx="4">
                  <c:v>2057.5457083900001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63-4160-B32E-A27D90B0ADDD}"/>
            </c:ext>
          </c:extLst>
        </c:ser>
        <c:ser>
          <c:idx val="0"/>
          <c:order val="1"/>
          <c:tx>
            <c:strRef>
              <c:f>COVIAL!$A$92</c:f>
              <c:strCache>
                <c:ptCount val="1"/>
                <c:pt idx="0">
                  <c:v>INVERSIÓN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0"/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(COVIAL!$B$35,COVIAL!$D$35,COVIAL!$F$35,COVIAL!$H$35,COVIAL!$J$35)</c:f>
              <c:strCache>
                <c:ptCount val="5"/>
                <c:pt idx="0">
                  <c:v>Ejecutado 
2016</c:v>
                </c:pt>
                <c:pt idx="1">
                  <c:v>Ejecutado 
2017</c:v>
                </c:pt>
                <c:pt idx="2">
                  <c:v>Ejecutado 
2018</c:v>
                </c:pt>
                <c:pt idx="3">
                  <c:v>Vigente
2019</c:v>
                </c:pt>
                <c:pt idx="4">
                  <c:v>POA 
2020</c:v>
                </c:pt>
              </c:strCache>
            </c:strRef>
          </c:cat>
          <c:val>
            <c:numRef>
              <c:f>(COVIAL!$B$92,COVIAL!$D$92,COVIAL!$F$92,COVIAL!$H$92,COVIAL!$J$92)</c:f>
              <c:numCache>
                <c:formatCode>#,##0</c:formatCode>
                <c:ptCount val="5"/>
                <c:pt idx="0">
                  <c:v>912.22288231999994</c:v>
                </c:pt>
                <c:pt idx="1">
                  <c:v>1132.9297608700001</c:v>
                </c:pt>
                <c:pt idx="2">
                  <c:v>2755.2254660299991</c:v>
                </c:pt>
                <c:pt idx="3">
                  <c:v>3144.5953800000002</c:v>
                </c:pt>
                <c:pt idx="4">
                  <c:v>7655.5004380399996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63-4160-B32E-A27D90B0ADD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40"/>
        <c:overlap val="100"/>
        <c:axId val="445028104"/>
        <c:axId val="1"/>
      </c:barChart>
      <c:catAx>
        <c:axId val="445028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44502810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5.4450140462434633E-2"/>
          <c:y val="0.26843586929951013"/>
          <c:w val="0.24765839100579953"/>
          <c:h val="0.143718133310747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showDLblsOverMax val="0"/>
  </c:chart>
  <c:spPr>
    <a:solidFill>
      <a:schemeClr val="bg1"/>
    </a:solidFill>
    <a:ln w="120650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GT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GT" sz="2000" dirty="0"/>
              <a:t>INFRAESTRUCTURA</a:t>
            </a:r>
            <a:r>
              <a:rPr lang="es-GT" sz="2000" baseline="0" dirty="0"/>
              <a:t> ESTATAL</a:t>
            </a:r>
            <a:endParaRPr lang="es-GT" sz="2000" dirty="0"/>
          </a:p>
          <a:p>
            <a:pPr algn="ctr">
              <a:defRPr/>
            </a:pPr>
            <a:r>
              <a:rPr lang="es-GT" sz="1600" dirty="0"/>
              <a:t>Ejecución</a:t>
            </a:r>
            <a:r>
              <a:rPr lang="es-GT" sz="1600" baseline="0" dirty="0"/>
              <a:t> Física</a:t>
            </a:r>
            <a:r>
              <a:rPr lang="es-GT" dirty="0"/>
              <a:t>.</a:t>
            </a:r>
          </a:p>
        </c:rich>
      </c:tx>
      <c:layout>
        <c:manualLayout>
          <c:xMode val="edge"/>
          <c:yMode val="edge"/>
          <c:x val="2.2505932988225792E-2"/>
          <c:y val="4.0333727790283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>
        <c:manualLayout>
          <c:layoutTarget val="inner"/>
          <c:xMode val="edge"/>
          <c:yMode val="edge"/>
          <c:x val="5.2313074900165867E-2"/>
          <c:y val="0.18553583500101423"/>
          <c:w val="0.94768693520930802"/>
          <c:h val="0.64494806421152029"/>
        </c:manualLayout>
      </c:layout>
      <c:barChart>
        <c:barDir val="col"/>
        <c:grouping val="stacked"/>
        <c:varyColors val="0"/>
        <c:ser>
          <c:idx val="20"/>
          <c:order val="0"/>
          <c:tx>
            <c:strRef>
              <c:f>'Servicios  Publicos y metas'!$A$34:$C$34</c:f>
              <c:strCache>
                <c:ptCount val="3"/>
                <c:pt idx="0">
                  <c:v>Programa 14</c:v>
                </c:pt>
                <c:pt idx="1">
                  <c:v>Remozamiento de Edificios Públicos</c:v>
                </c:pt>
                <c:pt idx="2">
                  <c:v>Evento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metas'!$D$34:$L$34</c:f>
              <c:numCache>
                <c:formatCode>General</c:formatCode>
                <c:ptCount val="5"/>
                <c:pt idx="3" formatCode="#,##0_);\(#,##0\)">
                  <c:v>78</c:v>
                </c:pt>
                <c:pt idx="4" formatCode="#,##0_);\(#,##0\)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72-4C8D-A7CA-59B4E3C391C8}"/>
            </c:ext>
          </c:extLst>
        </c:ser>
        <c:ser>
          <c:idx val="21"/>
          <c:order val="1"/>
          <c:tx>
            <c:strRef>
              <c:f>'Servicios  Publicos y metas'!$A$36:$C$36</c:f>
              <c:strCache>
                <c:ptCount val="3"/>
                <c:pt idx="0">
                  <c:v>Programa 96</c:v>
                </c:pt>
                <c:pt idx="1">
                  <c:v>Ampliación, reposición, mejoramiento y construcción de escuelas (2016 en cientos)</c:v>
                </c:pt>
                <c:pt idx="2">
                  <c:v>Metro Cuadrado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metas'!$D$36:$L$36</c:f>
              <c:numCache>
                <c:formatCode>#,##0_);\(#,##0\)</c:formatCode>
                <c:ptCount val="5"/>
                <c:pt idx="0">
                  <c:v>9.8939000000000004</c:v>
                </c:pt>
                <c:pt idx="1">
                  <c:v>48.252000000000002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72-4C8D-A7CA-59B4E3C391C8}"/>
            </c:ext>
          </c:extLst>
        </c:ser>
        <c:ser>
          <c:idx val="2"/>
          <c:order val="2"/>
          <c:tx>
            <c:strRef>
              <c:f>'Servicios  Publicos y metas'!$A$6:$C$6</c:f>
              <c:strCache>
                <c:ptCount val="3"/>
                <c:pt idx="0">
                  <c:v>INFRAESTRUCTURA VIAL</c:v>
                </c:pt>
                <c:pt idx="1">
                  <c:v>Red vial no pavimentada con servicios de mantenimiento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metas'!$D$6:$L$6</c:f>
            </c:numRef>
          </c:val>
          <c:extLst>
            <c:ext xmlns:c16="http://schemas.microsoft.com/office/drawing/2014/chart" uri="{C3380CC4-5D6E-409C-BE32-E72D297353CC}">
              <c16:uniqueId val="{00000002-5372-4C8D-A7CA-59B4E3C391C8}"/>
            </c:ext>
          </c:extLst>
        </c:ser>
        <c:ser>
          <c:idx val="3"/>
          <c:order val="3"/>
          <c:tx>
            <c:strRef>
              <c:f>'Servicios  Publicos y metas'!$A$7:$C$7</c:f>
              <c:strCache>
                <c:ptCount val="3"/>
                <c:pt idx="0">
                  <c:v>INFRAESTRUCTURA VIAL</c:v>
                </c:pt>
                <c:pt idx="1">
                  <c:v>Red vial pavimentada con servicios de mantenimiento periódico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metas'!$D$7:$L$7</c:f>
            </c:numRef>
          </c:val>
          <c:extLst>
            <c:ext xmlns:c16="http://schemas.microsoft.com/office/drawing/2014/chart" uri="{C3380CC4-5D6E-409C-BE32-E72D297353CC}">
              <c16:uniqueId val="{00000003-5372-4C8D-A7CA-59B4E3C391C8}"/>
            </c:ext>
          </c:extLst>
        </c:ser>
        <c:ser>
          <c:idx val="4"/>
          <c:order val="4"/>
          <c:tx>
            <c:strRef>
              <c:f>'Servicios  Publicos y metas'!$A$8:$C$8</c:f>
              <c:strCache>
                <c:ptCount val="3"/>
                <c:pt idx="0">
                  <c:v>FSS</c:v>
                </c:pt>
                <c:pt idx="1">
                  <c:v>Red vial pavimentada con servicios de mantenimiento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metas'!$D$8:$L$8</c:f>
            </c:numRef>
          </c:val>
          <c:extLst>
            <c:ext xmlns:c16="http://schemas.microsoft.com/office/drawing/2014/chart" uri="{C3380CC4-5D6E-409C-BE32-E72D297353CC}">
              <c16:uniqueId val="{00000004-5372-4C8D-A7CA-59B4E3C391C8}"/>
            </c:ext>
          </c:extLst>
        </c:ser>
        <c:ser>
          <c:idx val="5"/>
          <c:order val="5"/>
          <c:tx>
            <c:strRef>
              <c:f>'Servicios  Publicos y metas'!$A$9:$C$9</c:f>
              <c:strCache>
                <c:ptCount val="3"/>
                <c:pt idx="0">
                  <c:v>FSS</c:v>
                </c:pt>
                <c:pt idx="1">
                  <c:v>Red vial pavimentada con mantenimiento rutinario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metas'!$D$9:$L$9</c:f>
            </c:numRef>
          </c:val>
          <c:extLst>
            <c:ext xmlns:c16="http://schemas.microsoft.com/office/drawing/2014/chart" uri="{C3380CC4-5D6E-409C-BE32-E72D297353CC}">
              <c16:uniqueId val="{00000005-5372-4C8D-A7CA-59B4E3C391C8}"/>
            </c:ext>
          </c:extLst>
        </c:ser>
        <c:ser>
          <c:idx val="6"/>
          <c:order val="6"/>
          <c:tx>
            <c:strRef>
              <c:f>'Servicios  Publicos y metas'!$A$10:$C$10</c:f>
              <c:strCache>
                <c:ptCount val="3"/>
                <c:pt idx="0">
                  <c:v>FSS</c:v>
                </c:pt>
                <c:pt idx="1">
                  <c:v>Red vial no pavimentada con mantenimiento rutinario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hade val="51000"/>
                    <a:satMod val="130000"/>
                  </a:schemeClr>
                </a:gs>
                <a:gs pos="80000">
                  <a:schemeClr val="accent1">
                    <a:lumMod val="60000"/>
                    <a:shade val="93000"/>
                    <a:satMod val="130000"/>
                  </a:schemeClr>
                </a:gs>
                <a:gs pos="100000">
                  <a:schemeClr val="accent1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metas'!$D$10:$L$10</c:f>
            </c:numRef>
          </c:val>
          <c:extLst>
            <c:ext xmlns:c16="http://schemas.microsoft.com/office/drawing/2014/chart" uri="{C3380CC4-5D6E-409C-BE32-E72D297353CC}">
              <c16:uniqueId val="{00000006-5372-4C8D-A7CA-59B4E3C391C8}"/>
            </c:ext>
          </c:extLst>
        </c:ser>
        <c:ser>
          <c:idx val="7"/>
          <c:order val="7"/>
          <c:tx>
            <c:strRef>
              <c:f>'Servicios  Publicos y metas'!$A$11:$C$11</c:f>
              <c:strCache>
                <c:ptCount val="3"/>
                <c:pt idx="0">
                  <c:v>FSS</c:v>
                </c:pt>
                <c:pt idx="1">
                  <c:v>Red vial con servicios de mantenimiento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hade val="51000"/>
                    <a:satMod val="130000"/>
                  </a:schemeClr>
                </a:gs>
                <a:gs pos="80000">
                  <a:schemeClr val="accent2">
                    <a:lumMod val="60000"/>
                    <a:shade val="93000"/>
                    <a:satMod val="130000"/>
                  </a:schemeClr>
                </a:gs>
                <a:gs pos="100000">
                  <a:schemeClr val="accent2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metas'!$D$11:$L$11</c:f>
            </c:numRef>
          </c:val>
          <c:extLst>
            <c:ext xmlns:c16="http://schemas.microsoft.com/office/drawing/2014/chart" uri="{C3380CC4-5D6E-409C-BE32-E72D297353CC}">
              <c16:uniqueId val="{00000007-5372-4C8D-A7CA-59B4E3C391C8}"/>
            </c:ext>
          </c:extLst>
        </c:ser>
        <c:ser>
          <c:idx val="8"/>
          <c:order val="8"/>
          <c:tx>
            <c:strRef>
              <c:f>'Servicios  Publicos y metas'!$A$12:$C$12</c:f>
              <c:strCache>
                <c:ptCount val="3"/>
                <c:pt idx="0">
                  <c:v>FSS</c:v>
                </c:pt>
                <c:pt idx="1">
                  <c:v>Red vial pavimentada con mantenimiento periódico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hade val="51000"/>
                    <a:satMod val="130000"/>
                  </a:schemeClr>
                </a:gs>
                <a:gs pos="80000">
                  <a:schemeClr val="accent3">
                    <a:lumMod val="60000"/>
                    <a:shade val="93000"/>
                    <a:satMod val="130000"/>
                  </a:schemeClr>
                </a:gs>
                <a:gs pos="100000">
                  <a:schemeClr val="accent3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metas'!$D$12:$L$12</c:f>
            </c:numRef>
          </c:val>
          <c:extLst>
            <c:ext xmlns:c16="http://schemas.microsoft.com/office/drawing/2014/chart" uri="{C3380CC4-5D6E-409C-BE32-E72D297353CC}">
              <c16:uniqueId val="{00000008-5372-4C8D-A7CA-59B4E3C391C8}"/>
            </c:ext>
          </c:extLst>
        </c:ser>
        <c:ser>
          <c:idx val="9"/>
          <c:order val="9"/>
          <c:tx>
            <c:strRef>
              <c:f>'Servicios  Publicos y metas'!$A$13:$C$13</c:f>
              <c:strCache>
                <c:ptCount val="3"/>
                <c:pt idx="0">
                  <c:v>FSS</c:v>
                </c:pt>
                <c:pt idx="1">
                  <c:v>Red vial pavimentada con mantenimiento rutinario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hade val="51000"/>
                    <a:satMod val="130000"/>
                  </a:schemeClr>
                </a:gs>
                <a:gs pos="80000">
                  <a:schemeClr val="accent4">
                    <a:lumMod val="60000"/>
                    <a:shade val="93000"/>
                    <a:satMod val="130000"/>
                  </a:schemeClr>
                </a:gs>
                <a:gs pos="100000">
                  <a:schemeClr val="accent4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metas'!$D$13:$L$13</c:f>
            </c:numRef>
          </c:val>
          <c:extLst>
            <c:ext xmlns:c16="http://schemas.microsoft.com/office/drawing/2014/chart" uri="{C3380CC4-5D6E-409C-BE32-E72D297353CC}">
              <c16:uniqueId val="{00000009-5372-4C8D-A7CA-59B4E3C391C8}"/>
            </c:ext>
          </c:extLst>
        </c:ser>
        <c:ser>
          <c:idx val="10"/>
          <c:order val="10"/>
          <c:tx>
            <c:strRef>
              <c:f>'Servicios  Publicos y metas'!$A$14:$C$14</c:f>
              <c:strCache>
                <c:ptCount val="3"/>
                <c:pt idx="0">
                  <c:v>FSS</c:v>
                </c:pt>
                <c:pt idx="1">
                  <c:v>Red vial pavimentada con mantenimiento periódico (Ejecución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shade val="51000"/>
                    <a:satMod val="130000"/>
                  </a:schemeClr>
                </a:gs>
                <a:gs pos="80000">
                  <a:schemeClr val="accent5">
                    <a:lumMod val="60000"/>
                    <a:shade val="93000"/>
                    <a:satMod val="130000"/>
                  </a:schemeClr>
                </a:gs>
                <a:gs pos="100000">
                  <a:schemeClr val="accent5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metas'!$D$14:$L$14</c:f>
            </c:numRef>
          </c:val>
          <c:extLst>
            <c:ext xmlns:c16="http://schemas.microsoft.com/office/drawing/2014/chart" uri="{C3380CC4-5D6E-409C-BE32-E72D297353CC}">
              <c16:uniqueId val="{0000000A-5372-4C8D-A7CA-59B4E3C391C8}"/>
            </c:ext>
          </c:extLst>
        </c:ser>
        <c:ser>
          <c:idx val="11"/>
          <c:order val="11"/>
          <c:tx>
            <c:strRef>
              <c:f>'Servicios  Publicos y metas'!$A$15:$C$15</c:f>
              <c:strCache>
                <c:ptCount val="3"/>
                <c:pt idx="0">
                  <c:v>FSS</c:v>
                </c:pt>
                <c:pt idx="1">
                  <c:v>Red vial pavimentada con mantenimiento rutinario (Ejecución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shade val="51000"/>
                    <a:satMod val="130000"/>
                  </a:schemeClr>
                </a:gs>
                <a:gs pos="80000">
                  <a:schemeClr val="accent6">
                    <a:lumMod val="60000"/>
                    <a:shade val="93000"/>
                    <a:satMod val="130000"/>
                  </a:schemeClr>
                </a:gs>
                <a:gs pos="100000">
                  <a:schemeClr val="accent6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metas'!$D$15:$L$15</c:f>
            </c:numRef>
          </c:val>
          <c:extLst>
            <c:ext xmlns:c16="http://schemas.microsoft.com/office/drawing/2014/chart" uri="{C3380CC4-5D6E-409C-BE32-E72D297353CC}">
              <c16:uniqueId val="{0000000B-5372-4C8D-A7CA-59B4E3C391C8}"/>
            </c:ext>
          </c:extLst>
        </c:ser>
        <c:ser>
          <c:idx val="12"/>
          <c:order val="12"/>
          <c:tx>
            <c:strRef>
              <c:f>'Servicios  Publicos y metas'!$A$16:$C$16</c:f>
              <c:strCache>
                <c:ptCount val="3"/>
                <c:pt idx="0">
                  <c:v>FSS</c:v>
                </c:pt>
                <c:pt idx="1">
                  <c:v>Red vial pavimentada con mantenimiento (ejecucion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1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1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metas'!$D$16:$L$16</c:f>
            </c:numRef>
          </c:val>
          <c:extLst>
            <c:ext xmlns:c16="http://schemas.microsoft.com/office/drawing/2014/chart" uri="{C3380CC4-5D6E-409C-BE32-E72D297353CC}">
              <c16:uniqueId val="{0000000C-5372-4C8D-A7CA-59B4E3C391C8}"/>
            </c:ext>
          </c:extLst>
        </c:ser>
        <c:ser>
          <c:idx val="13"/>
          <c:order val="13"/>
          <c:tx>
            <c:strRef>
              <c:f>'Servicios  Publicos y metas'!$A$17:$C$17</c:f>
              <c:strCache>
                <c:ptCount val="3"/>
                <c:pt idx="0">
                  <c:v>FSS</c:v>
                </c:pt>
                <c:pt idx="1">
                  <c:v>Red vial terciaria no pavimentada con mantenimiento rutinario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2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2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metas'!$D$17:$L$17</c:f>
            </c:numRef>
          </c:val>
          <c:extLst>
            <c:ext xmlns:c16="http://schemas.microsoft.com/office/drawing/2014/chart" uri="{C3380CC4-5D6E-409C-BE32-E72D297353CC}">
              <c16:uniqueId val="{0000000D-5372-4C8D-A7CA-59B4E3C391C8}"/>
            </c:ext>
          </c:extLst>
        </c:ser>
        <c:ser>
          <c:idx val="14"/>
          <c:order val="14"/>
          <c:tx>
            <c:strRef>
              <c:f>'Servicios  Publicos y metas'!$A$18:$C$18</c:f>
              <c:strCache>
                <c:ptCount val="3"/>
                <c:pt idx="0">
                  <c:v>FSS</c:v>
                </c:pt>
                <c:pt idx="1">
                  <c:v>Red vial terciaria no pavimentada con mantenimiento rutinario (Ejecución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3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3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metas'!$D$18:$L$18</c:f>
            </c:numRef>
          </c:val>
          <c:extLst>
            <c:ext xmlns:c16="http://schemas.microsoft.com/office/drawing/2014/chart" uri="{C3380CC4-5D6E-409C-BE32-E72D297353CC}">
              <c16:uniqueId val="{0000000E-5372-4C8D-A7CA-59B4E3C391C8}"/>
            </c:ext>
          </c:extLst>
        </c:ser>
        <c:ser>
          <c:idx val="15"/>
          <c:order val="15"/>
          <c:tx>
            <c:strRef>
              <c:f>'Servicios  Publicos y metas'!$A$19:$C$19</c:f>
              <c:strCache>
                <c:ptCount val="3"/>
                <c:pt idx="0">
                  <c:v>FSS</c:v>
                </c:pt>
                <c:pt idx="1">
                  <c:v>Red vial terciaria no pavimentada con servicios de mantenimiento (Ejercucion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4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4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metas'!$D$19:$L$19</c:f>
            </c:numRef>
          </c:val>
          <c:extLst>
            <c:ext xmlns:c16="http://schemas.microsoft.com/office/drawing/2014/chart" uri="{C3380CC4-5D6E-409C-BE32-E72D297353CC}">
              <c16:uniqueId val="{0000000F-5372-4C8D-A7CA-59B4E3C391C8}"/>
            </c:ext>
          </c:extLst>
        </c:ser>
        <c:ser>
          <c:idx val="16"/>
          <c:order val="16"/>
          <c:tx>
            <c:strRef>
              <c:f>'Servicios  Publicos y metas'!$A$20:$C$20</c:f>
              <c:strCache>
                <c:ptCount val="3"/>
                <c:pt idx="0">
                  <c:v>FSS</c:v>
                </c:pt>
                <c:pt idx="1">
                  <c:v>Red vial terciaria con mantenimiento (ejecucion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5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5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metas'!$D$20:$L$20</c:f>
            </c:numRef>
          </c:val>
          <c:extLst>
            <c:ext xmlns:c16="http://schemas.microsoft.com/office/drawing/2014/chart" uri="{C3380CC4-5D6E-409C-BE32-E72D297353CC}">
              <c16:uniqueId val="{00000010-5372-4C8D-A7CA-59B4E3C391C8}"/>
            </c:ext>
          </c:extLst>
        </c:ser>
        <c:ser>
          <c:idx val="18"/>
          <c:order val="18"/>
          <c:tx>
            <c:strRef>
              <c:f>'Servicios  Publicos y metas'!$A$35:$C$35</c:f>
              <c:strCache>
                <c:ptCount val="3"/>
                <c:pt idx="0">
                  <c:v>Programa 14</c:v>
                </c:pt>
                <c:pt idx="1">
                  <c:v>Ampliación, reposición, mejoramiento y construcción de escuelas</c:v>
                </c:pt>
                <c:pt idx="2">
                  <c:v>Establecimientos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2.6495681664632672E-17"/>
                  <c:y val="-3.883443687008711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372-4C8D-A7CA-59B4E3C391C8}"/>
                </c:ext>
              </c:extLst>
            </c:dLbl>
            <c:dLbl>
              <c:idx val="1"/>
              <c:layout>
                <c:manualLayout>
                  <c:x val="-1.445235695182267E-3"/>
                  <c:y val="-3.559823379757989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372-4C8D-A7CA-59B4E3C391C8}"/>
                </c:ext>
              </c:extLst>
            </c:dLbl>
            <c:dLbl>
              <c:idx val="2"/>
              <c:layout>
                <c:manualLayout>
                  <c:x val="-2.890471390364534E-3"/>
                  <c:y val="-4.530684301510157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372-4C8D-A7CA-59B4E3C391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metas'!$E$35:$M$35</c:f>
              <c:numCache>
                <c:formatCode>#,##0_);\(#,##0\)</c:formatCode>
                <c:ptCount val="5"/>
                <c:pt idx="0">
                  <c:v>32</c:v>
                </c:pt>
                <c:pt idx="1">
                  <c:v>44</c:v>
                </c:pt>
                <c:pt idx="2">
                  <c:v>58</c:v>
                </c:pt>
                <c:pt idx="3">
                  <c:v>17</c:v>
                </c:pt>
                <c:pt idx="4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372-4C8D-A7CA-59B4E3C391C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45028104"/>
        <c:axId val="1"/>
        <c:extLst>
          <c:ext xmlns:c15="http://schemas.microsoft.com/office/drawing/2012/chart" uri="{02D57815-91ED-43cb-92C2-25804820EDAC}">
            <c15:filteredBarSeries>
              <c15:ser>
                <c:idx val="17"/>
                <c:order val="17"/>
                <c:tx>
                  <c:strRef>
                    <c:extLst>
                      <c:ext uri="{02D57815-91ED-43cb-92C2-25804820EDAC}">
                        <c15:formulaRef>
                          <c15:sqref>'Servicios  Publicos y metas'!$A$35:$B$35</c15:sqref>
                        </c15:formulaRef>
                      </c:ext>
                    </c:extLst>
                    <c:strCache>
                      <c:ptCount val="2"/>
                      <c:pt idx="0">
                        <c:v>Programa 14</c:v>
                      </c:pt>
                      <c:pt idx="1">
                        <c:v>Ampliación, reposición, mejoramiento y construcción de escuelas</c:v>
                      </c:pt>
                    </c:strCache>
                  </c:strRef>
                </c:tx>
                <c:spPr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GT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2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>
                      <c:ext uri="{02D57815-91ED-43cb-92C2-25804820EDAC}">
                        <c15:formulaRef>
                          <c15:sqref>'Servicios  Publicos y metas'!$E$3:$I$4</c15:sqref>
                        </c15:formulaRef>
                      </c:ext>
                    </c:extLst>
                    <c:multiLvlStrCache>
                      <c:ptCount val="5"/>
                      <c:lvl>
                        <c:pt idx="0">
                          <c:v>Devengado</c:v>
                        </c:pt>
                        <c:pt idx="1">
                          <c:v>Devengado</c:v>
                        </c:pt>
                        <c:pt idx="2">
                          <c:v>Devengado</c:v>
                        </c:pt>
                        <c:pt idx="3">
                          <c:v>Vigente</c:v>
                        </c:pt>
                        <c:pt idx="4">
                          <c:v>POA</c:v>
                        </c:pt>
                      </c:lvl>
                      <c:lvl>
                        <c:pt idx="0">
                          <c:v>2016</c:v>
                        </c:pt>
                        <c:pt idx="1">
                          <c:v>2017</c:v>
                        </c:pt>
                        <c:pt idx="2">
                          <c:v>2018</c:v>
                        </c:pt>
                        <c:pt idx="3">
                          <c:v>2019</c:v>
                        </c:pt>
                        <c:pt idx="4">
                          <c:v>2020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'Servicios  Publicos y metas'!$E$35:$I$35</c15:sqref>
                        </c15:formulaRef>
                      </c:ext>
                    </c:extLst>
                    <c:numCache>
                      <c:formatCode>#,##0_);\(#,##0\)</c:formatCode>
                      <c:ptCount val="5"/>
                      <c:pt idx="0">
                        <c:v>32</c:v>
                      </c:pt>
                      <c:pt idx="1">
                        <c:v>44</c:v>
                      </c:pt>
                      <c:pt idx="2">
                        <c:v>58</c:v>
                      </c:pt>
                      <c:pt idx="3">
                        <c:v>17</c:v>
                      </c:pt>
                      <c:pt idx="4">
                        <c:v>42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5-5372-4C8D-A7CA-59B4E3C391C8}"/>
                  </c:ext>
                </c:extLst>
              </c15:ser>
            </c15:filteredBarSeries>
          </c:ext>
        </c:extLst>
      </c:barChart>
      <c:catAx>
        <c:axId val="445028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44502810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20650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GT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GT" sz="1800" b="1" i="0" baseline="0" dirty="0">
                <a:effectLst/>
              </a:rPr>
              <a:t>ÁREA DE TRANSPORTES</a:t>
            </a:r>
            <a:endParaRPr lang="es-GT" sz="2000" dirty="0">
              <a:effectLst/>
            </a:endParaRPr>
          </a:p>
          <a:p>
            <a:pPr algn="ctr">
              <a:defRPr/>
            </a:pPr>
            <a:r>
              <a:rPr lang="es-GT" sz="1600" dirty="0"/>
              <a:t>EN MILLONES DE Q</a:t>
            </a:r>
            <a:r>
              <a:rPr lang="es-GT" dirty="0"/>
              <a:t>.</a:t>
            </a:r>
          </a:p>
        </c:rich>
      </c:tx>
      <c:layout>
        <c:manualLayout>
          <c:xMode val="edge"/>
          <c:yMode val="edge"/>
          <c:x val="2.2505932988225792E-2"/>
          <c:y val="4.0333727790283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>
        <c:manualLayout>
          <c:layoutTarget val="inner"/>
          <c:xMode val="edge"/>
          <c:yMode val="edge"/>
          <c:x val="5.2313100508428932E-2"/>
          <c:y val="0.14152389220740272"/>
          <c:w val="0.94768693520930802"/>
          <c:h val="0.64494806421152029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COVIAL!$A$143</c:f>
              <c:strCache>
                <c:ptCount val="1"/>
                <c:pt idx="0">
                  <c:v>FUNCIONAMIENTO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(COVIAL!$B$35,COVIAL!$D$35,COVIAL!$F$35,COVIAL!$H$35,COVIAL!$J$35)</c:f>
              <c:strCache>
                <c:ptCount val="5"/>
                <c:pt idx="0">
                  <c:v>Ejecutado 
2016</c:v>
                </c:pt>
                <c:pt idx="1">
                  <c:v>Ejecutado 
2017</c:v>
                </c:pt>
                <c:pt idx="2">
                  <c:v>Ejecutado 
2018</c:v>
                </c:pt>
                <c:pt idx="3">
                  <c:v>Vigente
2019</c:v>
                </c:pt>
                <c:pt idx="4">
                  <c:v>POA 
2020</c:v>
                </c:pt>
              </c:strCache>
            </c:strRef>
          </c:cat>
          <c:val>
            <c:numRef>
              <c:f>(COVIAL!$B$143,COVIAL!$D$143,COVIAL!$F$143,COVIAL!$H$143,COVIAL!$J$143)</c:f>
              <c:numCache>
                <c:formatCode>#,##0</c:formatCode>
                <c:ptCount val="5"/>
                <c:pt idx="0">
                  <c:v>183.01922068000005</c:v>
                </c:pt>
                <c:pt idx="1">
                  <c:v>237.69784754000011</c:v>
                </c:pt>
                <c:pt idx="2">
                  <c:v>208.20477046000005</c:v>
                </c:pt>
                <c:pt idx="3">
                  <c:v>347.30041399999999</c:v>
                </c:pt>
                <c:pt idx="4">
                  <c:v>498.26502669999996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9C-4DC8-A314-AAD9E1F09993}"/>
            </c:ext>
          </c:extLst>
        </c:ser>
        <c:ser>
          <c:idx val="0"/>
          <c:order val="1"/>
          <c:tx>
            <c:strRef>
              <c:f>COVIAL!$A$144</c:f>
              <c:strCache>
                <c:ptCount val="1"/>
                <c:pt idx="0">
                  <c:v>INVERSIÓN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0"/>
            </a:effectLst>
          </c:spPr>
          <c:invertIfNegative val="0"/>
          <c:dLbls>
            <c:dLbl>
              <c:idx val="0"/>
              <c:layout>
                <c:manualLayout>
                  <c:x val="-1.6084575993479033E-3"/>
                  <c:y val="-6.880952509954130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9C-4DC8-A314-AAD9E1F09993}"/>
                </c:ext>
              </c:extLst>
            </c:dLbl>
            <c:dLbl>
              <c:idx val="1"/>
              <c:layout>
                <c:manualLayout>
                  <c:x val="0"/>
                  <c:y val="-8.500000159355083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C9C-4DC8-A314-AAD9E1F09993}"/>
                </c:ext>
              </c:extLst>
            </c:dLbl>
            <c:dLbl>
              <c:idx val="2"/>
              <c:layout>
                <c:manualLayout>
                  <c:x val="-1.6084575993479033E-3"/>
                  <c:y val="-7.690476334654600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C9C-4DC8-A314-AAD9E1F09993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DC9C-4DC8-A314-AAD9E1F09993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DC9C-4DC8-A314-AAD9E1F099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(COVIAL!$B$35,COVIAL!$D$35,COVIAL!$F$35,COVIAL!$H$35,COVIAL!$J$35)</c:f>
              <c:strCache>
                <c:ptCount val="5"/>
                <c:pt idx="0">
                  <c:v>Ejecutado 
2016</c:v>
                </c:pt>
                <c:pt idx="1">
                  <c:v>Ejecutado 
2017</c:v>
                </c:pt>
                <c:pt idx="2">
                  <c:v>Ejecutado 
2018</c:v>
                </c:pt>
                <c:pt idx="3">
                  <c:v>Vigente
2019</c:v>
                </c:pt>
                <c:pt idx="4">
                  <c:v>POA 
2020</c:v>
                </c:pt>
              </c:strCache>
            </c:strRef>
          </c:cat>
          <c:val>
            <c:numRef>
              <c:f>(COVIAL!$B$144,COVIAL!$D$144,COVIAL!$F$144,COVIAL!$H$144,COVIAL!$J$144)</c:f>
              <c:numCache>
                <c:formatCode>#,##0</c:formatCode>
                <c:ptCount val="5"/>
                <c:pt idx="0">
                  <c:v>1.90464677</c:v>
                </c:pt>
                <c:pt idx="1">
                  <c:v>19.743064270000005</c:v>
                </c:pt>
                <c:pt idx="2">
                  <c:v>6.9539366900000008</c:v>
                </c:pt>
                <c:pt idx="3">
                  <c:v>33.137376000000003</c:v>
                </c:pt>
                <c:pt idx="4">
                  <c:v>24.574789539999998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9C-4DC8-A314-AAD9E1F0999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45028104"/>
        <c:axId val="1"/>
      </c:barChart>
      <c:catAx>
        <c:axId val="445028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44502810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5.4450202682969698E-2"/>
          <c:y val="0.24350313621391037"/>
          <c:w val="0.230348863578025"/>
          <c:h val="0.159429605915405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showDLblsOverMax val="0"/>
  </c:chart>
  <c:spPr>
    <a:solidFill>
      <a:schemeClr val="bg1"/>
    </a:solidFill>
    <a:ln w="120650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GT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GT" sz="1800" b="1" i="0" baseline="0">
                <a:effectLst/>
              </a:rPr>
              <a:t>AREA DE TRANSPORTES </a:t>
            </a:r>
          </a:p>
          <a:p>
            <a:pPr>
              <a:defRPr/>
            </a:pPr>
            <a:r>
              <a:rPr lang="es-GT" sz="1800" b="1" i="0" baseline="0">
                <a:effectLst/>
              </a:rPr>
              <a:t>Ejecución Física.</a:t>
            </a:r>
            <a:endParaRPr lang="es-GT">
              <a:effectLst/>
            </a:endParaRPr>
          </a:p>
          <a:p>
            <a:pPr>
              <a:defRPr/>
            </a:pPr>
            <a:endParaRPr lang="es-GT"/>
          </a:p>
        </c:rich>
      </c:tx>
      <c:layout>
        <c:manualLayout>
          <c:xMode val="edge"/>
          <c:yMode val="edge"/>
          <c:x val="1.9760523564278522E-2"/>
          <c:y val="1.76100628930817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>
        <c:manualLayout>
          <c:layoutTarget val="inner"/>
          <c:xMode val="edge"/>
          <c:yMode val="edge"/>
          <c:x val="5.2313100508428932E-2"/>
          <c:y val="0.14152389220740272"/>
          <c:w val="0.94768693520930802"/>
          <c:h val="0.64494806421152029"/>
        </c:manualLayout>
      </c:layout>
      <c:barChart>
        <c:barDir val="col"/>
        <c:grouping val="stacked"/>
        <c:varyColors val="0"/>
        <c:ser>
          <c:idx val="19"/>
          <c:order val="0"/>
          <c:tx>
            <c:strRef>
              <c:f>'Servicios  Publicos y metas'!$A$72:$C$72</c:f>
              <c:strCache>
                <c:ptCount val="3"/>
                <c:pt idx="0">
                  <c:v>Programa 13</c:v>
                </c:pt>
                <c:pt idx="1">
                  <c:v>Pasajeros que ingresan y egresan por medio de transporte aéreo con servicios de desembarque (en cientos)</c:v>
                </c:pt>
                <c:pt idx="2">
                  <c:v>Persona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metas'!$D$72:$L$72</c:f>
              <c:numCache>
                <c:formatCode>#,##0_);\(#,##0\)</c:formatCode>
                <c:ptCount val="5"/>
                <c:pt idx="0">
                  <c:v>22561.37</c:v>
                </c:pt>
                <c:pt idx="1">
                  <c:v>28009.96</c:v>
                </c:pt>
                <c:pt idx="2">
                  <c:v>29216.01</c:v>
                </c:pt>
                <c:pt idx="3">
                  <c:v>29273.67</c:v>
                </c:pt>
                <c:pt idx="4">
                  <c:v>33429.39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79-478B-B812-ED7A855ABA96}"/>
            </c:ext>
          </c:extLst>
        </c:ser>
        <c:ser>
          <c:idx val="20"/>
          <c:order val="1"/>
          <c:tx>
            <c:strRef>
              <c:f>'Servicios  Publicos y metas'!$A$73:$C$73</c:f>
              <c:strCache>
                <c:ptCount val="3"/>
                <c:pt idx="0">
                  <c:v>Programa 12</c:v>
                </c:pt>
                <c:pt idx="1">
                  <c:v>Regulación de transporte extraurbano y de carga por carretera</c:v>
                </c:pt>
                <c:pt idx="2">
                  <c:v>Documento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8.0682699767261445E-2"/>
                  <c:y val="-9.8367436196066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C79-478B-B812-ED7A855ABA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metas'!$D$73:$L$73</c:f>
              <c:numCache>
                <c:formatCode>#,##0_);\(#,##0\)</c:formatCode>
                <c:ptCount val="5"/>
                <c:pt idx="0">
                  <c:v>609</c:v>
                </c:pt>
                <c:pt idx="1">
                  <c:v>5030</c:v>
                </c:pt>
                <c:pt idx="2">
                  <c:v>10750</c:v>
                </c:pt>
                <c:pt idx="3">
                  <c:v>17590</c:v>
                </c:pt>
                <c:pt idx="4">
                  <c:v>18075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79-478B-B812-ED7A855ABA96}"/>
            </c:ext>
          </c:extLst>
        </c:ser>
        <c:ser>
          <c:idx val="21"/>
          <c:order val="2"/>
          <c:tx>
            <c:strRef>
              <c:f>'Servicios  Publicos y metas'!$A$74:$C$74</c:f>
              <c:strCache>
                <c:ptCount val="3"/>
                <c:pt idx="0">
                  <c:v>Programa 18</c:v>
                </c:pt>
                <c:pt idx="1">
                  <c:v>Conductores beneficiados con servicios de vigilancia y asistencia vial (en cientos)</c:v>
                </c:pt>
                <c:pt idx="2">
                  <c:v>Persona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7.7579519006982156E-3"/>
                  <c:y val="-9.50885216561978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C79-478B-B812-ED7A855ABA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metas'!$D$74:$L$74</c:f>
              <c:numCache>
                <c:formatCode>#,##0_);\(#,##0\)</c:formatCode>
                <c:ptCount val="5"/>
                <c:pt idx="0">
                  <c:v>1205.5</c:v>
                </c:pt>
                <c:pt idx="1">
                  <c:v>3311.25</c:v>
                </c:pt>
                <c:pt idx="2">
                  <c:v>3190</c:v>
                </c:pt>
                <c:pt idx="3">
                  <c:v>3743.4</c:v>
                </c:pt>
                <c:pt idx="4">
                  <c:v>3743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C79-478B-B812-ED7A855ABA96}"/>
            </c:ext>
          </c:extLst>
        </c:ser>
        <c:ser>
          <c:idx val="2"/>
          <c:order val="3"/>
          <c:tx>
            <c:strRef>
              <c:f>'Servicios  Publicos y metas'!$A$6:$C$6</c:f>
              <c:strCache>
                <c:ptCount val="3"/>
                <c:pt idx="0">
                  <c:v>INFRAESTRUCTURA VIAL</c:v>
                </c:pt>
                <c:pt idx="1">
                  <c:v>Red vial no pavimentada con servicios de mantenimiento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metas'!$D$6:$L$6</c:f>
            </c:numRef>
          </c:val>
          <c:extLst>
            <c:ext xmlns:c16="http://schemas.microsoft.com/office/drawing/2014/chart" uri="{C3380CC4-5D6E-409C-BE32-E72D297353CC}">
              <c16:uniqueId val="{00000005-8C79-478B-B812-ED7A855ABA96}"/>
            </c:ext>
          </c:extLst>
        </c:ser>
        <c:ser>
          <c:idx val="3"/>
          <c:order val="4"/>
          <c:tx>
            <c:strRef>
              <c:f>'Servicios  Publicos y metas'!$A$7:$C$7</c:f>
              <c:strCache>
                <c:ptCount val="3"/>
                <c:pt idx="0">
                  <c:v>INFRAESTRUCTURA VIAL</c:v>
                </c:pt>
                <c:pt idx="1">
                  <c:v>Red vial pavimentada con servicios de mantenimiento periódico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metas'!$D$7:$L$7</c:f>
            </c:numRef>
          </c:val>
          <c:extLst>
            <c:ext xmlns:c16="http://schemas.microsoft.com/office/drawing/2014/chart" uri="{C3380CC4-5D6E-409C-BE32-E72D297353CC}">
              <c16:uniqueId val="{00000006-8C79-478B-B812-ED7A855ABA96}"/>
            </c:ext>
          </c:extLst>
        </c:ser>
        <c:ser>
          <c:idx val="4"/>
          <c:order val="5"/>
          <c:tx>
            <c:strRef>
              <c:f>'Servicios  Publicos y metas'!$A$8:$C$8</c:f>
              <c:strCache>
                <c:ptCount val="3"/>
                <c:pt idx="0">
                  <c:v>FSS</c:v>
                </c:pt>
                <c:pt idx="1">
                  <c:v>Red vial pavimentada con servicios de mantenimiento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metas'!$D$8:$L$8</c:f>
            </c:numRef>
          </c:val>
          <c:extLst>
            <c:ext xmlns:c16="http://schemas.microsoft.com/office/drawing/2014/chart" uri="{C3380CC4-5D6E-409C-BE32-E72D297353CC}">
              <c16:uniqueId val="{00000007-8C79-478B-B812-ED7A855ABA96}"/>
            </c:ext>
          </c:extLst>
        </c:ser>
        <c:ser>
          <c:idx val="5"/>
          <c:order val="6"/>
          <c:tx>
            <c:strRef>
              <c:f>'Servicios  Publicos y metas'!$A$9:$C$9</c:f>
              <c:strCache>
                <c:ptCount val="3"/>
                <c:pt idx="0">
                  <c:v>FSS</c:v>
                </c:pt>
                <c:pt idx="1">
                  <c:v>Red vial pavimentada con mantenimiento rutinario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metas'!$D$9:$L$9</c:f>
            </c:numRef>
          </c:val>
          <c:extLst>
            <c:ext xmlns:c16="http://schemas.microsoft.com/office/drawing/2014/chart" uri="{C3380CC4-5D6E-409C-BE32-E72D297353CC}">
              <c16:uniqueId val="{00000008-8C79-478B-B812-ED7A855ABA96}"/>
            </c:ext>
          </c:extLst>
        </c:ser>
        <c:ser>
          <c:idx val="6"/>
          <c:order val="7"/>
          <c:tx>
            <c:strRef>
              <c:f>'Servicios  Publicos y metas'!$A$10:$C$10</c:f>
              <c:strCache>
                <c:ptCount val="3"/>
                <c:pt idx="0">
                  <c:v>FSS</c:v>
                </c:pt>
                <c:pt idx="1">
                  <c:v>Red vial no pavimentada con mantenimiento rutinario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hade val="51000"/>
                    <a:satMod val="130000"/>
                  </a:schemeClr>
                </a:gs>
                <a:gs pos="80000">
                  <a:schemeClr val="accent1">
                    <a:lumMod val="60000"/>
                    <a:shade val="93000"/>
                    <a:satMod val="130000"/>
                  </a:schemeClr>
                </a:gs>
                <a:gs pos="100000">
                  <a:schemeClr val="accent1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metas'!$D$10:$L$10</c:f>
            </c:numRef>
          </c:val>
          <c:extLst>
            <c:ext xmlns:c16="http://schemas.microsoft.com/office/drawing/2014/chart" uri="{C3380CC4-5D6E-409C-BE32-E72D297353CC}">
              <c16:uniqueId val="{00000009-8C79-478B-B812-ED7A855ABA96}"/>
            </c:ext>
          </c:extLst>
        </c:ser>
        <c:ser>
          <c:idx val="7"/>
          <c:order val="8"/>
          <c:tx>
            <c:strRef>
              <c:f>'Servicios  Publicos y metas'!$A$11:$C$11</c:f>
              <c:strCache>
                <c:ptCount val="3"/>
                <c:pt idx="0">
                  <c:v>FSS</c:v>
                </c:pt>
                <c:pt idx="1">
                  <c:v>Red vial con servicios de mantenimiento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hade val="51000"/>
                    <a:satMod val="130000"/>
                  </a:schemeClr>
                </a:gs>
                <a:gs pos="80000">
                  <a:schemeClr val="accent2">
                    <a:lumMod val="60000"/>
                    <a:shade val="93000"/>
                    <a:satMod val="130000"/>
                  </a:schemeClr>
                </a:gs>
                <a:gs pos="100000">
                  <a:schemeClr val="accent2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metas'!$D$11:$L$11</c:f>
            </c:numRef>
          </c:val>
          <c:extLst>
            <c:ext xmlns:c16="http://schemas.microsoft.com/office/drawing/2014/chart" uri="{C3380CC4-5D6E-409C-BE32-E72D297353CC}">
              <c16:uniqueId val="{0000000A-8C79-478B-B812-ED7A855ABA96}"/>
            </c:ext>
          </c:extLst>
        </c:ser>
        <c:ser>
          <c:idx val="8"/>
          <c:order val="9"/>
          <c:tx>
            <c:strRef>
              <c:f>'Servicios  Publicos y metas'!$A$12:$C$12</c:f>
              <c:strCache>
                <c:ptCount val="3"/>
                <c:pt idx="0">
                  <c:v>FSS</c:v>
                </c:pt>
                <c:pt idx="1">
                  <c:v>Red vial pavimentada con mantenimiento periódico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hade val="51000"/>
                    <a:satMod val="130000"/>
                  </a:schemeClr>
                </a:gs>
                <a:gs pos="80000">
                  <a:schemeClr val="accent3">
                    <a:lumMod val="60000"/>
                    <a:shade val="93000"/>
                    <a:satMod val="130000"/>
                  </a:schemeClr>
                </a:gs>
                <a:gs pos="100000">
                  <a:schemeClr val="accent3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metas'!$D$12:$L$12</c:f>
            </c:numRef>
          </c:val>
          <c:extLst>
            <c:ext xmlns:c16="http://schemas.microsoft.com/office/drawing/2014/chart" uri="{C3380CC4-5D6E-409C-BE32-E72D297353CC}">
              <c16:uniqueId val="{0000000B-8C79-478B-B812-ED7A855ABA96}"/>
            </c:ext>
          </c:extLst>
        </c:ser>
        <c:ser>
          <c:idx val="9"/>
          <c:order val="10"/>
          <c:tx>
            <c:strRef>
              <c:f>'Servicios  Publicos y metas'!$A$13:$C$13</c:f>
              <c:strCache>
                <c:ptCount val="3"/>
                <c:pt idx="0">
                  <c:v>FSS</c:v>
                </c:pt>
                <c:pt idx="1">
                  <c:v>Red vial pavimentada con mantenimiento rutinario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hade val="51000"/>
                    <a:satMod val="130000"/>
                  </a:schemeClr>
                </a:gs>
                <a:gs pos="80000">
                  <a:schemeClr val="accent4">
                    <a:lumMod val="60000"/>
                    <a:shade val="93000"/>
                    <a:satMod val="130000"/>
                  </a:schemeClr>
                </a:gs>
                <a:gs pos="100000">
                  <a:schemeClr val="accent4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metas'!$D$13:$L$13</c:f>
            </c:numRef>
          </c:val>
          <c:extLst>
            <c:ext xmlns:c16="http://schemas.microsoft.com/office/drawing/2014/chart" uri="{C3380CC4-5D6E-409C-BE32-E72D297353CC}">
              <c16:uniqueId val="{0000000C-8C79-478B-B812-ED7A855ABA96}"/>
            </c:ext>
          </c:extLst>
        </c:ser>
        <c:ser>
          <c:idx val="10"/>
          <c:order val="11"/>
          <c:tx>
            <c:strRef>
              <c:f>'Servicios  Publicos y metas'!$A$14:$C$14</c:f>
              <c:strCache>
                <c:ptCount val="3"/>
                <c:pt idx="0">
                  <c:v>FSS</c:v>
                </c:pt>
                <c:pt idx="1">
                  <c:v>Red vial pavimentada con mantenimiento periódico (Ejecución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shade val="51000"/>
                    <a:satMod val="130000"/>
                  </a:schemeClr>
                </a:gs>
                <a:gs pos="80000">
                  <a:schemeClr val="accent5">
                    <a:lumMod val="60000"/>
                    <a:shade val="93000"/>
                    <a:satMod val="130000"/>
                  </a:schemeClr>
                </a:gs>
                <a:gs pos="100000">
                  <a:schemeClr val="accent5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metas'!$D$14:$L$14</c:f>
            </c:numRef>
          </c:val>
          <c:extLst>
            <c:ext xmlns:c16="http://schemas.microsoft.com/office/drawing/2014/chart" uri="{C3380CC4-5D6E-409C-BE32-E72D297353CC}">
              <c16:uniqueId val="{0000000D-8C79-478B-B812-ED7A855ABA96}"/>
            </c:ext>
          </c:extLst>
        </c:ser>
        <c:ser>
          <c:idx val="11"/>
          <c:order val="12"/>
          <c:tx>
            <c:strRef>
              <c:f>'Servicios  Publicos y metas'!$A$15:$C$15</c:f>
              <c:strCache>
                <c:ptCount val="3"/>
                <c:pt idx="0">
                  <c:v>FSS</c:v>
                </c:pt>
                <c:pt idx="1">
                  <c:v>Red vial pavimentada con mantenimiento rutinario (Ejecución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shade val="51000"/>
                    <a:satMod val="130000"/>
                  </a:schemeClr>
                </a:gs>
                <a:gs pos="80000">
                  <a:schemeClr val="accent6">
                    <a:lumMod val="60000"/>
                    <a:shade val="93000"/>
                    <a:satMod val="130000"/>
                  </a:schemeClr>
                </a:gs>
                <a:gs pos="100000">
                  <a:schemeClr val="accent6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metas'!$D$15:$L$15</c:f>
            </c:numRef>
          </c:val>
          <c:extLst>
            <c:ext xmlns:c16="http://schemas.microsoft.com/office/drawing/2014/chart" uri="{C3380CC4-5D6E-409C-BE32-E72D297353CC}">
              <c16:uniqueId val="{0000000E-8C79-478B-B812-ED7A855ABA96}"/>
            </c:ext>
          </c:extLst>
        </c:ser>
        <c:ser>
          <c:idx val="12"/>
          <c:order val="13"/>
          <c:tx>
            <c:strRef>
              <c:f>'Servicios  Publicos y metas'!$A$16:$C$16</c:f>
              <c:strCache>
                <c:ptCount val="3"/>
                <c:pt idx="0">
                  <c:v>FSS</c:v>
                </c:pt>
                <c:pt idx="1">
                  <c:v>Red vial pavimentada con mantenimiento (ejecucion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1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1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metas'!$D$16:$L$16</c:f>
            </c:numRef>
          </c:val>
          <c:extLst>
            <c:ext xmlns:c16="http://schemas.microsoft.com/office/drawing/2014/chart" uri="{C3380CC4-5D6E-409C-BE32-E72D297353CC}">
              <c16:uniqueId val="{0000000F-8C79-478B-B812-ED7A855ABA96}"/>
            </c:ext>
          </c:extLst>
        </c:ser>
        <c:ser>
          <c:idx val="13"/>
          <c:order val="14"/>
          <c:tx>
            <c:strRef>
              <c:f>'Servicios  Publicos y metas'!$A$17:$C$17</c:f>
              <c:strCache>
                <c:ptCount val="3"/>
                <c:pt idx="0">
                  <c:v>FSS</c:v>
                </c:pt>
                <c:pt idx="1">
                  <c:v>Red vial terciaria no pavimentada con mantenimiento rutinario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2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2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metas'!$D$17:$L$17</c:f>
            </c:numRef>
          </c:val>
          <c:extLst>
            <c:ext xmlns:c16="http://schemas.microsoft.com/office/drawing/2014/chart" uri="{C3380CC4-5D6E-409C-BE32-E72D297353CC}">
              <c16:uniqueId val="{00000010-8C79-478B-B812-ED7A855ABA96}"/>
            </c:ext>
          </c:extLst>
        </c:ser>
        <c:ser>
          <c:idx val="14"/>
          <c:order val="15"/>
          <c:tx>
            <c:strRef>
              <c:f>'Servicios  Publicos y metas'!$A$18:$C$18</c:f>
              <c:strCache>
                <c:ptCount val="3"/>
                <c:pt idx="0">
                  <c:v>FSS</c:v>
                </c:pt>
                <c:pt idx="1">
                  <c:v>Red vial terciaria no pavimentada con mantenimiento rutinario (Ejecución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3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3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metas'!$D$18:$L$18</c:f>
            </c:numRef>
          </c:val>
          <c:extLst>
            <c:ext xmlns:c16="http://schemas.microsoft.com/office/drawing/2014/chart" uri="{C3380CC4-5D6E-409C-BE32-E72D297353CC}">
              <c16:uniqueId val="{00000011-8C79-478B-B812-ED7A855ABA96}"/>
            </c:ext>
          </c:extLst>
        </c:ser>
        <c:ser>
          <c:idx val="15"/>
          <c:order val="16"/>
          <c:tx>
            <c:strRef>
              <c:f>'Servicios  Publicos y metas'!$A$19:$C$19</c:f>
              <c:strCache>
                <c:ptCount val="3"/>
                <c:pt idx="0">
                  <c:v>FSS</c:v>
                </c:pt>
                <c:pt idx="1">
                  <c:v>Red vial terciaria no pavimentada con servicios de mantenimiento (Ejercucion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4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4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metas'!$D$19:$L$19</c:f>
            </c:numRef>
          </c:val>
          <c:extLst>
            <c:ext xmlns:c16="http://schemas.microsoft.com/office/drawing/2014/chart" uri="{C3380CC4-5D6E-409C-BE32-E72D297353CC}">
              <c16:uniqueId val="{00000012-8C79-478B-B812-ED7A855ABA9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45028104"/>
        <c:axId val="1"/>
        <c:extLst>
          <c:ext xmlns:c15="http://schemas.microsoft.com/office/drawing/2012/chart" uri="{02D57815-91ED-43cb-92C2-25804820EDAC}">
            <c15:filteredBarSeries>
              <c15:ser>
                <c:idx val="16"/>
                <c:order val="17"/>
                <c:tx>
                  <c:strRef>
                    <c:extLst>
                      <c:ext uri="{02D57815-91ED-43cb-92C2-25804820EDAC}">
                        <c15:formulaRef>
                          <c15:sqref>'Servicios  Publicos y metas'!$A$20:$C$20</c15:sqref>
                        </c15:formulaRef>
                      </c:ext>
                    </c:extLst>
                    <c:strCache>
                      <c:ptCount val="3"/>
                      <c:pt idx="0">
                        <c:v>FSS</c:v>
                      </c:pt>
                      <c:pt idx="1">
                        <c:v>Red vial terciaria con mantenimiento (ejecucion normal)</c:v>
                      </c:pt>
                      <c:pt idx="2">
                        <c:v>Kilometro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lumMod val="80000"/>
                          <a:lumOff val="20000"/>
                          <a:shade val="51000"/>
                          <a:satMod val="130000"/>
                        </a:schemeClr>
                      </a:gs>
                      <a:gs pos="80000">
                        <a:schemeClr val="accent5">
                          <a:lumMod val="80000"/>
                          <a:lumOff val="20000"/>
                          <a:shade val="93000"/>
                          <a:satMod val="130000"/>
                        </a:schemeClr>
                      </a:gs>
                      <a:gs pos="100000">
                        <a:schemeClr val="accent5">
                          <a:lumMod val="80000"/>
                          <a:lumOff val="20000"/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GT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2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>
                      <c:ext uri="{02D57815-91ED-43cb-92C2-25804820EDAC}">
                        <c15:formulaRef>
                          <c15:sqref>'Servicios  Publicos y metas'!$E$3:$I$4</c15:sqref>
                        </c15:formulaRef>
                      </c:ext>
                    </c:extLst>
                    <c:multiLvlStrCache>
                      <c:ptCount val="5"/>
                      <c:lvl>
                        <c:pt idx="0">
                          <c:v>Devengado</c:v>
                        </c:pt>
                        <c:pt idx="1">
                          <c:v>Devengado</c:v>
                        </c:pt>
                        <c:pt idx="2">
                          <c:v>Devengado</c:v>
                        </c:pt>
                        <c:pt idx="3">
                          <c:v>Vigente</c:v>
                        </c:pt>
                        <c:pt idx="4">
                          <c:v>POA</c:v>
                        </c:pt>
                      </c:lvl>
                      <c:lvl>
                        <c:pt idx="0">
                          <c:v>2016</c:v>
                        </c:pt>
                        <c:pt idx="1">
                          <c:v>2017</c:v>
                        </c:pt>
                        <c:pt idx="2">
                          <c:v>2018</c:v>
                        </c:pt>
                        <c:pt idx="3">
                          <c:v>2019</c:v>
                        </c:pt>
                        <c:pt idx="4">
                          <c:v>2020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'Servicios  Publicos y metas'!$D$20:$L$20</c15:sqref>
                        </c15:formulaRef>
                      </c:ext>
                    </c:extLst>
                  </c:numRef>
                </c:val>
                <c:extLst>
                  <c:ext xmlns:c16="http://schemas.microsoft.com/office/drawing/2014/chart" uri="{C3380CC4-5D6E-409C-BE32-E72D297353CC}">
                    <c16:uniqueId val="{00000013-8C79-478B-B812-ED7A855ABA96}"/>
                  </c:ext>
                </c:extLst>
              </c15:ser>
            </c15:filteredBarSeries>
            <c15:filteredBar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'Servicios  Publicos y metas'!$A$22:$C$22</c15:sqref>
                        </c15:formulaRef>
                      </c:ext>
                    </c:extLst>
                    <c:strCache>
                      <c:ptCount val="3"/>
                      <c:pt idx="0">
                        <c:v>Programa 11</c:v>
                      </c:pt>
                      <c:pt idx="1">
                        <c:v>Construcción, ampliación, reposición y mejoramiento de carreteras</c:v>
                      </c:pt>
                      <c:pt idx="2">
                        <c:v>Kilometro</c:v>
                      </c:pt>
                    </c:strCache>
                  </c:strRef>
                </c:tx>
                <c:spPr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GT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2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'Servicios  Publicos y metas'!$E$3:$I$4</c15:sqref>
                        </c15:formulaRef>
                      </c:ext>
                    </c:extLst>
                    <c:multiLvlStrCache>
                      <c:ptCount val="5"/>
                      <c:lvl>
                        <c:pt idx="0">
                          <c:v>Devengado</c:v>
                        </c:pt>
                        <c:pt idx="1">
                          <c:v>Devengado</c:v>
                        </c:pt>
                        <c:pt idx="2">
                          <c:v>Devengado</c:v>
                        </c:pt>
                        <c:pt idx="3">
                          <c:v>Vigente</c:v>
                        </c:pt>
                        <c:pt idx="4">
                          <c:v>POA</c:v>
                        </c:pt>
                      </c:lvl>
                      <c:lvl>
                        <c:pt idx="0">
                          <c:v>2016</c:v>
                        </c:pt>
                        <c:pt idx="1">
                          <c:v>2017</c:v>
                        </c:pt>
                        <c:pt idx="2">
                          <c:v>2018</c:v>
                        </c:pt>
                        <c:pt idx="3">
                          <c:v>2019</c:v>
                        </c:pt>
                        <c:pt idx="4">
                          <c:v>2020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'Servicios  Publicos y metas'!$D$22:$L$22</c15:sqref>
                        </c15:formulaRef>
                      </c:ext>
                    </c:extLst>
                    <c:numCache>
                      <c:formatCode>#,##0_);\(#,##0\)</c:formatCode>
                      <c:ptCount val="5"/>
                      <c:pt idx="0">
                        <c:v>84.940000000000012</c:v>
                      </c:pt>
                      <c:pt idx="1">
                        <c:v>166.09475636363638</c:v>
                      </c:pt>
                      <c:pt idx="2">
                        <c:v>356.36</c:v>
                      </c:pt>
                      <c:pt idx="3">
                        <c:v>1008.24</c:v>
                      </c:pt>
                      <c:pt idx="4">
                        <c:v>917.31700000000001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8C79-478B-B812-ED7A855ABA96}"/>
                  </c:ext>
                </c:extLst>
              </c15:ser>
            </c15:filteredBarSeries>
          </c:ext>
        </c:extLst>
      </c:barChart>
      <c:catAx>
        <c:axId val="445028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44502810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20650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GT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GT" sz="1600" dirty="0"/>
              <a:t>Á</a:t>
            </a:r>
            <a:r>
              <a:rPr lang="es-GT" sz="1600" baseline="0" dirty="0"/>
              <a:t>REA DE COMUNICACIONES</a:t>
            </a:r>
          </a:p>
          <a:p>
            <a:pPr algn="ctr">
              <a:defRPr/>
            </a:pPr>
            <a:r>
              <a:rPr lang="es-GT" sz="1600" baseline="0" dirty="0"/>
              <a:t>E</a:t>
            </a:r>
            <a:r>
              <a:rPr lang="es-GT" sz="1600" dirty="0"/>
              <a:t>jecución</a:t>
            </a:r>
            <a:r>
              <a:rPr lang="es-GT" sz="1600" baseline="0" dirty="0"/>
              <a:t> Física</a:t>
            </a:r>
            <a:r>
              <a:rPr lang="es-GT" dirty="0"/>
              <a:t>.</a:t>
            </a:r>
          </a:p>
        </c:rich>
      </c:tx>
      <c:layout>
        <c:manualLayout>
          <c:xMode val="edge"/>
          <c:yMode val="edge"/>
          <c:x val="2.2505932988225792E-2"/>
          <c:y val="4.0333727790283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GT"/>
        </a:p>
      </c:txPr>
    </c:title>
    <c:autoTitleDeleted val="0"/>
    <c:plotArea>
      <c:layout>
        <c:manualLayout>
          <c:layoutTarget val="inner"/>
          <c:xMode val="edge"/>
          <c:yMode val="edge"/>
          <c:x val="5.2313074900165867E-2"/>
          <c:y val="0.18553583500101423"/>
          <c:w val="0.94768693520930802"/>
          <c:h val="0.6449480642115202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'Servicios  Publicos y metas'!$A$142:$C$142</c:f>
              <c:strCache>
                <c:ptCount val="3"/>
                <c:pt idx="0">
                  <c:v>Programa 15</c:v>
                </c:pt>
                <c:pt idx="1">
                  <c:v>Personas individuales y jurídicas reguladas en radiodifusión y televisión </c:v>
                </c:pt>
                <c:pt idx="2">
                  <c:v>Persona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7.4937369555028818E-2"/>
                  <c:y val="-1.08829873200343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G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D0F-4194-90D6-5BF5392EDB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metas'!$D$142:$L$142</c:f>
              <c:numCache>
                <c:formatCode>#,##0_);\(#,##0\)</c:formatCode>
                <c:ptCount val="5"/>
                <c:pt idx="0">
                  <c:v>800</c:v>
                </c:pt>
                <c:pt idx="1">
                  <c:v>1232</c:v>
                </c:pt>
                <c:pt idx="2">
                  <c:v>770</c:v>
                </c:pt>
                <c:pt idx="3">
                  <c:v>1643</c:v>
                </c:pt>
                <c:pt idx="4">
                  <c:v>1669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0F-4194-90D6-5BF5392EDB19}"/>
            </c:ext>
          </c:extLst>
        </c:ser>
        <c:ser>
          <c:idx val="1"/>
          <c:order val="1"/>
          <c:tx>
            <c:strRef>
              <c:f>'Servicios  Publicos y metas'!$A$143:$C$143</c:f>
              <c:strCache>
                <c:ptCount val="3"/>
                <c:pt idx="0">
                  <c:v>Programa 15</c:v>
                </c:pt>
                <c:pt idx="1">
                  <c:v>Servicios de radiodifusión para personas juridicas y/o individuales  (en cientos)</c:v>
                </c:pt>
                <c:pt idx="2">
                  <c:v>Evento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metas'!$D$143:$L$143</c:f>
              <c:numCache>
                <c:formatCode>#,##0_);\(#,##0\)</c:formatCode>
                <c:ptCount val="5"/>
                <c:pt idx="0">
                  <c:v>323.25</c:v>
                </c:pt>
                <c:pt idx="1">
                  <c:v>436.32</c:v>
                </c:pt>
                <c:pt idx="2">
                  <c:v>467.31</c:v>
                </c:pt>
                <c:pt idx="3">
                  <c:v>543.17999999999995</c:v>
                </c:pt>
                <c:pt idx="4">
                  <c:v>594.19000000000005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0F-4194-90D6-5BF5392EDB19}"/>
            </c:ext>
          </c:extLst>
        </c:ser>
        <c:ser>
          <c:idx val="19"/>
          <c:order val="2"/>
          <c:tx>
            <c:strRef>
              <c:f>'Servicios  Publicos y metas'!$A$144:$C$144</c:f>
              <c:strCache>
                <c:ptCount val="3"/>
                <c:pt idx="0">
                  <c:v>Programa 17</c:v>
                </c:pt>
                <c:pt idx="1">
                  <c:v>Personas Jurídicas o individuales con servicios postales otorgados (2018 en miles)</c:v>
                </c:pt>
                <c:pt idx="2">
                  <c:v>Persona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80000"/>
                    <a:shade val="51000"/>
                    <a:satMod val="130000"/>
                  </a:schemeClr>
                </a:gs>
                <a:gs pos="80000">
                  <a:schemeClr val="accent2">
                    <a:lumMod val="80000"/>
                    <a:shade val="93000"/>
                    <a:satMod val="130000"/>
                  </a:schemeClr>
                </a:gs>
                <a:gs pos="100000">
                  <a:schemeClr val="accent2">
                    <a:lumMod val="8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metas'!$D$144:$L$144</c:f>
              <c:numCache>
                <c:formatCode>#,##0</c:formatCode>
                <c:ptCount val="5"/>
                <c:pt idx="0" formatCode="#,##0_);\(#,##0\)">
                  <c:v>1367</c:v>
                </c:pt>
                <c:pt idx="1">
                  <c:v>3215</c:v>
                </c:pt>
                <c:pt idx="2">
                  <c:v>3338.55</c:v>
                </c:pt>
                <c:pt idx="3">
                  <c:v>4292.46</c:v>
                </c:pt>
                <c:pt idx="4">
                  <c:v>2046.01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0F-4194-90D6-5BF5392EDB19}"/>
            </c:ext>
          </c:extLst>
        </c:ser>
        <c:ser>
          <c:idx val="22"/>
          <c:order val="3"/>
          <c:tx>
            <c:strRef>
              <c:f>'Servicios  Publicos y metas'!$A$145:$C$145</c:f>
              <c:strCache>
                <c:ptCount val="3"/>
                <c:pt idx="0">
                  <c:v>Programa 21</c:v>
                </c:pt>
                <c:pt idx="1">
                  <c:v>Empresas de cable con registro y supervisión</c:v>
                </c:pt>
                <c:pt idx="2">
                  <c:v>Entidad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shade val="51000"/>
                    <a:satMod val="130000"/>
                  </a:schemeClr>
                </a:gs>
                <a:gs pos="80000">
                  <a:schemeClr val="accent5">
                    <a:lumMod val="80000"/>
                    <a:shade val="93000"/>
                    <a:satMod val="130000"/>
                  </a:schemeClr>
                </a:gs>
                <a:gs pos="100000">
                  <a:schemeClr val="accent5">
                    <a:lumMod val="8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metas'!$D$145:$L$145</c:f>
              <c:numCache>
                <c:formatCode>#,##0_);\(#,##0\)</c:formatCode>
                <c:ptCount val="5"/>
                <c:pt idx="0">
                  <c:v>1409</c:v>
                </c:pt>
                <c:pt idx="1">
                  <c:v>1999</c:v>
                </c:pt>
                <c:pt idx="2">
                  <c:v>2108</c:v>
                </c:pt>
                <c:pt idx="3">
                  <c:v>2835</c:v>
                </c:pt>
                <c:pt idx="4">
                  <c:v>2780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0F-4194-90D6-5BF5392EDB19}"/>
            </c:ext>
          </c:extLst>
        </c:ser>
        <c:ser>
          <c:idx val="23"/>
          <c:order val="4"/>
          <c:tx>
            <c:strRef>
              <c:f>'Servicios  Publicos y metas'!$A$146:$C$146</c:f>
              <c:strCache>
                <c:ptCount val="3"/>
                <c:pt idx="0">
                  <c:v>Programa 22</c:v>
                </c:pt>
                <c:pt idx="1">
                  <c:v>Proveedores, usuarios y usufructurarios de frecuencias y recursos de telefonía  con servicios de regulación</c:v>
                </c:pt>
                <c:pt idx="2">
                  <c:v>Documento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shade val="51000"/>
                    <a:satMod val="130000"/>
                  </a:schemeClr>
                </a:gs>
                <a:gs pos="80000">
                  <a:schemeClr val="accent6">
                    <a:lumMod val="80000"/>
                    <a:shade val="93000"/>
                    <a:satMod val="130000"/>
                  </a:schemeClr>
                </a:gs>
                <a:gs pos="100000">
                  <a:schemeClr val="accent6">
                    <a:lumMod val="8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metas'!$D$146:$L$146</c:f>
              <c:numCache>
                <c:formatCode>#,##0_);\(#,##0\)</c:formatCode>
                <c:ptCount val="5"/>
                <c:pt idx="0">
                  <c:v>1419</c:v>
                </c:pt>
                <c:pt idx="1">
                  <c:v>1703</c:v>
                </c:pt>
                <c:pt idx="2">
                  <c:v>5285</c:v>
                </c:pt>
                <c:pt idx="3">
                  <c:v>5347</c:v>
                </c:pt>
                <c:pt idx="4">
                  <c:v>5433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0F-4194-90D6-5BF5392EDB19}"/>
            </c:ext>
          </c:extLst>
        </c:ser>
        <c:ser>
          <c:idx val="24"/>
          <c:order val="5"/>
          <c:tx>
            <c:strRef>
              <c:f>'Servicios  Publicos y metas'!$A$147:$C$147</c:f>
              <c:strCache>
                <c:ptCount val="3"/>
                <c:pt idx="0">
                  <c:v>Programa 23</c:v>
                </c:pt>
                <c:pt idx="1">
                  <c:v>Personas beneficiadas con proyectos de telefonía subsidiados</c:v>
                </c:pt>
                <c:pt idx="2">
                  <c:v>Persona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lumOff val="40000"/>
                    <a:shade val="51000"/>
                    <a:satMod val="130000"/>
                  </a:schemeClr>
                </a:gs>
                <a:gs pos="80000">
                  <a:schemeClr val="accent1">
                    <a:lumMod val="60000"/>
                    <a:lumOff val="40000"/>
                    <a:shade val="93000"/>
                    <a:satMod val="130000"/>
                  </a:schemeClr>
                </a:gs>
                <a:gs pos="100000">
                  <a:schemeClr val="accent1">
                    <a:lumMod val="60000"/>
                    <a:lumOff val="4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metas'!$D$147:$L$147</c:f>
              <c:numCache>
                <c:formatCode>General</c:formatCode>
                <c:ptCount val="5"/>
                <c:pt idx="2" formatCode="#,##0_);\(#,##0\)">
                  <c:v>19</c:v>
                </c:pt>
                <c:pt idx="3" formatCode="#,##0_);\(#,##0\)">
                  <c:v>20</c:v>
                </c:pt>
                <c:pt idx="4" formatCode="#,##0_);\(#,##0\)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D0F-4194-90D6-5BF5392EDB19}"/>
            </c:ext>
          </c:extLst>
        </c:ser>
        <c:ser>
          <c:idx val="2"/>
          <c:order val="6"/>
          <c:tx>
            <c:strRef>
              <c:f>'Servicios  Publicos y metas'!$A$6:$C$6</c:f>
              <c:strCache>
                <c:ptCount val="3"/>
                <c:pt idx="0">
                  <c:v>INFRAESTRUCTURA VIAL</c:v>
                </c:pt>
                <c:pt idx="1">
                  <c:v>Red vial no pavimentada con servicios de mantenimiento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metas'!$D$6:$L$6</c:f>
            </c:numRef>
          </c:val>
          <c:extLst>
            <c:ext xmlns:c16="http://schemas.microsoft.com/office/drawing/2014/chart" uri="{C3380CC4-5D6E-409C-BE32-E72D297353CC}">
              <c16:uniqueId val="{00000006-4D0F-4194-90D6-5BF5392EDB19}"/>
            </c:ext>
          </c:extLst>
        </c:ser>
        <c:ser>
          <c:idx val="3"/>
          <c:order val="7"/>
          <c:tx>
            <c:strRef>
              <c:f>'Servicios  Publicos y metas'!$A$7:$C$7</c:f>
              <c:strCache>
                <c:ptCount val="3"/>
                <c:pt idx="0">
                  <c:v>INFRAESTRUCTURA VIAL</c:v>
                </c:pt>
                <c:pt idx="1">
                  <c:v>Red vial pavimentada con servicios de mantenimiento periódico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metas'!$D$7:$L$7</c:f>
            </c:numRef>
          </c:val>
          <c:extLst>
            <c:ext xmlns:c16="http://schemas.microsoft.com/office/drawing/2014/chart" uri="{C3380CC4-5D6E-409C-BE32-E72D297353CC}">
              <c16:uniqueId val="{00000007-4D0F-4194-90D6-5BF5392EDB19}"/>
            </c:ext>
          </c:extLst>
        </c:ser>
        <c:ser>
          <c:idx val="4"/>
          <c:order val="8"/>
          <c:tx>
            <c:strRef>
              <c:f>'Servicios  Publicos y metas'!$A$8:$C$8</c:f>
              <c:strCache>
                <c:ptCount val="3"/>
                <c:pt idx="0">
                  <c:v>FSS</c:v>
                </c:pt>
                <c:pt idx="1">
                  <c:v>Red vial pavimentada con servicios de mantenimiento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metas'!$D$8:$L$8</c:f>
            </c:numRef>
          </c:val>
          <c:extLst>
            <c:ext xmlns:c16="http://schemas.microsoft.com/office/drawing/2014/chart" uri="{C3380CC4-5D6E-409C-BE32-E72D297353CC}">
              <c16:uniqueId val="{00000008-4D0F-4194-90D6-5BF5392EDB19}"/>
            </c:ext>
          </c:extLst>
        </c:ser>
        <c:ser>
          <c:idx val="5"/>
          <c:order val="9"/>
          <c:tx>
            <c:strRef>
              <c:f>'Servicios  Publicos y metas'!$A$9:$C$9</c:f>
              <c:strCache>
                <c:ptCount val="3"/>
                <c:pt idx="0">
                  <c:v>FSS</c:v>
                </c:pt>
                <c:pt idx="1">
                  <c:v>Red vial pavimentada con mantenimiento rutinario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metas'!$D$9:$L$9</c:f>
            </c:numRef>
          </c:val>
          <c:extLst>
            <c:ext xmlns:c16="http://schemas.microsoft.com/office/drawing/2014/chart" uri="{C3380CC4-5D6E-409C-BE32-E72D297353CC}">
              <c16:uniqueId val="{00000009-4D0F-4194-90D6-5BF5392EDB19}"/>
            </c:ext>
          </c:extLst>
        </c:ser>
        <c:ser>
          <c:idx val="6"/>
          <c:order val="10"/>
          <c:tx>
            <c:strRef>
              <c:f>'Servicios  Publicos y metas'!$A$10:$C$10</c:f>
              <c:strCache>
                <c:ptCount val="3"/>
                <c:pt idx="0">
                  <c:v>FSS</c:v>
                </c:pt>
                <c:pt idx="1">
                  <c:v>Red vial no pavimentada con mantenimiento rutinario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hade val="51000"/>
                    <a:satMod val="130000"/>
                  </a:schemeClr>
                </a:gs>
                <a:gs pos="80000">
                  <a:schemeClr val="accent1">
                    <a:lumMod val="60000"/>
                    <a:shade val="93000"/>
                    <a:satMod val="130000"/>
                  </a:schemeClr>
                </a:gs>
                <a:gs pos="100000">
                  <a:schemeClr val="accent1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metas'!$D$10:$L$10</c:f>
            </c:numRef>
          </c:val>
          <c:extLst>
            <c:ext xmlns:c16="http://schemas.microsoft.com/office/drawing/2014/chart" uri="{C3380CC4-5D6E-409C-BE32-E72D297353CC}">
              <c16:uniqueId val="{0000000A-4D0F-4194-90D6-5BF5392EDB19}"/>
            </c:ext>
          </c:extLst>
        </c:ser>
        <c:ser>
          <c:idx val="7"/>
          <c:order val="11"/>
          <c:tx>
            <c:strRef>
              <c:f>'Servicios  Publicos y metas'!$A$11:$C$11</c:f>
              <c:strCache>
                <c:ptCount val="3"/>
                <c:pt idx="0">
                  <c:v>FSS</c:v>
                </c:pt>
                <c:pt idx="1">
                  <c:v>Red vial con servicios de mantenimiento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hade val="51000"/>
                    <a:satMod val="130000"/>
                  </a:schemeClr>
                </a:gs>
                <a:gs pos="80000">
                  <a:schemeClr val="accent2">
                    <a:lumMod val="60000"/>
                    <a:shade val="93000"/>
                    <a:satMod val="130000"/>
                  </a:schemeClr>
                </a:gs>
                <a:gs pos="100000">
                  <a:schemeClr val="accent2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metas'!$D$11:$L$11</c:f>
            </c:numRef>
          </c:val>
          <c:extLst>
            <c:ext xmlns:c16="http://schemas.microsoft.com/office/drawing/2014/chart" uri="{C3380CC4-5D6E-409C-BE32-E72D297353CC}">
              <c16:uniqueId val="{0000000B-4D0F-4194-90D6-5BF5392EDB19}"/>
            </c:ext>
          </c:extLst>
        </c:ser>
        <c:ser>
          <c:idx val="8"/>
          <c:order val="12"/>
          <c:tx>
            <c:strRef>
              <c:f>'Servicios  Publicos y metas'!$A$12:$C$12</c:f>
              <c:strCache>
                <c:ptCount val="3"/>
                <c:pt idx="0">
                  <c:v>FSS</c:v>
                </c:pt>
                <c:pt idx="1">
                  <c:v>Red vial pavimentada con mantenimiento periódico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hade val="51000"/>
                    <a:satMod val="130000"/>
                  </a:schemeClr>
                </a:gs>
                <a:gs pos="80000">
                  <a:schemeClr val="accent3">
                    <a:lumMod val="60000"/>
                    <a:shade val="93000"/>
                    <a:satMod val="130000"/>
                  </a:schemeClr>
                </a:gs>
                <a:gs pos="100000">
                  <a:schemeClr val="accent3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metas'!$D$12:$L$12</c:f>
            </c:numRef>
          </c:val>
          <c:extLst>
            <c:ext xmlns:c16="http://schemas.microsoft.com/office/drawing/2014/chart" uri="{C3380CC4-5D6E-409C-BE32-E72D297353CC}">
              <c16:uniqueId val="{0000000C-4D0F-4194-90D6-5BF5392EDB19}"/>
            </c:ext>
          </c:extLst>
        </c:ser>
        <c:ser>
          <c:idx val="9"/>
          <c:order val="13"/>
          <c:tx>
            <c:strRef>
              <c:f>'Servicios  Publicos y metas'!$A$13:$C$13</c:f>
              <c:strCache>
                <c:ptCount val="3"/>
                <c:pt idx="0">
                  <c:v>FSS</c:v>
                </c:pt>
                <c:pt idx="1">
                  <c:v>Red vial pavimentada con mantenimiento rutinario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hade val="51000"/>
                    <a:satMod val="130000"/>
                  </a:schemeClr>
                </a:gs>
                <a:gs pos="80000">
                  <a:schemeClr val="accent4">
                    <a:lumMod val="60000"/>
                    <a:shade val="93000"/>
                    <a:satMod val="130000"/>
                  </a:schemeClr>
                </a:gs>
                <a:gs pos="100000">
                  <a:schemeClr val="accent4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metas'!$D$13:$L$13</c:f>
            </c:numRef>
          </c:val>
          <c:extLst>
            <c:ext xmlns:c16="http://schemas.microsoft.com/office/drawing/2014/chart" uri="{C3380CC4-5D6E-409C-BE32-E72D297353CC}">
              <c16:uniqueId val="{0000000D-4D0F-4194-90D6-5BF5392EDB19}"/>
            </c:ext>
          </c:extLst>
        </c:ser>
        <c:ser>
          <c:idx val="10"/>
          <c:order val="14"/>
          <c:tx>
            <c:strRef>
              <c:f>'Servicios  Publicos y metas'!$A$14:$C$14</c:f>
              <c:strCache>
                <c:ptCount val="3"/>
                <c:pt idx="0">
                  <c:v>FSS</c:v>
                </c:pt>
                <c:pt idx="1">
                  <c:v>Red vial pavimentada con mantenimiento periódico (Ejecución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shade val="51000"/>
                    <a:satMod val="130000"/>
                  </a:schemeClr>
                </a:gs>
                <a:gs pos="80000">
                  <a:schemeClr val="accent5">
                    <a:lumMod val="60000"/>
                    <a:shade val="93000"/>
                    <a:satMod val="130000"/>
                  </a:schemeClr>
                </a:gs>
                <a:gs pos="100000">
                  <a:schemeClr val="accent5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metas'!$D$14:$L$14</c:f>
            </c:numRef>
          </c:val>
          <c:extLst>
            <c:ext xmlns:c16="http://schemas.microsoft.com/office/drawing/2014/chart" uri="{C3380CC4-5D6E-409C-BE32-E72D297353CC}">
              <c16:uniqueId val="{0000000E-4D0F-4194-90D6-5BF5392EDB19}"/>
            </c:ext>
          </c:extLst>
        </c:ser>
        <c:ser>
          <c:idx val="11"/>
          <c:order val="15"/>
          <c:tx>
            <c:strRef>
              <c:f>'Servicios  Publicos y metas'!$A$15:$C$15</c:f>
              <c:strCache>
                <c:ptCount val="3"/>
                <c:pt idx="0">
                  <c:v>FSS</c:v>
                </c:pt>
                <c:pt idx="1">
                  <c:v>Red vial pavimentada con mantenimiento rutinario (Ejecución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shade val="51000"/>
                    <a:satMod val="130000"/>
                  </a:schemeClr>
                </a:gs>
                <a:gs pos="80000">
                  <a:schemeClr val="accent6">
                    <a:lumMod val="60000"/>
                    <a:shade val="93000"/>
                    <a:satMod val="130000"/>
                  </a:schemeClr>
                </a:gs>
                <a:gs pos="100000">
                  <a:schemeClr val="accent6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metas'!$D$15:$L$15</c:f>
            </c:numRef>
          </c:val>
          <c:extLst>
            <c:ext xmlns:c16="http://schemas.microsoft.com/office/drawing/2014/chart" uri="{C3380CC4-5D6E-409C-BE32-E72D297353CC}">
              <c16:uniqueId val="{0000000F-4D0F-4194-90D6-5BF5392EDB19}"/>
            </c:ext>
          </c:extLst>
        </c:ser>
        <c:ser>
          <c:idx val="12"/>
          <c:order val="16"/>
          <c:tx>
            <c:strRef>
              <c:f>'Servicios  Publicos y metas'!$A$16:$C$16</c:f>
              <c:strCache>
                <c:ptCount val="3"/>
                <c:pt idx="0">
                  <c:v>FSS</c:v>
                </c:pt>
                <c:pt idx="1">
                  <c:v>Red vial pavimentada con mantenimiento (ejecucion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1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1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metas'!$D$16:$L$16</c:f>
            </c:numRef>
          </c:val>
          <c:extLst>
            <c:ext xmlns:c16="http://schemas.microsoft.com/office/drawing/2014/chart" uri="{C3380CC4-5D6E-409C-BE32-E72D297353CC}">
              <c16:uniqueId val="{00000010-4D0F-4194-90D6-5BF5392EDB19}"/>
            </c:ext>
          </c:extLst>
        </c:ser>
        <c:ser>
          <c:idx val="13"/>
          <c:order val="17"/>
          <c:tx>
            <c:strRef>
              <c:f>'Servicios  Publicos y metas'!$A$17:$C$17</c:f>
              <c:strCache>
                <c:ptCount val="3"/>
                <c:pt idx="0">
                  <c:v>FSS</c:v>
                </c:pt>
                <c:pt idx="1">
                  <c:v>Red vial terciaria no pavimentada con mantenimiento rutinario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2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2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metas'!$D$17:$L$17</c:f>
            </c:numRef>
          </c:val>
          <c:extLst>
            <c:ext xmlns:c16="http://schemas.microsoft.com/office/drawing/2014/chart" uri="{C3380CC4-5D6E-409C-BE32-E72D297353CC}">
              <c16:uniqueId val="{00000011-4D0F-4194-90D6-5BF5392EDB19}"/>
            </c:ext>
          </c:extLst>
        </c:ser>
        <c:ser>
          <c:idx val="14"/>
          <c:order val="18"/>
          <c:tx>
            <c:strRef>
              <c:f>'Servicios  Publicos y metas'!$A$18:$C$18</c:f>
              <c:strCache>
                <c:ptCount val="3"/>
                <c:pt idx="0">
                  <c:v>FSS</c:v>
                </c:pt>
                <c:pt idx="1">
                  <c:v>Red vial terciaria no pavimentada con mantenimiento rutinario (Ejecución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3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3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metas'!$D$18:$L$18</c:f>
            </c:numRef>
          </c:val>
          <c:extLst>
            <c:ext xmlns:c16="http://schemas.microsoft.com/office/drawing/2014/chart" uri="{C3380CC4-5D6E-409C-BE32-E72D297353CC}">
              <c16:uniqueId val="{00000012-4D0F-4194-90D6-5BF5392EDB19}"/>
            </c:ext>
          </c:extLst>
        </c:ser>
        <c:ser>
          <c:idx val="15"/>
          <c:order val="19"/>
          <c:tx>
            <c:strRef>
              <c:f>'Servicios  Publicos y metas'!$A$19:$C$19</c:f>
              <c:strCache>
                <c:ptCount val="3"/>
                <c:pt idx="0">
                  <c:v>FSS</c:v>
                </c:pt>
                <c:pt idx="1">
                  <c:v>Red vial terciaria no pavimentada con servicios de mantenimiento (Ejercucion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4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4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metas'!$D$19:$L$19</c:f>
            </c:numRef>
          </c:val>
          <c:extLst>
            <c:ext xmlns:c16="http://schemas.microsoft.com/office/drawing/2014/chart" uri="{C3380CC4-5D6E-409C-BE32-E72D297353CC}">
              <c16:uniqueId val="{00000013-4D0F-4194-90D6-5BF5392EDB19}"/>
            </c:ext>
          </c:extLst>
        </c:ser>
        <c:ser>
          <c:idx val="16"/>
          <c:order val="20"/>
          <c:tx>
            <c:strRef>
              <c:f>'Servicios  Publicos y metas'!$A$20:$C$20</c:f>
              <c:strCache>
                <c:ptCount val="3"/>
                <c:pt idx="0">
                  <c:v>FSS</c:v>
                </c:pt>
                <c:pt idx="1">
                  <c:v>Red vial terciaria con mantenimiento (ejecucion normal)</c:v>
                </c:pt>
                <c:pt idx="2">
                  <c:v>Kilometro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5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5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'Servicios  Publicos y metas'!$E$3:$I$4</c:f>
              <c:multiLvlStrCache>
                <c:ptCount val="5"/>
                <c:lvl>
                  <c:pt idx="0">
                    <c:v>Devengado</c:v>
                  </c:pt>
                  <c:pt idx="1">
                    <c:v>Devengado</c:v>
                  </c:pt>
                  <c:pt idx="2">
                    <c:v>Devengado</c:v>
                  </c:pt>
                  <c:pt idx="3">
                    <c:v>Vigente</c:v>
                  </c:pt>
                  <c:pt idx="4">
                    <c:v>POA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2">
                    <c:v>2018</c:v>
                  </c:pt>
                  <c:pt idx="3">
                    <c:v>2019</c:v>
                  </c:pt>
                  <c:pt idx="4">
                    <c:v>2020</c:v>
                  </c:pt>
                </c:lvl>
              </c:multiLvlStrCache>
            </c:multiLvlStrRef>
          </c:cat>
          <c:val>
            <c:numRef>
              <c:f>'Servicios  Publicos y metas'!$D$20:$L$20</c:f>
            </c:numRef>
          </c:val>
          <c:extLst>
            <c:ext xmlns:c16="http://schemas.microsoft.com/office/drawing/2014/chart" uri="{C3380CC4-5D6E-409C-BE32-E72D297353CC}">
              <c16:uniqueId val="{00000014-4D0F-4194-90D6-5BF5392EDB1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45028104"/>
        <c:axId val="1"/>
        <c:extLst/>
      </c:barChart>
      <c:catAx>
        <c:axId val="445028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44502810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20650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GT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0.50467</cdr:x>
      <cdr:y>0.50556</cdr:y>
    </cdr:from>
    <cdr:to>
      <cdr:x>0.51363</cdr:x>
      <cdr:y>0.57194</cdr:y>
    </cdr:to>
    <cdr:sp macro="" textlink="">
      <cdr:nvSpPr>
        <cdr:cNvPr id="5121" name="Text Box 1">
          <a:extLst xmlns:a="http://schemas.openxmlformats.org/drawingml/2006/main">
            <a:ext uri="{FF2B5EF4-FFF2-40B4-BE49-F238E27FC236}">
              <a16:creationId xmlns:a16="http://schemas.microsoft.com/office/drawing/2014/main" id="{24E1F930-9844-4124-A15E-15E8DDB79738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23168" y="1699851"/>
          <a:ext cx="98167" cy="2232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27432" tIns="22860" rIns="27432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GT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0.50467</cdr:x>
      <cdr:y>0.50556</cdr:y>
    </cdr:from>
    <cdr:to>
      <cdr:x>0.51363</cdr:x>
      <cdr:y>0.57194</cdr:y>
    </cdr:to>
    <cdr:sp macro="" textlink="">
      <cdr:nvSpPr>
        <cdr:cNvPr id="5121" name="Text Box 1">
          <a:extLst xmlns:a="http://schemas.openxmlformats.org/drawingml/2006/main">
            <a:ext uri="{FF2B5EF4-FFF2-40B4-BE49-F238E27FC236}">
              <a16:creationId xmlns:a16="http://schemas.microsoft.com/office/drawing/2014/main" id="{24E1F930-9844-4124-A15E-15E8DDB79738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23168" y="1699851"/>
          <a:ext cx="98167" cy="2232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27432" tIns="22860" rIns="27432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GT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0.50467</cdr:x>
      <cdr:y>0.50556</cdr:y>
    </cdr:from>
    <cdr:to>
      <cdr:x>0.51363</cdr:x>
      <cdr:y>0.57194</cdr:y>
    </cdr:to>
    <cdr:sp macro="" textlink="">
      <cdr:nvSpPr>
        <cdr:cNvPr id="5121" name="Text Box 1">
          <a:extLst xmlns:a="http://schemas.openxmlformats.org/drawingml/2006/main">
            <a:ext uri="{FF2B5EF4-FFF2-40B4-BE49-F238E27FC236}">
              <a16:creationId xmlns:a16="http://schemas.microsoft.com/office/drawing/2014/main" id="{24E1F930-9844-4124-A15E-15E8DDB79738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23168" y="1699851"/>
          <a:ext cx="98167" cy="2232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27432" tIns="22860" rIns="27432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GT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0.50467</cdr:x>
      <cdr:y>0.50556</cdr:y>
    </cdr:from>
    <cdr:to>
      <cdr:x>0.51363</cdr:x>
      <cdr:y>0.57194</cdr:y>
    </cdr:to>
    <cdr:sp macro="" textlink="">
      <cdr:nvSpPr>
        <cdr:cNvPr id="5" name="Text Box 1">
          <a:extLst xmlns:a="http://schemas.openxmlformats.org/drawingml/2006/main">
            <a:ext uri="{FF2B5EF4-FFF2-40B4-BE49-F238E27FC236}">
              <a16:creationId xmlns:a16="http://schemas.microsoft.com/office/drawing/2014/main" id="{24E1F930-9844-4124-A15E-15E8DDB79738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23168" y="1699851"/>
          <a:ext cx="98167" cy="2232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27432" tIns="22860" rIns="27432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GT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0.50467</cdr:x>
      <cdr:y>0.50556</cdr:y>
    </cdr:from>
    <cdr:to>
      <cdr:x>0.51363</cdr:x>
      <cdr:y>0.57194</cdr:y>
    </cdr:to>
    <cdr:sp macro="" textlink="">
      <cdr:nvSpPr>
        <cdr:cNvPr id="5121" name="Text Box 1">
          <a:extLst xmlns:a="http://schemas.openxmlformats.org/drawingml/2006/main">
            <a:ext uri="{FF2B5EF4-FFF2-40B4-BE49-F238E27FC236}">
              <a16:creationId xmlns:a16="http://schemas.microsoft.com/office/drawing/2014/main" id="{24E1F930-9844-4124-A15E-15E8DDB79738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23168" y="1699851"/>
          <a:ext cx="98167" cy="2232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27432" tIns="22860" rIns="27432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GT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0.50467</cdr:x>
      <cdr:y>0.50556</cdr:y>
    </cdr:from>
    <cdr:to>
      <cdr:x>0.51363</cdr:x>
      <cdr:y>0.57194</cdr:y>
    </cdr:to>
    <cdr:sp macro="" textlink="">
      <cdr:nvSpPr>
        <cdr:cNvPr id="2" name="Text Box 1">
          <a:extLst xmlns:a="http://schemas.openxmlformats.org/drawingml/2006/main">
            <a:ext uri="{FF2B5EF4-FFF2-40B4-BE49-F238E27FC236}">
              <a16:creationId xmlns:a16="http://schemas.microsoft.com/office/drawing/2014/main" id="{24E1F930-9844-4124-A15E-15E8DDB79738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23168" y="1699851"/>
          <a:ext cx="98167" cy="2232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27432" tIns="22860" rIns="27432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GT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0.50467</cdr:x>
      <cdr:y>0.50556</cdr:y>
    </cdr:from>
    <cdr:to>
      <cdr:x>0.51363</cdr:x>
      <cdr:y>0.57194</cdr:y>
    </cdr:to>
    <cdr:sp macro="" textlink="">
      <cdr:nvSpPr>
        <cdr:cNvPr id="3" name="Text Box 1">
          <a:extLst xmlns:a="http://schemas.openxmlformats.org/drawingml/2006/main">
            <a:ext uri="{FF2B5EF4-FFF2-40B4-BE49-F238E27FC236}">
              <a16:creationId xmlns:a16="http://schemas.microsoft.com/office/drawing/2014/main" id="{24E1F930-9844-4124-A15E-15E8DDB79738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23168" y="1699851"/>
          <a:ext cx="98167" cy="2232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27432" tIns="22860" rIns="27432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GT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0.50467</cdr:x>
      <cdr:y>0.50556</cdr:y>
    </cdr:from>
    <cdr:to>
      <cdr:x>0.51363</cdr:x>
      <cdr:y>0.57194</cdr:y>
    </cdr:to>
    <cdr:sp macro="" textlink="">
      <cdr:nvSpPr>
        <cdr:cNvPr id="4" name="Text Box 1">
          <a:extLst xmlns:a="http://schemas.openxmlformats.org/drawingml/2006/main">
            <a:ext uri="{FF2B5EF4-FFF2-40B4-BE49-F238E27FC236}">
              <a16:creationId xmlns:a16="http://schemas.microsoft.com/office/drawing/2014/main" id="{24E1F930-9844-4124-A15E-15E8DDB79738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23168" y="1699851"/>
          <a:ext cx="98167" cy="2232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27432" tIns="22860" rIns="27432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GT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0.50467</cdr:x>
      <cdr:y>0.50556</cdr:y>
    </cdr:from>
    <cdr:to>
      <cdr:x>0.51363</cdr:x>
      <cdr:y>0.57194</cdr:y>
    </cdr:to>
    <cdr:sp macro="" textlink="">
      <cdr:nvSpPr>
        <cdr:cNvPr id="5121" name="Text Box 1">
          <a:extLst xmlns:a="http://schemas.openxmlformats.org/drawingml/2006/main">
            <a:ext uri="{FF2B5EF4-FFF2-40B4-BE49-F238E27FC236}">
              <a16:creationId xmlns:a16="http://schemas.microsoft.com/office/drawing/2014/main" id="{24E1F930-9844-4124-A15E-15E8DDB79738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23168" y="1699851"/>
          <a:ext cx="98167" cy="2232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27432" tIns="22860" rIns="27432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GT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0.50467</cdr:x>
      <cdr:y>0.50556</cdr:y>
    </cdr:from>
    <cdr:to>
      <cdr:x>0.51363</cdr:x>
      <cdr:y>0.57194</cdr:y>
    </cdr:to>
    <cdr:sp macro="" textlink="">
      <cdr:nvSpPr>
        <cdr:cNvPr id="5121" name="Text Box 1">
          <a:extLst xmlns:a="http://schemas.openxmlformats.org/drawingml/2006/main">
            <a:ext uri="{FF2B5EF4-FFF2-40B4-BE49-F238E27FC236}">
              <a16:creationId xmlns:a16="http://schemas.microsoft.com/office/drawing/2014/main" id="{24E1F930-9844-4124-A15E-15E8DDB79738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23168" y="1699851"/>
          <a:ext cx="98167" cy="2232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27432" tIns="22860" rIns="27432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GT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0.50467</cdr:x>
      <cdr:y>0.50556</cdr:y>
    </cdr:from>
    <cdr:to>
      <cdr:x>0.51363</cdr:x>
      <cdr:y>0.57194</cdr:y>
    </cdr:to>
    <cdr:sp macro="" textlink="">
      <cdr:nvSpPr>
        <cdr:cNvPr id="2" name="Text Box 1">
          <a:extLst xmlns:a="http://schemas.openxmlformats.org/drawingml/2006/main">
            <a:ext uri="{FF2B5EF4-FFF2-40B4-BE49-F238E27FC236}">
              <a16:creationId xmlns:a16="http://schemas.microsoft.com/office/drawing/2014/main" id="{24E1F930-9844-4124-A15E-15E8DDB79738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23168" y="1699851"/>
          <a:ext cx="98167" cy="2232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27432" tIns="22860" rIns="27432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GT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0.50467</cdr:x>
      <cdr:y>0.50556</cdr:y>
    </cdr:from>
    <cdr:to>
      <cdr:x>0.51363</cdr:x>
      <cdr:y>0.57194</cdr:y>
    </cdr:to>
    <cdr:sp macro="" textlink="">
      <cdr:nvSpPr>
        <cdr:cNvPr id="5121" name="Text Box 1">
          <a:extLst xmlns:a="http://schemas.openxmlformats.org/drawingml/2006/main">
            <a:ext uri="{FF2B5EF4-FFF2-40B4-BE49-F238E27FC236}">
              <a16:creationId xmlns:a16="http://schemas.microsoft.com/office/drawing/2014/main" id="{24E1F930-9844-4124-A15E-15E8DDB79738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23168" y="1699851"/>
          <a:ext cx="98167" cy="2232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27432" tIns="22860" rIns="27432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GT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0.50467</cdr:x>
      <cdr:y>0.50556</cdr:y>
    </cdr:from>
    <cdr:to>
      <cdr:x>0.51363</cdr:x>
      <cdr:y>0.57194</cdr:y>
    </cdr:to>
    <cdr:sp macro="" textlink="">
      <cdr:nvSpPr>
        <cdr:cNvPr id="2" name="Text Box 1">
          <a:extLst xmlns:a="http://schemas.openxmlformats.org/drawingml/2006/main">
            <a:ext uri="{FF2B5EF4-FFF2-40B4-BE49-F238E27FC236}">
              <a16:creationId xmlns:a16="http://schemas.microsoft.com/office/drawing/2014/main" id="{24E1F930-9844-4124-A15E-15E8DDB79738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23168" y="1699851"/>
          <a:ext cx="98167" cy="2232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27432" tIns="22860" rIns="27432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GT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0.50467</cdr:x>
      <cdr:y>0.50556</cdr:y>
    </cdr:from>
    <cdr:to>
      <cdr:x>0.51363</cdr:x>
      <cdr:y>0.57194</cdr:y>
    </cdr:to>
    <cdr:sp macro="" textlink="">
      <cdr:nvSpPr>
        <cdr:cNvPr id="5121" name="Text Box 1">
          <a:extLst xmlns:a="http://schemas.openxmlformats.org/drawingml/2006/main">
            <a:ext uri="{FF2B5EF4-FFF2-40B4-BE49-F238E27FC236}">
              <a16:creationId xmlns:a16="http://schemas.microsoft.com/office/drawing/2014/main" id="{24E1F930-9844-4124-A15E-15E8DDB79738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23168" y="1699851"/>
          <a:ext cx="98167" cy="2232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27432" tIns="22860" rIns="27432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GT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0.50467</cdr:x>
      <cdr:y>0.50556</cdr:y>
    </cdr:from>
    <cdr:to>
      <cdr:x>0.51363</cdr:x>
      <cdr:y>0.57194</cdr:y>
    </cdr:to>
    <cdr:sp macro="" textlink="">
      <cdr:nvSpPr>
        <cdr:cNvPr id="2" name="Text Box 1">
          <a:extLst xmlns:a="http://schemas.openxmlformats.org/drawingml/2006/main">
            <a:ext uri="{FF2B5EF4-FFF2-40B4-BE49-F238E27FC236}">
              <a16:creationId xmlns:a16="http://schemas.microsoft.com/office/drawing/2014/main" id="{24E1F930-9844-4124-A15E-15E8DDB79738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23168" y="1699851"/>
          <a:ext cx="98167" cy="2232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27432" tIns="22860" rIns="27432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GT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0.50467</cdr:x>
      <cdr:y>0.50556</cdr:y>
    </cdr:from>
    <cdr:to>
      <cdr:x>0.51363</cdr:x>
      <cdr:y>0.57194</cdr:y>
    </cdr:to>
    <cdr:sp macro="" textlink="">
      <cdr:nvSpPr>
        <cdr:cNvPr id="2" name="Text Box 1">
          <a:extLst xmlns:a="http://schemas.openxmlformats.org/drawingml/2006/main">
            <a:ext uri="{FF2B5EF4-FFF2-40B4-BE49-F238E27FC236}">
              <a16:creationId xmlns:a16="http://schemas.microsoft.com/office/drawing/2014/main" id="{24E1F930-9844-4124-A15E-15E8DDB79738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23168" y="1699851"/>
          <a:ext cx="98167" cy="2232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27432" tIns="22860" rIns="27432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GT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0.50467</cdr:x>
      <cdr:y>0.50556</cdr:y>
    </cdr:from>
    <cdr:to>
      <cdr:x>0.51363</cdr:x>
      <cdr:y>0.57194</cdr:y>
    </cdr:to>
    <cdr:sp macro="" textlink="">
      <cdr:nvSpPr>
        <cdr:cNvPr id="3" name="Text Box 1">
          <a:extLst xmlns:a="http://schemas.openxmlformats.org/drawingml/2006/main">
            <a:ext uri="{FF2B5EF4-FFF2-40B4-BE49-F238E27FC236}">
              <a16:creationId xmlns:a16="http://schemas.microsoft.com/office/drawing/2014/main" id="{24E1F930-9844-4124-A15E-15E8DDB79738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23168" y="1699851"/>
          <a:ext cx="98167" cy="2232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27432" tIns="22860" rIns="27432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GT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0.50467</cdr:x>
      <cdr:y>0.50556</cdr:y>
    </cdr:from>
    <cdr:to>
      <cdr:x>0.51363</cdr:x>
      <cdr:y>0.57194</cdr:y>
    </cdr:to>
    <cdr:sp macro="" textlink="">
      <cdr:nvSpPr>
        <cdr:cNvPr id="4" name="Text Box 1">
          <a:extLst xmlns:a="http://schemas.openxmlformats.org/drawingml/2006/main">
            <a:ext uri="{FF2B5EF4-FFF2-40B4-BE49-F238E27FC236}">
              <a16:creationId xmlns:a16="http://schemas.microsoft.com/office/drawing/2014/main" id="{24E1F930-9844-4124-A15E-15E8DDB79738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23168" y="1699851"/>
          <a:ext cx="98167" cy="2232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27432" tIns="22860" rIns="27432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GT" sz="1200" b="0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4F64FBFC-73C5-40D5-9339-AC33A3720F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76FBF17-852F-4416-B004-0C7D51E33E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148E0-6E97-4ABE-8AB4-456862FC75FC}" type="datetimeFigureOut">
              <a:rPr lang="es-GT" smtClean="0"/>
              <a:t>18/06/19</a:t>
            </a:fld>
            <a:endParaRPr 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4C2484C-B088-4968-994D-6FD5262A60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1059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60C8165-76C2-4B65-BAF7-2F71AA5F96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159" y="8831059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83EB2-A24F-40A7-8CAA-CBF6FE70E74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755208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3520D-0291-4055-8729-E290779AC431}" type="datetimeFigureOut">
              <a:rPr lang="es-GT" smtClean="0"/>
              <a:t>18/06/19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0714" y="4473513"/>
            <a:ext cx="5608975" cy="366028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31059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159" y="8831059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5AAC7-BFBE-464D-B39D-FD7393F7CAD7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019859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3CD04-3B6C-FF45-9BAB-948A5E3D06CF}" type="datetimeFigureOut">
              <a:rPr lang="es-ES_tradnl" smtClean="0"/>
              <a:t>18/6/19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FF1-1292-4144-A37D-A3C906CECB1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6053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3CD04-3B6C-FF45-9BAB-948A5E3D06CF}" type="datetimeFigureOut">
              <a:rPr lang="es-ES_tradnl" smtClean="0"/>
              <a:t>18/6/19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FF1-1292-4144-A37D-A3C906CECB1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56875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3CD04-3B6C-FF45-9BAB-948A5E3D06CF}" type="datetimeFigureOut">
              <a:rPr lang="es-ES_tradnl" smtClean="0"/>
              <a:t>18/6/19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FF1-1292-4144-A37D-A3C906CECB1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63475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3CD04-3B6C-FF45-9BAB-948A5E3D06CF}" type="datetimeFigureOut">
              <a:rPr lang="es-ES_tradnl" smtClean="0"/>
              <a:t>18/6/19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FF1-1292-4144-A37D-A3C906CECB1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97985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3CD04-3B6C-FF45-9BAB-948A5E3D06CF}" type="datetimeFigureOut">
              <a:rPr lang="es-ES_tradnl" smtClean="0"/>
              <a:t>18/6/19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FF1-1292-4144-A37D-A3C906CECB1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176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3CD04-3B6C-FF45-9BAB-948A5E3D06CF}" type="datetimeFigureOut">
              <a:rPr lang="es-ES_tradnl" smtClean="0"/>
              <a:t>18/6/19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FF1-1292-4144-A37D-A3C906CECB1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5075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3CD04-3B6C-FF45-9BAB-948A5E3D06CF}" type="datetimeFigureOut">
              <a:rPr lang="es-ES_tradnl" smtClean="0"/>
              <a:t>18/6/19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FF1-1292-4144-A37D-A3C906CECB1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04649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3CD04-3B6C-FF45-9BAB-948A5E3D06CF}" type="datetimeFigureOut">
              <a:rPr lang="es-ES_tradnl" smtClean="0"/>
              <a:t>18/6/19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FF1-1292-4144-A37D-A3C906CECB1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959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3CD04-3B6C-FF45-9BAB-948A5E3D06CF}" type="datetimeFigureOut">
              <a:rPr lang="es-ES_tradnl" smtClean="0"/>
              <a:t>18/6/19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FF1-1292-4144-A37D-A3C906CECB1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3878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3CD04-3B6C-FF45-9BAB-948A5E3D06CF}" type="datetimeFigureOut">
              <a:rPr lang="es-ES_tradnl" smtClean="0"/>
              <a:t>18/6/19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FF1-1292-4144-A37D-A3C906CECB1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007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3CD04-3B6C-FF45-9BAB-948A5E3D06CF}" type="datetimeFigureOut">
              <a:rPr lang="es-ES_tradnl" smtClean="0"/>
              <a:t>18/6/19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FF1-1292-4144-A37D-A3C906CECB1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177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3CD04-3B6C-FF45-9BAB-948A5E3D06CF}" type="datetimeFigureOut">
              <a:rPr lang="es-ES_tradnl" smtClean="0"/>
              <a:t>18/6/19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12FF1-1292-4144-A37D-A3C906CECB1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097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7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chart" Target="../charts/char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chart" Target="../charts/char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package" Target="../embeddings/Hoja_de_c_lculo_de_Microsoft_Excel.xls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2932038"/>
            <a:ext cx="12192000" cy="392595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GT" sz="4800" b="1" dirty="0">
                <a:solidFill>
                  <a:schemeClr val="bg1"/>
                </a:solidFill>
                <a:latin typeface="Arial" pitchFamily="34" charset="0"/>
                <a:ea typeface="Segoe UI Black" pitchFamily="34" charset="0"/>
                <a:cs typeface="Arial" pitchFamily="34" charset="0"/>
              </a:rPr>
              <a:t>MINISTERIO DE COMUNICACIONES,</a:t>
            </a:r>
          </a:p>
          <a:p>
            <a:pPr algn="ctr"/>
            <a:r>
              <a:rPr lang="es-GT" sz="4800" b="1" dirty="0">
                <a:solidFill>
                  <a:schemeClr val="bg1"/>
                </a:solidFill>
                <a:latin typeface="Arial" pitchFamily="34" charset="0"/>
                <a:ea typeface="Segoe UI Black" pitchFamily="34" charset="0"/>
                <a:cs typeface="Arial" pitchFamily="34" charset="0"/>
              </a:rPr>
              <a:t>INFRAESTRUCTURA Y VIVIENDA</a:t>
            </a:r>
          </a:p>
          <a:p>
            <a:pPr algn="ctr"/>
            <a:endParaRPr lang="es-GT" sz="4000" b="1" dirty="0">
              <a:solidFill>
                <a:schemeClr val="bg1"/>
              </a:solidFill>
              <a:latin typeface="Arial" pitchFamily="34" charset="0"/>
              <a:ea typeface="Segoe UI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799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8">
            <a:extLst>
              <a:ext uri="{FF2B5EF4-FFF2-40B4-BE49-F238E27FC236}">
                <a16:creationId xmlns:a16="http://schemas.microsoft.com/office/drawing/2014/main" id="{A377FCB5-016A-4C33-9D46-42A60412C1B8}"/>
              </a:ext>
            </a:extLst>
          </p:cNvPr>
          <p:cNvSpPr txBox="1"/>
          <p:nvPr/>
        </p:nvSpPr>
        <p:spPr>
          <a:xfrm>
            <a:off x="228542" y="170034"/>
            <a:ext cx="2501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alibri Light" panose="020F0302020204030204" pitchFamily="34" charset="0"/>
              </a:rPr>
              <a:t>Simple Project Manager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06DE0A-87E4-4DFD-9BD9-5DBF059A5A2A}"/>
              </a:ext>
            </a:extLst>
          </p:cNvPr>
          <p:cNvSpPr txBox="1">
            <a:spLocks/>
          </p:cNvSpPr>
          <p:nvPr/>
        </p:nvSpPr>
        <p:spPr>
          <a:xfrm>
            <a:off x="7010887" y="247256"/>
            <a:ext cx="5181113" cy="5226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2000" b="1" dirty="0">
                <a:solidFill>
                  <a:schemeClr val="accent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II. Análisis y Continuidad de Programas 2016-2020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6" name="Group 65">
            <a:extLst>
              <a:ext uri="{FF2B5EF4-FFF2-40B4-BE49-F238E27FC236}">
                <a16:creationId xmlns:a16="http://schemas.microsoft.com/office/drawing/2014/main" id="{1C5AF5D8-CDEC-4DD5-96C3-C50045B71C37}"/>
              </a:ext>
            </a:extLst>
          </p:cNvPr>
          <p:cNvGrpSpPr/>
          <p:nvPr/>
        </p:nvGrpSpPr>
        <p:grpSpPr>
          <a:xfrm>
            <a:off x="3578219" y="3714027"/>
            <a:ext cx="228976" cy="228976"/>
            <a:chOff x="3398838" y="3616326"/>
            <a:chExt cx="346075" cy="346076"/>
          </a:xfrm>
        </p:grpSpPr>
        <p:sp>
          <p:nvSpPr>
            <p:cNvPr id="8" name="Rectangle 94">
              <a:extLst>
                <a:ext uri="{FF2B5EF4-FFF2-40B4-BE49-F238E27FC236}">
                  <a16:creationId xmlns:a16="http://schemas.microsoft.com/office/drawing/2014/main" id="{7F3FF0C4-9DBD-4E35-98A3-2709B2D46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616326"/>
              <a:ext cx="90488" cy="34607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0" name="Rectangle 95">
              <a:extLst>
                <a:ext uri="{FF2B5EF4-FFF2-40B4-BE49-F238E27FC236}">
                  <a16:creationId xmlns:a16="http://schemas.microsoft.com/office/drawing/2014/main" id="{A930931F-4052-4420-8C26-689DC3DC7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651" y="3736976"/>
              <a:ext cx="90488" cy="22542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1" name="Line 96">
              <a:extLst>
                <a:ext uri="{FF2B5EF4-FFF2-40B4-BE49-F238E27FC236}">
                  <a16:creationId xmlns:a16="http://schemas.microsoft.com/office/drawing/2014/main" id="{68E35F63-BD2E-4C19-893D-6D0916EE46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9813" y="3933826"/>
              <a:ext cx="3016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2" name="Line 97">
              <a:extLst>
                <a:ext uri="{FF2B5EF4-FFF2-40B4-BE49-F238E27FC236}">
                  <a16:creationId xmlns:a16="http://schemas.microsoft.com/office/drawing/2014/main" id="{1C64BDF5-F5D4-4638-87EA-877864B8F1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3613" y="3646489"/>
              <a:ext cx="0" cy="19685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3" name="Rectangle 98">
              <a:extLst>
                <a:ext uri="{FF2B5EF4-FFF2-40B4-BE49-F238E27FC236}">
                  <a16:creationId xmlns:a16="http://schemas.microsoft.com/office/drawing/2014/main" id="{F0D540CE-2688-4534-B03D-6028CB028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326" y="3873501"/>
              <a:ext cx="30163" cy="6032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4" name="Line 99">
              <a:extLst>
                <a:ext uri="{FF2B5EF4-FFF2-40B4-BE49-F238E27FC236}">
                  <a16:creationId xmlns:a16="http://schemas.microsoft.com/office/drawing/2014/main" id="{8A88C859-A55C-4CD8-BC0C-E0245263CC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4101" y="3767139"/>
              <a:ext cx="0" cy="136525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5" name="Line 100">
              <a:extLst>
                <a:ext uri="{FF2B5EF4-FFF2-40B4-BE49-F238E27FC236}">
                  <a16:creationId xmlns:a16="http://schemas.microsoft.com/office/drawing/2014/main" id="{A20C77B2-8863-4A46-B43E-05E5231D12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1" y="3706814"/>
              <a:ext cx="0" cy="21113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6" name="Rectangle 101">
              <a:extLst>
                <a:ext uri="{FF2B5EF4-FFF2-40B4-BE49-F238E27FC236}">
                  <a16:creationId xmlns:a16="http://schemas.microsoft.com/office/drawing/2014/main" id="{48D7EA93-46D1-4A10-91C8-509D64D96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8838" y="3662364"/>
              <a:ext cx="60325" cy="300038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7" name="Freeform 102">
              <a:extLst>
                <a:ext uri="{FF2B5EF4-FFF2-40B4-BE49-F238E27FC236}">
                  <a16:creationId xmlns:a16="http://schemas.microsoft.com/office/drawing/2014/main" id="{4420A035-F8CF-4BA8-B814-0435F7E39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263" y="3662364"/>
              <a:ext cx="120650" cy="300038"/>
            </a:xfrm>
            <a:custGeom>
              <a:avLst/>
              <a:gdLst>
                <a:gd name="T0" fmla="*/ 76 w 76"/>
                <a:gd name="T1" fmla="*/ 182 h 189"/>
                <a:gd name="T2" fmla="*/ 47 w 76"/>
                <a:gd name="T3" fmla="*/ 189 h 189"/>
                <a:gd name="T4" fmla="*/ 0 w 76"/>
                <a:gd name="T5" fmla="*/ 7 h 189"/>
                <a:gd name="T6" fmla="*/ 29 w 76"/>
                <a:gd name="T7" fmla="*/ 0 h 189"/>
                <a:gd name="T8" fmla="*/ 76 w 76"/>
                <a:gd name="T9" fmla="*/ 18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89">
                  <a:moveTo>
                    <a:pt x="76" y="182"/>
                  </a:moveTo>
                  <a:lnTo>
                    <a:pt x="47" y="189"/>
                  </a:lnTo>
                  <a:lnTo>
                    <a:pt x="0" y="7"/>
                  </a:lnTo>
                  <a:lnTo>
                    <a:pt x="29" y="0"/>
                  </a:lnTo>
                  <a:lnTo>
                    <a:pt x="76" y="182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grpSp>
        <p:nvGrpSpPr>
          <p:cNvPr id="18" name="Group 84">
            <a:extLst>
              <a:ext uri="{FF2B5EF4-FFF2-40B4-BE49-F238E27FC236}">
                <a16:creationId xmlns:a16="http://schemas.microsoft.com/office/drawing/2014/main" id="{F0E22033-2AA8-4A9E-A301-B75954084644}"/>
              </a:ext>
            </a:extLst>
          </p:cNvPr>
          <p:cNvGrpSpPr/>
          <p:nvPr/>
        </p:nvGrpSpPr>
        <p:grpSpPr>
          <a:xfrm>
            <a:off x="3594996" y="1071046"/>
            <a:ext cx="219523" cy="228976"/>
            <a:chOff x="2692400" y="3616326"/>
            <a:chExt cx="331788" cy="346075"/>
          </a:xfrm>
        </p:grpSpPr>
        <p:sp>
          <p:nvSpPr>
            <p:cNvPr id="19" name="Line 288">
              <a:extLst>
                <a:ext uri="{FF2B5EF4-FFF2-40B4-BE49-F238E27FC236}">
                  <a16:creationId xmlns:a16="http://schemas.microsoft.com/office/drawing/2014/main" id="{9D005651-68EB-49A8-B5DD-66A4B90864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8600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0" name="Line 289">
              <a:extLst>
                <a:ext uri="{FF2B5EF4-FFF2-40B4-BE49-F238E27FC236}">
                  <a16:creationId xmlns:a16="http://schemas.microsoft.com/office/drawing/2014/main" id="{008E3823-C224-438D-960E-33F8D1E4E5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7500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1" name="Line 290">
              <a:extLst>
                <a:ext uri="{FF2B5EF4-FFF2-40B4-BE49-F238E27FC236}">
                  <a16:creationId xmlns:a16="http://schemas.microsoft.com/office/drawing/2014/main" id="{39E0534F-DDA4-4567-AC06-F595478AE7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7988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2" name="Freeform 291">
              <a:extLst>
                <a:ext uri="{FF2B5EF4-FFF2-40B4-BE49-F238E27FC236}">
                  <a16:creationId xmlns:a16="http://schemas.microsoft.com/office/drawing/2014/main" id="{650D1CE1-3C99-47C0-AF33-813BB7F1A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646488"/>
              <a:ext cx="331788" cy="315913"/>
            </a:xfrm>
            <a:custGeom>
              <a:avLst/>
              <a:gdLst>
                <a:gd name="T0" fmla="*/ 180 w 209"/>
                <a:gd name="T1" fmla="*/ 0 h 199"/>
                <a:gd name="T2" fmla="*/ 209 w 209"/>
                <a:gd name="T3" fmla="*/ 0 h 199"/>
                <a:gd name="T4" fmla="*/ 209 w 209"/>
                <a:gd name="T5" fmla="*/ 199 h 199"/>
                <a:gd name="T6" fmla="*/ 0 w 209"/>
                <a:gd name="T7" fmla="*/ 199 h 199"/>
                <a:gd name="T8" fmla="*/ 0 w 209"/>
                <a:gd name="T9" fmla="*/ 0 h 199"/>
                <a:gd name="T10" fmla="*/ 29 w 209"/>
                <a:gd name="T1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199">
                  <a:moveTo>
                    <a:pt x="180" y="0"/>
                  </a:moveTo>
                  <a:lnTo>
                    <a:pt x="209" y="0"/>
                  </a:lnTo>
                  <a:lnTo>
                    <a:pt x="209" y="199"/>
                  </a:lnTo>
                  <a:lnTo>
                    <a:pt x="0" y="199"/>
                  </a:lnTo>
                  <a:lnTo>
                    <a:pt x="0" y="0"/>
                  </a:lnTo>
                  <a:lnTo>
                    <a:pt x="29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3" name="Freeform 292">
              <a:extLst>
                <a:ext uri="{FF2B5EF4-FFF2-40B4-BE49-F238E27FC236}">
                  <a16:creationId xmlns:a16="http://schemas.microsoft.com/office/drawing/2014/main" id="{D2316484-C896-4385-AD2D-C4DB64F5A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3676651"/>
              <a:ext cx="239713" cy="241300"/>
            </a:xfrm>
            <a:custGeom>
              <a:avLst/>
              <a:gdLst>
                <a:gd name="T0" fmla="*/ 0 w 151"/>
                <a:gd name="T1" fmla="*/ 0 h 152"/>
                <a:gd name="T2" fmla="*/ 0 w 151"/>
                <a:gd name="T3" fmla="*/ 152 h 152"/>
                <a:gd name="T4" fmla="*/ 151 w 151"/>
                <a:gd name="T5" fmla="*/ 152 h 152"/>
                <a:gd name="T6" fmla="*/ 151 w 151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152">
                  <a:moveTo>
                    <a:pt x="0" y="0"/>
                  </a:moveTo>
                  <a:lnTo>
                    <a:pt x="0" y="152"/>
                  </a:lnTo>
                  <a:lnTo>
                    <a:pt x="151" y="152"/>
                  </a:lnTo>
                  <a:lnTo>
                    <a:pt x="151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4" name="Line 293">
              <a:extLst>
                <a:ext uri="{FF2B5EF4-FFF2-40B4-BE49-F238E27FC236}">
                  <a16:creationId xmlns:a16="http://schemas.microsoft.com/office/drawing/2014/main" id="{527968AB-4D1F-4C9B-A0EE-210C5FD461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8763" y="3646488"/>
              <a:ext cx="3651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5" name="Line 294">
              <a:extLst>
                <a:ext uri="{FF2B5EF4-FFF2-40B4-BE49-F238E27FC236}">
                  <a16:creationId xmlns:a16="http://schemas.microsoft.com/office/drawing/2014/main" id="{6E3CA434-87AC-4C29-8EE6-D7557C8251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1313" y="3646488"/>
              <a:ext cx="3651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sp>
        <p:nvSpPr>
          <p:cNvPr id="34" name="AutoShape 2" descr="Resultado de imagen para construcciÃ³n de portal de datos abiertos">
            <a:extLst>
              <a:ext uri="{FF2B5EF4-FFF2-40B4-BE49-F238E27FC236}">
                <a16:creationId xmlns:a16="http://schemas.microsoft.com/office/drawing/2014/main" id="{0824E99C-31ED-444D-8FA0-817502C786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 sz="2399"/>
          </a:p>
        </p:txBody>
      </p:sp>
      <p:sp>
        <p:nvSpPr>
          <p:cNvPr id="56" name="2 Flecha doblada">
            <a:extLst>
              <a:ext uri="{FF2B5EF4-FFF2-40B4-BE49-F238E27FC236}">
                <a16:creationId xmlns:a16="http://schemas.microsoft.com/office/drawing/2014/main" id="{AD442813-89EA-4591-AB0F-42D1134CB547}"/>
              </a:ext>
            </a:extLst>
          </p:cNvPr>
          <p:cNvSpPr/>
          <p:nvPr/>
        </p:nvSpPr>
        <p:spPr>
          <a:xfrm flipV="1">
            <a:off x="2618329" y="6323812"/>
            <a:ext cx="289067" cy="29497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2399">
              <a:solidFill>
                <a:schemeClr val="tx1"/>
              </a:solidFill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397526DD-AA83-4C46-9138-BF0C0EDBC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550" y="769920"/>
            <a:ext cx="4375155" cy="1688656"/>
          </a:xfrm>
          <a:prstGeom prst="rect">
            <a:avLst/>
          </a:prstGeom>
        </p:spPr>
      </p:pic>
      <p:graphicFrame>
        <p:nvGraphicFramePr>
          <p:cNvPr id="33" name="Gráfico 32">
            <a:extLst>
              <a:ext uri="{FF2B5EF4-FFF2-40B4-BE49-F238E27FC236}">
                <a16:creationId xmlns:a16="http://schemas.microsoft.com/office/drawing/2014/main" id="{E5D475DF-F4A0-4DF7-9EF2-19BD2D489E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5547092"/>
              </p:ext>
            </p:extLst>
          </p:nvPr>
        </p:nvGraphicFramePr>
        <p:xfrm>
          <a:off x="6104806" y="2621626"/>
          <a:ext cx="5931620" cy="3500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Gráfico 34">
            <a:extLst>
              <a:ext uri="{FF2B5EF4-FFF2-40B4-BE49-F238E27FC236}">
                <a16:creationId xmlns:a16="http://schemas.microsoft.com/office/drawing/2014/main" id="{A19AAECD-DE59-42D2-8519-4071A9CC55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5377216"/>
              </p:ext>
            </p:extLst>
          </p:nvPr>
        </p:nvGraphicFramePr>
        <p:xfrm>
          <a:off x="16286" y="45424"/>
          <a:ext cx="6060650" cy="3597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8" name="Imagen 27">
            <a:extLst>
              <a:ext uri="{FF2B5EF4-FFF2-40B4-BE49-F238E27FC236}">
                <a16:creationId xmlns:a16="http://schemas.microsoft.com/office/drawing/2014/main" id="{20915CE4-4A48-4711-AE17-4022A330F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0993" y="3972412"/>
            <a:ext cx="3595008" cy="202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75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8">
            <a:extLst>
              <a:ext uri="{FF2B5EF4-FFF2-40B4-BE49-F238E27FC236}">
                <a16:creationId xmlns:a16="http://schemas.microsoft.com/office/drawing/2014/main" id="{A377FCB5-016A-4C33-9D46-42A60412C1B8}"/>
              </a:ext>
            </a:extLst>
          </p:cNvPr>
          <p:cNvSpPr txBox="1"/>
          <p:nvPr/>
        </p:nvSpPr>
        <p:spPr>
          <a:xfrm>
            <a:off x="228542" y="170034"/>
            <a:ext cx="2501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alibri Light" panose="020F0302020204030204" pitchFamily="34" charset="0"/>
              </a:rPr>
              <a:t>Simple Project Manager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06DE0A-87E4-4DFD-9BD9-5DBF059A5A2A}"/>
              </a:ext>
            </a:extLst>
          </p:cNvPr>
          <p:cNvSpPr txBox="1">
            <a:spLocks/>
          </p:cNvSpPr>
          <p:nvPr/>
        </p:nvSpPr>
        <p:spPr>
          <a:xfrm>
            <a:off x="7230349" y="190730"/>
            <a:ext cx="5181113" cy="5226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2000" b="1" dirty="0">
                <a:solidFill>
                  <a:schemeClr val="accent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II. Análisis y Continuidad de Programas 2016-2020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6" name="Group 65">
            <a:extLst>
              <a:ext uri="{FF2B5EF4-FFF2-40B4-BE49-F238E27FC236}">
                <a16:creationId xmlns:a16="http://schemas.microsoft.com/office/drawing/2014/main" id="{1C5AF5D8-CDEC-4DD5-96C3-C50045B71C37}"/>
              </a:ext>
            </a:extLst>
          </p:cNvPr>
          <p:cNvGrpSpPr/>
          <p:nvPr/>
        </p:nvGrpSpPr>
        <p:grpSpPr>
          <a:xfrm>
            <a:off x="3578219" y="3714027"/>
            <a:ext cx="228976" cy="228976"/>
            <a:chOff x="3398838" y="3616326"/>
            <a:chExt cx="346075" cy="346076"/>
          </a:xfrm>
        </p:grpSpPr>
        <p:sp>
          <p:nvSpPr>
            <p:cNvPr id="8" name="Rectangle 94">
              <a:extLst>
                <a:ext uri="{FF2B5EF4-FFF2-40B4-BE49-F238E27FC236}">
                  <a16:creationId xmlns:a16="http://schemas.microsoft.com/office/drawing/2014/main" id="{7F3FF0C4-9DBD-4E35-98A3-2709B2D46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616326"/>
              <a:ext cx="90488" cy="34607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0" name="Rectangle 95">
              <a:extLst>
                <a:ext uri="{FF2B5EF4-FFF2-40B4-BE49-F238E27FC236}">
                  <a16:creationId xmlns:a16="http://schemas.microsoft.com/office/drawing/2014/main" id="{A930931F-4052-4420-8C26-689DC3DC7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651" y="3736976"/>
              <a:ext cx="90488" cy="22542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1" name="Line 96">
              <a:extLst>
                <a:ext uri="{FF2B5EF4-FFF2-40B4-BE49-F238E27FC236}">
                  <a16:creationId xmlns:a16="http://schemas.microsoft.com/office/drawing/2014/main" id="{68E35F63-BD2E-4C19-893D-6D0916EE46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9813" y="3933826"/>
              <a:ext cx="3016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2" name="Line 97">
              <a:extLst>
                <a:ext uri="{FF2B5EF4-FFF2-40B4-BE49-F238E27FC236}">
                  <a16:creationId xmlns:a16="http://schemas.microsoft.com/office/drawing/2014/main" id="{1C64BDF5-F5D4-4638-87EA-877864B8F1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3613" y="3646489"/>
              <a:ext cx="0" cy="19685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3" name="Rectangle 98">
              <a:extLst>
                <a:ext uri="{FF2B5EF4-FFF2-40B4-BE49-F238E27FC236}">
                  <a16:creationId xmlns:a16="http://schemas.microsoft.com/office/drawing/2014/main" id="{F0D540CE-2688-4534-B03D-6028CB028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326" y="3873501"/>
              <a:ext cx="30163" cy="6032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4" name="Line 99">
              <a:extLst>
                <a:ext uri="{FF2B5EF4-FFF2-40B4-BE49-F238E27FC236}">
                  <a16:creationId xmlns:a16="http://schemas.microsoft.com/office/drawing/2014/main" id="{8A88C859-A55C-4CD8-BC0C-E0245263CC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4101" y="3767139"/>
              <a:ext cx="0" cy="136525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5" name="Line 100">
              <a:extLst>
                <a:ext uri="{FF2B5EF4-FFF2-40B4-BE49-F238E27FC236}">
                  <a16:creationId xmlns:a16="http://schemas.microsoft.com/office/drawing/2014/main" id="{A20C77B2-8863-4A46-B43E-05E5231D12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1" y="3706814"/>
              <a:ext cx="0" cy="21113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6" name="Rectangle 101">
              <a:extLst>
                <a:ext uri="{FF2B5EF4-FFF2-40B4-BE49-F238E27FC236}">
                  <a16:creationId xmlns:a16="http://schemas.microsoft.com/office/drawing/2014/main" id="{48D7EA93-46D1-4A10-91C8-509D64D96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8838" y="3662364"/>
              <a:ext cx="60325" cy="300038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7" name="Freeform 102">
              <a:extLst>
                <a:ext uri="{FF2B5EF4-FFF2-40B4-BE49-F238E27FC236}">
                  <a16:creationId xmlns:a16="http://schemas.microsoft.com/office/drawing/2014/main" id="{4420A035-F8CF-4BA8-B814-0435F7E39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263" y="3662364"/>
              <a:ext cx="120650" cy="300038"/>
            </a:xfrm>
            <a:custGeom>
              <a:avLst/>
              <a:gdLst>
                <a:gd name="T0" fmla="*/ 76 w 76"/>
                <a:gd name="T1" fmla="*/ 182 h 189"/>
                <a:gd name="T2" fmla="*/ 47 w 76"/>
                <a:gd name="T3" fmla="*/ 189 h 189"/>
                <a:gd name="T4" fmla="*/ 0 w 76"/>
                <a:gd name="T5" fmla="*/ 7 h 189"/>
                <a:gd name="T6" fmla="*/ 29 w 76"/>
                <a:gd name="T7" fmla="*/ 0 h 189"/>
                <a:gd name="T8" fmla="*/ 76 w 76"/>
                <a:gd name="T9" fmla="*/ 18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89">
                  <a:moveTo>
                    <a:pt x="76" y="182"/>
                  </a:moveTo>
                  <a:lnTo>
                    <a:pt x="47" y="189"/>
                  </a:lnTo>
                  <a:lnTo>
                    <a:pt x="0" y="7"/>
                  </a:lnTo>
                  <a:lnTo>
                    <a:pt x="29" y="0"/>
                  </a:lnTo>
                  <a:lnTo>
                    <a:pt x="76" y="182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grpSp>
        <p:nvGrpSpPr>
          <p:cNvPr id="18" name="Group 84">
            <a:extLst>
              <a:ext uri="{FF2B5EF4-FFF2-40B4-BE49-F238E27FC236}">
                <a16:creationId xmlns:a16="http://schemas.microsoft.com/office/drawing/2014/main" id="{F0E22033-2AA8-4A9E-A301-B75954084644}"/>
              </a:ext>
            </a:extLst>
          </p:cNvPr>
          <p:cNvGrpSpPr/>
          <p:nvPr/>
        </p:nvGrpSpPr>
        <p:grpSpPr>
          <a:xfrm>
            <a:off x="3594996" y="1071046"/>
            <a:ext cx="219523" cy="228976"/>
            <a:chOff x="2692400" y="3616326"/>
            <a:chExt cx="331788" cy="346075"/>
          </a:xfrm>
        </p:grpSpPr>
        <p:sp>
          <p:nvSpPr>
            <p:cNvPr id="19" name="Line 288">
              <a:extLst>
                <a:ext uri="{FF2B5EF4-FFF2-40B4-BE49-F238E27FC236}">
                  <a16:creationId xmlns:a16="http://schemas.microsoft.com/office/drawing/2014/main" id="{9D005651-68EB-49A8-B5DD-66A4B90864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8600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0" name="Line 289">
              <a:extLst>
                <a:ext uri="{FF2B5EF4-FFF2-40B4-BE49-F238E27FC236}">
                  <a16:creationId xmlns:a16="http://schemas.microsoft.com/office/drawing/2014/main" id="{008E3823-C224-438D-960E-33F8D1E4E5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7500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1" name="Line 290">
              <a:extLst>
                <a:ext uri="{FF2B5EF4-FFF2-40B4-BE49-F238E27FC236}">
                  <a16:creationId xmlns:a16="http://schemas.microsoft.com/office/drawing/2014/main" id="{39E0534F-DDA4-4567-AC06-F595478AE7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7988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2" name="Freeform 291">
              <a:extLst>
                <a:ext uri="{FF2B5EF4-FFF2-40B4-BE49-F238E27FC236}">
                  <a16:creationId xmlns:a16="http://schemas.microsoft.com/office/drawing/2014/main" id="{650D1CE1-3C99-47C0-AF33-813BB7F1A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646488"/>
              <a:ext cx="331788" cy="315913"/>
            </a:xfrm>
            <a:custGeom>
              <a:avLst/>
              <a:gdLst>
                <a:gd name="T0" fmla="*/ 180 w 209"/>
                <a:gd name="T1" fmla="*/ 0 h 199"/>
                <a:gd name="T2" fmla="*/ 209 w 209"/>
                <a:gd name="T3" fmla="*/ 0 h 199"/>
                <a:gd name="T4" fmla="*/ 209 w 209"/>
                <a:gd name="T5" fmla="*/ 199 h 199"/>
                <a:gd name="T6" fmla="*/ 0 w 209"/>
                <a:gd name="T7" fmla="*/ 199 h 199"/>
                <a:gd name="T8" fmla="*/ 0 w 209"/>
                <a:gd name="T9" fmla="*/ 0 h 199"/>
                <a:gd name="T10" fmla="*/ 29 w 209"/>
                <a:gd name="T1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199">
                  <a:moveTo>
                    <a:pt x="180" y="0"/>
                  </a:moveTo>
                  <a:lnTo>
                    <a:pt x="209" y="0"/>
                  </a:lnTo>
                  <a:lnTo>
                    <a:pt x="209" y="199"/>
                  </a:lnTo>
                  <a:lnTo>
                    <a:pt x="0" y="199"/>
                  </a:lnTo>
                  <a:lnTo>
                    <a:pt x="0" y="0"/>
                  </a:lnTo>
                  <a:lnTo>
                    <a:pt x="29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3" name="Freeform 292">
              <a:extLst>
                <a:ext uri="{FF2B5EF4-FFF2-40B4-BE49-F238E27FC236}">
                  <a16:creationId xmlns:a16="http://schemas.microsoft.com/office/drawing/2014/main" id="{D2316484-C896-4385-AD2D-C4DB64F5A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3676651"/>
              <a:ext cx="239713" cy="241300"/>
            </a:xfrm>
            <a:custGeom>
              <a:avLst/>
              <a:gdLst>
                <a:gd name="T0" fmla="*/ 0 w 151"/>
                <a:gd name="T1" fmla="*/ 0 h 152"/>
                <a:gd name="T2" fmla="*/ 0 w 151"/>
                <a:gd name="T3" fmla="*/ 152 h 152"/>
                <a:gd name="T4" fmla="*/ 151 w 151"/>
                <a:gd name="T5" fmla="*/ 152 h 152"/>
                <a:gd name="T6" fmla="*/ 151 w 151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152">
                  <a:moveTo>
                    <a:pt x="0" y="0"/>
                  </a:moveTo>
                  <a:lnTo>
                    <a:pt x="0" y="152"/>
                  </a:lnTo>
                  <a:lnTo>
                    <a:pt x="151" y="152"/>
                  </a:lnTo>
                  <a:lnTo>
                    <a:pt x="151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4" name="Line 293">
              <a:extLst>
                <a:ext uri="{FF2B5EF4-FFF2-40B4-BE49-F238E27FC236}">
                  <a16:creationId xmlns:a16="http://schemas.microsoft.com/office/drawing/2014/main" id="{527968AB-4D1F-4C9B-A0EE-210C5FD461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8763" y="3646488"/>
              <a:ext cx="3651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5" name="Line 294">
              <a:extLst>
                <a:ext uri="{FF2B5EF4-FFF2-40B4-BE49-F238E27FC236}">
                  <a16:creationId xmlns:a16="http://schemas.microsoft.com/office/drawing/2014/main" id="{6E3CA434-87AC-4C29-8EE6-D7557C8251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1313" y="3646488"/>
              <a:ext cx="3651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sp>
        <p:nvSpPr>
          <p:cNvPr id="34" name="AutoShape 2" descr="Resultado de imagen para construcciÃ³n de portal de datos abiertos">
            <a:extLst>
              <a:ext uri="{FF2B5EF4-FFF2-40B4-BE49-F238E27FC236}">
                <a16:creationId xmlns:a16="http://schemas.microsoft.com/office/drawing/2014/main" id="{0824E99C-31ED-444D-8FA0-817502C786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 sz="2399"/>
          </a:p>
        </p:txBody>
      </p:sp>
      <p:sp>
        <p:nvSpPr>
          <p:cNvPr id="56" name="2 Flecha doblada">
            <a:extLst>
              <a:ext uri="{FF2B5EF4-FFF2-40B4-BE49-F238E27FC236}">
                <a16:creationId xmlns:a16="http://schemas.microsoft.com/office/drawing/2014/main" id="{AD442813-89EA-4591-AB0F-42D1134CB547}"/>
              </a:ext>
            </a:extLst>
          </p:cNvPr>
          <p:cNvSpPr/>
          <p:nvPr/>
        </p:nvSpPr>
        <p:spPr>
          <a:xfrm flipV="1">
            <a:off x="2618329" y="6323812"/>
            <a:ext cx="289067" cy="29497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2399">
              <a:solidFill>
                <a:schemeClr val="tx1"/>
              </a:solidFill>
            </a:endParaRPr>
          </a:p>
        </p:txBody>
      </p:sp>
      <p:graphicFrame>
        <p:nvGraphicFramePr>
          <p:cNvPr id="32" name="Gráfico 31">
            <a:extLst>
              <a:ext uri="{FF2B5EF4-FFF2-40B4-BE49-F238E27FC236}">
                <a16:creationId xmlns:a16="http://schemas.microsoft.com/office/drawing/2014/main" id="{5855C6FD-1006-425B-B9FE-A73132460F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6714181"/>
              </p:ext>
            </p:extLst>
          </p:nvPr>
        </p:nvGraphicFramePr>
        <p:xfrm>
          <a:off x="1" y="67097"/>
          <a:ext cx="5735270" cy="3656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Gráfico 32">
            <a:extLst>
              <a:ext uri="{FF2B5EF4-FFF2-40B4-BE49-F238E27FC236}">
                <a16:creationId xmlns:a16="http://schemas.microsoft.com/office/drawing/2014/main" id="{576D5381-18C7-4F75-A097-C9FE0D44EA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4372189"/>
              </p:ext>
            </p:extLst>
          </p:nvPr>
        </p:nvGraphicFramePr>
        <p:xfrm>
          <a:off x="5775183" y="2558447"/>
          <a:ext cx="6416815" cy="353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0204261E-FA2A-421B-8F89-4B9E7415A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826" y="912020"/>
            <a:ext cx="4476750" cy="14478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E7FB81F-60C6-4077-AA00-D183FCF01F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48" y="4727386"/>
            <a:ext cx="2582582" cy="15301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3919CD9-E854-4531-B5FC-8A9E1BA34E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8329" y="3732800"/>
            <a:ext cx="3096988" cy="183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42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8">
            <a:extLst>
              <a:ext uri="{FF2B5EF4-FFF2-40B4-BE49-F238E27FC236}">
                <a16:creationId xmlns:a16="http://schemas.microsoft.com/office/drawing/2014/main" id="{A377FCB5-016A-4C33-9D46-42A60412C1B8}"/>
              </a:ext>
            </a:extLst>
          </p:cNvPr>
          <p:cNvSpPr txBox="1"/>
          <p:nvPr/>
        </p:nvSpPr>
        <p:spPr>
          <a:xfrm>
            <a:off x="228542" y="170034"/>
            <a:ext cx="2501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alibri Light" panose="020F0302020204030204" pitchFamily="34" charset="0"/>
              </a:rPr>
              <a:t>Simple Project Manager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06DE0A-87E4-4DFD-9BD9-5DBF059A5A2A}"/>
              </a:ext>
            </a:extLst>
          </p:cNvPr>
          <p:cNvSpPr txBox="1">
            <a:spLocks/>
          </p:cNvSpPr>
          <p:nvPr/>
        </p:nvSpPr>
        <p:spPr>
          <a:xfrm>
            <a:off x="7000316" y="272856"/>
            <a:ext cx="5181113" cy="5226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2000" b="1" dirty="0">
                <a:solidFill>
                  <a:schemeClr val="accent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II. Análisis y Continuidad de Programas 2016-2020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6" name="Group 65">
            <a:extLst>
              <a:ext uri="{FF2B5EF4-FFF2-40B4-BE49-F238E27FC236}">
                <a16:creationId xmlns:a16="http://schemas.microsoft.com/office/drawing/2014/main" id="{1C5AF5D8-CDEC-4DD5-96C3-C50045B71C37}"/>
              </a:ext>
            </a:extLst>
          </p:cNvPr>
          <p:cNvGrpSpPr/>
          <p:nvPr/>
        </p:nvGrpSpPr>
        <p:grpSpPr>
          <a:xfrm>
            <a:off x="3578219" y="3714027"/>
            <a:ext cx="228976" cy="228976"/>
            <a:chOff x="3398838" y="3616326"/>
            <a:chExt cx="346075" cy="346076"/>
          </a:xfrm>
        </p:grpSpPr>
        <p:sp>
          <p:nvSpPr>
            <p:cNvPr id="8" name="Rectangle 94">
              <a:extLst>
                <a:ext uri="{FF2B5EF4-FFF2-40B4-BE49-F238E27FC236}">
                  <a16:creationId xmlns:a16="http://schemas.microsoft.com/office/drawing/2014/main" id="{7F3FF0C4-9DBD-4E35-98A3-2709B2D46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616326"/>
              <a:ext cx="90488" cy="34607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0" name="Rectangle 95">
              <a:extLst>
                <a:ext uri="{FF2B5EF4-FFF2-40B4-BE49-F238E27FC236}">
                  <a16:creationId xmlns:a16="http://schemas.microsoft.com/office/drawing/2014/main" id="{A930931F-4052-4420-8C26-689DC3DC7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651" y="3736976"/>
              <a:ext cx="90488" cy="22542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1" name="Line 96">
              <a:extLst>
                <a:ext uri="{FF2B5EF4-FFF2-40B4-BE49-F238E27FC236}">
                  <a16:creationId xmlns:a16="http://schemas.microsoft.com/office/drawing/2014/main" id="{68E35F63-BD2E-4C19-893D-6D0916EE46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9813" y="3933826"/>
              <a:ext cx="3016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2" name="Line 97">
              <a:extLst>
                <a:ext uri="{FF2B5EF4-FFF2-40B4-BE49-F238E27FC236}">
                  <a16:creationId xmlns:a16="http://schemas.microsoft.com/office/drawing/2014/main" id="{1C64BDF5-F5D4-4638-87EA-877864B8F1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3613" y="3646489"/>
              <a:ext cx="0" cy="19685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3" name="Rectangle 98">
              <a:extLst>
                <a:ext uri="{FF2B5EF4-FFF2-40B4-BE49-F238E27FC236}">
                  <a16:creationId xmlns:a16="http://schemas.microsoft.com/office/drawing/2014/main" id="{F0D540CE-2688-4534-B03D-6028CB028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326" y="3873501"/>
              <a:ext cx="30163" cy="6032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4" name="Line 99">
              <a:extLst>
                <a:ext uri="{FF2B5EF4-FFF2-40B4-BE49-F238E27FC236}">
                  <a16:creationId xmlns:a16="http://schemas.microsoft.com/office/drawing/2014/main" id="{8A88C859-A55C-4CD8-BC0C-E0245263CC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4101" y="3767139"/>
              <a:ext cx="0" cy="136525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5" name="Line 100">
              <a:extLst>
                <a:ext uri="{FF2B5EF4-FFF2-40B4-BE49-F238E27FC236}">
                  <a16:creationId xmlns:a16="http://schemas.microsoft.com/office/drawing/2014/main" id="{A20C77B2-8863-4A46-B43E-05E5231D12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1" y="3706814"/>
              <a:ext cx="0" cy="21113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6" name="Rectangle 101">
              <a:extLst>
                <a:ext uri="{FF2B5EF4-FFF2-40B4-BE49-F238E27FC236}">
                  <a16:creationId xmlns:a16="http://schemas.microsoft.com/office/drawing/2014/main" id="{48D7EA93-46D1-4A10-91C8-509D64D96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8838" y="3662364"/>
              <a:ext cx="60325" cy="300038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7" name="Freeform 102">
              <a:extLst>
                <a:ext uri="{FF2B5EF4-FFF2-40B4-BE49-F238E27FC236}">
                  <a16:creationId xmlns:a16="http://schemas.microsoft.com/office/drawing/2014/main" id="{4420A035-F8CF-4BA8-B814-0435F7E39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263" y="3662364"/>
              <a:ext cx="120650" cy="300038"/>
            </a:xfrm>
            <a:custGeom>
              <a:avLst/>
              <a:gdLst>
                <a:gd name="T0" fmla="*/ 76 w 76"/>
                <a:gd name="T1" fmla="*/ 182 h 189"/>
                <a:gd name="T2" fmla="*/ 47 w 76"/>
                <a:gd name="T3" fmla="*/ 189 h 189"/>
                <a:gd name="T4" fmla="*/ 0 w 76"/>
                <a:gd name="T5" fmla="*/ 7 h 189"/>
                <a:gd name="T6" fmla="*/ 29 w 76"/>
                <a:gd name="T7" fmla="*/ 0 h 189"/>
                <a:gd name="T8" fmla="*/ 76 w 76"/>
                <a:gd name="T9" fmla="*/ 18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89">
                  <a:moveTo>
                    <a:pt x="76" y="182"/>
                  </a:moveTo>
                  <a:lnTo>
                    <a:pt x="47" y="189"/>
                  </a:lnTo>
                  <a:lnTo>
                    <a:pt x="0" y="7"/>
                  </a:lnTo>
                  <a:lnTo>
                    <a:pt x="29" y="0"/>
                  </a:lnTo>
                  <a:lnTo>
                    <a:pt x="76" y="182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grpSp>
        <p:nvGrpSpPr>
          <p:cNvPr id="18" name="Group 84">
            <a:extLst>
              <a:ext uri="{FF2B5EF4-FFF2-40B4-BE49-F238E27FC236}">
                <a16:creationId xmlns:a16="http://schemas.microsoft.com/office/drawing/2014/main" id="{F0E22033-2AA8-4A9E-A301-B75954084644}"/>
              </a:ext>
            </a:extLst>
          </p:cNvPr>
          <p:cNvGrpSpPr/>
          <p:nvPr/>
        </p:nvGrpSpPr>
        <p:grpSpPr>
          <a:xfrm>
            <a:off x="3594996" y="1071046"/>
            <a:ext cx="219523" cy="228976"/>
            <a:chOff x="2692400" y="3616326"/>
            <a:chExt cx="331788" cy="346075"/>
          </a:xfrm>
        </p:grpSpPr>
        <p:sp>
          <p:nvSpPr>
            <p:cNvPr id="19" name="Line 288">
              <a:extLst>
                <a:ext uri="{FF2B5EF4-FFF2-40B4-BE49-F238E27FC236}">
                  <a16:creationId xmlns:a16="http://schemas.microsoft.com/office/drawing/2014/main" id="{9D005651-68EB-49A8-B5DD-66A4B90864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8600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0" name="Line 289">
              <a:extLst>
                <a:ext uri="{FF2B5EF4-FFF2-40B4-BE49-F238E27FC236}">
                  <a16:creationId xmlns:a16="http://schemas.microsoft.com/office/drawing/2014/main" id="{008E3823-C224-438D-960E-33F8D1E4E5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7500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1" name="Line 290">
              <a:extLst>
                <a:ext uri="{FF2B5EF4-FFF2-40B4-BE49-F238E27FC236}">
                  <a16:creationId xmlns:a16="http://schemas.microsoft.com/office/drawing/2014/main" id="{39E0534F-DDA4-4567-AC06-F595478AE7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7988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2" name="Freeform 291">
              <a:extLst>
                <a:ext uri="{FF2B5EF4-FFF2-40B4-BE49-F238E27FC236}">
                  <a16:creationId xmlns:a16="http://schemas.microsoft.com/office/drawing/2014/main" id="{650D1CE1-3C99-47C0-AF33-813BB7F1A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646488"/>
              <a:ext cx="331788" cy="315913"/>
            </a:xfrm>
            <a:custGeom>
              <a:avLst/>
              <a:gdLst>
                <a:gd name="T0" fmla="*/ 180 w 209"/>
                <a:gd name="T1" fmla="*/ 0 h 199"/>
                <a:gd name="T2" fmla="*/ 209 w 209"/>
                <a:gd name="T3" fmla="*/ 0 h 199"/>
                <a:gd name="T4" fmla="*/ 209 w 209"/>
                <a:gd name="T5" fmla="*/ 199 h 199"/>
                <a:gd name="T6" fmla="*/ 0 w 209"/>
                <a:gd name="T7" fmla="*/ 199 h 199"/>
                <a:gd name="T8" fmla="*/ 0 w 209"/>
                <a:gd name="T9" fmla="*/ 0 h 199"/>
                <a:gd name="T10" fmla="*/ 29 w 209"/>
                <a:gd name="T1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199">
                  <a:moveTo>
                    <a:pt x="180" y="0"/>
                  </a:moveTo>
                  <a:lnTo>
                    <a:pt x="209" y="0"/>
                  </a:lnTo>
                  <a:lnTo>
                    <a:pt x="209" y="199"/>
                  </a:lnTo>
                  <a:lnTo>
                    <a:pt x="0" y="199"/>
                  </a:lnTo>
                  <a:lnTo>
                    <a:pt x="0" y="0"/>
                  </a:lnTo>
                  <a:lnTo>
                    <a:pt x="29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3" name="Freeform 292">
              <a:extLst>
                <a:ext uri="{FF2B5EF4-FFF2-40B4-BE49-F238E27FC236}">
                  <a16:creationId xmlns:a16="http://schemas.microsoft.com/office/drawing/2014/main" id="{D2316484-C896-4385-AD2D-C4DB64F5A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3676651"/>
              <a:ext cx="239713" cy="241300"/>
            </a:xfrm>
            <a:custGeom>
              <a:avLst/>
              <a:gdLst>
                <a:gd name="T0" fmla="*/ 0 w 151"/>
                <a:gd name="T1" fmla="*/ 0 h 152"/>
                <a:gd name="T2" fmla="*/ 0 w 151"/>
                <a:gd name="T3" fmla="*/ 152 h 152"/>
                <a:gd name="T4" fmla="*/ 151 w 151"/>
                <a:gd name="T5" fmla="*/ 152 h 152"/>
                <a:gd name="T6" fmla="*/ 151 w 151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152">
                  <a:moveTo>
                    <a:pt x="0" y="0"/>
                  </a:moveTo>
                  <a:lnTo>
                    <a:pt x="0" y="152"/>
                  </a:lnTo>
                  <a:lnTo>
                    <a:pt x="151" y="152"/>
                  </a:lnTo>
                  <a:lnTo>
                    <a:pt x="151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4" name="Line 293">
              <a:extLst>
                <a:ext uri="{FF2B5EF4-FFF2-40B4-BE49-F238E27FC236}">
                  <a16:creationId xmlns:a16="http://schemas.microsoft.com/office/drawing/2014/main" id="{527968AB-4D1F-4C9B-A0EE-210C5FD461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8763" y="3646488"/>
              <a:ext cx="3651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5" name="Line 294">
              <a:extLst>
                <a:ext uri="{FF2B5EF4-FFF2-40B4-BE49-F238E27FC236}">
                  <a16:creationId xmlns:a16="http://schemas.microsoft.com/office/drawing/2014/main" id="{6E3CA434-87AC-4C29-8EE6-D7557C8251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1313" y="3646488"/>
              <a:ext cx="3651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sp>
        <p:nvSpPr>
          <p:cNvPr id="34" name="AutoShape 2" descr="Resultado de imagen para construcciÃ³n de portal de datos abiertos">
            <a:extLst>
              <a:ext uri="{FF2B5EF4-FFF2-40B4-BE49-F238E27FC236}">
                <a16:creationId xmlns:a16="http://schemas.microsoft.com/office/drawing/2014/main" id="{0824E99C-31ED-444D-8FA0-817502C786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 sz="2399"/>
          </a:p>
        </p:txBody>
      </p:sp>
      <p:sp>
        <p:nvSpPr>
          <p:cNvPr id="56" name="2 Flecha doblada">
            <a:extLst>
              <a:ext uri="{FF2B5EF4-FFF2-40B4-BE49-F238E27FC236}">
                <a16:creationId xmlns:a16="http://schemas.microsoft.com/office/drawing/2014/main" id="{AD442813-89EA-4591-AB0F-42D1134CB547}"/>
              </a:ext>
            </a:extLst>
          </p:cNvPr>
          <p:cNvSpPr/>
          <p:nvPr/>
        </p:nvSpPr>
        <p:spPr>
          <a:xfrm flipV="1">
            <a:off x="2618329" y="6323812"/>
            <a:ext cx="289067" cy="29497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2399">
              <a:solidFill>
                <a:schemeClr val="tx1"/>
              </a:solidFill>
            </a:endParaRPr>
          </a:p>
        </p:txBody>
      </p:sp>
      <p:graphicFrame>
        <p:nvGraphicFramePr>
          <p:cNvPr id="32" name="Gráfico 31">
            <a:extLst>
              <a:ext uri="{FF2B5EF4-FFF2-40B4-BE49-F238E27FC236}">
                <a16:creationId xmlns:a16="http://schemas.microsoft.com/office/drawing/2014/main" id="{CA1636DB-770A-4E15-9EF9-3E7D431461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5804799"/>
              </p:ext>
            </p:extLst>
          </p:nvPr>
        </p:nvGraphicFramePr>
        <p:xfrm>
          <a:off x="10572" y="36147"/>
          <a:ext cx="6185212" cy="3452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Gráfico 32">
            <a:extLst>
              <a:ext uri="{FF2B5EF4-FFF2-40B4-BE49-F238E27FC236}">
                <a16:creationId xmlns:a16="http://schemas.microsoft.com/office/drawing/2014/main" id="{617B5F08-6D59-48C4-A4FC-474511EE21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5950814"/>
              </p:ext>
            </p:extLst>
          </p:nvPr>
        </p:nvGraphicFramePr>
        <p:xfrm>
          <a:off x="6195784" y="2801923"/>
          <a:ext cx="5985644" cy="3370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B3BF26AC-9C9C-43BF-8735-A76EBFDD7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848" y="930028"/>
            <a:ext cx="4503542" cy="127372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BB4776A-200F-4192-B57C-743A3491E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8367" y="3586629"/>
            <a:ext cx="3518591" cy="263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91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817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 redondeado">
            <a:extLst>
              <a:ext uri="{FF2B5EF4-FFF2-40B4-BE49-F238E27FC236}">
                <a16:creationId xmlns:a16="http://schemas.microsoft.com/office/drawing/2014/main" id="{484B9DC7-00EA-4376-8DC5-CDB2AB1BE9C8}"/>
              </a:ext>
            </a:extLst>
          </p:cNvPr>
          <p:cNvSpPr/>
          <p:nvPr/>
        </p:nvSpPr>
        <p:spPr>
          <a:xfrm>
            <a:off x="909835" y="753683"/>
            <a:ext cx="10818613" cy="41044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3200"/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83058A18-5547-4870-A52D-C3BCBD1A5AB7}"/>
              </a:ext>
            </a:extLst>
          </p:cNvPr>
          <p:cNvSpPr/>
          <p:nvPr/>
        </p:nvSpPr>
        <p:spPr>
          <a:xfrm>
            <a:off x="578126" y="1159305"/>
            <a:ext cx="1161069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GT" sz="3200" b="1" dirty="0">
              <a:solidFill>
                <a:srgbClr val="376092"/>
              </a:solidFill>
              <a:latin typeface="Arial" pitchFamily="34" charset="0"/>
              <a:ea typeface="Segoe UI Black" pitchFamily="34" charset="0"/>
              <a:cs typeface="Arial" pitchFamily="34" charset="0"/>
            </a:endParaRPr>
          </a:p>
          <a:p>
            <a:pPr algn="ctr"/>
            <a:r>
              <a:rPr lang="es-GT" sz="4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Segoe UI Black" pitchFamily="34" charset="0"/>
                <a:cs typeface="Arial" pitchFamily="34" charset="0"/>
              </a:rPr>
              <a:t>PRESUPUESTO ABIERTO</a:t>
            </a:r>
          </a:p>
          <a:p>
            <a:pPr algn="ctr"/>
            <a:endParaRPr lang="es-GT" sz="44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ea typeface="Segoe UI Black" pitchFamily="34" charset="0"/>
              <a:cs typeface="Arial" pitchFamily="34" charset="0"/>
            </a:endParaRPr>
          </a:p>
          <a:p>
            <a:pPr algn="ctr"/>
            <a:r>
              <a:rPr lang="es-GT" sz="4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Segoe UI Black" pitchFamily="34" charset="0"/>
                <a:cs typeface="Arial" pitchFamily="34" charset="0"/>
              </a:rPr>
              <a:t>FORMULACIÓN PRESUPUESTARIA </a:t>
            </a:r>
          </a:p>
          <a:p>
            <a:pPr algn="ctr"/>
            <a:r>
              <a:rPr lang="es-GT" sz="4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Segoe UI Black" pitchFamily="34" charset="0"/>
                <a:cs typeface="Arial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092611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8">
            <a:extLst>
              <a:ext uri="{FF2B5EF4-FFF2-40B4-BE49-F238E27FC236}">
                <a16:creationId xmlns:a16="http://schemas.microsoft.com/office/drawing/2014/main" id="{298873E9-1CD5-4B8D-8406-3B8F641B29B0}"/>
              </a:ext>
            </a:extLst>
          </p:cNvPr>
          <p:cNvSpPr txBox="1"/>
          <p:nvPr/>
        </p:nvSpPr>
        <p:spPr>
          <a:xfrm>
            <a:off x="228542" y="170034"/>
            <a:ext cx="2501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Simple Project Manager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D0CF62-0CFD-4859-B5B7-F03B74F6CA04}"/>
              </a:ext>
            </a:extLst>
          </p:cNvPr>
          <p:cNvSpPr txBox="1">
            <a:spLocks/>
          </p:cNvSpPr>
          <p:nvPr/>
        </p:nvSpPr>
        <p:spPr>
          <a:xfrm>
            <a:off x="3503857" y="386057"/>
            <a:ext cx="5181113" cy="5226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2400" b="1" dirty="0">
                <a:solidFill>
                  <a:schemeClr val="accent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I. Análisis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del Presupuesto 2016-2020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6" name="Group 65">
            <a:extLst>
              <a:ext uri="{FF2B5EF4-FFF2-40B4-BE49-F238E27FC236}">
                <a16:creationId xmlns:a16="http://schemas.microsoft.com/office/drawing/2014/main" id="{51EB320A-1567-4668-A9C9-D4EBBC02B09D}"/>
              </a:ext>
            </a:extLst>
          </p:cNvPr>
          <p:cNvGrpSpPr/>
          <p:nvPr/>
        </p:nvGrpSpPr>
        <p:grpSpPr>
          <a:xfrm>
            <a:off x="3590268" y="3976997"/>
            <a:ext cx="228976" cy="228976"/>
            <a:chOff x="3398838" y="3616326"/>
            <a:chExt cx="346075" cy="346076"/>
          </a:xfrm>
        </p:grpSpPr>
        <p:sp>
          <p:nvSpPr>
            <p:cNvPr id="8" name="Rectangle 94">
              <a:extLst>
                <a:ext uri="{FF2B5EF4-FFF2-40B4-BE49-F238E27FC236}">
                  <a16:creationId xmlns:a16="http://schemas.microsoft.com/office/drawing/2014/main" id="{8D786B23-5320-4434-88E2-734B49859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616326"/>
              <a:ext cx="90488" cy="34607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0" name="Rectangle 95">
              <a:extLst>
                <a:ext uri="{FF2B5EF4-FFF2-40B4-BE49-F238E27FC236}">
                  <a16:creationId xmlns:a16="http://schemas.microsoft.com/office/drawing/2014/main" id="{1D6E04E0-7C0A-4F96-9EC0-10FA261AA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651" y="3736976"/>
              <a:ext cx="90488" cy="22542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1" name="Line 96">
              <a:extLst>
                <a:ext uri="{FF2B5EF4-FFF2-40B4-BE49-F238E27FC236}">
                  <a16:creationId xmlns:a16="http://schemas.microsoft.com/office/drawing/2014/main" id="{6609C4DF-7F5C-4DA0-B24C-88DD937222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9813" y="3933826"/>
              <a:ext cx="3016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2" name="Line 97">
              <a:extLst>
                <a:ext uri="{FF2B5EF4-FFF2-40B4-BE49-F238E27FC236}">
                  <a16:creationId xmlns:a16="http://schemas.microsoft.com/office/drawing/2014/main" id="{776747C3-2E0E-4076-925C-5A001C9C47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3613" y="3646489"/>
              <a:ext cx="0" cy="19685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3" name="Rectangle 98">
              <a:extLst>
                <a:ext uri="{FF2B5EF4-FFF2-40B4-BE49-F238E27FC236}">
                  <a16:creationId xmlns:a16="http://schemas.microsoft.com/office/drawing/2014/main" id="{4DB9DD5E-FC70-4060-B13E-D82FE335E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326" y="3873501"/>
              <a:ext cx="30163" cy="6032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4" name="Line 99">
              <a:extLst>
                <a:ext uri="{FF2B5EF4-FFF2-40B4-BE49-F238E27FC236}">
                  <a16:creationId xmlns:a16="http://schemas.microsoft.com/office/drawing/2014/main" id="{7AA60FF1-3A9E-4D64-B128-EB7F87E292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4101" y="3767139"/>
              <a:ext cx="0" cy="136525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5" name="Line 100">
              <a:extLst>
                <a:ext uri="{FF2B5EF4-FFF2-40B4-BE49-F238E27FC236}">
                  <a16:creationId xmlns:a16="http://schemas.microsoft.com/office/drawing/2014/main" id="{DF1B555D-E9F3-4774-B4F0-D04A8108CD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1" y="3706814"/>
              <a:ext cx="0" cy="21113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6" name="Rectangle 101">
              <a:extLst>
                <a:ext uri="{FF2B5EF4-FFF2-40B4-BE49-F238E27FC236}">
                  <a16:creationId xmlns:a16="http://schemas.microsoft.com/office/drawing/2014/main" id="{A0FD047D-ADBF-4271-9B43-8FDD430E8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8838" y="3662364"/>
              <a:ext cx="60325" cy="300038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7" name="Freeform 102">
              <a:extLst>
                <a:ext uri="{FF2B5EF4-FFF2-40B4-BE49-F238E27FC236}">
                  <a16:creationId xmlns:a16="http://schemas.microsoft.com/office/drawing/2014/main" id="{6EB25E26-74FD-4E39-B847-700F682A9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263" y="3662364"/>
              <a:ext cx="120650" cy="300038"/>
            </a:xfrm>
            <a:custGeom>
              <a:avLst/>
              <a:gdLst>
                <a:gd name="T0" fmla="*/ 76 w 76"/>
                <a:gd name="T1" fmla="*/ 182 h 189"/>
                <a:gd name="T2" fmla="*/ 47 w 76"/>
                <a:gd name="T3" fmla="*/ 189 h 189"/>
                <a:gd name="T4" fmla="*/ 0 w 76"/>
                <a:gd name="T5" fmla="*/ 7 h 189"/>
                <a:gd name="T6" fmla="*/ 29 w 76"/>
                <a:gd name="T7" fmla="*/ 0 h 189"/>
                <a:gd name="T8" fmla="*/ 76 w 76"/>
                <a:gd name="T9" fmla="*/ 18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89">
                  <a:moveTo>
                    <a:pt x="76" y="182"/>
                  </a:moveTo>
                  <a:lnTo>
                    <a:pt x="47" y="189"/>
                  </a:lnTo>
                  <a:lnTo>
                    <a:pt x="0" y="7"/>
                  </a:lnTo>
                  <a:lnTo>
                    <a:pt x="29" y="0"/>
                  </a:lnTo>
                  <a:lnTo>
                    <a:pt x="76" y="182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grpSp>
        <p:nvGrpSpPr>
          <p:cNvPr id="18" name="Group 84">
            <a:extLst>
              <a:ext uri="{FF2B5EF4-FFF2-40B4-BE49-F238E27FC236}">
                <a16:creationId xmlns:a16="http://schemas.microsoft.com/office/drawing/2014/main" id="{9B9BD69D-4266-46D3-9664-8F2D6CD8C771}"/>
              </a:ext>
            </a:extLst>
          </p:cNvPr>
          <p:cNvGrpSpPr/>
          <p:nvPr/>
        </p:nvGrpSpPr>
        <p:grpSpPr>
          <a:xfrm>
            <a:off x="3594996" y="1071046"/>
            <a:ext cx="219523" cy="228976"/>
            <a:chOff x="2692400" y="3616326"/>
            <a:chExt cx="331788" cy="346075"/>
          </a:xfrm>
        </p:grpSpPr>
        <p:sp>
          <p:nvSpPr>
            <p:cNvPr id="19" name="Line 288">
              <a:extLst>
                <a:ext uri="{FF2B5EF4-FFF2-40B4-BE49-F238E27FC236}">
                  <a16:creationId xmlns:a16="http://schemas.microsoft.com/office/drawing/2014/main" id="{6DF6F4AF-4A11-4EBB-B6FD-EDA12E3A8D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8600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0" name="Line 289">
              <a:extLst>
                <a:ext uri="{FF2B5EF4-FFF2-40B4-BE49-F238E27FC236}">
                  <a16:creationId xmlns:a16="http://schemas.microsoft.com/office/drawing/2014/main" id="{B4C5F2F7-D1B2-469C-B87B-08ABCC3AAC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7500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1" name="Line 290">
              <a:extLst>
                <a:ext uri="{FF2B5EF4-FFF2-40B4-BE49-F238E27FC236}">
                  <a16:creationId xmlns:a16="http://schemas.microsoft.com/office/drawing/2014/main" id="{004605A4-E5EA-443C-B6F5-370A2EBBFA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7988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2" name="Freeform 291">
              <a:extLst>
                <a:ext uri="{FF2B5EF4-FFF2-40B4-BE49-F238E27FC236}">
                  <a16:creationId xmlns:a16="http://schemas.microsoft.com/office/drawing/2014/main" id="{ECF99209-A8FF-4003-A1C1-C0563F3BB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646488"/>
              <a:ext cx="331788" cy="315913"/>
            </a:xfrm>
            <a:custGeom>
              <a:avLst/>
              <a:gdLst>
                <a:gd name="T0" fmla="*/ 180 w 209"/>
                <a:gd name="T1" fmla="*/ 0 h 199"/>
                <a:gd name="T2" fmla="*/ 209 w 209"/>
                <a:gd name="T3" fmla="*/ 0 h 199"/>
                <a:gd name="T4" fmla="*/ 209 w 209"/>
                <a:gd name="T5" fmla="*/ 199 h 199"/>
                <a:gd name="T6" fmla="*/ 0 w 209"/>
                <a:gd name="T7" fmla="*/ 199 h 199"/>
                <a:gd name="T8" fmla="*/ 0 w 209"/>
                <a:gd name="T9" fmla="*/ 0 h 199"/>
                <a:gd name="T10" fmla="*/ 29 w 209"/>
                <a:gd name="T1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199">
                  <a:moveTo>
                    <a:pt x="180" y="0"/>
                  </a:moveTo>
                  <a:lnTo>
                    <a:pt x="209" y="0"/>
                  </a:lnTo>
                  <a:lnTo>
                    <a:pt x="209" y="199"/>
                  </a:lnTo>
                  <a:lnTo>
                    <a:pt x="0" y="199"/>
                  </a:lnTo>
                  <a:lnTo>
                    <a:pt x="0" y="0"/>
                  </a:lnTo>
                  <a:lnTo>
                    <a:pt x="29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3" name="Freeform 292">
              <a:extLst>
                <a:ext uri="{FF2B5EF4-FFF2-40B4-BE49-F238E27FC236}">
                  <a16:creationId xmlns:a16="http://schemas.microsoft.com/office/drawing/2014/main" id="{D86513DB-A0B6-4BC8-A7ED-30B18A17A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3676651"/>
              <a:ext cx="239713" cy="241300"/>
            </a:xfrm>
            <a:custGeom>
              <a:avLst/>
              <a:gdLst>
                <a:gd name="T0" fmla="*/ 0 w 151"/>
                <a:gd name="T1" fmla="*/ 0 h 152"/>
                <a:gd name="T2" fmla="*/ 0 w 151"/>
                <a:gd name="T3" fmla="*/ 152 h 152"/>
                <a:gd name="T4" fmla="*/ 151 w 151"/>
                <a:gd name="T5" fmla="*/ 152 h 152"/>
                <a:gd name="T6" fmla="*/ 151 w 151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152">
                  <a:moveTo>
                    <a:pt x="0" y="0"/>
                  </a:moveTo>
                  <a:lnTo>
                    <a:pt x="0" y="152"/>
                  </a:lnTo>
                  <a:lnTo>
                    <a:pt x="151" y="152"/>
                  </a:lnTo>
                  <a:lnTo>
                    <a:pt x="151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4" name="Line 293">
              <a:extLst>
                <a:ext uri="{FF2B5EF4-FFF2-40B4-BE49-F238E27FC236}">
                  <a16:creationId xmlns:a16="http://schemas.microsoft.com/office/drawing/2014/main" id="{B0482D91-D447-45DE-8CE1-FEA27B09EC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8763" y="3646488"/>
              <a:ext cx="3651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5" name="Line 294">
              <a:extLst>
                <a:ext uri="{FF2B5EF4-FFF2-40B4-BE49-F238E27FC236}">
                  <a16:creationId xmlns:a16="http://schemas.microsoft.com/office/drawing/2014/main" id="{D29ACE0C-0313-43E8-A987-A6B79FACA4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1313" y="3646488"/>
              <a:ext cx="3651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grpSp>
        <p:nvGrpSpPr>
          <p:cNvPr id="26" name="Group 102">
            <a:extLst>
              <a:ext uri="{FF2B5EF4-FFF2-40B4-BE49-F238E27FC236}">
                <a16:creationId xmlns:a16="http://schemas.microsoft.com/office/drawing/2014/main" id="{9DDB9CE3-ADD9-4E4D-B97A-552B2BD4BA37}"/>
              </a:ext>
            </a:extLst>
          </p:cNvPr>
          <p:cNvGrpSpPr/>
          <p:nvPr/>
        </p:nvGrpSpPr>
        <p:grpSpPr>
          <a:xfrm>
            <a:off x="11404530" y="189384"/>
            <a:ext cx="228976" cy="228976"/>
            <a:chOff x="8447088" y="5060951"/>
            <a:chExt cx="346075" cy="346075"/>
          </a:xfrm>
        </p:grpSpPr>
        <p:sp>
          <p:nvSpPr>
            <p:cNvPr id="27" name="Freeform 365">
              <a:extLst>
                <a:ext uri="{FF2B5EF4-FFF2-40B4-BE49-F238E27FC236}">
                  <a16:creationId xmlns:a16="http://schemas.microsoft.com/office/drawing/2014/main" id="{33F0F72D-1095-472B-B281-CE029BD18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3288" y="5121276"/>
              <a:ext cx="195263" cy="150813"/>
            </a:xfrm>
            <a:custGeom>
              <a:avLst/>
              <a:gdLst>
                <a:gd name="T0" fmla="*/ 123 w 123"/>
                <a:gd name="T1" fmla="*/ 95 h 95"/>
                <a:gd name="T2" fmla="*/ 123 w 123"/>
                <a:gd name="T3" fmla="*/ 19 h 95"/>
                <a:gd name="T4" fmla="*/ 52 w 123"/>
                <a:gd name="T5" fmla="*/ 19 h 95"/>
                <a:gd name="T6" fmla="*/ 42 w 123"/>
                <a:gd name="T7" fmla="*/ 0 h 95"/>
                <a:gd name="T8" fmla="*/ 0 w 123"/>
                <a:gd name="T9" fmla="*/ 0 h 95"/>
                <a:gd name="T10" fmla="*/ 0 w 123"/>
                <a:gd name="T1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" h="95">
                  <a:moveTo>
                    <a:pt x="123" y="95"/>
                  </a:moveTo>
                  <a:lnTo>
                    <a:pt x="123" y="19"/>
                  </a:lnTo>
                  <a:lnTo>
                    <a:pt x="52" y="19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95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8" name="Freeform 366">
              <a:extLst>
                <a:ext uri="{FF2B5EF4-FFF2-40B4-BE49-F238E27FC236}">
                  <a16:creationId xmlns:a16="http://schemas.microsoft.com/office/drawing/2014/main" id="{A4D7152F-603A-43E9-A9CC-7948E5E0E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7575" y="5091113"/>
              <a:ext cx="165100" cy="30163"/>
            </a:xfrm>
            <a:custGeom>
              <a:avLst/>
              <a:gdLst>
                <a:gd name="T0" fmla="*/ 104 w 104"/>
                <a:gd name="T1" fmla="*/ 19 h 19"/>
                <a:gd name="T2" fmla="*/ 52 w 104"/>
                <a:gd name="T3" fmla="*/ 19 h 19"/>
                <a:gd name="T4" fmla="*/ 43 w 104"/>
                <a:gd name="T5" fmla="*/ 0 h 19"/>
                <a:gd name="T6" fmla="*/ 0 w 104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" h="19">
                  <a:moveTo>
                    <a:pt x="104" y="19"/>
                  </a:moveTo>
                  <a:lnTo>
                    <a:pt x="52" y="19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9" name="Freeform 367">
              <a:extLst>
                <a:ext uri="{FF2B5EF4-FFF2-40B4-BE49-F238E27FC236}">
                  <a16:creationId xmlns:a16="http://schemas.microsoft.com/office/drawing/2014/main" id="{776A7E0F-0539-4859-ADA0-FC691E711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3450" y="5060951"/>
              <a:ext cx="134938" cy="30163"/>
            </a:xfrm>
            <a:custGeom>
              <a:avLst/>
              <a:gdLst>
                <a:gd name="T0" fmla="*/ 85 w 85"/>
                <a:gd name="T1" fmla="*/ 19 h 19"/>
                <a:gd name="T2" fmla="*/ 52 w 85"/>
                <a:gd name="T3" fmla="*/ 19 h 19"/>
                <a:gd name="T4" fmla="*/ 42 w 85"/>
                <a:gd name="T5" fmla="*/ 0 h 19"/>
                <a:gd name="T6" fmla="*/ 0 w 85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19">
                  <a:moveTo>
                    <a:pt x="85" y="19"/>
                  </a:moveTo>
                  <a:lnTo>
                    <a:pt x="52" y="19"/>
                  </a:lnTo>
                  <a:lnTo>
                    <a:pt x="42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30" name="Freeform 368">
              <a:extLst>
                <a:ext uri="{FF2B5EF4-FFF2-40B4-BE49-F238E27FC236}">
                  <a16:creationId xmlns:a16="http://schemas.microsoft.com/office/drawing/2014/main" id="{6F35A999-5CAA-4C34-A798-DAA7CD9C9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088" y="5302251"/>
              <a:ext cx="346075" cy="104775"/>
            </a:xfrm>
            <a:custGeom>
              <a:avLst/>
              <a:gdLst>
                <a:gd name="T0" fmla="*/ 92 w 92"/>
                <a:gd name="T1" fmla="*/ 28 h 28"/>
                <a:gd name="T2" fmla="*/ 0 w 92"/>
                <a:gd name="T3" fmla="*/ 28 h 28"/>
                <a:gd name="T4" fmla="*/ 0 w 92"/>
                <a:gd name="T5" fmla="*/ 0 h 28"/>
                <a:gd name="T6" fmla="*/ 30 w 92"/>
                <a:gd name="T7" fmla="*/ 0 h 28"/>
                <a:gd name="T8" fmla="*/ 30 w 92"/>
                <a:gd name="T9" fmla="*/ 4 h 28"/>
                <a:gd name="T10" fmla="*/ 38 w 92"/>
                <a:gd name="T11" fmla="*/ 12 h 28"/>
                <a:gd name="T12" fmla="*/ 56 w 92"/>
                <a:gd name="T13" fmla="*/ 12 h 28"/>
                <a:gd name="T14" fmla="*/ 64 w 92"/>
                <a:gd name="T15" fmla="*/ 4 h 28"/>
                <a:gd name="T16" fmla="*/ 64 w 92"/>
                <a:gd name="T17" fmla="*/ 0 h 28"/>
                <a:gd name="T18" fmla="*/ 92 w 92"/>
                <a:gd name="T19" fmla="*/ 0 h 28"/>
                <a:gd name="T20" fmla="*/ 92 w 92"/>
                <a:gd name="T2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28">
                  <a:moveTo>
                    <a:pt x="92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8"/>
                    <a:pt x="34" y="12"/>
                    <a:pt x="38" y="12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60" y="12"/>
                    <a:pt x="64" y="8"/>
                    <a:pt x="64" y="4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92" y="0"/>
                    <a:pt x="92" y="0"/>
                    <a:pt x="92" y="0"/>
                  </a:cubicBezTo>
                  <a:lnTo>
                    <a:pt x="92" y="28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31" name="Freeform 369">
              <a:extLst>
                <a:ext uri="{FF2B5EF4-FFF2-40B4-BE49-F238E27FC236}">
                  <a16:creationId xmlns:a16="http://schemas.microsoft.com/office/drawing/2014/main" id="{05C82C3C-0DC6-477F-976E-25A1C8330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088" y="5211763"/>
              <a:ext cx="76200" cy="90488"/>
            </a:xfrm>
            <a:custGeom>
              <a:avLst/>
              <a:gdLst>
                <a:gd name="T0" fmla="*/ 0 w 48"/>
                <a:gd name="T1" fmla="*/ 57 h 57"/>
                <a:gd name="T2" fmla="*/ 33 w 48"/>
                <a:gd name="T3" fmla="*/ 0 h 57"/>
                <a:gd name="T4" fmla="*/ 48 w 48"/>
                <a:gd name="T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57">
                  <a:moveTo>
                    <a:pt x="0" y="57"/>
                  </a:moveTo>
                  <a:lnTo>
                    <a:pt x="33" y="0"/>
                  </a:lnTo>
                  <a:lnTo>
                    <a:pt x="48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32" name="Freeform 370">
              <a:extLst>
                <a:ext uri="{FF2B5EF4-FFF2-40B4-BE49-F238E27FC236}">
                  <a16:creationId xmlns:a16="http://schemas.microsoft.com/office/drawing/2014/main" id="{1409119D-FB94-493D-A3D1-4A8AFED9D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8550" y="5211763"/>
              <a:ext cx="74613" cy="90488"/>
            </a:xfrm>
            <a:custGeom>
              <a:avLst/>
              <a:gdLst>
                <a:gd name="T0" fmla="*/ 0 w 47"/>
                <a:gd name="T1" fmla="*/ 0 h 57"/>
                <a:gd name="T2" fmla="*/ 14 w 47"/>
                <a:gd name="T3" fmla="*/ 0 h 57"/>
                <a:gd name="T4" fmla="*/ 47 w 47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57">
                  <a:moveTo>
                    <a:pt x="0" y="0"/>
                  </a:moveTo>
                  <a:lnTo>
                    <a:pt x="14" y="0"/>
                  </a:lnTo>
                  <a:lnTo>
                    <a:pt x="47" y="57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33" name="Freeform 371">
              <a:extLst>
                <a:ext uri="{FF2B5EF4-FFF2-40B4-BE49-F238E27FC236}">
                  <a16:creationId xmlns:a16="http://schemas.microsoft.com/office/drawing/2014/main" id="{37950372-2F1A-4863-BBFA-87FD22756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3613" y="5181601"/>
              <a:ext cx="88900" cy="90488"/>
            </a:xfrm>
            <a:custGeom>
              <a:avLst/>
              <a:gdLst>
                <a:gd name="T0" fmla="*/ 16 w 24"/>
                <a:gd name="T1" fmla="*/ 13 h 24"/>
                <a:gd name="T2" fmla="*/ 19 w 24"/>
                <a:gd name="T3" fmla="*/ 7 h 24"/>
                <a:gd name="T4" fmla="*/ 12 w 24"/>
                <a:gd name="T5" fmla="*/ 0 h 24"/>
                <a:gd name="T6" fmla="*/ 5 w 24"/>
                <a:gd name="T7" fmla="*/ 7 h 24"/>
                <a:gd name="T8" fmla="*/ 8 w 24"/>
                <a:gd name="T9" fmla="*/ 13 h 24"/>
                <a:gd name="T10" fmla="*/ 0 w 24"/>
                <a:gd name="T11" fmla="*/ 24 h 24"/>
                <a:gd name="T12" fmla="*/ 24 w 24"/>
                <a:gd name="T13" fmla="*/ 24 h 24"/>
                <a:gd name="T14" fmla="*/ 16 w 24"/>
                <a:gd name="T15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24">
                  <a:moveTo>
                    <a:pt x="16" y="13"/>
                  </a:moveTo>
                  <a:cubicBezTo>
                    <a:pt x="18" y="11"/>
                    <a:pt x="19" y="9"/>
                    <a:pt x="19" y="7"/>
                  </a:cubicBezTo>
                  <a:cubicBezTo>
                    <a:pt x="19" y="3"/>
                    <a:pt x="16" y="0"/>
                    <a:pt x="12" y="0"/>
                  </a:cubicBezTo>
                  <a:cubicBezTo>
                    <a:pt x="8" y="0"/>
                    <a:pt x="5" y="3"/>
                    <a:pt x="5" y="7"/>
                  </a:cubicBezTo>
                  <a:cubicBezTo>
                    <a:pt x="5" y="9"/>
                    <a:pt x="6" y="11"/>
                    <a:pt x="8" y="13"/>
                  </a:cubicBezTo>
                  <a:cubicBezTo>
                    <a:pt x="3" y="14"/>
                    <a:pt x="0" y="17"/>
                    <a:pt x="0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17"/>
                    <a:pt x="21" y="14"/>
                    <a:pt x="16" y="13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sp>
        <p:nvSpPr>
          <p:cNvPr id="34" name="AutoShape 2" descr="Resultado de imagen para construcciÃ³n de portal de datos abiertos">
            <a:extLst>
              <a:ext uri="{FF2B5EF4-FFF2-40B4-BE49-F238E27FC236}">
                <a16:creationId xmlns:a16="http://schemas.microsoft.com/office/drawing/2014/main" id="{F09954E4-DF00-4D81-A6C2-1B2C160041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 sz="2399"/>
          </a:p>
        </p:txBody>
      </p:sp>
      <p:grpSp>
        <p:nvGrpSpPr>
          <p:cNvPr id="35" name="Group 298">
            <a:extLst>
              <a:ext uri="{FF2B5EF4-FFF2-40B4-BE49-F238E27FC236}">
                <a16:creationId xmlns:a16="http://schemas.microsoft.com/office/drawing/2014/main" id="{425860C3-1347-44F8-B760-919A8F06E7D2}"/>
              </a:ext>
            </a:extLst>
          </p:cNvPr>
          <p:cNvGrpSpPr/>
          <p:nvPr/>
        </p:nvGrpSpPr>
        <p:grpSpPr>
          <a:xfrm>
            <a:off x="9448158" y="219318"/>
            <a:ext cx="2577703" cy="320155"/>
            <a:chOff x="9062519" y="1142200"/>
            <a:chExt cx="2577703" cy="320154"/>
          </a:xfrm>
        </p:grpSpPr>
        <p:grpSp>
          <p:nvGrpSpPr>
            <p:cNvPr id="36" name="Group 283">
              <a:extLst>
                <a:ext uri="{FF2B5EF4-FFF2-40B4-BE49-F238E27FC236}">
                  <a16:creationId xmlns:a16="http://schemas.microsoft.com/office/drawing/2014/main" id="{27D4D703-7084-4DB3-A055-09A89EC637B0}"/>
                </a:ext>
              </a:extLst>
            </p:cNvPr>
            <p:cNvGrpSpPr/>
            <p:nvPr/>
          </p:nvGrpSpPr>
          <p:grpSpPr>
            <a:xfrm>
              <a:off x="9062519" y="1142200"/>
              <a:ext cx="266339" cy="320154"/>
              <a:chOff x="3024188" y="2184403"/>
              <a:chExt cx="4329112" cy="5203820"/>
            </a:xfrm>
            <a:solidFill>
              <a:schemeClr val="accent2"/>
            </a:solidFill>
          </p:grpSpPr>
          <p:sp>
            <p:nvSpPr>
              <p:cNvPr id="38" name="Freeform 55">
                <a:extLst>
                  <a:ext uri="{FF2B5EF4-FFF2-40B4-BE49-F238E27FC236}">
                    <a16:creationId xmlns:a16="http://schemas.microsoft.com/office/drawing/2014/main" id="{1309A9DC-94B5-448F-9DF6-02602A9DAD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24188" y="2184403"/>
                <a:ext cx="4329112" cy="5203820"/>
              </a:xfrm>
              <a:custGeom>
                <a:avLst/>
                <a:gdLst>
                  <a:gd name="T0" fmla="*/ 439 w 5454"/>
                  <a:gd name="T1" fmla="*/ 1146 h 6556"/>
                  <a:gd name="T2" fmla="*/ 393 w 5454"/>
                  <a:gd name="T3" fmla="*/ 1178 h 6556"/>
                  <a:gd name="T4" fmla="*/ 375 w 5454"/>
                  <a:gd name="T5" fmla="*/ 1234 h 6556"/>
                  <a:gd name="T6" fmla="*/ 379 w 5454"/>
                  <a:gd name="T7" fmla="*/ 6118 h 6556"/>
                  <a:gd name="T8" fmla="*/ 413 w 5454"/>
                  <a:gd name="T9" fmla="*/ 6163 h 6556"/>
                  <a:gd name="T10" fmla="*/ 469 w 5454"/>
                  <a:gd name="T11" fmla="*/ 6181 h 6556"/>
                  <a:gd name="T12" fmla="*/ 4121 w 5454"/>
                  <a:gd name="T13" fmla="*/ 6177 h 6556"/>
                  <a:gd name="T14" fmla="*/ 4167 w 5454"/>
                  <a:gd name="T15" fmla="*/ 6143 h 6556"/>
                  <a:gd name="T16" fmla="*/ 4185 w 5454"/>
                  <a:gd name="T17" fmla="*/ 6088 h 6556"/>
                  <a:gd name="T18" fmla="*/ 1363 w 5454"/>
                  <a:gd name="T19" fmla="*/ 5791 h 6556"/>
                  <a:gd name="T20" fmla="*/ 1215 w 5454"/>
                  <a:gd name="T21" fmla="*/ 5767 h 6556"/>
                  <a:gd name="T22" fmla="*/ 1085 w 5454"/>
                  <a:gd name="T23" fmla="*/ 5699 h 6556"/>
                  <a:gd name="T24" fmla="*/ 983 w 5454"/>
                  <a:gd name="T25" fmla="*/ 5597 h 6556"/>
                  <a:gd name="T26" fmla="*/ 918 w 5454"/>
                  <a:gd name="T27" fmla="*/ 5470 h 6556"/>
                  <a:gd name="T28" fmla="*/ 894 w 5454"/>
                  <a:gd name="T29" fmla="*/ 5322 h 6556"/>
                  <a:gd name="T30" fmla="*/ 469 w 5454"/>
                  <a:gd name="T31" fmla="*/ 1140 h 6556"/>
                  <a:gd name="T32" fmla="*/ 1333 w 5454"/>
                  <a:gd name="T33" fmla="*/ 379 h 6556"/>
                  <a:gd name="T34" fmla="*/ 1287 w 5454"/>
                  <a:gd name="T35" fmla="*/ 413 h 6556"/>
                  <a:gd name="T36" fmla="*/ 1269 w 5454"/>
                  <a:gd name="T37" fmla="*/ 468 h 6556"/>
                  <a:gd name="T38" fmla="*/ 1273 w 5454"/>
                  <a:gd name="T39" fmla="*/ 5352 h 6556"/>
                  <a:gd name="T40" fmla="*/ 1307 w 5454"/>
                  <a:gd name="T41" fmla="*/ 5398 h 6556"/>
                  <a:gd name="T42" fmla="*/ 1363 w 5454"/>
                  <a:gd name="T43" fmla="*/ 5416 h 6556"/>
                  <a:gd name="T44" fmla="*/ 5015 w 5454"/>
                  <a:gd name="T45" fmla="*/ 5412 h 6556"/>
                  <a:gd name="T46" fmla="*/ 5061 w 5454"/>
                  <a:gd name="T47" fmla="*/ 5378 h 6556"/>
                  <a:gd name="T48" fmla="*/ 5079 w 5454"/>
                  <a:gd name="T49" fmla="*/ 5322 h 6556"/>
                  <a:gd name="T50" fmla="*/ 5075 w 5454"/>
                  <a:gd name="T51" fmla="*/ 439 h 6556"/>
                  <a:gd name="T52" fmla="*/ 5041 w 5454"/>
                  <a:gd name="T53" fmla="*/ 393 h 6556"/>
                  <a:gd name="T54" fmla="*/ 4985 w 5454"/>
                  <a:gd name="T55" fmla="*/ 375 h 6556"/>
                  <a:gd name="T56" fmla="*/ 1363 w 5454"/>
                  <a:gd name="T57" fmla="*/ 0 h 6556"/>
                  <a:gd name="T58" fmla="*/ 5061 w 5454"/>
                  <a:gd name="T59" fmla="*/ 6 h 6556"/>
                  <a:gd name="T60" fmla="*/ 5201 w 5454"/>
                  <a:gd name="T61" fmla="*/ 52 h 6556"/>
                  <a:gd name="T62" fmla="*/ 5316 w 5454"/>
                  <a:gd name="T63" fmla="*/ 138 h 6556"/>
                  <a:gd name="T64" fmla="*/ 5402 w 5454"/>
                  <a:gd name="T65" fmla="*/ 253 h 6556"/>
                  <a:gd name="T66" fmla="*/ 5448 w 5454"/>
                  <a:gd name="T67" fmla="*/ 393 h 6556"/>
                  <a:gd name="T68" fmla="*/ 5454 w 5454"/>
                  <a:gd name="T69" fmla="*/ 5322 h 6556"/>
                  <a:gd name="T70" fmla="*/ 5430 w 5454"/>
                  <a:gd name="T71" fmla="*/ 5470 h 6556"/>
                  <a:gd name="T72" fmla="*/ 5362 w 5454"/>
                  <a:gd name="T73" fmla="*/ 5597 h 6556"/>
                  <a:gd name="T74" fmla="*/ 5263 w 5454"/>
                  <a:gd name="T75" fmla="*/ 5699 h 6556"/>
                  <a:gd name="T76" fmla="*/ 5133 w 5454"/>
                  <a:gd name="T77" fmla="*/ 5767 h 6556"/>
                  <a:gd name="T78" fmla="*/ 4985 w 5454"/>
                  <a:gd name="T79" fmla="*/ 5791 h 6556"/>
                  <a:gd name="T80" fmla="*/ 4560 w 5454"/>
                  <a:gd name="T81" fmla="*/ 6088 h 6556"/>
                  <a:gd name="T82" fmla="*/ 4536 w 5454"/>
                  <a:gd name="T83" fmla="*/ 6235 h 6556"/>
                  <a:gd name="T84" fmla="*/ 4469 w 5454"/>
                  <a:gd name="T85" fmla="*/ 6365 h 6556"/>
                  <a:gd name="T86" fmla="*/ 4369 w 5454"/>
                  <a:gd name="T87" fmla="*/ 6466 h 6556"/>
                  <a:gd name="T88" fmla="*/ 4239 w 5454"/>
                  <a:gd name="T89" fmla="*/ 6532 h 6556"/>
                  <a:gd name="T90" fmla="*/ 4092 w 5454"/>
                  <a:gd name="T91" fmla="*/ 6556 h 6556"/>
                  <a:gd name="T92" fmla="*/ 393 w 5454"/>
                  <a:gd name="T93" fmla="*/ 6550 h 6556"/>
                  <a:gd name="T94" fmla="*/ 253 w 5454"/>
                  <a:gd name="T95" fmla="*/ 6504 h 6556"/>
                  <a:gd name="T96" fmla="*/ 138 w 5454"/>
                  <a:gd name="T97" fmla="*/ 6419 h 6556"/>
                  <a:gd name="T98" fmla="*/ 52 w 5454"/>
                  <a:gd name="T99" fmla="*/ 6303 h 6556"/>
                  <a:gd name="T100" fmla="*/ 6 w 5454"/>
                  <a:gd name="T101" fmla="*/ 6163 h 6556"/>
                  <a:gd name="T102" fmla="*/ 0 w 5454"/>
                  <a:gd name="T103" fmla="*/ 1234 h 6556"/>
                  <a:gd name="T104" fmla="*/ 24 w 5454"/>
                  <a:gd name="T105" fmla="*/ 1086 h 6556"/>
                  <a:gd name="T106" fmla="*/ 90 w 5454"/>
                  <a:gd name="T107" fmla="*/ 959 h 6556"/>
                  <a:gd name="T108" fmla="*/ 192 w 5454"/>
                  <a:gd name="T109" fmla="*/ 857 h 6556"/>
                  <a:gd name="T110" fmla="*/ 321 w 5454"/>
                  <a:gd name="T111" fmla="*/ 791 h 6556"/>
                  <a:gd name="T112" fmla="*/ 469 w 5454"/>
                  <a:gd name="T113" fmla="*/ 767 h 6556"/>
                  <a:gd name="T114" fmla="*/ 894 w 5454"/>
                  <a:gd name="T115" fmla="*/ 468 h 6556"/>
                  <a:gd name="T116" fmla="*/ 918 w 5454"/>
                  <a:gd name="T117" fmla="*/ 321 h 6556"/>
                  <a:gd name="T118" fmla="*/ 983 w 5454"/>
                  <a:gd name="T119" fmla="*/ 191 h 6556"/>
                  <a:gd name="T120" fmla="*/ 1085 w 5454"/>
                  <a:gd name="T121" fmla="*/ 92 h 6556"/>
                  <a:gd name="T122" fmla="*/ 1215 w 5454"/>
                  <a:gd name="T123" fmla="*/ 24 h 6556"/>
                  <a:gd name="T124" fmla="*/ 1363 w 5454"/>
                  <a:gd name="T125" fmla="*/ 0 h 6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454" h="6556">
                    <a:moveTo>
                      <a:pt x="469" y="1140"/>
                    </a:moveTo>
                    <a:lnTo>
                      <a:pt x="439" y="1146"/>
                    </a:lnTo>
                    <a:lnTo>
                      <a:pt x="413" y="1158"/>
                    </a:lnTo>
                    <a:lnTo>
                      <a:pt x="393" y="1178"/>
                    </a:lnTo>
                    <a:lnTo>
                      <a:pt x="379" y="1204"/>
                    </a:lnTo>
                    <a:lnTo>
                      <a:pt x="375" y="1234"/>
                    </a:lnTo>
                    <a:lnTo>
                      <a:pt x="375" y="6088"/>
                    </a:lnTo>
                    <a:lnTo>
                      <a:pt x="379" y="6118"/>
                    </a:lnTo>
                    <a:lnTo>
                      <a:pt x="393" y="6143"/>
                    </a:lnTo>
                    <a:lnTo>
                      <a:pt x="413" y="6163"/>
                    </a:lnTo>
                    <a:lnTo>
                      <a:pt x="439" y="6177"/>
                    </a:lnTo>
                    <a:lnTo>
                      <a:pt x="469" y="6181"/>
                    </a:lnTo>
                    <a:lnTo>
                      <a:pt x="4092" y="6181"/>
                    </a:lnTo>
                    <a:lnTo>
                      <a:pt x="4121" y="6177"/>
                    </a:lnTo>
                    <a:lnTo>
                      <a:pt x="4147" y="6163"/>
                    </a:lnTo>
                    <a:lnTo>
                      <a:pt x="4167" y="6143"/>
                    </a:lnTo>
                    <a:lnTo>
                      <a:pt x="4181" y="6118"/>
                    </a:lnTo>
                    <a:lnTo>
                      <a:pt x="4185" y="6088"/>
                    </a:lnTo>
                    <a:lnTo>
                      <a:pt x="4185" y="5791"/>
                    </a:lnTo>
                    <a:lnTo>
                      <a:pt x="1363" y="5791"/>
                    </a:lnTo>
                    <a:lnTo>
                      <a:pt x="1287" y="5785"/>
                    </a:lnTo>
                    <a:lnTo>
                      <a:pt x="1215" y="5767"/>
                    </a:lnTo>
                    <a:lnTo>
                      <a:pt x="1147" y="5737"/>
                    </a:lnTo>
                    <a:lnTo>
                      <a:pt x="1085" y="5699"/>
                    </a:lnTo>
                    <a:lnTo>
                      <a:pt x="1031" y="5653"/>
                    </a:lnTo>
                    <a:lnTo>
                      <a:pt x="983" y="5597"/>
                    </a:lnTo>
                    <a:lnTo>
                      <a:pt x="946" y="5537"/>
                    </a:lnTo>
                    <a:lnTo>
                      <a:pt x="918" y="5470"/>
                    </a:lnTo>
                    <a:lnTo>
                      <a:pt x="900" y="5398"/>
                    </a:lnTo>
                    <a:lnTo>
                      <a:pt x="894" y="5322"/>
                    </a:lnTo>
                    <a:lnTo>
                      <a:pt x="894" y="1140"/>
                    </a:lnTo>
                    <a:lnTo>
                      <a:pt x="469" y="1140"/>
                    </a:lnTo>
                    <a:close/>
                    <a:moveTo>
                      <a:pt x="1363" y="375"/>
                    </a:moveTo>
                    <a:lnTo>
                      <a:pt x="1333" y="379"/>
                    </a:lnTo>
                    <a:lnTo>
                      <a:pt x="1307" y="393"/>
                    </a:lnTo>
                    <a:lnTo>
                      <a:pt x="1287" y="413"/>
                    </a:lnTo>
                    <a:lnTo>
                      <a:pt x="1273" y="439"/>
                    </a:lnTo>
                    <a:lnTo>
                      <a:pt x="1269" y="468"/>
                    </a:lnTo>
                    <a:lnTo>
                      <a:pt x="1269" y="5322"/>
                    </a:lnTo>
                    <a:lnTo>
                      <a:pt x="1273" y="5352"/>
                    </a:lnTo>
                    <a:lnTo>
                      <a:pt x="1287" y="5378"/>
                    </a:lnTo>
                    <a:lnTo>
                      <a:pt x="1307" y="5398"/>
                    </a:lnTo>
                    <a:lnTo>
                      <a:pt x="1333" y="5412"/>
                    </a:lnTo>
                    <a:lnTo>
                      <a:pt x="1363" y="5416"/>
                    </a:lnTo>
                    <a:lnTo>
                      <a:pt x="4985" y="5416"/>
                    </a:lnTo>
                    <a:lnTo>
                      <a:pt x="5015" y="5412"/>
                    </a:lnTo>
                    <a:lnTo>
                      <a:pt x="5041" y="5398"/>
                    </a:lnTo>
                    <a:lnTo>
                      <a:pt x="5061" y="5378"/>
                    </a:lnTo>
                    <a:lnTo>
                      <a:pt x="5075" y="5352"/>
                    </a:lnTo>
                    <a:lnTo>
                      <a:pt x="5079" y="5322"/>
                    </a:lnTo>
                    <a:lnTo>
                      <a:pt x="5079" y="468"/>
                    </a:lnTo>
                    <a:lnTo>
                      <a:pt x="5075" y="439"/>
                    </a:lnTo>
                    <a:lnTo>
                      <a:pt x="5061" y="413"/>
                    </a:lnTo>
                    <a:lnTo>
                      <a:pt x="5041" y="393"/>
                    </a:lnTo>
                    <a:lnTo>
                      <a:pt x="5015" y="379"/>
                    </a:lnTo>
                    <a:lnTo>
                      <a:pt x="4985" y="375"/>
                    </a:lnTo>
                    <a:lnTo>
                      <a:pt x="1363" y="375"/>
                    </a:lnTo>
                    <a:close/>
                    <a:moveTo>
                      <a:pt x="1363" y="0"/>
                    </a:moveTo>
                    <a:lnTo>
                      <a:pt x="4985" y="0"/>
                    </a:lnTo>
                    <a:lnTo>
                      <a:pt x="5061" y="6"/>
                    </a:lnTo>
                    <a:lnTo>
                      <a:pt x="5133" y="24"/>
                    </a:lnTo>
                    <a:lnTo>
                      <a:pt x="5201" y="52"/>
                    </a:lnTo>
                    <a:lnTo>
                      <a:pt x="5263" y="92"/>
                    </a:lnTo>
                    <a:lnTo>
                      <a:pt x="5316" y="138"/>
                    </a:lnTo>
                    <a:lnTo>
                      <a:pt x="5362" y="191"/>
                    </a:lnTo>
                    <a:lnTo>
                      <a:pt x="5402" y="253"/>
                    </a:lnTo>
                    <a:lnTo>
                      <a:pt x="5430" y="321"/>
                    </a:lnTo>
                    <a:lnTo>
                      <a:pt x="5448" y="393"/>
                    </a:lnTo>
                    <a:lnTo>
                      <a:pt x="5454" y="468"/>
                    </a:lnTo>
                    <a:lnTo>
                      <a:pt x="5454" y="5322"/>
                    </a:lnTo>
                    <a:lnTo>
                      <a:pt x="5448" y="5398"/>
                    </a:lnTo>
                    <a:lnTo>
                      <a:pt x="5430" y="5470"/>
                    </a:lnTo>
                    <a:lnTo>
                      <a:pt x="5402" y="5537"/>
                    </a:lnTo>
                    <a:lnTo>
                      <a:pt x="5362" y="5597"/>
                    </a:lnTo>
                    <a:lnTo>
                      <a:pt x="5316" y="5653"/>
                    </a:lnTo>
                    <a:lnTo>
                      <a:pt x="5263" y="5699"/>
                    </a:lnTo>
                    <a:lnTo>
                      <a:pt x="5201" y="5737"/>
                    </a:lnTo>
                    <a:lnTo>
                      <a:pt x="5133" y="5767"/>
                    </a:lnTo>
                    <a:lnTo>
                      <a:pt x="5061" y="5785"/>
                    </a:lnTo>
                    <a:lnTo>
                      <a:pt x="4985" y="5791"/>
                    </a:lnTo>
                    <a:lnTo>
                      <a:pt x="4560" y="5791"/>
                    </a:lnTo>
                    <a:lnTo>
                      <a:pt x="4560" y="6088"/>
                    </a:lnTo>
                    <a:lnTo>
                      <a:pt x="4554" y="6163"/>
                    </a:lnTo>
                    <a:lnTo>
                      <a:pt x="4536" y="6235"/>
                    </a:lnTo>
                    <a:lnTo>
                      <a:pt x="4508" y="6303"/>
                    </a:lnTo>
                    <a:lnTo>
                      <a:pt x="4469" y="6365"/>
                    </a:lnTo>
                    <a:lnTo>
                      <a:pt x="4423" y="6419"/>
                    </a:lnTo>
                    <a:lnTo>
                      <a:pt x="4369" y="6466"/>
                    </a:lnTo>
                    <a:lnTo>
                      <a:pt x="4307" y="6504"/>
                    </a:lnTo>
                    <a:lnTo>
                      <a:pt x="4239" y="6532"/>
                    </a:lnTo>
                    <a:lnTo>
                      <a:pt x="4167" y="6550"/>
                    </a:lnTo>
                    <a:lnTo>
                      <a:pt x="4092" y="6556"/>
                    </a:lnTo>
                    <a:lnTo>
                      <a:pt x="469" y="6556"/>
                    </a:lnTo>
                    <a:lnTo>
                      <a:pt x="393" y="6550"/>
                    </a:lnTo>
                    <a:lnTo>
                      <a:pt x="321" y="6532"/>
                    </a:lnTo>
                    <a:lnTo>
                      <a:pt x="253" y="6504"/>
                    </a:lnTo>
                    <a:lnTo>
                      <a:pt x="192" y="6466"/>
                    </a:lnTo>
                    <a:lnTo>
                      <a:pt x="138" y="6419"/>
                    </a:lnTo>
                    <a:lnTo>
                      <a:pt x="90" y="6365"/>
                    </a:lnTo>
                    <a:lnTo>
                      <a:pt x="52" y="6303"/>
                    </a:lnTo>
                    <a:lnTo>
                      <a:pt x="24" y="6235"/>
                    </a:lnTo>
                    <a:lnTo>
                      <a:pt x="6" y="6163"/>
                    </a:lnTo>
                    <a:lnTo>
                      <a:pt x="0" y="6088"/>
                    </a:lnTo>
                    <a:lnTo>
                      <a:pt x="0" y="1234"/>
                    </a:lnTo>
                    <a:lnTo>
                      <a:pt x="6" y="1158"/>
                    </a:lnTo>
                    <a:lnTo>
                      <a:pt x="24" y="1086"/>
                    </a:lnTo>
                    <a:lnTo>
                      <a:pt x="52" y="1019"/>
                    </a:lnTo>
                    <a:lnTo>
                      <a:pt x="90" y="959"/>
                    </a:lnTo>
                    <a:lnTo>
                      <a:pt x="138" y="903"/>
                    </a:lnTo>
                    <a:lnTo>
                      <a:pt x="192" y="857"/>
                    </a:lnTo>
                    <a:lnTo>
                      <a:pt x="253" y="819"/>
                    </a:lnTo>
                    <a:lnTo>
                      <a:pt x="321" y="791"/>
                    </a:lnTo>
                    <a:lnTo>
                      <a:pt x="393" y="773"/>
                    </a:lnTo>
                    <a:lnTo>
                      <a:pt x="469" y="767"/>
                    </a:lnTo>
                    <a:lnTo>
                      <a:pt x="894" y="767"/>
                    </a:lnTo>
                    <a:lnTo>
                      <a:pt x="894" y="468"/>
                    </a:lnTo>
                    <a:lnTo>
                      <a:pt x="900" y="393"/>
                    </a:lnTo>
                    <a:lnTo>
                      <a:pt x="918" y="321"/>
                    </a:lnTo>
                    <a:lnTo>
                      <a:pt x="946" y="253"/>
                    </a:lnTo>
                    <a:lnTo>
                      <a:pt x="983" y="191"/>
                    </a:lnTo>
                    <a:lnTo>
                      <a:pt x="1031" y="138"/>
                    </a:lnTo>
                    <a:lnTo>
                      <a:pt x="1085" y="92"/>
                    </a:lnTo>
                    <a:lnTo>
                      <a:pt x="1147" y="52"/>
                    </a:lnTo>
                    <a:lnTo>
                      <a:pt x="1215" y="24"/>
                    </a:lnTo>
                    <a:lnTo>
                      <a:pt x="1287" y="6"/>
                    </a:lnTo>
                    <a:lnTo>
                      <a:pt x="1363" y="0"/>
                    </a:lnTo>
                    <a:close/>
                  </a:path>
                </a:pathLst>
              </a:custGeom>
              <a:grpFill/>
              <a:ln w="3175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400">
                  <a:solidFill>
                    <a:schemeClr val="accent1">
                      <a:lumMod val="75000"/>
                    </a:schemeClr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  <p:sp>
            <p:nvSpPr>
              <p:cNvPr id="39" name="Freeform 56">
                <a:extLst>
                  <a:ext uri="{FF2B5EF4-FFF2-40B4-BE49-F238E27FC236}">
                    <a16:creationId xmlns:a16="http://schemas.microsoft.com/office/drawing/2014/main" id="{829594D9-D2B5-4B27-ABF6-EC3E780896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5302" y="3106741"/>
                <a:ext cx="2476503" cy="296846"/>
              </a:xfrm>
              <a:custGeom>
                <a:avLst/>
                <a:gdLst>
                  <a:gd name="T0" fmla="*/ 187 w 3120"/>
                  <a:gd name="T1" fmla="*/ 0 h 375"/>
                  <a:gd name="T2" fmla="*/ 2932 w 3120"/>
                  <a:gd name="T3" fmla="*/ 0 h 375"/>
                  <a:gd name="T4" fmla="*/ 2974 w 3120"/>
                  <a:gd name="T5" fmla="*/ 4 h 375"/>
                  <a:gd name="T6" fmla="*/ 3014 w 3120"/>
                  <a:gd name="T7" fmla="*/ 18 h 375"/>
                  <a:gd name="T8" fmla="*/ 3050 w 3120"/>
                  <a:gd name="T9" fmla="*/ 42 h 375"/>
                  <a:gd name="T10" fmla="*/ 3078 w 3120"/>
                  <a:gd name="T11" fmla="*/ 70 h 375"/>
                  <a:gd name="T12" fmla="*/ 3100 w 3120"/>
                  <a:gd name="T13" fmla="*/ 104 h 375"/>
                  <a:gd name="T14" fmla="*/ 3114 w 3120"/>
                  <a:gd name="T15" fmla="*/ 144 h 375"/>
                  <a:gd name="T16" fmla="*/ 3120 w 3120"/>
                  <a:gd name="T17" fmla="*/ 187 h 375"/>
                  <a:gd name="T18" fmla="*/ 3114 w 3120"/>
                  <a:gd name="T19" fmla="*/ 229 h 375"/>
                  <a:gd name="T20" fmla="*/ 3100 w 3120"/>
                  <a:gd name="T21" fmla="*/ 269 h 375"/>
                  <a:gd name="T22" fmla="*/ 3078 w 3120"/>
                  <a:gd name="T23" fmla="*/ 303 h 375"/>
                  <a:gd name="T24" fmla="*/ 3050 w 3120"/>
                  <a:gd name="T25" fmla="*/ 333 h 375"/>
                  <a:gd name="T26" fmla="*/ 3014 w 3120"/>
                  <a:gd name="T27" fmla="*/ 355 h 375"/>
                  <a:gd name="T28" fmla="*/ 2974 w 3120"/>
                  <a:gd name="T29" fmla="*/ 369 h 375"/>
                  <a:gd name="T30" fmla="*/ 2932 w 3120"/>
                  <a:gd name="T31" fmla="*/ 375 h 375"/>
                  <a:gd name="T32" fmla="*/ 187 w 3120"/>
                  <a:gd name="T33" fmla="*/ 375 h 375"/>
                  <a:gd name="T34" fmla="*/ 143 w 3120"/>
                  <a:gd name="T35" fmla="*/ 369 h 375"/>
                  <a:gd name="T36" fmla="*/ 106 w 3120"/>
                  <a:gd name="T37" fmla="*/ 355 h 375"/>
                  <a:gd name="T38" fmla="*/ 70 w 3120"/>
                  <a:gd name="T39" fmla="*/ 333 h 375"/>
                  <a:gd name="T40" fmla="*/ 42 w 3120"/>
                  <a:gd name="T41" fmla="*/ 303 h 375"/>
                  <a:gd name="T42" fmla="*/ 20 w 3120"/>
                  <a:gd name="T43" fmla="*/ 269 h 375"/>
                  <a:gd name="T44" fmla="*/ 6 w 3120"/>
                  <a:gd name="T45" fmla="*/ 229 h 375"/>
                  <a:gd name="T46" fmla="*/ 0 w 3120"/>
                  <a:gd name="T47" fmla="*/ 187 h 375"/>
                  <a:gd name="T48" fmla="*/ 6 w 3120"/>
                  <a:gd name="T49" fmla="*/ 144 h 375"/>
                  <a:gd name="T50" fmla="*/ 20 w 3120"/>
                  <a:gd name="T51" fmla="*/ 104 h 375"/>
                  <a:gd name="T52" fmla="*/ 42 w 3120"/>
                  <a:gd name="T53" fmla="*/ 70 h 375"/>
                  <a:gd name="T54" fmla="*/ 70 w 3120"/>
                  <a:gd name="T55" fmla="*/ 42 h 375"/>
                  <a:gd name="T56" fmla="*/ 106 w 3120"/>
                  <a:gd name="T57" fmla="*/ 18 h 375"/>
                  <a:gd name="T58" fmla="*/ 143 w 3120"/>
                  <a:gd name="T59" fmla="*/ 4 h 375"/>
                  <a:gd name="T60" fmla="*/ 187 w 3120"/>
                  <a:gd name="T61" fmla="*/ 0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120" h="375">
                    <a:moveTo>
                      <a:pt x="187" y="0"/>
                    </a:moveTo>
                    <a:lnTo>
                      <a:pt x="2932" y="0"/>
                    </a:lnTo>
                    <a:lnTo>
                      <a:pt x="2974" y="4"/>
                    </a:lnTo>
                    <a:lnTo>
                      <a:pt x="3014" y="18"/>
                    </a:lnTo>
                    <a:lnTo>
                      <a:pt x="3050" y="42"/>
                    </a:lnTo>
                    <a:lnTo>
                      <a:pt x="3078" y="70"/>
                    </a:lnTo>
                    <a:lnTo>
                      <a:pt x="3100" y="104"/>
                    </a:lnTo>
                    <a:lnTo>
                      <a:pt x="3114" y="144"/>
                    </a:lnTo>
                    <a:lnTo>
                      <a:pt x="3120" y="187"/>
                    </a:lnTo>
                    <a:lnTo>
                      <a:pt x="3114" y="229"/>
                    </a:lnTo>
                    <a:lnTo>
                      <a:pt x="3100" y="269"/>
                    </a:lnTo>
                    <a:lnTo>
                      <a:pt x="3078" y="303"/>
                    </a:lnTo>
                    <a:lnTo>
                      <a:pt x="3050" y="333"/>
                    </a:lnTo>
                    <a:lnTo>
                      <a:pt x="3014" y="355"/>
                    </a:lnTo>
                    <a:lnTo>
                      <a:pt x="2974" y="369"/>
                    </a:lnTo>
                    <a:lnTo>
                      <a:pt x="2932" y="375"/>
                    </a:lnTo>
                    <a:lnTo>
                      <a:pt x="187" y="375"/>
                    </a:lnTo>
                    <a:lnTo>
                      <a:pt x="143" y="369"/>
                    </a:lnTo>
                    <a:lnTo>
                      <a:pt x="106" y="355"/>
                    </a:lnTo>
                    <a:lnTo>
                      <a:pt x="70" y="333"/>
                    </a:lnTo>
                    <a:lnTo>
                      <a:pt x="42" y="303"/>
                    </a:lnTo>
                    <a:lnTo>
                      <a:pt x="20" y="269"/>
                    </a:lnTo>
                    <a:lnTo>
                      <a:pt x="6" y="229"/>
                    </a:lnTo>
                    <a:lnTo>
                      <a:pt x="0" y="187"/>
                    </a:lnTo>
                    <a:lnTo>
                      <a:pt x="6" y="144"/>
                    </a:lnTo>
                    <a:lnTo>
                      <a:pt x="20" y="104"/>
                    </a:lnTo>
                    <a:lnTo>
                      <a:pt x="42" y="70"/>
                    </a:lnTo>
                    <a:lnTo>
                      <a:pt x="70" y="42"/>
                    </a:lnTo>
                    <a:lnTo>
                      <a:pt x="106" y="18"/>
                    </a:lnTo>
                    <a:lnTo>
                      <a:pt x="143" y="4"/>
                    </a:lnTo>
                    <a:lnTo>
                      <a:pt x="187" y="0"/>
                    </a:lnTo>
                    <a:close/>
                  </a:path>
                </a:pathLst>
              </a:custGeom>
              <a:grpFill/>
              <a:ln w="3175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400">
                  <a:solidFill>
                    <a:schemeClr val="accent1">
                      <a:lumMod val="75000"/>
                    </a:schemeClr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  <p:sp>
            <p:nvSpPr>
              <p:cNvPr id="40" name="Freeform 57">
                <a:extLst>
                  <a:ext uri="{FF2B5EF4-FFF2-40B4-BE49-F238E27FC236}">
                    <a16:creationId xmlns:a16="http://schemas.microsoft.com/office/drawing/2014/main" id="{9475F6DE-E96D-4BC6-8D7C-CD42521D5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5302" y="3813172"/>
                <a:ext cx="2476503" cy="296846"/>
              </a:xfrm>
              <a:custGeom>
                <a:avLst/>
                <a:gdLst>
                  <a:gd name="T0" fmla="*/ 187 w 3120"/>
                  <a:gd name="T1" fmla="*/ 0 h 375"/>
                  <a:gd name="T2" fmla="*/ 2932 w 3120"/>
                  <a:gd name="T3" fmla="*/ 0 h 375"/>
                  <a:gd name="T4" fmla="*/ 2974 w 3120"/>
                  <a:gd name="T5" fmla="*/ 6 h 375"/>
                  <a:gd name="T6" fmla="*/ 3014 w 3120"/>
                  <a:gd name="T7" fmla="*/ 20 h 375"/>
                  <a:gd name="T8" fmla="*/ 3050 w 3120"/>
                  <a:gd name="T9" fmla="*/ 42 h 375"/>
                  <a:gd name="T10" fmla="*/ 3078 w 3120"/>
                  <a:gd name="T11" fmla="*/ 72 h 375"/>
                  <a:gd name="T12" fmla="*/ 3100 w 3120"/>
                  <a:gd name="T13" fmla="*/ 106 h 375"/>
                  <a:gd name="T14" fmla="*/ 3114 w 3120"/>
                  <a:gd name="T15" fmla="*/ 146 h 375"/>
                  <a:gd name="T16" fmla="*/ 3120 w 3120"/>
                  <a:gd name="T17" fmla="*/ 187 h 375"/>
                  <a:gd name="T18" fmla="*/ 3114 w 3120"/>
                  <a:gd name="T19" fmla="*/ 231 h 375"/>
                  <a:gd name="T20" fmla="*/ 3100 w 3120"/>
                  <a:gd name="T21" fmla="*/ 271 h 375"/>
                  <a:gd name="T22" fmla="*/ 3078 w 3120"/>
                  <a:gd name="T23" fmla="*/ 305 h 375"/>
                  <a:gd name="T24" fmla="*/ 3050 w 3120"/>
                  <a:gd name="T25" fmla="*/ 333 h 375"/>
                  <a:gd name="T26" fmla="*/ 3014 w 3120"/>
                  <a:gd name="T27" fmla="*/ 357 h 375"/>
                  <a:gd name="T28" fmla="*/ 2974 w 3120"/>
                  <a:gd name="T29" fmla="*/ 371 h 375"/>
                  <a:gd name="T30" fmla="*/ 2932 w 3120"/>
                  <a:gd name="T31" fmla="*/ 375 h 375"/>
                  <a:gd name="T32" fmla="*/ 187 w 3120"/>
                  <a:gd name="T33" fmla="*/ 375 h 375"/>
                  <a:gd name="T34" fmla="*/ 143 w 3120"/>
                  <a:gd name="T35" fmla="*/ 371 h 375"/>
                  <a:gd name="T36" fmla="*/ 106 w 3120"/>
                  <a:gd name="T37" fmla="*/ 357 h 375"/>
                  <a:gd name="T38" fmla="*/ 70 w 3120"/>
                  <a:gd name="T39" fmla="*/ 335 h 375"/>
                  <a:gd name="T40" fmla="*/ 42 w 3120"/>
                  <a:gd name="T41" fmla="*/ 305 h 375"/>
                  <a:gd name="T42" fmla="*/ 20 w 3120"/>
                  <a:gd name="T43" fmla="*/ 271 h 375"/>
                  <a:gd name="T44" fmla="*/ 6 w 3120"/>
                  <a:gd name="T45" fmla="*/ 231 h 375"/>
                  <a:gd name="T46" fmla="*/ 0 w 3120"/>
                  <a:gd name="T47" fmla="*/ 187 h 375"/>
                  <a:gd name="T48" fmla="*/ 6 w 3120"/>
                  <a:gd name="T49" fmla="*/ 146 h 375"/>
                  <a:gd name="T50" fmla="*/ 20 w 3120"/>
                  <a:gd name="T51" fmla="*/ 106 h 375"/>
                  <a:gd name="T52" fmla="*/ 42 w 3120"/>
                  <a:gd name="T53" fmla="*/ 72 h 375"/>
                  <a:gd name="T54" fmla="*/ 70 w 3120"/>
                  <a:gd name="T55" fmla="*/ 42 h 375"/>
                  <a:gd name="T56" fmla="*/ 106 w 3120"/>
                  <a:gd name="T57" fmla="*/ 20 h 375"/>
                  <a:gd name="T58" fmla="*/ 143 w 3120"/>
                  <a:gd name="T59" fmla="*/ 6 h 375"/>
                  <a:gd name="T60" fmla="*/ 187 w 3120"/>
                  <a:gd name="T61" fmla="*/ 0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120" h="375">
                    <a:moveTo>
                      <a:pt x="187" y="0"/>
                    </a:moveTo>
                    <a:lnTo>
                      <a:pt x="2932" y="0"/>
                    </a:lnTo>
                    <a:lnTo>
                      <a:pt x="2974" y="6"/>
                    </a:lnTo>
                    <a:lnTo>
                      <a:pt x="3014" y="20"/>
                    </a:lnTo>
                    <a:lnTo>
                      <a:pt x="3050" y="42"/>
                    </a:lnTo>
                    <a:lnTo>
                      <a:pt x="3078" y="72"/>
                    </a:lnTo>
                    <a:lnTo>
                      <a:pt x="3100" y="106"/>
                    </a:lnTo>
                    <a:lnTo>
                      <a:pt x="3114" y="146"/>
                    </a:lnTo>
                    <a:lnTo>
                      <a:pt x="3120" y="187"/>
                    </a:lnTo>
                    <a:lnTo>
                      <a:pt x="3114" y="231"/>
                    </a:lnTo>
                    <a:lnTo>
                      <a:pt x="3100" y="271"/>
                    </a:lnTo>
                    <a:lnTo>
                      <a:pt x="3078" y="305"/>
                    </a:lnTo>
                    <a:lnTo>
                      <a:pt x="3050" y="333"/>
                    </a:lnTo>
                    <a:lnTo>
                      <a:pt x="3014" y="357"/>
                    </a:lnTo>
                    <a:lnTo>
                      <a:pt x="2974" y="371"/>
                    </a:lnTo>
                    <a:lnTo>
                      <a:pt x="2932" y="375"/>
                    </a:lnTo>
                    <a:lnTo>
                      <a:pt x="187" y="375"/>
                    </a:lnTo>
                    <a:lnTo>
                      <a:pt x="143" y="371"/>
                    </a:lnTo>
                    <a:lnTo>
                      <a:pt x="106" y="357"/>
                    </a:lnTo>
                    <a:lnTo>
                      <a:pt x="70" y="335"/>
                    </a:lnTo>
                    <a:lnTo>
                      <a:pt x="42" y="305"/>
                    </a:lnTo>
                    <a:lnTo>
                      <a:pt x="20" y="271"/>
                    </a:lnTo>
                    <a:lnTo>
                      <a:pt x="6" y="231"/>
                    </a:lnTo>
                    <a:lnTo>
                      <a:pt x="0" y="187"/>
                    </a:lnTo>
                    <a:lnTo>
                      <a:pt x="6" y="146"/>
                    </a:lnTo>
                    <a:lnTo>
                      <a:pt x="20" y="106"/>
                    </a:lnTo>
                    <a:lnTo>
                      <a:pt x="42" y="72"/>
                    </a:lnTo>
                    <a:lnTo>
                      <a:pt x="70" y="42"/>
                    </a:lnTo>
                    <a:lnTo>
                      <a:pt x="106" y="20"/>
                    </a:lnTo>
                    <a:lnTo>
                      <a:pt x="143" y="6"/>
                    </a:lnTo>
                    <a:lnTo>
                      <a:pt x="187" y="0"/>
                    </a:lnTo>
                    <a:close/>
                  </a:path>
                </a:pathLst>
              </a:custGeom>
              <a:grpFill/>
              <a:ln w="3175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400">
                  <a:solidFill>
                    <a:schemeClr val="accent1">
                      <a:lumMod val="75000"/>
                    </a:schemeClr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  <p:sp>
            <p:nvSpPr>
              <p:cNvPr id="41" name="Freeform 58">
                <a:extLst>
                  <a:ext uri="{FF2B5EF4-FFF2-40B4-BE49-F238E27FC236}">
                    <a16:creationId xmlns:a16="http://schemas.microsoft.com/office/drawing/2014/main" id="{6F2A771B-6B10-4B0C-B45E-86A130E2F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5302" y="4519603"/>
                <a:ext cx="2476503" cy="296846"/>
              </a:xfrm>
              <a:custGeom>
                <a:avLst/>
                <a:gdLst>
                  <a:gd name="T0" fmla="*/ 187 w 3120"/>
                  <a:gd name="T1" fmla="*/ 0 h 375"/>
                  <a:gd name="T2" fmla="*/ 2932 w 3120"/>
                  <a:gd name="T3" fmla="*/ 0 h 375"/>
                  <a:gd name="T4" fmla="*/ 2974 w 3120"/>
                  <a:gd name="T5" fmla="*/ 4 h 375"/>
                  <a:gd name="T6" fmla="*/ 3014 w 3120"/>
                  <a:gd name="T7" fmla="*/ 20 h 375"/>
                  <a:gd name="T8" fmla="*/ 3050 w 3120"/>
                  <a:gd name="T9" fmla="*/ 42 h 375"/>
                  <a:gd name="T10" fmla="*/ 3078 w 3120"/>
                  <a:gd name="T11" fmla="*/ 70 h 375"/>
                  <a:gd name="T12" fmla="*/ 3100 w 3120"/>
                  <a:gd name="T13" fmla="*/ 106 h 375"/>
                  <a:gd name="T14" fmla="*/ 3114 w 3120"/>
                  <a:gd name="T15" fmla="*/ 144 h 375"/>
                  <a:gd name="T16" fmla="*/ 3120 w 3120"/>
                  <a:gd name="T17" fmla="*/ 188 h 375"/>
                  <a:gd name="T18" fmla="*/ 3114 w 3120"/>
                  <a:gd name="T19" fmla="*/ 229 h 375"/>
                  <a:gd name="T20" fmla="*/ 3100 w 3120"/>
                  <a:gd name="T21" fmla="*/ 269 h 375"/>
                  <a:gd name="T22" fmla="*/ 3078 w 3120"/>
                  <a:gd name="T23" fmla="*/ 305 h 375"/>
                  <a:gd name="T24" fmla="*/ 3050 w 3120"/>
                  <a:gd name="T25" fmla="*/ 333 h 375"/>
                  <a:gd name="T26" fmla="*/ 3014 w 3120"/>
                  <a:gd name="T27" fmla="*/ 355 h 375"/>
                  <a:gd name="T28" fmla="*/ 2974 w 3120"/>
                  <a:gd name="T29" fmla="*/ 369 h 375"/>
                  <a:gd name="T30" fmla="*/ 2932 w 3120"/>
                  <a:gd name="T31" fmla="*/ 375 h 375"/>
                  <a:gd name="T32" fmla="*/ 187 w 3120"/>
                  <a:gd name="T33" fmla="*/ 375 h 375"/>
                  <a:gd name="T34" fmla="*/ 143 w 3120"/>
                  <a:gd name="T35" fmla="*/ 369 h 375"/>
                  <a:gd name="T36" fmla="*/ 106 w 3120"/>
                  <a:gd name="T37" fmla="*/ 355 h 375"/>
                  <a:gd name="T38" fmla="*/ 70 w 3120"/>
                  <a:gd name="T39" fmla="*/ 333 h 375"/>
                  <a:gd name="T40" fmla="*/ 42 w 3120"/>
                  <a:gd name="T41" fmla="*/ 305 h 375"/>
                  <a:gd name="T42" fmla="*/ 20 w 3120"/>
                  <a:gd name="T43" fmla="*/ 269 h 375"/>
                  <a:gd name="T44" fmla="*/ 6 w 3120"/>
                  <a:gd name="T45" fmla="*/ 229 h 375"/>
                  <a:gd name="T46" fmla="*/ 0 w 3120"/>
                  <a:gd name="T47" fmla="*/ 188 h 375"/>
                  <a:gd name="T48" fmla="*/ 6 w 3120"/>
                  <a:gd name="T49" fmla="*/ 144 h 375"/>
                  <a:gd name="T50" fmla="*/ 20 w 3120"/>
                  <a:gd name="T51" fmla="*/ 106 h 375"/>
                  <a:gd name="T52" fmla="*/ 42 w 3120"/>
                  <a:gd name="T53" fmla="*/ 70 h 375"/>
                  <a:gd name="T54" fmla="*/ 70 w 3120"/>
                  <a:gd name="T55" fmla="*/ 42 h 375"/>
                  <a:gd name="T56" fmla="*/ 106 w 3120"/>
                  <a:gd name="T57" fmla="*/ 20 h 375"/>
                  <a:gd name="T58" fmla="*/ 143 w 3120"/>
                  <a:gd name="T59" fmla="*/ 4 h 375"/>
                  <a:gd name="T60" fmla="*/ 187 w 3120"/>
                  <a:gd name="T61" fmla="*/ 0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120" h="375">
                    <a:moveTo>
                      <a:pt x="187" y="0"/>
                    </a:moveTo>
                    <a:lnTo>
                      <a:pt x="2932" y="0"/>
                    </a:lnTo>
                    <a:lnTo>
                      <a:pt x="2974" y="4"/>
                    </a:lnTo>
                    <a:lnTo>
                      <a:pt x="3014" y="20"/>
                    </a:lnTo>
                    <a:lnTo>
                      <a:pt x="3050" y="42"/>
                    </a:lnTo>
                    <a:lnTo>
                      <a:pt x="3078" y="70"/>
                    </a:lnTo>
                    <a:lnTo>
                      <a:pt x="3100" y="106"/>
                    </a:lnTo>
                    <a:lnTo>
                      <a:pt x="3114" y="144"/>
                    </a:lnTo>
                    <a:lnTo>
                      <a:pt x="3120" y="188"/>
                    </a:lnTo>
                    <a:lnTo>
                      <a:pt x="3114" y="229"/>
                    </a:lnTo>
                    <a:lnTo>
                      <a:pt x="3100" y="269"/>
                    </a:lnTo>
                    <a:lnTo>
                      <a:pt x="3078" y="305"/>
                    </a:lnTo>
                    <a:lnTo>
                      <a:pt x="3050" y="333"/>
                    </a:lnTo>
                    <a:lnTo>
                      <a:pt x="3014" y="355"/>
                    </a:lnTo>
                    <a:lnTo>
                      <a:pt x="2974" y="369"/>
                    </a:lnTo>
                    <a:lnTo>
                      <a:pt x="2932" y="375"/>
                    </a:lnTo>
                    <a:lnTo>
                      <a:pt x="187" y="375"/>
                    </a:lnTo>
                    <a:lnTo>
                      <a:pt x="143" y="369"/>
                    </a:lnTo>
                    <a:lnTo>
                      <a:pt x="106" y="355"/>
                    </a:lnTo>
                    <a:lnTo>
                      <a:pt x="70" y="333"/>
                    </a:lnTo>
                    <a:lnTo>
                      <a:pt x="42" y="305"/>
                    </a:lnTo>
                    <a:lnTo>
                      <a:pt x="20" y="269"/>
                    </a:lnTo>
                    <a:lnTo>
                      <a:pt x="6" y="229"/>
                    </a:lnTo>
                    <a:lnTo>
                      <a:pt x="0" y="188"/>
                    </a:lnTo>
                    <a:lnTo>
                      <a:pt x="6" y="144"/>
                    </a:lnTo>
                    <a:lnTo>
                      <a:pt x="20" y="106"/>
                    </a:lnTo>
                    <a:lnTo>
                      <a:pt x="42" y="70"/>
                    </a:lnTo>
                    <a:lnTo>
                      <a:pt x="70" y="42"/>
                    </a:lnTo>
                    <a:lnTo>
                      <a:pt x="106" y="20"/>
                    </a:lnTo>
                    <a:lnTo>
                      <a:pt x="143" y="4"/>
                    </a:lnTo>
                    <a:lnTo>
                      <a:pt x="187" y="0"/>
                    </a:lnTo>
                    <a:close/>
                  </a:path>
                </a:pathLst>
              </a:custGeom>
              <a:grpFill/>
              <a:ln w="3175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400">
                  <a:solidFill>
                    <a:schemeClr val="accent1">
                      <a:lumMod val="75000"/>
                    </a:schemeClr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  <p:sp>
            <p:nvSpPr>
              <p:cNvPr id="42" name="Freeform 59">
                <a:extLst>
                  <a:ext uri="{FF2B5EF4-FFF2-40B4-BE49-F238E27FC236}">
                    <a16:creationId xmlns:a16="http://schemas.microsoft.com/office/drawing/2014/main" id="{701F93EA-5FF1-44C3-9A84-C05892C3C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5302" y="5227629"/>
                <a:ext cx="2476503" cy="295285"/>
              </a:xfrm>
              <a:custGeom>
                <a:avLst/>
                <a:gdLst>
                  <a:gd name="T0" fmla="*/ 187 w 3120"/>
                  <a:gd name="T1" fmla="*/ 0 h 373"/>
                  <a:gd name="T2" fmla="*/ 2932 w 3120"/>
                  <a:gd name="T3" fmla="*/ 0 h 373"/>
                  <a:gd name="T4" fmla="*/ 2974 w 3120"/>
                  <a:gd name="T5" fmla="*/ 4 h 373"/>
                  <a:gd name="T6" fmla="*/ 3014 w 3120"/>
                  <a:gd name="T7" fmla="*/ 18 h 373"/>
                  <a:gd name="T8" fmla="*/ 3050 w 3120"/>
                  <a:gd name="T9" fmla="*/ 40 h 373"/>
                  <a:gd name="T10" fmla="*/ 3078 w 3120"/>
                  <a:gd name="T11" fmla="*/ 70 h 373"/>
                  <a:gd name="T12" fmla="*/ 3100 w 3120"/>
                  <a:gd name="T13" fmla="*/ 104 h 373"/>
                  <a:gd name="T14" fmla="*/ 3114 w 3120"/>
                  <a:gd name="T15" fmla="*/ 144 h 373"/>
                  <a:gd name="T16" fmla="*/ 3120 w 3120"/>
                  <a:gd name="T17" fmla="*/ 186 h 373"/>
                  <a:gd name="T18" fmla="*/ 3114 w 3120"/>
                  <a:gd name="T19" fmla="*/ 229 h 373"/>
                  <a:gd name="T20" fmla="*/ 3100 w 3120"/>
                  <a:gd name="T21" fmla="*/ 269 h 373"/>
                  <a:gd name="T22" fmla="*/ 3078 w 3120"/>
                  <a:gd name="T23" fmla="*/ 303 h 373"/>
                  <a:gd name="T24" fmla="*/ 3050 w 3120"/>
                  <a:gd name="T25" fmla="*/ 333 h 373"/>
                  <a:gd name="T26" fmla="*/ 3014 w 3120"/>
                  <a:gd name="T27" fmla="*/ 355 h 373"/>
                  <a:gd name="T28" fmla="*/ 2974 w 3120"/>
                  <a:gd name="T29" fmla="*/ 369 h 373"/>
                  <a:gd name="T30" fmla="*/ 2932 w 3120"/>
                  <a:gd name="T31" fmla="*/ 373 h 373"/>
                  <a:gd name="T32" fmla="*/ 187 w 3120"/>
                  <a:gd name="T33" fmla="*/ 373 h 373"/>
                  <a:gd name="T34" fmla="*/ 143 w 3120"/>
                  <a:gd name="T35" fmla="*/ 369 h 373"/>
                  <a:gd name="T36" fmla="*/ 106 w 3120"/>
                  <a:gd name="T37" fmla="*/ 355 h 373"/>
                  <a:gd name="T38" fmla="*/ 70 w 3120"/>
                  <a:gd name="T39" fmla="*/ 333 h 373"/>
                  <a:gd name="T40" fmla="*/ 42 w 3120"/>
                  <a:gd name="T41" fmla="*/ 303 h 373"/>
                  <a:gd name="T42" fmla="*/ 20 w 3120"/>
                  <a:gd name="T43" fmla="*/ 269 h 373"/>
                  <a:gd name="T44" fmla="*/ 6 w 3120"/>
                  <a:gd name="T45" fmla="*/ 229 h 373"/>
                  <a:gd name="T46" fmla="*/ 0 w 3120"/>
                  <a:gd name="T47" fmla="*/ 186 h 373"/>
                  <a:gd name="T48" fmla="*/ 6 w 3120"/>
                  <a:gd name="T49" fmla="*/ 144 h 373"/>
                  <a:gd name="T50" fmla="*/ 20 w 3120"/>
                  <a:gd name="T51" fmla="*/ 104 h 373"/>
                  <a:gd name="T52" fmla="*/ 42 w 3120"/>
                  <a:gd name="T53" fmla="*/ 70 h 373"/>
                  <a:gd name="T54" fmla="*/ 70 w 3120"/>
                  <a:gd name="T55" fmla="*/ 40 h 373"/>
                  <a:gd name="T56" fmla="*/ 106 w 3120"/>
                  <a:gd name="T57" fmla="*/ 18 h 373"/>
                  <a:gd name="T58" fmla="*/ 143 w 3120"/>
                  <a:gd name="T59" fmla="*/ 4 h 373"/>
                  <a:gd name="T60" fmla="*/ 187 w 3120"/>
                  <a:gd name="T61" fmla="*/ 0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120" h="373">
                    <a:moveTo>
                      <a:pt x="187" y="0"/>
                    </a:moveTo>
                    <a:lnTo>
                      <a:pt x="2932" y="0"/>
                    </a:lnTo>
                    <a:lnTo>
                      <a:pt x="2974" y="4"/>
                    </a:lnTo>
                    <a:lnTo>
                      <a:pt x="3014" y="18"/>
                    </a:lnTo>
                    <a:lnTo>
                      <a:pt x="3050" y="40"/>
                    </a:lnTo>
                    <a:lnTo>
                      <a:pt x="3078" y="70"/>
                    </a:lnTo>
                    <a:lnTo>
                      <a:pt x="3100" y="104"/>
                    </a:lnTo>
                    <a:lnTo>
                      <a:pt x="3114" y="144"/>
                    </a:lnTo>
                    <a:lnTo>
                      <a:pt x="3120" y="186"/>
                    </a:lnTo>
                    <a:lnTo>
                      <a:pt x="3114" y="229"/>
                    </a:lnTo>
                    <a:lnTo>
                      <a:pt x="3100" y="269"/>
                    </a:lnTo>
                    <a:lnTo>
                      <a:pt x="3078" y="303"/>
                    </a:lnTo>
                    <a:lnTo>
                      <a:pt x="3050" y="333"/>
                    </a:lnTo>
                    <a:lnTo>
                      <a:pt x="3014" y="355"/>
                    </a:lnTo>
                    <a:lnTo>
                      <a:pt x="2974" y="369"/>
                    </a:lnTo>
                    <a:lnTo>
                      <a:pt x="2932" y="373"/>
                    </a:lnTo>
                    <a:lnTo>
                      <a:pt x="187" y="373"/>
                    </a:lnTo>
                    <a:lnTo>
                      <a:pt x="143" y="369"/>
                    </a:lnTo>
                    <a:lnTo>
                      <a:pt x="106" y="355"/>
                    </a:lnTo>
                    <a:lnTo>
                      <a:pt x="70" y="333"/>
                    </a:lnTo>
                    <a:lnTo>
                      <a:pt x="42" y="303"/>
                    </a:lnTo>
                    <a:lnTo>
                      <a:pt x="20" y="269"/>
                    </a:lnTo>
                    <a:lnTo>
                      <a:pt x="6" y="229"/>
                    </a:lnTo>
                    <a:lnTo>
                      <a:pt x="0" y="186"/>
                    </a:lnTo>
                    <a:lnTo>
                      <a:pt x="6" y="144"/>
                    </a:lnTo>
                    <a:lnTo>
                      <a:pt x="20" y="104"/>
                    </a:lnTo>
                    <a:lnTo>
                      <a:pt x="42" y="70"/>
                    </a:lnTo>
                    <a:lnTo>
                      <a:pt x="70" y="40"/>
                    </a:lnTo>
                    <a:lnTo>
                      <a:pt x="106" y="18"/>
                    </a:lnTo>
                    <a:lnTo>
                      <a:pt x="143" y="4"/>
                    </a:lnTo>
                    <a:lnTo>
                      <a:pt x="187" y="0"/>
                    </a:lnTo>
                    <a:close/>
                  </a:path>
                </a:pathLst>
              </a:custGeom>
              <a:grpFill/>
              <a:ln w="3175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400">
                  <a:solidFill>
                    <a:schemeClr val="accent1">
                      <a:lumMod val="75000"/>
                    </a:schemeClr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endParaRPr>
              </a:p>
            </p:txBody>
          </p:sp>
        </p:grpSp>
        <p:sp>
          <p:nvSpPr>
            <p:cNvPr id="37" name="TextBox 289">
              <a:extLst>
                <a:ext uri="{FF2B5EF4-FFF2-40B4-BE49-F238E27FC236}">
                  <a16:creationId xmlns:a16="http://schemas.microsoft.com/office/drawing/2014/main" id="{0F9214A7-6D22-4F07-A047-7F0E78892512}"/>
                </a:ext>
              </a:extLst>
            </p:cNvPr>
            <p:cNvSpPr txBox="1"/>
            <p:nvPr/>
          </p:nvSpPr>
          <p:spPr>
            <a:xfrm>
              <a:off x="9483879" y="1194554"/>
              <a:ext cx="2156343" cy="2462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GT" sz="1600" b="1" dirty="0">
                  <a:solidFill>
                    <a:schemeClr val="accent1">
                      <a:lumMod val="75000"/>
                    </a:schemeClr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Consideraciones</a:t>
              </a:r>
            </a:p>
          </p:txBody>
        </p:sp>
      </p:grpSp>
      <p:sp>
        <p:nvSpPr>
          <p:cNvPr id="43" name="TextBox 132">
            <a:extLst>
              <a:ext uri="{FF2B5EF4-FFF2-40B4-BE49-F238E27FC236}">
                <a16:creationId xmlns:a16="http://schemas.microsoft.com/office/drawing/2014/main" id="{1C3B3958-B4D3-4133-AA1F-555917DABC37}"/>
              </a:ext>
            </a:extLst>
          </p:cNvPr>
          <p:cNvSpPr txBox="1"/>
          <p:nvPr/>
        </p:nvSpPr>
        <p:spPr>
          <a:xfrm>
            <a:off x="9740822" y="2206752"/>
            <a:ext cx="96504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DIRECTOS</a:t>
            </a:r>
            <a:endParaRPr lang="en-IN" sz="1600" b="1">
              <a:solidFill>
                <a:schemeClr val="bg1"/>
              </a:solidFill>
            </a:endParaRPr>
          </a:p>
        </p:txBody>
      </p:sp>
      <p:sp>
        <p:nvSpPr>
          <p:cNvPr id="44" name="TextBox 132">
            <a:extLst>
              <a:ext uri="{FF2B5EF4-FFF2-40B4-BE49-F238E27FC236}">
                <a16:creationId xmlns:a16="http://schemas.microsoft.com/office/drawing/2014/main" id="{F18A4A44-28CC-442C-ACFF-5EF0432FA873}"/>
              </a:ext>
            </a:extLst>
          </p:cNvPr>
          <p:cNvSpPr txBox="1"/>
          <p:nvPr/>
        </p:nvSpPr>
        <p:spPr>
          <a:xfrm>
            <a:off x="10990958" y="2212067"/>
            <a:ext cx="108187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INDIRECTOS</a:t>
            </a:r>
            <a:endParaRPr lang="en-IN" sz="1600" b="1">
              <a:solidFill>
                <a:schemeClr val="bg1"/>
              </a:solidFill>
            </a:endParaRPr>
          </a:p>
        </p:txBody>
      </p:sp>
      <p:cxnSp>
        <p:nvCxnSpPr>
          <p:cNvPr id="45" name="Straight Connector 305">
            <a:extLst>
              <a:ext uri="{FF2B5EF4-FFF2-40B4-BE49-F238E27FC236}">
                <a16:creationId xmlns:a16="http://schemas.microsoft.com/office/drawing/2014/main" id="{1AE0D07C-3D6B-4C77-9241-5AAA63428C2E}"/>
              </a:ext>
            </a:extLst>
          </p:cNvPr>
          <p:cNvCxnSpPr>
            <a:cxnSpLocks/>
          </p:cNvCxnSpPr>
          <p:nvPr/>
        </p:nvCxnSpPr>
        <p:spPr>
          <a:xfrm flipH="1" flipV="1">
            <a:off x="9409940" y="508589"/>
            <a:ext cx="38218" cy="5903517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itle 1">
            <a:extLst>
              <a:ext uri="{FF2B5EF4-FFF2-40B4-BE49-F238E27FC236}">
                <a16:creationId xmlns:a16="http://schemas.microsoft.com/office/drawing/2014/main" id="{98F550A2-FD11-400B-89A0-0FB414E5EF15}"/>
              </a:ext>
            </a:extLst>
          </p:cNvPr>
          <p:cNvSpPr txBox="1">
            <a:spLocks/>
          </p:cNvSpPr>
          <p:nvPr/>
        </p:nvSpPr>
        <p:spPr>
          <a:xfrm>
            <a:off x="-78926" y="693570"/>
            <a:ext cx="2998068" cy="5226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GT" sz="2000" dirty="0">
                <a:solidFill>
                  <a:schemeClr val="accent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Indicadores </a:t>
            </a:r>
          </a:p>
        </p:txBody>
      </p:sp>
      <p:sp>
        <p:nvSpPr>
          <p:cNvPr id="48" name="3 CuadroTexto">
            <a:extLst>
              <a:ext uri="{FF2B5EF4-FFF2-40B4-BE49-F238E27FC236}">
                <a16:creationId xmlns:a16="http://schemas.microsoft.com/office/drawing/2014/main" id="{27967A3E-DAE3-4C85-8F12-42FB1D2C721D}"/>
              </a:ext>
            </a:extLst>
          </p:cNvPr>
          <p:cNvSpPr txBox="1"/>
          <p:nvPr/>
        </p:nvSpPr>
        <p:spPr>
          <a:xfrm>
            <a:off x="340823" y="3090452"/>
            <a:ext cx="2258045" cy="919401"/>
          </a:xfrm>
          <a:prstGeom prst="round2DiagRect">
            <a:avLst/>
          </a:prstGeom>
          <a:noFill/>
          <a:ln w="28575">
            <a:solidFill>
              <a:schemeClr val="tx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GT" sz="1600" dirty="0">
                <a:latin typeface="Arial" panose="020B0604020202020204" pitchFamily="34" charset="0"/>
                <a:cs typeface="Arial" panose="020B0604020202020204" pitchFamily="34" charset="0"/>
              </a:rPr>
              <a:t>Ejecución 2018: 96.59%; Q.4,782 millones</a:t>
            </a:r>
          </a:p>
        </p:txBody>
      </p:sp>
      <p:sp>
        <p:nvSpPr>
          <p:cNvPr id="49" name="139 CuadroTexto">
            <a:extLst>
              <a:ext uri="{FF2B5EF4-FFF2-40B4-BE49-F238E27FC236}">
                <a16:creationId xmlns:a16="http://schemas.microsoft.com/office/drawing/2014/main" id="{C38EB70B-9CE0-432C-AB3F-ABD2F810850A}"/>
              </a:ext>
            </a:extLst>
          </p:cNvPr>
          <p:cNvSpPr txBox="1"/>
          <p:nvPr/>
        </p:nvSpPr>
        <p:spPr>
          <a:xfrm>
            <a:off x="350051" y="4826176"/>
            <a:ext cx="2258045" cy="646986"/>
          </a:xfrm>
          <a:prstGeom prst="round2DiagRect">
            <a:avLst/>
          </a:prstGeom>
          <a:noFill/>
          <a:ln w="28575">
            <a:solidFill>
              <a:schemeClr val="tx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GT" sz="1600" dirty="0">
                <a:latin typeface="Arial" panose="020B0604020202020204" pitchFamily="34" charset="0"/>
                <a:cs typeface="Arial" panose="020B0604020202020204" pitchFamily="34" charset="0"/>
              </a:rPr>
              <a:t>Ejecución 2018 Inversión : 96.38%</a:t>
            </a:r>
          </a:p>
        </p:txBody>
      </p:sp>
      <p:sp>
        <p:nvSpPr>
          <p:cNvPr id="50" name="183 CuadroTexto">
            <a:extLst>
              <a:ext uri="{FF2B5EF4-FFF2-40B4-BE49-F238E27FC236}">
                <a16:creationId xmlns:a16="http://schemas.microsoft.com/office/drawing/2014/main" id="{4BDF394E-E592-4594-8688-0A54F9C31CF8}"/>
              </a:ext>
            </a:extLst>
          </p:cNvPr>
          <p:cNvSpPr txBox="1"/>
          <p:nvPr/>
        </p:nvSpPr>
        <p:spPr>
          <a:xfrm>
            <a:off x="295838" y="1504660"/>
            <a:ext cx="2258045" cy="919401"/>
          </a:xfrm>
          <a:prstGeom prst="round2DiagRect">
            <a:avLst/>
          </a:prstGeom>
          <a:noFill/>
          <a:ln w="28575">
            <a:solidFill>
              <a:schemeClr val="tx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GT" sz="1600" dirty="0">
                <a:latin typeface="Arial" panose="020B0604020202020204" pitchFamily="34" charset="0"/>
                <a:cs typeface="Arial" panose="020B0604020202020204" pitchFamily="34" charset="0"/>
              </a:rPr>
              <a:t>Presupuesto promedio: Q.3,980.2 millones</a:t>
            </a:r>
          </a:p>
        </p:txBody>
      </p:sp>
      <p:cxnSp>
        <p:nvCxnSpPr>
          <p:cNvPr id="52" name="Straight Connector 305">
            <a:extLst>
              <a:ext uri="{FF2B5EF4-FFF2-40B4-BE49-F238E27FC236}">
                <a16:creationId xmlns:a16="http://schemas.microsoft.com/office/drawing/2014/main" id="{5F6432BE-F08A-43C6-B800-22E344A6114F}"/>
              </a:ext>
            </a:extLst>
          </p:cNvPr>
          <p:cNvCxnSpPr>
            <a:cxnSpLocks/>
          </p:cNvCxnSpPr>
          <p:nvPr/>
        </p:nvCxnSpPr>
        <p:spPr>
          <a:xfrm flipH="1" flipV="1">
            <a:off x="2950733" y="530845"/>
            <a:ext cx="38218" cy="5903517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8 Rectángulo redondeado">
            <a:extLst>
              <a:ext uri="{FF2B5EF4-FFF2-40B4-BE49-F238E27FC236}">
                <a16:creationId xmlns:a16="http://schemas.microsoft.com/office/drawing/2014/main" id="{4B9470B2-64F1-4BD6-820E-D494B19BD8CB}"/>
              </a:ext>
            </a:extLst>
          </p:cNvPr>
          <p:cNvSpPr/>
          <p:nvPr/>
        </p:nvSpPr>
        <p:spPr>
          <a:xfrm>
            <a:off x="9550797" y="693569"/>
            <a:ext cx="2376263" cy="5358551"/>
          </a:xfrm>
          <a:prstGeom prst="roundRect">
            <a:avLst>
              <a:gd name="adj" fmla="val 107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0977" indent="-180977">
              <a:buFont typeface="Arial" panose="020B0604020202020204" pitchFamily="34" charset="0"/>
              <a:buChar char="•"/>
            </a:pPr>
            <a:endParaRPr lang="es-GT" sz="1400" dirty="0"/>
          </a:p>
          <a:p>
            <a:pPr marL="180977" indent="-180977">
              <a:buFont typeface="Arial" panose="020B0604020202020204" pitchFamily="34" charset="0"/>
              <a:buChar char="•"/>
            </a:pPr>
            <a:r>
              <a:rPr lang="es-GT" sz="1400" dirty="0"/>
              <a:t>Búsqueda de Fuentes de Financiamiento Ejecutables</a:t>
            </a:r>
          </a:p>
          <a:p>
            <a:endParaRPr lang="es-GT" sz="1400" dirty="0"/>
          </a:p>
          <a:p>
            <a:pPr marL="180977" indent="-180977">
              <a:buFont typeface="Arial" panose="020B0604020202020204" pitchFamily="34" charset="0"/>
              <a:buChar char="•"/>
            </a:pPr>
            <a:r>
              <a:rPr lang="es-GT" sz="1400" dirty="0"/>
              <a:t>Plan de Rehabilitación de la Red Vial</a:t>
            </a:r>
          </a:p>
          <a:p>
            <a:endParaRPr lang="es-GT" sz="1400" dirty="0"/>
          </a:p>
          <a:p>
            <a:pPr marL="180977" indent="-180977">
              <a:buFont typeface="Arial" panose="020B0604020202020204" pitchFamily="34" charset="0"/>
              <a:buChar char="•"/>
            </a:pPr>
            <a:r>
              <a:rPr lang="es-GT" sz="1400" dirty="0"/>
              <a:t>Carreteras Principales</a:t>
            </a:r>
          </a:p>
          <a:p>
            <a:endParaRPr lang="es-GT" sz="1400" dirty="0"/>
          </a:p>
          <a:p>
            <a:pPr marL="180977" indent="-180977">
              <a:buFont typeface="Arial" panose="020B0604020202020204" pitchFamily="34" charset="0"/>
              <a:buChar char="•"/>
            </a:pPr>
            <a:r>
              <a:rPr lang="es-GT" sz="1400" dirty="0"/>
              <a:t>Programa de Mantenimiento Vial</a:t>
            </a:r>
          </a:p>
          <a:p>
            <a:endParaRPr lang="es-GT" sz="1400" dirty="0"/>
          </a:p>
          <a:p>
            <a:pPr marL="180977" indent="-180977">
              <a:buFont typeface="Arial" panose="020B0604020202020204" pitchFamily="34" charset="0"/>
              <a:buChar char="•"/>
            </a:pPr>
            <a:r>
              <a:rPr lang="es-GT" sz="1400" dirty="0"/>
              <a:t>Estudios de Preinversión</a:t>
            </a:r>
          </a:p>
          <a:p>
            <a:endParaRPr lang="es-GT" sz="1400" dirty="0"/>
          </a:p>
          <a:p>
            <a:pPr marL="180977" indent="-180977">
              <a:buFont typeface="Arial" panose="020B0604020202020204" pitchFamily="34" charset="0"/>
              <a:buChar char="•"/>
            </a:pPr>
            <a:r>
              <a:rPr lang="es-GT" sz="1400" dirty="0"/>
              <a:t>Programa de Remozamiento de Infraestructura Escolar</a:t>
            </a:r>
          </a:p>
          <a:p>
            <a:endParaRPr lang="es-GT" sz="1400" dirty="0"/>
          </a:p>
        </p:txBody>
      </p: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B6CCAFF3-9139-49E9-AAA1-40FBDB969442}"/>
              </a:ext>
            </a:extLst>
          </p:cNvPr>
          <p:cNvCxnSpPr>
            <a:cxnSpLocks/>
          </p:cNvCxnSpPr>
          <p:nvPr/>
        </p:nvCxnSpPr>
        <p:spPr>
          <a:xfrm>
            <a:off x="3430116" y="5373216"/>
            <a:ext cx="35159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CuadroTexto 54">
            <a:extLst>
              <a:ext uri="{FF2B5EF4-FFF2-40B4-BE49-F238E27FC236}">
                <a16:creationId xmlns:a16="http://schemas.microsoft.com/office/drawing/2014/main" id="{D2A817D5-AB79-48FA-91D3-283078D66F8C}"/>
              </a:ext>
            </a:extLst>
          </p:cNvPr>
          <p:cNvSpPr txBox="1"/>
          <p:nvPr/>
        </p:nvSpPr>
        <p:spPr>
          <a:xfrm>
            <a:off x="3530189" y="5467346"/>
            <a:ext cx="3126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/>
              <a:t>Devengado</a:t>
            </a:r>
          </a:p>
          <a:p>
            <a:pPr algn="ctr"/>
            <a:r>
              <a:rPr lang="es-ES" sz="1050" dirty="0"/>
              <a:t>(ejecutado)</a:t>
            </a:r>
          </a:p>
        </p:txBody>
      </p: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D8F22C7-CEC3-4B10-9F02-69971AA0E24F}"/>
              </a:ext>
            </a:extLst>
          </p:cNvPr>
          <p:cNvCxnSpPr>
            <a:cxnSpLocks/>
          </p:cNvCxnSpPr>
          <p:nvPr/>
        </p:nvCxnSpPr>
        <p:spPr>
          <a:xfrm>
            <a:off x="7323792" y="5373216"/>
            <a:ext cx="9433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74D04484-8EDC-4CB0-AAAF-C2E37B192875}"/>
              </a:ext>
            </a:extLst>
          </p:cNvPr>
          <p:cNvSpPr txBox="1"/>
          <p:nvPr/>
        </p:nvSpPr>
        <p:spPr>
          <a:xfrm>
            <a:off x="7441695" y="5450087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/>
              <a:t>Vigente</a:t>
            </a:r>
          </a:p>
        </p:txBody>
      </p: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8E02354D-3C40-4A65-92BF-4612F2D5F828}"/>
              </a:ext>
            </a:extLst>
          </p:cNvPr>
          <p:cNvCxnSpPr>
            <a:cxnSpLocks/>
          </p:cNvCxnSpPr>
          <p:nvPr/>
        </p:nvCxnSpPr>
        <p:spPr>
          <a:xfrm>
            <a:off x="8573549" y="5373216"/>
            <a:ext cx="4688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CuadroTexto 62">
            <a:extLst>
              <a:ext uri="{FF2B5EF4-FFF2-40B4-BE49-F238E27FC236}">
                <a16:creationId xmlns:a16="http://schemas.microsoft.com/office/drawing/2014/main" id="{7AD91F17-263F-4626-B3B2-405BE3067FD5}"/>
              </a:ext>
            </a:extLst>
          </p:cNvPr>
          <p:cNvSpPr txBox="1"/>
          <p:nvPr/>
        </p:nvSpPr>
        <p:spPr>
          <a:xfrm>
            <a:off x="8149618" y="5421179"/>
            <a:ext cx="1260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/>
              <a:t>Programado </a:t>
            </a:r>
          </a:p>
        </p:txBody>
      </p:sp>
      <p:graphicFrame>
        <p:nvGraphicFramePr>
          <p:cNvPr id="59" name="Gráfico 58">
            <a:extLst>
              <a:ext uri="{FF2B5EF4-FFF2-40B4-BE49-F238E27FC236}">
                <a16:creationId xmlns:a16="http://schemas.microsoft.com/office/drawing/2014/main" id="{A563A90A-B026-4D21-968E-81EE11003C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1038635"/>
              </p:ext>
            </p:extLst>
          </p:nvPr>
        </p:nvGraphicFramePr>
        <p:xfrm>
          <a:off x="3109167" y="1167873"/>
          <a:ext cx="6198133" cy="3925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69152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8">
            <a:extLst>
              <a:ext uri="{FF2B5EF4-FFF2-40B4-BE49-F238E27FC236}">
                <a16:creationId xmlns:a16="http://schemas.microsoft.com/office/drawing/2014/main" id="{298873E9-1CD5-4B8D-8406-3B8F641B29B0}"/>
              </a:ext>
            </a:extLst>
          </p:cNvPr>
          <p:cNvSpPr txBox="1"/>
          <p:nvPr/>
        </p:nvSpPr>
        <p:spPr>
          <a:xfrm>
            <a:off x="228542" y="170034"/>
            <a:ext cx="2501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Simple Project Manager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D0CF62-0CFD-4859-B5B7-F03B74F6CA04}"/>
              </a:ext>
            </a:extLst>
          </p:cNvPr>
          <p:cNvSpPr txBox="1">
            <a:spLocks/>
          </p:cNvSpPr>
          <p:nvPr/>
        </p:nvSpPr>
        <p:spPr>
          <a:xfrm>
            <a:off x="3590268" y="378019"/>
            <a:ext cx="5181113" cy="5226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2400" b="1" dirty="0">
                <a:solidFill>
                  <a:schemeClr val="accent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I. Análisis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del Presupuesto 2016-2020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6" name="Group 65">
            <a:extLst>
              <a:ext uri="{FF2B5EF4-FFF2-40B4-BE49-F238E27FC236}">
                <a16:creationId xmlns:a16="http://schemas.microsoft.com/office/drawing/2014/main" id="{51EB320A-1567-4668-A9C9-D4EBBC02B09D}"/>
              </a:ext>
            </a:extLst>
          </p:cNvPr>
          <p:cNvGrpSpPr/>
          <p:nvPr/>
        </p:nvGrpSpPr>
        <p:grpSpPr>
          <a:xfrm>
            <a:off x="3590268" y="3976997"/>
            <a:ext cx="228976" cy="228976"/>
            <a:chOff x="3398838" y="3616326"/>
            <a:chExt cx="346075" cy="346076"/>
          </a:xfrm>
        </p:grpSpPr>
        <p:sp>
          <p:nvSpPr>
            <p:cNvPr id="8" name="Rectangle 94">
              <a:extLst>
                <a:ext uri="{FF2B5EF4-FFF2-40B4-BE49-F238E27FC236}">
                  <a16:creationId xmlns:a16="http://schemas.microsoft.com/office/drawing/2014/main" id="{8D786B23-5320-4434-88E2-734B49859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616326"/>
              <a:ext cx="90488" cy="34607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0" name="Rectangle 95">
              <a:extLst>
                <a:ext uri="{FF2B5EF4-FFF2-40B4-BE49-F238E27FC236}">
                  <a16:creationId xmlns:a16="http://schemas.microsoft.com/office/drawing/2014/main" id="{1D6E04E0-7C0A-4F96-9EC0-10FA261AA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651" y="3736976"/>
              <a:ext cx="90488" cy="22542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1" name="Line 96">
              <a:extLst>
                <a:ext uri="{FF2B5EF4-FFF2-40B4-BE49-F238E27FC236}">
                  <a16:creationId xmlns:a16="http://schemas.microsoft.com/office/drawing/2014/main" id="{6609C4DF-7F5C-4DA0-B24C-88DD937222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9813" y="3933826"/>
              <a:ext cx="3016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2" name="Line 97">
              <a:extLst>
                <a:ext uri="{FF2B5EF4-FFF2-40B4-BE49-F238E27FC236}">
                  <a16:creationId xmlns:a16="http://schemas.microsoft.com/office/drawing/2014/main" id="{776747C3-2E0E-4076-925C-5A001C9C47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3613" y="3646489"/>
              <a:ext cx="0" cy="19685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3" name="Rectangle 98">
              <a:extLst>
                <a:ext uri="{FF2B5EF4-FFF2-40B4-BE49-F238E27FC236}">
                  <a16:creationId xmlns:a16="http://schemas.microsoft.com/office/drawing/2014/main" id="{4DB9DD5E-FC70-4060-B13E-D82FE335E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326" y="3873501"/>
              <a:ext cx="30163" cy="6032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4" name="Line 99">
              <a:extLst>
                <a:ext uri="{FF2B5EF4-FFF2-40B4-BE49-F238E27FC236}">
                  <a16:creationId xmlns:a16="http://schemas.microsoft.com/office/drawing/2014/main" id="{7AA60FF1-3A9E-4D64-B128-EB7F87E292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4101" y="3767139"/>
              <a:ext cx="0" cy="136525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5" name="Line 100">
              <a:extLst>
                <a:ext uri="{FF2B5EF4-FFF2-40B4-BE49-F238E27FC236}">
                  <a16:creationId xmlns:a16="http://schemas.microsoft.com/office/drawing/2014/main" id="{DF1B555D-E9F3-4774-B4F0-D04A8108CD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1" y="3706814"/>
              <a:ext cx="0" cy="21113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6" name="Rectangle 101">
              <a:extLst>
                <a:ext uri="{FF2B5EF4-FFF2-40B4-BE49-F238E27FC236}">
                  <a16:creationId xmlns:a16="http://schemas.microsoft.com/office/drawing/2014/main" id="{A0FD047D-ADBF-4271-9B43-8FDD430E8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8838" y="3662364"/>
              <a:ext cx="60325" cy="300038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7" name="Freeform 102">
              <a:extLst>
                <a:ext uri="{FF2B5EF4-FFF2-40B4-BE49-F238E27FC236}">
                  <a16:creationId xmlns:a16="http://schemas.microsoft.com/office/drawing/2014/main" id="{6EB25E26-74FD-4E39-B847-700F682A9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263" y="3662364"/>
              <a:ext cx="120650" cy="300038"/>
            </a:xfrm>
            <a:custGeom>
              <a:avLst/>
              <a:gdLst>
                <a:gd name="T0" fmla="*/ 76 w 76"/>
                <a:gd name="T1" fmla="*/ 182 h 189"/>
                <a:gd name="T2" fmla="*/ 47 w 76"/>
                <a:gd name="T3" fmla="*/ 189 h 189"/>
                <a:gd name="T4" fmla="*/ 0 w 76"/>
                <a:gd name="T5" fmla="*/ 7 h 189"/>
                <a:gd name="T6" fmla="*/ 29 w 76"/>
                <a:gd name="T7" fmla="*/ 0 h 189"/>
                <a:gd name="T8" fmla="*/ 76 w 76"/>
                <a:gd name="T9" fmla="*/ 18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89">
                  <a:moveTo>
                    <a:pt x="76" y="182"/>
                  </a:moveTo>
                  <a:lnTo>
                    <a:pt x="47" y="189"/>
                  </a:lnTo>
                  <a:lnTo>
                    <a:pt x="0" y="7"/>
                  </a:lnTo>
                  <a:lnTo>
                    <a:pt x="29" y="0"/>
                  </a:lnTo>
                  <a:lnTo>
                    <a:pt x="76" y="182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grpSp>
        <p:nvGrpSpPr>
          <p:cNvPr id="18" name="Group 84">
            <a:extLst>
              <a:ext uri="{FF2B5EF4-FFF2-40B4-BE49-F238E27FC236}">
                <a16:creationId xmlns:a16="http://schemas.microsoft.com/office/drawing/2014/main" id="{9B9BD69D-4266-46D3-9664-8F2D6CD8C771}"/>
              </a:ext>
            </a:extLst>
          </p:cNvPr>
          <p:cNvGrpSpPr/>
          <p:nvPr/>
        </p:nvGrpSpPr>
        <p:grpSpPr>
          <a:xfrm>
            <a:off x="3594996" y="1071046"/>
            <a:ext cx="219523" cy="228976"/>
            <a:chOff x="2692400" y="3616326"/>
            <a:chExt cx="331788" cy="346075"/>
          </a:xfrm>
        </p:grpSpPr>
        <p:sp>
          <p:nvSpPr>
            <p:cNvPr id="19" name="Line 288">
              <a:extLst>
                <a:ext uri="{FF2B5EF4-FFF2-40B4-BE49-F238E27FC236}">
                  <a16:creationId xmlns:a16="http://schemas.microsoft.com/office/drawing/2014/main" id="{6DF6F4AF-4A11-4EBB-B6FD-EDA12E3A8D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8600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0" name="Line 289">
              <a:extLst>
                <a:ext uri="{FF2B5EF4-FFF2-40B4-BE49-F238E27FC236}">
                  <a16:creationId xmlns:a16="http://schemas.microsoft.com/office/drawing/2014/main" id="{B4C5F2F7-D1B2-469C-B87B-08ABCC3AAC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7500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1" name="Line 290">
              <a:extLst>
                <a:ext uri="{FF2B5EF4-FFF2-40B4-BE49-F238E27FC236}">
                  <a16:creationId xmlns:a16="http://schemas.microsoft.com/office/drawing/2014/main" id="{004605A4-E5EA-443C-B6F5-370A2EBBFA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7988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2" name="Freeform 291">
              <a:extLst>
                <a:ext uri="{FF2B5EF4-FFF2-40B4-BE49-F238E27FC236}">
                  <a16:creationId xmlns:a16="http://schemas.microsoft.com/office/drawing/2014/main" id="{ECF99209-A8FF-4003-A1C1-C0563F3BB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646488"/>
              <a:ext cx="331788" cy="315913"/>
            </a:xfrm>
            <a:custGeom>
              <a:avLst/>
              <a:gdLst>
                <a:gd name="T0" fmla="*/ 180 w 209"/>
                <a:gd name="T1" fmla="*/ 0 h 199"/>
                <a:gd name="T2" fmla="*/ 209 w 209"/>
                <a:gd name="T3" fmla="*/ 0 h 199"/>
                <a:gd name="T4" fmla="*/ 209 w 209"/>
                <a:gd name="T5" fmla="*/ 199 h 199"/>
                <a:gd name="T6" fmla="*/ 0 w 209"/>
                <a:gd name="T7" fmla="*/ 199 h 199"/>
                <a:gd name="T8" fmla="*/ 0 w 209"/>
                <a:gd name="T9" fmla="*/ 0 h 199"/>
                <a:gd name="T10" fmla="*/ 29 w 209"/>
                <a:gd name="T1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199">
                  <a:moveTo>
                    <a:pt x="180" y="0"/>
                  </a:moveTo>
                  <a:lnTo>
                    <a:pt x="209" y="0"/>
                  </a:lnTo>
                  <a:lnTo>
                    <a:pt x="209" y="199"/>
                  </a:lnTo>
                  <a:lnTo>
                    <a:pt x="0" y="199"/>
                  </a:lnTo>
                  <a:lnTo>
                    <a:pt x="0" y="0"/>
                  </a:lnTo>
                  <a:lnTo>
                    <a:pt x="29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3" name="Freeform 292">
              <a:extLst>
                <a:ext uri="{FF2B5EF4-FFF2-40B4-BE49-F238E27FC236}">
                  <a16:creationId xmlns:a16="http://schemas.microsoft.com/office/drawing/2014/main" id="{D86513DB-A0B6-4BC8-A7ED-30B18A17A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3676651"/>
              <a:ext cx="239713" cy="241300"/>
            </a:xfrm>
            <a:custGeom>
              <a:avLst/>
              <a:gdLst>
                <a:gd name="T0" fmla="*/ 0 w 151"/>
                <a:gd name="T1" fmla="*/ 0 h 152"/>
                <a:gd name="T2" fmla="*/ 0 w 151"/>
                <a:gd name="T3" fmla="*/ 152 h 152"/>
                <a:gd name="T4" fmla="*/ 151 w 151"/>
                <a:gd name="T5" fmla="*/ 152 h 152"/>
                <a:gd name="T6" fmla="*/ 151 w 151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152">
                  <a:moveTo>
                    <a:pt x="0" y="0"/>
                  </a:moveTo>
                  <a:lnTo>
                    <a:pt x="0" y="152"/>
                  </a:lnTo>
                  <a:lnTo>
                    <a:pt x="151" y="152"/>
                  </a:lnTo>
                  <a:lnTo>
                    <a:pt x="151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4" name="Line 293">
              <a:extLst>
                <a:ext uri="{FF2B5EF4-FFF2-40B4-BE49-F238E27FC236}">
                  <a16:creationId xmlns:a16="http://schemas.microsoft.com/office/drawing/2014/main" id="{B0482D91-D447-45DE-8CE1-FEA27B09EC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8763" y="3646488"/>
              <a:ext cx="3651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5" name="Line 294">
              <a:extLst>
                <a:ext uri="{FF2B5EF4-FFF2-40B4-BE49-F238E27FC236}">
                  <a16:creationId xmlns:a16="http://schemas.microsoft.com/office/drawing/2014/main" id="{D29ACE0C-0313-43E8-A987-A6B79FACA4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1313" y="3646488"/>
              <a:ext cx="3651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grpSp>
        <p:nvGrpSpPr>
          <p:cNvPr id="26" name="Group 102">
            <a:extLst>
              <a:ext uri="{FF2B5EF4-FFF2-40B4-BE49-F238E27FC236}">
                <a16:creationId xmlns:a16="http://schemas.microsoft.com/office/drawing/2014/main" id="{9DDB9CE3-ADD9-4E4D-B97A-552B2BD4BA37}"/>
              </a:ext>
            </a:extLst>
          </p:cNvPr>
          <p:cNvGrpSpPr/>
          <p:nvPr/>
        </p:nvGrpSpPr>
        <p:grpSpPr>
          <a:xfrm>
            <a:off x="11404530" y="189384"/>
            <a:ext cx="228976" cy="228976"/>
            <a:chOff x="8447088" y="5060951"/>
            <a:chExt cx="346075" cy="346075"/>
          </a:xfrm>
        </p:grpSpPr>
        <p:sp>
          <p:nvSpPr>
            <p:cNvPr id="27" name="Freeform 365">
              <a:extLst>
                <a:ext uri="{FF2B5EF4-FFF2-40B4-BE49-F238E27FC236}">
                  <a16:creationId xmlns:a16="http://schemas.microsoft.com/office/drawing/2014/main" id="{33F0F72D-1095-472B-B281-CE029BD18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3288" y="5121276"/>
              <a:ext cx="195263" cy="150813"/>
            </a:xfrm>
            <a:custGeom>
              <a:avLst/>
              <a:gdLst>
                <a:gd name="T0" fmla="*/ 123 w 123"/>
                <a:gd name="T1" fmla="*/ 95 h 95"/>
                <a:gd name="T2" fmla="*/ 123 w 123"/>
                <a:gd name="T3" fmla="*/ 19 h 95"/>
                <a:gd name="T4" fmla="*/ 52 w 123"/>
                <a:gd name="T5" fmla="*/ 19 h 95"/>
                <a:gd name="T6" fmla="*/ 42 w 123"/>
                <a:gd name="T7" fmla="*/ 0 h 95"/>
                <a:gd name="T8" fmla="*/ 0 w 123"/>
                <a:gd name="T9" fmla="*/ 0 h 95"/>
                <a:gd name="T10" fmla="*/ 0 w 123"/>
                <a:gd name="T1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" h="95">
                  <a:moveTo>
                    <a:pt x="123" y="95"/>
                  </a:moveTo>
                  <a:lnTo>
                    <a:pt x="123" y="19"/>
                  </a:lnTo>
                  <a:lnTo>
                    <a:pt x="52" y="19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95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8" name="Freeform 366">
              <a:extLst>
                <a:ext uri="{FF2B5EF4-FFF2-40B4-BE49-F238E27FC236}">
                  <a16:creationId xmlns:a16="http://schemas.microsoft.com/office/drawing/2014/main" id="{A4D7152F-603A-43E9-A9CC-7948E5E0E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7575" y="5091113"/>
              <a:ext cx="165100" cy="30163"/>
            </a:xfrm>
            <a:custGeom>
              <a:avLst/>
              <a:gdLst>
                <a:gd name="T0" fmla="*/ 104 w 104"/>
                <a:gd name="T1" fmla="*/ 19 h 19"/>
                <a:gd name="T2" fmla="*/ 52 w 104"/>
                <a:gd name="T3" fmla="*/ 19 h 19"/>
                <a:gd name="T4" fmla="*/ 43 w 104"/>
                <a:gd name="T5" fmla="*/ 0 h 19"/>
                <a:gd name="T6" fmla="*/ 0 w 104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" h="19">
                  <a:moveTo>
                    <a:pt x="104" y="19"/>
                  </a:moveTo>
                  <a:lnTo>
                    <a:pt x="52" y="19"/>
                  </a:ln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9" name="Freeform 367">
              <a:extLst>
                <a:ext uri="{FF2B5EF4-FFF2-40B4-BE49-F238E27FC236}">
                  <a16:creationId xmlns:a16="http://schemas.microsoft.com/office/drawing/2014/main" id="{776A7E0F-0539-4859-ADA0-FC691E711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3450" y="5060951"/>
              <a:ext cx="134938" cy="30163"/>
            </a:xfrm>
            <a:custGeom>
              <a:avLst/>
              <a:gdLst>
                <a:gd name="T0" fmla="*/ 85 w 85"/>
                <a:gd name="T1" fmla="*/ 19 h 19"/>
                <a:gd name="T2" fmla="*/ 52 w 85"/>
                <a:gd name="T3" fmla="*/ 19 h 19"/>
                <a:gd name="T4" fmla="*/ 42 w 85"/>
                <a:gd name="T5" fmla="*/ 0 h 19"/>
                <a:gd name="T6" fmla="*/ 0 w 85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19">
                  <a:moveTo>
                    <a:pt x="85" y="19"/>
                  </a:moveTo>
                  <a:lnTo>
                    <a:pt x="52" y="19"/>
                  </a:lnTo>
                  <a:lnTo>
                    <a:pt x="42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30" name="Freeform 368">
              <a:extLst>
                <a:ext uri="{FF2B5EF4-FFF2-40B4-BE49-F238E27FC236}">
                  <a16:creationId xmlns:a16="http://schemas.microsoft.com/office/drawing/2014/main" id="{6F35A999-5CAA-4C34-A798-DAA7CD9C9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088" y="5302251"/>
              <a:ext cx="346075" cy="104775"/>
            </a:xfrm>
            <a:custGeom>
              <a:avLst/>
              <a:gdLst>
                <a:gd name="T0" fmla="*/ 92 w 92"/>
                <a:gd name="T1" fmla="*/ 28 h 28"/>
                <a:gd name="T2" fmla="*/ 0 w 92"/>
                <a:gd name="T3" fmla="*/ 28 h 28"/>
                <a:gd name="T4" fmla="*/ 0 w 92"/>
                <a:gd name="T5" fmla="*/ 0 h 28"/>
                <a:gd name="T6" fmla="*/ 30 w 92"/>
                <a:gd name="T7" fmla="*/ 0 h 28"/>
                <a:gd name="T8" fmla="*/ 30 w 92"/>
                <a:gd name="T9" fmla="*/ 4 h 28"/>
                <a:gd name="T10" fmla="*/ 38 w 92"/>
                <a:gd name="T11" fmla="*/ 12 h 28"/>
                <a:gd name="T12" fmla="*/ 56 w 92"/>
                <a:gd name="T13" fmla="*/ 12 h 28"/>
                <a:gd name="T14" fmla="*/ 64 w 92"/>
                <a:gd name="T15" fmla="*/ 4 h 28"/>
                <a:gd name="T16" fmla="*/ 64 w 92"/>
                <a:gd name="T17" fmla="*/ 0 h 28"/>
                <a:gd name="T18" fmla="*/ 92 w 92"/>
                <a:gd name="T19" fmla="*/ 0 h 28"/>
                <a:gd name="T20" fmla="*/ 92 w 92"/>
                <a:gd name="T2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28">
                  <a:moveTo>
                    <a:pt x="92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8"/>
                    <a:pt x="34" y="12"/>
                    <a:pt x="38" y="12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60" y="12"/>
                    <a:pt x="64" y="8"/>
                    <a:pt x="64" y="4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92" y="0"/>
                    <a:pt x="92" y="0"/>
                    <a:pt x="92" y="0"/>
                  </a:cubicBezTo>
                  <a:lnTo>
                    <a:pt x="92" y="28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31" name="Freeform 369">
              <a:extLst>
                <a:ext uri="{FF2B5EF4-FFF2-40B4-BE49-F238E27FC236}">
                  <a16:creationId xmlns:a16="http://schemas.microsoft.com/office/drawing/2014/main" id="{05C82C3C-0DC6-477F-976E-25A1C8330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088" y="5211763"/>
              <a:ext cx="76200" cy="90488"/>
            </a:xfrm>
            <a:custGeom>
              <a:avLst/>
              <a:gdLst>
                <a:gd name="T0" fmla="*/ 0 w 48"/>
                <a:gd name="T1" fmla="*/ 57 h 57"/>
                <a:gd name="T2" fmla="*/ 33 w 48"/>
                <a:gd name="T3" fmla="*/ 0 h 57"/>
                <a:gd name="T4" fmla="*/ 48 w 48"/>
                <a:gd name="T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57">
                  <a:moveTo>
                    <a:pt x="0" y="57"/>
                  </a:moveTo>
                  <a:lnTo>
                    <a:pt x="33" y="0"/>
                  </a:lnTo>
                  <a:lnTo>
                    <a:pt x="48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32" name="Freeform 370">
              <a:extLst>
                <a:ext uri="{FF2B5EF4-FFF2-40B4-BE49-F238E27FC236}">
                  <a16:creationId xmlns:a16="http://schemas.microsoft.com/office/drawing/2014/main" id="{1409119D-FB94-493D-A3D1-4A8AFED9D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8550" y="5211763"/>
              <a:ext cx="74613" cy="90488"/>
            </a:xfrm>
            <a:custGeom>
              <a:avLst/>
              <a:gdLst>
                <a:gd name="T0" fmla="*/ 0 w 47"/>
                <a:gd name="T1" fmla="*/ 0 h 57"/>
                <a:gd name="T2" fmla="*/ 14 w 47"/>
                <a:gd name="T3" fmla="*/ 0 h 57"/>
                <a:gd name="T4" fmla="*/ 47 w 47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57">
                  <a:moveTo>
                    <a:pt x="0" y="0"/>
                  </a:moveTo>
                  <a:lnTo>
                    <a:pt x="14" y="0"/>
                  </a:lnTo>
                  <a:lnTo>
                    <a:pt x="47" y="57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33" name="Freeform 371">
              <a:extLst>
                <a:ext uri="{FF2B5EF4-FFF2-40B4-BE49-F238E27FC236}">
                  <a16:creationId xmlns:a16="http://schemas.microsoft.com/office/drawing/2014/main" id="{37950372-2F1A-4863-BBFA-87FD22756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3613" y="5181601"/>
              <a:ext cx="88900" cy="90488"/>
            </a:xfrm>
            <a:custGeom>
              <a:avLst/>
              <a:gdLst>
                <a:gd name="T0" fmla="*/ 16 w 24"/>
                <a:gd name="T1" fmla="*/ 13 h 24"/>
                <a:gd name="T2" fmla="*/ 19 w 24"/>
                <a:gd name="T3" fmla="*/ 7 h 24"/>
                <a:gd name="T4" fmla="*/ 12 w 24"/>
                <a:gd name="T5" fmla="*/ 0 h 24"/>
                <a:gd name="T6" fmla="*/ 5 w 24"/>
                <a:gd name="T7" fmla="*/ 7 h 24"/>
                <a:gd name="T8" fmla="*/ 8 w 24"/>
                <a:gd name="T9" fmla="*/ 13 h 24"/>
                <a:gd name="T10" fmla="*/ 0 w 24"/>
                <a:gd name="T11" fmla="*/ 24 h 24"/>
                <a:gd name="T12" fmla="*/ 24 w 24"/>
                <a:gd name="T13" fmla="*/ 24 h 24"/>
                <a:gd name="T14" fmla="*/ 16 w 24"/>
                <a:gd name="T15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24">
                  <a:moveTo>
                    <a:pt x="16" y="13"/>
                  </a:moveTo>
                  <a:cubicBezTo>
                    <a:pt x="18" y="11"/>
                    <a:pt x="19" y="9"/>
                    <a:pt x="19" y="7"/>
                  </a:cubicBezTo>
                  <a:cubicBezTo>
                    <a:pt x="19" y="3"/>
                    <a:pt x="16" y="0"/>
                    <a:pt x="12" y="0"/>
                  </a:cubicBezTo>
                  <a:cubicBezTo>
                    <a:pt x="8" y="0"/>
                    <a:pt x="5" y="3"/>
                    <a:pt x="5" y="7"/>
                  </a:cubicBezTo>
                  <a:cubicBezTo>
                    <a:pt x="5" y="9"/>
                    <a:pt x="6" y="11"/>
                    <a:pt x="8" y="13"/>
                  </a:cubicBezTo>
                  <a:cubicBezTo>
                    <a:pt x="3" y="14"/>
                    <a:pt x="0" y="17"/>
                    <a:pt x="0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17"/>
                    <a:pt x="21" y="14"/>
                    <a:pt x="16" y="13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sp>
        <p:nvSpPr>
          <p:cNvPr id="34" name="AutoShape 2" descr="Resultado de imagen para construcciÃ³n de portal de datos abiertos">
            <a:extLst>
              <a:ext uri="{FF2B5EF4-FFF2-40B4-BE49-F238E27FC236}">
                <a16:creationId xmlns:a16="http://schemas.microsoft.com/office/drawing/2014/main" id="{F09954E4-DF00-4D81-A6C2-1B2C160041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5838" y="319525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 sz="2399"/>
          </a:p>
        </p:txBody>
      </p:sp>
      <p:sp>
        <p:nvSpPr>
          <p:cNvPr id="44" name="TextBox 132">
            <a:extLst>
              <a:ext uri="{FF2B5EF4-FFF2-40B4-BE49-F238E27FC236}">
                <a16:creationId xmlns:a16="http://schemas.microsoft.com/office/drawing/2014/main" id="{F18A4A44-28CC-442C-ACFF-5EF0432FA873}"/>
              </a:ext>
            </a:extLst>
          </p:cNvPr>
          <p:cNvSpPr txBox="1"/>
          <p:nvPr/>
        </p:nvSpPr>
        <p:spPr>
          <a:xfrm>
            <a:off x="10990958" y="2212067"/>
            <a:ext cx="108187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INDIRECTOS</a:t>
            </a:r>
            <a:endParaRPr lang="en-IN" sz="1600" b="1">
              <a:solidFill>
                <a:schemeClr val="bg1"/>
              </a:solidFill>
            </a:endParaRPr>
          </a:p>
        </p:txBody>
      </p:sp>
      <p:graphicFrame>
        <p:nvGraphicFramePr>
          <p:cNvPr id="37" name="Gráfico 36">
            <a:extLst>
              <a:ext uri="{FF2B5EF4-FFF2-40B4-BE49-F238E27FC236}">
                <a16:creationId xmlns:a16="http://schemas.microsoft.com/office/drawing/2014/main" id="{19CBB9CF-CD82-4A31-928D-E295614BCE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5620133"/>
              </p:ext>
            </p:extLst>
          </p:nvPr>
        </p:nvGraphicFramePr>
        <p:xfrm>
          <a:off x="2122415" y="1487443"/>
          <a:ext cx="8598715" cy="388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19247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5">
            <a:extLst>
              <a:ext uri="{FF2B5EF4-FFF2-40B4-BE49-F238E27FC236}">
                <a16:creationId xmlns:a16="http://schemas.microsoft.com/office/drawing/2014/main" id="{1C5AF5D8-CDEC-4DD5-96C3-C50045B71C37}"/>
              </a:ext>
            </a:extLst>
          </p:cNvPr>
          <p:cNvGrpSpPr/>
          <p:nvPr/>
        </p:nvGrpSpPr>
        <p:grpSpPr>
          <a:xfrm>
            <a:off x="3578219" y="3714027"/>
            <a:ext cx="228976" cy="228976"/>
            <a:chOff x="3398838" y="3616326"/>
            <a:chExt cx="346075" cy="346076"/>
          </a:xfrm>
        </p:grpSpPr>
        <p:sp>
          <p:nvSpPr>
            <p:cNvPr id="8" name="Rectangle 94">
              <a:extLst>
                <a:ext uri="{FF2B5EF4-FFF2-40B4-BE49-F238E27FC236}">
                  <a16:creationId xmlns:a16="http://schemas.microsoft.com/office/drawing/2014/main" id="{7F3FF0C4-9DBD-4E35-98A3-2709B2D46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616326"/>
              <a:ext cx="90488" cy="34607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0" name="Rectangle 95">
              <a:extLst>
                <a:ext uri="{FF2B5EF4-FFF2-40B4-BE49-F238E27FC236}">
                  <a16:creationId xmlns:a16="http://schemas.microsoft.com/office/drawing/2014/main" id="{A930931F-4052-4420-8C26-689DC3DC7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651" y="3736976"/>
              <a:ext cx="90488" cy="22542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1" name="Line 96">
              <a:extLst>
                <a:ext uri="{FF2B5EF4-FFF2-40B4-BE49-F238E27FC236}">
                  <a16:creationId xmlns:a16="http://schemas.microsoft.com/office/drawing/2014/main" id="{68E35F63-BD2E-4C19-893D-6D0916EE46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9813" y="3933826"/>
              <a:ext cx="3016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2" name="Line 97">
              <a:extLst>
                <a:ext uri="{FF2B5EF4-FFF2-40B4-BE49-F238E27FC236}">
                  <a16:creationId xmlns:a16="http://schemas.microsoft.com/office/drawing/2014/main" id="{1C64BDF5-F5D4-4638-87EA-877864B8F1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3613" y="3646489"/>
              <a:ext cx="0" cy="19685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3" name="Rectangle 98">
              <a:extLst>
                <a:ext uri="{FF2B5EF4-FFF2-40B4-BE49-F238E27FC236}">
                  <a16:creationId xmlns:a16="http://schemas.microsoft.com/office/drawing/2014/main" id="{F0D540CE-2688-4534-B03D-6028CB028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326" y="3873501"/>
              <a:ext cx="30163" cy="6032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4" name="Line 99">
              <a:extLst>
                <a:ext uri="{FF2B5EF4-FFF2-40B4-BE49-F238E27FC236}">
                  <a16:creationId xmlns:a16="http://schemas.microsoft.com/office/drawing/2014/main" id="{8A88C859-A55C-4CD8-BC0C-E0245263CC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4101" y="3767139"/>
              <a:ext cx="0" cy="136525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5" name="Line 100">
              <a:extLst>
                <a:ext uri="{FF2B5EF4-FFF2-40B4-BE49-F238E27FC236}">
                  <a16:creationId xmlns:a16="http://schemas.microsoft.com/office/drawing/2014/main" id="{A20C77B2-8863-4A46-B43E-05E5231D12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1" y="3706814"/>
              <a:ext cx="0" cy="21113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6" name="Rectangle 101">
              <a:extLst>
                <a:ext uri="{FF2B5EF4-FFF2-40B4-BE49-F238E27FC236}">
                  <a16:creationId xmlns:a16="http://schemas.microsoft.com/office/drawing/2014/main" id="{48D7EA93-46D1-4A10-91C8-509D64D96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8838" y="3662364"/>
              <a:ext cx="60325" cy="300038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7" name="Freeform 102">
              <a:extLst>
                <a:ext uri="{FF2B5EF4-FFF2-40B4-BE49-F238E27FC236}">
                  <a16:creationId xmlns:a16="http://schemas.microsoft.com/office/drawing/2014/main" id="{4420A035-F8CF-4BA8-B814-0435F7E39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263" y="3662364"/>
              <a:ext cx="120650" cy="300038"/>
            </a:xfrm>
            <a:custGeom>
              <a:avLst/>
              <a:gdLst>
                <a:gd name="T0" fmla="*/ 76 w 76"/>
                <a:gd name="T1" fmla="*/ 182 h 189"/>
                <a:gd name="T2" fmla="*/ 47 w 76"/>
                <a:gd name="T3" fmla="*/ 189 h 189"/>
                <a:gd name="T4" fmla="*/ 0 w 76"/>
                <a:gd name="T5" fmla="*/ 7 h 189"/>
                <a:gd name="T6" fmla="*/ 29 w 76"/>
                <a:gd name="T7" fmla="*/ 0 h 189"/>
                <a:gd name="T8" fmla="*/ 76 w 76"/>
                <a:gd name="T9" fmla="*/ 18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89">
                  <a:moveTo>
                    <a:pt x="76" y="182"/>
                  </a:moveTo>
                  <a:lnTo>
                    <a:pt x="47" y="189"/>
                  </a:lnTo>
                  <a:lnTo>
                    <a:pt x="0" y="7"/>
                  </a:lnTo>
                  <a:lnTo>
                    <a:pt x="29" y="0"/>
                  </a:lnTo>
                  <a:lnTo>
                    <a:pt x="76" y="182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grpSp>
        <p:nvGrpSpPr>
          <p:cNvPr id="18" name="Group 84">
            <a:extLst>
              <a:ext uri="{FF2B5EF4-FFF2-40B4-BE49-F238E27FC236}">
                <a16:creationId xmlns:a16="http://schemas.microsoft.com/office/drawing/2014/main" id="{F0E22033-2AA8-4A9E-A301-B75954084644}"/>
              </a:ext>
            </a:extLst>
          </p:cNvPr>
          <p:cNvGrpSpPr/>
          <p:nvPr/>
        </p:nvGrpSpPr>
        <p:grpSpPr>
          <a:xfrm>
            <a:off x="3594996" y="1071046"/>
            <a:ext cx="219523" cy="228976"/>
            <a:chOff x="2692400" y="3616326"/>
            <a:chExt cx="331788" cy="346075"/>
          </a:xfrm>
        </p:grpSpPr>
        <p:sp>
          <p:nvSpPr>
            <p:cNvPr id="19" name="Line 288">
              <a:extLst>
                <a:ext uri="{FF2B5EF4-FFF2-40B4-BE49-F238E27FC236}">
                  <a16:creationId xmlns:a16="http://schemas.microsoft.com/office/drawing/2014/main" id="{9D005651-68EB-49A8-B5DD-66A4B90864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8600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0" name="Line 289">
              <a:extLst>
                <a:ext uri="{FF2B5EF4-FFF2-40B4-BE49-F238E27FC236}">
                  <a16:creationId xmlns:a16="http://schemas.microsoft.com/office/drawing/2014/main" id="{008E3823-C224-438D-960E-33F8D1E4E5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7500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1" name="Line 290">
              <a:extLst>
                <a:ext uri="{FF2B5EF4-FFF2-40B4-BE49-F238E27FC236}">
                  <a16:creationId xmlns:a16="http://schemas.microsoft.com/office/drawing/2014/main" id="{39E0534F-DDA4-4567-AC06-F595478AE7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7988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2" name="Freeform 291">
              <a:extLst>
                <a:ext uri="{FF2B5EF4-FFF2-40B4-BE49-F238E27FC236}">
                  <a16:creationId xmlns:a16="http://schemas.microsoft.com/office/drawing/2014/main" id="{650D1CE1-3C99-47C0-AF33-813BB7F1A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646488"/>
              <a:ext cx="331788" cy="315913"/>
            </a:xfrm>
            <a:custGeom>
              <a:avLst/>
              <a:gdLst>
                <a:gd name="T0" fmla="*/ 180 w 209"/>
                <a:gd name="T1" fmla="*/ 0 h 199"/>
                <a:gd name="T2" fmla="*/ 209 w 209"/>
                <a:gd name="T3" fmla="*/ 0 h 199"/>
                <a:gd name="T4" fmla="*/ 209 w 209"/>
                <a:gd name="T5" fmla="*/ 199 h 199"/>
                <a:gd name="T6" fmla="*/ 0 w 209"/>
                <a:gd name="T7" fmla="*/ 199 h 199"/>
                <a:gd name="T8" fmla="*/ 0 w 209"/>
                <a:gd name="T9" fmla="*/ 0 h 199"/>
                <a:gd name="T10" fmla="*/ 29 w 209"/>
                <a:gd name="T1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199">
                  <a:moveTo>
                    <a:pt x="180" y="0"/>
                  </a:moveTo>
                  <a:lnTo>
                    <a:pt x="209" y="0"/>
                  </a:lnTo>
                  <a:lnTo>
                    <a:pt x="209" y="199"/>
                  </a:lnTo>
                  <a:lnTo>
                    <a:pt x="0" y="199"/>
                  </a:lnTo>
                  <a:lnTo>
                    <a:pt x="0" y="0"/>
                  </a:lnTo>
                  <a:lnTo>
                    <a:pt x="29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3" name="Freeform 292">
              <a:extLst>
                <a:ext uri="{FF2B5EF4-FFF2-40B4-BE49-F238E27FC236}">
                  <a16:creationId xmlns:a16="http://schemas.microsoft.com/office/drawing/2014/main" id="{D2316484-C896-4385-AD2D-C4DB64F5A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3676651"/>
              <a:ext cx="239713" cy="241300"/>
            </a:xfrm>
            <a:custGeom>
              <a:avLst/>
              <a:gdLst>
                <a:gd name="T0" fmla="*/ 0 w 151"/>
                <a:gd name="T1" fmla="*/ 0 h 152"/>
                <a:gd name="T2" fmla="*/ 0 w 151"/>
                <a:gd name="T3" fmla="*/ 152 h 152"/>
                <a:gd name="T4" fmla="*/ 151 w 151"/>
                <a:gd name="T5" fmla="*/ 152 h 152"/>
                <a:gd name="T6" fmla="*/ 151 w 151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152">
                  <a:moveTo>
                    <a:pt x="0" y="0"/>
                  </a:moveTo>
                  <a:lnTo>
                    <a:pt x="0" y="152"/>
                  </a:lnTo>
                  <a:lnTo>
                    <a:pt x="151" y="152"/>
                  </a:lnTo>
                  <a:lnTo>
                    <a:pt x="151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4" name="Line 293">
              <a:extLst>
                <a:ext uri="{FF2B5EF4-FFF2-40B4-BE49-F238E27FC236}">
                  <a16:creationId xmlns:a16="http://schemas.microsoft.com/office/drawing/2014/main" id="{527968AB-4D1F-4C9B-A0EE-210C5FD461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8763" y="3646488"/>
              <a:ext cx="3651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5" name="Line 294">
              <a:extLst>
                <a:ext uri="{FF2B5EF4-FFF2-40B4-BE49-F238E27FC236}">
                  <a16:creationId xmlns:a16="http://schemas.microsoft.com/office/drawing/2014/main" id="{6E3CA434-87AC-4C29-8EE6-D7557C8251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1313" y="3646488"/>
              <a:ext cx="3651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sp>
        <p:nvSpPr>
          <p:cNvPr id="34" name="AutoShape 2" descr="Resultado de imagen para construcciÃ³n de portal de datos abiertos">
            <a:extLst>
              <a:ext uri="{FF2B5EF4-FFF2-40B4-BE49-F238E27FC236}">
                <a16:creationId xmlns:a16="http://schemas.microsoft.com/office/drawing/2014/main" id="{0824E99C-31ED-444D-8FA0-817502C786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 sz="2399"/>
          </a:p>
        </p:txBody>
      </p:sp>
      <p:sp>
        <p:nvSpPr>
          <p:cNvPr id="56" name="2 Flecha doblada">
            <a:extLst>
              <a:ext uri="{FF2B5EF4-FFF2-40B4-BE49-F238E27FC236}">
                <a16:creationId xmlns:a16="http://schemas.microsoft.com/office/drawing/2014/main" id="{AD442813-89EA-4591-AB0F-42D1134CB547}"/>
              </a:ext>
            </a:extLst>
          </p:cNvPr>
          <p:cNvSpPr/>
          <p:nvPr/>
        </p:nvSpPr>
        <p:spPr>
          <a:xfrm flipV="1">
            <a:off x="2618329" y="6323812"/>
            <a:ext cx="289067" cy="29497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2399">
              <a:solidFill>
                <a:schemeClr val="tx1"/>
              </a:solidFill>
            </a:endParaRPr>
          </a:p>
        </p:txBody>
      </p:sp>
      <p:graphicFrame>
        <p:nvGraphicFramePr>
          <p:cNvPr id="28" name="Objeto 27">
            <a:extLst>
              <a:ext uri="{FF2B5EF4-FFF2-40B4-BE49-F238E27FC236}">
                <a16:creationId xmlns:a16="http://schemas.microsoft.com/office/drawing/2014/main" id="{4E138F7A-3543-4A79-97F9-31BD28EF64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550815"/>
              </p:ext>
            </p:extLst>
          </p:nvPr>
        </p:nvGraphicFramePr>
        <p:xfrm>
          <a:off x="1466850" y="708025"/>
          <a:ext cx="8924925" cy="539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Worksheet" r:id="rId4" imgW="8191428" imgH="6581942" progId="Excel.Sheet.12">
                  <p:embed/>
                </p:oleObj>
              </mc:Choice>
              <mc:Fallback>
                <p:oleObj name="Worksheet" r:id="rId4" imgW="8191428" imgH="658194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6850" y="708025"/>
                        <a:ext cx="8924925" cy="539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itle 1">
            <a:extLst>
              <a:ext uri="{FF2B5EF4-FFF2-40B4-BE49-F238E27FC236}">
                <a16:creationId xmlns:a16="http://schemas.microsoft.com/office/drawing/2014/main" id="{B61E630D-3122-4A77-AE53-36CCF5F5446C}"/>
              </a:ext>
            </a:extLst>
          </p:cNvPr>
          <p:cNvSpPr txBox="1">
            <a:spLocks/>
          </p:cNvSpPr>
          <p:nvPr/>
        </p:nvSpPr>
        <p:spPr>
          <a:xfrm>
            <a:off x="748199" y="100426"/>
            <a:ext cx="5181113" cy="5226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2400" b="1" dirty="0">
                <a:solidFill>
                  <a:schemeClr val="accent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I. Plan Operativo Anual 2020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490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8">
            <a:extLst>
              <a:ext uri="{FF2B5EF4-FFF2-40B4-BE49-F238E27FC236}">
                <a16:creationId xmlns:a16="http://schemas.microsoft.com/office/drawing/2014/main" id="{A377FCB5-016A-4C33-9D46-42A60412C1B8}"/>
              </a:ext>
            </a:extLst>
          </p:cNvPr>
          <p:cNvSpPr txBox="1"/>
          <p:nvPr/>
        </p:nvSpPr>
        <p:spPr>
          <a:xfrm>
            <a:off x="228542" y="170034"/>
            <a:ext cx="2501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alibri Light" panose="020F0302020204030204" pitchFamily="34" charset="0"/>
              </a:rPr>
              <a:t>Simple Project Manager </a:t>
            </a:r>
          </a:p>
        </p:txBody>
      </p:sp>
      <p:grpSp>
        <p:nvGrpSpPr>
          <p:cNvPr id="6" name="Group 65">
            <a:extLst>
              <a:ext uri="{FF2B5EF4-FFF2-40B4-BE49-F238E27FC236}">
                <a16:creationId xmlns:a16="http://schemas.microsoft.com/office/drawing/2014/main" id="{1C5AF5D8-CDEC-4DD5-96C3-C50045B71C37}"/>
              </a:ext>
            </a:extLst>
          </p:cNvPr>
          <p:cNvGrpSpPr/>
          <p:nvPr/>
        </p:nvGrpSpPr>
        <p:grpSpPr>
          <a:xfrm>
            <a:off x="3578219" y="3714027"/>
            <a:ext cx="228976" cy="228976"/>
            <a:chOff x="3398838" y="3616326"/>
            <a:chExt cx="346075" cy="346076"/>
          </a:xfrm>
        </p:grpSpPr>
        <p:sp>
          <p:nvSpPr>
            <p:cNvPr id="8" name="Rectangle 94">
              <a:extLst>
                <a:ext uri="{FF2B5EF4-FFF2-40B4-BE49-F238E27FC236}">
                  <a16:creationId xmlns:a16="http://schemas.microsoft.com/office/drawing/2014/main" id="{7F3FF0C4-9DBD-4E35-98A3-2709B2D46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616326"/>
              <a:ext cx="90488" cy="34607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0" name="Rectangle 95">
              <a:extLst>
                <a:ext uri="{FF2B5EF4-FFF2-40B4-BE49-F238E27FC236}">
                  <a16:creationId xmlns:a16="http://schemas.microsoft.com/office/drawing/2014/main" id="{A930931F-4052-4420-8C26-689DC3DC7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651" y="3736976"/>
              <a:ext cx="90488" cy="22542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1" name="Line 96">
              <a:extLst>
                <a:ext uri="{FF2B5EF4-FFF2-40B4-BE49-F238E27FC236}">
                  <a16:creationId xmlns:a16="http://schemas.microsoft.com/office/drawing/2014/main" id="{68E35F63-BD2E-4C19-893D-6D0916EE46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9813" y="3933826"/>
              <a:ext cx="3016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2" name="Line 97">
              <a:extLst>
                <a:ext uri="{FF2B5EF4-FFF2-40B4-BE49-F238E27FC236}">
                  <a16:creationId xmlns:a16="http://schemas.microsoft.com/office/drawing/2014/main" id="{1C64BDF5-F5D4-4638-87EA-877864B8F1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3613" y="3646489"/>
              <a:ext cx="0" cy="19685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3" name="Rectangle 98">
              <a:extLst>
                <a:ext uri="{FF2B5EF4-FFF2-40B4-BE49-F238E27FC236}">
                  <a16:creationId xmlns:a16="http://schemas.microsoft.com/office/drawing/2014/main" id="{F0D540CE-2688-4534-B03D-6028CB028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326" y="3873501"/>
              <a:ext cx="30163" cy="6032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4" name="Line 99">
              <a:extLst>
                <a:ext uri="{FF2B5EF4-FFF2-40B4-BE49-F238E27FC236}">
                  <a16:creationId xmlns:a16="http://schemas.microsoft.com/office/drawing/2014/main" id="{8A88C859-A55C-4CD8-BC0C-E0245263CC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4101" y="3767139"/>
              <a:ext cx="0" cy="136525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5" name="Line 100">
              <a:extLst>
                <a:ext uri="{FF2B5EF4-FFF2-40B4-BE49-F238E27FC236}">
                  <a16:creationId xmlns:a16="http://schemas.microsoft.com/office/drawing/2014/main" id="{A20C77B2-8863-4A46-B43E-05E5231D12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1" y="3706814"/>
              <a:ext cx="0" cy="21113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6" name="Rectangle 101">
              <a:extLst>
                <a:ext uri="{FF2B5EF4-FFF2-40B4-BE49-F238E27FC236}">
                  <a16:creationId xmlns:a16="http://schemas.microsoft.com/office/drawing/2014/main" id="{48D7EA93-46D1-4A10-91C8-509D64D96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8838" y="3662364"/>
              <a:ext cx="60325" cy="300038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7" name="Freeform 102">
              <a:extLst>
                <a:ext uri="{FF2B5EF4-FFF2-40B4-BE49-F238E27FC236}">
                  <a16:creationId xmlns:a16="http://schemas.microsoft.com/office/drawing/2014/main" id="{4420A035-F8CF-4BA8-B814-0435F7E39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263" y="3662364"/>
              <a:ext cx="120650" cy="300038"/>
            </a:xfrm>
            <a:custGeom>
              <a:avLst/>
              <a:gdLst>
                <a:gd name="T0" fmla="*/ 76 w 76"/>
                <a:gd name="T1" fmla="*/ 182 h 189"/>
                <a:gd name="T2" fmla="*/ 47 w 76"/>
                <a:gd name="T3" fmla="*/ 189 h 189"/>
                <a:gd name="T4" fmla="*/ 0 w 76"/>
                <a:gd name="T5" fmla="*/ 7 h 189"/>
                <a:gd name="T6" fmla="*/ 29 w 76"/>
                <a:gd name="T7" fmla="*/ 0 h 189"/>
                <a:gd name="T8" fmla="*/ 76 w 76"/>
                <a:gd name="T9" fmla="*/ 18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89">
                  <a:moveTo>
                    <a:pt x="76" y="182"/>
                  </a:moveTo>
                  <a:lnTo>
                    <a:pt x="47" y="189"/>
                  </a:lnTo>
                  <a:lnTo>
                    <a:pt x="0" y="7"/>
                  </a:lnTo>
                  <a:lnTo>
                    <a:pt x="29" y="0"/>
                  </a:lnTo>
                  <a:lnTo>
                    <a:pt x="76" y="182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grpSp>
        <p:nvGrpSpPr>
          <p:cNvPr id="18" name="Group 84">
            <a:extLst>
              <a:ext uri="{FF2B5EF4-FFF2-40B4-BE49-F238E27FC236}">
                <a16:creationId xmlns:a16="http://schemas.microsoft.com/office/drawing/2014/main" id="{F0E22033-2AA8-4A9E-A301-B75954084644}"/>
              </a:ext>
            </a:extLst>
          </p:cNvPr>
          <p:cNvGrpSpPr/>
          <p:nvPr/>
        </p:nvGrpSpPr>
        <p:grpSpPr>
          <a:xfrm>
            <a:off x="3594996" y="1071046"/>
            <a:ext cx="219523" cy="228976"/>
            <a:chOff x="2692400" y="3616326"/>
            <a:chExt cx="331788" cy="346075"/>
          </a:xfrm>
        </p:grpSpPr>
        <p:sp>
          <p:nvSpPr>
            <p:cNvPr id="19" name="Line 288">
              <a:extLst>
                <a:ext uri="{FF2B5EF4-FFF2-40B4-BE49-F238E27FC236}">
                  <a16:creationId xmlns:a16="http://schemas.microsoft.com/office/drawing/2014/main" id="{9D005651-68EB-49A8-B5DD-66A4B90864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8600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0" name="Line 289">
              <a:extLst>
                <a:ext uri="{FF2B5EF4-FFF2-40B4-BE49-F238E27FC236}">
                  <a16:creationId xmlns:a16="http://schemas.microsoft.com/office/drawing/2014/main" id="{008E3823-C224-438D-960E-33F8D1E4E5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7500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1" name="Line 290">
              <a:extLst>
                <a:ext uri="{FF2B5EF4-FFF2-40B4-BE49-F238E27FC236}">
                  <a16:creationId xmlns:a16="http://schemas.microsoft.com/office/drawing/2014/main" id="{39E0534F-DDA4-4567-AC06-F595478AE7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7988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2" name="Freeform 291">
              <a:extLst>
                <a:ext uri="{FF2B5EF4-FFF2-40B4-BE49-F238E27FC236}">
                  <a16:creationId xmlns:a16="http://schemas.microsoft.com/office/drawing/2014/main" id="{650D1CE1-3C99-47C0-AF33-813BB7F1A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646488"/>
              <a:ext cx="331788" cy="315913"/>
            </a:xfrm>
            <a:custGeom>
              <a:avLst/>
              <a:gdLst>
                <a:gd name="T0" fmla="*/ 180 w 209"/>
                <a:gd name="T1" fmla="*/ 0 h 199"/>
                <a:gd name="T2" fmla="*/ 209 w 209"/>
                <a:gd name="T3" fmla="*/ 0 h 199"/>
                <a:gd name="T4" fmla="*/ 209 w 209"/>
                <a:gd name="T5" fmla="*/ 199 h 199"/>
                <a:gd name="T6" fmla="*/ 0 w 209"/>
                <a:gd name="T7" fmla="*/ 199 h 199"/>
                <a:gd name="T8" fmla="*/ 0 w 209"/>
                <a:gd name="T9" fmla="*/ 0 h 199"/>
                <a:gd name="T10" fmla="*/ 29 w 209"/>
                <a:gd name="T1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199">
                  <a:moveTo>
                    <a:pt x="180" y="0"/>
                  </a:moveTo>
                  <a:lnTo>
                    <a:pt x="209" y="0"/>
                  </a:lnTo>
                  <a:lnTo>
                    <a:pt x="209" y="199"/>
                  </a:lnTo>
                  <a:lnTo>
                    <a:pt x="0" y="199"/>
                  </a:lnTo>
                  <a:lnTo>
                    <a:pt x="0" y="0"/>
                  </a:lnTo>
                  <a:lnTo>
                    <a:pt x="29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3" name="Freeform 292">
              <a:extLst>
                <a:ext uri="{FF2B5EF4-FFF2-40B4-BE49-F238E27FC236}">
                  <a16:creationId xmlns:a16="http://schemas.microsoft.com/office/drawing/2014/main" id="{D2316484-C896-4385-AD2D-C4DB64F5A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3676651"/>
              <a:ext cx="239713" cy="241300"/>
            </a:xfrm>
            <a:custGeom>
              <a:avLst/>
              <a:gdLst>
                <a:gd name="T0" fmla="*/ 0 w 151"/>
                <a:gd name="T1" fmla="*/ 0 h 152"/>
                <a:gd name="T2" fmla="*/ 0 w 151"/>
                <a:gd name="T3" fmla="*/ 152 h 152"/>
                <a:gd name="T4" fmla="*/ 151 w 151"/>
                <a:gd name="T5" fmla="*/ 152 h 152"/>
                <a:gd name="T6" fmla="*/ 151 w 151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152">
                  <a:moveTo>
                    <a:pt x="0" y="0"/>
                  </a:moveTo>
                  <a:lnTo>
                    <a:pt x="0" y="152"/>
                  </a:lnTo>
                  <a:lnTo>
                    <a:pt x="151" y="152"/>
                  </a:lnTo>
                  <a:lnTo>
                    <a:pt x="151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4" name="Line 293">
              <a:extLst>
                <a:ext uri="{FF2B5EF4-FFF2-40B4-BE49-F238E27FC236}">
                  <a16:creationId xmlns:a16="http://schemas.microsoft.com/office/drawing/2014/main" id="{527968AB-4D1F-4C9B-A0EE-210C5FD461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8763" y="3646488"/>
              <a:ext cx="3651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5" name="Line 294">
              <a:extLst>
                <a:ext uri="{FF2B5EF4-FFF2-40B4-BE49-F238E27FC236}">
                  <a16:creationId xmlns:a16="http://schemas.microsoft.com/office/drawing/2014/main" id="{6E3CA434-87AC-4C29-8EE6-D7557C8251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1313" y="3646488"/>
              <a:ext cx="3651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sp>
        <p:nvSpPr>
          <p:cNvPr id="34" name="AutoShape 2" descr="Resultado de imagen para construcciÃ³n de portal de datos abiertos">
            <a:extLst>
              <a:ext uri="{FF2B5EF4-FFF2-40B4-BE49-F238E27FC236}">
                <a16:creationId xmlns:a16="http://schemas.microsoft.com/office/drawing/2014/main" id="{0824E99C-31ED-444D-8FA0-817502C786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 sz="2399"/>
          </a:p>
        </p:txBody>
      </p:sp>
      <p:sp>
        <p:nvSpPr>
          <p:cNvPr id="56" name="2 Flecha doblada">
            <a:extLst>
              <a:ext uri="{FF2B5EF4-FFF2-40B4-BE49-F238E27FC236}">
                <a16:creationId xmlns:a16="http://schemas.microsoft.com/office/drawing/2014/main" id="{AD442813-89EA-4591-AB0F-42D1134CB547}"/>
              </a:ext>
            </a:extLst>
          </p:cNvPr>
          <p:cNvSpPr/>
          <p:nvPr/>
        </p:nvSpPr>
        <p:spPr>
          <a:xfrm flipV="1">
            <a:off x="2618329" y="6323812"/>
            <a:ext cx="289067" cy="29497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2399">
              <a:solidFill>
                <a:schemeClr val="tx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BD22077-7BC3-49DC-8D1F-D32AFDBD7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71047"/>
            <a:ext cx="8239125" cy="433549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53BCDDAA-F3C8-4624-9730-733FD32384AC}"/>
              </a:ext>
            </a:extLst>
          </p:cNvPr>
          <p:cNvSpPr txBox="1">
            <a:spLocks/>
          </p:cNvSpPr>
          <p:nvPr/>
        </p:nvSpPr>
        <p:spPr>
          <a:xfrm>
            <a:off x="647043" y="274329"/>
            <a:ext cx="5181113" cy="5226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2400" b="1" dirty="0">
                <a:solidFill>
                  <a:schemeClr val="accent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I. Análisis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del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Presupuesto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2020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65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8">
            <a:extLst>
              <a:ext uri="{FF2B5EF4-FFF2-40B4-BE49-F238E27FC236}">
                <a16:creationId xmlns:a16="http://schemas.microsoft.com/office/drawing/2014/main" id="{A377FCB5-016A-4C33-9D46-42A60412C1B8}"/>
              </a:ext>
            </a:extLst>
          </p:cNvPr>
          <p:cNvSpPr txBox="1"/>
          <p:nvPr/>
        </p:nvSpPr>
        <p:spPr>
          <a:xfrm>
            <a:off x="228542" y="170034"/>
            <a:ext cx="2501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alibri Light" panose="020F0302020204030204" pitchFamily="34" charset="0"/>
              </a:rPr>
              <a:t>Simple Project Manager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06DE0A-87E4-4DFD-9BD9-5DBF059A5A2A}"/>
              </a:ext>
            </a:extLst>
          </p:cNvPr>
          <p:cNvSpPr txBox="1">
            <a:spLocks/>
          </p:cNvSpPr>
          <p:nvPr/>
        </p:nvSpPr>
        <p:spPr>
          <a:xfrm>
            <a:off x="6538757" y="319314"/>
            <a:ext cx="5181113" cy="5226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2000" b="1" dirty="0">
                <a:solidFill>
                  <a:schemeClr val="accent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II. Análisis y Continuidad de Programas 2016-2020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6" name="Group 65">
            <a:extLst>
              <a:ext uri="{FF2B5EF4-FFF2-40B4-BE49-F238E27FC236}">
                <a16:creationId xmlns:a16="http://schemas.microsoft.com/office/drawing/2014/main" id="{1C5AF5D8-CDEC-4DD5-96C3-C50045B71C37}"/>
              </a:ext>
            </a:extLst>
          </p:cNvPr>
          <p:cNvGrpSpPr/>
          <p:nvPr/>
        </p:nvGrpSpPr>
        <p:grpSpPr>
          <a:xfrm>
            <a:off x="3578219" y="3714027"/>
            <a:ext cx="228976" cy="228976"/>
            <a:chOff x="3398838" y="3616326"/>
            <a:chExt cx="346075" cy="346076"/>
          </a:xfrm>
        </p:grpSpPr>
        <p:sp>
          <p:nvSpPr>
            <p:cNvPr id="8" name="Rectangle 94">
              <a:extLst>
                <a:ext uri="{FF2B5EF4-FFF2-40B4-BE49-F238E27FC236}">
                  <a16:creationId xmlns:a16="http://schemas.microsoft.com/office/drawing/2014/main" id="{7F3FF0C4-9DBD-4E35-98A3-2709B2D46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616326"/>
              <a:ext cx="90488" cy="34607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0" name="Rectangle 95">
              <a:extLst>
                <a:ext uri="{FF2B5EF4-FFF2-40B4-BE49-F238E27FC236}">
                  <a16:creationId xmlns:a16="http://schemas.microsoft.com/office/drawing/2014/main" id="{A930931F-4052-4420-8C26-689DC3DC7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651" y="3736976"/>
              <a:ext cx="90488" cy="22542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1" name="Line 96">
              <a:extLst>
                <a:ext uri="{FF2B5EF4-FFF2-40B4-BE49-F238E27FC236}">
                  <a16:creationId xmlns:a16="http://schemas.microsoft.com/office/drawing/2014/main" id="{68E35F63-BD2E-4C19-893D-6D0916EE46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9813" y="3933826"/>
              <a:ext cx="3016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2" name="Line 97">
              <a:extLst>
                <a:ext uri="{FF2B5EF4-FFF2-40B4-BE49-F238E27FC236}">
                  <a16:creationId xmlns:a16="http://schemas.microsoft.com/office/drawing/2014/main" id="{1C64BDF5-F5D4-4638-87EA-877864B8F1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3613" y="3646489"/>
              <a:ext cx="0" cy="19685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3" name="Rectangle 98">
              <a:extLst>
                <a:ext uri="{FF2B5EF4-FFF2-40B4-BE49-F238E27FC236}">
                  <a16:creationId xmlns:a16="http://schemas.microsoft.com/office/drawing/2014/main" id="{F0D540CE-2688-4534-B03D-6028CB028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326" y="3873501"/>
              <a:ext cx="30163" cy="6032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4" name="Line 99">
              <a:extLst>
                <a:ext uri="{FF2B5EF4-FFF2-40B4-BE49-F238E27FC236}">
                  <a16:creationId xmlns:a16="http://schemas.microsoft.com/office/drawing/2014/main" id="{8A88C859-A55C-4CD8-BC0C-E0245263CC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4101" y="3767139"/>
              <a:ext cx="0" cy="136525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5" name="Line 100">
              <a:extLst>
                <a:ext uri="{FF2B5EF4-FFF2-40B4-BE49-F238E27FC236}">
                  <a16:creationId xmlns:a16="http://schemas.microsoft.com/office/drawing/2014/main" id="{A20C77B2-8863-4A46-B43E-05E5231D12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1" y="3706814"/>
              <a:ext cx="0" cy="21113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6" name="Rectangle 101">
              <a:extLst>
                <a:ext uri="{FF2B5EF4-FFF2-40B4-BE49-F238E27FC236}">
                  <a16:creationId xmlns:a16="http://schemas.microsoft.com/office/drawing/2014/main" id="{48D7EA93-46D1-4A10-91C8-509D64D96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8838" y="3662364"/>
              <a:ext cx="60325" cy="300038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7" name="Freeform 102">
              <a:extLst>
                <a:ext uri="{FF2B5EF4-FFF2-40B4-BE49-F238E27FC236}">
                  <a16:creationId xmlns:a16="http://schemas.microsoft.com/office/drawing/2014/main" id="{4420A035-F8CF-4BA8-B814-0435F7E39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263" y="3662364"/>
              <a:ext cx="120650" cy="300038"/>
            </a:xfrm>
            <a:custGeom>
              <a:avLst/>
              <a:gdLst>
                <a:gd name="T0" fmla="*/ 76 w 76"/>
                <a:gd name="T1" fmla="*/ 182 h 189"/>
                <a:gd name="T2" fmla="*/ 47 w 76"/>
                <a:gd name="T3" fmla="*/ 189 h 189"/>
                <a:gd name="T4" fmla="*/ 0 w 76"/>
                <a:gd name="T5" fmla="*/ 7 h 189"/>
                <a:gd name="T6" fmla="*/ 29 w 76"/>
                <a:gd name="T7" fmla="*/ 0 h 189"/>
                <a:gd name="T8" fmla="*/ 76 w 76"/>
                <a:gd name="T9" fmla="*/ 18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89">
                  <a:moveTo>
                    <a:pt x="76" y="182"/>
                  </a:moveTo>
                  <a:lnTo>
                    <a:pt x="47" y="189"/>
                  </a:lnTo>
                  <a:lnTo>
                    <a:pt x="0" y="7"/>
                  </a:lnTo>
                  <a:lnTo>
                    <a:pt x="29" y="0"/>
                  </a:lnTo>
                  <a:lnTo>
                    <a:pt x="76" y="182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grpSp>
        <p:nvGrpSpPr>
          <p:cNvPr id="18" name="Group 84">
            <a:extLst>
              <a:ext uri="{FF2B5EF4-FFF2-40B4-BE49-F238E27FC236}">
                <a16:creationId xmlns:a16="http://schemas.microsoft.com/office/drawing/2014/main" id="{F0E22033-2AA8-4A9E-A301-B75954084644}"/>
              </a:ext>
            </a:extLst>
          </p:cNvPr>
          <p:cNvGrpSpPr/>
          <p:nvPr/>
        </p:nvGrpSpPr>
        <p:grpSpPr>
          <a:xfrm>
            <a:off x="3594996" y="1071046"/>
            <a:ext cx="219523" cy="228976"/>
            <a:chOff x="2692400" y="3616326"/>
            <a:chExt cx="331788" cy="346075"/>
          </a:xfrm>
        </p:grpSpPr>
        <p:sp>
          <p:nvSpPr>
            <p:cNvPr id="19" name="Line 288">
              <a:extLst>
                <a:ext uri="{FF2B5EF4-FFF2-40B4-BE49-F238E27FC236}">
                  <a16:creationId xmlns:a16="http://schemas.microsoft.com/office/drawing/2014/main" id="{9D005651-68EB-49A8-B5DD-66A4B90864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8600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0" name="Line 289">
              <a:extLst>
                <a:ext uri="{FF2B5EF4-FFF2-40B4-BE49-F238E27FC236}">
                  <a16:creationId xmlns:a16="http://schemas.microsoft.com/office/drawing/2014/main" id="{008E3823-C224-438D-960E-33F8D1E4E5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7500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1" name="Line 290">
              <a:extLst>
                <a:ext uri="{FF2B5EF4-FFF2-40B4-BE49-F238E27FC236}">
                  <a16:creationId xmlns:a16="http://schemas.microsoft.com/office/drawing/2014/main" id="{39E0534F-DDA4-4567-AC06-F595478AE7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7988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2" name="Freeform 291">
              <a:extLst>
                <a:ext uri="{FF2B5EF4-FFF2-40B4-BE49-F238E27FC236}">
                  <a16:creationId xmlns:a16="http://schemas.microsoft.com/office/drawing/2014/main" id="{650D1CE1-3C99-47C0-AF33-813BB7F1A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646488"/>
              <a:ext cx="331788" cy="315913"/>
            </a:xfrm>
            <a:custGeom>
              <a:avLst/>
              <a:gdLst>
                <a:gd name="T0" fmla="*/ 180 w 209"/>
                <a:gd name="T1" fmla="*/ 0 h 199"/>
                <a:gd name="T2" fmla="*/ 209 w 209"/>
                <a:gd name="T3" fmla="*/ 0 h 199"/>
                <a:gd name="T4" fmla="*/ 209 w 209"/>
                <a:gd name="T5" fmla="*/ 199 h 199"/>
                <a:gd name="T6" fmla="*/ 0 w 209"/>
                <a:gd name="T7" fmla="*/ 199 h 199"/>
                <a:gd name="T8" fmla="*/ 0 w 209"/>
                <a:gd name="T9" fmla="*/ 0 h 199"/>
                <a:gd name="T10" fmla="*/ 29 w 209"/>
                <a:gd name="T1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199">
                  <a:moveTo>
                    <a:pt x="180" y="0"/>
                  </a:moveTo>
                  <a:lnTo>
                    <a:pt x="209" y="0"/>
                  </a:lnTo>
                  <a:lnTo>
                    <a:pt x="209" y="199"/>
                  </a:lnTo>
                  <a:lnTo>
                    <a:pt x="0" y="199"/>
                  </a:lnTo>
                  <a:lnTo>
                    <a:pt x="0" y="0"/>
                  </a:lnTo>
                  <a:lnTo>
                    <a:pt x="29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3" name="Freeform 292">
              <a:extLst>
                <a:ext uri="{FF2B5EF4-FFF2-40B4-BE49-F238E27FC236}">
                  <a16:creationId xmlns:a16="http://schemas.microsoft.com/office/drawing/2014/main" id="{D2316484-C896-4385-AD2D-C4DB64F5A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3676651"/>
              <a:ext cx="239713" cy="241300"/>
            </a:xfrm>
            <a:custGeom>
              <a:avLst/>
              <a:gdLst>
                <a:gd name="T0" fmla="*/ 0 w 151"/>
                <a:gd name="T1" fmla="*/ 0 h 152"/>
                <a:gd name="T2" fmla="*/ 0 w 151"/>
                <a:gd name="T3" fmla="*/ 152 h 152"/>
                <a:gd name="T4" fmla="*/ 151 w 151"/>
                <a:gd name="T5" fmla="*/ 152 h 152"/>
                <a:gd name="T6" fmla="*/ 151 w 151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152">
                  <a:moveTo>
                    <a:pt x="0" y="0"/>
                  </a:moveTo>
                  <a:lnTo>
                    <a:pt x="0" y="152"/>
                  </a:lnTo>
                  <a:lnTo>
                    <a:pt x="151" y="152"/>
                  </a:lnTo>
                  <a:lnTo>
                    <a:pt x="151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4" name="Line 293">
              <a:extLst>
                <a:ext uri="{FF2B5EF4-FFF2-40B4-BE49-F238E27FC236}">
                  <a16:creationId xmlns:a16="http://schemas.microsoft.com/office/drawing/2014/main" id="{527968AB-4D1F-4C9B-A0EE-210C5FD461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8763" y="3646488"/>
              <a:ext cx="3651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5" name="Line 294">
              <a:extLst>
                <a:ext uri="{FF2B5EF4-FFF2-40B4-BE49-F238E27FC236}">
                  <a16:creationId xmlns:a16="http://schemas.microsoft.com/office/drawing/2014/main" id="{6E3CA434-87AC-4C29-8EE6-D7557C8251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1313" y="3646488"/>
              <a:ext cx="3651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sp>
        <p:nvSpPr>
          <p:cNvPr id="34" name="AutoShape 2" descr="Resultado de imagen para construcciÃ³n de portal de datos abiertos">
            <a:extLst>
              <a:ext uri="{FF2B5EF4-FFF2-40B4-BE49-F238E27FC236}">
                <a16:creationId xmlns:a16="http://schemas.microsoft.com/office/drawing/2014/main" id="{0824E99C-31ED-444D-8FA0-817502C786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 sz="2399"/>
          </a:p>
        </p:txBody>
      </p:sp>
      <p:sp>
        <p:nvSpPr>
          <p:cNvPr id="56" name="2 Flecha doblada">
            <a:extLst>
              <a:ext uri="{FF2B5EF4-FFF2-40B4-BE49-F238E27FC236}">
                <a16:creationId xmlns:a16="http://schemas.microsoft.com/office/drawing/2014/main" id="{AD442813-89EA-4591-AB0F-42D1134CB547}"/>
              </a:ext>
            </a:extLst>
          </p:cNvPr>
          <p:cNvSpPr/>
          <p:nvPr/>
        </p:nvSpPr>
        <p:spPr>
          <a:xfrm flipV="1">
            <a:off x="2618329" y="6323812"/>
            <a:ext cx="289067" cy="29497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2399">
              <a:solidFill>
                <a:schemeClr val="tx1"/>
              </a:solidFill>
            </a:endParaRPr>
          </a:p>
        </p:txBody>
      </p:sp>
      <p:graphicFrame>
        <p:nvGraphicFramePr>
          <p:cNvPr id="33" name="Gráfico 32">
            <a:extLst>
              <a:ext uri="{FF2B5EF4-FFF2-40B4-BE49-F238E27FC236}">
                <a16:creationId xmlns:a16="http://schemas.microsoft.com/office/drawing/2014/main" id="{338F40D7-2785-4BCC-9F4B-6BECB98225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5945490"/>
              </p:ext>
            </p:extLst>
          </p:nvPr>
        </p:nvGraphicFramePr>
        <p:xfrm>
          <a:off x="123831" y="259330"/>
          <a:ext cx="6071733" cy="3137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8" name="Gráfico 37">
            <a:extLst>
              <a:ext uri="{FF2B5EF4-FFF2-40B4-BE49-F238E27FC236}">
                <a16:creationId xmlns:a16="http://schemas.microsoft.com/office/drawing/2014/main" id="{6AF19912-9F16-405F-88D7-F513812A6A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5429279"/>
              </p:ext>
            </p:extLst>
          </p:nvPr>
        </p:nvGraphicFramePr>
        <p:xfrm>
          <a:off x="6224974" y="2131891"/>
          <a:ext cx="5738484" cy="3979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3C31CC07-D8C5-481D-A679-735A5CDF9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735" y="939568"/>
            <a:ext cx="3560135" cy="88858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E67D483-D512-4A27-A59F-B04C363129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220086"/>
            <a:ext cx="2963687" cy="201823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A348C9B-1546-46C7-8AC5-F6C30A8CFF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3687" y="3460702"/>
            <a:ext cx="3132313" cy="208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79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8">
            <a:extLst>
              <a:ext uri="{FF2B5EF4-FFF2-40B4-BE49-F238E27FC236}">
                <a16:creationId xmlns:a16="http://schemas.microsoft.com/office/drawing/2014/main" id="{A377FCB5-016A-4C33-9D46-42A60412C1B8}"/>
              </a:ext>
            </a:extLst>
          </p:cNvPr>
          <p:cNvSpPr txBox="1"/>
          <p:nvPr/>
        </p:nvSpPr>
        <p:spPr>
          <a:xfrm>
            <a:off x="228542" y="170034"/>
            <a:ext cx="2501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alibri Light" panose="020F0302020204030204" pitchFamily="34" charset="0"/>
              </a:rPr>
              <a:t>Simple Project Manager </a:t>
            </a:r>
          </a:p>
        </p:txBody>
      </p:sp>
      <p:grpSp>
        <p:nvGrpSpPr>
          <p:cNvPr id="6" name="Group 65">
            <a:extLst>
              <a:ext uri="{FF2B5EF4-FFF2-40B4-BE49-F238E27FC236}">
                <a16:creationId xmlns:a16="http://schemas.microsoft.com/office/drawing/2014/main" id="{1C5AF5D8-CDEC-4DD5-96C3-C50045B71C37}"/>
              </a:ext>
            </a:extLst>
          </p:cNvPr>
          <p:cNvGrpSpPr/>
          <p:nvPr/>
        </p:nvGrpSpPr>
        <p:grpSpPr>
          <a:xfrm>
            <a:off x="3578219" y="3714027"/>
            <a:ext cx="228976" cy="228976"/>
            <a:chOff x="3398838" y="3616326"/>
            <a:chExt cx="346075" cy="346076"/>
          </a:xfrm>
        </p:grpSpPr>
        <p:sp>
          <p:nvSpPr>
            <p:cNvPr id="8" name="Rectangle 94">
              <a:extLst>
                <a:ext uri="{FF2B5EF4-FFF2-40B4-BE49-F238E27FC236}">
                  <a16:creationId xmlns:a16="http://schemas.microsoft.com/office/drawing/2014/main" id="{7F3FF0C4-9DBD-4E35-98A3-2709B2D46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616326"/>
              <a:ext cx="90488" cy="34607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0" name="Rectangle 95">
              <a:extLst>
                <a:ext uri="{FF2B5EF4-FFF2-40B4-BE49-F238E27FC236}">
                  <a16:creationId xmlns:a16="http://schemas.microsoft.com/office/drawing/2014/main" id="{A930931F-4052-4420-8C26-689DC3DC7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651" y="3736976"/>
              <a:ext cx="90488" cy="22542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1" name="Line 96">
              <a:extLst>
                <a:ext uri="{FF2B5EF4-FFF2-40B4-BE49-F238E27FC236}">
                  <a16:creationId xmlns:a16="http://schemas.microsoft.com/office/drawing/2014/main" id="{68E35F63-BD2E-4C19-893D-6D0916EE46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9813" y="3933826"/>
              <a:ext cx="3016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2" name="Line 97">
              <a:extLst>
                <a:ext uri="{FF2B5EF4-FFF2-40B4-BE49-F238E27FC236}">
                  <a16:creationId xmlns:a16="http://schemas.microsoft.com/office/drawing/2014/main" id="{1C64BDF5-F5D4-4638-87EA-877864B8F1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3613" y="3646489"/>
              <a:ext cx="0" cy="19685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3" name="Rectangle 98">
              <a:extLst>
                <a:ext uri="{FF2B5EF4-FFF2-40B4-BE49-F238E27FC236}">
                  <a16:creationId xmlns:a16="http://schemas.microsoft.com/office/drawing/2014/main" id="{F0D540CE-2688-4534-B03D-6028CB028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326" y="3873501"/>
              <a:ext cx="30163" cy="6032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4" name="Line 99">
              <a:extLst>
                <a:ext uri="{FF2B5EF4-FFF2-40B4-BE49-F238E27FC236}">
                  <a16:creationId xmlns:a16="http://schemas.microsoft.com/office/drawing/2014/main" id="{8A88C859-A55C-4CD8-BC0C-E0245263CC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4101" y="3767139"/>
              <a:ext cx="0" cy="136525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5" name="Line 100">
              <a:extLst>
                <a:ext uri="{FF2B5EF4-FFF2-40B4-BE49-F238E27FC236}">
                  <a16:creationId xmlns:a16="http://schemas.microsoft.com/office/drawing/2014/main" id="{A20C77B2-8863-4A46-B43E-05E5231D12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1" y="3706814"/>
              <a:ext cx="0" cy="21113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6" name="Rectangle 101">
              <a:extLst>
                <a:ext uri="{FF2B5EF4-FFF2-40B4-BE49-F238E27FC236}">
                  <a16:creationId xmlns:a16="http://schemas.microsoft.com/office/drawing/2014/main" id="{48D7EA93-46D1-4A10-91C8-509D64D96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8838" y="3662364"/>
              <a:ext cx="60325" cy="300038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7" name="Freeform 102">
              <a:extLst>
                <a:ext uri="{FF2B5EF4-FFF2-40B4-BE49-F238E27FC236}">
                  <a16:creationId xmlns:a16="http://schemas.microsoft.com/office/drawing/2014/main" id="{4420A035-F8CF-4BA8-B814-0435F7E39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263" y="3662364"/>
              <a:ext cx="120650" cy="300038"/>
            </a:xfrm>
            <a:custGeom>
              <a:avLst/>
              <a:gdLst>
                <a:gd name="T0" fmla="*/ 76 w 76"/>
                <a:gd name="T1" fmla="*/ 182 h 189"/>
                <a:gd name="T2" fmla="*/ 47 w 76"/>
                <a:gd name="T3" fmla="*/ 189 h 189"/>
                <a:gd name="T4" fmla="*/ 0 w 76"/>
                <a:gd name="T5" fmla="*/ 7 h 189"/>
                <a:gd name="T6" fmla="*/ 29 w 76"/>
                <a:gd name="T7" fmla="*/ 0 h 189"/>
                <a:gd name="T8" fmla="*/ 76 w 76"/>
                <a:gd name="T9" fmla="*/ 18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89">
                  <a:moveTo>
                    <a:pt x="76" y="182"/>
                  </a:moveTo>
                  <a:lnTo>
                    <a:pt x="47" y="189"/>
                  </a:lnTo>
                  <a:lnTo>
                    <a:pt x="0" y="7"/>
                  </a:lnTo>
                  <a:lnTo>
                    <a:pt x="29" y="0"/>
                  </a:lnTo>
                  <a:lnTo>
                    <a:pt x="76" y="182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grpSp>
        <p:nvGrpSpPr>
          <p:cNvPr id="18" name="Group 84">
            <a:extLst>
              <a:ext uri="{FF2B5EF4-FFF2-40B4-BE49-F238E27FC236}">
                <a16:creationId xmlns:a16="http://schemas.microsoft.com/office/drawing/2014/main" id="{F0E22033-2AA8-4A9E-A301-B75954084644}"/>
              </a:ext>
            </a:extLst>
          </p:cNvPr>
          <p:cNvGrpSpPr/>
          <p:nvPr/>
        </p:nvGrpSpPr>
        <p:grpSpPr>
          <a:xfrm>
            <a:off x="3594996" y="1071046"/>
            <a:ext cx="219523" cy="228976"/>
            <a:chOff x="2692400" y="3616326"/>
            <a:chExt cx="331788" cy="346075"/>
          </a:xfrm>
        </p:grpSpPr>
        <p:sp>
          <p:nvSpPr>
            <p:cNvPr id="19" name="Line 288">
              <a:extLst>
                <a:ext uri="{FF2B5EF4-FFF2-40B4-BE49-F238E27FC236}">
                  <a16:creationId xmlns:a16="http://schemas.microsoft.com/office/drawing/2014/main" id="{9D005651-68EB-49A8-B5DD-66A4B90864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8600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0" name="Line 289">
              <a:extLst>
                <a:ext uri="{FF2B5EF4-FFF2-40B4-BE49-F238E27FC236}">
                  <a16:creationId xmlns:a16="http://schemas.microsoft.com/office/drawing/2014/main" id="{008E3823-C224-438D-960E-33F8D1E4E5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7500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1" name="Line 290">
              <a:extLst>
                <a:ext uri="{FF2B5EF4-FFF2-40B4-BE49-F238E27FC236}">
                  <a16:creationId xmlns:a16="http://schemas.microsoft.com/office/drawing/2014/main" id="{39E0534F-DDA4-4567-AC06-F595478AE7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7988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2" name="Freeform 291">
              <a:extLst>
                <a:ext uri="{FF2B5EF4-FFF2-40B4-BE49-F238E27FC236}">
                  <a16:creationId xmlns:a16="http://schemas.microsoft.com/office/drawing/2014/main" id="{650D1CE1-3C99-47C0-AF33-813BB7F1A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646488"/>
              <a:ext cx="331788" cy="315913"/>
            </a:xfrm>
            <a:custGeom>
              <a:avLst/>
              <a:gdLst>
                <a:gd name="T0" fmla="*/ 180 w 209"/>
                <a:gd name="T1" fmla="*/ 0 h 199"/>
                <a:gd name="T2" fmla="*/ 209 w 209"/>
                <a:gd name="T3" fmla="*/ 0 h 199"/>
                <a:gd name="T4" fmla="*/ 209 w 209"/>
                <a:gd name="T5" fmla="*/ 199 h 199"/>
                <a:gd name="T6" fmla="*/ 0 w 209"/>
                <a:gd name="T7" fmla="*/ 199 h 199"/>
                <a:gd name="T8" fmla="*/ 0 w 209"/>
                <a:gd name="T9" fmla="*/ 0 h 199"/>
                <a:gd name="T10" fmla="*/ 29 w 209"/>
                <a:gd name="T1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199">
                  <a:moveTo>
                    <a:pt x="180" y="0"/>
                  </a:moveTo>
                  <a:lnTo>
                    <a:pt x="209" y="0"/>
                  </a:lnTo>
                  <a:lnTo>
                    <a:pt x="209" y="199"/>
                  </a:lnTo>
                  <a:lnTo>
                    <a:pt x="0" y="199"/>
                  </a:lnTo>
                  <a:lnTo>
                    <a:pt x="0" y="0"/>
                  </a:lnTo>
                  <a:lnTo>
                    <a:pt x="29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3" name="Freeform 292">
              <a:extLst>
                <a:ext uri="{FF2B5EF4-FFF2-40B4-BE49-F238E27FC236}">
                  <a16:creationId xmlns:a16="http://schemas.microsoft.com/office/drawing/2014/main" id="{D2316484-C896-4385-AD2D-C4DB64F5A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3676651"/>
              <a:ext cx="239713" cy="241300"/>
            </a:xfrm>
            <a:custGeom>
              <a:avLst/>
              <a:gdLst>
                <a:gd name="T0" fmla="*/ 0 w 151"/>
                <a:gd name="T1" fmla="*/ 0 h 152"/>
                <a:gd name="T2" fmla="*/ 0 w 151"/>
                <a:gd name="T3" fmla="*/ 152 h 152"/>
                <a:gd name="T4" fmla="*/ 151 w 151"/>
                <a:gd name="T5" fmla="*/ 152 h 152"/>
                <a:gd name="T6" fmla="*/ 151 w 151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152">
                  <a:moveTo>
                    <a:pt x="0" y="0"/>
                  </a:moveTo>
                  <a:lnTo>
                    <a:pt x="0" y="152"/>
                  </a:lnTo>
                  <a:lnTo>
                    <a:pt x="151" y="152"/>
                  </a:lnTo>
                  <a:lnTo>
                    <a:pt x="151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4" name="Line 293">
              <a:extLst>
                <a:ext uri="{FF2B5EF4-FFF2-40B4-BE49-F238E27FC236}">
                  <a16:creationId xmlns:a16="http://schemas.microsoft.com/office/drawing/2014/main" id="{527968AB-4D1F-4C9B-A0EE-210C5FD461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8763" y="3646488"/>
              <a:ext cx="3651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5" name="Line 294">
              <a:extLst>
                <a:ext uri="{FF2B5EF4-FFF2-40B4-BE49-F238E27FC236}">
                  <a16:creationId xmlns:a16="http://schemas.microsoft.com/office/drawing/2014/main" id="{6E3CA434-87AC-4C29-8EE6-D7557C8251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1313" y="3646488"/>
              <a:ext cx="3651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sp>
        <p:nvSpPr>
          <p:cNvPr id="34" name="AutoShape 2" descr="Resultado de imagen para construcciÃ³n de portal de datos abiertos">
            <a:extLst>
              <a:ext uri="{FF2B5EF4-FFF2-40B4-BE49-F238E27FC236}">
                <a16:creationId xmlns:a16="http://schemas.microsoft.com/office/drawing/2014/main" id="{0824E99C-31ED-444D-8FA0-817502C786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 sz="2399"/>
          </a:p>
        </p:txBody>
      </p:sp>
      <p:sp>
        <p:nvSpPr>
          <p:cNvPr id="56" name="2 Flecha doblada">
            <a:extLst>
              <a:ext uri="{FF2B5EF4-FFF2-40B4-BE49-F238E27FC236}">
                <a16:creationId xmlns:a16="http://schemas.microsoft.com/office/drawing/2014/main" id="{AD442813-89EA-4591-AB0F-42D1134CB547}"/>
              </a:ext>
            </a:extLst>
          </p:cNvPr>
          <p:cNvSpPr/>
          <p:nvPr/>
        </p:nvSpPr>
        <p:spPr>
          <a:xfrm flipV="1">
            <a:off x="2618329" y="6323812"/>
            <a:ext cx="289067" cy="29497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2399">
              <a:solidFill>
                <a:schemeClr val="tx1"/>
              </a:solidFill>
            </a:endParaRPr>
          </a:p>
        </p:txBody>
      </p:sp>
      <p:graphicFrame>
        <p:nvGraphicFramePr>
          <p:cNvPr id="29" name="Gráfico 28">
            <a:extLst>
              <a:ext uri="{FF2B5EF4-FFF2-40B4-BE49-F238E27FC236}">
                <a16:creationId xmlns:a16="http://schemas.microsoft.com/office/drawing/2014/main" id="{338F40D7-2785-4BCC-9F4B-6BECB98225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9705219"/>
              </p:ext>
            </p:extLst>
          </p:nvPr>
        </p:nvGraphicFramePr>
        <p:xfrm>
          <a:off x="0" y="62260"/>
          <a:ext cx="6144753" cy="3478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" name="Gráfico 30">
            <a:extLst>
              <a:ext uri="{FF2B5EF4-FFF2-40B4-BE49-F238E27FC236}">
                <a16:creationId xmlns:a16="http://schemas.microsoft.com/office/drawing/2014/main" id="{B37F9F4E-77DB-45F9-A060-36E9453D09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5904448"/>
              </p:ext>
            </p:extLst>
          </p:nvPr>
        </p:nvGraphicFramePr>
        <p:xfrm>
          <a:off x="6164708" y="2238374"/>
          <a:ext cx="6027292" cy="3970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D03A044E-54A6-4D00-AF96-98E2F04AD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0866" y="769920"/>
            <a:ext cx="4038600" cy="1228725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2E7F8F25-03D7-4756-A42B-786AF7939F95}"/>
              </a:ext>
            </a:extLst>
          </p:cNvPr>
          <p:cNvSpPr txBox="1">
            <a:spLocks/>
          </p:cNvSpPr>
          <p:nvPr/>
        </p:nvSpPr>
        <p:spPr>
          <a:xfrm>
            <a:off x="6628353" y="214145"/>
            <a:ext cx="5181113" cy="5226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2000" b="1" dirty="0">
                <a:solidFill>
                  <a:schemeClr val="accent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II. Análisis y Continuidad de Programas 2016-2020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C01E2F9-96C5-4EF0-86CC-6D930BECA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420998"/>
            <a:ext cx="2907397" cy="190281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1C2432C-C76C-4769-A25D-444A4FE6B1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7396" y="3540606"/>
            <a:ext cx="3188604" cy="190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56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8">
            <a:extLst>
              <a:ext uri="{FF2B5EF4-FFF2-40B4-BE49-F238E27FC236}">
                <a16:creationId xmlns:a16="http://schemas.microsoft.com/office/drawing/2014/main" id="{A377FCB5-016A-4C33-9D46-42A60412C1B8}"/>
              </a:ext>
            </a:extLst>
          </p:cNvPr>
          <p:cNvSpPr txBox="1"/>
          <p:nvPr/>
        </p:nvSpPr>
        <p:spPr>
          <a:xfrm>
            <a:off x="228542" y="170034"/>
            <a:ext cx="2501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alibri Light" panose="020F0302020204030204" pitchFamily="34" charset="0"/>
              </a:rPr>
              <a:t>Simple Project Manager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06DE0A-87E4-4DFD-9BD9-5DBF059A5A2A}"/>
              </a:ext>
            </a:extLst>
          </p:cNvPr>
          <p:cNvSpPr txBox="1">
            <a:spLocks/>
          </p:cNvSpPr>
          <p:nvPr/>
        </p:nvSpPr>
        <p:spPr>
          <a:xfrm>
            <a:off x="6782345" y="247256"/>
            <a:ext cx="5181113" cy="5226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2000" b="1" dirty="0">
                <a:solidFill>
                  <a:schemeClr val="accent1">
                    <a:lumMod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II. Análisis y Continuidad de Programas 2016-2020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6" name="Group 65">
            <a:extLst>
              <a:ext uri="{FF2B5EF4-FFF2-40B4-BE49-F238E27FC236}">
                <a16:creationId xmlns:a16="http://schemas.microsoft.com/office/drawing/2014/main" id="{1C5AF5D8-CDEC-4DD5-96C3-C50045B71C37}"/>
              </a:ext>
            </a:extLst>
          </p:cNvPr>
          <p:cNvGrpSpPr/>
          <p:nvPr/>
        </p:nvGrpSpPr>
        <p:grpSpPr>
          <a:xfrm>
            <a:off x="3578219" y="3714027"/>
            <a:ext cx="228976" cy="228976"/>
            <a:chOff x="3398838" y="3616326"/>
            <a:chExt cx="346075" cy="346076"/>
          </a:xfrm>
        </p:grpSpPr>
        <p:sp>
          <p:nvSpPr>
            <p:cNvPr id="8" name="Rectangle 94">
              <a:extLst>
                <a:ext uri="{FF2B5EF4-FFF2-40B4-BE49-F238E27FC236}">
                  <a16:creationId xmlns:a16="http://schemas.microsoft.com/office/drawing/2014/main" id="{7F3FF0C4-9DBD-4E35-98A3-2709B2D46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616326"/>
              <a:ext cx="90488" cy="34607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0" name="Rectangle 95">
              <a:extLst>
                <a:ext uri="{FF2B5EF4-FFF2-40B4-BE49-F238E27FC236}">
                  <a16:creationId xmlns:a16="http://schemas.microsoft.com/office/drawing/2014/main" id="{A930931F-4052-4420-8C26-689DC3DC7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651" y="3736976"/>
              <a:ext cx="90488" cy="22542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1" name="Line 96">
              <a:extLst>
                <a:ext uri="{FF2B5EF4-FFF2-40B4-BE49-F238E27FC236}">
                  <a16:creationId xmlns:a16="http://schemas.microsoft.com/office/drawing/2014/main" id="{68E35F63-BD2E-4C19-893D-6D0916EE46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9813" y="3933826"/>
              <a:ext cx="3016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2" name="Line 97">
              <a:extLst>
                <a:ext uri="{FF2B5EF4-FFF2-40B4-BE49-F238E27FC236}">
                  <a16:creationId xmlns:a16="http://schemas.microsoft.com/office/drawing/2014/main" id="{1C64BDF5-F5D4-4638-87EA-877864B8F1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3613" y="3646489"/>
              <a:ext cx="0" cy="19685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3" name="Rectangle 98">
              <a:extLst>
                <a:ext uri="{FF2B5EF4-FFF2-40B4-BE49-F238E27FC236}">
                  <a16:creationId xmlns:a16="http://schemas.microsoft.com/office/drawing/2014/main" id="{F0D540CE-2688-4534-B03D-6028CB028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326" y="3873501"/>
              <a:ext cx="30163" cy="60325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4" name="Line 99">
              <a:extLst>
                <a:ext uri="{FF2B5EF4-FFF2-40B4-BE49-F238E27FC236}">
                  <a16:creationId xmlns:a16="http://schemas.microsoft.com/office/drawing/2014/main" id="{8A88C859-A55C-4CD8-BC0C-E0245263CC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4101" y="3767139"/>
              <a:ext cx="0" cy="136525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5" name="Line 100">
              <a:extLst>
                <a:ext uri="{FF2B5EF4-FFF2-40B4-BE49-F238E27FC236}">
                  <a16:creationId xmlns:a16="http://schemas.microsoft.com/office/drawing/2014/main" id="{A20C77B2-8863-4A46-B43E-05E5231D12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1" y="3706814"/>
              <a:ext cx="0" cy="21113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6" name="Rectangle 101">
              <a:extLst>
                <a:ext uri="{FF2B5EF4-FFF2-40B4-BE49-F238E27FC236}">
                  <a16:creationId xmlns:a16="http://schemas.microsoft.com/office/drawing/2014/main" id="{48D7EA93-46D1-4A10-91C8-509D64D96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8838" y="3662364"/>
              <a:ext cx="60325" cy="300038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7" name="Freeform 102">
              <a:extLst>
                <a:ext uri="{FF2B5EF4-FFF2-40B4-BE49-F238E27FC236}">
                  <a16:creationId xmlns:a16="http://schemas.microsoft.com/office/drawing/2014/main" id="{4420A035-F8CF-4BA8-B814-0435F7E39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263" y="3662364"/>
              <a:ext cx="120650" cy="300038"/>
            </a:xfrm>
            <a:custGeom>
              <a:avLst/>
              <a:gdLst>
                <a:gd name="T0" fmla="*/ 76 w 76"/>
                <a:gd name="T1" fmla="*/ 182 h 189"/>
                <a:gd name="T2" fmla="*/ 47 w 76"/>
                <a:gd name="T3" fmla="*/ 189 h 189"/>
                <a:gd name="T4" fmla="*/ 0 w 76"/>
                <a:gd name="T5" fmla="*/ 7 h 189"/>
                <a:gd name="T6" fmla="*/ 29 w 76"/>
                <a:gd name="T7" fmla="*/ 0 h 189"/>
                <a:gd name="T8" fmla="*/ 76 w 76"/>
                <a:gd name="T9" fmla="*/ 18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89">
                  <a:moveTo>
                    <a:pt x="76" y="182"/>
                  </a:moveTo>
                  <a:lnTo>
                    <a:pt x="47" y="189"/>
                  </a:lnTo>
                  <a:lnTo>
                    <a:pt x="0" y="7"/>
                  </a:lnTo>
                  <a:lnTo>
                    <a:pt x="29" y="0"/>
                  </a:lnTo>
                  <a:lnTo>
                    <a:pt x="76" y="182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grpSp>
        <p:nvGrpSpPr>
          <p:cNvPr id="18" name="Group 84">
            <a:extLst>
              <a:ext uri="{FF2B5EF4-FFF2-40B4-BE49-F238E27FC236}">
                <a16:creationId xmlns:a16="http://schemas.microsoft.com/office/drawing/2014/main" id="{F0E22033-2AA8-4A9E-A301-B75954084644}"/>
              </a:ext>
            </a:extLst>
          </p:cNvPr>
          <p:cNvGrpSpPr/>
          <p:nvPr/>
        </p:nvGrpSpPr>
        <p:grpSpPr>
          <a:xfrm>
            <a:off x="3594996" y="1071046"/>
            <a:ext cx="219523" cy="228976"/>
            <a:chOff x="2692400" y="3616326"/>
            <a:chExt cx="331788" cy="346075"/>
          </a:xfrm>
        </p:grpSpPr>
        <p:sp>
          <p:nvSpPr>
            <p:cNvPr id="19" name="Line 288">
              <a:extLst>
                <a:ext uri="{FF2B5EF4-FFF2-40B4-BE49-F238E27FC236}">
                  <a16:creationId xmlns:a16="http://schemas.microsoft.com/office/drawing/2014/main" id="{9D005651-68EB-49A8-B5DD-66A4B90864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8600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0" name="Line 289">
              <a:extLst>
                <a:ext uri="{FF2B5EF4-FFF2-40B4-BE49-F238E27FC236}">
                  <a16:creationId xmlns:a16="http://schemas.microsoft.com/office/drawing/2014/main" id="{008E3823-C224-438D-960E-33F8D1E4E5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7500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1" name="Line 290">
              <a:extLst>
                <a:ext uri="{FF2B5EF4-FFF2-40B4-BE49-F238E27FC236}">
                  <a16:creationId xmlns:a16="http://schemas.microsoft.com/office/drawing/2014/main" id="{39E0534F-DDA4-4567-AC06-F595478AE7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7988" y="3616326"/>
              <a:ext cx="0" cy="762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2" name="Freeform 291">
              <a:extLst>
                <a:ext uri="{FF2B5EF4-FFF2-40B4-BE49-F238E27FC236}">
                  <a16:creationId xmlns:a16="http://schemas.microsoft.com/office/drawing/2014/main" id="{650D1CE1-3C99-47C0-AF33-813BB7F1A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3646488"/>
              <a:ext cx="331788" cy="315913"/>
            </a:xfrm>
            <a:custGeom>
              <a:avLst/>
              <a:gdLst>
                <a:gd name="T0" fmla="*/ 180 w 209"/>
                <a:gd name="T1" fmla="*/ 0 h 199"/>
                <a:gd name="T2" fmla="*/ 209 w 209"/>
                <a:gd name="T3" fmla="*/ 0 h 199"/>
                <a:gd name="T4" fmla="*/ 209 w 209"/>
                <a:gd name="T5" fmla="*/ 199 h 199"/>
                <a:gd name="T6" fmla="*/ 0 w 209"/>
                <a:gd name="T7" fmla="*/ 199 h 199"/>
                <a:gd name="T8" fmla="*/ 0 w 209"/>
                <a:gd name="T9" fmla="*/ 0 h 199"/>
                <a:gd name="T10" fmla="*/ 29 w 209"/>
                <a:gd name="T1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199">
                  <a:moveTo>
                    <a:pt x="180" y="0"/>
                  </a:moveTo>
                  <a:lnTo>
                    <a:pt x="209" y="0"/>
                  </a:lnTo>
                  <a:lnTo>
                    <a:pt x="209" y="199"/>
                  </a:lnTo>
                  <a:lnTo>
                    <a:pt x="0" y="199"/>
                  </a:lnTo>
                  <a:lnTo>
                    <a:pt x="0" y="0"/>
                  </a:lnTo>
                  <a:lnTo>
                    <a:pt x="29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3" name="Freeform 292">
              <a:extLst>
                <a:ext uri="{FF2B5EF4-FFF2-40B4-BE49-F238E27FC236}">
                  <a16:creationId xmlns:a16="http://schemas.microsoft.com/office/drawing/2014/main" id="{D2316484-C896-4385-AD2D-C4DB64F5A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3676651"/>
              <a:ext cx="239713" cy="241300"/>
            </a:xfrm>
            <a:custGeom>
              <a:avLst/>
              <a:gdLst>
                <a:gd name="T0" fmla="*/ 0 w 151"/>
                <a:gd name="T1" fmla="*/ 0 h 152"/>
                <a:gd name="T2" fmla="*/ 0 w 151"/>
                <a:gd name="T3" fmla="*/ 152 h 152"/>
                <a:gd name="T4" fmla="*/ 151 w 151"/>
                <a:gd name="T5" fmla="*/ 152 h 152"/>
                <a:gd name="T6" fmla="*/ 151 w 151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152">
                  <a:moveTo>
                    <a:pt x="0" y="0"/>
                  </a:moveTo>
                  <a:lnTo>
                    <a:pt x="0" y="152"/>
                  </a:lnTo>
                  <a:lnTo>
                    <a:pt x="151" y="152"/>
                  </a:lnTo>
                  <a:lnTo>
                    <a:pt x="151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4" name="Line 293">
              <a:extLst>
                <a:ext uri="{FF2B5EF4-FFF2-40B4-BE49-F238E27FC236}">
                  <a16:creationId xmlns:a16="http://schemas.microsoft.com/office/drawing/2014/main" id="{527968AB-4D1F-4C9B-A0EE-210C5FD461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8763" y="3646488"/>
              <a:ext cx="3651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25" name="Line 294">
              <a:extLst>
                <a:ext uri="{FF2B5EF4-FFF2-40B4-BE49-F238E27FC236}">
                  <a16:creationId xmlns:a16="http://schemas.microsoft.com/office/drawing/2014/main" id="{6E3CA434-87AC-4C29-8EE6-D7557C8251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1313" y="3646488"/>
              <a:ext cx="3651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sp>
        <p:nvSpPr>
          <p:cNvPr id="34" name="AutoShape 2" descr="Resultado de imagen para construcciÃ³n de portal de datos abiertos">
            <a:extLst>
              <a:ext uri="{FF2B5EF4-FFF2-40B4-BE49-F238E27FC236}">
                <a16:creationId xmlns:a16="http://schemas.microsoft.com/office/drawing/2014/main" id="{0824E99C-31ED-444D-8FA0-817502C786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 sz="2399"/>
          </a:p>
        </p:txBody>
      </p:sp>
      <p:sp>
        <p:nvSpPr>
          <p:cNvPr id="56" name="2 Flecha doblada">
            <a:extLst>
              <a:ext uri="{FF2B5EF4-FFF2-40B4-BE49-F238E27FC236}">
                <a16:creationId xmlns:a16="http://schemas.microsoft.com/office/drawing/2014/main" id="{AD442813-89EA-4591-AB0F-42D1134CB547}"/>
              </a:ext>
            </a:extLst>
          </p:cNvPr>
          <p:cNvSpPr/>
          <p:nvPr/>
        </p:nvSpPr>
        <p:spPr>
          <a:xfrm flipV="1">
            <a:off x="2618329" y="6323812"/>
            <a:ext cx="289067" cy="29497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2399">
              <a:solidFill>
                <a:schemeClr val="tx1"/>
              </a:solidFill>
            </a:endParaRPr>
          </a:p>
        </p:txBody>
      </p:sp>
      <p:graphicFrame>
        <p:nvGraphicFramePr>
          <p:cNvPr id="40" name="Gráfico 39">
            <a:extLst>
              <a:ext uri="{FF2B5EF4-FFF2-40B4-BE49-F238E27FC236}">
                <a16:creationId xmlns:a16="http://schemas.microsoft.com/office/drawing/2014/main" id="{22FF4E7C-1397-42BA-88F2-F09A337EF4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4439238"/>
              </p:ext>
            </p:extLst>
          </p:nvPr>
        </p:nvGraphicFramePr>
        <p:xfrm>
          <a:off x="1" y="0"/>
          <a:ext cx="5882586" cy="3565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1" name="Gráfico 40">
            <a:extLst>
              <a:ext uri="{FF2B5EF4-FFF2-40B4-BE49-F238E27FC236}">
                <a16:creationId xmlns:a16="http://schemas.microsoft.com/office/drawing/2014/main" id="{A01820F5-376B-42BD-96C0-B3D0B4F9AB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5669972"/>
              </p:ext>
            </p:extLst>
          </p:nvPr>
        </p:nvGraphicFramePr>
        <p:xfrm>
          <a:off x="5864906" y="2933700"/>
          <a:ext cx="6287179" cy="3277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BB33105F-8ADC-428B-8B7D-AAE16B344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938" y="797252"/>
            <a:ext cx="4830928" cy="146774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E62EABA-7FAA-4418-BC23-7D2A05D89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528590"/>
            <a:ext cx="2712094" cy="1795222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DA49AF39-F75C-4999-9022-96B03B59CD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2095" y="3585562"/>
            <a:ext cx="3152811" cy="214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312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3846</TotalTime>
  <Words>346</Words>
  <Application>Microsoft Macintosh PowerPoint</Application>
  <PresentationFormat>Panorámica</PresentationFormat>
  <Paragraphs>131</Paragraphs>
  <Slides>13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Ebrima</vt:lpstr>
      <vt:lpstr>Segoe UI Black</vt:lpstr>
      <vt:lpstr>Tema de Office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Carlos Contreras</cp:lastModifiedBy>
  <cp:revision>119</cp:revision>
  <cp:lastPrinted>2019-06-14T23:16:22Z</cp:lastPrinted>
  <dcterms:created xsi:type="dcterms:W3CDTF">2018-01-11T17:54:19Z</dcterms:created>
  <dcterms:modified xsi:type="dcterms:W3CDTF">2019-06-18T14:02:46Z</dcterms:modified>
</cp:coreProperties>
</file>