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305" r:id="rId3"/>
    <p:sldId id="297" r:id="rId4"/>
    <p:sldId id="298" r:id="rId5"/>
    <p:sldId id="303" r:id="rId6"/>
    <p:sldId id="304" r:id="rId7"/>
    <p:sldId id="306" r:id="rId8"/>
    <p:sldId id="307" r:id="rId9"/>
    <p:sldId id="308" r:id="rId10"/>
    <p:sldId id="310" r:id="rId11"/>
    <p:sldId id="311" r:id="rId12"/>
    <p:sldId id="290" r:id="rId13"/>
    <p:sldId id="302" r:id="rId14"/>
    <p:sldId id="286" r:id="rId15"/>
    <p:sldId id="291" r:id="rId16"/>
    <p:sldId id="300" r:id="rId17"/>
    <p:sldId id="301" r:id="rId18"/>
    <p:sldId id="299" r:id="rId19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400"/>
    <a:srgbClr val="CC9900"/>
    <a:srgbClr val="EA5F00"/>
    <a:srgbClr val="F66400"/>
    <a:srgbClr val="217EFB"/>
    <a:srgbClr val="F5F8FB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9290" autoAdjust="0"/>
  </p:normalViewPr>
  <p:slideViewPr>
    <p:cSldViewPr>
      <p:cViewPr varScale="1">
        <p:scale>
          <a:sx n="80" d="100"/>
          <a:sy n="80" d="100"/>
        </p:scale>
        <p:origin x="72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Comparaci&#243;n%20en%20a&#241;os%20de%20incau%20cocai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sorformu1\Downloads\Grafica%202%20final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/>
            </a:pPr>
            <a:r>
              <a:rPr lang="es-GT" sz="1200" dirty="0"/>
              <a:t>Tasa y cantidad de homicidios a nivel nacional de </a:t>
            </a:r>
            <a:r>
              <a:rPr lang="es-GT" sz="1200" baseline="0" dirty="0"/>
              <a:t>2008-</a:t>
            </a:r>
            <a:r>
              <a:rPr lang="es-GT" sz="1200" dirty="0"/>
              <a:t> 2019 </a:t>
            </a:r>
          </a:p>
        </c:rich>
      </c:tx>
      <c:layout>
        <c:manualLayout>
          <c:xMode val="edge"/>
          <c:yMode val="edge"/>
          <c:x val="0.2287225205116642"/>
          <c:y val="3.660279031428683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38451365928696"/>
          <c:y val="0.17554918295941188"/>
          <c:w val="0.79250040567901325"/>
          <c:h val="0.57454761127608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'Tasa de Homicidios'!$A$3</c:f>
              <c:strCache>
                <c:ptCount val="1"/>
                <c:pt idx="0">
                  <c:v>Cantidad de Homicidios registrados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0-496C-BAD9-77BEEC44DB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0-496C-BAD9-77BEEC44DB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B0-496C-BAD9-77BEEC44DB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B0-496C-BAD9-77BEEC44DB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B0-496C-BAD9-77BEEC44DB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B0-496C-BAD9-77BEEC44DB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4B0-496C-BAD9-77BEEC44DB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B0-496C-BAD9-77BEEC44DBF7}"/>
              </c:ext>
            </c:extLst>
          </c:dPt>
          <c:dPt>
            <c:idx val="8"/>
            <c:invertIfNegative val="0"/>
            <c:bubble3D val="0"/>
            <c:spPr>
              <a:solidFill>
                <a:srgbClr val="1C47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4B0-496C-BAD9-77BEEC44DBF7}"/>
              </c:ext>
            </c:extLst>
          </c:dPt>
          <c:dPt>
            <c:idx val="9"/>
            <c:invertIfNegative val="0"/>
            <c:bubble3D val="0"/>
            <c:spPr>
              <a:solidFill>
                <a:srgbClr val="1C47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4B0-496C-BAD9-77BEEC44DBF7}"/>
              </c:ext>
            </c:extLst>
          </c:dPt>
          <c:dPt>
            <c:idx val="10"/>
            <c:invertIfNegative val="0"/>
            <c:bubble3D val="0"/>
            <c:spPr>
              <a:solidFill>
                <a:srgbClr val="1C47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4B0-496C-BAD9-77BEEC44DBF7}"/>
              </c:ext>
            </c:extLst>
          </c:dPt>
          <c:dPt>
            <c:idx val="11"/>
            <c:invertIfNegative val="0"/>
            <c:bubble3D val="0"/>
            <c:spPr>
              <a:solidFill>
                <a:srgbClr val="1C47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4B0-496C-BAD9-77BEEC44DB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G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'Tasa de Homicidios'!$B$2:$M$2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'Tasa de Homicidios'!$B$3:$M$3</c:f>
              <c:numCache>
                <c:formatCode>_-* #,##0_-;\-* #,##0_-;_-* "-"??_-;_-@_-</c:formatCode>
                <c:ptCount val="12"/>
                <c:pt idx="0">
                  <c:v>6292</c:v>
                </c:pt>
                <c:pt idx="1">
                  <c:v>6498</c:v>
                </c:pt>
                <c:pt idx="2">
                  <c:v>5960</c:v>
                </c:pt>
                <c:pt idx="3">
                  <c:v>5681</c:v>
                </c:pt>
                <c:pt idx="4">
                  <c:v>5155</c:v>
                </c:pt>
                <c:pt idx="5">
                  <c:v>5253</c:v>
                </c:pt>
                <c:pt idx="6" formatCode="General">
                  <c:v>4998</c:v>
                </c:pt>
                <c:pt idx="7" formatCode="#,##0">
                  <c:v>4778</c:v>
                </c:pt>
                <c:pt idx="8" formatCode="#,##0">
                  <c:v>4520</c:v>
                </c:pt>
                <c:pt idx="9" formatCode="#,##0">
                  <c:v>4410</c:v>
                </c:pt>
                <c:pt idx="10" formatCode="#,##0">
                  <c:v>3884</c:v>
                </c:pt>
                <c:pt idx="11" formatCode="#,##0">
                  <c:v>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5-4C94-B8B3-18EE06704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55092512"/>
        <c:axId val="255095648"/>
      </c:barChart>
      <c:lineChart>
        <c:grouping val="standard"/>
        <c:varyColors val="0"/>
        <c:ser>
          <c:idx val="1"/>
          <c:order val="1"/>
          <c:tx>
            <c:strRef>
              <c:f>'Tasa de Homicidios'!$A$4</c:f>
              <c:strCache>
                <c:ptCount val="1"/>
                <c:pt idx="0">
                  <c:v>Tasa de Homicidios por cada 100,000 habitantes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8502265116265656E-2"/>
                  <c:y val="-5.6783490519552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B0-496C-BAD9-77BEEC44DBF7}"/>
                </c:ext>
              </c:extLst>
            </c:dLbl>
            <c:dLbl>
              <c:idx val="6"/>
              <c:layout>
                <c:manualLayout>
                  <c:x val="-2.9480332855027176E-2"/>
                  <c:y val="-6.4963600656899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B0-496C-BAD9-77BEEC44DBF7}"/>
                </c:ext>
              </c:extLst>
            </c:dLbl>
            <c:dLbl>
              <c:idx val="7"/>
              <c:layout>
                <c:manualLayout>
                  <c:x val="-3.2490121991668106E-2"/>
                  <c:y val="-7.886822329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B0-496C-BAD9-77BEEC44DBF7}"/>
                </c:ext>
              </c:extLst>
            </c:dLbl>
            <c:dLbl>
              <c:idx val="8"/>
              <c:layout>
                <c:manualLayout>
                  <c:x val="-3.2203343995749555E-2"/>
                  <c:y val="-8.7922832479548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B0-496C-BAD9-77BEEC44DBF7}"/>
                </c:ext>
              </c:extLst>
            </c:dLbl>
            <c:dLbl>
              <c:idx val="9"/>
              <c:layout>
                <c:manualLayout>
                  <c:x val="-2.7193789331002968E-2"/>
                  <c:y val="-8.8690480929217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4B0-496C-BAD9-77BEEC44DBF7}"/>
                </c:ext>
              </c:extLst>
            </c:dLbl>
            <c:dLbl>
              <c:idx val="10"/>
              <c:layout>
                <c:manualLayout>
                  <c:x val="-3.1781478065278139E-2"/>
                  <c:y val="-8.8690480929217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4B0-496C-BAD9-77BEEC44DBF7}"/>
                </c:ext>
              </c:extLst>
            </c:dLbl>
            <c:dLbl>
              <c:idx val="11"/>
              <c:layout>
                <c:manualLayout>
                  <c:x val="-2.041829927941306E-2"/>
                  <c:y val="-8.9948632438080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4B0-496C-BAD9-77BEEC44D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'Tasa de Homicidios'!$B$2:$M$2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'Tasa de Homicidios'!$B$4:$M$4</c:f>
              <c:numCache>
                <c:formatCode>General</c:formatCode>
                <c:ptCount val="12"/>
                <c:pt idx="0">
                  <c:v>46</c:v>
                </c:pt>
                <c:pt idx="1">
                  <c:v>46.4</c:v>
                </c:pt>
                <c:pt idx="2">
                  <c:v>41.5</c:v>
                </c:pt>
                <c:pt idx="3">
                  <c:v>38.6</c:v>
                </c:pt>
                <c:pt idx="4">
                  <c:v>34.200000000000003</c:v>
                </c:pt>
                <c:pt idx="5">
                  <c:v>34</c:v>
                </c:pt>
                <c:pt idx="6">
                  <c:v>31.6</c:v>
                </c:pt>
                <c:pt idx="7" formatCode="0.0">
                  <c:v>29.5</c:v>
                </c:pt>
                <c:pt idx="8" formatCode="0.0">
                  <c:v>27.3</c:v>
                </c:pt>
                <c:pt idx="9" formatCode="0.0">
                  <c:v>26.05737704433713</c:v>
                </c:pt>
                <c:pt idx="10" formatCode="0.0">
                  <c:v>22.4</c:v>
                </c:pt>
                <c:pt idx="11" formatCode="0.0">
                  <c:v>21.278599481270508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F5-4C94-B8B3-18EE06704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092904"/>
        <c:axId val="255093688"/>
      </c:lineChart>
      <c:catAx>
        <c:axId val="25509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GT"/>
          </a:p>
        </c:txPr>
        <c:crossAx val="255095648"/>
        <c:crosses val="autoZero"/>
        <c:auto val="1"/>
        <c:lblAlgn val="ctr"/>
        <c:lblOffset val="100"/>
        <c:noMultiLvlLbl val="0"/>
      </c:catAx>
      <c:valAx>
        <c:axId val="25509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GT"/>
          </a:p>
        </c:txPr>
        <c:crossAx val="255092512"/>
        <c:crosses val="autoZero"/>
        <c:crossBetween val="between"/>
      </c:valAx>
      <c:valAx>
        <c:axId val="2550936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GT"/>
                  <a:t>Tasa de Homicidios por cada 100,000 habitantes</a:t>
                </a:r>
              </a:p>
            </c:rich>
          </c:tx>
          <c:layout>
            <c:manualLayout>
              <c:xMode val="edge"/>
              <c:yMode val="edge"/>
              <c:x val="0.97076750318479099"/>
              <c:y val="0.134084985280753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GT"/>
          </a:p>
        </c:txPr>
        <c:crossAx val="255092904"/>
        <c:crosses val="max"/>
        <c:crossBetween val="between"/>
      </c:valAx>
      <c:catAx>
        <c:axId val="255092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093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2998106167906566E-2"/>
          <c:y val="0.80513180983119215"/>
          <c:w val="0.81704849795060519"/>
          <c:h val="6.094772083056331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Seguridad preventiva y del delito</a:t>
            </a:r>
          </a:p>
          <a:p>
            <a:pPr>
              <a:defRPr/>
            </a:pPr>
            <a:r>
              <a:rPr lang="en-US"/>
              <a:t>Ejecutado</a:t>
            </a:r>
            <a:r>
              <a:rPr lang="en-US" baseline="0"/>
              <a:t> físico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Hoja2!$A$9</c:f>
              <c:strCache>
                <c:ptCount val="1"/>
                <c:pt idx="0">
                  <c:v>Seguridad preventiva y del delito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Hoja2!$B$9:$E$9</c:f>
              <c:numCache>
                <c:formatCode>#,##0</c:formatCode>
                <c:ptCount val="4"/>
                <c:pt idx="0">
                  <c:v>13215</c:v>
                </c:pt>
                <c:pt idx="1">
                  <c:v>31128</c:v>
                </c:pt>
                <c:pt idx="2" formatCode="#,##0.00">
                  <c:v>36181</c:v>
                </c:pt>
                <c:pt idx="3" formatCode="#,##0.00">
                  <c:v>50717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5-4F8B-BBEB-9F9A29AFD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153800"/>
        <c:axId val="270150664"/>
      </c:barChart>
      <c:catAx>
        <c:axId val="27015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0664"/>
        <c:crosses val="autoZero"/>
        <c:auto val="1"/>
        <c:lblAlgn val="ctr"/>
        <c:lblOffset val="100"/>
        <c:noMultiLvlLbl val="0"/>
      </c:catAx>
      <c:valAx>
        <c:axId val="27015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Seguridad policial en áreas de mayor incidencia de homicidios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Hoja2!$A$15</c:f>
              <c:strCache>
                <c:ptCount val="1"/>
                <c:pt idx="0">
                  <c:v>Seguridad policial en áreas de mayor incidencia de homicidios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Hoja2!$B$15:$E$15</c:f>
              <c:numCache>
                <c:formatCode>#,##0</c:formatCode>
                <c:ptCount val="4"/>
                <c:pt idx="0" formatCode="#,##0.00">
                  <c:v>1730</c:v>
                </c:pt>
                <c:pt idx="1">
                  <c:v>197008</c:v>
                </c:pt>
                <c:pt idx="2" formatCode="#,##0.00">
                  <c:v>224182</c:v>
                </c:pt>
                <c:pt idx="3" formatCode="#,##0.00">
                  <c:v>253922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4-4240-9804-D75147865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151056"/>
        <c:axId val="270151840"/>
      </c:barChart>
      <c:catAx>
        <c:axId val="27015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1840"/>
        <c:crosses val="autoZero"/>
        <c:auto val="1"/>
        <c:lblAlgn val="ctr"/>
        <c:lblOffset val="100"/>
        <c:noMultiLvlLbl val="0"/>
      </c:catAx>
      <c:valAx>
        <c:axId val="2701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Servicios de prevención de la violencia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Hoja2!$A$18</c:f>
              <c:strCache>
                <c:ptCount val="1"/>
                <c:pt idx="0">
                  <c:v>Servicios de prevención de la violencia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Hoja2!$B$18:$E$18</c:f>
              <c:numCache>
                <c:formatCode>#,##0</c:formatCode>
                <c:ptCount val="4"/>
                <c:pt idx="0">
                  <c:v>102099</c:v>
                </c:pt>
                <c:pt idx="1">
                  <c:v>109785</c:v>
                </c:pt>
                <c:pt idx="2">
                  <c:v>118288</c:v>
                </c:pt>
                <c:pt idx="3">
                  <c:v>133029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4-4EF0-926C-D92E52491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152232"/>
        <c:axId val="270154192"/>
      </c:barChart>
      <c:catAx>
        <c:axId val="2701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4192"/>
        <c:crosses val="autoZero"/>
        <c:auto val="1"/>
        <c:lblAlgn val="ctr"/>
        <c:lblOffset val="100"/>
        <c:noMultiLvlLbl val="0"/>
      </c:catAx>
      <c:valAx>
        <c:axId val="2701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Investigación criminal</a:t>
            </a:r>
          </a:p>
          <a:p>
            <a:pPr>
              <a:defRPr/>
            </a:pPr>
            <a:r>
              <a:rPr lang="en-US"/>
              <a:t>Ejecutado</a:t>
            </a:r>
            <a:r>
              <a:rPr lang="en-US" baseline="0"/>
              <a:t> físico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Hoja2!$A$8</c:f>
              <c:strCache>
                <c:ptCount val="1"/>
                <c:pt idx="0">
                  <c:v>Investigación criminal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Hoja2!$B$8:$E$8</c:f>
              <c:numCache>
                <c:formatCode>#,##0</c:formatCode>
                <c:ptCount val="4"/>
                <c:pt idx="0">
                  <c:v>52426</c:v>
                </c:pt>
                <c:pt idx="1">
                  <c:v>34322</c:v>
                </c:pt>
                <c:pt idx="2" formatCode="#,##0.00">
                  <c:v>39152</c:v>
                </c:pt>
                <c:pt idx="3" formatCode="#,##0.00">
                  <c:v>33729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1-4367-A782-A763320CE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152624"/>
        <c:axId val="270148312"/>
      </c:barChart>
      <c:catAx>
        <c:axId val="2701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48312"/>
        <c:crosses val="autoZero"/>
        <c:auto val="1"/>
        <c:lblAlgn val="ctr"/>
        <c:lblOffset val="100"/>
        <c:noMultiLvlLbl val="0"/>
      </c:catAx>
      <c:valAx>
        <c:axId val="27014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GT" sz="1200" b="1" i="0" u="none" strike="noStrike" kern="1200" baseline="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y cantidad de delitos contra el patrimonio 2008-2019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'Hechos Patrimonio anual'!$B$18</c:f>
              <c:strCache>
                <c:ptCount val="1"/>
                <c:pt idx="0">
                  <c:v>Delitos contra el Patrimonio</c:v>
                </c:pt>
              </c:strCache>
            </c:strRef>
          </c:tx>
          <c:spPr>
            <a:solidFill>
              <a:srgbClr val="1C476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3-4EBE-BC6A-9F8C5D2E6E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A3-4EBE-BC6A-9F8C5D2E6E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A3-4EBE-BC6A-9F8C5D2E6E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A3-4EBE-BC6A-9F8C5D2E6E0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A3-4EBE-BC6A-9F8C5D2E6E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A3-4EBE-BC6A-9F8C5D2E6E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A3-4EBE-BC6A-9F8C5D2E6E0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A3-4EBE-BC6A-9F8C5D2E6E0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E1A3-4EBE-BC6A-9F8C5D2E6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'Hechos Patrimonio anual'!$C$17:$N$17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'Hechos Patrimonio anual'!$C$18:$N$18</c:f>
              <c:numCache>
                <c:formatCode>_(* #,##0.00_);_(* \(#,##0.00\);_(* "-"??_);_(@_)</c:formatCode>
                <c:ptCount val="12"/>
                <c:pt idx="0">
                  <c:v>14802</c:v>
                </c:pt>
                <c:pt idx="1">
                  <c:v>15578</c:v>
                </c:pt>
                <c:pt idx="2">
                  <c:v>15706</c:v>
                </c:pt>
                <c:pt idx="3">
                  <c:v>17188</c:v>
                </c:pt>
                <c:pt idx="4" formatCode="_-* #,##0_-;\-* #,##0_-;_-* &quot;-&quot;??_-;_-@_-">
                  <c:v>17767</c:v>
                </c:pt>
                <c:pt idx="5" formatCode="_-* #,##0_-;\-* #,##0_-;_-* &quot;-&quot;??_-;_-@_-">
                  <c:v>17274</c:v>
                </c:pt>
                <c:pt idx="6" formatCode="_-* #,##0_-;\-* #,##0_-;_-* &quot;-&quot;??_-;_-@_-">
                  <c:v>15490</c:v>
                </c:pt>
                <c:pt idx="7" formatCode="_-* #,##0_-;\-* #,##0_-;_-* &quot;-&quot;??_-;_-@_-">
                  <c:v>15688</c:v>
                </c:pt>
                <c:pt idx="8" formatCode="_-* #,##0_-;\-* #,##0_-;_-* &quot;-&quot;??_-;_-@_-">
                  <c:v>14324</c:v>
                </c:pt>
                <c:pt idx="9" formatCode="_-* #,##0_-;\-* #,##0_-;_-* &quot;-&quot;??_-;_-@_-">
                  <c:v>12110</c:v>
                </c:pt>
                <c:pt idx="10" formatCode="_-* #,##0_-;\-* #,##0_-;_-* &quot;-&quot;??_-;_-@_-">
                  <c:v>11001</c:v>
                </c:pt>
                <c:pt idx="11" formatCode="_-* #,##0_-;\-* #,##0_-;_-* &quot;-&quot;??_-;_-@_-">
                  <c:v>10091.592737999999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C-48FA-8923-3F10FCDBC2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095256"/>
        <c:axId val="255094864"/>
      </c:barChart>
      <c:lineChart>
        <c:grouping val="standard"/>
        <c:varyColors val="0"/>
        <c:ser>
          <c:idx val="1"/>
          <c:order val="1"/>
          <c:tx>
            <c:strRef>
              <c:f>'Hechos Patrimonio anual'!$B$21</c:f>
              <c:strCache>
                <c:ptCount val="1"/>
                <c:pt idx="0">
                  <c:v>Tasa de Delitos contra el Patrimonio </c:v>
                </c:pt>
              </c:strCache>
            </c:strRef>
          </c:tx>
          <c:spPr>
            <a:ln w="28575" cap="sq" cmpd="sng">
              <a:solidFill>
                <a:srgbClr val="FF0000"/>
              </a:solidFill>
              <a:round/>
              <a:tailEnd type="none"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3531556100554048E-2"/>
                  <c:y val="-5.8383645907983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A3-4EBE-BC6A-9F8C5D2E6E08}"/>
                </c:ext>
              </c:extLst>
            </c:dLbl>
            <c:dLbl>
              <c:idx val="5"/>
              <c:layout>
                <c:manualLayout>
                  <c:x val="-3.3531556100554062E-2"/>
                  <c:y val="-7.1982965513678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1A3-4EBE-BC6A-9F8C5D2E6E08}"/>
                </c:ext>
              </c:extLst>
            </c:dLbl>
            <c:dLbl>
              <c:idx val="6"/>
              <c:layout>
                <c:manualLayout>
                  <c:x val="-1.9466721206869979E-2"/>
                  <c:y val="-7.8782625316525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A3-4EBE-BC6A-9F8C5D2E6E08}"/>
                </c:ext>
              </c:extLst>
            </c:dLbl>
            <c:dLbl>
              <c:idx val="7"/>
              <c:layout>
                <c:manualLayout>
                  <c:x val="-3.0667110345359381E-2"/>
                  <c:y val="-9.1733976408495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1A3-4EBE-BC6A-9F8C5D2E6E08}"/>
                </c:ext>
              </c:extLst>
            </c:dLbl>
            <c:dLbl>
              <c:idx val="8"/>
              <c:layout>
                <c:manualLayout>
                  <c:x val="-2.7563151808379687E-2"/>
                  <c:y val="-9.5238949468499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A3-4EBE-BC6A-9F8C5D2E6E08}"/>
                </c:ext>
              </c:extLst>
            </c:dLbl>
            <c:dLbl>
              <c:idx val="9"/>
              <c:layout>
                <c:manualLayout>
                  <c:x val="-2.9115131076869534E-2"/>
                  <c:y val="-9.8743922528504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A3-4EBE-BC6A-9F8C5D2E6E08}"/>
                </c:ext>
              </c:extLst>
            </c:dLbl>
            <c:dLbl>
              <c:idx val="10"/>
              <c:layout>
                <c:manualLayout>
                  <c:x val="-3.0667110345359495E-2"/>
                  <c:y val="-0.109258841708517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A3-4EBE-BC6A-9F8C5D2E6E08}"/>
                </c:ext>
              </c:extLst>
            </c:dLbl>
            <c:dLbl>
              <c:idx val="11"/>
              <c:layout>
                <c:manualLayout>
                  <c:x val="-3.0667110345359381E-2"/>
                  <c:y val="-9.5238949468499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1A3-4EBE-BC6A-9F8C5D2E6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'Hechos Patrimonio anual'!$C$17:$N$17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'Hechos Patrimonio anual'!$C$21:$N$21</c:f>
              <c:numCache>
                <c:formatCode>General</c:formatCode>
                <c:ptCount val="12"/>
                <c:pt idx="0">
                  <c:v>108.2</c:v>
                </c:pt>
                <c:pt idx="1">
                  <c:v>111.1</c:v>
                </c:pt>
                <c:pt idx="2">
                  <c:v>109.4</c:v>
                </c:pt>
                <c:pt idx="3">
                  <c:v>116.8</c:v>
                </c:pt>
                <c:pt idx="4">
                  <c:v>117.87</c:v>
                </c:pt>
                <c:pt idx="5">
                  <c:v>111.89</c:v>
                </c:pt>
                <c:pt idx="6" formatCode="0.0">
                  <c:v>95.758362026326068</c:v>
                </c:pt>
                <c:pt idx="7" formatCode="0.00">
                  <c:v>96.982387570626429</c:v>
                </c:pt>
                <c:pt idx="8" formatCode="0.00">
                  <c:v>86.55943062700355</c:v>
                </c:pt>
                <c:pt idx="9" formatCode="0.00">
                  <c:v>71.519521108593921</c:v>
                </c:pt>
                <c:pt idx="10" formatCode="0.00">
                  <c:v>63.581936141334189</c:v>
                </c:pt>
                <c:pt idx="11" formatCode="0.00">
                  <c:v>57.08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BC-48FA-8923-3F10FCDBC2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5096040"/>
        <c:axId val="255093296"/>
      </c:lineChart>
      <c:catAx>
        <c:axId val="25509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55094864"/>
        <c:crosses val="autoZero"/>
        <c:auto val="0"/>
        <c:lblAlgn val="ctr"/>
        <c:lblOffset val="100"/>
        <c:noMultiLvlLbl val="0"/>
      </c:catAx>
      <c:valAx>
        <c:axId val="25509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55095256"/>
        <c:crosses val="autoZero"/>
        <c:crossBetween val="between"/>
      </c:valAx>
      <c:valAx>
        <c:axId val="255093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255096040"/>
        <c:crosses val="max"/>
        <c:crossBetween val="between"/>
      </c:valAx>
      <c:catAx>
        <c:axId val="255096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09329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'[Comparación en años de incau cocaina.xlsx]Hoja1'!$A$5:$A$28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'[Comparación en años de incau cocaina.xlsx]Hoja1'!$B$5:$B$28</c:f>
              <c:numCache>
                <c:formatCode>General</c:formatCode>
                <c:ptCount val="24"/>
                <c:pt idx="0">
                  <c:v>5534.44</c:v>
                </c:pt>
                <c:pt idx="1">
                  <c:v>5848.52</c:v>
                </c:pt>
                <c:pt idx="2">
                  <c:v>9217.07</c:v>
                </c:pt>
                <c:pt idx="3">
                  <c:v>9959</c:v>
                </c:pt>
                <c:pt idx="4">
                  <c:v>1589.06</c:v>
                </c:pt>
                <c:pt idx="5">
                  <c:v>4103.37</c:v>
                </c:pt>
                <c:pt idx="6">
                  <c:v>2927.46</c:v>
                </c:pt>
                <c:pt idx="7">
                  <c:v>9202.76</c:v>
                </c:pt>
                <c:pt idx="8">
                  <c:v>4481.01</c:v>
                </c:pt>
                <c:pt idx="9">
                  <c:v>5073.76</c:v>
                </c:pt>
                <c:pt idx="10">
                  <c:v>281.45999999999998</c:v>
                </c:pt>
                <c:pt idx="11">
                  <c:v>711.07</c:v>
                </c:pt>
                <c:pt idx="12">
                  <c:v>2214.2800000000002</c:v>
                </c:pt>
                <c:pt idx="13">
                  <c:v>6936.13</c:v>
                </c:pt>
                <c:pt idx="14">
                  <c:v>1458.14</c:v>
                </c:pt>
                <c:pt idx="15">
                  <c:v>4119.6400000000003</c:v>
                </c:pt>
                <c:pt idx="16">
                  <c:v>3292.27</c:v>
                </c:pt>
                <c:pt idx="17">
                  <c:v>3406.1</c:v>
                </c:pt>
                <c:pt idx="18">
                  <c:v>5081.66</c:v>
                </c:pt>
                <c:pt idx="19">
                  <c:v>6175.07</c:v>
                </c:pt>
                <c:pt idx="20">
                  <c:v>12818.37</c:v>
                </c:pt>
                <c:pt idx="21">
                  <c:v>13659.51</c:v>
                </c:pt>
                <c:pt idx="22">
                  <c:v>16829.68</c:v>
                </c:pt>
                <c:pt idx="23">
                  <c:v>5914.5389999999998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F-4402-B4AD-579380A0AC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309392"/>
        <c:axId val="256313312"/>
      </c:barChart>
      <c:catAx>
        <c:axId val="25630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100" b="1"/>
                  <a:t>Años</a:t>
                </a:r>
                <a:r>
                  <a:rPr lang="es-GT" sz="1100" b="1" baseline="0"/>
                  <a:t> comparados</a:t>
                </a:r>
                <a:endParaRPr lang="es-GT" sz="1100" b="1"/>
              </a:p>
            </c:rich>
          </c:tx>
          <c:layout>
            <c:manualLayout>
              <c:xMode val="edge"/>
              <c:yMode val="edge"/>
              <c:x val="0.36742994616295716"/>
              <c:y val="0.953622905828032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3312"/>
        <c:crosses val="autoZero"/>
        <c:auto val="1"/>
        <c:lblAlgn val="ctr"/>
        <c:lblOffset val="100"/>
        <c:noMultiLvlLbl val="0"/>
      </c:catAx>
      <c:valAx>
        <c:axId val="25631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100" b="1"/>
                  <a:t>Kilos</a:t>
                </a:r>
                <a:r>
                  <a:rPr lang="es-GT" sz="1100" b="1" baseline="0"/>
                  <a:t> incautados</a:t>
                </a:r>
                <a:endParaRPr lang="es-GT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Servicios de seguridad policial 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Hoja2!$A$3</c:f>
              <c:strCache>
                <c:ptCount val="1"/>
                <c:pt idx="0">
                  <c:v>Servicios de seguridad policial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Hoja2!$B$3:$E$3</c:f>
              <c:numCache>
                <c:formatCode>#,##0</c:formatCode>
                <c:ptCount val="4"/>
                <c:pt idx="0">
                  <c:v>1559144</c:v>
                </c:pt>
                <c:pt idx="1">
                  <c:v>1155779</c:v>
                </c:pt>
                <c:pt idx="2" formatCode="#,##0.00">
                  <c:v>1209048</c:v>
                </c:pt>
                <c:pt idx="3" formatCode="#,##0.00">
                  <c:v>2111809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7-45C0-A526-85A75E4B1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12528"/>
        <c:axId val="256312920"/>
      </c:barChart>
      <c:catAx>
        <c:axId val="25631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2920"/>
        <c:crosses val="autoZero"/>
        <c:auto val="1"/>
        <c:lblAlgn val="ctr"/>
        <c:lblOffset val="100"/>
        <c:noMultiLvlLbl val="0"/>
      </c:catAx>
      <c:valAx>
        <c:axId val="25631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Combate a la narcoactividad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Hoja2!$A$10</c:f>
              <c:strCache>
                <c:ptCount val="1"/>
                <c:pt idx="0">
                  <c:v>Combate a la narcoactividad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Hoja2!$B$10:$E$10</c:f>
              <c:numCache>
                <c:formatCode>#,##0</c:formatCode>
                <c:ptCount val="4"/>
                <c:pt idx="0">
                  <c:v>2328</c:v>
                </c:pt>
                <c:pt idx="1">
                  <c:v>9752</c:v>
                </c:pt>
                <c:pt idx="2" formatCode="#,##0.00">
                  <c:v>10764</c:v>
                </c:pt>
                <c:pt idx="3" formatCode="#,##0.00">
                  <c:v>12002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3-4942-9FA1-D839DBE31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14488"/>
        <c:axId val="256314880"/>
      </c:barChart>
      <c:catAx>
        <c:axId val="25631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4880"/>
        <c:crosses val="autoZero"/>
        <c:auto val="1"/>
        <c:lblAlgn val="ctr"/>
        <c:lblOffset val="100"/>
        <c:noMultiLvlLbl val="0"/>
      </c:catAx>
      <c:valAx>
        <c:axId val="256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Personal policial formado y especializado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Hoja2!$A$4</c:f>
              <c:strCache>
                <c:ptCount val="1"/>
                <c:pt idx="0">
                  <c:v>Personal policial formado y especializado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Hoja2!$B$4:$E$4</c:f>
              <c:numCache>
                <c:formatCode>#,##0</c:formatCode>
                <c:ptCount val="4"/>
                <c:pt idx="0">
                  <c:v>2938</c:v>
                </c:pt>
                <c:pt idx="1">
                  <c:v>4618</c:v>
                </c:pt>
                <c:pt idx="2" formatCode="#,##0.00">
                  <c:v>4100</c:v>
                </c:pt>
                <c:pt idx="3" formatCode="#,##0.00">
                  <c:v>1812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4-4288-93D9-0A4BCAB37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11352"/>
        <c:axId val="256312136"/>
      </c:barChart>
      <c:catAx>
        <c:axId val="25631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2136"/>
        <c:crosses val="autoZero"/>
        <c:auto val="1"/>
        <c:lblAlgn val="ctr"/>
        <c:lblOffset val="100"/>
        <c:noMultiLvlLbl val="0"/>
      </c:catAx>
      <c:valAx>
        <c:axId val="25631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1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Investigación criminal en áreas de mayor incidencia criminal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Hoja2!$A$12</c:f>
              <c:strCache>
                <c:ptCount val="1"/>
                <c:pt idx="0">
                  <c:v>Investigación criminal en áreas de mayor incidencia criminal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Hoja2!$B$12:$E$12</c:f>
              <c:numCache>
                <c:formatCode>#,##0</c:formatCode>
                <c:ptCount val="4"/>
                <c:pt idx="0">
                  <c:v>9287</c:v>
                </c:pt>
                <c:pt idx="1">
                  <c:v>21949</c:v>
                </c:pt>
                <c:pt idx="2" formatCode="#,##0.00">
                  <c:v>23896</c:v>
                </c:pt>
                <c:pt idx="3" formatCode="#,##0.00">
                  <c:v>24632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5-41C8-8812-A0D26EA9B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07432"/>
        <c:axId val="256307824"/>
      </c:barChart>
      <c:catAx>
        <c:axId val="25630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07824"/>
        <c:crosses val="autoZero"/>
        <c:auto val="1"/>
        <c:lblAlgn val="ctr"/>
        <c:lblOffset val="100"/>
        <c:noMultiLvlLbl val="0"/>
      </c:catAx>
      <c:valAx>
        <c:axId val="25630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5630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Seguridad policial en áreas de mayor incidencia criminal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Hoja2!$A$13</c:f>
              <c:strCache>
                <c:ptCount val="1"/>
                <c:pt idx="0">
                  <c:v>Seguridad policial en áreas de mayor incidencia criminal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Hoja2!$B$13:$E$13</c:f>
              <c:numCache>
                <c:formatCode>#,##0</c:formatCode>
                <c:ptCount val="4"/>
                <c:pt idx="0" formatCode="#,##0.00">
                  <c:v>527684</c:v>
                </c:pt>
                <c:pt idx="1">
                  <c:v>6909087</c:v>
                </c:pt>
                <c:pt idx="2" formatCode="#,##0.00">
                  <c:v>5627208</c:v>
                </c:pt>
                <c:pt idx="3" formatCode="#,##0.00">
                  <c:v>7877968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B-4630-A4E7-8FC6A010F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149488"/>
        <c:axId val="270150272"/>
      </c:barChart>
      <c:catAx>
        <c:axId val="2701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0272"/>
        <c:crosses val="autoZero"/>
        <c:auto val="1"/>
        <c:lblAlgn val="ctr"/>
        <c:lblOffset val="100"/>
        <c:noMultiLvlLbl val="0"/>
      </c:catAx>
      <c:valAx>
        <c:axId val="2701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4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Seguridad preventiva y del delito en áreas de mayor incidencia criminal</a:t>
            </a:r>
          </a:p>
          <a:p>
            <a:pPr>
              <a:defRPr/>
            </a:pPr>
            <a:r>
              <a:rPr lang="en-US"/>
              <a:t>Ejecutado físico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Hoja2!$A$14</c:f>
              <c:strCache>
                <c:ptCount val="1"/>
                <c:pt idx="0">
                  <c:v>Seguridad preventiva y del delito en áreas de mayor incidencia criminal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Hoja2!$B$2:$E$2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  Proyección</c:v>
                </c:pt>
              </c:strCache>
            </c:strRef>
          </c:cat>
          <c:val>
            <c:numRef>
              <c:f>Hoja2!$B$14:$E$14</c:f>
              <c:numCache>
                <c:formatCode>#,##0</c:formatCode>
                <c:ptCount val="4"/>
                <c:pt idx="0" formatCode="General">
                  <c:v>790</c:v>
                </c:pt>
                <c:pt idx="1">
                  <c:v>77421</c:v>
                </c:pt>
                <c:pt idx="2" formatCode="#,##0.00">
                  <c:v>104232</c:v>
                </c:pt>
                <c:pt idx="3" formatCode="#,##0.00">
                  <c:v>183213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A-4313-B26C-98C81A7C5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153408"/>
        <c:axId val="270151448"/>
      </c:barChart>
      <c:catAx>
        <c:axId val="2701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1448"/>
        <c:crosses val="autoZero"/>
        <c:auto val="1"/>
        <c:lblAlgn val="ctr"/>
        <c:lblOffset val="100"/>
        <c:noMultiLvlLbl val="0"/>
      </c:catAx>
      <c:valAx>
        <c:axId val="27015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015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0.04104</cdr:x>
      <cdr:y>0.92318</cdr:y>
    </cdr:from>
    <cdr:to>
      <cdr:x>0.98722</cdr:x>
      <cdr:y>0.9777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39881" y="3942691"/>
          <a:ext cx="7835084" cy="232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900" b="1">
              <a:effectLst/>
              <a:latin typeface="+mn-lt"/>
              <a:ea typeface="+mn-ea"/>
              <a:cs typeface="+mn-cs"/>
            </a:rPr>
            <a:t>Fuente: </a:t>
          </a:r>
          <a:r>
            <a:rPr lang="es-GT" sz="900">
              <a:effectLst/>
              <a:latin typeface="+mn-lt"/>
              <a:ea typeface="+mn-ea"/>
              <a:cs typeface="+mn-cs"/>
            </a:rPr>
            <a:t>Elaboración propia DIPLAN-MINGOB, según datos DGPNC.  </a:t>
          </a:r>
          <a:r>
            <a:rPr lang="es-GT" sz="900" b="1">
              <a:effectLst/>
              <a:latin typeface="+mn-lt"/>
              <a:ea typeface="+mn-ea"/>
              <a:cs typeface="+mn-cs"/>
            </a:rPr>
            <a:t>Proyección  a diiciembre 2019</a:t>
          </a:r>
          <a:endParaRPr lang="es-GT" sz="6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0.90206</cdr:y>
    </cdr:from>
    <cdr:to>
      <cdr:x>0.3472</cdr:x>
      <cdr:y>0.98545</cdr:y>
    </cdr:to>
    <cdr:sp macro="" textlink="">
      <cdr:nvSpPr>
        <cdr:cNvPr id="4" name="CuadroTexto 9"/>
        <cdr:cNvSpPr txBox="1"/>
      </cdr:nvSpPr>
      <cdr:spPr>
        <a:xfrm xmlns:a="http://schemas.openxmlformats.org/drawingml/2006/main">
          <a:off x="0" y="3279777"/>
          <a:ext cx="2915711" cy="303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900" b="1">
              <a:latin typeface="+mn-lt"/>
            </a:rPr>
            <a:t>Fuente: </a:t>
          </a:r>
          <a:r>
            <a:rPr lang="es-GT" sz="900">
              <a:latin typeface="+mn-lt"/>
            </a:rPr>
            <a:t>Elaboración propia DIPLAN-MINGOB, según datos DGPNC, proyección</a:t>
          </a:r>
          <a:r>
            <a:rPr lang="es-GT" sz="900" baseline="0">
              <a:latin typeface="+mn-lt"/>
            </a:rPr>
            <a:t>  diciembre 2019</a:t>
          </a:r>
          <a:endParaRPr lang="es-GT" sz="900" b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FC14-6FBC-40F5-90FE-7DC8932E8E0A}" type="datetimeFigureOut">
              <a:rPr lang="es-GT" smtClean="0"/>
              <a:t>18/06/2019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4311-4462-4A90-92F4-D6C099AAE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475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6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5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6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5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7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7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5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2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8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840202-73D3-4D1E-99C4-5658A767FE1E}"/>
              </a:ext>
            </a:extLst>
          </p:cNvPr>
          <p:cNvSpPr txBox="1">
            <a:spLocks/>
          </p:cNvSpPr>
          <p:nvPr userDrawn="1"/>
        </p:nvSpPr>
        <p:spPr>
          <a:xfrm>
            <a:off x="11613495" y="6336583"/>
            <a:ext cx="350092" cy="28833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1218987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0B596-281A-4010-8ADA-74D6CB3791DF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80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38" y="260350"/>
            <a:ext cx="11664949" cy="2883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7513" userDrawn="1">
          <p15:clr>
            <a:srgbClr val="F26B43"/>
          </p15:clr>
        </p15:guide>
        <p15:guide id="4" pos="16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4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9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openxmlformats.org/officeDocument/2006/relationships/image" Target="../media/image19.jpeg"/><Relationship Id="rId5" Type="http://schemas.openxmlformats.org/officeDocument/2006/relationships/chart" Target="../charts/chart6.xml"/><Relationship Id="rId10" Type="http://schemas.openxmlformats.org/officeDocument/2006/relationships/image" Target="../media/image18.jpeg"/><Relationship Id="rId4" Type="http://schemas.openxmlformats.org/officeDocument/2006/relationships/chart" Target="../charts/chart5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chart" Target="../charts/chart10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10" Type="http://schemas.openxmlformats.org/officeDocument/2006/relationships/image" Target="../media/image22.jpeg"/><Relationship Id="rId4" Type="http://schemas.openxmlformats.org/officeDocument/2006/relationships/chart" Target="../charts/chart1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40273" y="590440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GT" sz="1800" b="1" i="1" dirty="0">
                <a:solidFill>
                  <a:srgbClr val="1F497D"/>
                </a:solidFill>
                <a:latin typeface="Apple Garamond"/>
                <a:cs typeface="Apple Garamond"/>
              </a:rPr>
              <a:t>Junio 2019</a:t>
            </a:r>
          </a:p>
        </p:txBody>
      </p:sp>
      <p:sp>
        <p:nvSpPr>
          <p:cNvPr id="6" name="19 Rectángulo redondeado"/>
          <p:cNvSpPr/>
          <p:nvPr/>
        </p:nvSpPr>
        <p:spPr>
          <a:xfrm>
            <a:off x="2710036" y="2924944"/>
            <a:ext cx="6467270" cy="2061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7" name="4 Rectángulo"/>
          <p:cNvSpPr/>
          <p:nvPr/>
        </p:nvSpPr>
        <p:spPr>
          <a:xfrm>
            <a:off x="2934839" y="3284984"/>
            <a:ext cx="6092825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GT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Modelo de Presentación Institucional para Mesas Técnicas</a:t>
            </a:r>
          </a:p>
          <a:p>
            <a:pPr algn="ctr"/>
            <a:r>
              <a:rPr lang="es-GT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de Presupuesto Abierto</a:t>
            </a:r>
          </a:p>
          <a:p>
            <a:pPr algn="ctr"/>
            <a:endParaRPr lang="es-GT" b="1" dirty="0">
              <a:solidFill>
                <a:srgbClr val="376092"/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20" y="32389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INFRAESTRUCTURA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INDIRECTOS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07975" y="1277332"/>
            <a:ext cx="571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800" dirty="0">
                <a:latin typeface="Arial" panose="020B0604020202020204" pitchFamily="34" charset="0"/>
                <a:ea typeface="Calibri" panose="020F0502020204030204" pitchFamily="34" charset="0"/>
              </a:rPr>
              <a:t>Comisaría de Policía Nacional Civil, Retalhuleu, Retalhuleu</a:t>
            </a:r>
          </a:p>
        </p:txBody>
      </p:sp>
      <p:pic>
        <p:nvPicPr>
          <p:cNvPr id="44" name="Imagen 43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55575" y="7560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5790564" y="1198411"/>
            <a:ext cx="571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800" dirty="0">
                <a:latin typeface="Arial" panose="020B0604020202020204" pitchFamily="34" charset="0"/>
                <a:ea typeface="Calibri" panose="020F0502020204030204" pitchFamily="34" charset="0"/>
              </a:rPr>
              <a:t>Comisaría de Policía Nacional Civil, Quetzaltenango, Quetzaltenango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7" y="2041855"/>
            <a:ext cx="5302514" cy="3772743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91" y="2193147"/>
            <a:ext cx="5482588" cy="36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9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386056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310014" y="647388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Descripciones </a:t>
            </a:r>
          </a:p>
        </p:txBody>
      </p:sp>
      <p:sp>
        <p:nvSpPr>
          <p:cNvPr id="184" name="183 CuadroTexto"/>
          <p:cNvSpPr txBox="1"/>
          <p:nvPr/>
        </p:nvSpPr>
        <p:spPr>
          <a:xfrm>
            <a:off x="9452991" y="1444513"/>
            <a:ext cx="2258045" cy="1532334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Los servicios que presta el Ministerio de Gobernación, en promedio se muestra un crecimiento interanual</a:t>
            </a:r>
          </a:p>
        </p:txBody>
      </p:sp>
      <p:graphicFrame>
        <p:nvGraphicFramePr>
          <p:cNvPr id="44" name="Gráfico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233294"/>
              </p:ext>
            </p:extLst>
          </p:nvPr>
        </p:nvGraphicFramePr>
        <p:xfrm>
          <a:off x="141980" y="1036343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Gráfico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928788"/>
              </p:ext>
            </p:extLst>
          </p:nvPr>
        </p:nvGraphicFramePr>
        <p:xfrm>
          <a:off x="3214092" y="1071045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Gráfico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307205"/>
              </p:ext>
            </p:extLst>
          </p:nvPr>
        </p:nvGraphicFramePr>
        <p:xfrm>
          <a:off x="6263608" y="1071045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Gráfico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128985"/>
              </p:ext>
            </p:extLst>
          </p:nvPr>
        </p:nvGraphicFramePr>
        <p:xfrm>
          <a:off x="155575" y="3645024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980349"/>
              </p:ext>
            </p:extLst>
          </p:nvPr>
        </p:nvGraphicFramePr>
        <p:xfrm>
          <a:off x="3214092" y="3645024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Gráfico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586541"/>
              </p:ext>
            </p:extLst>
          </p:nvPr>
        </p:nvGraphicFramePr>
        <p:xfrm>
          <a:off x="6250896" y="3645024"/>
          <a:ext cx="29159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3" name="Imagen 42" descr="Resultado de imagen para logo mingob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17748" y="108873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Resultado de imagen para mega comisaria quetzaltenan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103" y="5277065"/>
            <a:ext cx="2291078" cy="12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cciones pnc guatemala 20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13" y="3094631"/>
            <a:ext cx="2218071" cy="21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0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386056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844522" y="683970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003945" y="124724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Descripciones </a:t>
            </a:r>
          </a:p>
        </p:txBody>
      </p:sp>
      <p:sp>
        <p:nvSpPr>
          <p:cNvPr id="184" name="183 CuadroTexto"/>
          <p:cNvSpPr txBox="1"/>
          <p:nvPr/>
        </p:nvSpPr>
        <p:spPr>
          <a:xfrm>
            <a:off x="9347142" y="723202"/>
            <a:ext cx="2258045" cy="1293971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Los servicios que presta el Ministerio de Gobernación, en promedio se muestra un crecimiento interanual</a:t>
            </a:r>
          </a:p>
        </p:txBody>
      </p:sp>
      <p:graphicFrame>
        <p:nvGraphicFramePr>
          <p:cNvPr id="42" name="Gráfico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098160"/>
              </p:ext>
            </p:extLst>
          </p:nvPr>
        </p:nvGraphicFramePr>
        <p:xfrm>
          <a:off x="909836" y="1282973"/>
          <a:ext cx="30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406446"/>
              </p:ext>
            </p:extLst>
          </p:nvPr>
        </p:nvGraphicFramePr>
        <p:xfrm>
          <a:off x="4582244" y="1282973"/>
          <a:ext cx="30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Gráfico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75178"/>
              </p:ext>
            </p:extLst>
          </p:nvPr>
        </p:nvGraphicFramePr>
        <p:xfrm>
          <a:off x="4582244" y="3976995"/>
          <a:ext cx="3060000" cy="218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677371"/>
              </p:ext>
            </p:extLst>
          </p:nvPr>
        </p:nvGraphicFramePr>
        <p:xfrm>
          <a:off x="934516" y="3964419"/>
          <a:ext cx="3071664" cy="212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1" name="Imagen 40" descr="Resultado de imagen para logo mingob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80255" y="36865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Resultado de imagen para policia nacional civil guatema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2206752"/>
            <a:ext cx="2990108" cy="16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 b="44120"/>
          <a:stretch/>
        </p:blipFill>
        <p:spPr bwMode="auto">
          <a:xfrm>
            <a:off x="9118748" y="3861048"/>
            <a:ext cx="2949409" cy="14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revencion de la violencia y el delito guatema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5301208"/>
            <a:ext cx="2990109" cy="14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0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602" y="172565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beneficiada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2B695D25-3F05-45E5-83CA-79B45A60A415}"/>
              </a:ext>
            </a:extLst>
          </p:cNvPr>
          <p:cNvSpPr>
            <a:spLocks/>
          </p:cNvSpPr>
          <p:nvPr/>
        </p:nvSpPr>
        <p:spPr bwMode="auto">
          <a:xfrm>
            <a:off x="6958508" y="2584617"/>
            <a:ext cx="76265" cy="16257"/>
          </a:xfrm>
          <a:custGeom>
            <a:avLst/>
            <a:gdLst>
              <a:gd name="T0" fmla="*/ 191 w 1793"/>
              <a:gd name="T1" fmla="*/ 0 h 381"/>
              <a:gd name="T2" fmla="*/ 1602 w 1793"/>
              <a:gd name="T3" fmla="*/ 0 h 381"/>
              <a:gd name="T4" fmla="*/ 1646 w 1793"/>
              <a:gd name="T5" fmla="*/ 6 h 381"/>
              <a:gd name="T6" fmla="*/ 1686 w 1793"/>
              <a:gd name="T7" fmla="*/ 20 h 381"/>
              <a:gd name="T8" fmla="*/ 1721 w 1793"/>
              <a:gd name="T9" fmla="*/ 41 h 381"/>
              <a:gd name="T10" fmla="*/ 1751 w 1793"/>
              <a:gd name="T11" fmla="*/ 71 h 381"/>
              <a:gd name="T12" fmla="*/ 1773 w 1793"/>
              <a:gd name="T13" fmla="*/ 107 h 381"/>
              <a:gd name="T14" fmla="*/ 1787 w 1793"/>
              <a:gd name="T15" fmla="*/ 147 h 381"/>
              <a:gd name="T16" fmla="*/ 1793 w 1793"/>
              <a:gd name="T17" fmla="*/ 190 h 381"/>
              <a:gd name="T18" fmla="*/ 1787 w 1793"/>
              <a:gd name="T19" fmla="*/ 234 h 381"/>
              <a:gd name="T20" fmla="*/ 1773 w 1793"/>
              <a:gd name="T21" fmla="*/ 274 h 381"/>
              <a:gd name="T22" fmla="*/ 1751 w 1793"/>
              <a:gd name="T23" fmla="*/ 310 h 381"/>
              <a:gd name="T24" fmla="*/ 1721 w 1793"/>
              <a:gd name="T25" fmla="*/ 339 h 381"/>
              <a:gd name="T26" fmla="*/ 1686 w 1793"/>
              <a:gd name="T27" fmla="*/ 361 h 381"/>
              <a:gd name="T28" fmla="*/ 1646 w 1793"/>
              <a:gd name="T29" fmla="*/ 377 h 381"/>
              <a:gd name="T30" fmla="*/ 1602 w 1793"/>
              <a:gd name="T31" fmla="*/ 381 h 381"/>
              <a:gd name="T32" fmla="*/ 191 w 1793"/>
              <a:gd name="T33" fmla="*/ 381 h 381"/>
              <a:gd name="T34" fmla="*/ 148 w 1793"/>
              <a:gd name="T35" fmla="*/ 377 h 381"/>
              <a:gd name="T36" fmla="*/ 106 w 1793"/>
              <a:gd name="T37" fmla="*/ 361 h 381"/>
              <a:gd name="T38" fmla="*/ 70 w 1793"/>
              <a:gd name="T39" fmla="*/ 339 h 381"/>
              <a:gd name="T40" fmla="*/ 42 w 1793"/>
              <a:gd name="T41" fmla="*/ 310 h 381"/>
              <a:gd name="T42" fmla="*/ 18 w 1793"/>
              <a:gd name="T43" fmla="*/ 274 h 381"/>
              <a:gd name="T44" fmla="*/ 4 w 1793"/>
              <a:gd name="T45" fmla="*/ 234 h 381"/>
              <a:gd name="T46" fmla="*/ 0 w 1793"/>
              <a:gd name="T47" fmla="*/ 190 h 381"/>
              <a:gd name="T48" fmla="*/ 4 w 1793"/>
              <a:gd name="T49" fmla="*/ 147 h 381"/>
              <a:gd name="T50" fmla="*/ 18 w 1793"/>
              <a:gd name="T51" fmla="*/ 107 h 381"/>
              <a:gd name="T52" fmla="*/ 42 w 1793"/>
              <a:gd name="T53" fmla="*/ 71 h 381"/>
              <a:gd name="T54" fmla="*/ 70 w 1793"/>
              <a:gd name="T55" fmla="*/ 41 h 381"/>
              <a:gd name="T56" fmla="*/ 106 w 1793"/>
              <a:gd name="T57" fmla="*/ 20 h 381"/>
              <a:gd name="T58" fmla="*/ 148 w 1793"/>
              <a:gd name="T59" fmla="*/ 6 h 381"/>
              <a:gd name="T60" fmla="*/ 191 w 1793"/>
              <a:gd name="T6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3" h="381">
                <a:moveTo>
                  <a:pt x="191" y="0"/>
                </a:moveTo>
                <a:lnTo>
                  <a:pt x="1602" y="0"/>
                </a:lnTo>
                <a:lnTo>
                  <a:pt x="1646" y="6"/>
                </a:lnTo>
                <a:lnTo>
                  <a:pt x="1686" y="20"/>
                </a:lnTo>
                <a:lnTo>
                  <a:pt x="1721" y="41"/>
                </a:lnTo>
                <a:lnTo>
                  <a:pt x="1751" y="71"/>
                </a:lnTo>
                <a:lnTo>
                  <a:pt x="1773" y="107"/>
                </a:lnTo>
                <a:lnTo>
                  <a:pt x="1787" y="147"/>
                </a:lnTo>
                <a:lnTo>
                  <a:pt x="1793" y="190"/>
                </a:lnTo>
                <a:lnTo>
                  <a:pt x="1787" y="234"/>
                </a:lnTo>
                <a:lnTo>
                  <a:pt x="1773" y="274"/>
                </a:lnTo>
                <a:lnTo>
                  <a:pt x="1751" y="310"/>
                </a:lnTo>
                <a:lnTo>
                  <a:pt x="1721" y="339"/>
                </a:lnTo>
                <a:lnTo>
                  <a:pt x="1686" y="361"/>
                </a:lnTo>
                <a:lnTo>
                  <a:pt x="1646" y="377"/>
                </a:lnTo>
                <a:lnTo>
                  <a:pt x="1602" y="381"/>
                </a:lnTo>
                <a:lnTo>
                  <a:pt x="191" y="381"/>
                </a:lnTo>
                <a:lnTo>
                  <a:pt x="148" y="377"/>
                </a:lnTo>
                <a:lnTo>
                  <a:pt x="106" y="361"/>
                </a:lnTo>
                <a:lnTo>
                  <a:pt x="70" y="339"/>
                </a:lnTo>
                <a:lnTo>
                  <a:pt x="42" y="310"/>
                </a:lnTo>
                <a:lnTo>
                  <a:pt x="18" y="274"/>
                </a:lnTo>
                <a:lnTo>
                  <a:pt x="4" y="234"/>
                </a:lnTo>
                <a:lnTo>
                  <a:pt x="0" y="190"/>
                </a:lnTo>
                <a:lnTo>
                  <a:pt x="4" y="147"/>
                </a:lnTo>
                <a:lnTo>
                  <a:pt x="18" y="107"/>
                </a:lnTo>
                <a:lnTo>
                  <a:pt x="42" y="71"/>
                </a:lnTo>
                <a:lnTo>
                  <a:pt x="70" y="41"/>
                </a:lnTo>
                <a:lnTo>
                  <a:pt x="106" y="20"/>
                </a:lnTo>
                <a:lnTo>
                  <a:pt x="148" y="6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2" name="11 Grupo"/>
          <p:cNvGrpSpPr/>
          <p:nvPr/>
        </p:nvGrpSpPr>
        <p:grpSpPr>
          <a:xfrm>
            <a:off x="8555449" y="376990"/>
            <a:ext cx="3545465" cy="531730"/>
            <a:chOff x="9957480" y="5044187"/>
            <a:chExt cx="3545465" cy="53173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1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71552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Descripción</a:t>
              </a: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8571715" y="1308232"/>
            <a:ext cx="2710241" cy="177069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Los servicios de Seguridad se prestan a todas las personas que habitan y transitan en todo el territorio nacional. </a:t>
            </a:r>
          </a:p>
          <a:p>
            <a:endParaRPr lang="es-G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s-G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s-G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4" name="Imagen 23" descr="F:\MAPAS AÑO 2016 A 2019\HOMICIDIOS AÑO 20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6060"/>
          <a:stretch/>
        </p:blipFill>
        <p:spPr bwMode="auto">
          <a:xfrm>
            <a:off x="322841" y="908720"/>
            <a:ext cx="7819668" cy="574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Resultado de imagen para logo mingob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93340" y="36865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esultado de imagen para seguridad ciudadana guatema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90" y="3478442"/>
            <a:ext cx="3451846" cy="19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8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17" y="143935"/>
            <a:ext cx="5181113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Institucional 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37" name="36 Hexágono"/>
          <p:cNvSpPr/>
          <p:nvPr/>
        </p:nvSpPr>
        <p:spPr>
          <a:xfrm>
            <a:off x="7534572" y="257472"/>
            <a:ext cx="2400300" cy="546146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>
                <a:solidFill>
                  <a:schemeClr val="tx1"/>
                </a:solidFill>
              </a:rPr>
              <a:t>Producción Institucional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24439"/>
              </p:ext>
            </p:extLst>
          </p:nvPr>
        </p:nvGraphicFramePr>
        <p:xfrm>
          <a:off x="6022404" y="1036632"/>
          <a:ext cx="5988188" cy="51468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8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70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GT" sz="1800" u="none" strike="noStrike" dirty="0">
                          <a:effectLst/>
                        </a:rPr>
                        <a:t>Servicios de seguridad policial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0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 dirty="0">
                          <a:effectLst/>
                        </a:rPr>
                        <a:t>Personal policial formado y especializado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0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>
                          <a:effectLst/>
                        </a:rPr>
                        <a:t>Patrullajes policiales en protección a la naturaleza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0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 dirty="0">
                          <a:effectLst/>
                        </a:rPr>
                        <a:t>Operativos policiales en protección a la naturaleza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0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 dirty="0">
                          <a:effectLst/>
                        </a:rPr>
                        <a:t>Patrullajes policiales en protección turística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6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GT" sz="1800" u="none" strike="noStrike" dirty="0">
                          <a:effectLst/>
                        </a:rPr>
                        <a:t>Investigación criminal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2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 dirty="0">
                          <a:effectLst/>
                        </a:rPr>
                        <a:t>Seguridad preventiva y del delito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6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GT" sz="1800" u="none" strike="noStrike">
                          <a:effectLst/>
                        </a:rPr>
                        <a:t>Combate a la narcoactividad</a:t>
                      </a:r>
                      <a:endParaRPr lang="es-G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56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 dirty="0">
                          <a:effectLst/>
                        </a:rPr>
                        <a:t>Investigación criminal en áreas de mayor incidencia criminal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70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>
                          <a:effectLst/>
                        </a:rPr>
                        <a:t>Seguridad policial en áreas de mayor incidencia criminal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56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>
                          <a:effectLst/>
                        </a:rPr>
                        <a:t>Seguridad preventiva y del delito en áreas de mayor incidencia criminal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056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>
                          <a:effectLst/>
                        </a:rPr>
                        <a:t>Seguridad policial en áreas de mayor incidencia de homicidios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72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MX" sz="1800" u="none" strike="noStrike" dirty="0">
                          <a:effectLst/>
                        </a:rPr>
                        <a:t>Servicios de prevención de la violencia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0" name="Imagen 49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45740" y="44624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6097" t="16573" r="51308" b="31419"/>
          <a:stretch/>
        </p:blipFill>
        <p:spPr>
          <a:xfrm>
            <a:off x="117748" y="908720"/>
            <a:ext cx="1898005" cy="2456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7239" t="31614" r="42775" b="29386"/>
          <a:stretch/>
        </p:blipFill>
        <p:spPr>
          <a:xfrm>
            <a:off x="10757916" y="50062"/>
            <a:ext cx="1430909" cy="1559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/>
          <a:srcRect l="16283" t="22467" r="43525" b="8087"/>
          <a:stretch/>
        </p:blipFill>
        <p:spPr>
          <a:xfrm>
            <a:off x="2211042" y="813013"/>
            <a:ext cx="2520280" cy="244827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/>
          <a:srcRect l="24846" t="14744" r="47065" b="7059"/>
          <a:stretch/>
        </p:blipFill>
        <p:spPr>
          <a:xfrm>
            <a:off x="238657" y="3645024"/>
            <a:ext cx="1777095" cy="278154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/>
          <a:srcRect l="10986" t="40901" r="36091" b="16880"/>
          <a:stretch/>
        </p:blipFill>
        <p:spPr>
          <a:xfrm>
            <a:off x="2050542" y="3933056"/>
            <a:ext cx="3888433" cy="17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117" y="321942"/>
            <a:ext cx="5181113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V. GASTO EN RECURSO HUMANO POR AÑO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6" name="Imagen 15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45740" y="11663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0C86ED7C-4700-4DC5-83AE-0DE9E533A95C}"/>
              </a:ext>
            </a:extLst>
          </p:cNvPr>
          <p:cNvSpPr txBox="1"/>
          <p:nvPr/>
        </p:nvSpPr>
        <p:spPr>
          <a:xfrm>
            <a:off x="8658167" y="370087"/>
            <a:ext cx="2933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Justificaciones</a:t>
            </a:r>
            <a:endParaRPr lang="es-GT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93">
            <a:extLst>
              <a:ext uri="{FF2B5EF4-FFF2-40B4-BE49-F238E27FC236}">
                <a16:creationId xmlns:a16="http://schemas.microsoft.com/office/drawing/2014/main" id="{6AB737CD-69F1-4F41-A636-435FC3EB25C0}"/>
              </a:ext>
            </a:extLst>
          </p:cNvPr>
          <p:cNvSpPr/>
          <p:nvPr/>
        </p:nvSpPr>
        <p:spPr>
          <a:xfrm>
            <a:off x="7991279" y="242721"/>
            <a:ext cx="609646" cy="53173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E796B5FD-7A81-47A2-84AD-B91A05387FA6}"/>
              </a:ext>
            </a:extLst>
          </p:cNvPr>
          <p:cNvSpPr>
            <a:spLocks noEditPoints="1"/>
          </p:cNvSpPr>
          <p:nvPr/>
        </p:nvSpPr>
        <p:spPr bwMode="auto">
          <a:xfrm>
            <a:off x="8164724" y="377974"/>
            <a:ext cx="319997" cy="261224"/>
          </a:xfrm>
          <a:custGeom>
            <a:avLst/>
            <a:gdLst>
              <a:gd name="T0" fmla="*/ 3681 w 6558"/>
              <a:gd name="T1" fmla="*/ 4366 h 6138"/>
              <a:gd name="T2" fmla="*/ 5597 w 6558"/>
              <a:gd name="T3" fmla="*/ 910 h 6138"/>
              <a:gd name="T4" fmla="*/ 4282 w 6558"/>
              <a:gd name="T5" fmla="*/ 5757 h 6138"/>
              <a:gd name="T6" fmla="*/ 4268 w 6558"/>
              <a:gd name="T7" fmla="*/ 4376 h 6138"/>
              <a:gd name="T8" fmla="*/ 3426 w 6558"/>
              <a:gd name="T9" fmla="*/ 5047 h 6138"/>
              <a:gd name="T10" fmla="*/ 3317 w 6558"/>
              <a:gd name="T11" fmla="*/ 5039 h 6138"/>
              <a:gd name="T12" fmla="*/ 3227 w 6558"/>
              <a:gd name="T13" fmla="*/ 4972 h 6138"/>
              <a:gd name="T14" fmla="*/ 3191 w 6558"/>
              <a:gd name="T15" fmla="*/ 4862 h 6138"/>
              <a:gd name="T16" fmla="*/ 1088 w 6558"/>
              <a:gd name="T17" fmla="*/ 4395 h 6138"/>
              <a:gd name="T18" fmla="*/ 967 w 6558"/>
              <a:gd name="T19" fmla="*/ 4354 h 6138"/>
              <a:gd name="T20" fmla="*/ 901 w 6558"/>
              <a:gd name="T21" fmla="*/ 4248 h 6138"/>
              <a:gd name="T22" fmla="*/ 915 w 6558"/>
              <a:gd name="T23" fmla="*/ 4121 h 6138"/>
              <a:gd name="T24" fmla="*/ 1003 w 6558"/>
              <a:gd name="T25" fmla="*/ 4034 h 6138"/>
              <a:gd name="T26" fmla="*/ 3363 w 6558"/>
              <a:gd name="T27" fmla="*/ 4014 h 6138"/>
              <a:gd name="T28" fmla="*/ 3418 w 6558"/>
              <a:gd name="T29" fmla="*/ 3793 h 6138"/>
              <a:gd name="T30" fmla="*/ 1045 w 6558"/>
              <a:gd name="T31" fmla="*/ 3734 h 6138"/>
              <a:gd name="T32" fmla="*/ 939 w 6558"/>
              <a:gd name="T33" fmla="*/ 3668 h 6138"/>
              <a:gd name="T34" fmla="*/ 897 w 6558"/>
              <a:gd name="T35" fmla="*/ 3549 h 6138"/>
              <a:gd name="T36" fmla="*/ 939 w 6558"/>
              <a:gd name="T37" fmla="*/ 3430 h 6138"/>
              <a:gd name="T38" fmla="*/ 1045 w 6558"/>
              <a:gd name="T39" fmla="*/ 3362 h 6138"/>
              <a:gd name="T40" fmla="*/ 3868 w 6558"/>
              <a:gd name="T41" fmla="*/ 3046 h 6138"/>
              <a:gd name="T42" fmla="*/ 3755 w 6558"/>
              <a:gd name="T43" fmla="*/ 3084 h 6138"/>
              <a:gd name="T44" fmla="*/ 1003 w 6558"/>
              <a:gd name="T45" fmla="*/ 3064 h 6138"/>
              <a:gd name="T46" fmla="*/ 915 w 6558"/>
              <a:gd name="T47" fmla="*/ 2977 h 6138"/>
              <a:gd name="T48" fmla="*/ 901 w 6558"/>
              <a:gd name="T49" fmla="*/ 2849 h 6138"/>
              <a:gd name="T50" fmla="*/ 967 w 6558"/>
              <a:gd name="T51" fmla="*/ 2744 h 6138"/>
              <a:gd name="T52" fmla="*/ 1088 w 6558"/>
              <a:gd name="T53" fmla="*/ 2702 h 6138"/>
              <a:gd name="T54" fmla="*/ 3838 w 6558"/>
              <a:gd name="T55" fmla="*/ 2720 h 6138"/>
              <a:gd name="T56" fmla="*/ 3926 w 6558"/>
              <a:gd name="T57" fmla="*/ 2808 h 6138"/>
              <a:gd name="T58" fmla="*/ 3946 w 6558"/>
              <a:gd name="T59" fmla="*/ 2907 h 6138"/>
              <a:gd name="T60" fmla="*/ 4282 w 6558"/>
              <a:gd name="T61" fmla="*/ 759 h 6138"/>
              <a:gd name="T62" fmla="*/ 5794 w 6558"/>
              <a:gd name="T63" fmla="*/ 582 h 6138"/>
              <a:gd name="T64" fmla="*/ 5872 w 6558"/>
              <a:gd name="T65" fmla="*/ 453 h 6138"/>
              <a:gd name="T66" fmla="*/ 5872 w 6558"/>
              <a:gd name="T67" fmla="*/ 12 h 6138"/>
              <a:gd name="T68" fmla="*/ 6502 w 6558"/>
              <a:gd name="T69" fmla="*/ 391 h 6138"/>
              <a:gd name="T70" fmla="*/ 6558 w 6558"/>
              <a:gd name="T71" fmla="*/ 503 h 6138"/>
              <a:gd name="T72" fmla="*/ 6532 w 6558"/>
              <a:gd name="T73" fmla="*/ 626 h 6138"/>
              <a:gd name="T74" fmla="*/ 4658 w 6558"/>
              <a:gd name="T75" fmla="*/ 5991 h 6138"/>
              <a:gd name="T76" fmla="*/ 4592 w 6558"/>
              <a:gd name="T77" fmla="*/ 6096 h 6138"/>
              <a:gd name="T78" fmla="*/ 4473 w 6558"/>
              <a:gd name="T79" fmla="*/ 6138 h 6138"/>
              <a:gd name="T80" fmla="*/ 107 w 6558"/>
              <a:gd name="T81" fmla="*/ 6120 h 6138"/>
              <a:gd name="T82" fmla="*/ 20 w 6558"/>
              <a:gd name="T83" fmla="*/ 6031 h 6138"/>
              <a:gd name="T84" fmla="*/ 0 w 6558"/>
              <a:gd name="T85" fmla="*/ 568 h 6138"/>
              <a:gd name="T86" fmla="*/ 42 w 6558"/>
              <a:gd name="T87" fmla="*/ 449 h 6138"/>
              <a:gd name="T88" fmla="*/ 147 w 6558"/>
              <a:gd name="T89" fmla="*/ 382 h 6138"/>
              <a:gd name="T90" fmla="*/ 4517 w 6558"/>
              <a:gd name="T91" fmla="*/ 382 h 6138"/>
              <a:gd name="T92" fmla="*/ 4622 w 6558"/>
              <a:gd name="T93" fmla="*/ 449 h 6138"/>
              <a:gd name="T94" fmla="*/ 4664 w 6558"/>
              <a:gd name="T95" fmla="*/ 568 h 6138"/>
              <a:gd name="T96" fmla="*/ 5665 w 6558"/>
              <a:gd name="T97" fmla="*/ 64 h 6138"/>
              <a:gd name="T98" fmla="*/ 5760 w 6558"/>
              <a:gd name="T99" fmla="*/ 6 h 6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58" h="6138">
                <a:moveTo>
                  <a:pt x="5597" y="910"/>
                </a:moveTo>
                <a:lnTo>
                  <a:pt x="3763" y="3962"/>
                </a:lnTo>
                <a:lnTo>
                  <a:pt x="3681" y="4366"/>
                </a:lnTo>
                <a:lnTo>
                  <a:pt x="3997" y="4103"/>
                </a:lnTo>
                <a:lnTo>
                  <a:pt x="5832" y="1051"/>
                </a:lnTo>
                <a:lnTo>
                  <a:pt x="5597" y="910"/>
                </a:lnTo>
                <a:close/>
                <a:moveTo>
                  <a:pt x="382" y="759"/>
                </a:moveTo>
                <a:lnTo>
                  <a:pt x="382" y="5757"/>
                </a:lnTo>
                <a:lnTo>
                  <a:pt x="4282" y="5757"/>
                </a:lnTo>
                <a:lnTo>
                  <a:pt x="4282" y="4362"/>
                </a:lnTo>
                <a:lnTo>
                  <a:pt x="4274" y="4370"/>
                </a:lnTo>
                <a:lnTo>
                  <a:pt x="4268" y="4376"/>
                </a:lnTo>
                <a:lnTo>
                  <a:pt x="3506" y="5007"/>
                </a:lnTo>
                <a:lnTo>
                  <a:pt x="3468" y="5031"/>
                </a:lnTo>
                <a:lnTo>
                  <a:pt x="3426" y="5047"/>
                </a:lnTo>
                <a:lnTo>
                  <a:pt x="3382" y="5051"/>
                </a:lnTo>
                <a:lnTo>
                  <a:pt x="3349" y="5049"/>
                </a:lnTo>
                <a:lnTo>
                  <a:pt x="3317" y="5039"/>
                </a:lnTo>
                <a:lnTo>
                  <a:pt x="3285" y="5025"/>
                </a:lnTo>
                <a:lnTo>
                  <a:pt x="3253" y="5000"/>
                </a:lnTo>
                <a:lnTo>
                  <a:pt x="3227" y="4972"/>
                </a:lnTo>
                <a:lnTo>
                  <a:pt x="3207" y="4938"/>
                </a:lnTo>
                <a:lnTo>
                  <a:pt x="3195" y="4900"/>
                </a:lnTo>
                <a:lnTo>
                  <a:pt x="3191" y="4862"/>
                </a:lnTo>
                <a:lnTo>
                  <a:pt x="3195" y="4823"/>
                </a:lnTo>
                <a:lnTo>
                  <a:pt x="3283" y="4395"/>
                </a:lnTo>
                <a:lnTo>
                  <a:pt x="1088" y="4395"/>
                </a:lnTo>
                <a:lnTo>
                  <a:pt x="1045" y="4391"/>
                </a:lnTo>
                <a:lnTo>
                  <a:pt x="1003" y="4376"/>
                </a:lnTo>
                <a:lnTo>
                  <a:pt x="967" y="4354"/>
                </a:lnTo>
                <a:lnTo>
                  <a:pt x="939" y="4324"/>
                </a:lnTo>
                <a:lnTo>
                  <a:pt x="915" y="4288"/>
                </a:lnTo>
                <a:lnTo>
                  <a:pt x="901" y="4248"/>
                </a:lnTo>
                <a:lnTo>
                  <a:pt x="897" y="4205"/>
                </a:lnTo>
                <a:lnTo>
                  <a:pt x="901" y="4161"/>
                </a:lnTo>
                <a:lnTo>
                  <a:pt x="915" y="4121"/>
                </a:lnTo>
                <a:lnTo>
                  <a:pt x="939" y="4085"/>
                </a:lnTo>
                <a:lnTo>
                  <a:pt x="967" y="4056"/>
                </a:lnTo>
                <a:lnTo>
                  <a:pt x="1003" y="4034"/>
                </a:lnTo>
                <a:lnTo>
                  <a:pt x="1045" y="4018"/>
                </a:lnTo>
                <a:lnTo>
                  <a:pt x="1088" y="4014"/>
                </a:lnTo>
                <a:lnTo>
                  <a:pt x="3363" y="4014"/>
                </a:lnTo>
                <a:lnTo>
                  <a:pt x="3394" y="3855"/>
                </a:lnTo>
                <a:lnTo>
                  <a:pt x="3404" y="3823"/>
                </a:lnTo>
                <a:lnTo>
                  <a:pt x="3418" y="3793"/>
                </a:lnTo>
                <a:lnTo>
                  <a:pt x="3452" y="3740"/>
                </a:lnTo>
                <a:lnTo>
                  <a:pt x="1088" y="3740"/>
                </a:lnTo>
                <a:lnTo>
                  <a:pt x="1045" y="3734"/>
                </a:lnTo>
                <a:lnTo>
                  <a:pt x="1003" y="3720"/>
                </a:lnTo>
                <a:lnTo>
                  <a:pt x="967" y="3698"/>
                </a:lnTo>
                <a:lnTo>
                  <a:pt x="939" y="3668"/>
                </a:lnTo>
                <a:lnTo>
                  <a:pt x="915" y="3632"/>
                </a:lnTo>
                <a:lnTo>
                  <a:pt x="901" y="3593"/>
                </a:lnTo>
                <a:lnTo>
                  <a:pt x="897" y="3549"/>
                </a:lnTo>
                <a:lnTo>
                  <a:pt x="901" y="3505"/>
                </a:lnTo>
                <a:lnTo>
                  <a:pt x="915" y="3465"/>
                </a:lnTo>
                <a:lnTo>
                  <a:pt x="939" y="3430"/>
                </a:lnTo>
                <a:lnTo>
                  <a:pt x="967" y="3400"/>
                </a:lnTo>
                <a:lnTo>
                  <a:pt x="1003" y="3378"/>
                </a:lnTo>
                <a:lnTo>
                  <a:pt x="1045" y="3362"/>
                </a:lnTo>
                <a:lnTo>
                  <a:pt x="1088" y="3358"/>
                </a:lnTo>
                <a:lnTo>
                  <a:pt x="3681" y="3358"/>
                </a:lnTo>
                <a:lnTo>
                  <a:pt x="3868" y="3046"/>
                </a:lnTo>
                <a:lnTo>
                  <a:pt x="3834" y="3066"/>
                </a:lnTo>
                <a:lnTo>
                  <a:pt x="3796" y="3080"/>
                </a:lnTo>
                <a:lnTo>
                  <a:pt x="3755" y="3084"/>
                </a:lnTo>
                <a:lnTo>
                  <a:pt x="1088" y="3084"/>
                </a:lnTo>
                <a:lnTo>
                  <a:pt x="1045" y="3078"/>
                </a:lnTo>
                <a:lnTo>
                  <a:pt x="1003" y="3064"/>
                </a:lnTo>
                <a:lnTo>
                  <a:pt x="967" y="3042"/>
                </a:lnTo>
                <a:lnTo>
                  <a:pt x="939" y="3012"/>
                </a:lnTo>
                <a:lnTo>
                  <a:pt x="915" y="2977"/>
                </a:lnTo>
                <a:lnTo>
                  <a:pt x="901" y="2937"/>
                </a:lnTo>
                <a:lnTo>
                  <a:pt x="897" y="2893"/>
                </a:lnTo>
                <a:lnTo>
                  <a:pt x="901" y="2849"/>
                </a:lnTo>
                <a:lnTo>
                  <a:pt x="915" y="2808"/>
                </a:lnTo>
                <a:lnTo>
                  <a:pt x="939" y="2774"/>
                </a:lnTo>
                <a:lnTo>
                  <a:pt x="967" y="2744"/>
                </a:lnTo>
                <a:lnTo>
                  <a:pt x="1003" y="2720"/>
                </a:lnTo>
                <a:lnTo>
                  <a:pt x="1045" y="2706"/>
                </a:lnTo>
                <a:lnTo>
                  <a:pt x="1088" y="2702"/>
                </a:lnTo>
                <a:lnTo>
                  <a:pt x="3755" y="2702"/>
                </a:lnTo>
                <a:lnTo>
                  <a:pt x="3798" y="2706"/>
                </a:lnTo>
                <a:lnTo>
                  <a:pt x="3838" y="2720"/>
                </a:lnTo>
                <a:lnTo>
                  <a:pt x="3874" y="2744"/>
                </a:lnTo>
                <a:lnTo>
                  <a:pt x="3904" y="2774"/>
                </a:lnTo>
                <a:lnTo>
                  <a:pt x="3926" y="2808"/>
                </a:lnTo>
                <a:lnTo>
                  <a:pt x="3942" y="2849"/>
                </a:lnTo>
                <a:lnTo>
                  <a:pt x="3946" y="2893"/>
                </a:lnTo>
                <a:lnTo>
                  <a:pt x="3946" y="2907"/>
                </a:lnTo>
                <a:lnTo>
                  <a:pt x="3944" y="2921"/>
                </a:lnTo>
                <a:lnTo>
                  <a:pt x="4282" y="2359"/>
                </a:lnTo>
                <a:lnTo>
                  <a:pt x="4282" y="759"/>
                </a:lnTo>
                <a:lnTo>
                  <a:pt x="382" y="759"/>
                </a:lnTo>
                <a:close/>
                <a:moveTo>
                  <a:pt x="5872" y="453"/>
                </a:moveTo>
                <a:lnTo>
                  <a:pt x="5794" y="582"/>
                </a:lnTo>
                <a:lnTo>
                  <a:pt x="6029" y="723"/>
                </a:lnTo>
                <a:lnTo>
                  <a:pt x="6106" y="594"/>
                </a:lnTo>
                <a:lnTo>
                  <a:pt x="5872" y="453"/>
                </a:lnTo>
                <a:close/>
                <a:moveTo>
                  <a:pt x="5798" y="0"/>
                </a:moveTo>
                <a:lnTo>
                  <a:pt x="5834" y="2"/>
                </a:lnTo>
                <a:lnTo>
                  <a:pt x="5872" y="12"/>
                </a:lnTo>
                <a:lnTo>
                  <a:pt x="5905" y="28"/>
                </a:lnTo>
                <a:lnTo>
                  <a:pt x="6467" y="364"/>
                </a:lnTo>
                <a:lnTo>
                  <a:pt x="6502" y="391"/>
                </a:lnTo>
                <a:lnTo>
                  <a:pt x="6528" y="425"/>
                </a:lnTo>
                <a:lnTo>
                  <a:pt x="6548" y="461"/>
                </a:lnTo>
                <a:lnTo>
                  <a:pt x="6558" y="503"/>
                </a:lnTo>
                <a:lnTo>
                  <a:pt x="6558" y="544"/>
                </a:lnTo>
                <a:lnTo>
                  <a:pt x="6550" y="586"/>
                </a:lnTo>
                <a:lnTo>
                  <a:pt x="6532" y="626"/>
                </a:lnTo>
                <a:lnTo>
                  <a:pt x="4664" y="3736"/>
                </a:lnTo>
                <a:lnTo>
                  <a:pt x="4664" y="5947"/>
                </a:lnTo>
                <a:lnTo>
                  <a:pt x="4658" y="5991"/>
                </a:lnTo>
                <a:lnTo>
                  <a:pt x="4644" y="6031"/>
                </a:lnTo>
                <a:lnTo>
                  <a:pt x="4622" y="6067"/>
                </a:lnTo>
                <a:lnTo>
                  <a:pt x="4592" y="6096"/>
                </a:lnTo>
                <a:lnTo>
                  <a:pt x="4556" y="6120"/>
                </a:lnTo>
                <a:lnTo>
                  <a:pt x="4517" y="6134"/>
                </a:lnTo>
                <a:lnTo>
                  <a:pt x="4473" y="6138"/>
                </a:lnTo>
                <a:lnTo>
                  <a:pt x="191" y="6138"/>
                </a:lnTo>
                <a:lnTo>
                  <a:pt x="147" y="6134"/>
                </a:lnTo>
                <a:lnTo>
                  <a:pt x="107" y="6120"/>
                </a:lnTo>
                <a:lnTo>
                  <a:pt x="72" y="6096"/>
                </a:lnTo>
                <a:lnTo>
                  <a:pt x="42" y="6067"/>
                </a:lnTo>
                <a:lnTo>
                  <a:pt x="20" y="6031"/>
                </a:lnTo>
                <a:lnTo>
                  <a:pt x="6" y="5991"/>
                </a:lnTo>
                <a:lnTo>
                  <a:pt x="0" y="5947"/>
                </a:lnTo>
                <a:lnTo>
                  <a:pt x="0" y="568"/>
                </a:lnTo>
                <a:lnTo>
                  <a:pt x="6" y="525"/>
                </a:lnTo>
                <a:lnTo>
                  <a:pt x="20" y="483"/>
                </a:lnTo>
                <a:lnTo>
                  <a:pt x="42" y="449"/>
                </a:lnTo>
                <a:lnTo>
                  <a:pt x="72" y="419"/>
                </a:lnTo>
                <a:lnTo>
                  <a:pt x="107" y="395"/>
                </a:lnTo>
                <a:lnTo>
                  <a:pt x="147" y="382"/>
                </a:lnTo>
                <a:lnTo>
                  <a:pt x="191" y="378"/>
                </a:lnTo>
                <a:lnTo>
                  <a:pt x="4473" y="378"/>
                </a:lnTo>
                <a:lnTo>
                  <a:pt x="4517" y="382"/>
                </a:lnTo>
                <a:lnTo>
                  <a:pt x="4556" y="395"/>
                </a:lnTo>
                <a:lnTo>
                  <a:pt x="4592" y="419"/>
                </a:lnTo>
                <a:lnTo>
                  <a:pt x="4622" y="449"/>
                </a:lnTo>
                <a:lnTo>
                  <a:pt x="4644" y="483"/>
                </a:lnTo>
                <a:lnTo>
                  <a:pt x="4658" y="525"/>
                </a:lnTo>
                <a:lnTo>
                  <a:pt x="4664" y="568"/>
                </a:lnTo>
                <a:lnTo>
                  <a:pt x="4664" y="1723"/>
                </a:lnTo>
                <a:lnTo>
                  <a:pt x="5643" y="93"/>
                </a:lnTo>
                <a:lnTo>
                  <a:pt x="5665" y="64"/>
                </a:lnTo>
                <a:lnTo>
                  <a:pt x="5693" y="38"/>
                </a:lnTo>
                <a:lnTo>
                  <a:pt x="5724" y="18"/>
                </a:lnTo>
                <a:lnTo>
                  <a:pt x="5760" y="6"/>
                </a:lnTo>
                <a:lnTo>
                  <a:pt x="57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12694" r="22723" b="18881"/>
          <a:stretch/>
        </p:blipFill>
        <p:spPr bwMode="auto">
          <a:xfrm>
            <a:off x="307974" y="1628800"/>
            <a:ext cx="708258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18 CuadroTexto"/>
          <p:cNvSpPr txBox="1"/>
          <p:nvPr/>
        </p:nvSpPr>
        <p:spPr>
          <a:xfrm>
            <a:off x="7413430" y="1678824"/>
            <a:ext cx="449362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GT" sz="1500" dirty="0"/>
              <a:t>De acuerdo a la naturaleza del Ministerio de Gobernación, los servicios y bienes que se entregan a la población guatemalteca y personas en tránsito, contribuyen a que el porcentaje de ejecución del Ministerio relacionado al pago de sueldos y salarios de personal permanente y por contrato, impacte significativamente en el presupuesto asignado.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GT" sz="15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GT" sz="1500" dirty="0"/>
              <a:t>Para el período 2016 - 2019, se llevaron a cabo las graduaciones de 9,266 agentes policiales, llegando a contar con un estado de fuerza de 42,341 elementos de la Policía Nacional Civil, aunado a ello el personal que conforma las 22 Gobernaciones Departamentales y 17 Unidades Ejecutoras del Ministerio. </a:t>
            </a:r>
          </a:p>
        </p:txBody>
      </p:sp>
    </p:spTree>
    <p:extLst>
      <p:ext uri="{BB962C8B-B14F-4D97-AF65-F5344CB8AC3E}">
        <p14:creationId xmlns:p14="http://schemas.microsoft.com/office/powerpoint/2010/main" val="405636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052" y="286147"/>
            <a:ext cx="5181113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VI. GASTO EN BIENES Y SERVICIOS DEL MINISTERIO DE GOBERNACIÓN Y SUS DEPENDENCIAS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6" name="Imagen 15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21332" y="36865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11639" r="20792" b="14042"/>
          <a:stretch/>
        </p:blipFill>
        <p:spPr bwMode="auto">
          <a:xfrm>
            <a:off x="155575" y="1573964"/>
            <a:ext cx="6570142" cy="50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93">
            <a:extLst>
              <a:ext uri="{FF2B5EF4-FFF2-40B4-BE49-F238E27FC236}">
                <a16:creationId xmlns:a16="http://schemas.microsoft.com/office/drawing/2014/main" id="{6AB737CD-69F1-4F41-A636-435FC3EB25C0}"/>
              </a:ext>
            </a:extLst>
          </p:cNvPr>
          <p:cNvSpPr/>
          <p:nvPr/>
        </p:nvSpPr>
        <p:spPr>
          <a:xfrm>
            <a:off x="8395960" y="206927"/>
            <a:ext cx="609646" cy="53173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E796B5FD-7A81-47A2-84AD-B91A05387FA6}"/>
              </a:ext>
            </a:extLst>
          </p:cNvPr>
          <p:cNvSpPr>
            <a:spLocks noEditPoints="1"/>
          </p:cNvSpPr>
          <p:nvPr/>
        </p:nvSpPr>
        <p:spPr bwMode="auto">
          <a:xfrm>
            <a:off x="8586769" y="371078"/>
            <a:ext cx="319997" cy="261224"/>
          </a:xfrm>
          <a:custGeom>
            <a:avLst/>
            <a:gdLst>
              <a:gd name="T0" fmla="*/ 3681 w 6558"/>
              <a:gd name="T1" fmla="*/ 4366 h 6138"/>
              <a:gd name="T2" fmla="*/ 5597 w 6558"/>
              <a:gd name="T3" fmla="*/ 910 h 6138"/>
              <a:gd name="T4" fmla="*/ 4282 w 6558"/>
              <a:gd name="T5" fmla="*/ 5757 h 6138"/>
              <a:gd name="T6" fmla="*/ 4268 w 6558"/>
              <a:gd name="T7" fmla="*/ 4376 h 6138"/>
              <a:gd name="T8" fmla="*/ 3426 w 6558"/>
              <a:gd name="T9" fmla="*/ 5047 h 6138"/>
              <a:gd name="T10" fmla="*/ 3317 w 6558"/>
              <a:gd name="T11" fmla="*/ 5039 h 6138"/>
              <a:gd name="T12" fmla="*/ 3227 w 6558"/>
              <a:gd name="T13" fmla="*/ 4972 h 6138"/>
              <a:gd name="T14" fmla="*/ 3191 w 6558"/>
              <a:gd name="T15" fmla="*/ 4862 h 6138"/>
              <a:gd name="T16" fmla="*/ 1088 w 6558"/>
              <a:gd name="T17" fmla="*/ 4395 h 6138"/>
              <a:gd name="T18" fmla="*/ 967 w 6558"/>
              <a:gd name="T19" fmla="*/ 4354 h 6138"/>
              <a:gd name="T20" fmla="*/ 901 w 6558"/>
              <a:gd name="T21" fmla="*/ 4248 h 6138"/>
              <a:gd name="T22" fmla="*/ 915 w 6558"/>
              <a:gd name="T23" fmla="*/ 4121 h 6138"/>
              <a:gd name="T24" fmla="*/ 1003 w 6558"/>
              <a:gd name="T25" fmla="*/ 4034 h 6138"/>
              <a:gd name="T26" fmla="*/ 3363 w 6558"/>
              <a:gd name="T27" fmla="*/ 4014 h 6138"/>
              <a:gd name="T28" fmla="*/ 3418 w 6558"/>
              <a:gd name="T29" fmla="*/ 3793 h 6138"/>
              <a:gd name="T30" fmla="*/ 1045 w 6558"/>
              <a:gd name="T31" fmla="*/ 3734 h 6138"/>
              <a:gd name="T32" fmla="*/ 939 w 6558"/>
              <a:gd name="T33" fmla="*/ 3668 h 6138"/>
              <a:gd name="T34" fmla="*/ 897 w 6558"/>
              <a:gd name="T35" fmla="*/ 3549 h 6138"/>
              <a:gd name="T36" fmla="*/ 939 w 6558"/>
              <a:gd name="T37" fmla="*/ 3430 h 6138"/>
              <a:gd name="T38" fmla="*/ 1045 w 6558"/>
              <a:gd name="T39" fmla="*/ 3362 h 6138"/>
              <a:gd name="T40" fmla="*/ 3868 w 6558"/>
              <a:gd name="T41" fmla="*/ 3046 h 6138"/>
              <a:gd name="T42" fmla="*/ 3755 w 6558"/>
              <a:gd name="T43" fmla="*/ 3084 h 6138"/>
              <a:gd name="T44" fmla="*/ 1003 w 6558"/>
              <a:gd name="T45" fmla="*/ 3064 h 6138"/>
              <a:gd name="T46" fmla="*/ 915 w 6558"/>
              <a:gd name="T47" fmla="*/ 2977 h 6138"/>
              <a:gd name="T48" fmla="*/ 901 w 6558"/>
              <a:gd name="T49" fmla="*/ 2849 h 6138"/>
              <a:gd name="T50" fmla="*/ 967 w 6558"/>
              <a:gd name="T51" fmla="*/ 2744 h 6138"/>
              <a:gd name="T52" fmla="*/ 1088 w 6558"/>
              <a:gd name="T53" fmla="*/ 2702 h 6138"/>
              <a:gd name="T54" fmla="*/ 3838 w 6558"/>
              <a:gd name="T55" fmla="*/ 2720 h 6138"/>
              <a:gd name="T56" fmla="*/ 3926 w 6558"/>
              <a:gd name="T57" fmla="*/ 2808 h 6138"/>
              <a:gd name="T58" fmla="*/ 3946 w 6558"/>
              <a:gd name="T59" fmla="*/ 2907 h 6138"/>
              <a:gd name="T60" fmla="*/ 4282 w 6558"/>
              <a:gd name="T61" fmla="*/ 759 h 6138"/>
              <a:gd name="T62" fmla="*/ 5794 w 6558"/>
              <a:gd name="T63" fmla="*/ 582 h 6138"/>
              <a:gd name="T64" fmla="*/ 5872 w 6558"/>
              <a:gd name="T65" fmla="*/ 453 h 6138"/>
              <a:gd name="T66" fmla="*/ 5872 w 6558"/>
              <a:gd name="T67" fmla="*/ 12 h 6138"/>
              <a:gd name="T68" fmla="*/ 6502 w 6558"/>
              <a:gd name="T69" fmla="*/ 391 h 6138"/>
              <a:gd name="T70" fmla="*/ 6558 w 6558"/>
              <a:gd name="T71" fmla="*/ 503 h 6138"/>
              <a:gd name="T72" fmla="*/ 6532 w 6558"/>
              <a:gd name="T73" fmla="*/ 626 h 6138"/>
              <a:gd name="T74" fmla="*/ 4658 w 6558"/>
              <a:gd name="T75" fmla="*/ 5991 h 6138"/>
              <a:gd name="T76" fmla="*/ 4592 w 6558"/>
              <a:gd name="T77" fmla="*/ 6096 h 6138"/>
              <a:gd name="T78" fmla="*/ 4473 w 6558"/>
              <a:gd name="T79" fmla="*/ 6138 h 6138"/>
              <a:gd name="T80" fmla="*/ 107 w 6558"/>
              <a:gd name="T81" fmla="*/ 6120 h 6138"/>
              <a:gd name="T82" fmla="*/ 20 w 6558"/>
              <a:gd name="T83" fmla="*/ 6031 h 6138"/>
              <a:gd name="T84" fmla="*/ 0 w 6558"/>
              <a:gd name="T85" fmla="*/ 568 h 6138"/>
              <a:gd name="T86" fmla="*/ 42 w 6558"/>
              <a:gd name="T87" fmla="*/ 449 h 6138"/>
              <a:gd name="T88" fmla="*/ 147 w 6558"/>
              <a:gd name="T89" fmla="*/ 382 h 6138"/>
              <a:gd name="T90" fmla="*/ 4517 w 6558"/>
              <a:gd name="T91" fmla="*/ 382 h 6138"/>
              <a:gd name="T92" fmla="*/ 4622 w 6558"/>
              <a:gd name="T93" fmla="*/ 449 h 6138"/>
              <a:gd name="T94" fmla="*/ 4664 w 6558"/>
              <a:gd name="T95" fmla="*/ 568 h 6138"/>
              <a:gd name="T96" fmla="*/ 5665 w 6558"/>
              <a:gd name="T97" fmla="*/ 64 h 6138"/>
              <a:gd name="T98" fmla="*/ 5760 w 6558"/>
              <a:gd name="T99" fmla="*/ 6 h 6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58" h="6138">
                <a:moveTo>
                  <a:pt x="5597" y="910"/>
                </a:moveTo>
                <a:lnTo>
                  <a:pt x="3763" y="3962"/>
                </a:lnTo>
                <a:lnTo>
                  <a:pt x="3681" y="4366"/>
                </a:lnTo>
                <a:lnTo>
                  <a:pt x="3997" y="4103"/>
                </a:lnTo>
                <a:lnTo>
                  <a:pt x="5832" y="1051"/>
                </a:lnTo>
                <a:lnTo>
                  <a:pt x="5597" y="910"/>
                </a:lnTo>
                <a:close/>
                <a:moveTo>
                  <a:pt x="382" y="759"/>
                </a:moveTo>
                <a:lnTo>
                  <a:pt x="382" y="5757"/>
                </a:lnTo>
                <a:lnTo>
                  <a:pt x="4282" y="5757"/>
                </a:lnTo>
                <a:lnTo>
                  <a:pt x="4282" y="4362"/>
                </a:lnTo>
                <a:lnTo>
                  <a:pt x="4274" y="4370"/>
                </a:lnTo>
                <a:lnTo>
                  <a:pt x="4268" y="4376"/>
                </a:lnTo>
                <a:lnTo>
                  <a:pt x="3506" y="5007"/>
                </a:lnTo>
                <a:lnTo>
                  <a:pt x="3468" y="5031"/>
                </a:lnTo>
                <a:lnTo>
                  <a:pt x="3426" y="5047"/>
                </a:lnTo>
                <a:lnTo>
                  <a:pt x="3382" y="5051"/>
                </a:lnTo>
                <a:lnTo>
                  <a:pt x="3349" y="5049"/>
                </a:lnTo>
                <a:lnTo>
                  <a:pt x="3317" y="5039"/>
                </a:lnTo>
                <a:lnTo>
                  <a:pt x="3285" y="5025"/>
                </a:lnTo>
                <a:lnTo>
                  <a:pt x="3253" y="5000"/>
                </a:lnTo>
                <a:lnTo>
                  <a:pt x="3227" y="4972"/>
                </a:lnTo>
                <a:lnTo>
                  <a:pt x="3207" y="4938"/>
                </a:lnTo>
                <a:lnTo>
                  <a:pt x="3195" y="4900"/>
                </a:lnTo>
                <a:lnTo>
                  <a:pt x="3191" y="4862"/>
                </a:lnTo>
                <a:lnTo>
                  <a:pt x="3195" y="4823"/>
                </a:lnTo>
                <a:lnTo>
                  <a:pt x="3283" y="4395"/>
                </a:lnTo>
                <a:lnTo>
                  <a:pt x="1088" y="4395"/>
                </a:lnTo>
                <a:lnTo>
                  <a:pt x="1045" y="4391"/>
                </a:lnTo>
                <a:lnTo>
                  <a:pt x="1003" y="4376"/>
                </a:lnTo>
                <a:lnTo>
                  <a:pt x="967" y="4354"/>
                </a:lnTo>
                <a:lnTo>
                  <a:pt x="939" y="4324"/>
                </a:lnTo>
                <a:lnTo>
                  <a:pt x="915" y="4288"/>
                </a:lnTo>
                <a:lnTo>
                  <a:pt x="901" y="4248"/>
                </a:lnTo>
                <a:lnTo>
                  <a:pt x="897" y="4205"/>
                </a:lnTo>
                <a:lnTo>
                  <a:pt x="901" y="4161"/>
                </a:lnTo>
                <a:lnTo>
                  <a:pt x="915" y="4121"/>
                </a:lnTo>
                <a:lnTo>
                  <a:pt x="939" y="4085"/>
                </a:lnTo>
                <a:lnTo>
                  <a:pt x="967" y="4056"/>
                </a:lnTo>
                <a:lnTo>
                  <a:pt x="1003" y="4034"/>
                </a:lnTo>
                <a:lnTo>
                  <a:pt x="1045" y="4018"/>
                </a:lnTo>
                <a:lnTo>
                  <a:pt x="1088" y="4014"/>
                </a:lnTo>
                <a:lnTo>
                  <a:pt x="3363" y="4014"/>
                </a:lnTo>
                <a:lnTo>
                  <a:pt x="3394" y="3855"/>
                </a:lnTo>
                <a:lnTo>
                  <a:pt x="3404" y="3823"/>
                </a:lnTo>
                <a:lnTo>
                  <a:pt x="3418" y="3793"/>
                </a:lnTo>
                <a:lnTo>
                  <a:pt x="3452" y="3740"/>
                </a:lnTo>
                <a:lnTo>
                  <a:pt x="1088" y="3740"/>
                </a:lnTo>
                <a:lnTo>
                  <a:pt x="1045" y="3734"/>
                </a:lnTo>
                <a:lnTo>
                  <a:pt x="1003" y="3720"/>
                </a:lnTo>
                <a:lnTo>
                  <a:pt x="967" y="3698"/>
                </a:lnTo>
                <a:lnTo>
                  <a:pt x="939" y="3668"/>
                </a:lnTo>
                <a:lnTo>
                  <a:pt x="915" y="3632"/>
                </a:lnTo>
                <a:lnTo>
                  <a:pt x="901" y="3593"/>
                </a:lnTo>
                <a:lnTo>
                  <a:pt x="897" y="3549"/>
                </a:lnTo>
                <a:lnTo>
                  <a:pt x="901" y="3505"/>
                </a:lnTo>
                <a:lnTo>
                  <a:pt x="915" y="3465"/>
                </a:lnTo>
                <a:lnTo>
                  <a:pt x="939" y="3430"/>
                </a:lnTo>
                <a:lnTo>
                  <a:pt x="967" y="3400"/>
                </a:lnTo>
                <a:lnTo>
                  <a:pt x="1003" y="3378"/>
                </a:lnTo>
                <a:lnTo>
                  <a:pt x="1045" y="3362"/>
                </a:lnTo>
                <a:lnTo>
                  <a:pt x="1088" y="3358"/>
                </a:lnTo>
                <a:lnTo>
                  <a:pt x="3681" y="3358"/>
                </a:lnTo>
                <a:lnTo>
                  <a:pt x="3868" y="3046"/>
                </a:lnTo>
                <a:lnTo>
                  <a:pt x="3834" y="3066"/>
                </a:lnTo>
                <a:lnTo>
                  <a:pt x="3796" y="3080"/>
                </a:lnTo>
                <a:lnTo>
                  <a:pt x="3755" y="3084"/>
                </a:lnTo>
                <a:lnTo>
                  <a:pt x="1088" y="3084"/>
                </a:lnTo>
                <a:lnTo>
                  <a:pt x="1045" y="3078"/>
                </a:lnTo>
                <a:lnTo>
                  <a:pt x="1003" y="3064"/>
                </a:lnTo>
                <a:lnTo>
                  <a:pt x="967" y="3042"/>
                </a:lnTo>
                <a:lnTo>
                  <a:pt x="939" y="3012"/>
                </a:lnTo>
                <a:lnTo>
                  <a:pt x="915" y="2977"/>
                </a:lnTo>
                <a:lnTo>
                  <a:pt x="901" y="2937"/>
                </a:lnTo>
                <a:lnTo>
                  <a:pt x="897" y="2893"/>
                </a:lnTo>
                <a:lnTo>
                  <a:pt x="901" y="2849"/>
                </a:lnTo>
                <a:lnTo>
                  <a:pt x="915" y="2808"/>
                </a:lnTo>
                <a:lnTo>
                  <a:pt x="939" y="2774"/>
                </a:lnTo>
                <a:lnTo>
                  <a:pt x="967" y="2744"/>
                </a:lnTo>
                <a:lnTo>
                  <a:pt x="1003" y="2720"/>
                </a:lnTo>
                <a:lnTo>
                  <a:pt x="1045" y="2706"/>
                </a:lnTo>
                <a:lnTo>
                  <a:pt x="1088" y="2702"/>
                </a:lnTo>
                <a:lnTo>
                  <a:pt x="3755" y="2702"/>
                </a:lnTo>
                <a:lnTo>
                  <a:pt x="3798" y="2706"/>
                </a:lnTo>
                <a:lnTo>
                  <a:pt x="3838" y="2720"/>
                </a:lnTo>
                <a:lnTo>
                  <a:pt x="3874" y="2744"/>
                </a:lnTo>
                <a:lnTo>
                  <a:pt x="3904" y="2774"/>
                </a:lnTo>
                <a:lnTo>
                  <a:pt x="3926" y="2808"/>
                </a:lnTo>
                <a:lnTo>
                  <a:pt x="3942" y="2849"/>
                </a:lnTo>
                <a:lnTo>
                  <a:pt x="3946" y="2893"/>
                </a:lnTo>
                <a:lnTo>
                  <a:pt x="3946" y="2907"/>
                </a:lnTo>
                <a:lnTo>
                  <a:pt x="3944" y="2921"/>
                </a:lnTo>
                <a:lnTo>
                  <a:pt x="4282" y="2359"/>
                </a:lnTo>
                <a:lnTo>
                  <a:pt x="4282" y="759"/>
                </a:lnTo>
                <a:lnTo>
                  <a:pt x="382" y="759"/>
                </a:lnTo>
                <a:close/>
                <a:moveTo>
                  <a:pt x="5872" y="453"/>
                </a:moveTo>
                <a:lnTo>
                  <a:pt x="5794" y="582"/>
                </a:lnTo>
                <a:lnTo>
                  <a:pt x="6029" y="723"/>
                </a:lnTo>
                <a:lnTo>
                  <a:pt x="6106" y="594"/>
                </a:lnTo>
                <a:lnTo>
                  <a:pt x="5872" y="453"/>
                </a:lnTo>
                <a:close/>
                <a:moveTo>
                  <a:pt x="5798" y="0"/>
                </a:moveTo>
                <a:lnTo>
                  <a:pt x="5834" y="2"/>
                </a:lnTo>
                <a:lnTo>
                  <a:pt x="5872" y="12"/>
                </a:lnTo>
                <a:lnTo>
                  <a:pt x="5905" y="28"/>
                </a:lnTo>
                <a:lnTo>
                  <a:pt x="6467" y="364"/>
                </a:lnTo>
                <a:lnTo>
                  <a:pt x="6502" y="391"/>
                </a:lnTo>
                <a:lnTo>
                  <a:pt x="6528" y="425"/>
                </a:lnTo>
                <a:lnTo>
                  <a:pt x="6548" y="461"/>
                </a:lnTo>
                <a:lnTo>
                  <a:pt x="6558" y="503"/>
                </a:lnTo>
                <a:lnTo>
                  <a:pt x="6558" y="544"/>
                </a:lnTo>
                <a:lnTo>
                  <a:pt x="6550" y="586"/>
                </a:lnTo>
                <a:lnTo>
                  <a:pt x="6532" y="626"/>
                </a:lnTo>
                <a:lnTo>
                  <a:pt x="4664" y="3736"/>
                </a:lnTo>
                <a:lnTo>
                  <a:pt x="4664" y="5947"/>
                </a:lnTo>
                <a:lnTo>
                  <a:pt x="4658" y="5991"/>
                </a:lnTo>
                <a:lnTo>
                  <a:pt x="4644" y="6031"/>
                </a:lnTo>
                <a:lnTo>
                  <a:pt x="4622" y="6067"/>
                </a:lnTo>
                <a:lnTo>
                  <a:pt x="4592" y="6096"/>
                </a:lnTo>
                <a:lnTo>
                  <a:pt x="4556" y="6120"/>
                </a:lnTo>
                <a:lnTo>
                  <a:pt x="4517" y="6134"/>
                </a:lnTo>
                <a:lnTo>
                  <a:pt x="4473" y="6138"/>
                </a:lnTo>
                <a:lnTo>
                  <a:pt x="191" y="6138"/>
                </a:lnTo>
                <a:lnTo>
                  <a:pt x="147" y="6134"/>
                </a:lnTo>
                <a:lnTo>
                  <a:pt x="107" y="6120"/>
                </a:lnTo>
                <a:lnTo>
                  <a:pt x="72" y="6096"/>
                </a:lnTo>
                <a:lnTo>
                  <a:pt x="42" y="6067"/>
                </a:lnTo>
                <a:lnTo>
                  <a:pt x="20" y="6031"/>
                </a:lnTo>
                <a:lnTo>
                  <a:pt x="6" y="5991"/>
                </a:lnTo>
                <a:lnTo>
                  <a:pt x="0" y="5947"/>
                </a:lnTo>
                <a:lnTo>
                  <a:pt x="0" y="568"/>
                </a:lnTo>
                <a:lnTo>
                  <a:pt x="6" y="525"/>
                </a:lnTo>
                <a:lnTo>
                  <a:pt x="20" y="483"/>
                </a:lnTo>
                <a:lnTo>
                  <a:pt x="42" y="449"/>
                </a:lnTo>
                <a:lnTo>
                  <a:pt x="72" y="419"/>
                </a:lnTo>
                <a:lnTo>
                  <a:pt x="107" y="395"/>
                </a:lnTo>
                <a:lnTo>
                  <a:pt x="147" y="382"/>
                </a:lnTo>
                <a:lnTo>
                  <a:pt x="191" y="378"/>
                </a:lnTo>
                <a:lnTo>
                  <a:pt x="4473" y="378"/>
                </a:lnTo>
                <a:lnTo>
                  <a:pt x="4517" y="382"/>
                </a:lnTo>
                <a:lnTo>
                  <a:pt x="4556" y="395"/>
                </a:lnTo>
                <a:lnTo>
                  <a:pt x="4592" y="419"/>
                </a:lnTo>
                <a:lnTo>
                  <a:pt x="4622" y="449"/>
                </a:lnTo>
                <a:lnTo>
                  <a:pt x="4644" y="483"/>
                </a:lnTo>
                <a:lnTo>
                  <a:pt x="4658" y="525"/>
                </a:lnTo>
                <a:lnTo>
                  <a:pt x="4664" y="568"/>
                </a:lnTo>
                <a:lnTo>
                  <a:pt x="4664" y="1723"/>
                </a:lnTo>
                <a:lnTo>
                  <a:pt x="5643" y="93"/>
                </a:lnTo>
                <a:lnTo>
                  <a:pt x="5665" y="64"/>
                </a:lnTo>
                <a:lnTo>
                  <a:pt x="5693" y="38"/>
                </a:lnTo>
                <a:lnTo>
                  <a:pt x="5724" y="18"/>
                </a:lnTo>
                <a:lnTo>
                  <a:pt x="5760" y="6"/>
                </a:lnTo>
                <a:lnTo>
                  <a:pt x="57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C86ED7C-4700-4DC5-83AE-0DE9E533A95C}"/>
              </a:ext>
            </a:extLst>
          </p:cNvPr>
          <p:cNvSpPr txBox="1"/>
          <p:nvPr/>
        </p:nvSpPr>
        <p:spPr>
          <a:xfrm>
            <a:off x="9267561" y="184168"/>
            <a:ext cx="2933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Justificaciones</a:t>
            </a:r>
            <a:endParaRPr lang="es-GT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16 CuadroTexto"/>
          <p:cNvSpPr txBox="1"/>
          <p:nvPr/>
        </p:nvSpPr>
        <p:spPr>
          <a:xfrm>
            <a:off x="6725717" y="779850"/>
            <a:ext cx="5273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GT" sz="1500" dirty="0"/>
              <a:t>Dentro de estos gastos se encuentran los pagos por concepto de servicios básicos, enlaces, arrendamientos, mantenimiento y remodelación de instalaciones, alimentación, viáticos, transporte y almacenaje, servicios técnicos y profesionales, insumos de oficina,  cartillas para pasaporte, adquisición de primas de seguro de vida (Personal que labora en la PNC y Sistema Penitenciario), así como de mantenimientos preventivos y correctivos al parque vehicular, combustibles.</a:t>
            </a:r>
          </a:p>
          <a:p>
            <a:pPr algn="just"/>
            <a:endParaRPr lang="es-GT" sz="9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GT" sz="1500" dirty="0"/>
              <a:t>Como parte del incremento de las fuerzas policiales y agentes de presidios, ha sido necesario adquirir diferentes insumos de protección táctica que incluyen uniformes, armas, municiones, chalecos, cascos, escudos protectores, macanas, etc.</a:t>
            </a:r>
          </a:p>
          <a:p>
            <a:pPr algn="just"/>
            <a:endParaRPr lang="es-GT" sz="9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GT" sz="1500" dirty="0"/>
              <a:t>Asimismo, se realizan pagos por concepto de prestaciones póstumas, indemnizaciones al personal, becas de estudio en el interior, transferencias a otras instituciones sin fines de lucro, en concepto de aportes al Organismo Internacional de la Policía Criminal –INTERPOL, entre otras. </a:t>
            </a:r>
          </a:p>
        </p:txBody>
      </p:sp>
    </p:spTree>
    <p:extLst>
      <p:ext uri="{BB962C8B-B14F-4D97-AF65-F5344CB8AC3E}">
        <p14:creationId xmlns:p14="http://schemas.microsoft.com/office/powerpoint/2010/main" val="22969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88" y="386056"/>
            <a:ext cx="5181113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VII. GASTO EN INVERSIÓN POR AÑO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5" name="Imagen 14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93340" y="108873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12729" r="24009" b="17091"/>
          <a:stretch/>
        </p:blipFill>
        <p:spPr bwMode="auto">
          <a:xfrm>
            <a:off x="307975" y="1697005"/>
            <a:ext cx="655157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93">
            <a:extLst>
              <a:ext uri="{FF2B5EF4-FFF2-40B4-BE49-F238E27FC236}">
                <a16:creationId xmlns:a16="http://schemas.microsoft.com/office/drawing/2014/main" id="{6AB737CD-69F1-4F41-A636-435FC3EB25C0}"/>
              </a:ext>
            </a:extLst>
          </p:cNvPr>
          <p:cNvSpPr/>
          <p:nvPr/>
        </p:nvSpPr>
        <p:spPr>
          <a:xfrm>
            <a:off x="7991279" y="242721"/>
            <a:ext cx="609646" cy="53173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E796B5FD-7A81-47A2-84AD-B91A05387FA6}"/>
              </a:ext>
            </a:extLst>
          </p:cNvPr>
          <p:cNvSpPr>
            <a:spLocks noEditPoints="1"/>
          </p:cNvSpPr>
          <p:nvPr/>
        </p:nvSpPr>
        <p:spPr bwMode="auto">
          <a:xfrm>
            <a:off x="8164724" y="377974"/>
            <a:ext cx="319997" cy="261224"/>
          </a:xfrm>
          <a:custGeom>
            <a:avLst/>
            <a:gdLst>
              <a:gd name="T0" fmla="*/ 3681 w 6558"/>
              <a:gd name="T1" fmla="*/ 4366 h 6138"/>
              <a:gd name="T2" fmla="*/ 5597 w 6558"/>
              <a:gd name="T3" fmla="*/ 910 h 6138"/>
              <a:gd name="T4" fmla="*/ 4282 w 6558"/>
              <a:gd name="T5" fmla="*/ 5757 h 6138"/>
              <a:gd name="T6" fmla="*/ 4268 w 6558"/>
              <a:gd name="T7" fmla="*/ 4376 h 6138"/>
              <a:gd name="T8" fmla="*/ 3426 w 6558"/>
              <a:gd name="T9" fmla="*/ 5047 h 6138"/>
              <a:gd name="T10" fmla="*/ 3317 w 6558"/>
              <a:gd name="T11" fmla="*/ 5039 h 6138"/>
              <a:gd name="T12" fmla="*/ 3227 w 6558"/>
              <a:gd name="T13" fmla="*/ 4972 h 6138"/>
              <a:gd name="T14" fmla="*/ 3191 w 6558"/>
              <a:gd name="T15" fmla="*/ 4862 h 6138"/>
              <a:gd name="T16" fmla="*/ 1088 w 6558"/>
              <a:gd name="T17" fmla="*/ 4395 h 6138"/>
              <a:gd name="T18" fmla="*/ 967 w 6558"/>
              <a:gd name="T19" fmla="*/ 4354 h 6138"/>
              <a:gd name="T20" fmla="*/ 901 w 6558"/>
              <a:gd name="T21" fmla="*/ 4248 h 6138"/>
              <a:gd name="T22" fmla="*/ 915 w 6558"/>
              <a:gd name="T23" fmla="*/ 4121 h 6138"/>
              <a:gd name="T24" fmla="*/ 1003 w 6558"/>
              <a:gd name="T25" fmla="*/ 4034 h 6138"/>
              <a:gd name="T26" fmla="*/ 3363 w 6558"/>
              <a:gd name="T27" fmla="*/ 4014 h 6138"/>
              <a:gd name="T28" fmla="*/ 3418 w 6558"/>
              <a:gd name="T29" fmla="*/ 3793 h 6138"/>
              <a:gd name="T30" fmla="*/ 1045 w 6558"/>
              <a:gd name="T31" fmla="*/ 3734 h 6138"/>
              <a:gd name="T32" fmla="*/ 939 w 6558"/>
              <a:gd name="T33" fmla="*/ 3668 h 6138"/>
              <a:gd name="T34" fmla="*/ 897 w 6558"/>
              <a:gd name="T35" fmla="*/ 3549 h 6138"/>
              <a:gd name="T36" fmla="*/ 939 w 6558"/>
              <a:gd name="T37" fmla="*/ 3430 h 6138"/>
              <a:gd name="T38" fmla="*/ 1045 w 6558"/>
              <a:gd name="T39" fmla="*/ 3362 h 6138"/>
              <a:gd name="T40" fmla="*/ 3868 w 6558"/>
              <a:gd name="T41" fmla="*/ 3046 h 6138"/>
              <a:gd name="T42" fmla="*/ 3755 w 6558"/>
              <a:gd name="T43" fmla="*/ 3084 h 6138"/>
              <a:gd name="T44" fmla="*/ 1003 w 6558"/>
              <a:gd name="T45" fmla="*/ 3064 h 6138"/>
              <a:gd name="T46" fmla="*/ 915 w 6558"/>
              <a:gd name="T47" fmla="*/ 2977 h 6138"/>
              <a:gd name="T48" fmla="*/ 901 w 6558"/>
              <a:gd name="T49" fmla="*/ 2849 h 6138"/>
              <a:gd name="T50" fmla="*/ 967 w 6558"/>
              <a:gd name="T51" fmla="*/ 2744 h 6138"/>
              <a:gd name="T52" fmla="*/ 1088 w 6558"/>
              <a:gd name="T53" fmla="*/ 2702 h 6138"/>
              <a:gd name="T54" fmla="*/ 3838 w 6558"/>
              <a:gd name="T55" fmla="*/ 2720 h 6138"/>
              <a:gd name="T56" fmla="*/ 3926 w 6558"/>
              <a:gd name="T57" fmla="*/ 2808 h 6138"/>
              <a:gd name="T58" fmla="*/ 3946 w 6558"/>
              <a:gd name="T59" fmla="*/ 2907 h 6138"/>
              <a:gd name="T60" fmla="*/ 4282 w 6558"/>
              <a:gd name="T61" fmla="*/ 759 h 6138"/>
              <a:gd name="T62" fmla="*/ 5794 w 6558"/>
              <a:gd name="T63" fmla="*/ 582 h 6138"/>
              <a:gd name="T64" fmla="*/ 5872 w 6558"/>
              <a:gd name="T65" fmla="*/ 453 h 6138"/>
              <a:gd name="T66" fmla="*/ 5872 w 6558"/>
              <a:gd name="T67" fmla="*/ 12 h 6138"/>
              <a:gd name="T68" fmla="*/ 6502 w 6558"/>
              <a:gd name="T69" fmla="*/ 391 h 6138"/>
              <a:gd name="T70" fmla="*/ 6558 w 6558"/>
              <a:gd name="T71" fmla="*/ 503 h 6138"/>
              <a:gd name="T72" fmla="*/ 6532 w 6558"/>
              <a:gd name="T73" fmla="*/ 626 h 6138"/>
              <a:gd name="T74" fmla="*/ 4658 w 6558"/>
              <a:gd name="T75" fmla="*/ 5991 h 6138"/>
              <a:gd name="T76" fmla="*/ 4592 w 6558"/>
              <a:gd name="T77" fmla="*/ 6096 h 6138"/>
              <a:gd name="T78" fmla="*/ 4473 w 6558"/>
              <a:gd name="T79" fmla="*/ 6138 h 6138"/>
              <a:gd name="T80" fmla="*/ 107 w 6558"/>
              <a:gd name="T81" fmla="*/ 6120 h 6138"/>
              <a:gd name="T82" fmla="*/ 20 w 6558"/>
              <a:gd name="T83" fmla="*/ 6031 h 6138"/>
              <a:gd name="T84" fmla="*/ 0 w 6558"/>
              <a:gd name="T85" fmla="*/ 568 h 6138"/>
              <a:gd name="T86" fmla="*/ 42 w 6558"/>
              <a:gd name="T87" fmla="*/ 449 h 6138"/>
              <a:gd name="T88" fmla="*/ 147 w 6558"/>
              <a:gd name="T89" fmla="*/ 382 h 6138"/>
              <a:gd name="T90" fmla="*/ 4517 w 6558"/>
              <a:gd name="T91" fmla="*/ 382 h 6138"/>
              <a:gd name="T92" fmla="*/ 4622 w 6558"/>
              <a:gd name="T93" fmla="*/ 449 h 6138"/>
              <a:gd name="T94" fmla="*/ 4664 w 6558"/>
              <a:gd name="T95" fmla="*/ 568 h 6138"/>
              <a:gd name="T96" fmla="*/ 5665 w 6558"/>
              <a:gd name="T97" fmla="*/ 64 h 6138"/>
              <a:gd name="T98" fmla="*/ 5760 w 6558"/>
              <a:gd name="T99" fmla="*/ 6 h 6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58" h="6138">
                <a:moveTo>
                  <a:pt x="5597" y="910"/>
                </a:moveTo>
                <a:lnTo>
                  <a:pt x="3763" y="3962"/>
                </a:lnTo>
                <a:lnTo>
                  <a:pt x="3681" y="4366"/>
                </a:lnTo>
                <a:lnTo>
                  <a:pt x="3997" y="4103"/>
                </a:lnTo>
                <a:lnTo>
                  <a:pt x="5832" y="1051"/>
                </a:lnTo>
                <a:lnTo>
                  <a:pt x="5597" y="910"/>
                </a:lnTo>
                <a:close/>
                <a:moveTo>
                  <a:pt x="382" y="759"/>
                </a:moveTo>
                <a:lnTo>
                  <a:pt x="382" y="5757"/>
                </a:lnTo>
                <a:lnTo>
                  <a:pt x="4282" y="5757"/>
                </a:lnTo>
                <a:lnTo>
                  <a:pt x="4282" y="4362"/>
                </a:lnTo>
                <a:lnTo>
                  <a:pt x="4274" y="4370"/>
                </a:lnTo>
                <a:lnTo>
                  <a:pt x="4268" y="4376"/>
                </a:lnTo>
                <a:lnTo>
                  <a:pt x="3506" y="5007"/>
                </a:lnTo>
                <a:lnTo>
                  <a:pt x="3468" y="5031"/>
                </a:lnTo>
                <a:lnTo>
                  <a:pt x="3426" y="5047"/>
                </a:lnTo>
                <a:lnTo>
                  <a:pt x="3382" y="5051"/>
                </a:lnTo>
                <a:lnTo>
                  <a:pt x="3349" y="5049"/>
                </a:lnTo>
                <a:lnTo>
                  <a:pt x="3317" y="5039"/>
                </a:lnTo>
                <a:lnTo>
                  <a:pt x="3285" y="5025"/>
                </a:lnTo>
                <a:lnTo>
                  <a:pt x="3253" y="5000"/>
                </a:lnTo>
                <a:lnTo>
                  <a:pt x="3227" y="4972"/>
                </a:lnTo>
                <a:lnTo>
                  <a:pt x="3207" y="4938"/>
                </a:lnTo>
                <a:lnTo>
                  <a:pt x="3195" y="4900"/>
                </a:lnTo>
                <a:lnTo>
                  <a:pt x="3191" y="4862"/>
                </a:lnTo>
                <a:lnTo>
                  <a:pt x="3195" y="4823"/>
                </a:lnTo>
                <a:lnTo>
                  <a:pt x="3283" y="4395"/>
                </a:lnTo>
                <a:lnTo>
                  <a:pt x="1088" y="4395"/>
                </a:lnTo>
                <a:lnTo>
                  <a:pt x="1045" y="4391"/>
                </a:lnTo>
                <a:lnTo>
                  <a:pt x="1003" y="4376"/>
                </a:lnTo>
                <a:lnTo>
                  <a:pt x="967" y="4354"/>
                </a:lnTo>
                <a:lnTo>
                  <a:pt x="939" y="4324"/>
                </a:lnTo>
                <a:lnTo>
                  <a:pt x="915" y="4288"/>
                </a:lnTo>
                <a:lnTo>
                  <a:pt x="901" y="4248"/>
                </a:lnTo>
                <a:lnTo>
                  <a:pt x="897" y="4205"/>
                </a:lnTo>
                <a:lnTo>
                  <a:pt x="901" y="4161"/>
                </a:lnTo>
                <a:lnTo>
                  <a:pt x="915" y="4121"/>
                </a:lnTo>
                <a:lnTo>
                  <a:pt x="939" y="4085"/>
                </a:lnTo>
                <a:lnTo>
                  <a:pt x="967" y="4056"/>
                </a:lnTo>
                <a:lnTo>
                  <a:pt x="1003" y="4034"/>
                </a:lnTo>
                <a:lnTo>
                  <a:pt x="1045" y="4018"/>
                </a:lnTo>
                <a:lnTo>
                  <a:pt x="1088" y="4014"/>
                </a:lnTo>
                <a:lnTo>
                  <a:pt x="3363" y="4014"/>
                </a:lnTo>
                <a:lnTo>
                  <a:pt x="3394" y="3855"/>
                </a:lnTo>
                <a:lnTo>
                  <a:pt x="3404" y="3823"/>
                </a:lnTo>
                <a:lnTo>
                  <a:pt x="3418" y="3793"/>
                </a:lnTo>
                <a:lnTo>
                  <a:pt x="3452" y="3740"/>
                </a:lnTo>
                <a:lnTo>
                  <a:pt x="1088" y="3740"/>
                </a:lnTo>
                <a:lnTo>
                  <a:pt x="1045" y="3734"/>
                </a:lnTo>
                <a:lnTo>
                  <a:pt x="1003" y="3720"/>
                </a:lnTo>
                <a:lnTo>
                  <a:pt x="967" y="3698"/>
                </a:lnTo>
                <a:lnTo>
                  <a:pt x="939" y="3668"/>
                </a:lnTo>
                <a:lnTo>
                  <a:pt x="915" y="3632"/>
                </a:lnTo>
                <a:lnTo>
                  <a:pt x="901" y="3593"/>
                </a:lnTo>
                <a:lnTo>
                  <a:pt x="897" y="3549"/>
                </a:lnTo>
                <a:lnTo>
                  <a:pt x="901" y="3505"/>
                </a:lnTo>
                <a:lnTo>
                  <a:pt x="915" y="3465"/>
                </a:lnTo>
                <a:lnTo>
                  <a:pt x="939" y="3430"/>
                </a:lnTo>
                <a:lnTo>
                  <a:pt x="967" y="3400"/>
                </a:lnTo>
                <a:lnTo>
                  <a:pt x="1003" y="3378"/>
                </a:lnTo>
                <a:lnTo>
                  <a:pt x="1045" y="3362"/>
                </a:lnTo>
                <a:lnTo>
                  <a:pt x="1088" y="3358"/>
                </a:lnTo>
                <a:lnTo>
                  <a:pt x="3681" y="3358"/>
                </a:lnTo>
                <a:lnTo>
                  <a:pt x="3868" y="3046"/>
                </a:lnTo>
                <a:lnTo>
                  <a:pt x="3834" y="3066"/>
                </a:lnTo>
                <a:lnTo>
                  <a:pt x="3796" y="3080"/>
                </a:lnTo>
                <a:lnTo>
                  <a:pt x="3755" y="3084"/>
                </a:lnTo>
                <a:lnTo>
                  <a:pt x="1088" y="3084"/>
                </a:lnTo>
                <a:lnTo>
                  <a:pt x="1045" y="3078"/>
                </a:lnTo>
                <a:lnTo>
                  <a:pt x="1003" y="3064"/>
                </a:lnTo>
                <a:lnTo>
                  <a:pt x="967" y="3042"/>
                </a:lnTo>
                <a:lnTo>
                  <a:pt x="939" y="3012"/>
                </a:lnTo>
                <a:lnTo>
                  <a:pt x="915" y="2977"/>
                </a:lnTo>
                <a:lnTo>
                  <a:pt x="901" y="2937"/>
                </a:lnTo>
                <a:lnTo>
                  <a:pt x="897" y="2893"/>
                </a:lnTo>
                <a:lnTo>
                  <a:pt x="901" y="2849"/>
                </a:lnTo>
                <a:lnTo>
                  <a:pt x="915" y="2808"/>
                </a:lnTo>
                <a:lnTo>
                  <a:pt x="939" y="2774"/>
                </a:lnTo>
                <a:lnTo>
                  <a:pt x="967" y="2744"/>
                </a:lnTo>
                <a:lnTo>
                  <a:pt x="1003" y="2720"/>
                </a:lnTo>
                <a:lnTo>
                  <a:pt x="1045" y="2706"/>
                </a:lnTo>
                <a:lnTo>
                  <a:pt x="1088" y="2702"/>
                </a:lnTo>
                <a:lnTo>
                  <a:pt x="3755" y="2702"/>
                </a:lnTo>
                <a:lnTo>
                  <a:pt x="3798" y="2706"/>
                </a:lnTo>
                <a:lnTo>
                  <a:pt x="3838" y="2720"/>
                </a:lnTo>
                <a:lnTo>
                  <a:pt x="3874" y="2744"/>
                </a:lnTo>
                <a:lnTo>
                  <a:pt x="3904" y="2774"/>
                </a:lnTo>
                <a:lnTo>
                  <a:pt x="3926" y="2808"/>
                </a:lnTo>
                <a:lnTo>
                  <a:pt x="3942" y="2849"/>
                </a:lnTo>
                <a:lnTo>
                  <a:pt x="3946" y="2893"/>
                </a:lnTo>
                <a:lnTo>
                  <a:pt x="3946" y="2907"/>
                </a:lnTo>
                <a:lnTo>
                  <a:pt x="3944" y="2921"/>
                </a:lnTo>
                <a:lnTo>
                  <a:pt x="4282" y="2359"/>
                </a:lnTo>
                <a:lnTo>
                  <a:pt x="4282" y="759"/>
                </a:lnTo>
                <a:lnTo>
                  <a:pt x="382" y="759"/>
                </a:lnTo>
                <a:close/>
                <a:moveTo>
                  <a:pt x="5872" y="453"/>
                </a:moveTo>
                <a:lnTo>
                  <a:pt x="5794" y="582"/>
                </a:lnTo>
                <a:lnTo>
                  <a:pt x="6029" y="723"/>
                </a:lnTo>
                <a:lnTo>
                  <a:pt x="6106" y="594"/>
                </a:lnTo>
                <a:lnTo>
                  <a:pt x="5872" y="453"/>
                </a:lnTo>
                <a:close/>
                <a:moveTo>
                  <a:pt x="5798" y="0"/>
                </a:moveTo>
                <a:lnTo>
                  <a:pt x="5834" y="2"/>
                </a:lnTo>
                <a:lnTo>
                  <a:pt x="5872" y="12"/>
                </a:lnTo>
                <a:lnTo>
                  <a:pt x="5905" y="28"/>
                </a:lnTo>
                <a:lnTo>
                  <a:pt x="6467" y="364"/>
                </a:lnTo>
                <a:lnTo>
                  <a:pt x="6502" y="391"/>
                </a:lnTo>
                <a:lnTo>
                  <a:pt x="6528" y="425"/>
                </a:lnTo>
                <a:lnTo>
                  <a:pt x="6548" y="461"/>
                </a:lnTo>
                <a:lnTo>
                  <a:pt x="6558" y="503"/>
                </a:lnTo>
                <a:lnTo>
                  <a:pt x="6558" y="544"/>
                </a:lnTo>
                <a:lnTo>
                  <a:pt x="6550" y="586"/>
                </a:lnTo>
                <a:lnTo>
                  <a:pt x="6532" y="626"/>
                </a:lnTo>
                <a:lnTo>
                  <a:pt x="4664" y="3736"/>
                </a:lnTo>
                <a:lnTo>
                  <a:pt x="4664" y="5947"/>
                </a:lnTo>
                <a:lnTo>
                  <a:pt x="4658" y="5991"/>
                </a:lnTo>
                <a:lnTo>
                  <a:pt x="4644" y="6031"/>
                </a:lnTo>
                <a:lnTo>
                  <a:pt x="4622" y="6067"/>
                </a:lnTo>
                <a:lnTo>
                  <a:pt x="4592" y="6096"/>
                </a:lnTo>
                <a:lnTo>
                  <a:pt x="4556" y="6120"/>
                </a:lnTo>
                <a:lnTo>
                  <a:pt x="4517" y="6134"/>
                </a:lnTo>
                <a:lnTo>
                  <a:pt x="4473" y="6138"/>
                </a:lnTo>
                <a:lnTo>
                  <a:pt x="191" y="6138"/>
                </a:lnTo>
                <a:lnTo>
                  <a:pt x="147" y="6134"/>
                </a:lnTo>
                <a:lnTo>
                  <a:pt x="107" y="6120"/>
                </a:lnTo>
                <a:lnTo>
                  <a:pt x="72" y="6096"/>
                </a:lnTo>
                <a:lnTo>
                  <a:pt x="42" y="6067"/>
                </a:lnTo>
                <a:lnTo>
                  <a:pt x="20" y="6031"/>
                </a:lnTo>
                <a:lnTo>
                  <a:pt x="6" y="5991"/>
                </a:lnTo>
                <a:lnTo>
                  <a:pt x="0" y="5947"/>
                </a:lnTo>
                <a:lnTo>
                  <a:pt x="0" y="568"/>
                </a:lnTo>
                <a:lnTo>
                  <a:pt x="6" y="525"/>
                </a:lnTo>
                <a:lnTo>
                  <a:pt x="20" y="483"/>
                </a:lnTo>
                <a:lnTo>
                  <a:pt x="42" y="449"/>
                </a:lnTo>
                <a:lnTo>
                  <a:pt x="72" y="419"/>
                </a:lnTo>
                <a:lnTo>
                  <a:pt x="107" y="395"/>
                </a:lnTo>
                <a:lnTo>
                  <a:pt x="147" y="382"/>
                </a:lnTo>
                <a:lnTo>
                  <a:pt x="191" y="378"/>
                </a:lnTo>
                <a:lnTo>
                  <a:pt x="4473" y="378"/>
                </a:lnTo>
                <a:lnTo>
                  <a:pt x="4517" y="382"/>
                </a:lnTo>
                <a:lnTo>
                  <a:pt x="4556" y="395"/>
                </a:lnTo>
                <a:lnTo>
                  <a:pt x="4592" y="419"/>
                </a:lnTo>
                <a:lnTo>
                  <a:pt x="4622" y="449"/>
                </a:lnTo>
                <a:lnTo>
                  <a:pt x="4644" y="483"/>
                </a:lnTo>
                <a:lnTo>
                  <a:pt x="4658" y="525"/>
                </a:lnTo>
                <a:lnTo>
                  <a:pt x="4664" y="568"/>
                </a:lnTo>
                <a:lnTo>
                  <a:pt x="4664" y="1723"/>
                </a:lnTo>
                <a:lnTo>
                  <a:pt x="5643" y="93"/>
                </a:lnTo>
                <a:lnTo>
                  <a:pt x="5665" y="64"/>
                </a:lnTo>
                <a:lnTo>
                  <a:pt x="5693" y="38"/>
                </a:lnTo>
                <a:lnTo>
                  <a:pt x="5724" y="18"/>
                </a:lnTo>
                <a:lnTo>
                  <a:pt x="5760" y="6"/>
                </a:lnTo>
                <a:lnTo>
                  <a:pt x="57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C86ED7C-4700-4DC5-83AE-0DE9E533A95C}"/>
              </a:ext>
            </a:extLst>
          </p:cNvPr>
          <p:cNvSpPr txBox="1"/>
          <p:nvPr/>
        </p:nvSpPr>
        <p:spPr>
          <a:xfrm>
            <a:off x="8813658" y="406300"/>
            <a:ext cx="2933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Justificaciones</a:t>
            </a:r>
            <a:endParaRPr lang="es-GT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16 CuadroTexto"/>
          <p:cNvSpPr txBox="1"/>
          <p:nvPr/>
        </p:nvSpPr>
        <p:spPr>
          <a:xfrm>
            <a:off x="7246541" y="1041304"/>
            <a:ext cx="463763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ü"/>
            </a:pPr>
            <a:r>
              <a:rPr lang="es-GT" sz="1500" dirty="0"/>
              <a:t>La Policía Nacional Civil, incremento su parque vehicular en 1,300 patrullas, mismas que fueron asignadas en diferentes departamentos del país.</a:t>
            </a:r>
          </a:p>
          <a:p>
            <a:pPr marL="180975" indent="-180975" algn="just">
              <a:buFont typeface="Wingdings" pitchFamily="2" charset="2"/>
              <a:buChar char="ü"/>
            </a:pPr>
            <a:endParaRPr lang="es-GT" sz="1500" dirty="0"/>
          </a:p>
          <a:p>
            <a:pPr marL="180975" indent="-180975" algn="just">
              <a:buFont typeface="Wingdings" pitchFamily="2" charset="2"/>
              <a:buChar char="ü"/>
            </a:pPr>
            <a:r>
              <a:rPr lang="es-GT" sz="1500" dirty="0"/>
              <a:t>Adquisición de mobiliario de oficina, equipo médico-quirúrgico, equipo de cómputo entre otros.</a:t>
            </a:r>
          </a:p>
          <a:p>
            <a:pPr marL="180975" indent="-180975" algn="just">
              <a:buFont typeface="Wingdings" pitchFamily="2" charset="2"/>
              <a:buChar char="ü"/>
            </a:pPr>
            <a:endParaRPr lang="es-GT" sz="1500" dirty="0"/>
          </a:p>
          <a:p>
            <a:pPr marL="180975" indent="-180975" algn="just">
              <a:buFont typeface="Wingdings" pitchFamily="2" charset="2"/>
              <a:buChar char="ü"/>
            </a:pPr>
            <a:r>
              <a:rPr lang="es-GT" sz="1500" dirty="0"/>
              <a:t>Para el presente ejercicio fiscal, se tiene contemplada la construcción de:</a:t>
            </a:r>
          </a:p>
          <a:p>
            <a:pPr algn="just"/>
            <a:r>
              <a:rPr lang="es-GT" sz="1500" dirty="0"/>
              <a:t>    </a:t>
            </a:r>
          </a:p>
          <a:p>
            <a:pPr algn="just"/>
            <a:r>
              <a:rPr lang="es-GT" sz="1500" dirty="0"/>
              <a:t>          -Estación Local en Ayutla, San Marcos.</a:t>
            </a:r>
          </a:p>
          <a:p>
            <a:pPr algn="just"/>
            <a:endParaRPr lang="es-GT" sz="1500" dirty="0"/>
          </a:p>
          <a:p>
            <a:pPr algn="just"/>
            <a:r>
              <a:rPr lang="es-GT" sz="1500" dirty="0"/>
              <a:t>          - Estación local San Benito, Petén.</a:t>
            </a:r>
          </a:p>
          <a:p>
            <a:pPr algn="just"/>
            <a:endParaRPr lang="es-GT" sz="1500" dirty="0"/>
          </a:p>
          <a:p>
            <a:pPr algn="just"/>
            <a:r>
              <a:rPr lang="es-GT" sz="1500" dirty="0"/>
              <a:t>          - Estación Local en Chisec, Alta Verapaz.</a:t>
            </a:r>
          </a:p>
          <a:p>
            <a:pPr algn="just"/>
            <a:endParaRPr lang="es-GT" sz="1500" dirty="0"/>
          </a:p>
          <a:p>
            <a:pPr algn="just"/>
            <a:r>
              <a:rPr lang="es-GT" sz="1500" dirty="0"/>
              <a:t>          - Estación Local en San Pedro Pinula, Jalapa.</a:t>
            </a:r>
          </a:p>
          <a:p>
            <a:pPr algn="just"/>
            <a:endParaRPr lang="es-GT" sz="1500" dirty="0"/>
          </a:p>
          <a:p>
            <a:pPr algn="just"/>
            <a:r>
              <a:rPr lang="es-GT" sz="1500" dirty="0"/>
              <a:t>          - Estación de PNC en San Manuel Chaparrón, Jalapa.</a:t>
            </a:r>
          </a:p>
        </p:txBody>
      </p:sp>
    </p:spTree>
    <p:extLst>
      <p:ext uri="{BB962C8B-B14F-4D97-AF65-F5344CB8AC3E}">
        <p14:creationId xmlns:p14="http://schemas.microsoft.com/office/powerpoint/2010/main" val="359378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163" y="30851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Catálogo</a:t>
            </a:r>
            <a:r>
              <a:rPr lang="es-GT" sz="2000" dirty="0"/>
              <a:t> 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Bienes y Servicios prestados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INDIRECTOS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038628" y="836712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41 Grupo"/>
          <p:cNvGrpSpPr/>
          <p:nvPr/>
        </p:nvGrpSpPr>
        <p:grpSpPr>
          <a:xfrm>
            <a:off x="8527304" y="339309"/>
            <a:ext cx="3545465" cy="553998"/>
            <a:chOff x="9957480" y="5044068"/>
            <a:chExt cx="3545465" cy="553998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4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4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044068"/>
              <a:ext cx="293542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Descripción de las intervenciones</a:t>
              </a: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8152592" y="991524"/>
            <a:ext cx="38901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Seguridad policial en áreas de mayor incidencia de homicidios</a:t>
            </a:r>
          </a:p>
          <a:p>
            <a:pPr algn="just"/>
            <a:endParaRPr lang="es-MX" sz="1600" dirty="0"/>
          </a:p>
          <a:p>
            <a:pPr algn="just"/>
            <a:r>
              <a:rPr lang="es-GT" sz="1600" dirty="0"/>
              <a:t>Operativos policiales especializados para el control de homicidios</a:t>
            </a:r>
          </a:p>
          <a:p>
            <a:pPr algn="just"/>
            <a:endParaRPr lang="es-GT" sz="1600" dirty="0"/>
          </a:p>
          <a:p>
            <a:pPr algn="just"/>
            <a:r>
              <a:rPr lang="es-MX" sz="1600" dirty="0"/>
              <a:t>Operativos policiales de control para prevenir el tráfico ilícito de armas y municiones en puertos, aeropuertos y puestos fronterizos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Patrullajes policiales motorizados en áreas focalizadas para la reducción de homicidios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Seguimiento de casos de homicidios atendidos en apoyo al Ministerio Público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Personas de la sociedad civil capacitadas en temas de  prevención de cultura permisiva, uso de drogas, armas de fuego y resolución de conflictos </a:t>
            </a:r>
          </a:p>
          <a:p>
            <a:pPr algn="just"/>
            <a:r>
              <a:rPr lang="es-MX" sz="1600" dirty="0"/>
              <a:t>Servicios de prevención de la violencia y el delito</a:t>
            </a:r>
          </a:p>
          <a:p>
            <a:endParaRPr lang="es-MX" sz="1600" dirty="0"/>
          </a:p>
          <a:p>
            <a:endParaRPr lang="es-GT" sz="1600" dirty="0"/>
          </a:p>
        </p:txBody>
      </p:sp>
      <p:sp>
        <p:nvSpPr>
          <p:cNvPr id="5" name="Rectángulo 4"/>
          <p:cNvSpPr/>
          <p:nvPr/>
        </p:nvSpPr>
        <p:spPr>
          <a:xfrm>
            <a:off x="357340" y="964700"/>
            <a:ext cx="7501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600" b="1" dirty="0">
                <a:latin typeface="Arial" panose="020B0604020202020204" pitchFamily="34" charset="0"/>
                <a:ea typeface="Calibri" panose="020F0502020204030204" pitchFamily="34" charset="0"/>
              </a:rPr>
              <a:t>Resultado #1 de la Política General de Gobierno</a:t>
            </a:r>
            <a:r>
              <a:rPr lang="es-NI" sz="1600" dirty="0">
                <a:latin typeface="Arial" panose="020B0604020202020204" pitchFamily="34" charset="0"/>
                <a:ea typeface="Calibri" panose="020F0502020204030204" pitchFamily="34" charset="0"/>
              </a:rPr>
              <a:t>. PARA EL 2019, SE HA DISMINUIDO LA TASA DE HOMICIDIOS EN 6 PUNTOS (DE 29.5 EN 2015 A 23.5 EN 2019</a:t>
            </a:r>
            <a:endParaRPr lang="es-GT" sz="1600" dirty="0"/>
          </a:p>
        </p:txBody>
      </p:sp>
      <p:pic>
        <p:nvPicPr>
          <p:cNvPr id="53" name="Imagen 52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0887" y="72658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696929"/>
              </p:ext>
            </p:extLst>
          </p:nvPr>
        </p:nvGraphicFramePr>
        <p:xfrm>
          <a:off x="230590" y="1795697"/>
          <a:ext cx="7628306" cy="465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uadroTexto 1"/>
          <p:cNvSpPr txBox="1"/>
          <p:nvPr/>
        </p:nvSpPr>
        <p:spPr>
          <a:xfrm>
            <a:off x="5914392" y="3081276"/>
            <a:ext cx="504056" cy="30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200" dirty="0"/>
              <a:t>23.5</a:t>
            </a:r>
          </a:p>
        </p:txBody>
      </p:sp>
      <p:cxnSp>
        <p:nvCxnSpPr>
          <p:cNvPr id="55" name="Conector recto 54"/>
          <p:cNvCxnSpPr/>
          <p:nvPr/>
        </p:nvCxnSpPr>
        <p:spPr>
          <a:xfrm>
            <a:off x="6166420" y="3388793"/>
            <a:ext cx="0" cy="64807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5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56" y="270024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Catálogo</a:t>
            </a:r>
            <a:r>
              <a:rPr lang="es-GT" sz="2000" dirty="0"/>
              <a:t> 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Bienes y Servicios prestados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INDIRECTOS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038628" y="836712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3">
            <a:extLst>
              <a:ext uri="{FF2B5EF4-FFF2-40B4-BE49-F238E27FC236}">
                <a16:creationId xmlns:a16="http://schemas.microsoft.com/office/drawing/2014/main" id="{DB3D41A9-A874-4198-92E2-BF9FFA2BEB4C}"/>
              </a:ext>
            </a:extLst>
          </p:cNvPr>
          <p:cNvGrpSpPr/>
          <p:nvPr/>
        </p:nvGrpSpPr>
        <p:grpSpPr>
          <a:xfrm>
            <a:off x="8684969" y="-27136"/>
            <a:ext cx="531730" cy="531730"/>
            <a:chOff x="1060566" y="1943691"/>
            <a:chExt cx="531730" cy="531730"/>
          </a:xfrm>
        </p:grpSpPr>
        <p:sp>
          <p:nvSpPr>
            <p:cNvPr id="45" name="Oval 193">
              <a:extLst>
                <a:ext uri="{FF2B5EF4-FFF2-40B4-BE49-F238E27FC236}">
                  <a16:creationId xmlns:a16="http://schemas.microsoft.com/office/drawing/2014/main" id="{6AB737CD-69F1-4F41-A636-435FC3EB25C0}"/>
                </a:ext>
              </a:extLst>
            </p:cNvPr>
            <p:cNvSpPr/>
            <p:nvPr/>
          </p:nvSpPr>
          <p:spPr>
            <a:xfrm>
              <a:off x="1060566" y="1943691"/>
              <a:ext cx="531730" cy="5317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46" name="Group 194">
              <a:extLst>
                <a:ext uri="{FF2B5EF4-FFF2-40B4-BE49-F238E27FC236}">
                  <a16:creationId xmlns:a16="http://schemas.microsoft.com/office/drawing/2014/main" id="{58CF0266-3813-4A5C-93C7-7C7A51683CAE}"/>
                </a:ext>
              </a:extLst>
            </p:cNvPr>
            <p:cNvGrpSpPr/>
            <p:nvPr/>
          </p:nvGrpSpPr>
          <p:grpSpPr>
            <a:xfrm>
              <a:off x="1211844" y="2078944"/>
              <a:ext cx="279100" cy="261224"/>
              <a:chOff x="765175" y="1228726"/>
              <a:chExt cx="5205413" cy="4872038"/>
            </a:xfrm>
            <a:solidFill>
              <a:schemeClr val="bg1"/>
            </a:solidFill>
          </p:grpSpPr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68F53266-562F-460E-BA12-BE603069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2330451"/>
                <a:ext cx="2419350" cy="304800"/>
              </a:xfrm>
              <a:custGeom>
                <a:avLst/>
                <a:gdLst>
                  <a:gd name="T0" fmla="*/ 191 w 3049"/>
                  <a:gd name="T1" fmla="*/ 0 h 383"/>
                  <a:gd name="T2" fmla="*/ 2858 w 3049"/>
                  <a:gd name="T3" fmla="*/ 0 h 383"/>
                  <a:gd name="T4" fmla="*/ 2901 w 3049"/>
                  <a:gd name="T5" fmla="*/ 6 h 383"/>
                  <a:gd name="T6" fmla="*/ 2941 w 3049"/>
                  <a:gd name="T7" fmla="*/ 20 h 383"/>
                  <a:gd name="T8" fmla="*/ 2977 w 3049"/>
                  <a:gd name="T9" fmla="*/ 42 h 383"/>
                  <a:gd name="T10" fmla="*/ 3007 w 3049"/>
                  <a:gd name="T11" fmla="*/ 71 h 383"/>
                  <a:gd name="T12" fmla="*/ 3029 w 3049"/>
                  <a:gd name="T13" fmla="*/ 107 h 383"/>
                  <a:gd name="T14" fmla="*/ 3045 w 3049"/>
                  <a:gd name="T15" fmla="*/ 147 h 383"/>
                  <a:gd name="T16" fmla="*/ 3049 w 3049"/>
                  <a:gd name="T17" fmla="*/ 191 h 383"/>
                  <a:gd name="T18" fmla="*/ 3045 w 3049"/>
                  <a:gd name="T19" fmla="*/ 236 h 383"/>
                  <a:gd name="T20" fmla="*/ 3029 w 3049"/>
                  <a:gd name="T21" fmla="*/ 276 h 383"/>
                  <a:gd name="T22" fmla="*/ 3007 w 3049"/>
                  <a:gd name="T23" fmla="*/ 312 h 383"/>
                  <a:gd name="T24" fmla="*/ 2977 w 3049"/>
                  <a:gd name="T25" fmla="*/ 340 h 383"/>
                  <a:gd name="T26" fmla="*/ 2941 w 3049"/>
                  <a:gd name="T27" fmla="*/ 364 h 383"/>
                  <a:gd name="T28" fmla="*/ 2901 w 3049"/>
                  <a:gd name="T29" fmla="*/ 378 h 383"/>
                  <a:gd name="T30" fmla="*/ 2858 w 3049"/>
                  <a:gd name="T31" fmla="*/ 383 h 383"/>
                  <a:gd name="T32" fmla="*/ 191 w 3049"/>
                  <a:gd name="T33" fmla="*/ 383 h 383"/>
                  <a:gd name="T34" fmla="*/ 148 w 3049"/>
                  <a:gd name="T35" fmla="*/ 378 h 383"/>
                  <a:gd name="T36" fmla="*/ 106 w 3049"/>
                  <a:gd name="T37" fmla="*/ 364 h 383"/>
                  <a:gd name="T38" fmla="*/ 70 w 3049"/>
                  <a:gd name="T39" fmla="*/ 340 h 383"/>
                  <a:gd name="T40" fmla="*/ 42 w 3049"/>
                  <a:gd name="T41" fmla="*/ 312 h 383"/>
                  <a:gd name="T42" fmla="*/ 18 w 3049"/>
                  <a:gd name="T43" fmla="*/ 276 h 383"/>
                  <a:gd name="T44" fmla="*/ 4 w 3049"/>
                  <a:gd name="T45" fmla="*/ 236 h 383"/>
                  <a:gd name="T46" fmla="*/ 0 w 3049"/>
                  <a:gd name="T47" fmla="*/ 191 h 383"/>
                  <a:gd name="T48" fmla="*/ 4 w 3049"/>
                  <a:gd name="T49" fmla="*/ 147 h 383"/>
                  <a:gd name="T50" fmla="*/ 18 w 3049"/>
                  <a:gd name="T51" fmla="*/ 107 h 383"/>
                  <a:gd name="T52" fmla="*/ 42 w 3049"/>
                  <a:gd name="T53" fmla="*/ 71 h 383"/>
                  <a:gd name="T54" fmla="*/ 70 w 3049"/>
                  <a:gd name="T55" fmla="*/ 42 h 383"/>
                  <a:gd name="T56" fmla="*/ 106 w 3049"/>
                  <a:gd name="T57" fmla="*/ 20 h 383"/>
                  <a:gd name="T58" fmla="*/ 148 w 3049"/>
                  <a:gd name="T59" fmla="*/ 6 h 383"/>
                  <a:gd name="T60" fmla="*/ 191 w 3049"/>
                  <a:gd name="T6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49" h="383">
                    <a:moveTo>
                      <a:pt x="191" y="0"/>
                    </a:moveTo>
                    <a:lnTo>
                      <a:pt x="2858" y="0"/>
                    </a:lnTo>
                    <a:lnTo>
                      <a:pt x="2901" y="6"/>
                    </a:lnTo>
                    <a:lnTo>
                      <a:pt x="2941" y="20"/>
                    </a:lnTo>
                    <a:lnTo>
                      <a:pt x="2977" y="42"/>
                    </a:lnTo>
                    <a:lnTo>
                      <a:pt x="3007" y="71"/>
                    </a:lnTo>
                    <a:lnTo>
                      <a:pt x="3029" y="107"/>
                    </a:lnTo>
                    <a:lnTo>
                      <a:pt x="3045" y="147"/>
                    </a:lnTo>
                    <a:lnTo>
                      <a:pt x="3049" y="191"/>
                    </a:lnTo>
                    <a:lnTo>
                      <a:pt x="3045" y="236"/>
                    </a:lnTo>
                    <a:lnTo>
                      <a:pt x="3029" y="276"/>
                    </a:lnTo>
                    <a:lnTo>
                      <a:pt x="3007" y="312"/>
                    </a:lnTo>
                    <a:lnTo>
                      <a:pt x="2977" y="340"/>
                    </a:lnTo>
                    <a:lnTo>
                      <a:pt x="2941" y="364"/>
                    </a:lnTo>
                    <a:lnTo>
                      <a:pt x="2901" y="378"/>
                    </a:lnTo>
                    <a:lnTo>
                      <a:pt x="2858" y="383"/>
                    </a:lnTo>
                    <a:lnTo>
                      <a:pt x="191" y="383"/>
                    </a:lnTo>
                    <a:lnTo>
                      <a:pt x="148" y="378"/>
                    </a:lnTo>
                    <a:lnTo>
                      <a:pt x="106" y="364"/>
                    </a:lnTo>
                    <a:lnTo>
                      <a:pt x="70" y="340"/>
                    </a:lnTo>
                    <a:lnTo>
                      <a:pt x="42" y="312"/>
                    </a:lnTo>
                    <a:lnTo>
                      <a:pt x="18" y="276"/>
                    </a:lnTo>
                    <a:lnTo>
                      <a:pt x="4" y="236"/>
                    </a:lnTo>
                    <a:lnTo>
                      <a:pt x="0" y="191"/>
                    </a:lnTo>
                    <a:lnTo>
                      <a:pt x="4" y="147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DA1BCFC9-EC7F-4775-84A4-3547B780E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2851151"/>
                <a:ext cx="2419350" cy="304800"/>
              </a:xfrm>
              <a:custGeom>
                <a:avLst/>
                <a:gdLst>
                  <a:gd name="T0" fmla="*/ 191 w 3049"/>
                  <a:gd name="T1" fmla="*/ 0 h 383"/>
                  <a:gd name="T2" fmla="*/ 2858 w 3049"/>
                  <a:gd name="T3" fmla="*/ 0 h 383"/>
                  <a:gd name="T4" fmla="*/ 2901 w 3049"/>
                  <a:gd name="T5" fmla="*/ 6 h 383"/>
                  <a:gd name="T6" fmla="*/ 2941 w 3049"/>
                  <a:gd name="T7" fmla="*/ 20 h 383"/>
                  <a:gd name="T8" fmla="*/ 2977 w 3049"/>
                  <a:gd name="T9" fmla="*/ 43 h 383"/>
                  <a:gd name="T10" fmla="*/ 3007 w 3049"/>
                  <a:gd name="T11" fmla="*/ 71 h 383"/>
                  <a:gd name="T12" fmla="*/ 3029 w 3049"/>
                  <a:gd name="T13" fmla="*/ 107 h 383"/>
                  <a:gd name="T14" fmla="*/ 3045 w 3049"/>
                  <a:gd name="T15" fmla="*/ 149 h 383"/>
                  <a:gd name="T16" fmla="*/ 3049 w 3049"/>
                  <a:gd name="T17" fmla="*/ 192 h 383"/>
                  <a:gd name="T18" fmla="*/ 3045 w 3049"/>
                  <a:gd name="T19" fmla="*/ 236 h 383"/>
                  <a:gd name="T20" fmla="*/ 3029 w 3049"/>
                  <a:gd name="T21" fmla="*/ 276 h 383"/>
                  <a:gd name="T22" fmla="*/ 3007 w 3049"/>
                  <a:gd name="T23" fmla="*/ 312 h 383"/>
                  <a:gd name="T24" fmla="*/ 2977 w 3049"/>
                  <a:gd name="T25" fmla="*/ 341 h 383"/>
                  <a:gd name="T26" fmla="*/ 2941 w 3049"/>
                  <a:gd name="T27" fmla="*/ 363 h 383"/>
                  <a:gd name="T28" fmla="*/ 2901 w 3049"/>
                  <a:gd name="T29" fmla="*/ 377 h 383"/>
                  <a:gd name="T30" fmla="*/ 2858 w 3049"/>
                  <a:gd name="T31" fmla="*/ 383 h 383"/>
                  <a:gd name="T32" fmla="*/ 191 w 3049"/>
                  <a:gd name="T33" fmla="*/ 383 h 383"/>
                  <a:gd name="T34" fmla="*/ 148 w 3049"/>
                  <a:gd name="T35" fmla="*/ 377 h 383"/>
                  <a:gd name="T36" fmla="*/ 106 w 3049"/>
                  <a:gd name="T37" fmla="*/ 363 h 383"/>
                  <a:gd name="T38" fmla="*/ 70 w 3049"/>
                  <a:gd name="T39" fmla="*/ 341 h 383"/>
                  <a:gd name="T40" fmla="*/ 42 w 3049"/>
                  <a:gd name="T41" fmla="*/ 312 h 383"/>
                  <a:gd name="T42" fmla="*/ 18 w 3049"/>
                  <a:gd name="T43" fmla="*/ 276 h 383"/>
                  <a:gd name="T44" fmla="*/ 4 w 3049"/>
                  <a:gd name="T45" fmla="*/ 236 h 383"/>
                  <a:gd name="T46" fmla="*/ 0 w 3049"/>
                  <a:gd name="T47" fmla="*/ 192 h 383"/>
                  <a:gd name="T48" fmla="*/ 4 w 3049"/>
                  <a:gd name="T49" fmla="*/ 149 h 383"/>
                  <a:gd name="T50" fmla="*/ 18 w 3049"/>
                  <a:gd name="T51" fmla="*/ 107 h 383"/>
                  <a:gd name="T52" fmla="*/ 42 w 3049"/>
                  <a:gd name="T53" fmla="*/ 71 h 383"/>
                  <a:gd name="T54" fmla="*/ 70 w 3049"/>
                  <a:gd name="T55" fmla="*/ 43 h 383"/>
                  <a:gd name="T56" fmla="*/ 106 w 3049"/>
                  <a:gd name="T57" fmla="*/ 20 h 383"/>
                  <a:gd name="T58" fmla="*/ 148 w 3049"/>
                  <a:gd name="T59" fmla="*/ 6 h 383"/>
                  <a:gd name="T60" fmla="*/ 191 w 3049"/>
                  <a:gd name="T6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49" h="383">
                    <a:moveTo>
                      <a:pt x="191" y="0"/>
                    </a:moveTo>
                    <a:lnTo>
                      <a:pt x="2858" y="0"/>
                    </a:lnTo>
                    <a:lnTo>
                      <a:pt x="2901" y="6"/>
                    </a:lnTo>
                    <a:lnTo>
                      <a:pt x="2941" y="20"/>
                    </a:lnTo>
                    <a:lnTo>
                      <a:pt x="2977" y="43"/>
                    </a:lnTo>
                    <a:lnTo>
                      <a:pt x="3007" y="71"/>
                    </a:lnTo>
                    <a:lnTo>
                      <a:pt x="3029" y="107"/>
                    </a:lnTo>
                    <a:lnTo>
                      <a:pt x="3045" y="149"/>
                    </a:lnTo>
                    <a:lnTo>
                      <a:pt x="3049" y="192"/>
                    </a:lnTo>
                    <a:lnTo>
                      <a:pt x="3045" y="236"/>
                    </a:lnTo>
                    <a:lnTo>
                      <a:pt x="3029" y="276"/>
                    </a:lnTo>
                    <a:lnTo>
                      <a:pt x="3007" y="312"/>
                    </a:lnTo>
                    <a:lnTo>
                      <a:pt x="2977" y="341"/>
                    </a:lnTo>
                    <a:lnTo>
                      <a:pt x="2941" y="363"/>
                    </a:lnTo>
                    <a:lnTo>
                      <a:pt x="2901" y="377"/>
                    </a:lnTo>
                    <a:lnTo>
                      <a:pt x="2858" y="383"/>
                    </a:lnTo>
                    <a:lnTo>
                      <a:pt x="191" y="383"/>
                    </a:lnTo>
                    <a:lnTo>
                      <a:pt x="148" y="377"/>
                    </a:lnTo>
                    <a:lnTo>
                      <a:pt x="106" y="363"/>
                    </a:lnTo>
                    <a:lnTo>
                      <a:pt x="70" y="341"/>
                    </a:lnTo>
                    <a:lnTo>
                      <a:pt x="42" y="312"/>
                    </a:lnTo>
                    <a:lnTo>
                      <a:pt x="18" y="276"/>
                    </a:lnTo>
                    <a:lnTo>
                      <a:pt x="4" y="236"/>
                    </a:lnTo>
                    <a:lnTo>
                      <a:pt x="0" y="192"/>
                    </a:lnTo>
                    <a:lnTo>
                      <a:pt x="4" y="149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3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2B695D25-3F05-45E5-83CA-79B45A60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4935538"/>
                <a:ext cx="1422400" cy="303213"/>
              </a:xfrm>
              <a:custGeom>
                <a:avLst/>
                <a:gdLst>
                  <a:gd name="T0" fmla="*/ 191 w 1793"/>
                  <a:gd name="T1" fmla="*/ 0 h 381"/>
                  <a:gd name="T2" fmla="*/ 1602 w 1793"/>
                  <a:gd name="T3" fmla="*/ 0 h 381"/>
                  <a:gd name="T4" fmla="*/ 1646 w 1793"/>
                  <a:gd name="T5" fmla="*/ 6 h 381"/>
                  <a:gd name="T6" fmla="*/ 1686 w 1793"/>
                  <a:gd name="T7" fmla="*/ 20 h 381"/>
                  <a:gd name="T8" fmla="*/ 1721 w 1793"/>
                  <a:gd name="T9" fmla="*/ 41 h 381"/>
                  <a:gd name="T10" fmla="*/ 1751 w 1793"/>
                  <a:gd name="T11" fmla="*/ 71 h 381"/>
                  <a:gd name="T12" fmla="*/ 1773 w 1793"/>
                  <a:gd name="T13" fmla="*/ 107 h 381"/>
                  <a:gd name="T14" fmla="*/ 1787 w 1793"/>
                  <a:gd name="T15" fmla="*/ 147 h 381"/>
                  <a:gd name="T16" fmla="*/ 1793 w 1793"/>
                  <a:gd name="T17" fmla="*/ 190 h 381"/>
                  <a:gd name="T18" fmla="*/ 1787 w 1793"/>
                  <a:gd name="T19" fmla="*/ 234 h 381"/>
                  <a:gd name="T20" fmla="*/ 1773 w 1793"/>
                  <a:gd name="T21" fmla="*/ 274 h 381"/>
                  <a:gd name="T22" fmla="*/ 1751 w 1793"/>
                  <a:gd name="T23" fmla="*/ 310 h 381"/>
                  <a:gd name="T24" fmla="*/ 1721 w 1793"/>
                  <a:gd name="T25" fmla="*/ 339 h 381"/>
                  <a:gd name="T26" fmla="*/ 1686 w 1793"/>
                  <a:gd name="T27" fmla="*/ 361 h 381"/>
                  <a:gd name="T28" fmla="*/ 1646 w 1793"/>
                  <a:gd name="T29" fmla="*/ 377 h 381"/>
                  <a:gd name="T30" fmla="*/ 1602 w 1793"/>
                  <a:gd name="T31" fmla="*/ 381 h 381"/>
                  <a:gd name="T32" fmla="*/ 191 w 1793"/>
                  <a:gd name="T33" fmla="*/ 381 h 381"/>
                  <a:gd name="T34" fmla="*/ 148 w 1793"/>
                  <a:gd name="T35" fmla="*/ 377 h 381"/>
                  <a:gd name="T36" fmla="*/ 106 w 1793"/>
                  <a:gd name="T37" fmla="*/ 361 h 381"/>
                  <a:gd name="T38" fmla="*/ 70 w 1793"/>
                  <a:gd name="T39" fmla="*/ 339 h 381"/>
                  <a:gd name="T40" fmla="*/ 42 w 1793"/>
                  <a:gd name="T41" fmla="*/ 310 h 381"/>
                  <a:gd name="T42" fmla="*/ 18 w 1793"/>
                  <a:gd name="T43" fmla="*/ 274 h 381"/>
                  <a:gd name="T44" fmla="*/ 4 w 1793"/>
                  <a:gd name="T45" fmla="*/ 234 h 381"/>
                  <a:gd name="T46" fmla="*/ 0 w 1793"/>
                  <a:gd name="T47" fmla="*/ 190 h 381"/>
                  <a:gd name="T48" fmla="*/ 4 w 1793"/>
                  <a:gd name="T49" fmla="*/ 147 h 381"/>
                  <a:gd name="T50" fmla="*/ 18 w 1793"/>
                  <a:gd name="T51" fmla="*/ 107 h 381"/>
                  <a:gd name="T52" fmla="*/ 42 w 1793"/>
                  <a:gd name="T53" fmla="*/ 71 h 381"/>
                  <a:gd name="T54" fmla="*/ 70 w 1793"/>
                  <a:gd name="T55" fmla="*/ 41 h 381"/>
                  <a:gd name="T56" fmla="*/ 106 w 1793"/>
                  <a:gd name="T57" fmla="*/ 20 h 381"/>
                  <a:gd name="T58" fmla="*/ 148 w 1793"/>
                  <a:gd name="T59" fmla="*/ 6 h 381"/>
                  <a:gd name="T60" fmla="*/ 191 w 1793"/>
                  <a:gd name="T6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3" h="381">
                    <a:moveTo>
                      <a:pt x="191" y="0"/>
                    </a:moveTo>
                    <a:lnTo>
                      <a:pt x="1602" y="0"/>
                    </a:lnTo>
                    <a:lnTo>
                      <a:pt x="1646" y="6"/>
                    </a:lnTo>
                    <a:lnTo>
                      <a:pt x="1686" y="20"/>
                    </a:lnTo>
                    <a:lnTo>
                      <a:pt x="1721" y="41"/>
                    </a:lnTo>
                    <a:lnTo>
                      <a:pt x="1751" y="71"/>
                    </a:lnTo>
                    <a:lnTo>
                      <a:pt x="1773" y="107"/>
                    </a:lnTo>
                    <a:lnTo>
                      <a:pt x="1787" y="147"/>
                    </a:lnTo>
                    <a:lnTo>
                      <a:pt x="1793" y="190"/>
                    </a:lnTo>
                    <a:lnTo>
                      <a:pt x="1787" y="234"/>
                    </a:lnTo>
                    <a:lnTo>
                      <a:pt x="1773" y="274"/>
                    </a:lnTo>
                    <a:lnTo>
                      <a:pt x="1751" y="310"/>
                    </a:lnTo>
                    <a:lnTo>
                      <a:pt x="1721" y="339"/>
                    </a:lnTo>
                    <a:lnTo>
                      <a:pt x="1686" y="361"/>
                    </a:lnTo>
                    <a:lnTo>
                      <a:pt x="1646" y="377"/>
                    </a:lnTo>
                    <a:lnTo>
                      <a:pt x="1602" y="381"/>
                    </a:lnTo>
                    <a:lnTo>
                      <a:pt x="191" y="381"/>
                    </a:lnTo>
                    <a:lnTo>
                      <a:pt x="148" y="377"/>
                    </a:lnTo>
                    <a:lnTo>
                      <a:pt x="106" y="361"/>
                    </a:lnTo>
                    <a:lnTo>
                      <a:pt x="70" y="339"/>
                    </a:lnTo>
                    <a:lnTo>
                      <a:pt x="42" y="310"/>
                    </a:lnTo>
                    <a:lnTo>
                      <a:pt x="18" y="274"/>
                    </a:lnTo>
                    <a:lnTo>
                      <a:pt x="4" y="234"/>
                    </a:lnTo>
                    <a:lnTo>
                      <a:pt x="0" y="190"/>
                    </a:lnTo>
                    <a:lnTo>
                      <a:pt x="4" y="147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1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796B5FD-7A81-47A2-84AD-B91A05387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175" y="1228726"/>
                <a:ext cx="5205413" cy="4872038"/>
              </a:xfrm>
              <a:custGeom>
                <a:avLst/>
                <a:gdLst>
                  <a:gd name="T0" fmla="*/ 3681 w 6558"/>
                  <a:gd name="T1" fmla="*/ 4366 h 6138"/>
                  <a:gd name="T2" fmla="*/ 5597 w 6558"/>
                  <a:gd name="T3" fmla="*/ 910 h 6138"/>
                  <a:gd name="T4" fmla="*/ 4282 w 6558"/>
                  <a:gd name="T5" fmla="*/ 5757 h 6138"/>
                  <a:gd name="T6" fmla="*/ 4268 w 6558"/>
                  <a:gd name="T7" fmla="*/ 4376 h 6138"/>
                  <a:gd name="T8" fmla="*/ 3426 w 6558"/>
                  <a:gd name="T9" fmla="*/ 5047 h 6138"/>
                  <a:gd name="T10" fmla="*/ 3317 w 6558"/>
                  <a:gd name="T11" fmla="*/ 5039 h 6138"/>
                  <a:gd name="T12" fmla="*/ 3227 w 6558"/>
                  <a:gd name="T13" fmla="*/ 4972 h 6138"/>
                  <a:gd name="T14" fmla="*/ 3191 w 6558"/>
                  <a:gd name="T15" fmla="*/ 4862 h 6138"/>
                  <a:gd name="T16" fmla="*/ 1088 w 6558"/>
                  <a:gd name="T17" fmla="*/ 4395 h 6138"/>
                  <a:gd name="T18" fmla="*/ 967 w 6558"/>
                  <a:gd name="T19" fmla="*/ 4354 h 6138"/>
                  <a:gd name="T20" fmla="*/ 901 w 6558"/>
                  <a:gd name="T21" fmla="*/ 4248 h 6138"/>
                  <a:gd name="T22" fmla="*/ 915 w 6558"/>
                  <a:gd name="T23" fmla="*/ 4121 h 6138"/>
                  <a:gd name="T24" fmla="*/ 1003 w 6558"/>
                  <a:gd name="T25" fmla="*/ 4034 h 6138"/>
                  <a:gd name="T26" fmla="*/ 3363 w 6558"/>
                  <a:gd name="T27" fmla="*/ 4014 h 6138"/>
                  <a:gd name="T28" fmla="*/ 3418 w 6558"/>
                  <a:gd name="T29" fmla="*/ 3793 h 6138"/>
                  <a:gd name="T30" fmla="*/ 1045 w 6558"/>
                  <a:gd name="T31" fmla="*/ 3734 h 6138"/>
                  <a:gd name="T32" fmla="*/ 939 w 6558"/>
                  <a:gd name="T33" fmla="*/ 3668 h 6138"/>
                  <a:gd name="T34" fmla="*/ 897 w 6558"/>
                  <a:gd name="T35" fmla="*/ 3549 h 6138"/>
                  <a:gd name="T36" fmla="*/ 939 w 6558"/>
                  <a:gd name="T37" fmla="*/ 3430 h 6138"/>
                  <a:gd name="T38" fmla="*/ 1045 w 6558"/>
                  <a:gd name="T39" fmla="*/ 3362 h 6138"/>
                  <a:gd name="T40" fmla="*/ 3868 w 6558"/>
                  <a:gd name="T41" fmla="*/ 3046 h 6138"/>
                  <a:gd name="T42" fmla="*/ 3755 w 6558"/>
                  <a:gd name="T43" fmla="*/ 3084 h 6138"/>
                  <a:gd name="T44" fmla="*/ 1003 w 6558"/>
                  <a:gd name="T45" fmla="*/ 3064 h 6138"/>
                  <a:gd name="T46" fmla="*/ 915 w 6558"/>
                  <a:gd name="T47" fmla="*/ 2977 h 6138"/>
                  <a:gd name="T48" fmla="*/ 901 w 6558"/>
                  <a:gd name="T49" fmla="*/ 2849 h 6138"/>
                  <a:gd name="T50" fmla="*/ 967 w 6558"/>
                  <a:gd name="T51" fmla="*/ 2744 h 6138"/>
                  <a:gd name="T52" fmla="*/ 1088 w 6558"/>
                  <a:gd name="T53" fmla="*/ 2702 h 6138"/>
                  <a:gd name="T54" fmla="*/ 3838 w 6558"/>
                  <a:gd name="T55" fmla="*/ 2720 h 6138"/>
                  <a:gd name="T56" fmla="*/ 3926 w 6558"/>
                  <a:gd name="T57" fmla="*/ 2808 h 6138"/>
                  <a:gd name="T58" fmla="*/ 3946 w 6558"/>
                  <a:gd name="T59" fmla="*/ 2907 h 6138"/>
                  <a:gd name="T60" fmla="*/ 4282 w 6558"/>
                  <a:gd name="T61" fmla="*/ 759 h 6138"/>
                  <a:gd name="T62" fmla="*/ 5794 w 6558"/>
                  <a:gd name="T63" fmla="*/ 582 h 6138"/>
                  <a:gd name="T64" fmla="*/ 5872 w 6558"/>
                  <a:gd name="T65" fmla="*/ 453 h 6138"/>
                  <a:gd name="T66" fmla="*/ 5872 w 6558"/>
                  <a:gd name="T67" fmla="*/ 12 h 6138"/>
                  <a:gd name="T68" fmla="*/ 6502 w 6558"/>
                  <a:gd name="T69" fmla="*/ 391 h 6138"/>
                  <a:gd name="T70" fmla="*/ 6558 w 6558"/>
                  <a:gd name="T71" fmla="*/ 503 h 6138"/>
                  <a:gd name="T72" fmla="*/ 6532 w 6558"/>
                  <a:gd name="T73" fmla="*/ 626 h 6138"/>
                  <a:gd name="T74" fmla="*/ 4658 w 6558"/>
                  <a:gd name="T75" fmla="*/ 5991 h 6138"/>
                  <a:gd name="T76" fmla="*/ 4592 w 6558"/>
                  <a:gd name="T77" fmla="*/ 6096 h 6138"/>
                  <a:gd name="T78" fmla="*/ 4473 w 6558"/>
                  <a:gd name="T79" fmla="*/ 6138 h 6138"/>
                  <a:gd name="T80" fmla="*/ 107 w 6558"/>
                  <a:gd name="T81" fmla="*/ 6120 h 6138"/>
                  <a:gd name="T82" fmla="*/ 20 w 6558"/>
                  <a:gd name="T83" fmla="*/ 6031 h 6138"/>
                  <a:gd name="T84" fmla="*/ 0 w 6558"/>
                  <a:gd name="T85" fmla="*/ 568 h 6138"/>
                  <a:gd name="T86" fmla="*/ 42 w 6558"/>
                  <a:gd name="T87" fmla="*/ 449 h 6138"/>
                  <a:gd name="T88" fmla="*/ 147 w 6558"/>
                  <a:gd name="T89" fmla="*/ 382 h 6138"/>
                  <a:gd name="T90" fmla="*/ 4517 w 6558"/>
                  <a:gd name="T91" fmla="*/ 382 h 6138"/>
                  <a:gd name="T92" fmla="*/ 4622 w 6558"/>
                  <a:gd name="T93" fmla="*/ 449 h 6138"/>
                  <a:gd name="T94" fmla="*/ 4664 w 6558"/>
                  <a:gd name="T95" fmla="*/ 568 h 6138"/>
                  <a:gd name="T96" fmla="*/ 5665 w 6558"/>
                  <a:gd name="T97" fmla="*/ 64 h 6138"/>
                  <a:gd name="T98" fmla="*/ 5760 w 6558"/>
                  <a:gd name="T99" fmla="*/ 6 h 6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58" h="6138">
                    <a:moveTo>
                      <a:pt x="5597" y="910"/>
                    </a:moveTo>
                    <a:lnTo>
                      <a:pt x="3763" y="3962"/>
                    </a:lnTo>
                    <a:lnTo>
                      <a:pt x="3681" y="4366"/>
                    </a:lnTo>
                    <a:lnTo>
                      <a:pt x="3997" y="4103"/>
                    </a:lnTo>
                    <a:lnTo>
                      <a:pt x="5832" y="1051"/>
                    </a:lnTo>
                    <a:lnTo>
                      <a:pt x="5597" y="910"/>
                    </a:lnTo>
                    <a:close/>
                    <a:moveTo>
                      <a:pt x="382" y="759"/>
                    </a:moveTo>
                    <a:lnTo>
                      <a:pt x="382" y="5757"/>
                    </a:lnTo>
                    <a:lnTo>
                      <a:pt x="4282" y="5757"/>
                    </a:lnTo>
                    <a:lnTo>
                      <a:pt x="4282" y="4362"/>
                    </a:lnTo>
                    <a:lnTo>
                      <a:pt x="4274" y="4370"/>
                    </a:lnTo>
                    <a:lnTo>
                      <a:pt x="4268" y="4376"/>
                    </a:lnTo>
                    <a:lnTo>
                      <a:pt x="3506" y="5007"/>
                    </a:lnTo>
                    <a:lnTo>
                      <a:pt x="3468" y="5031"/>
                    </a:lnTo>
                    <a:lnTo>
                      <a:pt x="3426" y="5047"/>
                    </a:lnTo>
                    <a:lnTo>
                      <a:pt x="3382" y="5051"/>
                    </a:lnTo>
                    <a:lnTo>
                      <a:pt x="3349" y="5049"/>
                    </a:lnTo>
                    <a:lnTo>
                      <a:pt x="3317" y="5039"/>
                    </a:lnTo>
                    <a:lnTo>
                      <a:pt x="3285" y="5025"/>
                    </a:lnTo>
                    <a:lnTo>
                      <a:pt x="3253" y="5000"/>
                    </a:lnTo>
                    <a:lnTo>
                      <a:pt x="3227" y="4972"/>
                    </a:lnTo>
                    <a:lnTo>
                      <a:pt x="3207" y="4938"/>
                    </a:lnTo>
                    <a:lnTo>
                      <a:pt x="3195" y="4900"/>
                    </a:lnTo>
                    <a:lnTo>
                      <a:pt x="3191" y="4862"/>
                    </a:lnTo>
                    <a:lnTo>
                      <a:pt x="3195" y="4823"/>
                    </a:lnTo>
                    <a:lnTo>
                      <a:pt x="3283" y="4395"/>
                    </a:lnTo>
                    <a:lnTo>
                      <a:pt x="1088" y="4395"/>
                    </a:lnTo>
                    <a:lnTo>
                      <a:pt x="1045" y="4391"/>
                    </a:lnTo>
                    <a:lnTo>
                      <a:pt x="1003" y="4376"/>
                    </a:lnTo>
                    <a:lnTo>
                      <a:pt x="967" y="4354"/>
                    </a:lnTo>
                    <a:lnTo>
                      <a:pt x="939" y="4324"/>
                    </a:lnTo>
                    <a:lnTo>
                      <a:pt x="915" y="4288"/>
                    </a:lnTo>
                    <a:lnTo>
                      <a:pt x="901" y="4248"/>
                    </a:lnTo>
                    <a:lnTo>
                      <a:pt x="897" y="4205"/>
                    </a:lnTo>
                    <a:lnTo>
                      <a:pt x="901" y="4161"/>
                    </a:lnTo>
                    <a:lnTo>
                      <a:pt x="915" y="4121"/>
                    </a:lnTo>
                    <a:lnTo>
                      <a:pt x="939" y="4085"/>
                    </a:lnTo>
                    <a:lnTo>
                      <a:pt x="967" y="4056"/>
                    </a:lnTo>
                    <a:lnTo>
                      <a:pt x="1003" y="4034"/>
                    </a:lnTo>
                    <a:lnTo>
                      <a:pt x="1045" y="4018"/>
                    </a:lnTo>
                    <a:lnTo>
                      <a:pt x="1088" y="4014"/>
                    </a:lnTo>
                    <a:lnTo>
                      <a:pt x="3363" y="4014"/>
                    </a:lnTo>
                    <a:lnTo>
                      <a:pt x="3394" y="3855"/>
                    </a:lnTo>
                    <a:lnTo>
                      <a:pt x="3404" y="3823"/>
                    </a:lnTo>
                    <a:lnTo>
                      <a:pt x="3418" y="3793"/>
                    </a:lnTo>
                    <a:lnTo>
                      <a:pt x="3452" y="3740"/>
                    </a:lnTo>
                    <a:lnTo>
                      <a:pt x="1088" y="3740"/>
                    </a:lnTo>
                    <a:lnTo>
                      <a:pt x="1045" y="3734"/>
                    </a:lnTo>
                    <a:lnTo>
                      <a:pt x="1003" y="3720"/>
                    </a:lnTo>
                    <a:lnTo>
                      <a:pt x="967" y="3698"/>
                    </a:lnTo>
                    <a:lnTo>
                      <a:pt x="939" y="3668"/>
                    </a:lnTo>
                    <a:lnTo>
                      <a:pt x="915" y="3632"/>
                    </a:lnTo>
                    <a:lnTo>
                      <a:pt x="901" y="3593"/>
                    </a:lnTo>
                    <a:lnTo>
                      <a:pt x="897" y="3549"/>
                    </a:lnTo>
                    <a:lnTo>
                      <a:pt x="901" y="3505"/>
                    </a:lnTo>
                    <a:lnTo>
                      <a:pt x="915" y="3465"/>
                    </a:lnTo>
                    <a:lnTo>
                      <a:pt x="939" y="3430"/>
                    </a:lnTo>
                    <a:lnTo>
                      <a:pt x="967" y="3400"/>
                    </a:lnTo>
                    <a:lnTo>
                      <a:pt x="1003" y="3378"/>
                    </a:lnTo>
                    <a:lnTo>
                      <a:pt x="1045" y="3362"/>
                    </a:lnTo>
                    <a:lnTo>
                      <a:pt x="1088" y="3358"/>
                    </a:lnTo>
                    <a:lnTo>
                      <a:pt x="3681" y="3358"/>
                    </a:lnTo>
                    <a:lnTo>
                      <a:pt x="3868" y="3046"/>
                    </a:lnTo>
                    <a:lnTo>
                      <a:pt x="3834" y="3066"/>
                    </a:lnTo>
                    <a:lnTo>
                      <a:pt x="3796" y="3080"/>
                    </a:lnTo>
                    <a:lnTo>
                      <a:pt x="3755" y="3084"/>
                    </a:lnTo>
                    <a:lnTo>
                      <a:pt x="1088" y="3084"/>
                    </a:lnTo>
                    <a:lnTo>
                      <a:pt x="1045" y="3078"/>
                    </a:lnTo>
                    <a:lnTo>
                      <a:pt x="1003" y="3064"/>
                    </a:lnTo>
                    <a:lnTo>
                      <a:pt x="967" y="3042"/>
                    </a:lnTo>
                    <a:lnTo>
                      <a:pt x="939" y="3012"/>
                    </a:lnTo>
                    <a:lnTo>
                      <a:pt x="915" y="2977"/>
                    </a:lnTo>
                    <a:lnTo>
                      <a:pt x="901" y="2937"/>
                    </a:lnTo>
                    <a:lnTo>
                      <a:pt x="897" y="2893"/>
                    </a:lnTo>
                    <a:lnTo>
                      <a:pt x="901" y="2849"/>
                    </a:lnTo>
                    <a:lnTo>
                      <a:pt x="915" y="2808"/>
                    </a:lnTo>
                    <a:lnTo>
                      <a:pt x="939" y="2774"/>
                    </a:lnTo>
                    <a:lnTo>
                      <a:pt x="967" y="2744"/>
                    </a:lnTo>
                    <a:lnTo>
                      <a:pt x="1003" y="2720"/>
                    </a:lnTo>
                    <a:lnTo>
                      <a:pt x="1045" y="2706"/>
                    </a:lnTo>
                    <a:lnTo>
                      <a:pt x="1088" y="2702"/>
                    </a:lnTo>
                    <a:lnTo>
                      <a:pt x="3755" y="2702"/>
                    </a:lnTo>
                    <a:lnTo>
                      <a:pt x="3798" y="2706"/>
                    </a:lnTo>
                    <a:lnTo>
                      <a:pt x="3838" y="2720"/>
                    </a:lnTo>
                    <a:lnTo>
                      <a:pt x="3874" y="2744"/>
                    </a:lnTo>
                    <a:lnTo>
                      <a:pt x="3904" y="2774"/>
                    </a:lnTo>
                    <a:lnTo>
                      <a:pt x="3926" y="2808"/>
                    </a:lnTo>
                    <a:lnTo>
                      <a:pt x="3942" y="2849"/>
                    </a:lnTo>
                    <a:lnTo>
                      <a:pt x="3946" y="2893"/>
                    </a:lnTo>
                    <a:lnTo>
                      <a:pt x="3946" y="2907"/>
                    </a:lnTo>
                    <a:lnTo>
                      <a:pt x="3944" y="2921"/>
                    </a:lnTo>
                    <a:lnTo>
                      <a:pt x="4282" y="2359"/>
                    </a:lnTo>
                    <a:lnTo>
                      <a:pt x="4282" y="759"/>
                    </a:lnTo>
                    <a:lnTo>
                      <a:pt x="382" y="759"/>
                    </a:lnTo>
                    <a:close/>
                    <a:moveTo>
                      <a:pt x="5872" y="453"/>
                    </a:moveTo>
                    <a:lnTo>
                      <a:pt x="5794" y="582"/>
                    </a:lnTo>
                    <a:lnTo>
                      <a:pt x="6029" y="723"/>
                    </a:lnTo>
                    <a:lnTo>
                      <a:pt x="6106" y="594"/>
                    </a:lnTo>
                    <a:lnTo>
                      <a:pt x="5872" y="453"/>
                    </a:lnTo>
                    <a:close/>
                    <a:moveTo>
                      <a:pt x="5798" y="0"/>
                    </a:moveTo>
                    <a:lnTo>
                      <a:pt x="5834" y="2"/>
                    </a:lnTo>
                    <a:lnTo>
                      <a:pt x="5872" y="12"/>
                    </a:lnTo>
                    <a:lnTo>
                      <a:pt x="5905" y="28"/>
                    </a:lnTo>
                    <a:lnTo>
                      <a:pt x="6467" y="364"/>
                    </a:lnTo>
                    <a:lnTo>
                      <a:pt x="6502" y="391"/>
                    </a:lnTo>
                    <a:lnTo>
                      <a:pt x="6528" y="425"/>
                    </a:lnTo>
                    <a:lnTo>
                      <a:pt x="6548" y="461"/>
                    </a:lnTo>
                    <a:lnTo>
                      <a:pt x="6558" y="503"/>
                    </a:lnTo>
                    <a:lnTo>
                      <a:pt x="6558" y="544"/>
                    </a:lnTo>
                    <a:lnTo>
                      <a:pt x="6550" y="586"/>
                    </a:lnTo>
                    <a:lnTo>
                      <a:pt x="6532" y="626"/>
                    </a:lnTo>
                    <a:lnTo>
                      <a:pt x="4664" y="3736"/>
                    </a:lnTo>
                    <a:lnTo>
                      <a:pt x="4664" y="5947"/>
                    </a:lnTo>
                    <a:lnTo>
                      <a:pt x="4658" y="5991"/>
                    </a:lnTo>
                    <a:lnTo>
                      <a:pt x="4644" y="6031"/>
                    </a:lnTo>
                    <a:lnTo>
                      <a:pt x="4622" y="6067"/>
                    </a:lnTo>
                    <a:lnTo>
                      <a:pt x="4592" y="6096"/>
                    </a:lnTo>
                    <a:lnTo>
                      <a:pt x="4556" y="6120"/>
                    </a:lnTo>
                    <a:lnTo>
                      <a:pt x="4517" y="6134"/>
                    </a:lnTo>
                    <a:lnTo>
                      <a:pt x="4473" y="6138"/>
                    </a:lnTo>
                    <a:lnTo>
                      <a:pt x="191" y="6138"/>
                    </a:lnTo>
                    <a:lnTo>
                      <a:pt x="147" y="6134"/>
                    </a:lnTo>
                    <a:lnTo>
                      <a:pt x="107" y="6120"/>
                    </a:lnTo>
                    <a:lnTo>
                      <a:pt x="72" y="6096"/>
                    </a:lnTo>
                    <a:lnTo>
                      <a:pt x="42" y="6067"/>
                    </a:lnTo>
                    <a:lnTo>
                      <a:pt x="20" y="6031"/>
                    </a:lnTo>
                    <a:lnTo>
                      <a:pt x="6" y="5991"/>
                    </a:lnTo>
                    <a:lnTo>
                      <a:pt x="0" y="5947"/>
                    </a:lnTo>
                    <a:lnTo>
                      <a:pt x="0" y="568"/>
                    </a:lnTo>
                    <a:lnTo>
                      <a:pt x="6" y="525"/>
                    </a:lnTo>
                    <a:lnTo>
                      <a:pt x="20" y="483"/>
                    </a:lnTo>
                    <a:lnTo>
                      <a:pt x="42" y="449"/>
                    </a:lnTo>
                    <a:lnTo>
                      <a:pt x="72" y="419"/>
                    </a:lnTo>
                    <a:lnTo>
                      <a:pt x="107" y="395"/>
                    </a:lnTo>
                    <a:lnTo>
                      <a:pt x="147" y="382"/>
                    </a:lnTo>
                    <a:lnTo>
                      <a:pt x="191" y="378"/>
                    </a:lnTo>
                    <a:lnTo>
                      <a:pt x="4473" y="378"/>
                    </a:lnTo>
                    <a:lnTo>
                      <a:pt x="4517" y="382"/>
                    </a:lnTo>
                    <a:lnTo>
                      <a:pt x="4556" y="395"/>
                    </a:lnTo>
                    <a:lnTo>
                      <a:pt x="4592" y="419"/>
                    </a:lnTo>
                    <a:lnTo>
                      <a:pt x="4622" y="449"/>
                    </a:lnTo>
                    <a:lnTo>
                      <a:pt x="4644" y="483"/>
                    </a:lnTo>
                    <a:lnTo>
                      <a:pt x="4658" y="525"/>
                    </a:lnTo>
                    <a:lnTo>
                      <a:pt x="4664" y="568"/>
                    </a:lnTo>
                    <a:lnTo>
                      <a:pt x="4664" y="1723"/>
                    </a:lnTo>
                    <a:lnTo>
                      <a:pt x="5643" y="93"/>
                    </a:lnTo>
                    <a:lnTo>
                      <a:pt x="5665" y="64"/>
                    </a:lnTo>
                    <a:lnTo>
                      <a:pt x="5693" y="38"/>
                    </a:lnTo>
                    <a:lnTo>
                      <a:pt x="5724" y="18"/>
                    </a:lnTo>
                    <a:lnTo>
                      <a:pt x="5760" y="6"/>
                    </a:lnTo>
                    <a:lnTo>
                      <a:pt x="57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6" name="5 CuadroTexto"/>
          <p:cNvSpPr txBox="1"/>
          <p:nvPr/>
        </p:nvSpPr>
        <p:spPr>
          <a:xfrm>
            <a:off x="8182643" y="600010"/>
            <a:ext cx="389018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Servicios de investigación criminal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/>
              <a:t>Investigación criminal en áreas de mayor incidencia criminal,</a:t>
            </a:r>
            <a:r>
              <a:rPr lang="es-MX" sz="1600" dirty="0"/>
              <a:t> que incluye Expertajes para el control de vehículos robados, Operativos conjuntos de impacto y Casos de investigación criminal, atendidos en apoyo al Ministerio Público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/>
              <a:t>Seguridad policial en áreas de mayor incidencia criminal</a:t>
            </a:r>
            <a:r>
              <a:rPr lang="es-MX" sz="1600" dirty="0"/>
              <a:t>, incluye Patrullajes policiales a pie, en vehículos, motocicletas, bicicletas,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/>
              <a:t>Seguridad preventiva y del delito en áreas de mayor incidencia criminal</a:t>
            </a:r>
            <a:r>
              <a:rPr lang="es-MX" sz="1600" dirty="0"/>
              <a:t>, que incluye Personas de la sociedad civil que reciben talleres de inducción y sensibilización en  prevención del delito, Comisiones comunitarias capacitadas en prevención del delito, Comunidad educativa con talleres de capacitación y sensibilización en prevención del delito y Personas en riesgo de cometer hechos delictivos beneficiados con programas de inducción conductual.</a:t>
            </a:r>
          </a:p>
          <a:p>
            <a:pPr algn="just"/>
            <a:endParaRPr lang="es-GT" sz="1600" dirty="0"/>
          </a:p>
        </p:txBody>
      </p:sp>
      <p:sp>
        <p:nvSpPr>
          <p:cNvPr id="3" name="Rectángulo 2"/>
          <p:cNvSpPr/>
          <p:nvPr/>
        </p:nvSpPr>
        <p:spPr>
          <a:xfrm>
            <a:off x="368123" y="1014934"/>
            <a:ext cx="742964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NI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#2 de la Política General de Gobierno</a:t>
            </a:r>
            <a:r>
              <a:rPr lang="es-NI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EL 2019, SE HA DISMINUIDO LA TASA DE DELITOS COMETIDOS CONTRA EL PATRIMONIO DE LAS PERSONAS EN 9 PUNTOS (DE 97 EN 2015 A 88 EN 2019)</a:t>
            </a:r>
            <a:endParaRPr lang="es-G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Imagen 50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17378" y="81548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239024" y="69249"/>
            <a:ext cx="2688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Descripción de las intervenciones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014292" y="2863262"/>
            <a:ext cx="415604" cy="922108"/>
            <a:chOff x="7431139" y="1820900"/>
            <a:chExt cx="415604" cy="922108"/>
          </a:xfrm>
        </p:grpSpPr>
        <p:cxnSp>
          <p:nvCxnSpPr>
            <p:cNvPr id="5" name="Conector recto 4"/>
            <p:cNvCxnSpPr/>
            <p:nvPr/>
          </p:nvCxnSpPr>
          <p:spPr>
            <a:xfrm>
              <a:off x="7638941" y="2094936"/>
              <a:ext cx="0" cy="648072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CuadroTexto 1"/>
            <p:cNvSpPr txBox="1"/>
            <p:nvPr/>
          </p:nvSpPr>
          <p:spPr>
            <a:xfrm>
              <a:off x="7431139" y="1820900"/>
              <a:ext cx="415604" cy="39472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GT" sz="1200" dirty="0"/>
                <a:t>88</a:t>
              </a:r>
            </a:p>
          </p:txBody>
        </p:sp>
      </p:grpSp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434570"/>
              </p:ext>
            </p:extLst>
          </p:nvPr>
        </p:nvGraphicFramePr>
        <p:xfrm>
          <a:off x="368123" y="2212066"/>
          <a:ext cx="7170594" cy="425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403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271819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INCAUTACIÓN DE COCAINA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INDIRECTOS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38" name="Imagen 37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80939" y="23368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952934"/>
              </p:ext>
            </p:extLst>
          </p:nvPr>
        </p:nvGraphicFramePr>
        <p:xfrm>
          <a:off x="231022" y="895223"/>
          <a:ext cx="7879614" cy="565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0" y="160337"/>
            <a:ext cx="3832922" cy="21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45" y="2605371"/>
            <a:ext cx="3832922" cy="18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61104" y="3880175"/>
            <a:ext cx="196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04" y="4725878"/>
            <a:ext cx="3811728" cy="18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4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20" y="32389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INFRAESTRUCTURA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INDIRECTOS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7126" y="1223340"/>
            <a:ext cx="5239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 San Rafael Pie de la Cuesta, San Marcos</a:t>
            </a:r>
            <a:endParaRPr lang="es-GT" sz="1800" dirty="0"/>
          </a:p>
        </p:txBody>
      </p:sp>
      <p:pic>
        <p:nvPicPr>
          <p:cNvPr id="44" name="Imagen 43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55575" y="7560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57494"/>
            <a:ext cx="5317584" cy="33088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42" y="1920360"/>
            <a:ext cx="5425697" cy="3308840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6250840" y="1227659"/>
            <a:ext cx="5166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Estación de PNC, Sololá, Sololá</a:t>
            </a:r>
            <a:endParaRPr lang="es-GT" sz="1800" dirty="0"/>
          </a:p>
        </p:txBody>
      </p:sp>
    </p:spTree>
    <p:extLst>
      <p:ext uri="{BB962C8B-B14F-4D97-AF65-F5344CB8AC3E}">
        <p14:creationId xmlns:p14="http://schemas.microsoft.com/office/powerpoint/2010/main" val="254533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20" y="32389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INFRAESTRUCTURA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INDIRECTOS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9703" y="1243683"/>
            <a:ext cx="5228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PNC, </a:t>
            </a:r>
            <a:r>
              <a:rPr lang="es-NI" sz="1800" dirty="0" err="1">
                <a:latin typeface="Arial" panose="020B0604020202020204" pitchFamily="34" charset="0"/>
                <a:ea typeface="Calibri" panose="020F0502020204030204" pitchFamily="34" charset="0"/>
              </a:rPr>
              <a:t>Gualán</a:t>
            </a:r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, Zacapa</a:t>
            </a:r>
            <a:endParaRPr lang="es-GT" sz="1800" dirty="0"/>
          </a:p>
        </p:txBody>
      </p:sp>
      <p:pic>
        <p:nvPicPr>
          <p:cNvPr id="44" name="Imagen 43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55575" y="7560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07" y="2024490"/>
            <a:ext cx="5354669" cy="3944923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6210236" y="1193973"/>
            <a:ext cx="5226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PNC, </a:t>
            </a:r>
            <a:r>
              <a:rPr lang="es-NI" sz="1800" dirty="0" err="1">
                <a:latin typeface="Arial" panose="020B0604020202020204" pitchFamily="34" charset="0"/>
                <a:ea typeface="Calibri" panose="020F0502020204030204" pitchFamily="34" charset="0"/>
              </a:rPr>
              <a:t>Usumatlan</a:t>
            </a:r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, Zacapa</a:t>
            </a:r>
            <a:endParaRPr lang="es-GT" sz="1800" dirty="0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5"/>
          <a:srcRect r="67439"/>
          <a:stretch/>
        </p:blipFill>
        <p:spPr>
          <a:xfrm>
            <a:off x="6077699" y="1966058"/>
            <a:ext cx="5674414" cy="40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20" y="32389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INFRAESTRUCTURA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INDIRECTOS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1212" y="1144100"/>
            <a:ext cx="5300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PNC, Teculután, Zacapa</a:t>
            </a:r>
            <a:endParaRPr lang="es-GT" sz="1800" dirty="0"/>
          </a:p>
        </p:txBody>
      </p:sp>
      <p:sp>
        <p:nvSpPr>
          <p:cNvPr id="12" name="Rectángulo 11"/>
          <p:cNvSpPr/>
          <p:nvPr/>
        </p:nvSpPr>
        <p:spPr>
          <a:xfrm>
            <a:off x="6200400" y="1046321"/>
            <a:ext cx="5190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PNC, San Jorge, Zacapa</a:t>
            </a:r>
            <a:endParaRPr lang="es-GT" sz="1800" dirty="0"/>
          </a:p>
        </p:txBody>
      </p:sp>
      <p:pic>
        <p:nvPicPr>
          <p:cNvPr id="44" name="Imagen 43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55575" y="7560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 descr="C:\Users\azelada\Documents\COMISIONES\TECULUTAN MAYO\fotos\IMG-20180523-WA0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869124"/>
            <a:ext cx="5138365" cy="3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126" y="1790431"/>
            <a:ext cx="5831399" cy="34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20" y="32389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INFRAESTRUCTURA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INDIRECTOS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0186" y="131900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</a:t>
            </a:r>
            <a:r>
              <a:rPr lang="es-NI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Sta. María Nebaj, Quiché</a:t>
            </a:r>
            <a:endParaRPr lang="es-G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357346" y="1277131"/>
            <a:ext cx="576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Comisaría de Policía Nacional Civil, Coatepeque</a:t>
            </a:r>
            <a:r>
              <a:rPr lang="es-GT" sz="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Quetzaltenango</a:t>
            </a:r>
            <a:endParaRPr lang="es-GT" sz="1800" dirty="0"/>
          </a:p>
        </p:txBody>
      </p:sp>
      <p:pic>
        <p:nvPicPr>
          <p:cNvPr id="44" name="Imagen 43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55575" y="7560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4" y="2000425"/>
            <a:ext cx="5436096" cy="38811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46" y="2012241"/>
            <a:ext cx="5641722" cy="38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20" y="32389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INFRAESTRUCTURA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INDIRECTOS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1329431"/>
            <a:ext cx="568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800" dirty="0">
                <a:latin typeface="Arial" panose="020B0604020202020204" pitchFamily="34" charset="0"/>
                <a:ea typeface="Calibri" panose="020F0502020204030204" pitchFamily="34" charset="0"/>
              </a:rPr>
              <a:t>Subestación de PNC</a:t>
            </a:r>
            <a:r>
              <a:rPr lang="es-GT" sz="1800" dirty="0">
                <a:latin typeface="Arial" panose="020B0604020202020204" pitchFamily="34" charset="0"/>
                <a:ea typeface="Calibri" panose="020F0502020204030204" pitchFamily="34" charset="0"/>
              </a:rPr>
              <a:t>, San Pedro Sacatepéquez, San Marcos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297593" y="1226464"/>
            <a:ext cx="571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800" dirty="0">
                <a:latin typeface="Arial" panose="020B0604020202020204" pitchFamily="34" charset="0"/>
                <a:ea typeface="Calibri" panose="020F0502020204030204" pitchFamily="34" charset="0"/>
              </a:rPr>
              <a:t>Comisaría de Policía Nacional Civil, San Marcos, San Marcos</a:t>
            </a:r>
          </a:p>
        </p:txBody>
      </p:sp>
      <p:pic>
        <p:nvPicPr>
          <p:cNvPr id="44" name="Imagen 43" descr="Resultado de imagen para logo mingo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15710"/>
          <a:stretch/>
        </p:blipFill>
        <p:spPr bwMode="auto">
          <a:xfrm>
            <a:off x="155575" y="75602"/>
            <a:ext cx="1752600" cy="87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 descr="C:\Users\azelada\Downloads\IMG-20190313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3" y="2394060"/>
            <a:ext cx="5037691" cy="336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67" y="2212066"/>
            <a:ext cx="5575930" cy="36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3F6EC2"/>
      </a:lt2>
      <a:accent1>
        <a:srgbClr val="6DC6CD"/>
      </a:accent1>
      <a:accent2>
        <a:srgbClr val="52BF8A"/>
      </a:accent2>
      <a:accent3>
        <a:srgbClr val="638CA5"/>
      </a:accent3>
      <a:accent4>
        <a:srgbClr val="E9BB27"/>
      </a:accent4>
      <a:accent5>
        <a:srgbClr val="F46800"/>
      </a:accent5>
      <a:accent6>
        <a:srgbClr val="E45F5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Helvetica Light"/>
        <a:cs typeface="Helvetica Light"/>
      </a:majorFont>
      <a:minorFont>
        <a:latin typeface="Calibri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8977</TotalTime>
  <Words>1210</Words>
  <Application>Microsoft Office PowerPoint</Application>
  <PresentationFormat>Personalizado</PresentationFormat>
  <Paragraphs>174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Apple Garamond</vt:lpstr>
      <vt:lpstr>Arial</vt:lpstr>
      <vt:lpstr>Calibri</vt:lpstr>
      <vt:lpstr>Calibri Light</vt:lpstr>
      <vt:lpstr>Ebrima</vt:lpstr>
      <vt:lpstr>Times New Roman</vt:lpstr>
      <vt:lpstr>Wingdings</vt:lpstr>
      <vt:lpstr>Office Theme</vt:lpstr>
      <vt:lpstr>Tema de Office</vt:lpstr>
      <vt:lpstr>Presentación de PowerPoint</vt:lpstr>
      <vt:lpstr>I. Catálogo de Bienes y Servicios prestados</vt:lpstr>
      <vt:lpstr>I. Catálogo de Bienes y Servicios prestados</vt:lpstr>
      <vt:lpstr>INCAUTACIÓN DE COCAINA</vt:lpstr>
      <vt:lpstr>INFRAESTRUCTURA</vt:lpstr>
      <vt:lpstr>INFRAESTRUCTURA</vt:lpstr>
      <vt:lpstr>INFRAESTRUCTURA</vt:lpstr>
      <vt:lpstr>INFRAESTRUCTURA</vt:lpstr>
      <vt:lpstr>INFRAESTRUCTURA</vt:lpstr>
      <vt:lpstr>INFRAESTRUCTURA</vt:lpstr>
      <vt:lpstr>II. Cantidad de Bienes y Servicios entregados</vt:lpstr>
      <vt:lpstr>II. Cantidad de Bienes y Servicios entregados</vt:lpstr>
      <vt:lpstr>III. Población beneficiada</vt:lpstr>
      <vt:lpstr>IV. Vinculación Institucional </vt:lpstr>
      <vt:lpstr>V. GASTO EN RECURSO HUMANO POR AÑO</vt:lpstr>
      <vt:lpstr>VI. GASTO EN BIENES Y SERVICIOS DEL MINISTERIO DE GOBERNACIÓN Y SUS DEPENDENCIAS</vt:lpstr>
      <vt:lpstr>VII. GASTO EN INVERSIÓN POR AÑO</vt:lpstr>
    </vt:vector>
  </TitlesOfParts>
  <Manager>You Exec (https://youexec.com?sr=kpipd)</Manager>
  <Company>You Exec (https://youexec.com?sr=kpipd)</Company>
  <LinksUpToDate>false</LinksUpToDate>
  <SharedDoc>false</SharedDoc>
  <HyperlinkBase>https://youexec.com?sr=kpipd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(https://youexec.com?sr=kpipd)</dc:title>
  <dc:subject>You Exec (https://youexec.com?sr=kpipd)</dc:subject>
  <dc:creator>You Exec (https://youexec.com?sr=kpipd)</dc:creator>
  <cp:keywords>You Exec (https:/youexec.com?sr=kpipd)</cp:keywords>
  <dc:description>You Exec (https://youexec.com?sr=kpipd)</dc:description>
  <cp:lastModifiedBy>Erick Daniel Schumann Salvatierra</cp:lastModifiedBy>
  <cp:revision>434</cp:revision>
  <cp:lastPrinted>2019-06-04T17:45:39Z</cp:lastPrinted>
  <dcterms:created xsi:type="dcterms:W3CDTF">2013-09-12T13:05:01Z</dcterms:created>
  <dcterms:modified xsi:type="dcterms:W3CDTF">2019-06-18T16:04:50Z</dcterms:modified>
  <cp:category>You Exec (https://youexec.com?sr=kpipd)</cp:category>
</cp:coreProperties>
</file>