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82" r:id="rId4"/>
    <p:sldId id="266" r:id="rId5"/>
    <p:sldId id="376" r:id="rId6"/>
    <p:sldId id="377" r:id="rId7"/>
    <p:sldId id="379" r:id="rId8"/>
    <p:sldId id="298" r:id="rId9"/>
    <p:sldId id="381" r:id="rId10"/>
    <p:sldId id="263" r:id="rId11"/>
    <p:sldId id="296" r:id="rId12"/>
    <p:sldId id="269" r:id="rId13"/>
    <p:sldId id="297" r:id="rId14"/>
    <p:sldId id="372" r:id="rId15"/>
    <p:sldId id="299" r:id="rId16"/>
    <p:sldId id="293" r:id="rId17"/>
    <p:sldId id="294" r:id="rId18"/>
    <p:sldId id="283" r:id="rId19"/>
    <p:sldId id="284" r:id="rId20"/>
    <p:sldId id="287" r:id="rId21"/>
    <p:sldId id="288" r:id="rId22"/>
    <p:sldId id="289" r:id="rId23"/>
    <p:sldId id="291" r:id="rId24"/>
    <p:sldId id="295" r:id="rId25"/>
    <p:sldId id="3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31"/>
  </p:normalViewPr>
  <p:slideViewPr>
    <p:cSldViewPr snapToGrid="0" snapToObjects="1">
      <p:cViewPr varScale="1">
        <p:scale>
          <a:sx n="81" d="100"/>
          <a:sy n="81" d="100"/>
        </p:scale>
        <p:origin x="12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altermenchu:Desktop:An&#771;o%202018:CENTRO%20DE%20OBSERVANCIA:docs%20presentacio&#769;n:febrero:Datos%20presentacio&#769;n%20febrero%202018%20prevencio&#769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Hoja1!$J$10:$J$11</c:f>
              <c:strCache>
                <c:ptCount val="2"/>
                <c:pt idx="0">
                  <c:v>Total jóvenes entre 15 y 24 años</c:v>
                </c:pt>
                <c:pt idx="1">
                  <c:v>Jóvenes vulnerables</c:v>
                </c:pt>
              </c:strCache>
            </c:strRef>
          </c:cat>
          <c:val>
            <c:numRef>
              <c:f>Hoja1!$I$10:$I$11</c:f>
              <c:numCache>
                <c:formatCode>#,##0</c:formatCode>
                <c:ptCount val="2"/>
                <c:pt idx="0">
                  <c:v>3494122</c:v>
                </c:pt>
                <c:pt idx="1">
                  <c:v>969100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A-4ABE-9611-3134AC5F18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2716584"/>
        <c:axId val="2146634472"/>
      </c:barChart>
      <c:catAx>
        <c:axId val="2122716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6634472"/>
        <c:crosses val="autoZero"/>
        <c:auto val="1"/>
        <c:lblAlgn val="ctr"/>
        <c:lblOffset val="100"/>
        <c:noMultiLvlLbl val="0"/>
      </c:catAx>
      <c:valAx>
        <c:axId val="214663447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Cantidad de jóvenes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2122716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7ACA4-5BDF-3840-99FE-A29BA90BC90B}" type="doc">
      <dgm:prSet loTypeId="urn:microsoft.com/office/officeart/2005/8/layout/target2" loCatId="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2A7BA5B-9391-794B-BF08-6F869962D779}">
      <dgm:prSet phldrT="[Texto]"/>
      <dgm:spPr>
        <a:xfrm>
          <a:off x="0" y="0"/>
          <a:ext cx="4626610" cy="2592070"/>
        </a:xfrm>
        <a:prstGeom prst="roundRect">
          <a:avLst>
            <a:gd name="adj" fmla="val 85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Investigación criminal</a:t>
          </a:r>
        </a:p>
      </dgm:t>
    </dgm:pt>
    <dgm:pt modelId="{D9A67F56-8DBB-6C46-93BE-BC19FEB491CF}" type="parTrans" cxnId="{F8D3DFD8-1FF1-9D42-A8F6-9E9A0985CA47}">
      <dgm:prSet/>
      <dgm:spPr/>
      <dgm:t>
        <a:bodyPr/>
        <a:lstStyle/>
        <a:p>
          <a:endParaRPr lang="es-ES"/>
        </a:p>
      </dgm:t>
    </dgm:pt>
    <dgm:pt modelId="{5C2C9A88-738F-C441-B2D3-76BC9309CBF7}" type="sibTrans" cxnId="{F8D3DFD8-1FF1-9D42-A8F6-9E9A0985CA47}">
      <dgm:prSet/>
      <dgm:spPr/>
      <dgm:t>
        <a:bodyPr/>
        <a:lstStyle/>
        <a:p>
          <a:endParaRPr lang="es-ES"/>
        </a:p>
      </dgm:t>
    </dgm:pt>
    <dgm:pt modelId="{8F8F1889-9393-744A-A5DC-4B8A88C6D250}">
      <dgm:prSet phldrT="[Texto]"/>
      <dgm:spPr>
        <a:xfrm>
          <a:off x="115665" y="648017"/>
          <a:ext cx="693991" cy="889505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MP</a:t>
          </a:r>
        </a:p>
      </dgm:t>
    </dgm:pt>
    <dgm:pt modelId="{5BE47E14-83D1-DB4C-B5F8-27BD365C58CE}" type="parTrans" cxnId="{7F5AD22E-2E45-A445-8A4A-81C1400AD94D}">
      <dgm:prSet/>
      <dgm:spPr/>
      <dgm:t>
        <a:bodyPr/>
        <a:lstStyle/>
        <a:p>
          <a:endParaRPr lang="es-ES"/>
        </a:p>
      </dgm:t>
    </dgm:pt>
    <dgm:pt modelId="{0DA0F737-87F8-994F-98DE-335A705F0D15}" type="sibTrans" cxnId="{7F5AD22E-2E45-A445-8A4A-81C1400AD94D}">
      <dgm:prSet/>
      <dgm:spPr/>
      <dgm:t>
        <a:bodyPr/>
        <a:lstStyle/>
        <a:p>
          <a:endParaRPr lang="es-ES"/>
        </a:p>
      </dgm:t>
    </dgm:pt>
    <dgm:pt modelId="{15E194A1-0293-F04C-ABEC-36C61A826F75}">
      <dgm:prSet phldrT="[Texto]"/>
      <dgm:spPr>
        <a:xfrm>
          <a:off x="115665" y="1571544"/>
          <a:ext cx="693991" cy="889505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DICRI</a:t>
          </a:r>
        </a:p>
      </dgm:t>
    </dgm:pt>
    <dgm:pt modelId="{DE2FEE92-88D6-DC4A-A9CA-2D2CF1D9C649}" type="parTrans" cxnId="{9E18EF03-8124-3C48-86B4-5DCE4EE0FE1C}">
      <dgm:prSet/>
      <dgm:spPr/>
      <dgm:t>
        <a:bodyPr/>
        <a:lstStyle/>
        <a:p>
          <a:endParaRPr lang="es-ES"/>
        </a:p>
      </dgm:t>
    </dgm:pt>
    <dgm:pt modelId="{E1168160-D3EB-1E4B-ADC7-FD0EF1765915}" type="sibTrans" cxnId="{9E18EF03-8124-3C48-86B4-5DCE4EE0FE1C}">
      <dgm:prSet/>
      <dgm:spPr/>
      <dgm:t>
        <a:bodyPr/>
        <a:lstStyle/>
        <a:p>
          <a:endParaRPr lang="es-ES"/>
        </a:p>
      </dgm:t>
    </dgm:pt>
    <dgm:pt modelId="{9FC7A4E3-2050-0D4F-8019-28F2FA10DFF0}">
      <dgm:prSet phldrT="[Texto]"/>
      <dgm:spPr>
        <a:xfrm>
          <a:off x="925322" y="648017"/>
          <a:ext cx="3585622" cy="1814449"/>
        </a:xfrm>
        <a:prstGeom prst="roundRect">
          <a:avLst>
            <a:gd name="adj" fmla="val 105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FISCALÍAS: Auxiliares fiscales</a:t>
          </a:r>
        </a:p>
      </dgm:t>
    </dgm:pt>
    <dgm:pt modelId="{A5F1C30A-102A-6846-9F0A-D370C9B50D9A}" type="parTrans" cxnId="{8DD4019F-304F-9249-BD00-2A7206B3D1EE}">
      <dgm:prSet/>
      <dgm:spPr/>
      <dgm:t>
        <a:bodyPr/>
        <a:lstStyle/>
        <a:p>
          <a:endParaRPr lang="es-ES"/>
        </a:p>
      </dgm:t>
    </dgm:pt>
    <dgm:pt modelId="{BD47AC7E-0FF7-C940-8AB3-5CC82FF235AD}" type="sibTrans" cxnId="{8DD4019F-304F-9249-BD00-2A7206B3D1EE}">
      <dgm:prSet/>
      <dgm:spPr/>
      <dgm:t>
        <a:bodyPr/>
        <a:lstStyle/>
        <a:p>
          <a:endParaRPr lang="es-ES"/>
        </a:p>
      </dgm:t>
    </dgm:pt>
    <dgm:pt modelId="{6A54275F-F1F3-6C4E-AB7F-A8B7AAE872FA}">
      <dgm:prSet phldrT="[Texto]"/>
      <dgm:spPr>
        <a:xfrm>
          <a:off x="1014962" y="1283074"/>
          <a:ext cx="717124" cy="504842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PNC (DEIC)</a:t>
          </a:r>
        </a:p>
      </dgm:t>
    </dgm:pt>
    <dgm:pt modelId="{10F67888-DD6A-DE4A-911A-A4BC790DD2ED}" type="parTrans" cxnId="{A011F34F-A6A3-1B45-9555-C4D3E4CE7E9F}">
      <dgm:prSet/>
      <dgm:spPr/>
      <dgm:t>
        <a:bodyPr/>
        <a:lstStyle/>
        <a:p>
          <a:endParaRPr lang="es-ES"/>
        </a:p>
      </dgm:t>
    </dgm:pt>
    <dgm:pt modelId="{488C3A68-2F39-4F43-8294-0929C6A1F6D1}" type="sibTrans" cxnId="{A011F34F-A6A3-1B45-9555-C4D3E4CE7E9F}">
      <dgm:prSet/>
      <dgm:spPr/>
      <dgm:t>
        <a:bodyPr/>
        <a:lstStyle/>
        <a:p>
          <a:endParaRPr lang="es-ES"/>
        </a:p>
      </dgm:t>
    </dgm:pt>
    <dgm:pt modelId="{ACACA53B-6696-C940-B672-BFB0AC0EFE7C}">
      <dgm:prSet phldrT="[Texto]"/>
      <dgm:spPr>
        <a:xfrm>
          <a:off x="1014962" y="1821498"/>
          <a:ext cx="717124" cy="504842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DIGICRI</a:t>
          </a:r>
        </a:p>
      </dgm:t>
    </dgm:pt>
    <dgm:pt modelId="{631D2BA0-B3B5-2945-9783-37F2EEE9C6A2}" type="parTrans" cxnId="{0443BCCC-E17B-E548-B9F5-512579596738}">
      <dgm:prSet/>
      <dgm:spPr/>
      <dgm:t>
        <a:bodyPr/>
        <a:lstStyle/>
        <a:p>
          <a:endParaRPr lang="es-ES"/>
        </a:p>
      </dgm:t>
    </dgm:pt>
    <dgm:pt modelId="{B4137040-7106-4B42-8C86-2D1CBB7DFDCD}" type="sibTrans" cxnId="{0443BCCC-E17B-E548-B9F5-512579596738}">
      <dgm:prSet/>
      <dgm:spPr/>
      <dgm:t>
        <a:bodyPr/>
        <a:lstStyle/>
        <a:p>
          <a:endParaRPr lang="es-ES"/>
        </a:p>
      </dgm:t>
    </dgm:pt>
    <dgm:pt modelId="{6D11DB4D-3197-D449-A7BE-3C5DE51FD51A}">
      <dgm:prSet phldrT="[Texto]"/>
      <dgm:spPr>
        <a:xfrm>
          <a:off x="1891705" y="1762607"/>
          <a:ext cx="2439380" cy="466572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INACIF</a:t>
          </a:r>
        </a:p>
      </dgm:t>
    </dgm:pt>
    <dgm:pt modelId="{0DE05C3A-D810-3B4F-B485-D6EF6A61786F}" type="sibTrans" cxnId="{4D54F302-2EA2-1045-9136-07905A60FA4F}">
      <dgm:prSet/>
      <dgm:spPr/>
      <dgm:t>
        <a:bodyPr/>
        <a:lstStyle/>
        <a:p>
          <a:endParaRPr lang="es-ES"/>
        </a:p>
      </dgm:t>
    </dgm:pt>
    <dgm:pt modelId="{C8E64382-DA50-2A46-9726-1FA3BD7FA292}" type="parTrans" cxnId="{4D54F302-2EA2-1045-9136-07905A60FA4F}">
      <dgm:prSet/>
      <dgm:spPr/>
      <dgm:t>
        <a:bodyPr/>
        <a:lstStyle/>
        <a:p>
          <a:endParaRPr lang="es-ES"/>
        </a:p>
      </dgm:t>
    </dgm:pt>
    <dgm:pt modelId="{594DC3E8-F470-104C-8EB9-F5210EA83907}">
      <dgm:prSet phldrT="[Texto]"/>
      <dgm:spPr>
        <a:xfrm>
          <a:off x="1827510" y="1296035"/>
          <a:ext cx="2567768" cy="1036828"/>
        </a:xfrm>
        <a:prstGeom prst="roundRect">
          <a:avLst>
            <a:gd name="adj" fmla="val 105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s-E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Soporte Forense</a:t>
          </a:r>
        </a:p>
      </dgm:t>
    </dgm:pt>
    <dgm:pt modelId="{228ACD4E-5FCB-EF4E-8ABD-07656D3EA1BB}" type="sibTrans" cxnId="{73260DA4-0E54-E342-AD25-A5DA44039B26}">
      <dgm:prSet/>
      <dgm:spPr/>
      <dgm:t>
        <a:bodyPr/>
        <a:lstStyle/>
        <a:p>
          <a:endParaRPr lang="es-ES"/>
        </a:p>
      </dgm:t>
    </dgm:pt>
    <dgm:pt modelId="{249CE5A3-942B-874A-A5B2-4DB4627A7AD2}" type="parTrans" cxnId="{73260DA4-0E54-E342-AD25-A5DA44039B26}">
      <dgm:prSet/>
      <dgm:spPr/>
      <dgm:t>
        <a:bodyPr/>
        <a:lstStyle/>
        <a:p>
          <a:endParaRPr lang="es-ES"/>
        </a:p>
      </dgm:t>
    </dgm:pt>
    <dgm:pt modelId="{F3006821-FE0E-F94E-A6B5-1377965CFEBF}" type="pres">
      <dgm:prSet presAssocID="{AB77ACA4-5BDF-3840-99FE-A29BA90BC90B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14BE317-47A4-0F4A-8BBF-87B0BB77F140}" type="pres">
      <dgm:prSet presAssocID="{AB77ACA4-5BDF-3840-99FE-A29BA90BC90B}" presName="outerBox" presStyleCnt="0"/>
      <dgm:spPr/>
    </dgm:pt>
    <dgm:pt modelId="{291E6A29-F8E3-D349-B00D-70957DDC9FCB}" type="pres">
      <dgm:prSet presAssocID="{AB77ACA4-5BDF-3840-99FE-A29BA90BC90B}" presName="outerBoxParent" presStyleLbl="node1" presStyleIdx="0" presStyleCnt="3"/>
      <dgm:spPr/>
    </dgm:pt>
    <dgm:pt modelId="{0A79A9DD-7849-8C4B-B9F4-BADD86D3E08C}" type="pres">
      <dgm:prSet presAssocID="{AB77ACA4-5BDF-3840-99FE-A29BA90BC90B}" presName="outerBoxChildren" presStyleCnt="0"/>
      <dgm:spPr/>
    </dgm:pt>
    <dgm:pt modelId="{8228468D-5CE1-994E-BE1A-0B7812BE7A49}" type="pres">
      <dgm:prSet presAssocID="{8F8F1889-9393-744A-A5DC-4B8A88C6D250}" presName="oChild" presStyleLbl="fgAcc1" presStyleIdx="0" presStyleCnt="5">
        <dgm:presLayoutVars>
          <dgm:bulletEnabled val="1"/>
        </dgm:presLayoutVars>
      </dgm:prSet>
      <dgm:spPr/>
    </dgm:pt>
    <dgm:pt modelId="{C7442D87-9D73-7247-9A1F-804A4D6FCD65}" type="pres">
      <dgm:prSet presAssocID="{0DA0F737-87F8-994F-98DE-335A705F0D15}" presName="outerSibTrans" presStyleCnt="0"/>
      <dgm:spPr/>
    </dgm:pt>
    <dgm:pt modelId="{881B2B06-85DC-164A-9866-A9976BFD1EF6}" type="pres">
      <dgm:prSet presAssocID="{15E194A1-0293-F04C-ABEC-36C61A826F75}" presName="oChild" presStyleLbl="fgAcc1" presStyleIdx="1" presStyleCnt="5">
        <dgm:presLayoutVars>
          <dgm:bulletEnabled val="1"/>
        </dgm:presLayoutVars>
      </dgm:prSet>
      <dgm:spPr/>
    </dgm:pt>
    <dgm:pt modelId="{1BAD1544-148E-AF42-B7D8-8C52D5839FBD}" type="pres">
      <dgm:prSet presAssocID="{AB77ACA4-5BDF-3840-99FE-A29BA90BC90B}" presName="middleBox" presStyleCnt="0"/>
      <dgm:spPr/>
    </dgm:pt>
    <dgm:pt modelId="{7D3E21EC-B963-6B42-8B86-6AF3796F8A88}" type="pres">
      <dgm:prSet presAssocID="{AB77ACA4-5BDF-3840-99FE-A29BA90BC90B}" presName="middleBoxParent" presStyleLbl="node1" presStyleIdx="1" presStyleCnt="3"/>
      <dgm:spPr/>
    </dgm:pt>
    <dgm:pt modelId="{E012AA0B-4E45-C140-A9C7-EA83629EEA6D}" type="pres">
      <dgm:prSet presAssocID="{AB77ACA4-5BDF-3840-99FE-A29BA90BC90B}" presName="middleBoxChildren" presStyleCnt="0"/>
      <dgm:spPr/>
    </dgm:pt>
    <dgm:pt modelId="{42F4AF2D-81A3-0C46-BA73-1DCCA2C5469D}" type="pres">
      <dgm:prSet presAssocID="{6A54275F-F1F3-6C4E-AB7F-A8B7AAE872FA}" presName="mChild" presStyleLbl="fgAcc1" presStyleIdx="2" presStyleCnt="5">
        <dgm:presLayoutVars>
          <dgm:bulletEnabled val="1"/>
        </dgm:presLayoutVars>
      </dgm:prSet>
      <dgm:spPr/>
    </dgm:pt>
    <dgm:pt modelId="{5FB25598-5004-7A41-9C58-DB4F819F9D27}" type="pres">
      <dgm:prSet presAssocID="{488C3A68-2F39-4F43-8294-0929C6A1F6D1}" presName="middleSibTrans" presStyleCnt="0"/>
      <dgm:spPr/>
    </dgm:pt>
    <dgm:pt modelId="{0D6E58EF-1935-984C-A379-A6AB0D0642DE}" type="pres">
      <dgm:prSet presAssocID="{ACACA53B-6696-C940-B672-BFB0AC0EFE7C}" presName="mChild" presStyleLbl="fgAcc1" presStyleIdx="3" presStyleCnt="5">
        <dgm:presLayoutVars>
          <dgm:bulletEnabled val="1"/>
        </dgm:presLayoutVars>
      </dgm:prSet>
      <dgm:spPr/>
    </dgm:pt>
    <dgm:pt modelId="{809B0690-D44A-3443-A3C4-3231C17B6A01}" type="pres">
      <dgm:prSet presAssocID="{AB77ACA4-5BDF-3840-99FE-A29BA90BC90B}" presName="centerBox" presStyleCnt="0"/>
      <dgm:spPr/>
    </dgm:pt>
    <dgm:pt modelId="{AEC47441-37B7-1D49-95B4-5590A2C0BC99}" type="pres">
      <dgm:prSet presAssocID="{AB77ACA4-5BDF-3840-99FE-A29BA90BC90B}" presName="centerBoxParent" presStyleLbl="node1" presStyleIdx="2" presStyleCnt="3"/>
      <dgm:spPr/>
    </dgm:pt>
    <dgm:pt modelId="{C9654D20-F00A-6741-A4D3-96873A77A411}" type="pres">
      <dgm:prSet presAssocID="{AB77ACA4-5BDF-3840-99FE-A29BA90BC90B}" presName="centerBoxChildren" presStyleCnt="0"/>
      <dgm:spPr/>
    </dgm:pt>
    <dgm:pt modelId="{46BB3588-23C9-9F42-89F6-ADB231C4208A}" type="pres">
      <dgm:prSet presAssocID="{6D11DB4D-3197-D449-A7BE-3C5DE51FD51A}" presName="cChild" presStyleLbl="fgAcc1" presStyleIdx="4" presStyleCnt="5">
        <dgm:presLayoutVars>
          <dgm:bulletEnabled val="1"/>
        </dgm:presLayoutVars>
      </dgm:prSet>
      <dgm:spPr/>
    </dgm:pt>
  </dgm:ptLst>
  <dgm:cxnLst>
    <dgm:cxn modelId="{4D54F302-2EA2-1045-9136-07905A60FA4F}" srcId="{594DC3E8-F470-104C-8EB9-F5210EA83907}" destId="{6D11DB4D-3197-D449-A7BE-3C5DE51FD51A}" srcOrd="0" destOrd="0" parTransId="{C8E64382-DA50-2A46-9726-1FA3BD7FA292}" sibTransId="{0DE05C3A-D810-3B4F-B485-D6EF6A61786F}"/>
    <dgm:cxn modelId="{9E18EF03-8124-3C48-86B4-5DCE4EE0FE1C}" srcId="{B2A7BA5B-9391-794B-BF08-6F869962D779}" destId="{15E194A1-0293-F04C-ABEC-36C61A826F75}" srcOrd="1" destOrd="0" parTransId="{DE2FEE92-88D6-DC4A-A9CA-2D2CF1D9C649}" sibTransId="{E1168160-D3EB-1E4B-ADC7-FD0EF1765915}"/>
    <dgm:cxn modelId="{3E759F21-84CF-9B4E-B8F1-FC7522495227}" type="presOf" srcId="{B2A7BA5B-9391-794B-BF08-6F869962D779}" destId="{291E6A29-F8E3-D349-B00D-70957DDC9FCB}" srcOrd="0" destOrd="0" presId="urn:microsoft.com/office/officeart/2005/8/layout/target2"/>
    <dgm:cxn modelId="{D28B3A2B-97EE-524A-B99A-523E8F1A9782}" type="presOf" srcId="{9FC7A4E3-2050-0D4F-8019-28F2FA10DFF0}" destId="{7D3E21EC-B963-6B42-8B86-6AF3796F8A88}" srcOrd="0" destOrd="0" presId="urn:microsoft.com/office/officeart/2005/8/layout/target2"/>
    <dgm:cxn modelId="{7F5AD22E-2E45-A445-8A4A-81C1400AD94D}" srcId="{B2A7BA5B-9391-794B-BF08-6F869962D779}" destId="{8F8F1889-9393-744A-A5DC-4B8A88C6D250}" srcOrd="0" destOrd="0" parTransId="{5BE47E14-83D1-DB4C-B5F8-27BD365C58CE}" sibTransId="{0DA0F737-87F8-994F-98DE-335A705F0D15}"/>
    <dgm:cxn modelId="{7F82853C-C09A-5547-9323-43C882ECB921}" type="presOf" srcId="{6D11DB4D-3197-D449-A7BE-3C5DE51FD51A}" destId="{46BB3588-23C9-9F42-89F6-ADB231C4208A}" srcOrd="0" destOrd="0" presId="urn:microsoft.com/office/officeart/2005/8/layout/target2"/>
    <dgm:cxn modelId="{5D10625F-EFA4-6348-973A-1D57EC9D068E}" type="presOf" srcId="{AB77ACA4-5BDF-3840-99FE-A29BA90BC90B}" destId="{F3006821-FE0E-F94E-A6B5-1377965CFEBF}" srcOrd="0" destOrd="0" presId="urn:microsoft.com/office/officeart/2005/8/layout/target2"/>
    <dgm:cxn modelId="{A4951643-9757-D04F-8ADC-F89B4AA5A72E}" type="presOf" srcId="{15E194A1-0293-F04C-ABEC-36C61A826F75}" destId="{881B2B06-85DC-164A-9866-A9976BFD1EF6}" srcOrd="0" destOrd="0" presId="urn:microsoft.com/office/officeart/2005/8/layout/target2"/>
    <dgm:cxn modelId="{A011F34F-A6A3-1B45-9555-C4D3E4CE7E9F}" srcId="{9FC7A4E3-2050-0D4F-8019-28F2FA10DFF0}" destId="{6A54275F-F1F3-6C4E-AB7F-A8B7AAE872FA}" srcOrd="0" destOrd="0" parTransId="{10F67888-DD6A-DE4A-911A-A4BC790DD2ED}" sibTransId="{488C3A68-2F39-4F43-8294-0929C6A1F6D1}"/>
    <dgm:cxn modelId="{4422E19B-2FFD-9345-B7DE-35021C77E3C1}" type="presOf" srcId="{6A54275F-F1F3-6C4E-AB7F-A8B7AAE872FA}" destId="{42F4AF2D-81A3-0C46-BA73-1DCCA2C5469D}" srcOrd="0" destOrd="0" presId="urn:microsoft.com/office/officeart/2005/8/layout/target2"/>
    <dgm:cxn modelId="{8DD4019F-304F-9249-BD00-2A7206B3D1EE}" srcId="{AB77ACA4-5BDF-3840-99FE-A29BA90BC90B}" destId="{9FC7A4E3-2050-0D4F-8019-28F2FA10DFF0}" srcOrd="1" destOrd="0" parTransId="{A5F1C30A-102A-6846-9F0A-D370C9B50D9A}" sibTransId="{BD47AC7E-0FF7-C940-8AB3-5CC82FF235AD}"/>
    <dgm:cxn modelId="{73260DA4-0E54-E342-AD25-A5DA44039B26}" srcId="{AB77ACA4-5BDF-3840-99FE-A29BA90BC90B}" destId="{594DC3E8-F470-104C-8EB9-F5210EA83907}" srcOrd="2" destOrd="0" parTransId="{249CE5A3-942B-874A-A5B2-4DB4627A7AD2}" sibTransId="{228ACD4E-5FCB-EF4E-8ABD-07656D3EA1BB}"/>
    <dgm:cxn modelId="{0443BCCC-E17B-E548-B9F5-512579596738}" srcId="{9FC7A4E3-2050-0D4F-8019-28F2FA10DFF0}" destId="{ACACA53B-6696-C940-B672-BFB0AC0EFE7C}" srcOrd="1" destOrd="0" parTransId="{631D2BA0-B3B5-2945-9783-37F2EEE9C6A2}" sibTransId="{B4137040-7106-4B42-8C86-2D1CBB7DFDCD}"/>
    <dgm:cxn modelId="{F8D3DFD8-1FF1-9D42-A8F6-9E9A0985CA47}" srcId="{AB77ACA4-5BDF-3840-99FE-A29BA90BC90B}" destId="{B2A7BA5B-9391-794B-BF08-6F869962D779}" srcOrd="0" destOrd="0" parTransId="{D9A67F56-8DBB-6C46-93BE-BC19FEB491CF}" sibTransId="{5C2C9A88-738F-C441-B2D3-76BC9309CBF7}"/>
    <dgm:cxn modelId="{464CFCDE-9162-6443-B03B-F2B0FFDC7024}" type="presOf" srcId="{ACACA53B-6696-C940-B672-BFB0AC0EFE7C}" destId="{0D6E58EF-1935-984C-A379-A6AB0D0642DE}" srcOrd="0" destOrd="0" presId="urn:microsoft.com/office/officeart/2005/8/layout/target2"/>
    <dgm:cxn modelId="{16C61CEE-527C-334A-8429-797216B62F35}" type="presOf" srcId="{594DC3E8-F470-104C-8EB9-F5210EA83907}" destId="{AEC47441-37B7-1D49-95B4-5590A2C0BC99}" srcOrd="0" destOrd="0" presId="urn:microsoft.com/office/officeart/2005/8/layout/target2"/>
    <dgm:cxn modelId="{FD8983FE-499E-DC4D-972D-EB7110B3D227}" type="presOf" srcId="{8F8F1889-9393-744A-A5DC-4B8A88C6D250}" destId="{8228468D-5CE1-994E-BE1A-0B7812BE7A49}" srcOrd="0" destOrd="0" presId="urn:microsoft.com/office/officeart/2005/8/layout/target2"/>
    <dgm:cxn modelId="{1D9E273D-19DE-5446-9900-8043B4E98107}" type="presParOf" srcId="{F3006821-FE0E-F94E-A6B5-1377965CFEBF}" destId="{114BE317-47A4-0F4A-8BBF-87B0BB77F140}" srcOrd="0" destOrd="0" presId="urn:microsoft.com/office/officeart/2005/8/layout/target2"/>
    <dgm:cxn modelId="{2B3A91A3-EE9B-2C4B-8A1D-F5413EDD3DE0}" type="presParOf" srcId="{114BE317-47A4-0F4A-8BBF-87B0BB77F140}" destId="{291E6A29-F8E3-D349-B00D-70957DDC9FCB}" srcOrd="0" destOrd="0" presId="urn:microsoft.com/office/officeart/2005/8/layout/target2"/>
    <dgm:cxn modelId="{FDC92C5A-3B59-3142-A400-B59A75B640F2}" type="presParOf" srcId="{114BE317-47A4-0F4A-8BBF-87B0BB77F140}" destId="{0A79A9DD-7849-8C4B-B9F4-BADD86D3E08C}" srcOrd="1" destOrd="0" presId="urn:microsoft.com/office/officeart/2005/8/layout/target2"/>
    <dgm:cxn modelId="{829F4FE2-B784-4D4F-A12D-8C5A11CBB152}" type="presParOf" srcId="{0A79A9DD-7849-8C4B-B9F4-BADD86D3E08C}" destId="{8228468D-5CE1-994E-BE1A-0B7812BE7A49}" srcOrd="0" destOrd="0" presId="urn:microsoft.com/office/officeart/2005/8/layout/target2"/>
    <dgm:cxn modelId="{3389A9A3-28B0-D149-A534-0BD173B524B8}" type="presParOf" srcId="{0A79A9DD-7849-8C4B-B9F4-BADD86D3E08C}" destId="{C7442D87-9D73-7247-9A1F-804A4D6FCD65}" srcOrd="1" destOrd="0" presId="urn:microsoft.com/office/officeart/2005/8/layout/target2"/>
    <dgm:cxn modelId="{EDD23BCC-1D6D-FE4A-A2CC-431EE0804014}" type="presParOf" srcId="{0A79A9DD-7849-8C4B-B9F4-BADD86D3E08C}" destId="{881B2B06-85DC-164A-9866-A9976BFD1EF6}" srcOrd="2" destOrd="0" presId="urn:microsoft.com/office/officeart/2005/8/layout/target2"/>
    <dgm:cxn modelId="{B5DC98F2-2715-7747-A418-26BE587D31C3}" type="presParOf" srcId="{F3006821-FE0E-F94E-A6B5-1377965CFEBF}" destId="{1BAD1544-148E-AF42-B7D8-8C52D5839FBD}" srcOrd="1" destOrd="0" presId="urn:microsoft.com/office/officeart/2005/8/layout/target2"/>
    <dgm:cxn modelId="{F0D779DB-26C2-1849-8735-31315D54DBEA}" type="presParOf" srcId="{1BAD1544-148E-AF42-B7D8-8C52D5839FBD}" destId="{7D3E21EC-B963-6B42-8B86-6AF3796F8A88}" srcOrd="0" destOrd="0" presId="urn:microsoft.com/office/officeart/2005/8/layout/target2"/>
    <dgm:cxn modelId="{D056712D-3295-C542-9AAB-B0D986D92609}" type="presParOf" srcId="{1BAD1544-148E-AF42-B7D8-8C52D5839FBD}" destId="{E012AA0B-4E45-C140-A9C7-EA83629EEA6D}" srcOrd="1" destOrd="0" presId="urn:microsoft.com/office/officeart/2005/8/layout/target2"/>
    <dgm:cxn modelId="{9A0AF254-561F-204E-A1A8-5A0C2FA0E3B9}" type="presParOf" srcId="{E012AA0B-4E45-C140-A9C7-EA83629EEA6D}" destId="{42F4AF2D-81A3-0C46-BA73-1DCCA2C5469D}" srcOrd="0" destOrd="0" presId="urn:microsoft.com/office/officeart/2005/8/layout/target2"/>
    <dgm:cxn modelId="{429C0CDC-FC84-1A4C-B578-C544C925C9C9}" type="presParOf" srcId="{E012AA0B-4E45-C140-A9C7-EA83629EEA6D}" destId="{5FB25598-5004-7A41-9C58-DB4F819F9D27}" srcOrd="1" destOrd="0" presId="urn:microsoft.com/office/officeart/2005/8/layout/target2"/>
    <dgm:cxn modelId="{F178F43F-9E0C-394E-9111-B67F8DFA95FF}" type="presParOf" srcId="{E012AA0B-4E45-C140-A9C7-EA83629EEA6D}" destId="{0D6E58EF-1935-984C-A379-A6AB0D0642DE}" srcOrd="2" destOrd="0" presId="urn:microsoft.com/office/officeart/2005/8/layout/target2"/>
    <dgm:cxn modelId="{0DDFAC9D-1A44-A546-95A8-3B33E11872A6}" type="presParOf" srcId="{F3006821-FE0E-F94E-A6B5-1377965CFEBF}" destId="{809B0690-D44A-3443-A3C4-3231C17B6A01}" srcOrd="2" destOrd="0" presId="urn:microsoft.com/office/officeart/2005/8/layout/target2"/>
    <dgm:cxn modelId="{D732DB24-F26A-D246-BED4-83B1F7D8AB73}" type="presParOf" srcId="{809B0690-D44A-3443-A3C4-3231C17B6A01}" destId="{AEC47441-37B7-1D49-95B4-5590A2C0BC99}" srcOrd="0" destOrd="0" presId="urn:microsoft.com/office/officeart/2005/8/layout/target2"/>
    <dgm:cxn modelId="{BC491E12-9343-B54C-BD30-D6A469FE1DA9}" type="presParOf" srcId="{809B0690-D44A-3443-A3C4-3231C17B6A01}" destId="{C9654D20-F00A-6741-A4D3-96873A77A411}" srcOrd="1" destOrd="0" presId="urn:microsoft.com/office/officeart/2005/8/layout/target2"/>
    <dgm:cxn modelId="{8E0993BD-F6ED-2C46-BF84-E04CA18BC9F5}" type="presParOf" srcId="{C9654D20-F00A-6741-A4D3-96873A77A411}" destId="{46BB3588-23C9-9F42-89F6-ADB231C4208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E6A29-F8E3-D349-B00D-70957DDC9FCB}">
      <dsp:nvSpPr>
        <dsp:cNvPr id="0" name=""/>
        <dsp:cNvSpPr/>
      </dsp:nvSpPr>
      <dsp:spPr>
        <a:xfrm>
          <a:off x="0" y="0"/>
          <a:ext cx="5703784" cy="3196437"/>
        </a:xfrm>
        <a:prstGeom prst="roundRect">
          <a:avLst>
            <a:gd name="adj" fmla="val 85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248079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Investigación criminal</a:t>
          </a:r>
        </a:p>
      </dsp:txBody>
      <dsp:txXfrm>
        <a:off x="79577" y="79577"/>
        <a:ext cx="5544630" cy="3037283"/>
      </dsp:txXfrm>
    </dsp:sp>
    <dsp:sp modelId="{8228468D-5CE1-994E-BE1A-0B7812BE7A49}">
      <dsp:nvSpPr>
        <dsp:cNvPr id="0" name=""/>
        <dsp:cNvSpPr/>
      </dsp:nvSpPr>
      <dsp:spPr>
        <a:xfrm>
          <a:off x="142594" y="799109"/>
          <a:ext cx="855567" cy="1096902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MP</a:t>
          </a:r>
        </a:p>
      </dsp:txBody>
      <dsp:txXfrm>
        <a:off x="168906" y="825421"/>
        <a:ext cx="802943" cy="1044278"/>
      </dsp:txXfrm>
    </dsp:sp>
    <dsp:sp modelId="{881B2B06-85DC-164A-9866-A9976BFD1EF6}">
      <dsp:nvSpPr>
        <dsp:cNvPr id="0" name=""/>
        <dsp:cNvSpPr/>
      </dsp:nvSpPr>
      <dsp:spPr>
        <a:xfrm>
          <a:off x="142594" y="1937954"/>
          <a:ext cx="855567" cy="1096902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DICRI</a:t>
          </a:r>
        </a:p>
      </dsp:txBody>
      <dsp:txXfrm>
        <a:off x="168906" y="1964266"/>
        <a:ext cx="802943" cy="1044278"/>
      </dsp:txXfrm>
    </dsp:sp>
    <dsp:sp modelId="{7D3E21EC-B963-6B42-8B86-6AF3796F8A88}">
      <dsp:nvSpPr>
        <dsp:cNvPr id="0" name=""/>
        <dsp:cNvSpPr/>
      </dsp:nvSpPr>
      <dsp:spPr>
        <a:xfrm>
          <a:off x="1140756" y="799109"/>
          <a:ext cx="4420432" cy="2237505"/>
        </a:xfrm>
        <a:prstGeom prst="roundRect">
          <a:avLst>
            <a:gd name="adj" fmla="val 105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1420816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FISCALÍAS: Auxiliares fiscales</a:t>
          </a:r>
        </a:p>
      </dsp:txBody>
      <dsp:txXfrm>
        <a:off x="1209567" y="867920"/>
        <a:ext cx="4282810" cy="2099883"/>
      </dsp:txXfrm>
    </dsp:sp>
    <dsp:sp modelId="{42F4AF2D-81A3-0C46-BA73-1DCCA2C5469D}">
      <dsp:nvSpPr>
        <dsp:cNvPr id="0" name=""/>
        <dsp:cNvSpPr/>
      </dsp:nvSpPr>
      <dsp:spPr>
        <a:xfrm>
          <a:off x="1251267" y="1582236"/>
          <a:ext cx="884086" cy="622552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PNC (DEIC)</a:t>
          </a:r>
        </a:p>
      </dsp:txBody>
      <dsp:txXfrm>
        <a:off x="1270413" y="1601382"/>
        <a:ext cx="845794" cy="584260"/>
      </dsp:txXfrm>
    </dsp:sp>
    <dsp:sp modelId="{0D6E58EF-1935-984C-A379-A6AB0D0642DE}">
      <dsp:nvSpPr>
        <dsp:cNvPr id="0" name=""/>
        <dsp:cNvSpPr/>
      </dsp:nvSpPr>
      <dsp:spPr>
        <a:xfrm>
          <a:off x="1251267" y="2246188"/>
          <a:ext cx="884086" cy="622552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DIGICRI</a:t>
          </a:r>
        </a:p>
      </dsp:txBody>
      <dsp:txXfrm>
        <a:off x="1270413" y="2265334"/>
        <a:ext cx="845794" cy="584260"/>
      </dsp:txXfrm>
    </dsp:sp>
    <dsp:sp modelId="{AEC47441-37B7-1D49-95B4-5590A2C0BC99}">
      <dsp:nvSpPr>
        <dsp:cNvPr id="0" name=""/>
        <dsp:cNvSpPr/>
      </dsp:nvSpPr>
      <dsp:spPr>
        <a:xfrm>
          <a:off x="2252994" y="1598218"/>
          <a:ext cx="3165600" cy="1278574"/>
        </a:xfrm>
        <a:prstGeom prst="roundRect">
          <a:avLst>
            <a:gd name="adj" fmla="val 10500"/>
          </a:avLst>
        </a:prstGeom>
        <a:solidFill>
          <a:srgbClr val="44546A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721684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Soporte Forense</a:t>
          </a:r>
        </a:p>
      </dsp:txBody>
      <dsp:txXfrm>
        <a:off x="2292315" y="1637539"/>
        <a:ext cx="3086958" cy="1199932"/>
      </dsp:txXfrm>
    </dsp:sp>
    <dsp:sp modelId="{46BB3588-23C9-9F42-89F6-ADB231C4208A}">
      <dsp:nvSpPr>
        <dsp:cNvPr id="0" name=""/>
        <dsp:cNvSpPr/>
      </dsp:nvSpPr>
      <dsp:spPr>
        <a:xfrm>
          <a:off x="2332134" y="2173577"/>
          <a:ext cx="3007320" cy="575358"/>
        </a:xfrm>
        <a:prstGeom prst="roundRect">
          <a:avLst>
            <a:gd name="adj" fmla="val 105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INACIF</a:t>
          </a:r>
        </a:p>
      </dsp:txBody>
      <dsp:txXfrm>
        <a:off x="2349828" y="2191271"/>
        <a:ext cx="2971932" cy="539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B017F-607C-5749-A92E-EC0958473856}" type="datetimeFigureOut">
              <a:rPr lang="es-GT" smtClean="0"/>
              <a:t>18/06/2019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7E1FA-D91D-C445-8959-501B690BBC5A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95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Explicar lo que se ha hecho en los últimos diez años.</a:t>
            </a:r>
          </a:p>
          <a:p>
            <a:r>
              <a:rPr lang="es-G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se ha hecho en los últimos diez años?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Se inició a recopilar y sistematizar datos, comparándolos con otros países.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Se hizo conciencia del problema en la población.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La población se empezó a organizar.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Empezaron a haber movimientos en contra de la violencia.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Organizaciones de la sociedad civil participando en programas de prevención. </a:t>
            </a:r>
          </a:p>
          <a:p>
            <a:r>
              <a:rPr lang="es-GT" dirty="0"/>
              <a:t>Se empezó a estudiar a más profundidad el fenómeno: sus causas, tipologías, victimización. </a:t>
            </a:r>
          </a:p>
          <a:p>
            <a:r>
              <a:rPr lang="es-GT" dirty="0"/>
              <a:t>En la policía se inició la Reforma Policial, se duplicó el número de agentes, se mejoró su profesionalización.</a:t>
            </a:r>
          </a:p>
          <a:p>
            <a:r>
              <a:rPr lang="es-GT" dirty="0"/>
              <a:t>Se fortaleció el Ministerio Público, se abrieron más fiscalías.</a:t>
            </a:r>
          </a:p>
          <a:p>
            <a:r>
              <a:rPr lang="es-GT" dirty="0"/>
              <a:t>Se mejoró la investigación criminal y la coordinación interinstitucional.</a:t>
            </a:r>
          </a:p>
          <a:p>
            <a:r>
              <a:rPr lang="es-GT" dirty="0"/>
              <a:t>Se aprobaron nuevos métodos especiales de investigación.</a:t>
            </a:r>
          </a:p>
          <a:p>
            <a:r>
              <a:rPr lang="es-GT" dirty="0"/>
              <a:t>Se realizaron programas para mejorar el Organismo Judicial, juzgados de mayor riesgo, entre otros.</a:t>
            </a:r>
          </a:p>
          <a:p>
            <a:r>
              <a:rPr lang="es-GT" dirty="0"/>
              <a:t>Se desarrolló INACIF.</a:t>
            </a:r>
          </a:p>
          <a:p>
            <a:r>
              <a:rPr lang="es-GT" dirty="0"/>
              <a:t>Se rescató la Defensoría Pública Penal</a:t>
            </a:r>
          </a:p>
          <a:p>
            <a:r>
              <a:rPr lang="es-GT" dirty="0"/>
              <a:t>DEFINITIVAMENTE MEJORAMOS.</a:t>
            </a:r>
          </a:p>
          <a:p>
            <a:endParaRPr lang="es-G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23FDD-23FE-A541-B64A-3313993310A8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93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guardias tienen un salario mensual de Q4,675. </a:t>
            </a:r>
            <a:r>
              <a:rPr lang="es-ES" sz="1200" dirty="0"/>
              <a:t>Inicia su implementación en consonancia con la </a:t>
            </a:r>
            <a:r>
              <a:rPr lang="es-GT" sz="1200" dirty="0"/>
              <a:t>Política Pública de Reforma del Sistema Penitenciario 2014-2024.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Política</a:t>
            </a:r>
            <a:r>
              <a:rPr lang="fr-FR" sz="1200" dirty="0"/>
              <a:t> de </a:t>
            </a:r>
            <a:r>
              <a:rPr lang="fr-FR" sz="1200" dirty="0" err="1"/>
              <a:t>cero</a:t>
            </a:r>
            <a:r>
              <a:rPr lang="fr-FR" sz="1200" dirty="0"/>
              <a:t> </a:t>
            </a:r>
            <a:r>
              <a:rPr lang="fr-FR" sz="1200" dirty="0" err="1"/>
              <a:t>hacinamiento</a:t>
            </a:r>
            <a:r>
              <a:rPr lang="fr-FR" sz="1200" dirty="0"/>
              <a:t>, </a:t>
            </a:r>
            <a:r>
              <a:rPr lang="fr-FR" sz="1200" dirty="0" err="1"/>
              <a:t>cero</a:t>
            </a:r>
            <a:r>
              <a:rPr lang="fr-FR" sz="1200" dirty="0"/>
              <a:t> </a:t>
            </a:r>
            <a:r>
              <a:rPr lang="fr-FR" sz="1200" dirty="0" err="1"/>
              <a:t>ocio</a:t>
            </a:r>
            <a:r>
              <a:rPr lang="fr-FR" sz="1200" dirty="0"/>
              <a:t>, </a:t>
            </a:r>
            <a:r>
              <a:rPr lang="fr-FR" sz="1200" dirty="0" err="1"/>
              <a:t>tratamiento</a:t>
            </a:r>
            <a:r>
              <a:rPr lang="fr-FR" sz="1200" dirty="0"/>
              <a:t> con </a:t>
            </a:r>
            <a:r>
              <a:rPr lang="fr-FR" sz="1200" dirty="0" err="1"/>
              <a:t>personal</a:t>
            </a:r>
            <a:r>
              <a:rPr lang="fr-FR" sz="1200" dirty="0"/>
              <a:t> </a:t>
            </a:r>
            <a:r>
              <a:rPr lang="fr-FR" sz="1200" dirty="0" err="1"/>
              <a:t>especializado</a:t>
            </a:r>
            <a:r>
              <a:rPr lang="fr-FR" sz="1200" dirty="0"/>
              <a:t> y </a:t>
            </a:r>
            <a:r>
              <a:rPr lang="fr-FR" sz="1200" dirty="0" err="1"/>
              <a:t>trato</a:t>
            </a:r>
            <a:r>
              <a:rPr lang="fr-FR" sz="1200" dirty="0"/>
              <a:t> </a:t>
            </a:r>
            <a:r>
              <a:rPr lang="fr-FR" sz="1200" dirty="0" err="1"/>
              <a:t>digno</a:t>
            </a:r>
            <a:r>
              <a:rPr lang="fr-FR" sz="1200" dirty="0"/>
              <a:t>.</a:t>
            </a: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7E1FA-D91D-C445-8959-501B690BBC5A}" type="slidenum">
              <a:rPr lang="es-GT" smtClean="0"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406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7E1FA-D91D-C445-8959-501B690BBC5A}" type="slidenum">
              <a:rPr lang="es-GT" smtClean="0"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927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676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640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950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F76CF-8FE3-4548-9D10-A5A324FE3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093287-9D66-4E47-ACC1-6A51987DA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C8FDD-0A21-3E4A-92DF-AED6BA20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662525-3C1A-324F-B171-C5CE1CCF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F24A-E8D7-BD4A-8595-F9B18C63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3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95E4F-D8A6-7047-9720-29EE978C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43DFDB-8048-274D-8E0C-24426E6B7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322BC-9BE2-0441-999C-A6B5A079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A960EA-7C10-6A47-BB8B-9ECCE532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4C43B5-7194-A942-A697-C9CD311B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204AE-4AB6-F548-9884-A34CEDBF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64351-F1A8-3844-9951-53DC2CD0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41D070-72AF-C147-8EAE-4CE3919F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25DF22-74B0-7E49-97F0-1DC6F0DB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16A42B-4771-9142-83EC-515699DA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1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F14B7-55DC-304D-A96C-230F1077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C2BB6-8CA0-2B4D-B9AA-D3A537D4B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D3B90B-C0C9-544A-BB65-F5172C0F8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8324F-3870-4547-B5FF-7AB20E6D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4B90E0-5A66-334C-A149-AF9F8DBE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886C3F-AFB9-3249-B308-D47E0B55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4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C3B87-8CE3-3D4A-B959-CDBF9774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B56AEB-B2C4-524B-9FD1-179A6D613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5F3E06-61B1-2748-913D-E4E73870C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B7F6A8-EE0A-8244-9065-066230659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D9D35E-156B-C442-8BB9-6C090DA70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526711-0002-3643-A2AD-95C3AF1D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B9E3F7-44BF-0A41-A07E-249CD7B4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8BAF16-20F2-5B4C-9384-474F0F27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0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54AC4-40AD-294D-A0B9-BE806AC6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1C279E-30CB-9446-8845-79489C37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ED4C54-9477-8E4A-B6B0-3CCF43D57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9480BF-509F-B841-95E7-0F1B214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3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B9D24B-07BF-964C-BDE8-13F5F62E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C68DDE-21B7-2B4D-8F8D-15F24D4D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A0371D-5830-AB40-B50B-05C2F526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11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124AF-CDDD-9043-8AC0-0F5E7C5D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ED05B-B7DE-7F40-B92B-E21D0DA26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316161-55C3-D547-B953-6C6030C0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8E6837-E093-B541-A81B-0B728774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D3625E-AF2D-FA4F-BEF9-79194F7C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8F5FBF-BE9A-5342-A3AD-410754CC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0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4422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BE0CC-226D-9744-8B14-98F13A12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7BEC7D-0B6C-8C44-914D-2388D63E3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77A1A-D9F5-0F4C-86A2-62C3EC8F8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5C0B16-8525-9948-8C56-ED7F0787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55896E-984B-FE46-B30E-9E41BEEE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F99B16-8539-8F48-BCA9-F055087F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3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433BA-1EEC-AC40-9533-E510276E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6C574-F3D9-C446-A417-A92BCE88A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265B6A-85A9-974E-A8E9-F9E82F1D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4611FF-3E43-B741-8813-C08D7A7C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9EDD8-728F-1648-B5C1-F959D4E5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1D03B2-A319-3B4C-BF37-7911FF4A3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FC5DE-4E0A-DF46-A4DF-8693F1DE0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5E548-05C2-144C-A4E8-2792C03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FA43A-CE5A-A147-8298-F8447485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AF3A2A-AD09-6B48-9BBD-6F46AD34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19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3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218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2377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2591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682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956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104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3035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3829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0174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5780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996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295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228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50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45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42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24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C1990-8B5D-E64E-9E18-50D43149C213}" type="datetimeFigureOut">
              <a:rPr lang="en-US" smtClean="0"/>
              <a:t>6/18/2019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5BE7-120A-5349-BC40-391A733959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5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279330-5E41-C045-B9F9-3D994DAC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B0FFDA-5319-9443-B331-05885057A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C235C-94E9-1F44-A747-93782FF1B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EAD8E1A-9444-EF4C-9DF5-5B64E58E5DFD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18/06/2019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5A16B-00BE-874F-8786-AD3019606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1136D-1F74-804B-A8CC-AA7ABC67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D582A3A1-2778-C94A-9EF5-E48A85C89216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6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794F-75BA-084D-B3B3-FBF24AF2D84C}" type="datetimeFigureOut">
              <a:rPr lang="es-ES_tradnl" smtClean="0"/>
              <a:pPr/>
              <a:t>18/06/2019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DD8D-F905-D540-BA64-7D4DF03A10F9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39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B116FC5-60DE-4043-8199-C3A7D2A04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s-GT" sz="4800" dirty="0">
                <a:solidFill>
                  <a:srgbClr val="005E84"/>
                </a:solidFill>
                <a:latin typeface="Tw Cen MT"/>
                <a:cs typeface="Tw Cen MT"/>
              </a:rPr>
              <a:t>Avances, retos y desafíos en el eje de seguridad y justicia criminal</a:t>
            </a:r>
            <a:endParaRPr lang="es-GT" dirty="0">
              <a:solidFill>
                <a:srgbClr val="005E84"/>
              </a:solidFill>
              <a:latin typeface="Tw Cen MT"/>
              <a:cs typeface="Tw Cen MT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0C9CAC5F-C388-45F1-9601-8A3508378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372" y="5844618"/>
            <a:ext cx="6400800" cy="1208208"/>
          </a:xfrm>
        </p:spPr>
        <p:txBody>
          <a:bodyPr/>
          <a:lstStyle/>
          <a:p>
            <a:r>
              <a:rPr lang="en-US" dirty="0"/>
              <a:t>Junio 18 de 2019</a:t>
            </a:r>
          </a:p>
        </p:txBody>
      </p:sp>
    </p:spTree>
    <p:extLst>
      <p:ext uri="{BB962C8B-B14F-4D97-AF65-F5344CB8AC3E}">
        <p14:creationId xmlns:p14="http://schemas.microsoft.com/office/powerpoint/2010/main" val="255518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Policía Nacional Civil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600" dirty="0">
                <a:latin typeface="Calibri"/>
                <a:cs typeface="Calibri"/>
              </a:rPr>
              <a:t>Principales desafíos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0919A7-0CAF-0B4B-9BF0-3378E55C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596"/>
            <a:ext cx="8229600" cy="326520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s-GT" sz="2700" dirty="0"/>
              <a:t>Reclutamiento y academia.</a:t>
            </a:r>
          </a:p>
          <a:p>
            <a:pPr lvl="1">
              <a:spcBef>
                <a:spcPts val="0"/>
              </a:spcBef>
            </a:pPr>
            <a:r>
              <a:rPr lang="es-GT" sz="2200" dirty="0"/>
              <a:t>Capacidad instalada insuficiente para garantizar la calidad de los procesos de admisión (documentación; exámenes médicos, psicológicos y físicos; visitas domiciliares; etc.).</a:t>
            </a:r>
          </a:p>
          <a:p>
            <a:pPr algn="just">
              <a:spcBef>
                <a:spcPts val="0"/>
              </a:spcBef>
            </a:pPr>
            <a:endParaRPr lang="es-GT" sz="1200" dirty="0"/>
          </a:p>
          <a:p>
            <a:pPr algn="just">
              <a:spcBef>
                <a:spcPts val="0"/>
              </a:spcBef>
            </a:pPr>
            <a:r>
              <a:rPr lang="es-GT" sz="2700" dirty="0"/>
              <a:t>Carrera y mérito.</a:t>
            </a:r>
          </a:p>
          <a:p>
            <a:pPr lvl="1" algn="just">
              <a:spcBef>
                <a:spcPts val="0"/>
              </a:spcBef>
            </a:pPr>
            <a:r>
              <a:rPr lang="es-GT" sz="2200" dirty="0"/>
              <a:t>Cuestionamiento sobre ascensos recientes que no continuaron procesos previos (convocatorias y cursos).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731C76-F96A-D549-8DE2-2AB2582459CE}"/>
              </a:ext>
            </a:extLst>
          </p:cNvPr>
          <p:cNvSpPr txBox="1">
            <a:spLocks/>
          </p:cNvSpPr>
          <p:nvPr/>
        </p:nvSpPr>
        <p:spPr>
          <a:xfrm>
            <a:off x="457200" y="4598505"/>
            <a:ext cx="6327913" cy="198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GT" sz="2700" dirty="0"/>
              <a:t>Infraestructura.</a:t>
            </a:r>
          </a:p>
          <a:p>
            <a:pPr lvl="1" algn="just">
              <a:spcBef>
                <a:spcPts val="0"/>
              </a:spcBef>
            </a:pPr>
            <a:r>
              <a:rPr lang="es-GT" sz="2200" dirty="0"/>
              <a:t>Solo 38 de 896 sedes son propias (15% del total).</a:t>
            </a:r>
          </a:p>
          <a:p>
            <a:pPr lvl="1">
              <a:spcBef>
                <a:spcPts val="0"/>
              </a:spcBef>
            </a:pPr>
            <a:r>
              <a:rPr lang="es-GT" sz="2200" dirty="0"/>
              <a:t>No se pueden realizar proyectos de inversión en inmuebles que no son propiedad del Estado. </a:t>
            </a:r>
          </a:p>
        </p:txBody>
      </p:sp>
    </p:spTree>
    <p:extLst>
      <p:ext uri="{BB962C8B-B14F-4D97-AF65-F5344CB8AC3E}">
        <p14:creationId xmlns:p14="http://schemas.microsoft.com/office/powerpoint/2010/main" val="29938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4500" b="1" dirty="0">
                <a:latin typeface="Calibri"/>
                <a:cs typeface="Calibri"/>
              </a:rPr>
              <a:t>Marco Conceptual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_tradnl" sz="2600" dirty="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8F5EE1-7F50-2C48-B345-CE4986D5D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7"/>
          <a:stretch/>
        </p:blipFill>
        <p:spPr>
          <a:xfrm>
            <a:off x="1020969" y="1043417"/>
            <a:ext cx="6121400" cy="5814583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003CE60B-1496-E245-B343-3446001D3EBD}"/>
              </a:ext>
            </a:extLst>
          </p:cNvPr>
          <p:cNvSpPr txBox="1"/>
          <p:nvPr/>
        </p:nvSpPr>
        <p:spPr>
          <a:xfrm>
            <a:off x="7044495" y="4386470"/>
            <a:ext cx="178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Fuente: CIEN, 2011.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4D5AC58-E22B-D945-A06A-C7F0E3A4F77C}"/>
              </a:ext>
            </a:extLst>
          </p:cNvPr>
          <p:cNvSpPr/>
          <p:nvPr/>
        </p:nvSpPr>
        <p:spPr>
          <a:xfrm>
            <a:off x="4785550" y="2288418"/>
            <a:ext cx="965893" cy="66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5A1D6F0-5DFA-D74C-AA66-DBBC78C0F0E6}"/>
              </a:ext>
            </a:extLst>
          </p:cNvPr>
          <p:cNvSpPr/>
          <p:nvPr/>
        </p:nvSpPr>
        <p:spPr>
          <a:xfrm>
            <a:off x="5897218" y="2288418"/>
            <a:ext cx="993912" cy="66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B59A9-0756-4F87-B2C4-D78A9F8B03A3}"/>
              </a:ext>
            </a:extLst>
          </p:cNvPr>
          <p:cNvSpPr/>
          <p:nvPr/>
        </p:nvSpPr>
        <p:spPr>
          <a:xfrm>
            <a:off x="1778001" y="1310680"/>
            <a:ext cx="4622799" cy="16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0">
            <a:extLst>
              <a:ext uri="{FF2B5EF4-FFF2-40B4-BE49-F238E27FC236}">
                <a16:creationId xmlns:a16="http://schemas.microsoft.com/office/drawing/2014/main" id="{52AD144E-7D17-4314-BB6D-5B498CEBED0A}"/>
              </a:ext>
            </a:extLst>
          </p:cNvPr>
          <p:cNvSpPr/>
          <p:nvPr/>
        </p:nvSpPr>
        <p:spPr>
          <a:xfrm>
            <a:off x="3818467" y="2279950"/>
            <a:ext cx="821308" cy="66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24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30A603-B87D-EE43-A628-6193B55A8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7" b="8263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59A43F6-D30D-2C47-A72F-E1441E9F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01" y="4256891"/>
            <a:ext cx="903162" cy="448171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s-GT" sz="4500" b="1" dirty="0">
                <a:solidFill>
                  <a:schemeClr val="bg1"/>
                </a:solidFill>
                <a:latin typeface="Dense" panose="02000000000000000000" pitchFamily="2" charset="77"/>
              </a:rPr>
              <a:t>MP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1F733DC-AD0D-4B4E-9070-CAC94FB0A9DE}"/>
              </a:ext>
            </a:extLst>
          </p:cNvPr>
          <p:cNvSpPr txBox="1">
            <a:spLocks/>
          </p:cNvSpPr>
          <p:nvPr/>
        </p:nvSpPr>
        <p:spPr>
          <a:xfrm>
            <a:off x="0" y="821154"/>
            <a:ext cx="1127502" cy="572781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s-GT" sz="6000" b="1" dirty="0">
                <a:solidFill>
                  <a:prstClr val="white"/>
                </a:solidFill>
                <a:latin typeface="Dense" panose="02000000000000000000" pitchFamily="2" charset="77"/>
              </a:rPr>
              <a:t>INACIF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016F751-5331-0E43-B7C3-EB80210355BA}"/>
              </a:ext>
            </a:extLst>
          </p:cNvPr>
          <p:cNvSpPr txBox="1">
            <a:spLocks/>
          </p:cNvSpPr>
          <p:nvPr/>
        </p:nvSpPr>
        <p:spPr>
          <a:xfrm>
            <a:off x="3891822" y="843639"/>
            <a:ext cx="798227" cy="572781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s-GT" sz="6000" b="1" dirty="0">
                <a:solidFill>
                  <a:prstClr val="white"/>
                </a:solidFill>
                <a:latin typeface="Dense" panose="02000000000000000000" pitchFamily="2" charset="77"/>
              </a:rPr>
              <a:t>OJ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78E750-3704-5543-966B-CE39F514A45C}"/>
              </a:ext>
            </a:extLst>
          </p:cNvPr>
          <p:cNvSpPr txBox="1">
            <a:spLocks/>
          </p:cNvSpPr>
          <p:nvPr/>
        </p:nvSpPr>
        <p:spPr>
          <a:xfrm>
            <a:off x="7570033" y="2847194"/>
            <a:ext cx="798227" cy="687941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s-GT" sz="4500" b="1" dirty="0">
                <a:solidFill>
                  <a:prstClr val="white"/>
                </a:solidFill>
                <a:latin typeface="Dense" panose="02000000000000000000" pitchFamily="2" charset="77"/>
              </a:rPr>
              <a:t>PNC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EBC5893-D067-0748-8849-F4A30B998230}"/>
              </a:ext>
            </a:extLst>
          </p:cNvPr>
          <p:cNvSpPr txBox="1">
            <a:spLocks/>
          </p:cNvSpPr>
          <p:nvPr/>
        </p:nvSpPr>
        <p:spPr>
          <a:xfrm>
            <a:off x="4690049" y="3809677"/>
            <a:ext cx="1274165" cy="607202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s-GT" sz="4500" b="1" dirty="0">
                <a:solidFill>
                  <a:prstClr val="white"/>
                </a:solidFill>
                <a:latin typeface="Dense" panose="02000000000000000000" pitchFamily="2" charset="77"/>
              </a:rPr>
              <a:t>IDPP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DC9782-9FC5-794F-A64C-A2C237EEC389}"/>
              </a:ext>
            </a:extLst>
          </p:cNvPr>
          <p:cNvSpPr txBox="1">
            <a:spLocks/>
          </p:cNvSpPr>
          <p:nvPr/>
        </p:nvSpPr>
        <p:spPr>
          <a:xfrm>
            <a:off x="6685613" y="843639"/>
            <a:ext cx="798227" cy="572781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s-GT" sz="6000" b="1" dirty="0">
                <a:solidFill>
                  <a:prstClr val="white"/>
                </a:solidFill>
                <a:latin typeface="Dense" panose="02000000000000000000" pitchFamily="2" charset="77"/>
              </a:rPr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6793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4EB240-5C6D-4F3A-AADC-6FC3D10BA657}"/>
              </a:ext>
            </a:extLst>
          </p:cNvPr>
          <p:cNvGrpSpPr/>
          <p:nvPr/>
        </p:nvGrpSpPr>
        <p:grpSpPr>
          <a:xfrm>
            <a:off x="2320" y="325998"/>
            <a:ext cx="9147974" cy="6558522"/>
            <a:chOff x="0" y="327521"/>
            <a:chExt cx="9147974" cy="65585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ACF1D5-560D-4D50-ADEA-312617C4DCAB}"/>
                </a:ext>
              </a:extLst>
            </p:cNvPr>
            <p:cNvSpPr/>
            <p:nvPr/>
          </p:nvSpPr>
          <p:spPr>
            <a:xfrm>
              <a:off x="8067974" y="354703"/>
              <a:ext cx="1080000" cy="5616000"/>
            </a:xfrm>
            <a:prstGeom prst="rect">
              <a:avLst/>
            </a:prstGeom>
            <a:solidFill>
              <a:srgbClr val="924E45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FA8EF4-13C2-4F16-BF19-E81319432129}"/>
                </a:ext>
              </a:extLst>
            </p:cNvPr>
            <p:cNvSpPr/>
            <p:nvPr/>
          </p:nvSpPr>
          <p:spPr>
            <a:xfrm>
              <a:off x="5956748" y="348924"/>
              <a:ext cx="2128639" cy="6525244"/>
            </a:xfrm>
            <a:prstGeom prst="rect">
              <a:avLst/>
            </a:prstGeom>
            <a:solidFill>
              <a:srgbClr val="D1FFD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A09BD7-80A5-4DBA-AFDA-6891D9E41174}"/>
                </a:ext>
              </a:extLst>
            </p:cNvPr>
            <p:cNvSpPr/>
            <p:nvPr/>
          </p:nvSpPr>
          <p:spPr>
            <a:xfrm>
              <a:off x="5153441" y="349401"/>
              <a:ext cx="813907" cy="6525244"/>
            </a:xfrm>
            <a:prstGeom prst="rect">
              <a:avLst/>
            </a:prstGeom>
            <a:solidFill>
              <a:srgbClr val="E8D2A1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B77D-3960-4A57-9C84-3A6EB885060A}"/>
                </a:ext>
              </a:extLst>
            </p:cNvPr>
            <p:cNvSpPr/>
            <p:nvPr/>
          </p:nvSpPr>
          <p:spPr>
            <a:xfrm>
              <a:off x="2312217" y="360799"/>
              <a:ext cx="2103096" cy="6525244"/>
            </a:xfrm>
            <a:prstGeom prst="rect">
              <a:avLst/>
            </a:prstGeom>
            <a:solidFill>
              <a:srgbClr val="91919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C7C62D-3140-4E6A-8233-B7FAC4256BFE}"/>
                </a:ext>
              </a:extLst>
            </p:cNvPr>
            <p:cNvSpPr/>
            <p:nvPr/>
          </p:nvSpPr>
          <p:spPr>
            <a:xfrm>
              <a:off x="4414443" y="327521"/>
              <a:ext cx="756000" cy="6525244"/>
            </a:xfrm>
            <a:prstGeom prst="rect">
              <a:avLst/>
            </a:prstGeom>
            <a:solidFill>
              <a:srgbClr val="D3BD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18CF5D-B58D-4FEB-8023-EEDB56D2BFED}"/>
                </a:ext>
              </a:extLst>
            </p:cNvPr>
            <p:cNvSpPr/>
            <p:nvPr/>
          </p:nvSpPr>
          <p:spPr>
            <a:xfrm>
              <a:off x="876967" y="349401"/>
              <a:ext cx="1429518" cy="6525244"/>
            </a:xfrm>
            <a:prstGeom prst="rect">
              <a:avLst/>
            </a:prstGeom>
            <a:solidFill>
              <a:srgbClr val="EFFB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01033-5271-43F2-A8E0-61EF6317AC76}"/>
                </a:ext>
              </a:extLst>
            </p:cNvPr>
            <p:cNvSpPr/>
            <p:nvPr/>
          </p:nvSpPr>
          <p:spPr>
            <a:xfrm>
              <a:off x="0" y="349401"/>
              <a:ext cx="869997" cy="6525244"/>
            </a:xfrm>
            <a:prstGeom prst="rect">
              <a:avLst/>
            </a:prstGeom>
            <a:solidFill>
              <a:srgbClr val="5D86A0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2" name="Conector angulado 219">
            <a:extLst>
              <a:ext uri="{FF2B5EF4-FFF2-40B4-BE49-F238E27FC236}">
                <a16:creationId xmlns:a16="http://schemas.microsoft.com/office/drawing/2014/main" id="{AADBE4DB-C0B5-412B-9AED-523E978311F9}"/>
              </a:ext>
            </a:extLst>
          </p:cNvPr>
          <p:cNvCxnSpPr>
            <a:cxnSpLocks noChangeAspect="1"/>
            <a:stCxn id="155" idx="6"/>
            <a:endCxn id="106" idx="4"/>
          </p:cNvCxnSpPr>
          <p:nvPr/>
        </p:nvCxnSpPr>
        <p:spPr>
          <a:xfrm flipH="1">
            <a:off x="2431739" y="5641255"/>
            <a:ext cx="366612" cy="315571"/>
          </a:xfrm>
          <a:prstGeom prst="bentConnector4">
            <a:avLst>
              <a:gd name="adj1" fmla="val -109121"/>
              <a:gd name="adj2" fmla="val 56812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3" name="Hexágono 24">
            <a:hlinkClick r:id="" action="ppaction://noaction"/>
            <a:extLst>
              <a:ext uri="{FF2B5EF4-FFF2-40B4-BE49-F238E27FC236}">
                <a16:creationId xmlns:a16="http://schemas.microsoft.com/office/drawing/2014/main" id="{C4436984-1FE7-47BD-B41C-55BD0D4342C5}"/>
              </a:ext>
            </a:extLst>
          </p:cNvPr>
          <p:cNvSpPr>
            <a:spLocks noChangeAspect="1"/>
          </p:cNvSpPr>
          <p:nvPr/>
        </p:nvSpPr>
        <p:spPr>
          <a:xfrm>
            <a:off x="2329680" y="3231683"/>
            <a:ext cx="707444" cy="458412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5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ESPECIALI-ZADA REQUERIDA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79,616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4" name="Hexágono 25">
            <a:hlinkClick r:id="" action="ppaction://noaction"/>
            <a:extLst>
              <a:ext uri="{FF2B5EF4-FFF2-40B4-BE49-F238E27FC236}">
                <a16:creationId xmlns:a16="http://schemas.microsoft.com/office/drawing/2014/main" id="{48B4D1A1-38AF-497B-A889-1AE28968614E}"/>
              </a:ext>
            </a:extLst>
          </p:cNvPr>
          <p:cNvSpPr>
            <a:spLocks noChangeAspect="1"/>
          </p:cNvSpPr>
          <p:nvPr/>
        </p:nvSpPr>
        <p:spPr>
          <a:xfrm>
            <a:off x="3046150" y="3231684"/>
            <a:ext cx="711376" cy="458413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INV.  POR FISCAL </a:t>
            </a:r>
            <a:r>
              <a:rPr kumimoji="0" lang="es-CO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211,789 (C)</a:t>
            </a:r>
          </a:p>
        </p:txBody>
      </p:sp>
      <p:sp>
        <p:nvSpPr>
          <p:cNvPr id="15" name="Hexágono 26">
            <a:hlinkClick r:id="" action="ppaction://noaction"/>
            <a:extLst>
              <a:ext uri="{FF2B5EF4-FFF2-40B4-BE49-F238E27FC236}">
                <a16:creationId xmlns:a16="http://schemas.microsoft.com/office/drawing/2014/main" id="{A31A9B5A-5163-4F6A-962A-79EB9D5E96DA}"/>
              </a:ext>
            </a:extLst>
          </p:cNvPr>
          <p:cNvSpPr>
            <a:spLocks noChangeAspect="1"/>
          </p:cNvSpPr>
          <p:nvPr/>
        </p:nvSpPr>
        <p:spPr>
          <a:xfrm>
            <a:off x="3775223" y="3231684"/>
            <a:ext cx="618597" cy="441915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Solicitudes ingresadas</a:t>
            </a:r>
            <a:endParaRPr kumimoji="0" lang="es-CO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171,601 </a:t>
            </a:r>
            <a:r>
              <a:rPr kumimoji="0" lang="es-CO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(</a:t>
            </a:r>
            <a:r>
              <a:rPr kumimoji="0" lang="es-419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SOL</a:t>
            </a:r>
            <a:r>
              <a:rPr kumimoji="0" lang="es-CO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AC14BF-B8A4-4CD8-879B-A4DDCE95DF0C}"/>
              </a:ext>
            </a:extLst>
          </p:cNvPr>
          <p:cNvSpPr/>
          <p:nvPr/>
        </p:nvSpPr>
        <p:spPr>
          <a:xfrm>
            <a:off x="8062392" y="5910089"/>
            <a:ext cx="1087902" cy="964557"/>
          </a:xfrm>
          <a:prstGeom prst="rect">
            <a:avLst/>
          </a:prstGeom>
          <a:solidFill>
            <a:srgbClr val="D1FFD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tângulo 10">
            <a:extLst>
              <a:ext uri="{FF2B5EF4-FFF2-40B4-BE49-F238E27FC236}">
                <a16:creationId xmlns:a16="http://schemas.microsoft.com/office/drawing/2014/main" id="{C0724723-C6C1-4E0D-AE06-9CAA5586A7CD}"/>
              </a:ext>
            </a:extLst>
          </p:cNvPr>
          <p:cNvSpPr/>
          <p:nvPr/>
        </p:nvSpPr>
        <p:spPr>
          <a:xfrm>
            <a:off x="5949892" y="-10264"/>
            <a:ext cx="2160000" cy="364967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90905" tIns="45453" rIns="90905" bIns="45453" rtlCol="0" anchor="t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F</a:t>
            </a:r>
            <a:endParaRPr kumimoji="0" lang="x-none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Helvetica Ligh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 OJ</a:t>
            </a: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6AFD95DD-D47D-4CC7-ACF3-708D854D88C2}"/>
              </a:ext>
            </a:extLst>
          </p:cNvPr>
          <p:cNvSpPr/>
          <p:nvPr/>
        </p:nvSpPr>
        <p:spPr>
          <a:xfrm>
            <a:off x="2289030" y="-10264"/>
            <a:ext cx="2121757" cy="364967"/>
          </a:xfrm>
          <a:prstGeom prst="rect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90905" tIns="45453" rIns="90905" bIns="45453" rtlCol="0" anchor="t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C</a:t>
            </a:r>
            <a:endParaRPr kumimoji="0" lang="x-none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Helvetica Ligh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MP</a:t>
            </a:r>
          </a:p>
        </p:txBody>
      </p:sp>
      <p:cxnSp>
        <p:nvCxnSpPr>
          <p:cNvPr id="20" name="Conector reto 177">
            <a:extLst>
              <a:ext uri="{FF2B5EF4-FFF2-40B4-BE49-F238E27FC236}">
                <a16:creationId xmlns:a16="http://schemas.microsoft.com/office/drawing/2014/main" id="{3223D92B-23F2-42D1-8B34-9C2BB2C436E1}"/>
              </a:ext>
            </a:extLst>
          </p:cNvPr>
          <p:cNvCxnSpPr/>
          <p:nvPr/>
        </p:nvCxnSpPr>
        <p:spPr>
          <a:xfrm>
            <a:off x="5955535" y="4592"/>
            <a:ext cx="0" cy="6856948"/>
          </a:xfrm>
          <a:prstGeom prst="line">
            <a:avLst/>
          </a:prstGeom>
          <a:noFill/>
          <a:ln w="9525" cap="flat" cmpd="sng" algn="ctr">
            <a:solidFill>
              <a:srgbClr val="48484A"/>
            </a:solidFill>
            <a:prstDash val="dash"/>
          </a:ln>
          <a:effectLst/>
        </p:spPr>
      </p:cxnSp>
      <p:sp>
        <p:nvSpPr>
          <p:cNvPr id="21" name="Retângulo 151">
            <a:extLst>
              <a:ext uri="{FF2B5EF4-FFF2-40B4-BE49-F238E27FC236}">
                <a16:creationId xmlns:a16="http://schemas.microsoft.com/office/drawing/2014/main" id="{AD2FD6A3-F63A-4148-B280-E8DE45BAE598}"/>
              </a:ext>
            </a:extLst>
          </p:cNvPr>
          <p:cNvSpPr/>
          <p:nvPr/>
        </p:nvSpPr>
        <p:spPr>
          <a:xfrm>
            <a:off x="5145841" y="-10264"/>
            <a:ext cx="813362" cy="364967"/>
          </a:xfrm>
          <a:prstGeom prst="rect">
            <a:avLst/>
          </a:prstGeom>
          <a:solidFill>
            <a:srgbClr val="CC9900"/>
          </a:solidFill>
          <a:ln w="9525" cap="flat" cmpd="sng" algn="ctr">
            <a:noFill/>
            <a:prstDash val="solid"/>
          </a:ln>
          <a:effectLst/>
        </p:spPr>
        <p:txBody>
          <a:bodyPr lIns="90905" tIns="45453" rIns="90905" bIns="45453" rtlCol="0" anchor="t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E</a:t>
            </a:r>
            <a:endParaRPr kumimoji="0" lang="x-none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Helvetica Ligh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IDPP</a:t>
            </a:r>
          </a:p>
        </p:txBody>
      </p:sp>
      <p:sp>
        <p:nvSpPr>
          <p:cNvPr id="22" name="Retângulo 127">
            <a:hlinkClick r:id="" action="ppaction://noaction"/>
            <a:extLst>
              <a:ext uri="{FF2B5EF4-FFF2-40B4-BE49-F238E27FC236}">
                <a16:creationId xmlns:a16="http://schemas.microsoft.com/office/drawing/2014/main" id="{C29E5092-47EA-4D98-B96A-87966EA9B426}"/>
              </a:ext>
            </a:extLst>
          </p:cNvPr>
          <p:cNvSpPr>
            <a:spLocks noChangeAspect="1"/>
          </p:cNvSpPr>
          <p:nvPr/>
        </p:nvSpPr>
        <p:spPr>
          <a:xfrm>
            <a:off x="6621502" y="1072467"/>
            <a:ext cx="946850" cy="36562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INGRESADOS EN </a:t>
            </a:r>
            <a:r>
              <a:rPr kumimoji="0" lang="es-419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ÓRGANOS J. PENALES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67,844 (C)</a:t>
            </a:r>
          </a:p>
        </p:txBody>
      </p:sp>
      <p:sp>
        <p:nvSpPr>
          <p:cNvPr id="23" name="Retângulo 143">
            <a:extLst>
              <a:ext uri="{FF2B5EF4-FFF2-40B4-BE49-F238E27FC236}">
                <a16:creationId xmlns:a16="http://schemas.microsoft.com/office/drawing/2014/main" id="{00DCCE84-C983-434D-BF19-76C507C769B3}"/>
              </a:ext>
            </a:extLst>
          </p:cNvPr>
          <p:cNvSpPr/>
          <p:nvPr/>
        </p:nvSpPr>
        <p:spPr>
          <a:xfrm>
            <a:off x="4407503" y="-15566"/>
            <a:ext cx="743910" cy="36496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lIns="90905" tIns="45453" rIns="90905" bIns="45453" rtlCol="0" anchor="t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D</a:t>
            </a:r>
            <a:endParaRPr kumimoji="0" lang="x-none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Helvetica Ligh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INACIF</a:t>
            </a:r>
          </a:p>
        </p:txBody>
      </p:sp>
      <p:sp>
        <p:nvSpPr>
          <p:cNvPr id="24" name="Retângulo 8">
            <a:extLst>
              <a:ext uri="{FF2B5EF4-FFF2-40B4-BE49-F238E27FC236}">
                <a16:creationId xmlns:a16="http://schemas.microsoft.com/office/drawing/2014/main" id="{7DC54BE1-13D1-4C24-A8A9-75A1438986D4}"/>
              </a:ext>
            </a:extLst>
          </p:cNvPr>
          <p:cNvSpPr/>
          <p:nvPr/>
        </p:nvSpPr>
        <p:spPr>
          <a:xfrm>
            <a:off x="8091680" y="-10264"/>
            <a:ext cx="1058614" cy="364967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/>
        </p:spPr>
        <p:txBody>
          <a:bodyPr lIns="90905" tIns="45453" rIns="90905" bIns="45453" rtlCol="0" anchor="t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SP</a:t>
            </a:r>
          </a:p>
        </p:txBody>
      </p:sp>
      <p:sp>
        <p:nvSpPr>
          <p:cNvPr id="25" name="Retângulo 2">
            <a:extLst>
              <a:ext uri="{FF2B5EF4-FFF2-40B4-BE49-F238E27FC236}">
                <a16:creationId xmlns:a16="http://schemas.microsoft.com/office/drawing/2014/main" id="{7F115ECF-E1CE-44E7-9A95-8A0F27BE48CA}"/>
              </a:ext>
            </a:extLst>
          </p:cNvPr>
          <p:cNvSpPr/>
          <p:nvPr/>
        </p:nvSpPr>
        <p:spPr>
          <a:xfrm>
            <a:off x="6295" y="-10264"/>
            <a:ext cx="862968" cy="364967"/>
          </a:xfrm>
          <a:prstGeom prst="rect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90905" tIns="45453" rIns="90905" bIns="45453" rtlCol="0" anchor="t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A</a:t>
            </a:r>
            <a:endParaRPr kumimoji="0" lang="x-none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Helvetica Ligh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SOCIEDAD</a:t>
            </a:r>
          </a:p>
        </p:txBody>
      </p:sp>
      <p:sp>
        <p:nvSpPr>
          <p:cNvPr id="26" name="Retângulo 3">
            <a:extLst>
              <a:ext uri="{FF2B5EF4-FFF2-40B4-BE49-F238E27FC236}">
                <a16:creationId xmlns:a16="http://schemas.microsoft.com/office/drawing/2014/main" id="{1B02AC49-3175-4B10-A4D7-3D0DF234D734}"/>
              </a:ext>
            </a:extLst>
          </p:cNvPr>
          <p:cNvSpPr/>
          <p:nvPr/>
        </p:nvSpPr>
        <p:spPr>
          <a:xfrm>
            <a:off x="869262" y="-10264"/>
            <a:ext cx="1454478" cy="36496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0905" tIns="45453" rIns="90905" bIns="45453" rtlCol="0" anchor="t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B</a:t>
            </a:r>
            <a:endParaRPr kumimoji="0" lang="x-none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Helvetica Light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PNC</a:t>
            </a:r>
          </a:p>
        </p:txBody>
      </p:sp>
      <p:sp>
        <p:nvSpPr>
          <p:cNvPr id="27" name="Hexágono 118">
            <a:hlinkClick r:id="" action="ppaction://noaction"/>
            <a:extLst>
              <a:ext uri="{FF2B5EF4-FFF2-40B4-BE49-F238E27FC236}">
                <a16:creationId xmlns:a16="http://schemas.microsoft.com/office/drawing/2014/main" id="{E618A27B-A8AD-43DF-82CD-794EACC56153}"/>
              </a:ext>
            </a:extLst>
          </p:cNvPr>
          <p:cNvSpPr/>
          <p:nvPr/>
        </p:nvSpPr>
        <p:spPr>
          <a:xfrm>
            <a:off x="3054871" y="5956824"/>
            <a:ext cx="684000" cy="504000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472864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5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MEDIDAS DESJUDICIA-LIZADORAS</a:t>
            </a:r>
          </a:p>
          <a:p>
            <a:pPr marL="0" marR="0" lvl="0" indent="0" algn="ctr" defTabSz="1472864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29,518 (C) </a:t>
            </a: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8" name="Conector reto 5">
            <a:extLst>
              <a:ext uri="{FF2B5EF4-FFF2-40B4-BE49-F238E27FC236}">
                <a16:creationId xmlns:a16="http://schemas.microsoft.com/office/drawing/2014/main" id="{2DCDC748-9EF9-4090-BE65-00D7827C2F07}"/>
              </a:ext>
            </a:extLst>
          </p:cNvPr>
          <p:cNvCxnSpPr/>
          <p:nvPr/>
        </p:nvCxnSpPr>
        <p:spPr>
          <a:xfrm>
            <a:off x="869262" y="4592"/>
            <a:ext cx="0" cy="6856948"/>
          </a:xfrm>
          <a:prstGeom prst="line">
            <a:avLst/>
          </a:prstGeom>
          <a:noFill/>
          <a:ln w="9525" cap="flat" cmpd="sng" algn="ctr">
            <a:solidFill>
              <a:srgbClr val="48484A"/>
            </a:solidFill>
            <a:prstDash val="dash"/>
          </a:ln>
          <a:effectLst/>
        </p:spPr>
      </p:cxnSp>
      <p:cxnSp>
        <p:nvCxnSpPr>
          <p:cNvPr id="29" name="Conector reto 6">
            <a:extLst>
              <a:ext uri="{FF2B5EF4-FFF2-40B4-BE49-F238E27FC236}">
                <a16:creationId xmlns:a16="http://schemas.microsoft.com/office/drawing/2014/main" id="{08D7FAB0-CF4B-453A-A420-FD6167AC0622}"/>
              </a:ext>
            </a:extLst>
          </p:cNvPr>
          <p:cNvCxnSpPr/>
          <p:nvPr/>
        </p:nvCxnSpPr>
        <p:spPr>
          <a:xfrm>
            <a:off x="2312779" y="4592"/>
            <a:ext cx="0" cy="6856948"/>
          </a:xfrm>
          <a:prstGeom prst="line">
            <a:avLst/>
          </a:prstGeom>
          <a:noFill/>
          <a:ln w="9525" cap="flat" cmpd="sng" algn="ctr">
            <a:solidFill>
              <a:srgbClr val="48484A"/>
            </a:solidFill>
            <a:prstDash val="dash"/>
          </a:ln>
          <a:effectLst/>
        </p:spPr>
      </p:cxnSp>
      <p:cxnSp>
        <p:nvCxnSpPr>
          <p:cNvPr id="30" name="Conector reto 9">
            <a:extLst>
              <a:ext uri="{FF2B5EF4-FFF2-40B4-BE49-F238E27FC236}">
                <a16:creationId xmlns:a16="http://schemas.microsoft.com/office/drawing/2014/main" id="{09566743-D11A-46D5-A101-5AFA16B5BC5F}"/>
              </a:ext>
            </a:extLst>
          </p:cNvPr>
          <p:cNvCxnSpPr/>
          <p:nvPr/>
        </p:nvCxnSpPr>
        <p:spPr>
          <a:xfrm>
            <a:off x="4410785" y="12389"/>
            <a:ext cx="0" cy="6856948"/>
          </a:xfrm>
          <a:prstGeom prst="line">
            <a:avLst/>
          </a:prstGeom>
          <a:noFill/>
          <a:ln w="9525" cap="flat" cmpd="sng" algn="ctr">
            <a:solidFill>
              <a:srgbClr val="48484A"/>
            </a:solidFill>
            <a:prstDash val="dash"/>
          </a:ln>
          <a:effectLst/>
        </p:spPr>
      </p:cxnSp>
      <p:cxnSp>
        <p:nvCxnSpPr>
          <p:cNvPr id="31" name="Conector reto 11">
            <a:extLst>
              <a:ext uri="{FF2B5EF4-FFF2-40B4-BE49-F238E27FC236}">
                <a16:creationId xmlns:a16="http://schemas.microsoft.com/office/drawing/2014/main" id="{8B48EBD5-466B-459E-B4DB-27C3BA1EFF8B}"/>
              </a:ext>
            </a:extLst>
          </p:cNvPr>
          <p:cNvCxnSpPr/>
          <p:nvPr/>
        </p:nvCxnSpPr>
        <p:spPr>
          <a:xfrm>
            <a:off x="8091681" y="26085"/>
            <a:ext cx="0" cy="5832000"/>
          </a:xfrm>
          <a:prstGeom prst="line">
            <a:avLst/>
          </a:prstGeom>
          <a:noFill/>
          <a:ln w="9525" cap="flat" cmpd="sng" algn="ctr">
            <a:solidFill>
              <a:srgbClr val="48484A"/>
            </a:solidFill>
            <a:prstDash val="dash"/>
          </a:ln>
          <a:effectLst/>
        </p:spPr>
      </p:cxnSp>
      <p:cxnSp>
        <p:nvCxnSpPr>
          <p:cNvPr id="32" name="Conector reto 144">
            <a:extLst>
              <a:ext uri="{FF2B5EF4-FFF2-40B4-BE49-F238E27FC236}">
                <a16:creationId xmlns:a16="http://schemas.microsoft.com/office/drawing/2014/main" id="{337A5F06-7F7D-4391-B2CE-9675018F30EE}"/>
              </a:ext>
            </a:extLst>
          </p:cNvPr>
          <p:cNvCxnSpPr/>
          <p:nvPr/>
        </p:nvCxnSpPr>
        <p:spPr>
          <a:xfrm>
            <a:off x="5167107" y="4592"/>
            <a:ext cx="0" cy="6856948"/>
          </a:xfrm>
          <a:prstGeom prst="line">
            <a:avLst/>
          </a:prstGeom>
          <a:noFill/>
          <a:ln w="9525" cap="flat" cmpd="sng" algn="ctr">
            <a:solidFill>
              <a:srgbClr val="48484A"/>
            </a:solidFill>
            <a:prstDash val="dash"/>
          </a:ln>
          <a:effectLst/>
        </p:spPr>
      </p:cxnSp>
      <p:sp>
        <p:nvSpPr>
          <p:cNvPr id="33" name="Retângulo 20">
            <a:hlinkClick r:id="" action="ppaction://noaction"/>
            <a:extLst>
              <a:ext uri="{FF2B5EF4-FFF2-40B4-BE49-F238E27FC236}">
                <a16:creationId xmlns:a16="http://schemas.microsoft.com/office/drawing/2014/main" id="{4E2D7CEE-8175-4C02-BD1E-4727CCF0D39E}"/>
              </a:ext>
            </a:extLst>
          </p:cNvPr>
          <p:cNvSpPr>
            <a:spLocks noChangeAspect="1"/>
          </p:cNvSpPr>
          <p:nvPr/>
        </p:nvSpPr>
        <p:spPr>
          <a:xfrm>
            <a:off x="3091896" y="1274084"/>
            <a:ext cx="720000" cy="4054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TOTAL INGRESADO MP</a:t>
            </a:r>
          </a:p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413,080 (C)</a:t>
            </a:r>
          </a:p>
        </p:txBody>
      </p:sp>
      <p:sp>
        <p:nvSpPr>
          <p:cNvPr id="34" name="Hexágono 24">
            <a:hlinkClick r:id="" action="ppaction://noaction"/>
            <a:extLst>
              <a:ext uri="{FF2B5EF4-FFF2-40B4-BE49-F238E27FC236}">
                <a16:creationId xmlns:a16="http://schemas.microsoft.com/office/drawing/2014/main" id="{D41186E2-2F03-4041-BA60-891BE8B92AA9}"/>
              </a:ext>
            </a:extLst>
          </p:cNvPr>
          <p:cNvSpPr>
            <a:spLocks noChangeAspect="1"/>
          </p:cNvSpPr>
          <p:nvPr/>
        </p:nvSpPr>
        <p:spPr>
          <a:xfrm>
            <a:off x="2359364" y="1886264"/>
            <a:ext cx="583074" cy="441912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OTROS*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446,468 (C)</a:t>
            </a:r>
          </a:p>
        </p:txBody>
      </p:sp>
      <p:sp>
        <p:nvSpPr>
          <p:cNvPr id="35" name="Hexágono 25">
            <a:hlinkClick r:id="" action="ppaction://noaction"/>
            <a:extLst>
              <a:ext uri="{FF2B5EF4-FFF2-40B4-BE49-F238E27FC236}">
                <a16:creationId xmlns:a16="http://schemas.microsoft.com/office/drawing/2014/main" id="{FDBFC726-2A54-4B14-89BC-3F2DF18F93C0}"/>
              </a:ext>
            </a:extLst>
          </p:cNvPr>
          <p:cNvSpPr>
            <a:spLocks noChangeAspect="1"/>
          </p:cNvSpPr>
          <p:nvPr/>
        </p:nvSpPr>
        <p:spPr>
          <a:xfrm>
            <a:off x="3011081" y="1886265"/>
            <a:ext cx="583074" cy="441913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DELITO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291,405 (C)</a:t>
            </a:r>
          </a:p>
        </p:txBody>
      </p:sp>
      <p:sp>
        <p:nvSpPr>
          <p:cNvPr id="36" name="Hexágono 26">
            <a:hlinkClick r:id="" action="ppaction://noaction"/>
            <a:extLst>
              <a:ext uri="{FF2B5EF4-FFF2-40B4-BE49-F238E27FC236}">
                <a16:creationId xmlns:a16="http://schemas.microsoft.com/office/drawing/2014/main" id="{F3D5D5DF-6811-4138-B372-96CC10BBC35A}"/>
              </a:ext>
            </a:extLst>
          </p:cNvPr>
          <p:cNvSpPr>
            <a:spLocks noChangeAspect="1"/>
          </p:cNvSpPr>
          <p:nvPr/>
        </p:nvSpPr>
        <p:spPr>
          <a:xfrm>
            <a:off x="3702590" y="1886265"/>
            <a:ext cx="656161" cy="441915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JUZGADO DE PAZ</a:t>
            </a:r>
          </a:p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5,793 (C)</a:t>
            </a:r>
          </a:p>
        </p:txBody>
      </p:sp>
      <p:cxnSp>
        <p:nvCxnSpPr>
          <p:cNvPr id="37" name="Conector angulado 27">
            <a:extLst>
              <a:ext uri="{FF2B5EF4-FFF2-40B4-BE49-F238E27FC236}">
                <a16:creationId xmlns:a16="http://schemas.microsoft.com/office/drawing/2014/main" id="{BED49032-C817-4E51-8E65-00601E5F16FB}"/>
              </a:ext>
            </a:extLst>
          </p:cNvPr>
          <p:cNvCxnSpPr>
            <a:cxnSpLocks noChangeAspect="1"/>
            <a:stCxn id="33" idx="2"/>
            <a:endCxn id="36" idx="5"/>
          </p:cNvCxnSpPr>
          <p:nvPr/>
        </p:nvCxnSpPr>
        <p:spPr>
          <a:xfrm rot="16200000" flipH="1">
            <a:off x="3746733" y="1384727"/>
            <a:ext cx="206700" cy="796375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8" name="Conector angulado 30">
            <a:extLst>
              <a:ext uri="{FF2B5EF4-FFF2-40B4-BE49-F238E27FC236}">
                <a16:creationId xmlns:a16="http://schemas.microsoft.com/office/drawing/2014/main" id="{4052F9A5-40ED-4480-9F39-0B1433844BD7}"/>
              </a:ext>
            </a:extLst>
          </p:cNvPr>
          <p:cNvCxnSpPr>
            <a:cxnSpLocks noChangeAspect="1"/>
            <a:stCxn id="33" idx="2"/>
            <a:endCxn id="34" idx="4"/>
          </p:cNvCxnSpPr>
          <p:nvPr/>
        </p:nvCxnSpPr>
        <p:spPr>
          <a:xfrm rot="5400000">
            <a:off x="2857519" y="1291887"/>
            <a:ext cx="206700" cy="98205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9" name="Conector angulado 33">
            <a:extLst>
              <a:ext uri="{FF2B5EF4-FFF2-40B4-BE49-F238E27FC236}">
                <a16:creationId xmlns:a16="http://schemas.microsoft.com/office/drawing/2014/main" id="{2715C24D-54E3-4EE3-B094-8165FA0BD851}"/>
              </a:ext>
            </a:extLst>
          </p:cNvPr>
          <p:cNvCxnSpPr>
            <a:cxnSpLocks noChangeAspect="1"/>
            <a:stCxn id="33" idx="2"/>
            <a:endCxn id="35" idx="5"/>
          </p:cNvCxnSpPr>
          <p:nvPr/>
        </p:nvCxnSpPr>
        <p:spPr>
          <a:xfrm rot="16200000" flipH="1">
            <a:off x="3364436" y="1767024"/>
            <a:ext cx="206700" cy="3178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0" name="Conector angulado 36">
            <a:extLst>
              <a:ext uri="{FF2B5EF4-FFF2-40B4-BE49-F238E27FC236}">
                <a16:creationId xmlns:a16="http://schemas.microsoft.com/office/drawing/2014/main" id="{6A9FD2D9-E527-4274-BD5D-94447F8AF13D}"/>
              </a:ext>
            </a:extLst>
          </p:cNvPr>
          <p:cNvCxnSpPr>
            <a:cxnSpLocks noChangeAspect="1"/>
            <a:stCxn id="34" idx="2"/>
            <a:endCxn id="100" idx="2"/>
          </p:cNvCxnSpPr>
          <p:nvPr/>
        </p:nvCxnSpPr>
        <p:spPr>
          <a:xfrm rot="16200000" flipH="1">
            <a:off x="2410787" y="2387231"/>
            <a:ext cx="210980" cy="9287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41" name="Retângulo 57">
            <a:hlinkClick r:id="" action="ppaction://noaction"/>
            <a:extLst>
              <a:ext uri="{FF2B5EF4-FFF2-40B4-BE49-F238E27FC236}">
                <a16:creationId xmlns:a16="http://schemas.microsoft.com/office/drawing/2014/main" id="{7A7B3BB9-F188-4DFA-92D9-0D6A7063412C}"/>
              </a:ext>
            </a:extLst>
          </p:cNvPr>
          <p:cNvSpPr>
            <a:spLocks noChangeAspect="1"/>
          </p:cNvSpPr>
          <p:nvPr/>
        </p:nvSpPr>
        <p:spPr>
          <a:xfrm>
            <a:off x="2846327" y="5051209"/>
            <a:ext cx="689624" cy="52677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INVESTIGACIÓN ESPECIALIZADA RECIBIDA</a:t>
            </a:r>
          </a:p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44,522 (C)</a:t>
            </a:r>
          </a:p>
        </p:txBody>
      </p:sp>
      <p:cxnSp>
        <p:nvCxnSpPr>
          <p:cNvPr id="42" name="Conector angulado 59">
            <a:extLst>
              <a:ext uri="{FF2B5EF4-FFF2-40B4-BE49-F238E27FC236}">
                <a16:creationId xmlns:a16="http://schemas.microsoft.com/office/drawing/2014/main" id="{A4E43AB6-FFDD-4DC9-9E7F-0A7AC29DFE35}"/>
              </a:ext>
            </a:extLst>
          </p:cNvPr>
          <p:cNvCxnSpPr>
            <a:cxnSpLocks noChangeAspect="1"/>
            <a:stCxn id="41" idx="2"/>
            <a:endCxn id="106" idx="4"/>
          </p:cNvCxnSpPr>
          <p:nvPr/>
        </p:nvCxnSpPr>
        <p:spPr>
          <a:xfrm rot="5400000">
            <a:off x="2622017" y="5387703"/>
            <a:ext cx="378844" cy="759400"/>
          </a:xfrm>
          <a:prstGeom prst="bentConnector3">
            <a:avLst>
              <a:gd name="adj1" fmla="val 62571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3" name="Conector angulado 62">
            <a:extLst>
              <a:ext uri="{FF2B5EF4-FFF2-40B4-BE49-F238E27FC236}">
                <a16:creationId xmlns:a16="http://schemas.microsoft.com/office/drawing/2014/main" id="{99DB5D1A-42F2-4F68-8E35-C6CB9AAD576C}"/>
              </a:ext>
            </a:extLst>
          </p:cNvPr>
          <p:cNvCxnSpPr>
            <a:cxnSpLocks noChangeAspect="1"/>
            <a:stCxn id="41" idx="2"/>
            <a:endCxn id="107" idx="5"/>
          </p:cNvCxnSpPr>
          <p:nvPr/>
        </p:nvCxnSpPr>
        <p:spPr>
          <a:xfrm rot="16200000" flipH="1">
            <a:off x="3557658" y="5211462"/>
            <a:ext cx="378844" cy="1111883"/>
          </a:xfrm>
          <a:prstGeom prst="bentConnector3">
            <a:avLst>
              <a:gd name="adj1" fmla="val 62571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4" name="Conector angulado 73">
            <a:extLst>
              <a:ext uri="{FF2B5EF4-FFF2-40B4-BE49-F238E27FC236}">
                <a16:creationId xmlns:a16="http://schemas.microsoft.com/office/drawing/2014/main" id="{F2439DA6-C886-485E-9E18-6C306218BA6B}"/>
              </a:ext>
            </a:extLst>
          </p:cNvPr>
          <p:cNvCxnSpPr>
            <a:cxnSpLocks noChangeAspect="1"/>
            <a:stCxn id="107" idx="2"/>
            <a:endCxn id="142" idx="2"/>
          </p:cNvCxnSpPr>
          <p:nvPr/>
        </p:nvCxnSpPr>
        <p:spPr>
          <a:xfrm rot="16200000" flipH="1">
            <a:off x="3805413" y="6465515"/>
            <a:ext cx="256195" cy="81586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45" name="Elipse 86">
            <a:extLst>
              <a:ext uri="{FF2B5EF4-FFF2-40B4-BE49-F238E27FC236}">
                <a16:creationId xmlns:a16="http://schemas.microsoft.com/office/drawing/2014/main" id="{4AAA3E0C-0B8D-431F-85E5-F079D7DC0EA9}"/>
              </a:ext>
            </a:extLst>
          </p:cNvPr>
          <p:cNvSpPr>
            <a:spLocks noChangeAspect="1"/>
          </p:cNvSpPr>
          <p:nvPr/>
        </p:nvSpPr>
        <p:spPr>
          <a:xfrm>
            <a:off x="6240040" y="3522305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1A</a:t>
            </a:r>
          </a:p>
        </p:txBody>
      </p:sp>
      <p:cxnSp>
        <p:nvCxnSpPr>
          <p:cNvPr id="46" name="Conector angulado 97">
            <a:extLst>
              <a:ext uri="{FF2B5EF4-FFF2-40B4-BE49-F238E27FC236}">
                <a16:creationId xmlns:a16="http://schemas.microsoft.com/office/drawing/2014/main" id="{DBB25F72-2CF0-4137-81CF-D15DD05E2C7D}"/>
              </a:ext>
            </a:extLst>
          </p:cNvPr>
          <p:cNvCxnSpPr>
            <a:cxnSpLocks noChangeAspect="1"/>
            <a:stCxn id="103" idx="1"/>
            <a:endCxn id="104" idx="4"/>
          </p:cNvCxnSpPr>
          <p:nvPr/>
        </p:nvCxnSpPr>
        <p:spPr>
          <a:xfrm rot="5400000">
            <a:off x="6334943" y="2229757"/>
            <a:ext cx="641717" cy="1025687"/>
          </a:xfrm>
          <a:prstGeom prst="bentConnector3">
            <a:avLst>
              <a:gd name="adj1" fmla="val 55552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7" name="Conector angulado 100">
            <a:extLst>
              <a:ext uri="{FF2B5EF4-FFF2-40B4-BE49-F238E27FC236}">
                <a16:creationId xmlns:a16="http://schemas.microsoft.com/office/drawing/2014/main" id="{6E957D0C-4158-4E8D-BE66-C87699F0F64C}"/>
              </a:ext>
            </a:extLst>
          </p:cNvPr>
          <p:cNvCxnSpPr>
            <a:cxnSpLocks noChangeAspect="1"/>
            <a:stCxn id="22" idx="2"/>
            <a:endCxn id="103" idx="4"/>
          </p:cNvCxnSpPr>
          <p:nvPr/>
        </p:nvCxnSpPr>
        <p:spPr>
          <a:xfrm rot="5400000">
            <a:off x="6594666" y="1535890"/>
            <a:ext cx="598061" cy="402465"/>
          </a:xfrm>
          <a:prstGeom prst="bentConnector3">
            <a:avLst>
              <a:gd name="adj1" fmla="val 8177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8" name="Conector angulado 103">
            <a:extLst>
              <a:ext uri="{FF2B5EF4-FFF2-40B4-BE49-F238E27FC236}">
                <a16:creationId xmlns:a16="http://schemas.microsoft.com/office/drawing/2014/main" id="{DC261DBC-DAC4-491D-9FCE-FF803975F472}"/>
              </a:ext>
            </a:extLst>
          </p:cNvPr>
          <p:cNvCxnSpPr>
            <a:cxnSpLocks noChangeAspect="1"/>
            <a:stCxn id="22" idx="2"/>
            <a:endCxn id="102" idx="5"/>
          </p:cNvCxnSpPr>
          <p:nvPr/>
        </p:nvCxnSpPr>
        <p:spPr>
          <a:xfrm rot="16200000" flipH="1">
            <a:off x="7184805" y="1348214"/>
            <a:ext cx="598061" cy="777814"/>
          </a:xfrm>
          <a:prstGeom prst="bentConnector3">
            <a:avLst>
              <a:gd name="adj1" fmla="val 8177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9" name="Conector angulado 110">
            <a:extLst>
              <a:ext uri="{FF2B5EF4-FFF2-40B4-BE49-F238E27FC236}">
                <a16:creationId xmlns:a16="http://schemas.microsoft.com/office/drawing/2014/main" id="{5BF9839C-EC2B-42E3-B782-0A586575581A}"/>
              </a:ext>
            </a:extLst>
          </p:cNvPr>
          <p:cNvCxnSpPr>
            <a:cxnSpLocks noChangeAspect="1"/>
            <a:stCxn id="103" idx="1"/>
            <a:endCxn id="133" idx="4"/>
          </p:cNvCxnSpPr>
          <p:nvPr/>
        </p:nvCxnSpPr>
        <p:spPr>
          <a:xfrm rot="5400000">
            <a:off x="6847063" y="2741877"/>
            <a:ext cx="641717" cy="144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50" name="Hexágono 114">
            <a:hlinkClick r:id="" action="ppaction://noaction"/>
            <a:extLst>
              <a:ext uri="{FF2B5EF4-FFF2-40B4-BE49-F238E27FC236}">
                <a16:creationId xmlns:a16="http://schemas.microsoft.com/office/drawing/2014/main" id="{FA99D027-1D9C-476A-B5D1-C696C221B011}"/>
              </a:ext>
            </a:extLst>
          </p:cNvPr>
          <p:cNvSpPr>
            <a:spLocks noChangeAspect="1"/>
          </p:cNvSpPr>
          <p:nvPr/>
        </p:nvSpPr>
        <p:spPr>
          <a:xfrm>
            <a:off x="6060286" y="4272960"/>
            <a:ext cx="668975" cy="305391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PRISIÓN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5,881 (C)</a:t>
            </a:r>
          </a:p>
        </p:txBody>
      </p:sp>
      <p:cxnSp>
        <p:nvCxnSpPr>
          <p:cNvPr id="51" name="Conector angulado 116">
            <a:extLst>
              <a:ext uri="{FF2B5EF4-FFF2-40B4-BE49-F238E27FC236}">
                <a16:creationId xmlns:a16="http://schemas.microsoft.com/office/drawing/2014/main" id="{F6FB50CE-27BF-47CE-B64A-EACF6AC41A37}"/>
              </a:ext>
            </a:extLst>
          </p:cNvPr>
          <p:cNvCxnSpPr>
            <a:cxnSpLocks noChangeAspect="1"/>
            <a:stCxn id="133" idx="2"/>
            <a:endCxn id="125" idx="5"/>
          </p:cNvCxnSpPr>
          <p:nvPr/>
        </p:nvCxnSpPr>
        <p:spPr>
          <a:xfrm rot="16200000" flipH="1">
            <a:off x="7415632" y="3214880"/>
            <a:ext cx="305443" cy="80231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2" name="Conector angulado 122">
            <a:extLst>
              <a:ext uri="{FF2B5EF4-FFF2-40B4-BE49-F238E27FC236}">
                <a16:creationId xmlns:a16="http://schemas.microsoft.com/office/drawing/2014/main" id="{F7E9FABE-1213-4715-A474-C7777F7D9DB0}"/>
              </a:ext>
            </a:extLst>
          </p:cNvPr>
          <p:cNvCxnSpPr>
            <a:cxnSpLocks noChangeAspect="1"/>
            <a:stCxn id="133" idx="2"/>
            <a:endCxn id="132" idx="4"/>
          </p:cNvCxnSpPr>
          <p:nvPr/>
        </p:nvCxnSpPr>
        <p:spPr>
          <a:xfrm rot="5400000">
            <a:off x="6741630" y="3343191"/>
            <a:ext cx="305443" cy="545693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3" name="Conector angulado 133">
            <a:extLst>
              <a:ext uri="{FF2B5EF4-FFF2-40B4-BE49-F238E27FC236}">
                <a16:creationId xmlns:a16="http://schemas.microsoft.com/office/drawing/2014/main" id="{52A9232F-7D44-4A26-916F-641611F57B1B}"/>
              </a:ext>
            </a:extLst>
          </p:cNvPr>
          <p:cNvCxnSpPr>
            <a:cxnSpLocks noChangeAspect="1"/>
            <a:stCxn id="126" idx="2"/>
            <a:endCxn id="127" idx="2"/>
          </p:cNvCxnSpPr>
          <p:nvPr/>
        </p:nvCxnSpPr>
        <p:spPr>
          <a:xfrm rot="16200000" flipH="1">
            <a:off x="6938678" y="4491956"/>
            <a:ext cx="158845" cy="331632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4" name="Conector angulado 153">
            <a:extLst>
              <a:ext uri="{FF2B5EF4-FFF2-40B4-BE49-F238E27FC236}">
                <a16:creationId xmlns:a16="http://schemas.microsoft.com/office/drawing/2014/main" id="{D06869F9-BF37-414B-A7DB-4A6BEB85926A}"/>
              </a:ext>
            </a:extLst>
          </p:cNvPr>
          <p:cNvCxnSpPr>
            <a:cxnSpLocks noChangeAspect="1"/>
            <a:stCxn id="108" idx="4"/>
            <a:endCxn id="92" idx="0"/>
          </p:cNvCxnSpPr>
          <p:nvPr/>
        </p:nvCxnSpPr>
        <p:spPr>
          <a:xfrm rot="5400000">
            <a:off x="189743" y="4178267"/>
            <a:ext cx="419628" cy="2240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55" name="Elipse 164">
            <a:extLst>
              <a:ext uri="{FF2B5EF4-FFF2-40B4-BE49-F238E27FC236}">
                <a16:creationId xmlns:a16="http://schemas.microsoft.com/office/drawing/2014/main" id="{335C2BC0-07B9-42DC-AF97-8A5110D5B179}"/>
              </a:ext>
            </a:extLst>
          </p:cNvPr>
          <p:cNvSpPr>
            <a:spLocks noChangeAspect="1"/>
          </p:cNvSpPr>
          <p:nvPr/>
        </p:nvSpPr>
        <p:spPr>
          <a:xfrm>
            <a:off x="6230626" y="4618000"/>
            <a:ext cx="278740" cy="276490"/>
          </a:xfrm>
          <a:prstGeom prst="ellipse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5G</a:t>
            </a:r>
          </a:p>
        </p:txBody>
      </p:sp>
      <p:cxnSp>
        <p:nvCxnSpPr>
          <p:cNvPr id="56" name="Conector angulado 165">
            <a:extLst>
              <a:ext uri="{FF2B5EF4-FFF2-40B4-BE49-F238E27FC236}">
                <a16:creationId xmlns:a16="http://schemas.microsoft.com/office/drawing/2014/main" id="{E0D11CB8-887A-4341-8C07-A1F746878066}"/>
              </a:ext>
            </a:extLst>
          </p:cNvPr>
          <p:cNvCxnSpPr>
            <a:cxnSpLocks noChangeAspect="1"/>
            <a:stCxn id="50" idx="2"/>
            <a:endCxn id="55" idx="2"/>
          </p:cNvCxnSpPr>
          <p:nvPr/>
        </p:nvCxnSpPr>
        <p:spPr>
          <a:xfrm rot="16200000" flipH="1">
            <a:off x="6094683" y="4620301"/>
            <a:ext cx="177895" cy="93993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57" name="Elipse 214">
            <a:extLst>
              <a:ext uri="{FF2B5EF4-FFF2-40B4-BE49-F238E27FC236}">
                <a16:creationId xmlns:a16="http://schemas.microsoft.com/office/drawing/2014/main" id="{6D703CCE-A18F-44AD-B1A3-543BBFB7CB00}"/>
              </a:ext>
            </a:extLst>
          </p:cNvPr>
          <p:cNvSpPr>
            <a:spLocks noChangeAspect="1"/>
          </p:cNvSpPr>
          <p:nvPr/>
        </p:nvSpPr>
        <p:spPr>
          <a:xfrm>
            <a:off x="6776365" y="2807672"/>
            <a:ext cx="278740" cy="254371"/>
          </a:xfrm>
          <a:prstGeom prst="ellipse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8G</a:t>
            </a:r>
          </a:p>
        </p:txBody>
      </p:sp>
      <p:cxnSp>
        <p:nvCxnSpPr>
          <p:cNvPr id="58" name="Conector angulado 215">
            <a:extLst>
              <a:ext uri="{FF2B5EF4-FFF2-40B4-BE49-F238E27FC236}">
                <a16:creationId xmlns:a16="http://schemas.microsoft.com/office/drawing/2014/main" id="{D52B7E29-385D-4262-ABCA-B8044C9381DC}"/>
              </a:ext>
            </a:extLst>
          </p:cNvPr>
          <p:cNvCxnSpPr>
            <a:cxnSpLocks noChangeAspect="1"/>
            <a:stCxn id="57" idx="6"/>
            <a:endCxn id="133" idx="4"/>
          </p:cNvCxnSpPr>
          <p:nvPr/>
        </p:nvCxnSpPr>
        <p:spPr>
          <a:xfrm>
            <a:off x="7055106" y="2934858"/>
            <a:ext cx="112091" cy="12860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59" name="Elipse 218">
            <a:extLst>
              <a:ext uri="{FF2B5EF4-FFF2-40B4-BE49-F238E27FC236}">
                <a16:creationId xmlns:a16="http://schemas.microsoft.com/office/drawing/2014/main" id="{22CC7EA3-7D0A-46F9-AE3A-A99A1FBA5637}"/>
              </a:ext>
            </a:extLst>
          </p:cNvPr>
          <p:cNvSpPr>
            <a:spLocks noChangeAspect="1"/>
          </p:cNvSpPr>
          <p:nvPr/>
        </p:nvSpPr>
        <p:spPr>
          <a:xfrm>
            <a:off x="3924549" y="2400911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9F</a:t>
            </a:r>
          </a:p>
        </p:txBody>
      </p:sp>
      <p:cxnSp>
        <p:nvCxnSpPr>
          <p:cNvPr id="60" name="Conector angulado 219">
            <a:extLst>
              <a:ext uri="{FF2B5EF4-FFF2-40B4-BE49-F238E27FC236}">
                <a16:creationId xmlns:a16="http://schemas.microsoft.com/office/drawing/2014/main" id="{370F9E0E-A3D6-41C4-AA7E-AB4339977FCA}"/>
              </a:ext>
            </a:extLst>
          </p:cNvPr>
          <p:cNvCxnSpPr>
            <a:cxnSpLocks noChangeAspect="1"/>
            <a:stCxn id="36" idx="2"/>
            <a:endCxn id="59" idx="2"/>
          </p:cNvCxnSpPr>
          <p:nvPr/>
        </p:nvCxnSpPr>
        <p:spPr>
          <a:xfrm rot="16200000" flipH="1">
            <a:off x="3763321" y="2377927"/>
            <a:ext cx="210977" cy="11148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61" name="Retângulo 99">
            <a:hlinkClick r:id="" action="ppaction://noaction"/>
            <a:extLst>
              <a:ext uri="{FF2B5EF4-FFF2-40B4-BE49-F238E27FC236}">
                <a16:creationId xmlns:a16="http://schemas.microsoft.com/office/drawing/2014/main" id="{D3F9235A-3A95-40AB-BAAA-48B6983FDF8F}"/>
              </a:ext>
            </a:extLst>
          </p:cNvPr>
          <p:cNvSpPr>
            <a:spLocks noChangeAspect="1"/>
          </p:cNvSpPr>
          <p:nvPr/>
        </p:nvSpPr>
        <p:spPr>
          <a:xfrm>
            <a:off x="3091896" y="520783"/>
            <a:ext cx="720000" cy="45802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INGRESADOS EN SEDE FISCAL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186,763 (C)</a:t>
            </a:r>
          </a:p>
        </p:txBody>
      </p:sp>
      <p:cxnSp>
        <p:nvCxnSpPr>
          <p:cNvPr id="62" name="Conector angulado 117">
            <a:extLst>
              <a:ext uri="{FF2B5EF4-FFF2-40B4-BE49-F238E27FC236}">
                <a16:creationId xmlns:a16="http://schemas.microsoft.com/office/drawing/2014/main" id="{F76AC4CE-067C-4777-B40F-B7FB49C1BC13}"/>
              </a:ext>
            </a:extLst>
          </p:cNvPr>
          <p:cNvCxnSpPr>
            <a:cxnSpLocks noChangeAspect="1"/>
            <a:stCxn id="13" idx="2"/>
            <a:endCxn id="112" idx="4"/>
          </p:cNvCxnSpPr>
          <p:nvPr/>
        </p:nvCxnSpPr>
        <p:spPr>
          <a:xfrm rot="5400000">
            <a:off x="1576273" y="3445438"/>
            <a:ext cx="623355" cy="1112668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63" name="Conector angulado 120">
            <a:extLst>
              <a:ext uri="{FF2B5EF4-FFF2-40B4-BE49-F238E27FC236}">
                <a16:creationId xmlns:a16="http://schemas.microsoft.com/office/drawing/2014/main" id="{E3EE5E28-9D60-402D-8A6D-3FBA77477E30}"/>
              </a:ext>
            </a:extLst>
          </p:cNvPr>
          <p:cNvCxnSpPr>
            <a:cxnSpLocks noChangeAspect="1"/>
            <a:stCxn id="41" idx="2"/>
            <a:endCxn id="27" idx="4"/>
          </p:cNvCxnSpPr>
          <p:nvPr/>
        </p:nvCxnSpPr>
        <p:spPr>
          <a:xfrm rot="5400000">
            <a:off x="2996585" y="5762268"/>
            <a:ext cx="378843" cy="10268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64" name="Elipse 121">
            <a:extLst>
              <a:ext uri="{FF2B5EF4-FFF2-40B4-BE49-F238E27FC236}">
                <a16:creationId xmlns:a16="http://schemas.microsoft.com/office/drawing/2014/main" id="{C2DDB4A7-F471-4765-BB32-F1C86B9969B5}"/>
              </a:ext>
            </a:extLst>
          </p:cNvPr>
          <p:cNvSpPr>
            <a:spLocks noChangeAspect="1"/>
          </p:cNvSpPr>
          <p:nvPr/>
        </p:nvSpPr>
        <p:spPr>
          <a:xfrm>
            <a:off x="3321564" y="6496161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13F</a:t>
            </a:r>
          </a:p>
        </p:txBody>
      </p:sp>
      <p:sp>
        <p:nvSpPr>
          <p:cNvPr id="65" name="Elipse 124">
            <a:extLst>
              <a:ext uri="{FF2B5EF4-FFF2-40B4-BE49-F238E27FC236}">
                <a16:creationId xmlns:a16="http://schemas.microsoft.com/office/drawing/2014/main" id="{0511DC81-47DB-4DD3-8F3D-7B3A155E0F11}"/>
              </a:ext>
            </a:extLst>
          </p:cNvPr>
          <p:cNvSpPr>
            <a:spLocks noChangeAspect="1"/>
          </p:cNvSpPr>
          <p:nvPr/>
        </p:nvSpPr>
        <p:spPr>
          <a:xfrm>
            <a:off x="6678051" y="650016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2C</a:t>
            </a:r>
          </a:p>
        </p:txBody>
      </p:sp>
      <p:sp>
        <p:nvSpPr>
          <p:cNvPr id="66" name="Elipse 128">
            <a:extLst>
              <a:ext uri="{FF2B5EF4-FFF2-40B4-BE49-F238E27FC236}">
                <a16:creationId xmlns:a16="http://schemas.microsoft.com/office/drawing/2014/main" id="{056B7430-6A51-4628-82A5-6C70C59B658F}"/>
              </a:ext>
            </a:extLst>
          </p:cNvPr>
          <p:cNvSpPr>
            <a:spLocks noChangeAspect="1"/>
          </p:cNvSpPr>
          <p:nvPr/>
        </p:nvSpPr>
        <p:spPr>
          <a:xfrm>
            <a:off x="7210852" y="650016"/>
            <a:ext cx="278740" cy="27649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14B</a:t>
            </a:r>
          </a:p>
        </p:txBody>
      </p:sp>
      <p:cxnSp>
        <p:nvCxnSpPr>
          <p:cNvPr id="67" name="Conector angulado 135">
            <a:extLst>
              <a:ext uri="{FF2B5EF4-FFF2-40B4-BE49-F238E27FC236}">
                <a16:creationId xmlns:a16="http://schemas.microsoft.com/office/drawing/2014/main" id="{63B2175A-E1F8-4CFF-8DDD-B04FA0111099}"/>
              </a:ext>
            </a:extLst>
          </p:cNvPr>
          <p:cNvCxnSpPr>
            <a:cxnSpLocks noChangeAspect="1"/>
            <a:stCxn id="102" idx="1"/>
            <a:endCxn id="133" idx="5"/>
          </p:cNvCxnSpPr>
          <p:nvPr/>
        </p:nvCxnSpPr>
        <p:spPr>
          <a:xfrm rot="5400000">
            <a:off x="7433635" y="2624350"/>
            <a:ext cx="641717" cy="236498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68" name="Elipse 161">
            <a:extLst>
              <a:ext uri="{FF2B5EF4-FFF2-40B4-BE49-F238E27FC236}">
                <a16:creationId xmlns:a16="http://schemas.microsoft.com/office/drawing/2014/main" id="{BB7F7AE1-A9F5-4019-959A-C1FB06800A3F}"/>
              </a:ext>
            </a:extLst>
          </p:cNvPr>
          <p:cNvSpPr>
            <a:spLocks noChangeAspect="1"/>
          </p:cNvSpPr>
          <p:nvPr/>
        </p:nvSpPr>
        <p:spPr>
          <a:xfrm>
            <a:off x="8281310" y="2787227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5F</a:t>
            </a:r>
          </a:p>
        </p:txBody>
      </p:sp>
      <p:sp>
        <p:nvSpPr>
          <p:cNvPr id="69" name="Retângulo 162">
            <a:hlinkClick r:id="" action="ppaction://noaction"/>
            <a:extLst>
              <a:ext uri="{FF2B5EF4-FFF2-40B4-BE49-F238E27FC236}">
                <a16:creationId xmlns:a16="http://schemas.microsoft.com/office/drawing/2014/main" id="{505E1F56-4EAB-4D63-9508-F0ABA37007C1}"/>
              </a:ext>
            </a:extLst>
          </p:cNvPr>
          <p:cNvSpPr>
            <a:spLocks noChangeAspect="1"/>
          </p:cNvSpPr>
          <p:nvPr/>
        </p:nvSpPr>
        <p:spPr>
          <a:xfrm>
            <a:off x="8264274" y="3145788"/>
            <a:ext cx="762733" cy="48926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EN CONDENA DE PRISIÓN</a:t>
            </a:r>
          </a:p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12,785 (P)</a:t>
            </a:r>
          </a:p>
        </p:txBody>
      </p:sp>
      <p:cxnSp>
        <p:nvCxnSpPr>
          <p:cNvPr id="70" name="Conector angulado 163">
            <a:extLst>
              <a:ext uri="{FF2B5EF4-FFF2-40B4-BE49-F238E27FC236}">
                <a16:creationId xmlns:a16="http://schemas.microsoft.com/office/drawing/2014/main" id="{306B9C5E-DB50-4EF6-9A86-81F6968BF9A2}"/>
              </a:ext>
            </a:extLst>
          </p:cNvPr>
          <p:cNvCxnSpPr>
            <a:cxnSpLocks noChangeAspect="1"/>
            <a:stCxn id="68" idx="6"/>
            <a:endCxn id="69" idx="0"/>
          </p:cNvCxnSpPr>
          <p:nvPr/>
        </p:nvCxnSpPr>
        <p:spPr>
          <a:xfrm>
            <a:off x="8560050" y="2925472"/>
            <a:ext cx="85590" cy="220316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71" name="Elipse 166">
            <a:extLst>
              <a:ext uri="{FF2B5EF4-FFF2-40B4-BE49-F238E27FC236}">
                <a16:creationId xmlns:a16="http://schemas.microsoft.com/office/drawing/2014/main" id="{6DD7ADB9-DA9F-4A23-AD9A-4E8478D6BC4C}"/>
              </a:ext>
            </a:extLst>
          </p:cNvPr>
          <p:cNvSpPr>
            <a:spLocks noChangeAspect="1"/>
          </p:cNvSpPr>
          <p:nvPr/>
        </p:nvSpPr>
        <p:spPr>
          <a:xfrm>
            <a:off x="8841955" y="3666959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6A</a:t>
            </a:r>
          </a:p>
        </p:txBody>
      </p:sp>
      <p:cxnSp>
        <p:nvCxnSpPr>
          <p:cNvPr id="72" name="Conector angulado 167">
            <a:extLst>
              <a:ext uri="{FF2B5EF4-FFF2-40B4-BE49-F238E27FC236}">
                <a16:creationId xmlns:a16="http://schemas.microsoft.com/office/drawing/2014/main" id="{596B1F74-759F-4231-BA04-39188E70BEB0}"/>
              </a:ext>
            </a:extLst>
          </p:cNvPr>
          <p:cNvCxnSpPr>
            <a:cxnSpLocks noChangeAspect="1"/>
            <a:stCxn id="69" idx="2"/>
            <a:endCxn id="71" idx="2"/>
          </p:cNvCxnSpPr>
          <p:nvPr/>
        </p:nvCxnSpPr>
        <p:spPr>
          <a:xfrm rot="16200000" flipH="1">
            <a:off x="8658721" y="3621971"/>
            <a:ext cx="170152" cy="19631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73" name="Elipse 171">
            <a:extLst>
              <a:ext uri="{FF2B5EF4-FFF2-40B4-BE49-F238E27FC236}">
                <a16:creationId xmlns:a16="http://schemas.microsoft.com/office/drawing/2014/main" id="{FD331777-F155-440A-89C0-A75A3C1F74FC}"/>
              </a:ext>
            </a:extLst>
          </p:cNvPr>
          <p:cNvSpPr>
            <a:spLocks noChangeAspect="1"/>
          </p:cNvSpPr>
          <p:nvPr/>
        </p:nvSpPr>
        <p:spPr>
          <a:xfrm>
            <a:off x="8281310" y="445418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7F</a:t>
            </a:r>
          </a:p>
        </p:txBody>
      </p:sp>
      <p:sp>
        <p:nvSpPr>
          <p:cNvPr id="74" name="Retângulo 172">
            <a:hlinkClick r:id="" action="ppaction://noaction"/>
            <a:extLst>
              <a:ext uri="{FF2B5EF4-FFF2-40B4-BE49-F238E27FC236}">
                <a16:creationId xmlns:a16="http://schemas.microsoft.com/office/drawing/2014/main" id="{612F39CA-7099-435E-8469-0CDBD1202AB1}"/>
              </a:ext>
            </a:extLst>
          </p:cNvPr>
          <p:cNvSpPr>
            <a:spLocks noChangeAspect="1"/>
          </p:cNvSpPr>
          <p:nvPr/>
        </p:nvSpPr>
        <p:spPr>
          <a:xfrm>
            <a:off x="8264274" y="804147"/>
            <a:ext cx="762732" cy="48184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EN PRISIÓN PREVENTIVA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11,198 (P)</a:t>
            </a:r>
          </a:p>
        </p:txBody>
      </p:sp>
      <p:cxnSp>
        <p:nvCxnSpPr>
          <p:cNvPr id="75" name="Conector angulado 175">
            <a:extLst>
              <a:ext uri="{FF2B5EF4-FFF2-40B4-BE49-F238E27FC236}">
                <a16:creationId xmlns:a16="http://schemas.microsoft.com/office/drawing/2014/main" id="{0A4AC8FF-50DE-427B-8B10-E272C8F85D73}"/>
              </a:ext>
            </a:extLst>
          </p:cNvPr>
          <p:cNvCxnSpPr>
            <a:cxnSpLocks noChangeAspect="1"/>
            <a:stCxn id="73" idx="6"/>
            <a:endCxn id="74" idx="0"/>
          </p:cNvCxnSpPr>
          <p:nvPr/>
        </p:nvCxnSpPr>
        <p:spPr>
          <a:xfrm>
            <a:off x="8560050" y="583664"/>
            <a:ext cx="85590" cy="220483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76" name="Elipse 176">
            <a:extLst>
              <a:ext uri="{FF2B5EF4-FFF2-40B4-BE49-F238E27FC236}">
                <a16:creationId xmlns:a16="http://schemas.microsoft.com/office/drawing/2014/main" id="{46F49AEE-5002-4220-98B2-9BCD3C8A3352}"/>
              </a:ext>
            </a:extLst>
          </p:cNvPr>
          <p:cNvSpPr>
            <a:spLocks noChangeAspect="1"/>
          </p:cNvSpPr>
          <p:nvPr/>
        </p:nvSpPr>
        <p:spPr>
          <a:xfrm>
            <a:off x="8841955" y="1353309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8F</a:t>
            </a:r>
          </a:p>
        </p:txBody>
      </p:sp>
      <p:cxnSp>
        <p:nvCxnSpPr>
          <p:cNvPr id="77" name="Conector angulado 154">
            <a:extLst>
              <a:ext uri="{FF2B5EF4-FFF2-40B4-BE49-F238E27FC236}">
                <a16:creationId xmlns:a16="http://schemas.microsoft.com/office/drawing/2014/main" id="{036789DA-3208-4170-BEE7-CD1C364EE584}"/>
              </a:ext>
            </a:extLst>
          </p:cNvPr>
          <p:cNvCxnSpPr>
            <a:cxnSpLocks noChangeAspect="1"/>
            <a:stCxn id="143" idx="2"/>
            <a:endCxn id="22" idx="0"/>
          </p:cNvCxnSpPr>
          <p:nvPr/>
        </p:nvCxnSpPr>
        <p:spPr>
          <a:xfrm rot="5400000" flipH="1" flipV="1">
            <a:off x="5681297" y="962994"/>
            <a:ext cx="1304157" cy="1523103"/>
          </a:xfrm>
          <a:prstGeom prst="bentConnector5">
            <a:avLst>
              <a:gd name="adj1" fmla="val -17529"/>
              <a:gd name="adj2" fmla="val 30562"/>
              <a:gd name="adj3" fmla="val 108561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78" name="Retângulo 148">
            <a:hlinkClick r:id="" action="ppaction://noaction"/>
            <a:extLst>
              <a:ext uri="{FF2B5EF4-FFF2-40B4-BE49-F238E27FC236}">
                <a16:creationId xmlns:a16="http://schemas.microsoft.com/office/drawing/2014/main" id="{ABE6997D-8939-49D6-AE53-10D78A2637AD}"/>
              </a:ext>
            </a:extLst>
          </p:cNvPr>
          <p:cNvSpPr>
            <a:spLocks noChangeAspect="1"/>
          </p:cNvSpPr>
          <p:nvPr/>
        </p:nvSpPr>
        <p:spPr>
          <a:xfrm>
            <a:off x="4469834" y="4019256"/>
            <a:ext cx="624377" cy="41473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Solicitudes atendidas</a:t>
            </a: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208,973 (SOL)</a:t>
            </a:r>
            <a:endParaRPr kumimoji="0" lang="pt-BR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ector angulado 149">
            <a:extLst>
              <a:ext uri="{FF2B5EF4-FFF2-40B4-BE49-F238E27FC236}">
                <a16:creationId xmlns:a16="http://schemas.microsoft.com/office/drawing/2014/main" id="{53058630-1B3B-4809-992C-50B66C9A668D}"/>
              </a:ext>
            </a:extLst>
          </p:cNvPr>
          <p:cNvCxnSpPr>
            <a:cxnSpLocks noChangeAspect="1"/>
            <a:stCxn id="15" idx="2"/>
            <a:endCxn id="78" idx="0"/>
          </p:cNvCxnSpPr>
          <p:nvPr/>
        </p:nvCxnSpPr>
        <p:spPr>
          <a:xfrm rot="16200000" flipH="1">
            <a:off x="4161034" y="3398266"/>
            <a:ext cx="345657" cy="89632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80" name="Conector angulado 160">
            <a:extLst>
              <a:ext uri="{FF2B5EF4-FFF2-40B4-BE49-F238E27FC236}">
                <a16:creationId xmlns:a16="http://schemas.microsoft.com/office/drawing/2014/main" id="{7F4D680F-C5C9-429D-873D-C65582CDC6EF}"/>
              </a:ext>
            </a:extLst>
          </p:cNvPr>
          <p:cNvCxnSpPr>
            <a:cxnSpLocks noChangeAspect="1"/>
            <a:stCxn id="96" idx="1"/>
            <a:endCxn id="33" idx="0"/>
          </p:cNvCxnSpPr>
          <p:nvPr/>
        </p:nvCxnSpPr>
        <p:spPr>
          <a:xfrm rot="16200000" flipH="1">
            <a:off x="2668685" y="490871"/>
            <a:ext cx="320365" cy="1246060"/>
          </a:xfrm>
          <a:prstGeom prst="bentConnector3">
            <a:avLst>
              <a:gd name="adj1" fmla="val 26214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81" name="Hexágono 179">
            <a:hlinkClick r:id="" action="ppaction://noaction"/>
            <a:extLst>
              <a:ext uri="{FF2B5EF4-FFF2-40B4-BE49-F238E27FC236}">
                <a16:creationId xmlns:a16="http://schemas.microsoft.com/office/drawing/2014/main" id="{5ABC5465-EEE6-48C5-A534-5AC488364743}"/>
              </a:ext>
            </a:extLst>
          </p:cNvPr>
          <p:cNvSpPr>
            <a:spLocks noChangeAspect="1"/>
          </p:cNvSpPr>
          <p:nvPr/>
        </p:nvSpPr>
        <p:spPr>
          <a:xfrm>
            <a:off x="6703147" y="6060671"/>
            <a:ext cx="612000" cy="332796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CONDENA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20,753 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(C)</a:t>
            </a:r>
            <a:endParaRPr kumimoji="0" lang="es-CO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ector angulado 181">
            <a:extLst>
              <a:ext uri="{FF2B5EF4-FFF2-40B4-BE49-F238E27FC236}">
                <a16:creationId xmlns:a16="http://schemas.microsoft.com/office/drawing/2014/main" id="{FE967E25-DD44-44BC-ABC2-3A01E643F217}"/>
              </a:ext>
            </a:extLst>
          </p:cNvPr>
          <p:cNvCxnSpPr>
            <a:cxnSpLocks noChangeAspect="1"/>
            <a:stCxn id="85" idx="2"/>
            <a:endCxn id="81" idx="4"/>
          </p:cNvCxnSpPr>
          <p:nvPr/>
        </p:nvCxnSpPr>
        <p:spPr>
          <a:xfrm rot="5400000">
            <a:off x="6717148" y="5942047"/>
            <a:ext cx="187824" cy="4942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83" name="Conector angulado 182">
            <a:extLst>
              <a:ext uri="{FF2B5EF4-FFF2-40B4-BE49-F238E27FC236}">
                <a16:creationId xmlns:a16="http://schemas.microsoft.com/office/drawing/2014/main" id="{636064C1-EC04-44E3-8453-27758208D670}"/>
              </a:ext>
            </a:extLst>
          </p:cNvPr>
          <p:cNvCxnSpPr>
            <a:cxnSpLocks noChangeAspect="1"/>
            <a:stCxn id="85" idx="2"/>
            <a:endCxn id="105" idx="4"/>
          </p:cNvCxnSpPr>
          <p:nvPr/>
        </p:nvCxnSpPr>
        <p:spPr>
          <a:xfrm rot="5400000">
            <a:off x="6351845" y="5576744"/>
            <a:ext cx="187824" cy="780033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84" name="Conector angulado 183">
            <a:extLst>
              <a:ext uri="{FF2B5EF4-FFF2-40B4-BE49-F238E27FC236}">
                <a16:creationId xmlns:a16="http://schemas.microsoft.com/office/drawing/2014/main" id="{44510443-7600-411D-B45C-6695F2EA2CF7}"/>
              </a:ext>
            </a:extLst>
          </p:cNvPr>
          <p:cNvCxnSpPr>
            <a:cxnSpLocks noChangeAspect="1"/>
            <a:stCxn id="105" idx="2"/>
            <a:endCxn id="89" idx="2"/>
          </p:cNvCxnSpPr>
          <p:nvPr/>
        </p:nvCxnSpPr>
        <p:spPr>
          <a:xfrm rot="16200000" flipH="1">
            <a:off x="5964937" y="6465792"/>
            <a:ext cx="311396" cy="12979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85" name="Retângulo 185">
            <a:hlinkClick r:id="" action="ppaction://noaction"/>
            <a:extLst>
              <a:ext uri="{FF2B5EF4-FFF2-40B4-BE49-F238E27FC236}">
                <a16:creationId xmlns:a16="http://schemas.microsoft.com/office/drawing/2014/main" id="{B1B3F2D3-BFE8-4046-9912-B4D67E30EE0B}"/>
              </a:ext>
            </a:extLst>
          </p:cNvPr>
          <p:cNvSpPr>
            <a:spLocks noChangeAspect="1"/>
          </p:cNvSpPr>
          <p:nvPr/>
        </p:nvSpPr>
        <p:spPr>
          <a:xfrm>
            <a:off x="6529160" y="5458113"/>
            <a:ext cx="613227" cy="41473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INGRESADOS 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EN J. PAZ</a:t>
            </a:r>
          </a:p>
          <a:p>
            <a:pPr marL="0" marR="0" lvl="0" indent="0" algn="ctr" defTabSz="454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273,533 (C)</a:t>
            </a:r>
          </a:p>
        </p:txBody>
      </p:sp>
      <p:sp>
        <p:nvSpPr>
          <p:cNvPr id="86" name="Elipse 188">
            <a:extLst>
              <a:ext uri="{FF2B5EF4-FFF2-40B4-BE49-F238E27FC236}">
                <a16:creationId xmlns:a16="http://schemas.microsoft.com/office/drawing/2014/main" id="{CB9C9405-6633-4BF2-AF92-0EB07D09A4E7}"/>
              </a:ext>
            </a:extLst>
          </p:cNvPr>
          <p:cNvSpPr>
            <a:spLocks noChangeAspect="1"/>
          </p:cNvSpPr>
          <p:nvPr/>
        </p:nvSpPr>
        <p:spPr>
          <a:xfrm>
            <a:off x="6920237" y="5092042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9C</a:t>
            </a:r>
          </a:p>
        </p:txBody>
      </p:sp>
      <p:cxnSp>
        <p:nvCxnSpPr>
          <p:cNvPr id="87" name="Conector angulado 189">
            <a:extLst>
              <a:ext uri="{FF2B5EF4-FFF2-40B4-BE49-F238E27FC236}">
                <a16:creationId xmlns:a16="http://schemas.microsoft.com/office/drawing/2014/main" id="{AED7BACE-A673-407E-8D5C-7F2314808821}"/>
              </a:ext>
            </a:extLst>
          </p:cNvPr>
          <p:cNvCxnSpPr>
            <a:cxnSpLocks noChangeAspect="1"/>
            <a:stCxn id="81" idx="2"/>
            <a:endCxn id="88" idx="2"/>
          </p:cNvCxnSpPr>
          <p:nvPr/>
        </p:nvCxnSpPr>
        <p:spPr>
          <a:xfrm rot="16200000" flipH="1">
            <a:off x="6704572" y="6475241"/>
            <a:ext cx="292918" cy="12937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88" name="Elipse 190">
            <a:extLst>
              <a:ext uri="{FF2B5EF4-FFF2-40B4-BE49-F238E27FC236}">
                <a16:creationId xmlns:a16="http://schemas.microsoft.com/office/drawing/2014/main" id="{231F0DFA-29AC-467C-8B55-FCDD3912D87E}"/>
              </a:ext>
            </a:extLst>
          </p:cNvPr>
          <p:cNvSpPr>
            <a:spLocks noChangeAspect="1"/>
          </p:cNvSpPr>
          <p:nvPr/>
        </p:nvSpPr>
        <p:spPr>
          <a:xfrm>
            <a:off x="6915717" y="6548140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10A</a:t>
            </a:r>
          </a:p>
        </p:txBody>
      </p:sp>
      <p:sp>
        <p:nvSpPr>
          <p:cNvPr id="89" name="Elipse 191">
            <a:extLst>
              <a:ext uri="{FF2B5EF4-FFF2-40B4-BE49-F238E27FC236}">
                <a16:creationId xmlns:a16="http://schemas.microsoft.com/office/drawing/2014/main" id="{9A2F4F36-B947-40CD-B50A-339B9F9FFD98}"/>
              </a:ext>
            </a:extLst>
          </p:cNvPr>
          <p:cNvSpPr>
            <a:spLocks noChangeAspect="1"/>
          </p:cNvSpPr>
          <p:nvPr/>
        </p:nvSpPr>
        <p:spPr>
          <a:xfrm>
            <a:off x="6185531" y="6548140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11A</a:t>
            </a:r>
          </a:p>
        </p:txBody>
      </p:sp>
      <p:sp>
        <p:nvSpPr>
          <p:cNvPr id="90" name="Fluxograma: Terminação 195">
            <a:extLst>
              <a:ext uri="{FF2B5EF4-FFF2-40B4-BE49-F238E27FC236}">
                <a16:creationId xmlns:a16="http://schemas.microsoft.com/office/drawing/2014/main" id="{A7C686E2-87B3-4E8A-9FED-54A07D695486}"/>
              </a:ext>
            </a:extLst>
          </p:cNvPr>
          <p:cNvSpPr>
            <a:spLocks noChangeAspect="1"/>
          </p:cNvSpPr>
          <p:nvPr/>
        </p:nvSpPr>
        <p:spPr>
          <a:xfrm>
            <a:off x="79658" y="604538"/>
            <a:ext cx="648000" cy="255268"/>
          </a:xfrm>
          <a:prstGeom prst="flowChartTerminator">
            <a:avLst/>
          </a:prstGeom>
          <a:solidFill>
            <a:srgbClr val="FFFFFF"/>
          </a:solidFill>
          <a:ln w="9525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HECHO</a:t>
            </a:r>
          </a:p>
        </p:txBody>
      </p:sp>
      <p:sp>
        <p:nvSpPr>
          <p:cNvPr id="91" name="Fluxograma: Terminação 42">
            <a:extLst>
              <a:ext uri="{FF2B5EF4-FFF2-40B4-BE49-F238E27FC236}">
                <a16:creationId xmlns:a16="http://schemas.microsoft.com/office/drawing/2014/main" id="{3916E567-0088-446C-87B8-A52465DA755F}"/>
              </a:ext>
            </a:extLst>
          </p:cNvPr>
          <p:cNvSpPr>
            <a:spLocks noChangeAspect="1"/>
          </p:cNvSpPr>
          <p:nvPr/>
        </p:nvSpPr>
        <p:spPr>
          <a:xfrm>
            <a:off x="121937" y="2755836"/>
            <a:ext cx="648000" cy="255872"/>
          </a:xfrm>
          <a:prstGeom prst="flowChartTerminator">
            <a:avLst/>
          </a:prstGeom>
          <a:solidFill>
            <a:srgbClr val="FFFFFF"/>
          </a:solidFill>
          <a:ln w="9525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LIBERADO</a:t>
            </a:r>
          </a:p>
        </p:txBody>
      </p:sp>
      <p:sp>
        <p:nvSpPr>
          <p:cNvPr id="92" name="Fluxograma: Terminação 152">
            <a:extLst>
              <a:ext uri="{FF2B5EF4-FFF2-40B4-BE49-F238E27FC236}">
                <a16:creationId xmlns:a16="http://schemas.microsoft.com/office/drawing/2014/main" id="{AED1FE30-62E4-4749-8BE2-42CCD3B3E3AD}"/>
              </a:ext>
            </a:extLst>
          </p:cNvPr>
          <p:cNvSpPr>
            <a:spLocks noChangeAspect="1"/>
          </p:cNvSpPr>
          <p:nvPr/>
        </p:nvSpPr>
        <p:spPr>
          <a:xfrm>
            <a:off x="74437" y="4389201"/>
            <a:ext cx="648000" cy="255872"/>
          </a:xfrm>
          <a:prstGeom prst="flowChartTerminator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EGRESO</a:t>
            </a:r>
          </a:p>
        </p:txBody>
      </p:sp>
      <p:sp>
        <p:nvSpPr>
          <p:cNvPr id="93" name="Elipse 129">
            <a:extLst>
              <a:ext uri="{FF2B5EF4-FFF2-40B4-BE49-F238E27FC236}">
                <a16:creationId xmlns:a16="http://schemas.microsoft.com/office/drawing/2014/main" id="{A8A86479-1C73-46F8-9164-DD30AD4642D2}"/>
              </a:ext>
            </a:extLst>
          </p:cNvPr>
          <p:cNvSpPr>
            <a:spLocks noChangeAspect="1"/>
          </p:cNvSpPr>
          <p:nvPr/>
        </p:nvSpPr>
        <p:spPr>
          <a:xfrm>
            <a:off x="507616" y="2266186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3F</a:t>
            </a:r>
          </a:p>
        </p:txBody>
      </p:sp>
      <p:sp>
        <p:nvSpPr>
          <p:cNvPr id="94" name="Elipse 90">
            <a:extLst>
              <a:ext uri="{FF2B5EF4-FFF2-40B4-BE49-F238E27FC236}">
                <a16:creationId xmlns:a16="http://schemas.microsoft.com/office/drawing/2014/main" id="{E4CEDF52-A9B3-4EF9-B6BD-279420702B61}"/>
              </a:ext>
            </a:extLst>
          </p:cNvPr>
          <p:cNvSpPr>
            <a:spLocks noChangeAspect="1"/>
          </p:cNvSpPr>
          <p:nvPr/>
        </p:nvSpPr>
        <p:spPr>
          <a:xfrm>
            <a:off x="28567" y="2266186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1F</a:t>
            </a:r>
          </a:p>
        </p:txBody>
      </p:sp>
      <p:sp>
        <p:nvSpPr>
          <p:cNvPr id="95" name="Elipse 186">
            <a:extLst>
              <a:ext uri="{FF2B5EF4-FFF2-40B4-BE49-F238E27FC236}">
                <a16:creationId xmlns:a16="http://schemas.microsoft.com/office/drawing/2014/main" id="{09872F35-A995-443F-9F42-D95860C9663F}"/>
              </a:ext>
            </a:extLst>
          </p:cNvPr>
          <p:cNvSpPr>
            <a:spLocks noChangeAspect="1"/>
          </p:cNvSpPr>
          <p:nvPr/>
        </p:nvSpPr>
        <p:spPr>
          <a:xfrm>
            <a:off x="507616" y="4000674"/>
            <a:ext cx="278740" cy="276490"/>
          </a:xfrm>
          <a:prstGeom prst="ellipse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6G</a:t>
            </a:r>
          </a:p>
        </p:txBody>
      </p:sp>
      <p:sp>
        <p:nvSpPr>
          <p:cNvPr id="96" name="Hexágono 155">
            <a:hlinkClick r:id="" action="ppaction://noaction"/>
            <a:extLst>
              <a:ext uri="{FF2B5EF4-FFF2-40B4-BE49-F238E27FC236}">
                <a16:creationId xmlns:a16="http://schemas.microsoft.com/office/drawing/2014/main" id="{4449BE8B-91E7-44D0-B185-602A8DB379A5}"/>
              </a:ext>
            </a:extLst>
          </p:cNvPr>
          <p:cNvSpPr>
            <a:spLocks noChangeAspect="1"/>
          </p:cNvSpPr>
          <p:nvPr/>
        </p:nvSpPr>
        <p:spPr>
          <a:xfrm>
            <a:off x="1621201" y="556259"/>
            <a:ext cx="684000" cy="397461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DENUNCIAS EN PNC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141,877 (C)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AE4E27-3E28-4ACA-9C72-12DC70644DF9}"/>
              </a:ext>
            </a:extLst>
          </p:cNvPr>
          <p:cNvCxnSpPr>
            <a:cxnSpLocks noChangeAspect="1"/>
            <a:stCxn id="61" idx="2"/>
            <a:endCxn id="33" idx="0"/>
          </p:cNvCxnSpPr>
          <p:nvPr/>
        </p:nvCxnSpPr>
        <p:spPr>
          <a:xfrm>
            <a:off x="3451896" y="978804"/>
            <a:ext cx="0" cy="295281"/>
          </a:xfrm>
          <a:prstGeom prst="straightConnector1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98" name="Conector angulado 167">
            <a:extLst>
              <a:ext uri="{FF2B5EF4-FFF2-40B4-BE49-F238E27FC236}">
                <a16:creationId xmlns:a16="http://schemas.microsoft.com/office/drawing/2014/main" id="{73B03A3A-5551-46E5-A161-300561BED8A7}"/>
              </a:ext>
            </a:extLst>
          </p:cNvPr>
          <p:cNvCxnSpPr>
            <a:cxnSpLocks noChangeAspect="1"/>
            <a:stCxn id="74" idx="2"/>
            <a:endCxn id="76" idx="2"/>
          </p:cNvCxnSpPr>
          <p:nvPr/>
        </p:nvCxnSpPr>
        <p:spPr>
          <a:xfrm rot="16200000" flipH="1">
            <a:off x="8641015" y="1290613"/>
            <a:ext cx="205567" cy="19631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99" name="Elipse 139">
            <a:extLst>
              <a:ext uri="{FF2B5EF4-FFF2-40B4-BE49-F238E27FC236}">
                <a16:creationId xmlns:a16="http://schemas.microsoft.com/office/drawing/2014/main" id="{E546F058-E49F-4C4D-9A52-DE5EDBD45F29}"/>
              </a:ext>
            </a:extLst>
          </p:cNvPr>
          <p:cNvSpPr>
            <a:spLocks noChangeAspect="1"/>
          </p:cNvSpPr>
          <p:nvPr/>
        </p:nvSpPr>
        <p:spPr>
          <a:xfrm>
            <a:off x="507616" y="1919270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11F</a:t>
            </a:r>
          </a:p>
        </p:txBody>
      </p:sp>
      <p:sp>
        <p:nvSpPr>
          <p:cNvPr id="100" name="Elipse 180">
            <a:extLst>
              <a:ext uri="{FF2B5EF4-FFF2-40B4-BE49-F238E27FC236}">
                <a16:creationId xmlns:a16="http://schemas.microsoft.com/office/drawing/2014/main" id="{E0CC1752-17FD-4313-AF49-DF644905B28A}"/>
              </a:ext>
            </a:extLst>
          </p:cNvPr>
          <p:cNvSpPr>
            <a:spLocks noChangeAspect="1"/>
          </p:cNvSpPr>
          <p:nvPr/>
        </p:nvSpPr>
        <p:spPr>
          <a:xfrm>
            <a:off x="2562713" y="2400911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12A</a:t>
            </a:r>
          </a:p>
        </p:txBody>
      </p:sp>
      <p:sp>
        <p:nvSpPr>
          <p:cNvPr id="101" name="Elipse 199">
            <a:extLst>
              <a:ext uri="{FF2B5EF4-FFF2-40B4-BE49-F238E27FC236}">
                <a16:creationId xmlns:a16="http://schemas.microsoft.com/office/drawing/2014/main" id="{72DCAE1D-EC9C-4697-BC21-F842583BB963}"/>
              </a:ext>
            </a:extLst>
          </p:cNvPr>
          <p:cNvSpPr>
            <a:spLocks noChangeAspect="1"/>
          </p:cNvSpPr>
          <p:nvPr/>
        </p:nvSpPr>
        <p:spPr>
          <a:xfrm>
            <a:off x="28567" y="1919270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102" name="Hexágono 83">
            <a:hlinkClick r:id="" action="ppaction://noaction"/>
            <a:extLst>
              <a:ext uri="{FF2B5EF4-FFF2-40B4-BE49-F238E27FC236}">
                <a16:creationId xmlns:a16="http://schemas.microsoft.com/office/drawing/2014/main" id="{997EB932-B474-446B-BA0A-FF585D56EEBB}"/>
              </a:ext>
            </a:extLst>
          </p:cNvPr>
          <p:cNvSpPr/>
          <p:nvPr/>
        </p:nvSpPr>
        <p:spPr>
          <a:xfrm>
            <a:off x="7300164" y="2036153"/>
            <a:ext cx="668975" cy="385589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MEDIDA </a:t>
            </a:r>
            <a:r>
              <a:rPr kumimoji="0" lang="pt-BR" sz="73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SUSTITUTIVA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19,623 (P)</a:t>
            </a:r>
          </a:p>
        </p:txBody>
      </p:sp>
      <p:sp>
        <p:nvSpPr>
          <p:cNvPr id="103" name="Hexágono 81">
            <a:hlinkClick r:id="" action="ppaction://noaction"/>
            <a:extLst>
              <a:ext uri="{FF2B5EF4-FFF2-40B4-BE49-F238E27FC236}">
                <a16:creationId xmlns:a16="http://schemas.microsoft.com/office/drawing/2014/main" id="{D0310286-47C6-4432-8219-817428755393}"/>
              </a:ext>
            </a:extLst>
          </p:cNvPr>
          <p:cNvSpPr/>
          <p:nvPr/>
        </p:nvSpPr>
        <p:spPr>
          <a:xfrm>
            <a:off x="6596066" y="2036153"/>
            <a:ext cx="668975" cy="385589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PRISIÓN </a:t>
            </a:r>
            <a:r>
              <a:rPr kumimoji="0" lang="pt-BR" sz="75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PREVENTIVA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13,189 (P)</a:t>
            </a:r>
          </a:p>
        </p:txBody>
      </p:sp>
      <p:sp>
        <p:nvSpPr>
          <p:cNvPr id="104" name="Hexágono 72">
            <a:hlinkClick r:id="" action="ppaction://noaction"/>
            <a:extLst>
              <a:ext uri="{FF2B5EF4-FFF2-40B4-BE49-F238E27FC236}">
                <a16:creationId xmlns:a16="http://schemas.microsoft.com/office/drawing/2014/main" id="{E13F91FA-A597-4B8C-B332-E4611A4EFA3D}"/>
              </a:ext>
            </a:extLst>
          </p:cNvPr>
          <p:cNvSpPr/>
          <p:nvPr/>
        </p:nvSpPr>
        <p:spPr>
          <a:xfrm>
            <a:off x="6042992" y="3063459"/>
            <a:ext cx="702452" cy="399857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TERMINADA OTRAS </a:t>
            </a: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VIAS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32,039 (C)</a:t>
            </a:r>
          </a:p>
        </p:txBody>
      </p:sp>
      <p:sp>
        <p:nvSpPr>
          <p:cNvPr id="105" name="Hexágono 178">
            <a:hlinkClick r:id="" action="ppaction://noaction"/>
            <a:extLst>
              <a:ext uri="{FF2B5EF4-FFF2-40B4-BE49-F238E27FC236}">
                <a16:creationId xmlns:a16="http://schemas.microsoft.com/office/drawing/2014/main" id="{6CCDF88D-4454-4465-8C84-8E83C3D68C8E}"/>
              </a:ext>
            </a:extLst>
          </p:cNvPr>
          <p:cNvSpPr/>
          <p:nvPr/>
        </p:nvSpPr>
        <p:spPr>
          <a:xfrm>
            <a:off x="5977160" y="6060671"/>
            <a:ext cx="684000" cy="314318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ABSOLUCIÓN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887 (C)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6" name="Hexágono 56">
            <a:hlinkClick r:id="" action="ppaction://noaction"/>
            <a:extLst>
              <a:ext uri="{FF2B5EF4-FFF2-40B4-BE49-F238E27FC236}">
                <a16:creationId xmlns:a16="http://schemas.microsoft.com/office/drawing/2014/main" id="{3D224975-F907-4F2A-B102-ABBE08846169}"/>
              </a:ext>
            </a:extLst>
          </p:cNvPr>
          <p:cNvSpPr/>
          <p:nvPr/>
        </p:nvSpPr>
        <p:spPr>
          <a:xfrm>
            <a:off x="2323739" y="5956825"/>
            <a:ext cx="684000" cy="432000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472864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0" i="0" u="none" strike="noStrike" kern="0" cap="none" spc="0" normalizeH="0" baseline="0" noProof="0" dirty="0">
              <a:ln>
                <a:noFill/>
              </a:ln>
              <a:solidFill>
                <a:srgbClr val="48484A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ctr" defTabSz="1472864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DESESTIMA-CIONES  A </a:t>
            </a: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OJ               </a:t>
            </a: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51,160 (C)</a:t>
            </a:r>
          </a:p>
          <a:p>
            <a:pPr marL="0" marR="0" lvl="0" indent="0" algn="ctr" defTabSz="1472864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7" name="Hexágono 55">
            <a:hlinkClick r:id="" action="ppaction://noaction"/>
            <a:extLst>
              <a:ext uri="{FF2B5EF4-FFF2-40B4-BE49-F238E27FC236}">
                <a16:creationId xmlns:a16="http://schemas.microsoft.com/office/drawing/2014/main" id="{501BA7A5-CA55-4FF0-9945-346A6A87D5B9}"/>
              </a:ext>
            </a:extLst>
          </p:cNvPr>
          <p:cNvSpPr/>
          <p:nvPr/>
        </p:nvSpPr>
        <p:spPr>
          <a:xfrm>
            <a:off x="3787370" y="5956825"/>
            <a:ext cx="620999" cy="421386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75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ÓRGANOS J. PENALES </a:t>
            </a: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21,956 (C)</a:t>
            </a:r>
          </a:p>
        </p:txBody>
      </p:sp>
      <p:sp>
        <p:nvSpPr>
          <p:cNvPr id="108" name="Elipse 222">
            <a:extLst>
              <a:ext uri="{FF2B5EF4-FFF2-40B4-BE49-F238E27FC236}">
                <a16:creationId xmlns:a16="http://schemas.microsoft.com/office/drawing/2014/main" id="{FAD3EA74-769D-4715-BEE1-76A8E83D1172}"/>
              </a:ext>
            </a:extLst>
          </p:cNvPr>
          <p:cNvSpPr>
            <a:spLocks noChangeAspect="1"/>
          </p:cNvSpPr>
          <p:nvPr/>
        </p:nvSpPr>
        <p:spPr>
          <a:xfrm>
            <a:off x="261307" y="3693083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10F</a:t>
            </a:r>
          </a:p>
        </p:txBody>
      </p:sp>
      <p:cxnSp>
        <p:nvCxnSpPr>
          <p:cNvPr id="109" name="Conector angulado 123">
            <a:extLst>
              <a:ext uri="{FF2B5EF4-FFF2-40B4-BE49-F238E27FC236}">
                <a16:creationId xmlns:a16="http://schemas.microsoft.com/office/drawing/2014/main" id="{5CA1E407-96C9-4A2E-A076-ABC1A6CA0CE0}"/>
              </a:ext>
            </a:extLst>
          </p:cNvPr>
          <p:cNvCxnSpPr>
            <a:cxnSpLocks noChangeAspect="1"/>
            <a:stCxn id="27" idx="2"/>
            <a:endCxn id="64" idx="2"/>
          </p:cNvCxnSpPr>
          <p:nvPr/>
        </p:nvCxnSpPr>
        <p:spPr>
          <a:xfrm rot="16200000" flipH="1">
            <a:off x="3164426" y="6477269"/>
            <a:ext cx="173582" cy="140693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0" name="Conector angulado 51">
            <a:extLst>
              <a:ext uri="{FF2B5EF4-FFF2-40B4-BE49-F238E27FC236}">
                <a16:creationId xmlns:a16="http://schemas.microsoft.com/office/drawing/2014/main" id="{FA4EBCAC-5D9B-49DE-B6D4-2D72BA7C3A11}"/>
              </a:ext>
            </a:extLst>
          </p:cNvPr>
          <p:cNvCxnSpPr>
            <a:cxnSpLocks noChangeAspect="1"/>
            <a:stCxn id="112" idx="2"/>
            <a:endCxn id="41" idx="0"/>
          </p:cNvCxnSpPr>
          <p:nvPr/>
        </p:nvCxnSpPr>
        <p:spPr>
          <a:xfrm rot="16200000" flipH="1">
            <a:off x="2090498" y="3950567"/>
            <a:ext cx="341758" cy="185952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1" name="Conector angulado 117">
            <a:extLst>
              <a:ext uri="{FF2B5EF4-FFF2-40B4-BE49-F238E27FC236}">
                <a16:creationId xmlns:a16="http://schemas.microsoft.com/office/drawing/2014/main" id="{2FCA946D-551C-4737-9703-FF089A75ECCB}"/>
              </a:ext>
            </a:extLst>
          </p:cNvPr>
          <p:cNvCxnSpPr>
            <a:cxnSpLocks noChangeAspect="1"/>
            <a:stCxn id="13" idx="2"/>
            <a:endCxn id="113" idx="4"/>
          </p:cNvCxnSpPr>
          <p:nvPr/>
        </p:nvCxnSpPr>
        <p:spPr>
          <a:xfrm rot="16200000" flipH="1">
            <a:off x="2222254" y="3912125"/>
            <a:ext cx="608849" cy="164789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12" name="Hexágono 25">
            <a:hlinkClick r:id="" action="ppaction://noaction"/>
            <a:extLst>
              <a:ext uri="{FF2B5EF4-FFF2-40B4-BE49-F238E27FC236}">
                <a16:creationId xmlns:a16="http://schemas.microsoft.com/office/drawing/2014/main" id="{A0722243-7CE3-4816-AA5D-AE7D0BCE10DF}"/>
              </a:ext>
            </a:extLst>
          </p:cNvPr>
          <p:cNvSpPr/>
          <p:nvPr/>
        </p:nvSpPr>
        <p:spPr>
          <a:xfrm>
            <a:off x="1232615" y="4313450"/>
            <a:ext cx="918920" cy="396000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INV. REQUERIDA A PNC</a:t>
            </a:r>
          </a:p>
          <a:p>
            <a:pPr marL="0" marR="0" lvl="0" indent="0" algn="ctr" defTabSz="45452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62,018 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(C)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Hexágono 25">
            <a:hlinkClick r:id="" action="ppaction://noaction"/>
            <a:extLst>
              <a:ext uri="{FF2B5EF4-FFF2-40B4-BE49-F238E27FC236}">
                <a16:creationId xmlns:a16="http://schemas.microsoft.com/office/drawing/2014/main" id="{0341AA02-124D-416A-8A26-7CE772C991BC}"/>
              </a:ext>
            </a:extLst>
          </p:cNvPr>
          <p:cNvSpPr>
            <a:spLocks noChangeAspect="1"/>
          </p:cNvSpPr>
          <p:nvPr/>
        </p:nvSpPr>
        <p:spPr>
          <a:xfrm>
            <a:off x="2511412" y="4298944"/>
            <a:ext cx="932396" cy="390640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INV. REQUERIDA A DICRI</a:t>
            </a:r>
          </a:p>
          <a:p>
            <a:pPr marL="0" marR="0" lvl="0" indent="0" algn="ctr" defTabSz="454526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17,598 (C)</a:t>
            </a:r>
          </a:p>
        </p:txBody>
      </p:sp>
      <p:sp>
        <p:nvSpPr>
          <p:cNvPr id="114" name="Elipse 203">
            <a:extLst>
              <a:ext uri="{FF2B5EF4-FFF2-40B4-BE49-F238E27FC236}">
                <a16:creationId xmlns:a16="http://schemas.microsoft.com/office/drawing/2014/main" id="{6916F604-AF2D-4169-AB0F-704AB4A59E67}"/>
              </a:ext>
            </a:extLst>
          </p:cNvPr>
          <p:cNvSpPr>
            <a:spLocks noChangeAspect="1"/>
          </p:cNvSpPr>
          <p:nvPr/>
        </p:nvSpPr>
        <p:spPr>
          <a:xfrm>
            <a:off x="1827209" y="1766950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14F</a:t>
            </a:r>
          </a:p>
        </p:txBody>
      </p:sp>
      <p:sp>
        <p:nvSpPr>
          <p:cNvPr id="115" name="Fluxograma: Terminação 206">
            <a:hlinkClick r:id="" action="ppaction://noaction"/>
            <a:extLst>
              <a:ext uri="{FF2B5EF4-FFF2-40B4-BE49-F238E27FC236}">
                <a16:creationId xmlns:a16="http://schemas.microsoft.com/office/drawing/2014/main" id="{60E1053A-2DF9-4E98-8752-3DB19C9A4FA2}"/>
              </a:ext>
            </a:extLst>
          </p:cNvPr>
          <p:cNvSpPr>
            <a:spLocks noChangeAspect="1"/>
          </p:cNvSpPr>
          <p:nvPr/>
        </p:nvSpPr>
        <p:spPr>
          <a:xfrm>
            <a:off x="5240768" y="1011254"/>
            <a:ext cx="662110" cy="424339"/>
          </a:xfrm>
          <a:prstGeom prst="flowChartTerminator">
            <a:avLst/>
          </a:prstGeom>
          <a:solidFill>
            <a:srgbClr val="FFFFFF"/>
          </a:solidFill>
          <a:ln w="9525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DEFENSA REQUERIDA</a:t>
            </a:r>
          </a:p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38,977 (C)</a:t>
            </a:r>
          </a:p>
        </p:txBody>
      </p:sp>
      <p:sp>
        <p:nvSpPr>
          <p:cNvPr id="116" name="Elipse 240">
            <a:extLst>
              <a:ext uri="{FF2B5EF4-FFF2-40B4-BE49-F238E27FC236}">
                <a16:creationId xmlns:a16="http://schemas.microsoft.com/office/drawing/2014/main" id="{A056092D-2AB0-4BA8-B72B-354D4E22E903}"/>
              </a:ext>
            </a:extLst>
          </p:cNvPr>
          <p:cNvSpPr>
            <a:spLocks noChangeAspect="1"/>
          </p:cNvSpPr>
          <p:nvPr/>
        </p:nvSpPr>
        <p:spPr>
          <a:xfrm>
            <a:off x="4642651" y="3448312"/>
            <a:ext cx="278740" cy="254371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15F</a:t>
            </a:r>
          </a:p>
        </p:txBody>
      </p:sp>
      <p:cxnSp>
        <p:nvCxnSpPr>
          <p:cNvPr id="117" name="Conector angulado 241">
            <a:extLst>
              <a:ext uri="{FF2B5EF4-FFF2-40B4-BE49-F238E27FC236}">
                <a16:creationId xmlns:a16="http://schemas.microsoft.com/office/drawing/2014/main" id="{73B137FF-BD25-4F69-9E40-270AD48164B8}"/>
              </a:ext>
            </a:extLst>
          </p:cNvPr>
          <p:cNvCxnSpPr>
            <a:cxnSpLocks noChangeAspect="1"/>
            <a:stCxn id="116" idx="4"/>
            <a:endCxn id="78" idx="0"/>
          </p:cNvCxnSpPr>
          <p:nvPr/>
        </p:nvCxnSpPr>
        <p:spPr>
          <a:xfrm rot="16200000" flipH="1">
            <a:off x="4623736" y="3860968"/>
            <a:ext cx="316573" cy="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8" name="Conector angulado 133">
            <a:extLst>
              <a:ext uri="{FF2B5EF4-FFF2-40B4-BE49-F238E27FC236}">
                <a16:creationId xmlns:a16="http://schemas.microsoft.com/office/drawing/2014/main" id="{202EAB72-7515-44E9-BC91-2A6CA89E4521}"/>
              </a:ext>
            </a:extLst>
          </p:cNvPr>
          <p:cNvCxnSpPr>
            <a:cxnSpLocks noChangeAspect="1"/>
            <a:stCxn id="125" idx="1"/>
            <a:endCxn id="128" idx="6"/>
          </p:cNvCxnSpPr>
          <p:nvPr/>
        </p:nvCxnSpPr>
        <p:spPr>
          <a:xfrm rot="5400000">
            <a:off x="7803026" y="4109354"/>
            <a:ext cx="201686" cy="131279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19" name="Elipse 186">
            <a:extLst>
              <a:ext uri="{FF2B5EF4-FFF2-40B4-BE49-F238E27FC236}">
                <a16:creationId xmlns:a16="http://schemas.microsoft.com/office/drawing/2014/main" id="{7B6B1F79-861C-4A00-8CEA-47A24D2FB7D9}"/>
              </a:ext>
            </a:extLst>
          </p:cNvPr>
          <p:cNvSpPr>
            <a:spLocks noChangeAspect="1"/>
          </p:cNvSpPr>
          <p:nvPr/>
        </p:nvSpPr>
        <p:spPr>
          <a:xfrm>
            <a:off x="28567" y="4000674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16F</a:t>
            </a:r>
          </a:p>
        </p:txBody>
      </p:sp>
      <p:sp>
        <p:nvSpPr>
          <p:cNvPr id="120" name="Retângulo 224">
            <a:hlinkClick r:id="" action="ppaction://noaction"/>
            <a:extLst>
              <a:ext uri="{FF2B5EF4-FFF2-40B4-BE49-F238E27FC236}">
                <a16:creationId xmlns:a16="http://schemas.microsoft.com/office/drawing/2014/main" id="{ED3CD21E-C66A-43B7-945C-357112CA5F17}"/>
              </a:ext>
            </a:extLst>
          </p:cNvPr>
          <p:cNvSpPr>
            <a:spLocks noChangeAspect="1"/>
          </p:cNvSpPr>
          <p:nvPr/>
        </p:nvSpPr>
        <p:spPr>
          <a:xfrm>
            <a:off x="6153798" y="1483226"/>
            <a:ext cx="702362" cy="396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Solicitudes ingresadas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49,055 (SOL)</a:t>
            </a:r>
          </a:p>
        </p:txBody>
      </p:sp>
      <p:sp>
        <p:nvSpPr>
          <p:cNvPr id="121" name="Elipse 225">
            <a:extLst>
              <a:ext uri="{FF2B5EF4-FFF2-40B4-BE49-F238E27FC236}">
                <a16:creationId xmlns:a16="http://schemas.microsoft.com/office/drawing/2014/main" id="{2CEB536F-0224-43A5-A8E8-B7373B78E2AA}"/>
              </a:ext>
            </a:extLst>
          </p:cNvPr>
          <p:cNvSpPr>
            <a:spLocks noChangeAspect="1"/>
          </p:cNvSpPr>
          <p:nvPr/>
        </p:nvSpPr>
        <p:spPr>
          <a:xfrm>
            <a:off x="6126401" y="1960025"/>
            <a:ext cx="277200" cy="252966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15D</a:t>
            </a:r>
          </a:p>
        </p:txBody>
      </p:sp>
      <p:cxnSp>
        <p:nvCxnSpPr>
          <p:cNvPr id="122" name="Conector angulado 226">
            <a:extLst>
              <a:ext uri="{FF2B5EF4-FFF2-40B4-BE49-F238E27FC236}">
                <a16:creationId xmlns:a16="http://schemas.microsoft.com/office/drawing/2014/main" id="{AE3DEC36-B2B6-4758-AB8A-85E8E2E46B16}"/>
              </a:ext>
            </a:extLst>
          </p:cNvPr>
          <p:cNvCxnSpPr>
            <a:cxnSpLocks noChangeAspect="1"/>
            <a:stCxn id="120" idx="2"/>
            <a:endCxn id="121" idx="6"/>
          </p:cNvCxnSpPr>
          <p:nvPr/>
        </p:nvCxnSpPr>
        <p:spPr>
          <a:xfrm rot="5400000">
            <a:off x="6350649" y="1932178"/>
            <a:ext cx="207282" cy="101378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23" name="Conector angulado 149">
            <a:extLst>
              <a:ext uri="{FF2B5EF4-FFF2-40B4-BE49-F238E27FC236}">
                <a16:creationId xmlns:a16="http://schemas.microsoft.com/office/drawing/2014/main" id="{4C8351A6-426A-4501-A96E-C2952B0A5CCA}"/>
              </a:ext>
            </a:extLst>
          </p:cNvPr>
          <p:cNvCxnSpPr>
            <a:cxnSpLocks noChangeAspect="1"/>
            <a:stCxn id="86" idx="2"/>
            <a:endCxn id="85" idx="0"/>
          </p:cNvCxnSpPr>
          <p:nvPr/>
        </p:nvCxnSpPr>
        <p:spPr>
          <a:xfrm rot="10800000" flipV="1">
            <a:off x="6835773" y="5230287"/>
            <a:ext cx="84464" cy="22782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24" name="Conector angulado 154">
            <a:extLst>
              <a:ext uri="{FF2B5EF4-FFF2-40B4-BE49-F238E27FC236}">
                <a16:creationId xmlns:a16="http://schemas.microsoft.com/office/drawing/2014/main" id="{558CFE88-21A7-4668-A908-A448BE18E0CB}"/>
              </a:ext>
            </a:extLst>
          </p:cNvPr>
          <p:cNvCxnSpPr>
            <a:cxnSpLocks noChangeAspect="1"/>
            <a:stCxn id="143" idx="2"/>
            <a:endCxn id="133" idx="4"/>
          </p:cNvCxnSpPr>
          <p:nvPr/>
        </p:nvCxnSpPr>
        <p:spPr>
          <a:xfrm rot="16200000" flipH="1">
            <a:off x="6026094" y="1922354"/>
            <a:ext cx="686835" cy="1595372"/>
          </a:xfrm>
          <a:prstGeom prst="bentConnector3">
            <a:avLst>
              <a:gd name="adj1" fmla="val 59288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25" name="Hexágono 115">
            <a:hlinkClick r:id="" action="ppaction://noaction"/>
            <a:extLst>
              <a:ext uri="{FF2B5EF4-FFF2-40B4-BE49-F238E27FC236}">
                <a16:creationId xmlns:a16="http://schemas.microsoft.com/office/drawing/2014/main" id="{43757351-CA86-44D6-AA08-C95CF6AA2298}"/>
              </a:ext>
            </a:extLst>
          </p:cNvPr>
          <p:cNvSpPr/>
          <p:nvPr/>
        </p:nvSpPr>
        <p:spPr>
          <a:xfrm>
            <a:off x="7376880" y="3768759"/>
            <a:ext cx="668976" cy="305391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ABSOLUCIÓN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2,422 (C)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6" name="Hexágono 113">
            <a:hlinkClick r:id="" action="ppaction://noaction"/>
            <a:extLst>
              <a:ext uri="{FF2B5EF4-FFF2-40B4-BE49-F238E27FC236}">
                <a16:creationId xmlns:a16="http://schemas.microsoft.com/office/drawing/2014/main" id="{E25F04C2-FBBE-4BC0-9C68-F0D63B35074D}"/>
              </a:ext>
            </a:extLst>
          </p:cNvPr>
          <p:cNvSpPr/>
          <p:nvPr/>
        </p:nvSpPr>
        <p:spPr>
          <a:xfrm>
            <a:off x="6775935" y="4272960"/>
            <a:ext cx="746948" cy="305391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CONMUTABLE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2,248 (C)</a:t>
            </a:r>
            <a:endParaRPr kumimoji="0" lang="es-CO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7" name="Elipse 125">
            <a:extLst>
              <a:ext uri="{FF2B5EF4-FFF2-40B4-BE49-F238E27FC236}">
                <a16:creationId xmlns:a16="http://schemas.microsoft.com/office/drawing/2014/main" id="{0397C128-159C-41AF-B529-4AD221560C3B}"/>
              </a:ext>
            </a:extLst>
          </p:cNvPr>
          <p:cNvSpPr>
            <a:spLocks noChangeAspect="1"/>
          </p:cNvSpPr>
          <p:nvPr/>
        </p:nvSpPr>
        <p:spPr>
          <a:xfrm>
            <a:off x="7183915" y="4598950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16A</a:t>
            </a:r>
          </a:p>
        </p:txBody>
      </p:sp>
      <p:sp>
        <p:nvSpPr>
          <p:cNvPr id="128" name="Elipse 125">
            <a:extLst>
              <a:ext uri="{FF2B5EF4-FFF2-40B4-BE49-F238E27FC236}">
                <a16:creationId xmlns:a16="http://schemas.microsoft.com/office/drawing/2014/main" id="{033D379C-B317-483B-8691-BDB1ECEF1A34}"/>
              </a:ext>
            </a:extLst>
          </p:cNvPr>
          <p:cNvSpPr>
            <a:spLocks noChangeAspect="1"/>
          </p:cNvSpPr>
          <p:nvPr/>
        </p:nvSpPr>
        <p:spPr>
          <a:xfrm>
            <a:off x="7559489" y="4137590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129" name="Elipse 197">
            <a:extLst>
              <a:ext uri="{FF2B5EF4-FFF2-40B4-BE49-F238E27FC236}">
                <a16:creationId xmlns:a16="http://schemas.microsoft.com/office/drawing/2014/main" id="{8ED87A40-656B-4CDC-A986-3A7820ED5AE0}"/>
              </a:ext>
            </a:extLst>
          </p:cNvPr>
          <p:cNvSpPr>
            <a:spLocks noChangeAspect="1"/>
          </p:cNvSpPr>
          <p:nvPr/>
        </p:nvSpPr>
        <p:spPr>
          <a:xfrm>
            <a:off x="6511225" y="5092753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13C</a:t>
            </a:r>
          </a:p>
        </p:txBody>
      </p:sp>
      <p:cxnSp>
        <p:nvCxnSpPr>
          <p:cNvPr id="130" name="Conector angulado 198">
            <a:extLst>
              <a:ext uri="{FF2B5EF4-FFF2-40B4-BE49-F238E27FC236}">
                <a16:creationId xmlns:a16="http://schemas.microsoft.com/office/drawing/2014/main" id="{590967FD-CAE5-4F87-989E-899B1D619FE0}"/>
              </a:ext>
            </a:extLst>
          </p:cNvPr>
          <p:cNvCxnSpPr>
            <a:cxnSpLocks noChangeAspect="1"/>
            <a:stCxn id="129" idx="6"/>
            <a:endCxn id="85" idx="0"/>
          </p:cNvCxnSpPr>
          <p:nvPr/>
        </p:nvCxnSpPr>
        <p:spPr>
          <a:xfrm>
            <a:off x="6789965" y="5230998"/>
            <a:ext cx="45808" cy="227114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31" name="Conector angulado 154">
            <a:extLst>
              <a:ext uri="{FF2B5EF4-FFF2-40B4-BE49-F238E27FC236}">
                <a16:creationId xmlns:a16="http://schemas.microsoft.com/office/drawing/2014/main" id="{133EAB58-19AA-46EA-B847-3BC396A5D60E}"/>
              </a:ext>
            </a:extLst>
          </p:cNvPr>
          <p:cNvCxnSpPr>
            <a:cxnSpLocks noChangeAspect="1"/>
            <a:stCxn id="104" idx="2"/>
            <a:endCxn id="45" idx="2"/>
          </p:cNvCxnSpPr>
          <p:nvPr/>
        </p:nvCxnSpPr>
        <p:spPr>
          <a:xfrm rot="16200000" flipH="1">
            <a:off x="6092882" y="3513390"/>
            <a:ext cx="197235" cy="97084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32" name="Hexágono 115">
            <a:hlinkClick r:id="" action="ppaction://noaction"/>
            <a:extLst>
              <a:ext uri="{FF2B5EF4-FFF2-40B4-BE49-F238E27FC236}">
                <a16:creationId xmlns:a16="http://schemas.microsoft.com/office/drawing/2014/main" id="{690564BD-F665-4D10-9454-B579137E9BE9}"/>
              </a:ext>
            </a:extLst>
          </p:cNvPr>
          <p:cNvSpPr/>
          <p:nvPr/>
        </p:nvSpPr>
        <p:spPr>
          <a:xfrm>
            <a:off x="6545156" y="3768759"/>
            <a:ext cx="668975" cy="305391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CONDENA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8,129 (C)</a:t>
            </a:r>
          </a:p>
        </p:txBody>
      </p:sp>
      <p:sp>
        <p:nvSpPr>
          <p:cNvPr id="133" name="Hexágono 113">
            <a:hlinkClick r:id="" action="ppaction://noaction"/>
            <a:extLst>
              <a:ext uri="{FF2B5EF4-FFF2-40B4-BE49-F238E27FC236}">
                <a16:creationId xmlns:a16="http://schemas.microsoft.com/office/drawing/2014/main" id="{BF1914C6-FCC1-4B61-AE1D-4530C9586D83}"/>
              </a:ext>
            </a:extLst>
          </p:cNvPr>
          <p:cNvSpPr/>
          <p:nvPr/>
        </p:nvSpPr>
        <p:spPr>
          <a:xfrm>
            <a:off x="7067233" y="3063459"/>
            <a:ext cx="668975" cy="399857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SENTENCIA </a:t>
            </a: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OTORGADA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10,551 (C)</a:t>
            </a:r>
          </a:p>
        </p:txBody>
      </p:sp>
      <p:cxnSp>
        <p:nvCxnSpPr>
          <p:cNvPr id="134" name="Conector angulado 116">
            <a:extLst>
              <a:ext uri="{FF2B5EF4-FFF2-40B4-BE49-F238E27FC236}">
                <a16:creationId xmlns:a16="http://schemas.microsoft.com/office/drawing/2014/main" id="{80783C2E-4D2C-41D8-9019-93901D22C891}"/>
              </a:ext>
            </a:extLst>
          </p:cNvPr>
          <p:cNvCxnSpPr>
            <a:cxnSpLocks noChangeAspect="1"/>
            <a:stCxn id="132" idx="2"/>
            <a:endCxn id="126" idx="5"/>
          </p:cNvCxnSpPr>
          <p:nvPr/>
        </p:nvCxnSpPr>
        <p:spPr>
          <a:xfrm rot="16200000" flipH="1">
            <a:off x="6934614" y="3761038"/>
            <a:ext cx="198810" cy="82503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35" name="Conector angulado 116">
            <a:extLst>
              <a:ext uri="{FF2B5EF4-FFF2-40B4-BE49-F238E27FC236}">
                <a16:creationId xmlns:a16="http://schemas.microsoft.com/office/drawing/2014/main" id="{453F3551-6B8C-4C9A-BBBF-D68BDD571DA4}"/>
              </a:ext>
            </a:extLst>
          </p:cNvPr>
          <p:cNvCxnSpPr>
            <a:cxnSpLocks noChangeAspect="1"/>
            <a:stCxn id="132" idx="2"/>
            <a:endCxn id="50" idx="4"/>
          </p:cNvCxnSpPr>
          <p:nvPr/>
        </p:nvCxnSpPr>
        <p:spPr>
          <a:xfrm rot="5400000">
            <a:off x="6279663" y="3931119"/>
            <a:ext cx="198810" cy="484870"/>
          </a:xfrm>
          <a:prstGeom prst="bentConnector3">
            <a:avLst>
              <a:gd name="adj1" fmla="val 49356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36" name="Hexágono 179">
            <a:hlinkClick r:id="" action="ppaction://noaction"/>
            <a:extLst>
              <a:ext uri="{FF2B5EF4-FFF2-40B4-BE49-F238E27FC236}">
                <a16:creationId xmlns:a16="http://schemas.microsoft.com/office/drawing/2014/main" id="{E8C992DC-871F-442C-8D52-9937215923E1}"/>
              </a:ext>
            </a:extLst>
          </p:cNvPr>
          <p:cNvSpPr>
            <a:spLocks noChangeAspect="1"/>
          </p:cNvSpPr>
          <p:nvPr/>
        </p:nvSpPr>
        <p:spPr>
          <a:xfrm>
            <a:off x="7352676" y="6060672"/>
            <a:ext cx="720000" cy="450637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TERMINADA </a:t>
            </a: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OTRAS VÍAS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88,114 (C)</a:t>
            </a:r>
          </a:p>
        </p:txBody>
      </p:sp>
      <p:cxnSp>
        <p:nvCxnSpPr>
          <p:cNvPr id="137" name="Conector angulado 181">
            <a:extLst>
              <a:ext uri="{FF2B5EF4-FFF2-40B4-BE49-F238E27FC236}">
                <a16:creationId xmlns:a16="http://schemas.microsoft.com/office/drawing/2014/main" id="{C096A8DB-D2FB-4431-A460-B32E118E7F6F}"/>
              </a:ext>
            </a:extLst>
          </p:cNvPr>
          <p:cNvCxnSpPr>
            <a:cxnSpLocks noChangeAspect="1"/>
            <a:stCxn id="85" idx="2"/>
            <a:endCxn id="136" idx="5"/>
          </p:cNvCxnSpPr>
          <p:nvPr/>
        </p:nvCxnSpPr>
        <p:spPr>
          <a:xfrm rot="16200000" flipH="1">
            <a:off x="7303983" y="5404637"/>
            <a:ext cx="187824" cy="1124244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38" name="Conector angulado 189">
            <a:extLst>
              <a:ext uri="{FF2B5EF4-FFF2-40B4-BE49-F238E27FC236}">
                <a16:creationId xmlns:a16="http://schemas.microsoft.com/office/drawing/2014/main" id="{72F5E9AB-242E-46F2-B427-2CB3751566E3}"/>
              </a:ext>
            </a:extLst>
          </p:cNvPr>
          <p:cNvCxnSpPr>
            <a:cxnSpLocks noChangeAspect="1"/>
            <a:stCxn id="136" idx="2"/>
            <a:endCxn id="139" idx="2"/>
          </p:cNvCxnSpPr>
          <p:nvPr/>
        </p:nvCxnSpPr>
        <p:spPr>
          <a:xfrm rot="16200000" flipH="1">
            <a:off x="7443787" y="6532857"/>
            <a:ext cx="175077" cy="131978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39" name="Elipse 190">
            <a:extLst>
              <a:ext uri="{FF2B5EF4-FFF2-40B4-BE49-F238E27FC236}">
                <a16:creationId xmlns:a16="http://schemas.microsoft.com/office/drawing/2014/main" id="{5CDF0C23-7959-4EB4-8A04-97A794FD400D}"/>
              </a:ext>
            </a:extLst>
          </p:cNvPr>
          <p:cNvSpPr>
            <a:spLocks noChangeAspect="1"/>
          </p:cNvSpPr>
          <p:nvPr/>
        </p:nvSpPr>
        <p:spPr>
          <a:xfrm>
            <a:off x="7597313" y="6548140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17A</a:t>
            </a:r>
          </a:p>
        </p:txBody>
      </p:sp>
      <p:sp>
        <p:nvSpPr>
          <p:cNvPr id="140" name="Elipse 139">
            <a:extLst>
              <a:ext uri="{FF2B5EF4-FFF2-40B4-BE49-F238E27FC236}">
                <a16:creationId xmlns:a16="http://schemas.microsoft.com/office/drawing/2014/main" id="{FD216B40-0D50-49CE-BCCC-58EEC70A8EF5}"/>
              </a:ext>
            </a:extLst>
          </p:cNvPr>
          <p:cNvSpPr>
            <a:spLocks noChangeAspect="1"/>
          </p:cNvSpPr>
          <p:nvPr/>
        </p:nvSpPr>
        <p:spPr>
          <a:xfrm>
            <a:off x="308807" y="1569185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17F</a:t>
            </a:r>
          </a:p>
        </p:txBody>
      </p:sp>
      <p:cxnSp>
        <p:nvCxnSpPr>
          <p:cNvPr id="141" name="Straight Arrow Connector 13">
            <a:extLst>
              <a:ext uri="{FF2B5EF4-FFF2-40B4-BE49-F238E27FC236}">
                <a16:creationId xmlns:a16="http://schemas.microsoft.com/office/drawing/2014/main" id="{708617B6-D839-46A1-A587-02574DDF9B73}"/>
              </a:ext>
            </a:extLst>
          </p:cNvPr>
          <p:cNvCxnSpPr>
            <a:cxnSpLocks noChangeAspect="1"/>
            <a:stCxn id="140" idx="4"/>
            <a:endCxn id="91" idx="0"/>
          </p:cNvCxnSpPr>
          <p:nvPr/>
        </p:nvCxnSpPr>
        <p:spPr>
          <a:xfrm rot="5400000">
            <a:off x="-8022" y="2299635"/>
            <a:ext cx="910161" cy="2240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42" name="Elipse 95">
            <a:extLst>
              <a:ext uri="{FF2B5EF4-FFF2-40B4-BE49-F238E27FC236}">
                <a16:creationId xmlns:a16="http://schemas.microsoft.com/office/drawing/2014/main" id="{FE8C7ABE-8265-4F43-B235-05CA6C5ADB0E}"/>
              </a:ext>
            </a:extLst>
          </p:cNvPr>
          <p:cNvSpPr>
            <a:spLocks noChangeAspect="1"/>
          </p:cNvSpPr>
          <p:nvPr/>
        </p:nvSpPr>
        <p:spPr>
          <a:xfrm>
            <a:off x="3974302" y="6496161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2F</a:t>
            </a:r>
          </a:p>
        </p:txBody>
      </p:sp>
      <p:sp>
        <p:nvSpPr>
          <p:cNvPr id="143" name="Retângulo 134">
            <a:hlinkClick r:id="" action="ppaction://noaction"/>
            <a:extLst>
              <a:ext uri="{FF2B5EF4-FFF2-40B4-BE49-F238E27FC236}">
                <a16:creationId xmlns:a16="http://schemas.microsoft.com/office/drawing/2014/main" id="{FB75CBB1-B982-4603-99F8-75C05D1AC0BA}"/>
              </a:ext>
            </a:extLst>
          </p:cNvPr>
          <p:cNvSpPr>
            <a:spLocks noChangeAspect="1"/>
          </p:cNvSpPr>
          <p:nvPr/>
        </p:nvSpPr>
        <p:spPr>
          <a:xfrm>
            <a:off x="5265211" y="1827801"/>
            <a:ext cx="613227" cy="54882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 DEFENSA REALIZADA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53,664 (C)</a:t>
            </a:r>
          </a:p>
        </p:txBody>
      </p:sp>
      <p:sp>
        <p:nvSpPr>
          <p:cNvPr id="144" name="Rectangle 143">
            <a:hlinkClick r:id="" action="ppaction://noaction"/>
            <a:extLst>
              <a:ext uri="{FF2B5EF4-FFF2-40B4-BE49-F238E27FC236}">
                <a16:creationId xmlns:a16="http://schemas.microsoft.com/office/drawing/2014/main" id="{630120E5-EDE3-4087-8D67-C2ADF61B7166}"/>
              </a:ext>
            </a:extLst>
          </p:cNvPr>
          <p:cNvSpPr/>
          <p:nvPr/>
        </p:nvSpPr>
        <p:spPr>
          <a:xfrm>
            <a:off x="3641726" y="1226687"/>
            <a:ext cx="692019" cy="16617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1,060,264 (C)</a:t>
            </a:r>
          </a:p>
        </p:txBody>
      </p:sp>
      <p:sp>
        <p:nvSpPr>
          <p:cNvPr id="145" name="Rectangle 144">
            <a:hlinkClick r:id="" action="ppaction://noaction"/>
            <a:extLst>
              <a:ext uri="{FF2B5EF4-FFF2-40B4-BE49-F238E27FC236}">
                <a16:creationId xmlns:a16="http://schemas.microsoft.com/office/drawing/2014/main" id="{1B9D7465-021B-4C07-AADF-F3360B52EB6F}"/>
              </a:ext>
            </a:extLst>
          </p:cNvPr>
          <p:cNvSpPr/>
          <p:nvPr/>
        </p:nvSpPr>
        <p:spPr>
          <a:xfrm>
            <a:off x="4849245" y="3857130"/>
            <a:ext cx="579609" cy="1779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11,683 (DC)</a:t>
            </a:r>
          </a:p>
        </p:txBody>
      </p:sp>
      <p:sp>
        <p:nvSpPr>
          <p:cNvPr id="146" name="Rectangle 145">
            <a:hlinkClick r:id="" action="ppaction://noaction"/>
            <a:extLst>
              <a:ext uri="{FF2B5EF4-FFF2-40B4-BE49-F238E27FC236}">
                <a16:creationId xmlns:a16="http://schemas.microsoft.com/office/drawing/2014/main" id="{77CEBCC9-FFC4-43D8-A42A-8A15B17E47BC}"/>
              </a:ext>
            </a:extLst>
          </p:cNvPr>
          <p:cNvSpPr/>
          <p:nvPr/>
        </p:nvSpPr>
        <p:spPr>
          <a:xfrm>
            <a:off x="3378622" y="4853979"/>
            <a:ext cx="579609" cy="1779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255,232 (C)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B36624D-C88C-43D3-82F8-4F61C7E5CC6D}"/>
              </a:ext>
            </a:extLst>
          </p:cNvPr>
          <p:cNvCxnSpPr>
            <a:stCxn id="115" idx="2"/>
            <a:endCxn id="143" idx="0"/>
          </p:cNvCxnSpPr>
          <p:nvPr/>
        </p:nvCxnSpPr>
        <p:spPr>
          <a:xfrm>
            <a:off x="5571824" y="1435592"/>
            <a:ext cx="1" cy="392208"/>
          </a:xfrm>
          <a:prstGeom prst="straightConnector1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48" name="Rectangle 147">
            <a:hlinkClick r:id="" action="ppaction://noaction"/>
            <a:extLst>
              <a:ext uri="{FF2B5EF4-FFF2-40B4-BE49-F238E27FC236}">
                <a16:creationId xmlns:a16="http://schemas.microsoft.com/office/drawing/2014/main" id="{B82E08FA-51AB-487F-A2A4-0DAAC54C37A1}"/>
              </a:ext>
            </a:extLst>
          </p:cNvPr>
          <p:cNvSpPr/>
          <p:nvPr/>
        </p:nvSpPr>
        <p:spPr>
          <a:xfrm>
            <a:off x="7063880" y="5374875"/>
            <a:ext cx="579609" cy="1779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387,185 (C)</a:t>
            </a:r>
          </a:p>
        </p:txBody>
      </p:sp>
      <p:sp>
        <p:nvSpPr>
          <p:cNvPr id="149" name="Rectangle 148">
            <a:hlinkClick r:id="" action="ppaction://noaction"/>
            <a:extLst>
              <a:ext uri="{FF2B5EF4-FFF2-40B4-BE49-F238E27FC236}">
                <a16:creationId xmlns:a16="http://schemas.microsoft.com/office/drawing/2014/main" id="{E2316EAD-44BB-49DB-A5A3-53D2344F96E6}"/>
              </a:ext>
            </a:extLst>
          </p:cNvPr>
          <p:cNvSpPr/>
          <p:nvPr/>
        </p:nvSpPr>
        <p:spPr>
          <a:xfrm>
            <a:off x="7410308" y="943303"/>
            <a:ext cx="579609" cy="1779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169,972 (C)</a:t>
            </a:r>
          </a:p>
        </p:txBody>
      </p:sp>
      <p:sp>
        <p:nvSpPr>
          <p:cNvPr id="150" name="Rectangle 149">
            <a:hlinkClick r:id="" action="ppaction://noaction"/>
            <a:extLst>
              <a:ext uri="{FF2B5EF4-FFF2-40B4-BE49-F238E27FC236}">
                <a16:creationId xmlns:a16="http://schemas.microsoft.com/office/drawing/2014/main" id="{9E6D5572-E08F-4876-8988-C60AEC933B05}"/>
              </a:ext>
            </a:extLst>
          </p:cNvPr>
          <p:cNvSpPr/>
          <p:nvPr/>
        </p:nvSpPr>
        <p:spPr>
          <a:xfrm>
            <a:off x="1676187" y="4168391"/>
            <a:ext cx="579609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206,573 (C)</a:t>
            </a:r>
          </a:p>
        </p:txBody>
      </p:sp>
      <p:sp>
        <p:nvSpPr>
          <p:cNvPr id="151" name="Retângulo 185">
            <a:extLst>
              <a:ext uri="{FF2B5EF4-FFF2-40B4-BE49-F238E27FC236}">
                <a16:creationId xmlns:a16="http://schemas.microsoft.com/office/drawing/2014/main" id="{0224991A-DD58-4889-9B33-D4ED845B2988}"/>
              </a:ext>
            </a:extLst>
          </p:cNvPr>
          <p:cNvSpPr>
            <a:spLocks noChangeAspect="1"/>
          </p:cNvSpPr>
          <p:nvPr/>
        </p:nvSpPr>
        <p:spPr>
          <a:xfrm>
            <a:off x="-42660" y="5393427"/>
            <a:ext cx="1044000" cy="6134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88900" algn="l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(C):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CASOS</a:t>
            </a:r>
          </a:p>
          <a:p>
            <a:pPr marL="88900" marR="0" lvl="0" indent="0" algn="l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(P):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PERSONAS</a:t>
            </a:r>
          </a:p>
          <a:p>
            <a:pPr marL="88900" marR="0" lvl="0" indent="0" algn="l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(SOL):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srgbClr val="919194">
                    <a:lumMod val="50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SOLICITUDES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9069E2B-690C-446F-B17C-5ED2647BD002}"/>
              </a:ext>
            </a:extLst>
          </p:cNvPr>
          <p:cNvSpPr/>
          <p:nvPr/>
        </p:nvSpPr>
        <p:spPr>
          <a:xfrm>
            <a:off x="-28343" y="4952743"/>
            <a:ext cx="1044000" cy="42577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72000" tIns="0" rIns="0" bIns="0" anchor="ctr" anchorCtr="0"/>
          <a:lstStyle/>
          <a:p>
            <a:pPr marL="0" marR="0" lvl="0" indent="0" algn="l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MORA </a:t>
            </a: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ACUMULADA HASTA 12/2018</a:t>
            </a:r>
          </a:p>
        </p:txBody>
      </p:sp>
      <p:sp>
        <p:nvSpPr>
          <p:cNvPr id="153" name="Elipse 218">
            <a:extLst>
              <a:ext uri="{FF2B5EF4-FFF2-40B4-BE49-F238E27FC236}">
                <a16:creationId xmlns:a16="http://schemas.microsoft.com/office/drawing/2014/main" id="{E73EDF28-3D61-45A8-8847-646396446BFB}"/>
              </a:ext>
            </a:extLst>
          </p:cNvPr>
          <p:cNvSpPr>
            <a:spLocks noChangeAspect="1"/>
          </p:cNvSpPr>
          <p:nvPr/>
        </p:nvSpPr>
        <p:spPr>
          <a:xfrm>
            <a:off x="3314125" y="3754852"/>
            <a:ext cx="254051" cy="25200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</a:t>
            </a:r>
            <a:r>
              <a:rPr kumimoji="0" lang="x-non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</a:t>
            </a:r>
            <a:endParaRPr kumimoji="0" lang="es-CO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4" name="Conector angulado 219">
            <a:extLst>
              <a:ext uri="{FF2B5EF4-FFF2-40B4-BE49-F238E27FC236}">
                <a16:creationId xmlns:a16="http://schemas.microsoft.com/office/drawing/2014/main" id="{D97F2661-6666-488E-AED8-DEC063E4C648}"/>
              </a:ext>
            </a:extLst>
          </p:cNvPr>
          <p:cNvCxnSpPr>
            <a:cxnSpLocks noChangeAspect="1"/>
            <a:stCxn id="14" idx="2"/>
            <a:endCxn id="153" idx="2"/>
          </p:cNvCxnSpPr>
          <p:nvPr/>
        </p:nvCxnSpPr>
        <p:spPr>
          <a:xfrm rot="16200000" flipH="1">
            <a:off x="3142060" y="3708789"/>
            <a:ext cx="190756" cy="15337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155" name="Elipse 218">
            <a:extLst>
              <a:ext uri="{FF2B5EF4-FFF2-40B4-BE49-F238E27FC236}">
                <a16:creationId xmlns:a16="http://schemas.microsoft.com/office/drawing/2014/main" id="{3065488C-F3B0-40AF-8A7B-2502C0F3B9C6}"/>
              </a:ext>
            </a:extLst>
          </p:cNvPr>
          <p:cNvSpPr>
            <a:spLocks noChangeAspect="1"/>
          </p:cNvSpPr>
          <p:nvPr/>
        </p:nvSpPr>
        <p:spPr>
          <a:xfrm>
            <a:off x="2519611" y="5503009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18</a:t>
            </a:r>
            <a:r>
              <a:rPr kumimoji="0" lang="x-none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</a:t>
            </a:r>
            <a:endParaRPr kumimoji="0" lang="es-CO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155">
            <a:hlinkClick r:id="" action="ppaction://noaction"/>
            <a:extLst>
              <a:ext uri="{FF2B5EF4-FFF2-40B4-BE49-F238E27FC236}">
                <a16:creationId xmlns:a16="http://schemas.microsoft.com/office/drawing/2014/main" id="{A7BC79F3-143D-4601-B047-616040850E65}"/>
              </a:ext>
            </a:extLst>
          </p:cNvPr>
          <p:cNvSpPr/>
          <p:nvPr/>
        </p:nvSpPr>
        <p:spPr>
          <a:xfrm>
            <a:off x="3112069" y="4156516"/>
            <a:ext cx="540000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48,659 (C)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0574F7C-FF32-47BE-9EF7-198C1293E47A}"/>
              </a:ext>
            </a:extLst>
          </p:cNvPr>
          <p:cNvSpPr txBox="1"/>
          <p:nvPr/>
        </p:nvSpPr>
        <p:spPr>
          <a:xfrm>
            <a:off x="38877" y="565440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A3986E4-7BB7-4554-8220-1286D4D58A3D}"/>
              </a:ext>
            </a:extLst>
          </p:cNvPr>
          <p:cNvSpPr txBox="1"/>
          <p:nvPr/>
        </p:nvSpPr>
        <p:spPr>
          <a:xfrm>
            <a:off x="1217609" y="4322067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12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2C25ABB-9881-4741-ABCC-215C3EBE8937}"/>
              </a:ext>
            </a:extLst>
          </p:cNvPr>
          <p:cNvSpPr txBox="1"/>
          <p:nvPr/>
        </p:nvSpPr>
        <p:spPr>
          <a:xfrm>
            <a:off x="3022211" y="475115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6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77F899C-5EC9-48D1-A003-6143CE3EE49E}"/>
              </a:ext>
            </a:extLst>
          </p:cNvPr>
          <p:cNvSpPr txBox="1"/>
          <p:nvPr/>
        </p:nvSpPr>
        <p:spPr>
          <a:xfrm>
            <a:off x="2984611" y="1211865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7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0928291-C649-4F59-B690-FB97D478C0A4}"/>
              </a:ext>
            </a:extLst>
          </p:cNvPr>
          <p:cNvSpPr txBox="1"/>
          <p:nvPr/>
        </p:nvSpPr>
        <p:spPr>
          <a:xfrm>
            <a:off x="2329680" y="191621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8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71CFA21-9658-4FB8-8CF2-55D71A312B91}"/>
              </a:ext>
            </a:extLst>
          </p:cNvPr>
          <p:cNvSpPr txBox="1"/>
          <p:nvPr/>
        </p:nvSpPr>
        <p:spPr>
          <a:xfrm>
            <a:off x="2947775" y="191621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10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22D8DA3-CBFE-4A0A-A8D4-F31F37640245}"/>
              </a:ext>
            </a:extLst>
          </p:cNvPr>
          <p:cNvSpPr txBox="1"/>
          <p:nvPr/>
        </p:nvSpPr>
        <p:spPr>
          <a:xfrm>
            <a:off x="3659266" y="191621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9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3BEDA8E-554D-4384-AB4C-85E7DAA62079}"/>
              </a:ext>
            </a:extLst>
          </p:cNvPr>
          <p:cNvSpPr txBox="1"/>
          <p:nvPr/>
        </p:nvSpPr>
        <p:spPr>
          <a:xfrm>
            <a:off x="3017460" y="323294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14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CDC764D-A2C5-4822-9CD0-CB0B718BE46D}"/>
              </a:ext>
            </a:extLst>
          </p:cNvPr>
          <p:cNvSpPr txBox="1"/>
          <p:nvPr/>
        </p:nvSpPr>
        <p:spPr>
          <a:xfrm>
            <a:off x="2305201" y="323294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11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B7D0878-AA78-4B02-8D43-4417BD00BF96}"/>
              </a:ext>
            </a:extLst>
          </p:cNvPr>
          <p:cNvSpPr txBox="1"/>
          <p:nvPr/>
        </p:nvSpPr>
        <p:spPr>
          <a:xfrm>
            <a:off x="2473696" y="4310191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13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02741B7-CE12-4BC4-9B10-291AF9CAEF54}"/>
              </a:ext>
            </a:extLst>
          </p:cNvPr>
          <p:cNvSpPr txBox="1"/>
          <p:nvPr/>
        </p:nvSpPr>
        <p:spPr>
          <a:xfrm>
            <a:off x="3747080" y="323294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15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D538084-73BD-46E2-AD64-A4D7E34BBCE1}"/>
              </a:ext>
            </a:extLst>
          </p:cNvPr>
          <p:cNvSpPr txBox="1"/>
          <p:nvPr/>
        </p:nvSpPr>
        <p:spPr>
          <a:xfrm>
            <a:off x="2767585" y="4986300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17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6C2F151-134B-4B30-A668-9A7D1D50C1EC}"/>
              </a:ext>
            </a:extLst>
          </p:cNvPr>
          <p:cNvSpPr txBox="1"/>
          <p:nvPr/>
        </p:nvSpPr>
        <p:spPr>
          <a:xfrm>
            <a:off x="2280951" y="5971019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18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9275847-ACA7-4915-9B06-AAEB8C602AF6}"/>
              </a:ext>
            </a:extLst>
          </p:cNvPr>
          <p:cNvSpPr txBox="1"/>
          <p:nvPr/>
        </p:nvSpPr>
        <p:spPr>
          <a:xfrm>
            <a:off x="3003321" y="5971019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19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5B626CD-E524-46F1-B7D1-06DB4E7E9D61}"/>
              </a:ext>
            </a:extLst>
          </p:cNvPr>
          <p:cNvSpPr txBox="1"/>
          <p:nvPr/>
        </p:nvSpPr>
        <p:spPr>
          <a:xfrm>
            <a:off x="3734112" y="5971019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20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2F75007-DAC9-4E50-813E-DC84E4F542FA}"/>
              </a:ext>
            </a:extLst>
          </p:cNvPr>
          <p:cNvSpPr txBox="1"/>
          <p:nvPr/>
        </p:nvSpPr>
        <p:spPr>
          <a:xfrm>
            <a:off x="4400148" y="3953513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16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CFA0D48-036D-4339-8F68-44CDBC119D4F}"/>
              </a:ext>
            </a:extLst>
          </p:cNvPr>
          <p:cNvSpPr txBox="1"/>
          <p:nvPr/>
        </p:nvSpPr>
        <p:spPr>
          <a:xfrm>
            <a:off x="5194688" y="967481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21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7A81688-65F2-4D4B-9EF4-3959D51CD8C7}"/>
              </a:ext>
            </a:extLst>
          </p:cNvPr>
          <p:cNvSpPr txBox="1"/>
          <p:nvPr/>
        </p:nvSpPr>
        <p:spPr>
          <a:xfrm>
            <a:off x="5216463" y="1725506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22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D07E616-5217-4C9D-9175-9894593C33F2}"/>
              </a:ext>
            </a:extLst>
          </p:cNvPr>
          <p:cNvSpPr txBox="1"/>
          <p:nvPr/>
        </p:nvSpPr>
        <p:spPr>
          <a:xfrm>
            <a:off x="6535709" y="990755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23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9D1910A-5875-4319-8BC5-C802B85EDFA2}"/>
              </a:ext>
            </a:extLst>
          </p:cNvPr>
          <p:cNvSpPr txBox="1"/>
          <p:nvPr/>
        </p:nvSpPr>
        <p:spPr>
          <a:xfrm>
            <a:off x="6073725" y="1403054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24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132CD72-F3F0-4D36-8EA2-81A06C603BAD}"/>
              </a:ext>
            </a:extLst>
          </p:cNvPr>
          <p:cNvSpPr txBox="1"/>
          <p:nvPr/>
        </p:nvSpPr>
        <p:spPr>
          <a:xfrm>
            <a:off x="6545155" y="206089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25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B889325-C54B-467C-A0CD-F7A9531D3A39}"/>
              </a:ext>
            </a:extLst>
          </p:cNvPr>
          <p:cNvSpPr txBox="1"/>
          <p:nvPr/>
        </p:nvSpPr>
        <p:spPr>
          <a:xfrm>
            <a:off x="7267555" y="206089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26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E72C676-702E-465F-A297-E7896CBBE4A3}"/>
              </a:ext>
            </a:extLst>
          </p:cNvPr>
          <p:cNvSpPr txBox="1"/>
          <p:nvPr/>
        </p:nvSpPr>
        <p:spPr>
          <a:xfrm>
            <a:off x="5983080" y="3090073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27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890EF72-1336-42A9-B3CB-DB43595996EA}"/>
              </a:ext>
            </a:extLst>
          </p:cNvPr>
          <p:cNvSpPr txBox="1"/>
          <p:nvPr/>
        </p:nvSpPr>
        <p:spPr>
          <a:xfrm>
            <a:off x="7002355" y="3090073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28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997E25E-2C98-4D14-9DD6-B11579B04998}"/>
              </a:ext>
            </a:extLst>
          </p:cNvPr>
          <p:cNvSpPr txBox="1"/>
          <p:nvPr/>
        </p:nvSpPr>
        <p:spPr>
          <a:xfrm>
            <a:off x="6491730" y="377684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29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2152743-6573-4E7A-A01E-F4F292646996}"/>
              </a:ext>
            </a:extLst>
          </p:cNvPr>
          <p:cNvSpPr txBox="1"/>
          <p:nvPr/>
        </p:nvSpPr>
        <p:spPr>
          <a:xfrm>
            <a:off x="7309130" y="377684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32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5364374-09AC-4079-99DC-5EED87E6D2BA}"/>
              </a:ext>
            </a:extLst>
          </p:cNvPr>
          <p:cNvSpPr txBox="1"/>
          <p:nvPr/>
        </p:nvSpPr>
        <p:spPr>
          <a:xfrm>
            <a:off x="6000988" y="4277121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30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EB3AB37-6BE3-4485-8FBF-EEC2A3720750}"/>
              </a:ext>
            </a:extLst>
          </p:cNvPr>
          <p:cNvSpPr txBox="1"/>
          <p:nvPr/>
        </p:nvSpPr>
        <p:spPr>
          <a:xfrm>
            <a:off x="6717871" y="4276183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31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7AAB193-DE82-4173-9CD5-281A5D32B6E8}"/>
              </a:ext>
            </a:extLst>
          </p:cNvPr>
          <p:cNvSpPr txBox="1"/>
          <p:nvPr/>
        </p:nvSpPr>
        <p:spPr>
          <a:xfrm>
            <a:off x="6427146" y="5388863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33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8F20DB5-6CF7-4EDA-A700-9A5449F9AE54}"/>
              </a:ext>
            </a:extLst>
          </p:cNvPr>
          <p:cNvSpPr txBox="1"/>
          <p:nvPr/>
        </p:nvSpPr>
        <p:spPr>
          <a:xfrm>
            <a:off x="5925546" y="6082322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34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3EF0326-C353-40D8-A36C-05B4440F388B}"/>
              </a:ext>
            </a:extLst>
          </p:cNvPr>
          <p:cNvSpPr txBox="1"/>
          <p:nvPr/>
        </p:nvSpPr>
        <p:spPr>
          <a:xfrm>
            <a:off x="6648870" y="6082322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35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BD53AF1-5636-4904-B416-1434BEAC5100}"/>
              </a:ext>
            </a:extLst>
          </p:cNvPr>
          <p:cNvSpPr txBox="1"/>
          <p:nvPr/>
        </p:nvSpPr>
        <p:spPr>
          <a:xfrm>
            <a:off x="7324891" y="6082322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36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E0E01EA-93C7-46E9-A366-AE90AA96A9AB}"/>
              </a:ext>
            </a:extLst>
          </p:cNvPr>
          <p:cNvSpPr txBox="1"/>
          <p:nvPr/>
        </p:nvSpPr>
        <p:spPr>
          <a:xfrm>
            <a:off x="8194588" y="76360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38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194A2F3-57B5-4D23-88B0-C22D2776DA1C}"/>
              </a:ext>
            </a:extLst>
          </p:cNvPr>
          <p:cNvSpPr txBox="1"/>
          <p:nvPr/>
        </p:nvSpPr>
        <p:spPr>
          <a:xfrm>
            <a:off x="8164248" y="3108438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39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199" name="Conector angulado 104">
            <a:extLst>
              <a:ext uri="{FF2B5EF4-FFF2-40B4-BE49-F238E27FC236}">
                <a16:creationId xmlns:a16="http://schemas.microsoft.com/office/drawing/2014/main" id="{23EB3684-B5DC-4D83-9B32-19BD7860DFB2}"/>
              </a:ext>
            </a:extLst>
          </p:cNvPr>
          <p:cNvCxnSpPr>
            <a:cxnSpLocks noChangeAspect="1"/>
            <a:stCxn id="90" idx="2"/>
            <a:endCxn id="204" idx="4"/>
          </p:cNvCxnSpPr>
          <p:nvPr/>
        </p:nvCxnSpPr>
        <p:spPr>
          <a:xfrm rot="5400000" flipH="1" flipV="1">
            <a:off x="538486" y="427594"/>
            <a:ext cx="297384" cy="567041"/>
          </a:xfrm>
          <a:prstGeom prst="bentConnector5">
            <a:avLst>
              <a:gd name="adj1" fmla="val -48917"/>
              <a:gd name="adj2" fmla="val 70245"/>
              <a:gd name="adj3" fmla="val 148917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00" name="Elipse 203">
            <a:extLst>
              <a:ext uri="{FF2B5EF4-FFF2-40B4-BE49-F238E27FC236}">
                <a16:creationId xmlns:a16="http://schemas.microsoft.com/office/drawing/2014/main" id="{B377EDA4-674C-4FD7-BA66-13A1A0840CA7}"/>
              </a:ext>
            </a:extLst>
          </p:cNvPr>
          <p:cNvSpPr>
            <a:spLocks noChangeAspect="1"/>
          </p:cNvSpPr>
          <p:nvPr/>
        </p:nvSpPr>
        <p:spPr>
          <a:xfrm>
            <a:off x="257178" y="1155558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19F</a:t>
            </a:r>
          </a:p>
        </p:txBody>
      </p:sp>
      <p:cxnSp>
        <p:nvCxnSpPr>
          <p:cNvPr id="201" name="Conector angulado 104">
            <a:extLst>
              <a:ext uri="{FF2B5EF4-FFF2-40B4-BE49-F238E27FC236}">
                <a16:creationId xmlns:a16="http://schemas.microsoft.com/office/drawing/2014/main" id="{F2DA0676-2A2C-4BD3-A934-72129AD7CEB5}"/>
              </a:ext>
            </a:extLst>
          </p:cNvPr>
          <p:cNvCxnSpPr>
            <a:cxnSpLocks noChangeAspect="1"/>
            <a:stCxn id="90" idx="2"/>
            <a:endCxn id="200" idx="0"/>
          </p:cNvCxnSpPr>
          <p:nvPr/>
        </p:nvCxnSpPr>
        <p:spPr>
          <a:xfrm rot="5400000">
            <a:off x="252227" y="1004127"/>
            <a:ext cx="295752" cy="7110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02" name="Elipse 203">
            <a:extLst>
              <a:ext uri="{FF2B5EF4-FFF2-40B4-BE49-F238E27FC236}">
                <a16:creationId xmlns:a16="http://schemas.microsoft.com/office/drawing/2014/main" id="{271D77E0-8259-4D24-A832-8D0F13EF45B3}"/>
              </a:ext>
            </a:extLst>
          </p:cNvPr>
          <p:cNvSpPr>
            <a:spLocks noChangeAspect="1"/>
          </p:cNvSpPr>
          <p:nvPr/>
        </p:nvSpPr>
        <p:spPr>
          <a:xfrm>
            <a:off x="6511225" y="4801640"/>
            <a:ext cx="278740" cy="276490"/>
          </a:xfrm>
          <a:prstGeom prst="ellipse">
            <a:avLst/>
          </a:prstGeom>
          <a:solidFill>
            <a:srgbClr val="5D86A0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19A</a:t>
            </a:r>
          </a:p>
        </p:txBody>
      </p:sp>
      <p:cxnSp>
        <p:nvCxnSpPr>
          <p:cNvPr id="203" name="Conector angulado 198">
            <a:extLst>
              <a:ext uri="{FF2B5EF4-FFF2-40B4-BE49-F238E27FC236}">
                <a16:creationId xmlns:a16="http://schemas.microsoft.com/office/drawing/2014/main" id="{AD87D61D-E965-4C51-954A-11333E36C235}"/>
              </a:ext>
            </a:extLst>
          </p:cNvPr>
          <p:cNvCxnSpPr>
            <a:cxnSpLocks noChangeAspect="1"/>
            <a:stCxn id="202" idx="6"/>
            <a:endCxn id="85" idx="0"/>
          </p:cNvCxnSpPr>
          <p:nvPr/>
        </p:nvCxnSpPr>
        <p:spPr>
          <a:xfrm>
            <a:off x="6789965" y="4939886"/>
            <a:ext cx="45808" cy="518227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04" name="Hexágono 155">
            <a:hlinkClick r:id="" action="ppaction://noaction"/>
            <a:extLst>
              <a:ext uri="{FF2B5EF4-FFF2-40B4-BE49-F238E27FC236}">
                <a16:creationId xmlns:a16="http://schemas.microsoft.com/office/drawing/2014/main" id="{41325AD8-1B26-48A2-8D43-641E487B0AD3}"/>
              </a:ext>
            </a:extLst>
          </p:cNvPr>
          <p:cNvSpPr>
            <a:spLocks noChangeAspect="1"/>
          </p:cNvSpPr>
          <p:nvPr/>
        </p:nvSpPr>
        <p:spPr>
          <a:xfrm>
            <a:off x="876291" y="562422"/>
            <a:ext cx="720000" cy="377632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FLAGRANCIA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55,467  (P)</a:t>
            </a:r>
          </a:p>
        </p:txBody>
      </p:sp>
      <p:cxnSp>
        <p:nvCxnSpPr>
          <p:cNvPr id="205" name="Conector angulado 104">
            <a:extLst>
              <a:ext uri="{FF2B5EF4-FFF2-40B4-BE49-F238E27FC236}">
                <a16:creationId xmlns:a16="http://schemas.microsoft.com/office/drawing/2014/main" id="{591D6145-5324-45EA-A8D5-29D180E34D6C}"/>
              </a:ext>
            </a:extLst>
          </p:cNvPr>
          <p:cNvCxnSpPr>
            <a:cxnSpLocks noChangeAspect="1"/>
            <a:stCxn id="90" idx="2"/>
            <a:endCxn id="61" idx="0"/>
          </p:cNvCxnSpPr>
          <p:nvPr/>
        </p:nvCxnSpPr>
        <p:spPr>
          <a:xfrm rot="5400000" flipH="1" flipV="1">
            <a:off x="1758266" y="-833824"/>
            <a:ext cx="339023" cy="3048238"/>
          </a:xfrm>
          <a:prstGeom prst="bentConnector5">
            <a:avLst>
              <a:gd name="adj1" fmla="val -42143"/>
              <a:gd name="adj2" fmla="val 13162"/>
              <a:gd name="adj3" fmla="val 130904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06" name="Conector angulado 104">
            <a:extLst>
              <a:ext uri="{FF2B5EF4-FFF2-40B4-BE49-F238E27FC236}">
                <a16:creationId xmlns:a16="http://schemas.microsoft.com/office/drawing/2014/main" id="{B9C6C790-5117-46EB-911C-DEBC4A3171B7}"/>
              </a:ext>
            </a:extLst>
          </p:cNvPr>
          <p:cNvCxnSpPr>
            <a:cxnSpLocks noChangeAspect="1"/>
            <a:stCxn id="90" idx="2"/>
            <a:endCxn id="96" idx="4"/>
          </p:cNvCxnSpPr>
          <p:nvPr/>
        </p:nvCxnSpPr>
        <p:spPr>
          <a:xfrm rot="5400000" flipH="1" flipV="1">
            <a:off x="910338" y="49578"/>
            <a:ext cx="303548" cy="1316908"/>
          </a:xfrm>
          <a:prstGeom prst="bentConnector5">
            <a:avLst>
              <a:gd name="adj1" fmla="val -47924"/>
              <a:gd name="adj2" fmla="val 29673"/>
              <a:gd name="adj3" fmla="val 144012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07" name="Hexágono 155">
            <a:hlinkClick r:id="" action="ppaction://noaction"/>
            <a:extLst>
              <a:ext uri="{FF2B5EF4-FFF2-40B4-BE49-F238E27FC236}">
                <a16:creationId xmlns:a16="http://schemas.microsoft.com/office/drawing/2014/main" id="{FBD6E05A-E55F-4044-B272-7931098C2F48}"/>
              </a:ext>
            </a:extLst>
          </p:cNvPr>
          <p:cNvSpPr>
            <a:spLocks noChangeAspect="1"/>
          </p:cNvSpPr>
          <p:nvPr/>
        </p:nvSpPr>
        <p:spPr>
          <a:xfrm>
            <a:off x="1628415" y="1310539"/>
            <a:ext cx="648000" cy="356956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 err="1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DELITO°</a:t>
            </a:r>
            <a:endParaRPr kumimoji="0" lang="es-CO" sz="800" b="0" i="0" u="none" strike="noStrike" kern="0" cap="none" spc="0" normalizeH="0" baseline="0" noProof="0" dirty="0">
              <a:ln>
                <a:noFill/>
              </a:ln>
              <a:solidFill>
                <a:srgbClr val="48484A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33,048 (P)</a:t>
            </a:r>
          </a:p>
        </p:txBody>
      </p:sp>
      <p:sp>
        <p:nvSpPr>
          <p:cNvPr id="208" name="Hexágono 155">
            <a:hlinkClick r:id="" action="ppaction://noaction"/>
            <a:extLst>
              <a:ext uri="{FF2B5EF4-FFF2-40B4-BE49-F238E27FC236}">
                <a16:creationId xmlns:a16="http://schemas.microsoft.com/office/drawing/2014/main" id="{C548139F-7DA6-493E-97D8-AF6668254460}"/>
              </a:ext>
            </a:extLst>
          </p:cNvPr>
          <p:cNvSpPr>
            <a:spLocks noChangeAspect="1"/>
          </p:cNvSpPr>
          <p:nvPr/>
        </p:nvSpPr>
        <p:spPr>
          <a:xfrm>
            <a:off x="914635" y="1302723"/>
            <a:ext cx="648000" cy="356956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0" cap="none" spc="0" normalizeH="0" baseline="0" noProof="0" dirty="0" err="1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FALTA°</a:t>
            </a:r>
            <a:endParaRPr kumimoji="0" lang="es-CO" sz="800" b="0" i="0" u="none" strike="noStrike" kern="0" cap="none" spc="0" normalizeH="0" baseline="0" noProof="0" dirty="0">
              <a:ln>
                <a:noFill/>
              </a:ln>
              <a:solidFill>
                <a:srgbClr val="48484A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22,419 (P)</a:t>
            </a:r>
          </a:p>
        </p:txBody>
      </p:sp>
      <p:cxnSp>
        <p:nvCxnSpPr>
          <p:cNvPr id="209" name="Conector angulado 104">
            <a:extLst>
              <a:ext uri="{FF2B5EF4-FFF2-40B4-BE49-F238E27FC236}">
                <a16:creationId xmlns:a16="http://schemas.microsoft.com/office/drawing/2014/main" id="{8241EA12-D307-4B89-AC7D-DCC7D08C834C}"/>
              </a:ext>
            </a:extLst>
          </p:cNvPr>
          <p:cNvCxnSpPr>
            <a:cxnSpLocks noChangeAspect="1"/>
            <a:stCxn id="204" idx="1"/>
            <a:endCxn id="207" idx="5"/>
          </p:cNvCxnSpPr>
          <p:nvPr/>
        </p:nvCxnSpPr>
        <p:spPr>
          <a:xfrm rot="16200000" flipH="1">
            <a:off x="1659288" y="782650"/>
            <a:ext cx="370485" cy="685293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10" name="Conector angulado 104">
            <a:extLst>
              <a:ext uri="{FF2B5EF4-FFF2-40B4-BE49-F238E27FC236}">
                <a16:creationId xmlns:a16="http://schemas.microsoft.com/office/drawing/2014/main" id="{D8307400-15C9-47B9-BC8E-6BC962F2195D}"/>
              </a:ext>
            </a:extLst>
          </p:cNvPr>
          <p:cNvCxnSpPr>
            <a:cxnSpLocks noChangeAspect="1"/>
            <a:stCxn id="204" idx="1"/>
            <a:endCxn id="208" idx="4"/>
          </p:cNvCxnSpPr>
          <p:nvPr/>
        </p:nvCxnSpPr>
        <p:spPr>
          <a:xfrm rot="5400000">
            <a:off x="1071546" y="872385"/>
            <a:ext cx="362669" cy="498009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11" name="Conector angulado 104">
            <a:extLst>
              <a:ext uri="{FF2B5EF4-FFF2-40B4-BE49-F238E27FC236}">
                <a16:creationId xmlns:a16="http://schemas.microsoft.com/office/drawing/2014/main" id="{62CB4BF0-1CD8-47AC-8C27-AD05BE1868CE}"/>
              </a:ext>
            </a:extLst>
          </p:cNvPr>
          <p:cNvCxnSpPr>
            <a:cxnSpLocks noChangeAspect="1"/>
            <a:stCxn id="207" idx="2"/>
            <a:endCxn id="114" idx="2"/>
          </p:cNvCxnSpPr>
          <p:nvPr/>
        </p:nvCxnSpPr>
        <p:spPr>
          <a:xfrm rot="16200000" flipH="1">
            <a:off x="1653581" y="1731568"/>
            <a:ext cx="237700" cy="10955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E95599C8-F7B3-438E-9E3D-A659C0764280}"/>
              </a:ext>
            </a:extLst>
          </p:cNvPr>
          <p:cNvSpPr txBox="1"/>
          <p:nvPr/>
        </p:nvSpPr>
        <p:spPr>
          <a:xfrm>
            <a:off x="834283" y="551790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13" name="Elipse 203">
            <a:extLst>
              <a:ext uri="{FF2B5EF4-FFF2-40B4-BE49-F238E27FC236}">
                <a16:creationId xmlns:a16="http://schemas.microsoft.com/office/drawing/2014/main" id="{84453175-DD7E-4252-AD4F-B2F1A957841E}"/>
              </a:ext>
            </a:extLst>
          </p:cNvPr>
          <p:cNvSpPr>
            <a:spLocks noChangeAspect="1"/>
          </p:cNvSpPr>
          <p:nvPr/>
        </p:nvSpPr>
        <p:spPr>
          <a:xfrm>
            <a:off x="1101989" y="1756675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20F</a:t>
            </a:r>
          </a:p>
        </p:txBody>
      </p:sp>
      <p:cxnSp>
        <p:nvCxnSpPr>
          <p:cNvPr id="214" name="Conector angulado 104">
            <a:extLst>
              <a:ext uri="{FF2B5EF4-FFF2-40B4-BE49-F238E27FC236}">
                <a16:creationId xmlns:a16="http://schemas.microsoft.com/office/drawing/2014/main" id="{F728E879-CA4C-45EA-AAC9-E9F7314C99A2}"/>
              </a:ext>
            </a:extLst>
          </p:cNvPr>
          <p:cNvCxnSpPr>
            <a:cxnSpLocks noChangeAspect="1"/>
            <a:stCxn id="208" idx="2"/>
            <a:endCxn id="213" idx="2"/>
          </p:cNvCxnSpPr>
          <p:nvPr/>
        </p:nvCxnSpPr>
        <p:spPr>
          <a:xfrm rot="16200000" flipH="1">
            <a:off x="935312" y="1728242"/>
            <a:ext cx="235241" cy="9811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5" name="Elipse 188">
            <a:extLst>
              <a:ext uri="{FF2B5EF4-FFF2-40B4-BE49-F238E27FC236}">
                <a16:creationId xmlns:a16="http://schemas.microsoft.com/office/drawing/2014/main" id="{A050EAC4-F98C-4D23-B99C-9544D683535C}"/>
              </a:ext>
            </a:extLst>
          </p:cNvPr>
          <p:cNvSpPr>
            <a:spLocks noChangeAspect="1"/>
          </p:cNvSpPr>
          <p:nvPr/>
        </p:nvSpPr>
        <p:spPr>
          <a:xfrm>
            <a:off x="6920237" y="4800929"/>
            <a:ext cx="278740" cy="27649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20B</a:t>
            </a:r>
          </a:p>
        </p:txBody>
      </p:sp>
      <p:cxnSp>
        <p:nvCxnSpPr>
          <p:cNvPr id="216" name="Conector angulado 198">
            <a:extLst>
              <a:ext uri="{FF2B5EF4-FFF2-40B4-BE49-F238E27FC236}">
                <a16:creationId xmlns:a16="http://schemas.microsoft.com/office/drawing/2014/main" id="{525C7809-5337-416C-8457-004DC7C0B990}"/>
              </a:ext>
            </a:extLst>
          </p:cNvPr>
          <p:cNvCxnSpPr>
            <a:cxnSpLocks noChangeAspect="1"/>
            <a:stCxn id="215" idx="2"/>
            <a:endCxn id="85" idx="0"/>
          </p:cNvCxnSpPr>
          <p:nvPr/>
        </p:nvCxnSpPr>
        <p:spPr>
          <a:xfrm rot="10800000" flipV="1">
            <a:off x="6835773" y="4939174"/>
            <a:ext cx="84464" cy="518938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9C0B817E-E15F-472E-9F30-CE0DB42A251B}"/>
              </a:ext>
            </a:extLst>
          </p:cNvPr>
          <p:cNvSpPr txBox="1"/>
          <p:nvPr/>
        </p:nvSpPr>
        <p:spPr>
          <a:xfrm>
            <a:off x="852445" y="1321122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B83278D-D907-43B4-A664-18893D1ED41E}"/>
              </a:ext>
            </a:extLst>
          </p:cNvPr>
          <p:cNvSpPr txBox="1"/>
          <p:nvPr/>
        </p:nvSpPr>
        <p:spPr>
          <a:xfrm>
            <a:off x="1573107" y="1321122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4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5066145-FEDC-4F66-8F43-807BD4E8B7BC}"/>
              </a:ext>
            </a:extLst>
          </p:cNvPr>
          <p:cNvSpPr txBox="1"/>
          <p:nvPr/>
        </p:nvSpPr>
        <p:spPr>
          <a:xfrm>
            <a:off x="1586137" y="551790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5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220" name="Conector angulado 236">
            <a:extLst>
              <a:ext uri="{FF2B5EF4-FFF2-40B4-BE49-F238E27FC236}">
                <a16:creationId xmlns:a16="http://schemas.microsoft.com/office/drawing/2014/main" id="{1C118BB5-FDCE-41B9-B440-136113EABAC0}"/>
              </a:ext>
            </a:extLst>
          </p:cNvPr>
          <p:cNvCxnSpPr>
            <a:cxnSpLocks noChangeAspect="1"/>
            <a:stCxn id="65" idx="6"/>
            <a:endCxn id="22" idx="0"/>
          </p:cNvCxnSpPr>
          <p:nvPr/>
        </p:nvCxnSpPr>
        <p:spPr>
          <a:xfrm>
            <a:off x="6956791" y="788262"/>
            <a:ext cx="138136" cy="28420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21" name="Conector angulado 236">
            <a:extLst>
              <a:ext uri="{FF2B5EF4-FFF2-40B4-BE49-F238E27FC236}">
                <a16:creationId xmlns:a16="http://schemas.microsoft.com/office/drawing/2014/main" id="{3CD0F8E9-E1DD-4F08-BDFD-7BE494EA29BA}"/>
              </a:ext>
            </a:extLst>
          </p:cNvPr>
          <p:cNvCxnSpPr>
            <a:cxnSpLocks noChangeAspect="1"/>
            <a:stCxn id="66" idx="2"/>
            <a:endCxn id="22" idx="0"/>
          </p:cNvCxnSpPr>
          <p:nvPr/>
        </p:nvCxnSpPr>
        <p:spPr>
          <a:xfrm rot="10800000" flipV="1">
            <a:off x="7094929" y="788261"/>
            <a:ext cx="115925" cy="28420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22" name="Hexágono 179">
            <a:hlinkClick r:id="" action="ppaction://noaction"/>
            <a:extLst>
              <a:ext uri="{FF2B5EF4-FFF2-40B4-BE49-F238E27FC236}">
                <a16:creationId xmlns:a16="http://schemas.microsoft.com/office/drawing/2014/main" id="{23AA8F45-DC96-4505-B52D-45B0F84DB8D2}"/>
              </a:ext>
            </a:extLst>
          </p:cNvPr>
          <p:cNvSpPr>
            <a:spLocks noChangeAspect="1"/>
          </p:cNvSpPr>
          <p:nvPr/>
        </p:nvSpPr>
        <p:spPr>
          <a:xfrm>
            <a:off x="8109893" y="6060670"/>
            <a:ext cx="805261" cy="450638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6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REMITIDOS A </a:t>
            </a:r>
            <a:r>
              <a:rPr kumimoji="0" lang="es-CO" sz="76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OTROS ÓRGANOS</a:t>
            </a:r>
          </a:p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84,440 (C)</a:t>
            </a:r>
          </a:p>
        </p:txBody>
      </p:sp>
      <p:cxnSp>
        <p:nvCxnSpPr>
          <p:cNvPr id="223" name="Conector angulado 181">
            <a:extLst>
              <a:ext uri="{FF2B5EF4-FFF2-40B4-BE49-F238E27FC236}">
                <a16:creationId xmlns:a16="http://schemas.microsoft.com/office/drawing/2014/main" id="{CB83D8D5-3DC6-4913-B02A-D5285E2844DF}"/>
              </a:ext>
            </a:extLst>
          </p:cNvPr>
          <p:cNvCxnSpPr>
            <a:cxnSpLocks noChangeAspect="1"/>
            <a:stCxn id="85" idx="2"/>
            <a:endCxn id="222" idx="5"/>
          </p:cNvCxnSpPr>
          <p:nvPr/>
        </p:nvCxnSpPr>
        <p:spPr>
          <a:xfrm rot="16200000" flipH="1">
            <a:off x="7725223" y="4983398"/>
            <a:ext cx="187823" cy="1966721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D776D8DE-8409-4076-8C24-E3573CFD4901}"/>
              </a:ext>
            </a:extLst>
          </p:cNvPr>
          <p:cNvSpPr txBox="1"/>
          <p:nvPr/>
        </p:nvSpPr>
        <p:spPr>
          <a:xfrm>
            <a:off x="8089129" y="6082322"/>
            <a:ext cx="139370" cy="138499"/>
          </a:xfrm>
          <a:prstGeom prst="rect">
            <a:avLst/>
          </a:prstGeom>
          <a:solidFill>
            <a:srgbClr val="919194">
              <a:lumMod val="5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37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cxnSp>
        <p:nvCxnSpPr>
          <p:cNvPr id="225" name="Conector angulado 73">
            <a:extLst>
              <a:ext uri="{FF2B5EF4-FFF2-40B4-BE49-F238E27FC236}">
                <a16:creationId xmlns:a16="http://schemas.microsoft.com/office/drawing/2014/main" id="{479CF028-669C-4BC0-A92C-4D639C4D567B}"/>
              </a:ext>
            </a:extLst>
          </p:cNvPr>
          <p:cNvCxnSpPr>
            <a:cxnSpLocks noChangeAspect="1"/>
            <a:stCxn id="106" idx="2"/>
            <a:endCxn id="226" idx="2"/>
          </p:cNvCxnSpPr>
          <p:nvPr/>
        </p:nvCxnSpPr>
        <p:spPr>
          <a:xfrm rot="16200000" flipH="1">
            <a:off x="2367466" y="6453099"/>
            <a:ext cx="245581" cy="117033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26" name="Elipse 95">
            <a:extLst>
              <a:ext uri="{FF2B5EF4-FFF2-40B4-BE49-F238E27FC236}">
                <a16:creationId xmlns:a16="http://schemas.microsoft.com/office/drawing/2014/main" id="{8DB42F10-45BD-4FDF-A66E-96623F1922A3}"/>
              </a:ext>
            </a:extLst>
          </p:cNvPr>
          <p:cNvSpPr>
            <a:spLocks noChangeAspect="1"/>
          </p:cNvSpPr>
          <p:nvPr/>
        </p:nvSpPr>
        <p:spPr>
          <a:xfrm>
            <a:off x="2548772" y="6496161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Helvetica Light"/>
              </a:rPr>
              <a:t>22F</a:t>
            </a:r>
          </a:p>
        </p:txBody>
      </p:sp>
      <p:cxnSp>
        <p:nvCxnSpPr>
          <p:cNvPr id="227" name="Conector angulado 189">
            <a:extLst>
              <a:ext uri="{FF2B5EF4-FFF2-40B4-BE49-F238E27FC236}">
                <a16:creationId xmlns:a16="http://schemas.microsoft.com/office/drawing/2014/main" id="{CFB90991-61D7-4C6A-9450-D1E4B4F2EC12}"/>
              </a:ext>
            </a:extLst>
          </p:cNvPr>
          <p:cNvCxnSpPr>
            <a:cxnSpLocks noChangeAspect="1"/>
            <a:stCxn id="222" idx="2"/>
            <a:endCxn id="228" idx="2"/>
          </p:cNvCxnSpPr>
          <p:nvPr/>
        </p:nvCxnSpPr>
        <p:spPr>
          <a:xfrm rot="16200000" flipH="1">
            <a:off x="8214734" y="6519127"/>
            <a:ext cx="175077" cy="159439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28" name="Elipse 190">
            <a:extLst>
              <a:ext uri="{FF2B5EF4-FFF2-40B4-BE49-F238E27FC236}">
                <a16:creationId xmlns:a16="http://schemas.microsoft.com/office/drawing/2014/main" id="{35AAD4FC-4FC2-44A0-B1B8-754711CA369C}"/>
              </a:ext>
            </a:extLst>
          </p:cNvPr>
          <p:cNvSpPr>
            <a:spLocks noChangeAspect="1"/>
          </p:cNvSpPr>
          <p:nvPr/>
        </p:nvSpPr>
        <p:spPr>
          <a:xfrm>
            <a:off x="8381991" y="6548140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21C</a:t>
            </a:r>
          </a:p>
        </p:txBody>
      </p:sp>
      <p:sp>
        <p:nvSpPr>
          <p:cNvPr id="229" name="Elipse 128">
            <a:extLst>
              <a:ext uri="{FF2B5EF4-FFF2-40B4-BE49-F238E27FC236}">
                <a16:creationId xmlns:a16="http://schemas.microsoft.com/office/drawing/2014/main" id="{00405FBF-E761-4346-9C20-57745D35150A}"/>
              </a:ext>
            </a:extLst>
          </p:cNvPr>
          <p:cNvSpPr>
            <a:spLocks noChangeAspect="1"/>
          </p:cNvSpPr>
          <p:nvPr/>
        </p:nvSpPr>
        <p:spPr>
          <a:xfrm>
            <a:off x="3929336" y="900704"/>
            <a:ext cx="278740" cy="27649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21F</a:t>
            </a:r>
          </a:p>
        </p:txBody>
      </p:sp>
      <p:cxnSp>
        <p:nvCxnSpPr>
          <p:cNvPr id="230" name="Conector angulado 236">
            <a:extLst>
              <a:ext uri="{FF2B5EF4-FFF2-40B4-BE49-F238E27FC236}">
                <a16:creationId xmlns:a16="http://schemas.microsoft.com/office/drawing/2014/main" id="{88A78ED3-11B7-4429-8F1D-E877B809B7F7}"/>
              </a:ext>
            </a:extLst>
          </p:cNvPr>
          <p:cNvCxnSpPr>
            <a:cxnSpLocks noChangeAspect="1"/>
            <a:stCxn id="229" idx="2"/>
            <a:endCxn id="33" idx="0"/>
          </p:cNvCxnSpPr>
          <p:nvPr/>
        </p:nvCxnSpPr>
        <p:spPr>
          <a:xfrm rot="10800000" flipV="1">
            <a:off x="3451896" y="1038949"/>
            <a:ext cx="477440" cy="23513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31" name="Conector angulado 51">
            <a:extLst>
              <a:ext uri="{FF2B5EF4-FFF2-40B4-BE49-F238E27FC236}">
                <a16:creationId xmlns:a16="http://schemas.microsoft.com/office/drawing/2014/main" id="{8C92421A-9E50-47B3-8FC4-E0ED404FFF79}"/>
              </a:ext>
            </a:extLst>
          </p:cNvPr>
          <p:cNvCxnSpPr>
            <a:cxnSpLocks noChangeAspect="1"/>
            <a:stCxn id="35" idx="2"/>
            <a:endCxn id="232" idx="0"/>
          </p:cNvCxnSpPr>
          <p:nvPr/>
        </p:nvCxnSpPr>
        <p:spPr>
          <a:xfrm rot="16200000" flipH="1">
            <a:off x="3137465" y="2312272"/>
            <a:ext cx="197593" cy="22940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32" name="Retângulo 111">
            <a:extLst>
              <a:ext uri="{FF2B5EF4-FFF2-40B4-BE49-F238E27FC236}">
                <a16:creationId xmlns:a16="http://schemas.microsoft.com/office/drawing/2014/main" id="{0F7110D8-50DD-47A3-8BBE-CE400EE1E5AA}"/>
              </a:ext>
            </a:extLst>
          </p:cNvPr>
          <p:cNvSpPr>
            <a:spLocks noChangeAspect="1"/>
          </p:cNvSpPr>
          <p:nvPr/>
        </p:nvSpPr>
        <p:spPr>
          <a:xfrm>
            <a:off x="2999333" y="2525771"/>
            <a:ext cx="703257" cy="39496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1919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454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48484A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INVESTIGACIÓN</a:t>
            </a:r>
          </a:p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291,405 (C)</a:t>
            </a:r>
          </a:p>
        </p:txBody>
      </p:sp>
      <p:cxnSp>
        <p:nvCxnSpPr>
          <p:cNvPr id="233" name="Conector angulado 51">
            <a:extLst>
              <a:ext uri="{FF2B5EF4-FFF2-40B4-BE49-F238E27FC236}">
                <a16:creationId xmlns:a16="http://schemas.microsoft.com/office/drawing/2014/main" id="{BBB8F850-D3B5-421C-A80D-31FB40A22141}"/>
              </a:ext>
            </a:extLst>
          </p:cNvPr>
          <p:cNvCxnSpPr>
            <a:cxnSpLocks noChangeAspect="1"/>
            <a:stCxn id="232" idx="2"/>
            <a:endCxn id="13" idx="4"/>
          </p:cNvCxnSpPr>
          <p:nvPr/>
        </p:nvCxnSpPr>
        <p:spPr>
          <a:xfrm rot="5400000">
            <a:off x="2742149" y="2622871"/>
            <a:ext cx="310946" cy="906678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34" name="Conector angulado 51">
            <a:extLst>
              <a:ext uri="{FF2B5EF4-FFF2-40B4-BE49-F238E27FC236}">
                <a16:creationId xmlns:a16="http://schemas.microsoft.com/office/drawing/2014/main" id="{4D44BA96-5739-4244-AA69-A6B958765952}"/>
              </a:ext>
            </a:extLst>
          </p:cNvPr>
          <p:cNvCxnSpPr>
            <a:cxnSpLocks noChangeAspect="1"/>
            <a:stCxn id="232" idx="2"/>
            <a:endCxn id="14" idx="5"/>
          </p:cNvCxnSpPr>
          <p:nvPr/>
        </p:nvCxnSpPr>
        <p:spPr>
          <a:xfrm rot="16200000" flipH="1">
            <a:off x="3341469" y="2930229"/>
            <a:ext cx="310946" cy="29196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35" name="Conector angulado 51">
            <a:extLst>
              <a:ext uri="{FF2B5EF4-FFF2-40B4-BE49-F238E27FC236}">
                <a16:creationId xmlns:a16="http://schemas.microsoft.com/office/drawing/2014/main" id="{AE5B706E-00BC-4F06-A826-2DFF0D141F74}"/>
              </a:ext>
            </a:extLst>
          </p:cNvPr>
          <p:cNvCxnSpPr>
            <a:cxnSpLocks noChangeAspect="1"/>
            <a:stCxn id="232" idx="2"/>
            <a:endCxn id="15" idx="5"/>
          </p:cNvCxnSpPr>
          <p:nvPr/>
        </p:nvCxnSpPr>
        <p:spPr>
          <a:xfrm rot="16200000" flipH="1">
            <a:off x="3661677" y="2610021"/>
            <a:ext cx="310946" cy="932379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36" name="Conector angulado 51">
            <a:extLst>
              <a:ext uri="{FF2B5EF4-FFF2-40B4-BE49-F238E27FC236}">
                <a16:creationId xmlns:a16="http://schemas.microsoft.com/office/drawing/2014/main" id="{A5FD17E7-BA10-4BDF-AC29-DD499C4600D3}"/>
              </a:ext>
            </a:extLst>
          </p:cNvPr>
          <p:cNvCxnSpPr>
            <a:cxnSpLocks noChangeAspect="1"/>
            <a:stCxn id="113" idx="2"/>
            <a:endCxn id="41" idx="0"/>
          </p:cNvCxnSpPr>
          <p:nvPr/>
        </p:nvCxnSpPr>
        <p:spPr>
          <a:xfrm rot="16200000" flipH="1">
            <a:off x="2719293" y="4579363"/>
            <a:ext cx="361624" cy="582067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38" name="Conector angulado 62">
            <a:extLst>
              <a:ext uri="{FF2B5EF4-FFF2-40B4-BE49-F238E27FC236}">
                <a16:creationId xmlns:a16="http://schemas.microsoft.com/office/drawing/2014/main" id="{98FB9B21-101C-4739-8B2C-95138245E218}"/>
              </a:ext>
            </a:extLst>
          </p:cNvPr>
          <p:cNvCxnSpPr>
            <a:cxnSpLocks noChangeAspect="1"/>
            <a:stCxn id="78" idx="2"/>
            <a:endCxn id="107" idx="5"/>
          </p:cNvCxnSpPr>
          <p:nvPr/>
        </p:nvCxnSpPr>
        <p:spPr>
          <a:xfrm rot="5400000">
            <a:off x="3781106" y="4955907"/>
            <a:ext cx="1522835" cy="479000"/>
          </a:xfrm>
          <a:prstGeom prst="bentConnector3">
            <a:avLst>
              <a:gd name="adj1" fmla="val 90786"/>
            </a:avLst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39" name="Elipse 95">
            <a:extLst>
              <a:ext uri="{FF2B5EF4-FFF2-40B4-BE49-F238E27FC236}">
                <a16:creationId xmlns:a16="http://schemas.microsoft.com/office/drawing/2014/main" id="{C690D5DF-5401-4927-A95A-1108406DF739}"/>
              </a:ext>
            </a:extLst>
          </p:cNvPr>
          <p:cNvSpPr>
            <a:spLocks noChangeAspect="1"/>
          </p:cNvSpPr>
          <p:nvPr/>
        </p:nvSpPr>
        <p:spPr>
          <a:xfrm>
            <a:off x="6678051" y="367706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22C</a:t>
            </a:r>
          </a:p>
        </p:txBody>
      </p:sp>
      <p:cxnSp>
        <p:nvCxnSpPr>
          <p:cNvPr id="240" name="Conector angulado 236">
            <a:extLst>
              <a:ext uri="{FF2B5EF4-FFF2-40B4-BE49-F238E27FC236}">
                <a16:creationId xmlns:a16="http://schemas.microsoft.com/office/drawing/2014/main" id="{9A834941-2EAD-46BD-90D8-31F0E6B3483E}"/>
              </a:ext>
            </a:extLst>
          </p:cNvPr>
          <p:cNvCxnSpPr>
            <a:cxnSpLocks noChangeAspect="1"/>
            <a:stCxn id="239" idx="6"/>
            <a:endCxn id="22" idx="0"/>
          </p:cNvCxnSpPr>
          <p:nvPr/>
        </p:nvCxnSpPr>
        <p:spPr>
          <a:xfrm>
            <a:off x="6956791" y="505952"/>
            <a:ext cx="138136" cy="56651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41" name="Elipse 95">
            <a:extLst>
              <a:ext uri="{FF2B5EF4-FFF2-40B4-BE49-F238E27FC236}">
                <a16:creationId xmlns:a16="http://schemas.microsoft.com/office/drawing/2014/main" id="{AE4CA26D-6874-4CB5-913F-78385D28F1C7}"/>
              </a:ext>
            </a:extLst>
          </p:cNvPr>
          <p:cNvSpPr>
            <a:spLocks noChangeAspect="1"/>
          </p:cNvSpPr>
          <p:nvPr/>
        </p:nvSpPr>
        <p:spPr>
          <a:xfrm>
            <a:off x="7210852" y="367605"/>
            <a:ext cx="278740" cy="276490"/>
          </a:xfrm>
          <a:prstGeom prst="ellipse">
            <a:avLst/>
          </a:prstGeom>
          <a:solidFill>
            <a:srgbClr val="1B1B1B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13C</a:t>
            </a:r>
          </a:p>
        </p:txBody>
      </p:sp>
      <p:cxnSp>
        <p:nvCxnSpPr>
          <p:cNvPr id="242" name="Conector angulado 236">
            <a:extLst>
              <a:ext uri="{FF2B5EF4-FFF2-40B4-BE49-F238E27FC236}">
                <a16:creationId xmlns:a16="http://schemas.microsoft.com/office/drawing/2014/main" id="{0550D046-0513-48DA-BFB2-140E8E1CAE11}"/>
              </a:ext>
            </a:extLst>
          </p:cNvPr>
          <p:cNvCxnSpPr>
            <a:cxnSpLocks noChangeAspect="1"/>
            <a:stCxn id="241" idx="2"/>
            <a:endCxn id="22" idx="0"/>
          </p:cNvCxnSpPr>
          <p:nvPr/>
        </p:nvCxnSpPr>
        <p:spPr>
          <a:xfrm rot="10800000" flipV="1">
            <a:off x="7094929" y="505850"/>
            <a:ext cx="115925" cy="566616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43" name="Elipse 218">
            <a:extLst>
              <a:ext uri="{FF2B5EF4-FFF2-40B4-BE49-F238E27FC236}">
                <a16:creationId xmlns:a16="http://schemas.microsoft.com/office/drawing/2014/main" id="{46BC14AD-AEF9-43E7-A494-499C6D4AEA9D}"/>
              </a:ext>
            </a:extLst>
          </p:cNvPr>
          <p:cNvSpPr>
            <a:spLocks noChangeAspect="1"/>
          </p:cNvSpPr>
          <p:nvPr/>
        </p:nvSpPr>
        <p:spPr>
          <a:xfrm>
            <a:off x="6795228" y="2459601"/>
            <a:ext cx="278740" cy="276490"/>
          </a:xfrm>
          <a:prstGeom prst="ellipse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7G</a:t>
            </a:r>
          </a:p>
        </p:txBody>
      </p:sp>
      <p:cxnSp>
        <p:nvCxnSpPr>
          <p:cNvPr id="244" name="Conector angulado 219">
            <a:extLst>
              <a:ext uri="{FF2B5EF4-FFF2-40B4-BE49-F238E27FC236}">
                <a16:creationId xmlns:a16="http://schemas.microsoft.com/office/drawing/2014/main" id="{3B69F29C-DC64-4D76-8034-7C51E0B61E54}"/>
              </a:ext>
            </a:extLst>
          </p:cNvPr>
          <p:cNvCxnSpPr>
            <a:cxnSpLocks noChangeAspect="1"/>
            <a:stCxn id="103" idx="2"/>
            <a:endCxn id="243" idx="2"/>
          </p:cNvCxnSpPr>
          <p:nvPr/>
        </p:nvCxnSpPr>
        <p:spPr>
          <a:xfrm rot="16200000" flipH="1">
            <a:off x="6655794" y="2458410"/>
            <a:ext cx="176105" cy="102766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17D14464-213C-414E-ACAB-4E3A0B66D092}"/>
              </a:ext>
            </a:extLst>
          </p:cNvPr>
          <p:cNvSpPr/>
          <p:nvPr/>
        </p:nvSpPr>
        <p:spPr>
          <a:xfrm>
            <a:off x="5538891" y="1680509"/>
            <a:ext cx="504000" cy="1779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800000"/>
            </a:solidFill>
            <a:prstDash val="solid"/>
          </a:ln>
          <a:effectLst/>
        </p:spPr>
        <p:txBody>
          <a:bodyPr lIns="0" tIns="0" rIns="22219" bIns="0" anchor="ctr"/>
          <a:lstStyle/>
          <a:p>
            <a:pPr marL="0" marR="0" lvl="0" indent="0" algn="ctr" defTabSz="14728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22,235 </a:t>
            </a: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Verdana" pitchFamily="34" charset="0"/>
                <a:cs typeface="Arial" panose="020B0604020202020204" pitchFamily="34" charset="0"/>
              </a:rPr>
              <a:t>(C)</a:t>
            </a:r>
            <a:endParaRPr kumimoji="0" lang="pt-BR" sz="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246" name="Conector angulado 30">
            <a:extLst>
              <a:ext uri="{FF2B5EF4-FFF2-40B4-BE49-F238E27FC236}">
                <a16:creationId xmlns:a16="http://schemas.microsoft.com/office/drawing/2014/main" id="{EC7A5D3A-5B26-44FD-B3B2-45AE6C6E1317}"/>
              </a:ext>
            </a:extLst>
          </p:cNvPr>
          <p:cNvCxnSpPr>
            <a:cxnSpLocks noChangeAspect="1"/>
            <a:stCxn id="101" idx="6"/>
            <a:endCxn id="91" idx="0"/>
          </p:cNvCxnSpPr>
          <p:nvPr/>
        </p:nvCxnSpPr>
        <p:spPr>
          <a:xfrm>
            <a:off x="307307" y="2057516"/>
            <a:ext cx="138630" cy="69832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47" name="Conector angulado 30">
            <a:extLst>
              <a:ext uri="{FF2B5EF4-FFF2-40B4-BE49-F238E27FC236}">
                <a16:creationId xmlns:a16="http://schemas.microsoft.com/office/drawing/2014/main" id="{FB3E481D-8E13-441C-AB81-8EE8CA5ADA36}"/>
              </a:ext>
            </a:extLst>
          </p:cNvPr>
          <p:cNvCxnSpPr>
            <a:cxnSpLocks noChangeAspect="1"/>
            <a:stCxn id="94" idx="6"/>
            <a:endCxn id="91" idx="0"/>
          </p:cNvCxnSpPr>
          <p:nvPr/>
        </p:nvCxnSpPr>
        <p:spPr>
          <a:xfrm>
            <a:off x="307307" y="2404432"/>
            <a:ext cx="138630" cy="35140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48" name="Conector angulado 30">
            <a:extLst>
              <a:ext uri="{FF2B5EF4-FFF2-40B4-BE49-F238E27FC236}">
                <a16:creationId xmlns:a16="http://schemas.microsoft.com/office/drawing/2014/main" id="{6635B3C9-9E84-4DE9-B094-21A0A5C11D0D}"/>
              </a:ext>
            </a:extLst>
          </p:cNvPr>
          <p:cNvCxnSpPr>
            <a:cxnSpLocks noChangeAspect="1"/>
            <a:stCxn id="93" idx="2"/>
            <a:endCxn id="91" idx="0"/>
          </p:cNvCxnSpPr>
          <p:nvPr/>
        </p:nvCxnSpPr>
        <p:spPr>
          <a:xfrm rot="10800000" flipV="1">
            <a:off x="445939" y="2404431"/>
            <a:ext cx="61679" cy="351405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49" name="Conector angulado 30">
            <a:extLst>
              <a:ext uri="{FF2B5EF4-FFF2-40B4-BE49-F238E27FC236}">
                <a16:creationId xmlns:a16="http://schemas.microsoft.com/office/drawing/2014/main" id="{30ACCEB2-207F-4C83-8063-66D87AA30CD4}"/>
              </a:ext>
            </a:extLst>
          </p:cNvPr>
          <p:cNvCxnSpPr>
            <a:cxnSpLocks noChangeAspect="1"/>
            <a:stCxn id="95" idx="2"/>
            <a:endCxn id="92" idx="0"/>
          </p:cNvCxnSpPr>
          <p:nvPr/>
        </p:nvCxnSpPr>
        <p:spPr>
          <a:xfrm rot="10800000" flipV="1">
            <a:off x="398439" y="4138919"/>
            <a:ext cx="109179" cy="250282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50" name="Conector angulado 30">
            <a:extLst>
              <a:ext uri="{FF2B5EF4-FFF2-40B4-BE49-F238E27FC236}">
                <a16:creationId xmlns:a16="http://schemas.microsoft.com/office/drawing/2014/main" id="{E0E5BA13-2506-421F-B10A-688899E4D7D8}"/>
              </a:ext>
            </a:extLst>
          </p:cNvPr>
          <p:cNvCxnSpPr>
            <a:cxnSpLocks noChangeAspect="1"/>
            <a:stCxn id="119" idx="6"/>
            <a:endCxn id="92" idx="0"/>
          </p:cNvCxnSpPr>
          <p:nvPr/>
        </p:nvCxnSpPr>
        <p:spPr>
          <a:xfrm>
            <a:off x="307307" y="4138919"/>
            <a:ext cx="91130" cy="250282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51" name="Conector angulado 30">
            <a:extLst>
              <a:ext uri="{FF2B5EF4-FFF2-40B4-BE49-F238E27FC236}">
                <a16:creationId xmlns:a16="http://schemas.microsoft.com/office/drawing/2014/main" id="{8F2A612F-51EC-4BC2-98F8-5372339D2EDF}"/>
              </a:ext>
            </a:extLst>
          </p:cNvPr>
          <p:cNvCxnSpPr>
            <a:cxnSpLocks noChangeAspect="1"/>
            <a:stCxn id="99" idx="2"/>
            <a:endCxn id="91" idx="0"/>
          </p:cNvCxnSpPr>
          <p:nvPr/>
        </p:nvCxnSpPr>
        <p:spPr>
          <a:xfrm rot="10800000" flipV="1">
            <a:off x="445939" y="2057515"/>
            <a:ext cx="61679" cy="698321"/>
          </a:xfrm>
          <a:prstGeom prst="bentConnector2">
            <a:avLst/>
          </a:prstGeom>
          <a:noFill/>
          <a:ln w="3175" cap="flat" cmpd="sng" algn="ctr">
            <a:solidFill>
              <a:srgbClr val="919194">
                <a:lumMod val="50000"/>
              </a:srgb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21539AF7-7EFF-40D0-9E38-68BA9CDC225F}"/>
              </a:ext>
            </a:extLst>
          </p:cNvPr>
          <p:cNvSpPr txBox="1"/>
          <p:nvPr/>
        </p:nvSpPr>
        <p:spPr>
          <a:xfrm>
            <a:off x="-44589" y="5991951"/>
            <a:ext cx="2249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nuevas salidas del MP se contabilizan bajo el rubro otros que son casos: depurados, conexados y archivados.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°Datos aproximados, pendente de recibir cifra oficial.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Todos los datos presentados son del año 2018.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3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Eficiencia del Sistema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90497"/>
            <a:ext cx="6506181" cy="122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eficiencia se mide cuantificando los casos atendidos en relación a los casos ingresados en un año y los ingresados en años anteriores que aún no han sido resueltos.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eficiencia fue 37.7% en 2018.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G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Flujograma de la Justicia Criminal</a:t>
            </a: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688E7088-2553-A14A-99BF-76A4245B20EE}"/>
              </a:ext>
            </a:extLst>
          </p:cNvPr>
          <p:cNvSpPr txBox="1"/>
          <p:nvPr/>
        </p:nvSpPr>
        <p:spPr>
          <a:xfrm>
            <a:off x="974777" y="5034224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CIEN, con datos de las instituciones.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D6C00-6088-4144-B9F2-6EDEBCF0B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7" y="1391161"/>
            <a:ext cx="7212372" cy="37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Eficiencias de las instituciones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65913"/>
            <a:ext cx="6506181" cy="122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instituciones han mejorado sus eficiencias.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críticos los espacios de coordinación interinstitucional.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G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Flujograma de la Justicia Criminal</a:t>
            </a: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688E7088-2553-A14A-99BF-76A4245B20EE}"/>
              </a:ext>
            </a:extLst>
          </p:cNvPr>
          <p:cNvSpPr txBox="1"/>
          <p:nvPr/>
        </p:nvSpPr>
        <p:spPr>
          <a:xfrm>
            <a:off x="250411" y="4901152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CIEN, con datos de las instituciones.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2322F-006F-4D8C-9A49-FCDABE35E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4" y="1565469"/>
            <a:ext cx="8160892" cy="31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Investigación Criminal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65913"/>
            <a:ext cx="6506181" cy="122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Instituciones a cargo de la Investigación Criminal: MP (coordinación), DICRI (MP), DEIC (PNC), DIGICRI (MINGOB). Auxiliar: INACIF. 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Esquema institucional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48828E87-2828-7649-B70D-1C8297E38114}"/>
              </a:ext>
            </a:extLst>
          </p:cNvPr>
          <p:cNvSpPr txBox="1"/>
          <p:nvPr/>
        </p:nvSpPr>
        <p:spPr>
          <a:xfrm>
            <a:off x="1070288" y="4868154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CIEN, elaboración propia.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4A08A57-8661-5F46-864F-5E12D542A5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0288" y="1566378"/>
          <a:ext cx="5703784" cy="319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009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Investigación Criminal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Principales desafíos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0919A7-0CAF-0B4B-9BF0-3378E55C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597"/>
            <a:ext cx="8229600" cy="32789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GT" sz="2800" dirty="0"/>
              <a:t>DIGICRI aún no constituida en pleno.</a:t>
            </a:r>
          </a:p>
          <a:p>
            <a:pPr lvl="1">
              <a:spcBef>
                <a:spcPts val="0"/>
              </a:spcBef>
            </a:pPr>
            <a:r>
              <a:rPr lang="es-GT" sz="2400" dirty="0"/>
              <a:t>Reglamento aprobado en 2017 y Manual de Organización en 2018.</a:t>
            </a:r>
          </a:p>
          <a:p>
            <a:pPr algn="just">
              <a:spcBef>
                <a:spcPts val="0"/>
              </a:spcBef>
            </a:pPr>
            <a:endParaRPr lang="es-GT" sz="1400" dirty="0"/>
          </a:p>
          <a:p>
            <a:pPr>
              <a:spcBef>
                <a:spcPts val="0"/>
              </a:spcBef>
            </a:pPr>
            <a:r>
              <a:rPr lang="es-GT" sz="2800" dirty="0"/>
              <a:t>Ausencia de una carrera de investigador.</a:t>
            </a:r>
          </a:p>
          <a:p>
            <a:pPr>
              <a:spcBef>
                <a:spcPts val="0"/>
              </a:spcBef>
            </a:pPr>
            <a:endParaRPr lang="es-GT" sz="1400" dirty="0"/>
          </a:p>
          <a:p>
            <a:pPr>
              <a:spcBef>
                <a:spcPts val="0"/>
              </a:spcBef>
            </a:pPr>
            <a:r>
              <a:rPr lang="es-GT" sz="2800" dirty="0"/>
              <a:t>No hay metodología para la recopilación de información.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731C76-F96A-D549-8DE2-2AB2582459CE}"/>
              </a:ext>
            </a:extLst>
          </p:cNvPr>
          <p:cNvSpPr txBox="1">
            <a:spLocks/>
          </p:cNvSpPr>
          <p:nvPr/>
        </p:nvSpPr>
        <p:spPr>
          <a:xfrm>
            <a:off x="457200" y="4858049"/>
            <a:ext cx="6327913" cy="158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7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Falta coordinación para lograr un modelo articulado entre las entidades competentes en materia de investigación.</a:t>
            </a:r>
          </a:p>
        </p:txBody>
      </p:sp>
    </p:spTree>
    <p:extLst>
      <p:ext uri="{BB962C8B-B14F-4D97-AF65-F5344CB8AC3E}">
        <p14:creationId xmlns:p14="http://schemas.microsoft.com/office/powerpoint/2010/main" val="157835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Sistema Penitenciario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473149"/>
            <a:ext cx="6506181" cy="122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GT" sz="2000" dirty="0"/>
              <a:t>En los últimos diez años la población carcelaria se multiplicó por 2.9.</a:t>
            </a:r>
          </a:p>
          <a:p>
            <a:pPr>
              <a:spcBef>
                <a:spcPts val="0"/>
              </a:spcBef>
            </a:pPr>
            <a:r>
              <a:rPr lang="es-GT" sz="2000" dirty="0"/>
              <a:t>No se ha ampliado la capacidad de las cárceles ni construido nuevas para atender ese crecimiento de PL.</a:t>
            </a:r>
          </a:p>
          <a:p>
            <a:pPr>
              <a:spcBef>
                <a:spcPts val="0"/>
              </a:spcBef>
            </a:pPr>
            <a:endParaRPr lang="es-ES_tradnl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600" dirty="0">
                <a:latin typeface="Calibri"/>
                <a:cs typeface="Calibri"/>
              </a:rPr>
              <a:t>Privados de libertad y ocupación carcelaria</a:t>
            </a: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688E7088-2553-A14A-99BF-76A4245B20EE}"/>
              </a:ext>
            </a:extLst>
          </p:cNvPr>
          <p:cNvSpPr txBox="1"/>
          <p:nvPr/>
        </p:nvSpPr>
        <p:spPr>
          <a:xfrm>
            <a:off x="974777" y="5034224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Fuente:</a:t>
            </a:r>
            <a:r>
              <a:rPr lang="es-ES" sz="1200" dirty="0"/>
              <a:t> CIEN, con datos de DGSP.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6FBBF9-BA21-DD45-A7DF-53E20FC9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57" y="1406912"/>
            <a:ext cx="596842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Sistema Penitenciario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1" y="5565913"/>
            <a:ext cx="6129130" cy="122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GT" sz="2400" dirty="0"/>
              <a:t>A pesar de tener una alta tasa de ocupación, la tasa de prisionalización es las más baja.</a:t>
            </a:r>
            <a:endParaRPr lang="es-ES_tradnl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600" dirty="0">
                <a:latin typeface="Calibri"/>
                <a:cs typeface="Calibri"/>
              </a:rPr>
              <a:t>Tasa de </a:t>
            </a:r>
            <a:r>
              <a:rPr lang="es-ES_tradnl" sz="2600" dirty="0" err="1">
                <a:latin typeface="Calibri"/>
                <a:cs typeface="Calibri"/>
              </a:rPr>
              <a:t>prisionalización</a:t>
            </a:r>
            <a:r>
              <a:rPr lang="es-ES_tradnl" sz="2600" dirty="0">
                <a:latin typeface="Calibri"/>
                <a:cs typeface="Calibri"/>
              </a:rPr>
              <a:t> en la región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10BB7-31FA-3746-AA56-B553BD94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2" y="1488684"/>
            <a:ext cx="5991696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6">
            <a:extLst>
              <a:ext uri="{FF2B5EF4-FFF2-40B4-BE49-F238E27FC236}">
                <a16:creationId xmlns:a16="http://schemas.microsoft.com/office/drawing/2014/main" id="{1559D051-1B61-E444-87DE-AB513B8D3454}"/>
              </a:ext>
            </a:extLst>
          </p:cNvPr>
          <p:cNvSpPr txBox="1"/>
          <p:nvPr/>
        </p:nvSpPr>
        <p:spPr>
          <a:xfrm>
            <a:off x="974777" y="5128494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CIEN, con datos de DGSP.</a:t>
            </a:r>
          </a:p>
        </p:txBody>
      </p:sp>
    </p:spTree>
    <p:extLst>
      <p:ext uri="{BB962C8B-B14F-4D97-AF65-F5344CB8AC3E}">
        <p14:creationId xmlns:p14="http://schemas.microsoft.com/office/powerpoint/2010/main" val="296171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4500" b="1" dirty="0">
                <a:latin typeface="Calibri"/>
                <a:cs typeface="Calibri"/>
              </a:rPr>
              <a:t>Marco Conceptual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8F5EE1-7F50-2C48-B345-CE4986D5D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7"/>
          <a:stretch/>
        </p:blipFill>
        <p:spPr>
          <a:xfrm>
            <a:off x="1020969" y="1043417"/>
            <a:ext cx="6121400" cy="5814583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003CE60B-1496-E245-B343-3446001D3EBD}"/>
              </a:ext>
            </a:extLst>
          </p:cNvPr>
          <p:cNvSpPr txBox="1"/>
          <p:nvPr/>
        </p:nvSpPr>
        <p:spPr>
          <a:xfrm>
            <a:off x="7044495" y="4386470"/>
            <a:ext cx="178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CIEN, 2011.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A64D3-2BC7-40F9-9D57-1F8D6864549E}"/>
              </a:ext>
            </a:extLst>
          </p:cNvPr>
          <p:cNvSpPr/>
          <p:nvPr/>
        </p:nvSpPr>
        <p:spPr>
          <a:xfrm>
            <a:off x="1778001" y="1310680"/>
            <a:ext cx="4622799" cy="16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0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Sistema Penitenciario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65913"/>
            <a:ext cx="6168887" cy="122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GT" sz="2000" dirty="0"/>
              <a:t>Las personas en prisión preventiva pasaron de niveles del 30% a cerca del 50% del total de privados de libertad.</a:t>
            </a:r>
            <a:endParaRPr lang="es-ES_tradnl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600" dirty="0">
                <a:latin typeface="Calibri"/>
                <a:cs typeface="Calibri"/>
              </a:rPr>
              <a:t>Prisión Preventiva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378051-C11E-C241-BBE3-FBD69A4EF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66" y="1431061"/>
            <a:ext cx="600031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5AE49C9A-18F7-5940-9CEA-A96B2FFC78F3}"/>
              </a:ext>
            </a:extLst>
          </p:cNvPr>
          <p:cNvSpPr txBox="1"/>
          <p:nvPr/>
        </p:nvSpPr>
        <p:spPr>
          <a:xfrm>
            <a:off x="974777" y="5034224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Fuente:</a:t>
            </a:r>
            <a:r>
              <a:rPr lang="es-ES" sz="1200" dirty="0"/>
              <a:t> CIEN, con datos de DGSP.</a:t>
            </a:r>
          </a:p>
        </p:txBody>
      </p:sp>
    </p:spTree>
    <p:extLst>
      <p:ext uri="{BB962C8B-B14F-4D97-AF65-F5344CB8AC3E}">
        <p14:creationId xmlns:p14="http://schemas.microsoft.com/office/powerpoint/2010/main" val="225466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Sistema Penitenciario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600" dirty="0">
                <a:latin typeface="Calibri"/>
                <a:cs typeface="Calibri"/>
              </a:rPr>
              <a:t>Principales desafíos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0919A7-0CAF-0B4B-9BF0-3378E55C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597"/>
            <a:ext cx="8229600" cy="32789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2800" dirty="0"/>
              <a:t>Ausencia de carrera profesional.</a:t>
            </a:r>
          </a:p>
          <a:p>
            <a:pPr lvl="1">
              <a:spcBef>
                <a:spcPts val="0"/>
              </a:spcBef>
            </a:pPr>
            <a:r>
              <a:rPr lang="es-ES" sz="2000" dirty="0"/>
              <a:t>Art. 30, Ley General del Régimen Penitenciario</a:t>
            </a:r>
          </a:p>
          <a:p>
            <a:pPr lvl="1">
              <a:spcBef>
                <a:spcPts val="0"/>
              </a:spcBef>
            </a:pPr>
            <a:r>
              <a:rPr lang="es-ES" sz="2000" dirty="0"/>
              <a:t>Aún sin emitir reglamento de la carrera ni manuales (clasificación de puestos y salarios).</a:t>
            </a:r>
            <a:endParaRPr lang="es-GT" sz="2000" dirty="0"/>
          </a:p>
          <a:p>
            <a:pPr>
              <a:spcBef>
                <a:spcPts val="0"/>
              </a:spcBef>
            </a:pPr>
            <a:endParaRPr lang="fr-FR" sz="1000" dirty="0"/>
          </a:p>
          <a:p>
            <a:pPr>
              <a:spcBef>
                <a:spcPts val="0"/>
              </a:spcBef>
            </a:pPr>
            <a:r>
              <a:rPr lang="es-ES" sz="2800" dirty="0"/>
              <a:t>Planificación, especialmente de infraestructura.</a:t>
            </a:r>
          </a:p>
          <a:p>
            <a:pPr lvl="1">
              <a:spcBef>
                <a:spcPts val="0"/>
              </a:spcBef>
            </a:pPr>
            <a:r>
              <a:rPr lang="es-ES" sz="2400" dirty="0"/>
              <a:t>Cárcel de alta seguridad.</a:t>
            </a:r>
          </a:p>
          <a:p>
            <a:pPr lvl="1">
              <a:spcBef>
                <a:spcPts val="0"/>
              </a:spcBef>
            </a:pPr>
            <a:r>
              <a:rPr lang="es-ES" sz="2400" dirty="0"/>
              <a:t>Aumento de espacios carcelarios.</a:t>
            </a:r>
          </a:p>
          <a:p>
            <a:pPr lvl="1">
              <a:spcBef>
                <a:spcPts val="0"/>
              </a:spcBef>
            </a:pPr>
            <a:r>
              <a:rPr lang="es-ES" sz="2400" dirty="0"/>
              <a:t>Nuevo Modelo de Gestión Penitenciaria.</a:t>
            </a:r>
          </a:p>
          <a:p>
            <a:pPr lvl="1">
              <a:spcBef>
                <a:spcPts val="0"/>
              </a:spcBef>
            </a:pPr>
            <a:endParaRPr lang="es-ES" sz="2400" dirty="0"/>
          </a:p>
          <a:p>
            <a:pPr>
              <a:spcBef>
                <a:spcPts val="0"/>
              </a:spcBef>
            </a:pPr>
            <a:endParaRPr lang="es-ES" sz="1000" dirty="0"/>
          </a:p>
          <a:p>
            <a:pPr lvl="1">
              <a:spcBef>
                <a:spcPts val="0"/>
              </a:spcBef>
            </a:pPr>
            <a:endParaRPr lang="es-GT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DE0D56-FB3A-7D43-8EFF-8F92B27A9936}"/>
              </a:ext>
            </a:extLst>
          </p:cNvPr>
          <p:cNvSpPr txBox="1">
            <a:spLocks/>
          </p:cNvSpPr>
          <p:nvPr/>
        </p:nvSpPr>
        <p:spPr>
          <a:xfrm>
            <a:off x="457200" y="4731026"/>
            <a:ext cx="6327913" cy="2107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es-GT" sz="2000" dirty="0"/>
              <a:t>Marzo 2017: Fraijanes I (centro de mujeres, cumplimiento de condena).</a:t>
            </a:r>
          </a:p>
          <a:p>
            <a:pPr lvl="2">
              <a:spcBef>
                <a:spcPts val="0"/>
              </a:spcBef>
            </a:pPr>
            <a:r>
              <a:rPr lang="es-GT" sz="2000" dirty="0"/>
              <a:t>Pendiente cárcel en Villa Nueva (mujeres, cumplimiento de condena)</a:t>
            </a:r>
          </a:p>
          <a:p>
            <a:pPr lvl="2">
              <a:spcBef>
                <a:spcPts val="0"/>
              </a:spcBef>
            </a:pPr>
            <a:r>
              <a:rPr lang="es-GT" sz="2000" dirty="0"/>
              <a:t>Estancado a partir de cambio de autoridades.</a:t>
            </a:r>
          </a:p>
        </p:txBody>
      </p:sp>
    </p:spTree>
    <p:extLst>
      <p:ext uri="{BB962C8B-B14F-4D97-AF65-F5344CB8AC3E}">
        <p14:creationId xmlns:p14="http://schemas.microsoft.com/office/powerpoint/2010/main" val="1773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Autofit/>
          </a:bodyPr>
          <a:lstStyle/>
          <a:p>
            <a:pPr algn="l"/>
            <a:r>
              <a:rPr lang="es-ES" sz="4000" b="1" dirty="0">
                <a:latin typeface="Calibri"/>
                <a:cs typeface="Calibri"/>
              </a:rPr>
              <a:t>Flujograma de la Justicia Criminal</a:t>
            </a:r>
            <a:endParaRPr lang="es-ES_tradnl" sz="4000" b="1" dirty="0">
              <a:latin typeface="Calibri"/>
              <a:cs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600" dirty="0">
                <a:latin typeface="Calibri"/>
                <a:cs typeface="Calibri"/>
              </a:rPr>
              <a:t>Principales desafíos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0919A7-0CAF-0B4B-9BF0-3378E55C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5473"/>
            <a:ext cx="8229600" cy="327896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s-GT" sz="2800" dirty="0">
                <a:latin typeface="Calibri" panose="020F0502020204030204" pitchFamily="34" charset="0"/>
              </a:rPr>
              <a:t>Lograr encuestas de victimización de forma regular y abiertas al público.</a:t>
            </a:r>
            <a:endParaRPr lang="es-ES" sz="2800" dirty="0"/>
          </a:p>
          <a:p>
            <a:pPr>
              <a:spcBef>
                <a:spcPts val="0"/>
              </a:spcBef>
            </a:pPr>
            <a:r>
              <a:rPr lang="es-ES" sz="2800" dirty="0"/>
              <a:t>A pesar que ha mejorado la coordinación, aún hay desafíos. </a:t>
            </a:r>
          </a:p>
          <a:p>
            <a:pPr lvl="1">
              <a:spcBef>
                <a:spcPts val="0"/>
              </a:spcBef>
            </a:pPr>
            <a:r>
              <a:rPr lang="es-ES" sz="2000" dirty="0"/>
              <a:t>Nivel estratégico y operativo.</a:t>
            </a:r>
          </a:p>
          <a:p>
            <a:pPr>
              <a:spcBef>
                <a:spcPts val="0"/>
              </a:spcBef>
            </a:pPr>
            <a:endParaRPr lang="fr-FR" sz="1000" dirty="0"/>
          </a:p>
          <a:p>
            <a:pPr>
              <a:spcBef>
                <a:spcPts val="0"/>
              </a:spcBef>
            </a:pPr>
            <a:r>
              <a:rPr lang="es-ES" sz="2800" dirty="0"/>
              <a:t>Se han realizado mediciones de eficiencia, pero aún no se profundiza para identificar cuáles son los procesos que podrían mejorarse. </a:t>
            </a:r>
          </a:p>
          <a:p>
            <a:pPr lvl="1">
              <a:spcBef>
                <a:spcPts val="0"/>
              </a:spcBef>
            </a:pPr>
            <a:r>
              <a:rPr lang="es-ES" sz="2000" dirty="0"/>
              <a:t>Priorizar OJ.</a:t>
            </a:r>
            <a:endParaRPr lang="es-GT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DE0D56-FB3A-7D43-8EFF-8F92B27A9936}"/>
              </a:ext>
            </a:extLst>
          </p:cNvPr>
          <p:cNvSpPr txBox="1">
            <a:spLocks/>
          </p:cNvSpPr>
          <p:nvPr/>
        </p:nvSpPr>
        <p:spPr>
          <a:xfrm>
            <a:off x="457200" y="4662719"/>
            <a:ext cx="6327913" cy="202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GT" sz="2600" dirty="0"/>
              <a:t>Se cuenta con una plataforma (SIJ/CICIG) con datos de las distintas instituciones del sector.</a:t>
            </a:r>
          </a:p>
          <a:p>
            <a:pPr lvl="1">
              <a:spcBef>
                <a:spcPts val="0"/>
              </a:spcBef>
            </a:pPr>
            <a:r>
              <a:rPr lang="es-GT" sz="1900" dirty="0"/>
              <a:t>Oportunidad de elaborar Plan Estratégico del sector con una adecuada asignación de recursos.</a:t>
            </a:r>
          </a:p>
          <a:p>
            <a:pPr lvl="1">
              <a:spcBef>
                <a:spcPts val="0"/>
              </a:spcBef>
            </a:pP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305675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B116FC5-60DE-4043-8199-C3A7D2A04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s-GT" sz="4800" dirty="0">
                <a:solidFill>
                  <a:srgbClr val="005E84"/>
                </a:solidFill>
                <a:latin typeface="Tw Cen MT"/>
                <a:cs typeface="Tw Cen MT"/>
              </a:rPr>
              <a:t>Avances, retos y desafíos en el eje de seguridad y justicia criminal</a:t>
            </a:r>
            <a:endParaRPr lang="es-GT" dirty="0">
              <a:solidFill>
                <a:srgbClr val="005E84"/>
              </a:solidFill>
              <a:latin typeface="Tw Cen MT"/>
              <a:cs typeface="Tw Cen MT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0C9CAC5F-C388-45F1-9601-8A3508378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5372" y="5844618"/>
            <a:ext cx="6400800" cy="1208208"/>
          </a:xfrm>
        </p:spPr>
        <p:txBody>
          <a:bodyPr/>
          <a:lstStyle/>
          <a:p>
            <a:r>
              <a:rPr lang="en-US" dirty="0"/>
              <a:t>Junio 18 de 2019</a:t>
            </a:r>
          </a:p>
        </p:txBody>
      </p:sp>
    </p:spTree>
    <p:extLst>
      <p:ext uri="{BB962C8B-B14F-4D97-AF65-F5344CB8AC3E}">
        <p14:creationId xmlns:p14="http://schemas.microsoft.com/office/powerpoint/2010/main" val="134086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4500" b="1" dirty="0">
                <a:latin typeface="Calibri"/>
                <a:cs typeface="Calibri"/>
              </a:rPr>
              <a:t>Marco Conceptual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8F5EE1-7F50-2C48-B345-CE4986D5D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7"/>
          <a:stretch/>
        </p:blipFill>
        <p:spPr>
          <a:xfrm>
            <a:off x="1020969" y="1043417"/>
            <a:ext cx="6121400" cy="5814583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003CE60B-1496-E245-B343-3446001D3EBD}"/>
              </a:ext>
            </a:extLst>
          </p:cNvPr>
          <p:cNvSpPr txBox="1"/>
          <p:nvPr/>
        </p:nvSpPr>
        <p:spPr>
          <a:xfrm>
            <a:off x="7044495" y="4386470"/>
            <a:ext cx="178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CIEN, 2011.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2A4275B-8CA8-0849-910B-1DFC1F05560A}"/>
              </a:ext>
            </a:extLst>
          </p:cNvPr>
          <p:cNvSpPr/>
          <p:nvPr/>
        </p:nvSpPr>
        <p:spPr>
          <a:xfrm>
            <a:off x="1205948" y="2288418"/>
            <a:ext cx="808382" cy="66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446BFF2-64E4-5F4C-BFF9-DA44F3B50425}"/>
              </a:ext>
            </a:extLst>
          </p:cNvPr>
          <p:cNvSpPr/>
          <p:nvPr/>
        </p:nvSpPr>
        <p:spPr>
          <a:xfrm>
            <a:off x="2101227" y="2288418"/>
            <a:ext cx="808382" cy="66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F4582-8021-4F08-B393-065E87CB17BC}"/>
              </a:ext>
            </a:extLst>
          </p:cNvPr>
          <p:cNvSpPr/>
          <p:nvPr/>
        </p:nvSpPr>
        <p:spPr>
          <a:xfrm>
            <a:off x="1778001" y="1310680"/>
            <a:ext cx="4622799" cy="16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Prevención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294189"/>
            <a:ext cx="6288157" cy="1371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importante realizar intervenciones claramente dirigidas a los tres niveles (población general, vulnerable y población que ha sido víctima).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Medir el impacto de las intervenciones.</a:t>
            </a:r>
            <a:endParaRPr kumimoji="0" lang="es-GT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7C13123C-9831-4A49-8C6D-B9BA2FB7BEBF}"/>
              </a:ext>
            </a:extLst>
          </p:cNvPr>
          <p:cNvSpPr/>
          <p:nvPr/>
        </p:nvSpPr>
        <p:spPr>
          <a:xfrm>
            <a:off x="1047808" y="1165860"/>
            <a:ext cx="442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Total de Jóvenes y jóvenes vulnerables</a:t>
            </a:r>
            <a:endParaRPr lang="es-ES" sz="1600" b="1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9B26DE0-E12E-4597-A76C-FF1FE2F2F318}"/>
              </a:ext>
            </a:extLst>
          </p:cNvPr>
          <p:cNvSpPr txBox="1">
            <a:spLocks/>
          </p:cNvSpPr>
          <p:nvPr/>
        </p:nvSpPr>
        <p:spPr>
          <a:xfrm>
            <a:off x="0" y="4653933"/>
            <a:ext cx="6192688" cy="396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200" b="1" dirty="0">
                <a:latin typeface="Calibri"/>
                <a:cs typeface="Calibri"/>
              </a:rPr>
              <a:t>Fuente: </a:t>
            </a:r>
            <a:r>
              <a:rPr lang="en-US" sz="1200" dirty="0">
                <a:latin typeface="Calibri"/>
                <a:cs typeface="Calibri"/>
              </a:rPr>
              <a:t>CIEN, a </a:t>
            </a:r>
            <a:r>
              <a:rPr lang="en-US" sz="1200" dirty="0" err="1">
                <a:latin typeface="Calibri"/>
                <a:cs typeface="Calibri"/>
              </a:rPr>
              <a:t>partir</a:t>
            </a:r>
            <a:r>
              <a:rPr lang="en-US" sz="1200" dirty="0">
                <a:latin typeface="Calibri"/>
                <a:cs typeface="Calibri"/>
              </a:rPr>
              <a:t> de </a:t>
            </a:r>
            <a:r>
              <a:rPr lang="es-ES_tradnl" sz="1200" dirty="0">
                <a:latin typeface="Calibri"/>
                <a:cs typeface="Calibri"/>
              </a:rPr>
              <a:t>diversas fuentes: INE, OIT, PNC.</a:t>
            </a:r>
            <a:endParaRPr lang="es-ES" sz="1200" dirty="0">
              <a:latin typeface="Calibri"/>
              <a:cs typeface="Calibri"/>
            </a:endParaRPr>
          </a:p>
        </p:txBody>
      </p:sp>
      <p:graphicFrame>
        <p:nvGraphicFramePr>
          <p:cNvPr id="13" name="Gráfico 10">
            <a:extLst>
              <a:ext uri="{FF2B5EF4-FFF2-40B4-BE49-F238E27FC236}">
                <a16:creationId xmlns:a16="http://schemas.microsoft.com/office/drawing/2014/main" id="{767A3C40-9EE4-48B8-844C-F6F096406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195799"/>
              </p:ext>
            </p:extLst>
          </p:nvPr>
        </p:nvGraphicFramePr>
        <p:xfrm>
          <a:off x="75421" y="1414767"/>
          <a:ext cx="5698976" cy="332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991B3E9-DD1D-44A5-A3D4-B1BFA3BCE185}"/>
              </a:ext>
            </a:extLst>
          </p:cNvPr>
          <p:cNvSpPr txBox="1">
            <a:spLocks/>
          </p:cNvSpPr>
          <p:nvPr/>
        </p:nvSpPr>
        <p:spPr>
          <a:xfrm>
            <a:off x="5699707" y="1134171"/>
            <a:ext cx="3662529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000" b="1" dirty="0"/>
              <a:t>Diversos grupos:</a:t>
            </a:r>
          </a:p>
          <a:p>
            <a:r>
              <a:rPr lang="es-GT" sz="2000" dirty="0"/>
              <a:t>Jóvenes con cierto nivel de escolaridad.</a:t>
            </a:r>
          </a:p>
          <a:p>
            <a:r>
              <a:rPr lang="es-GT" sz="2000" dirty="0"/>
              <a:t>Jóvenes embarazadas.</a:t>
            </a:r>
          </a:p>
          <a:p>
            <a:r>
              <a:rPr lang="es-GT" sz="2000" dirty="0"/>
              <a:t>Jóvenes en riesgo de ser delicuentes.</a:t>
            </a:r>
          </a:p>
          <a:p>
            <a:r>
              <a:rPr lang="es-GT" sz="2000" dirty="0"/>
              <a:t>Jóvenes que ya han delinquido. </a:t>
            </a:r>
          </a:p>
          <a:p>
            <a:pPr marL="457200" lvl="1" indent="0">
              <a:buFont typeface="Arial"/>
              <a:buNone/>
            </a:pPr>
            <a:endParaRPr lang="es-GT" sz="2000" dirty="0"/>
          </a:p>
          <a:p>
            <a:pPr>
              <a:spcBef>
                <a:spcPts val="0"/>
              </a:spcBef>
            </a:pPr>
            <a:endParaRPr lang="es-GT" sz="2000" dirty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s-GT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s-GT" sz="2000" dirty="0"/>
          </a:p>
        </p:txBody>
      </p:sp>
      <p:cxnSp>
        <p:nvCxnSpPr>
          <p:cNvPr id="15" name="Conector recto 16">
            <a:extLst>
              <a:ext uri="{FF2B5EF4-FFF2-40B4-BE49-F238E27FC236}">
                <a16:creationId xmlns:a16="http://schemas.microsoft.com/office/drawing/2014/main" id="{4CC95EDB-242D-4E79-B10B-AE23F75E46DF}"/>
              </a:ext>
            </a:extLst>
          </p:cNvPr>
          <p:cNvCxnSpPr/>
          <p:nvPr/>
        </p:nvCxnSpPr>
        <p:spPr>
          <a:xfrm flipV="1">
            <a:off x="4932040" y="1863483"/>
            <a:ext cx="842357" cy="818762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7">
            <a:extLst>
              <a:ext uri="{FF2B5EF4-FFF2-40B4-BE49-F238E27FC236}">
                <a16:creationId xmlns:a16="http://schemas.microsoft.com/office/drawing/2014/main" id="{AE4BDCBC-7ED9-4CDB-AA0F-B1161E43292E}"/>
              </a:ext>
            </a:extLst>
          </p:cNvPr>
          <p:cNvCxnSpPr/>
          <p:nvPr/>
        </p:nvCxnSpPr>
        <p:spPr>
          <a:xfrm flipV="1">
            <a:off x="4932040" y="2420888"/>
            <a:ext cx="729959" cy="26135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8">
            <a:extLst>
              <a:ext uri="{FF2B5EF4-FFF2-40B4-BE49-F238E27FC236}">
                <a16:creationId xmlns:a16="http://schemas.microsoft.com/office/drawing/2014/main" id="{5FD3BA91-7671-43D6-8D18-482C35FC38EF}"/>
              </a:ext>
            </a:extLst>
          </p:cNvPr>
          <p:cNvCxnSpPr/>
          <p:nvPr/>
        </p:nvCxnSpPr>
        <p:spPr>
          <a:xfrm>
            <a:off x="4932040" y="2682245"/>
            <a:ext cx="842357" cy="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22">
            <a:extLst>
              <a:ext uri="{FF2B5EF4-FFF2-40B4-BE49-F238E27FC236}">
                <a16:creationId xmlns:a16="http://schemas.microsoft.com/office/drawing/2014/main" id="{8F5B6298-F466-4AD8-B9A8-AB77AB99DB23}"/>
              </a:ext>
            </a:extLst>
          </p:cNvPr>
          <p:cNvCxnSpPr/>
          <p:nvPr/>
        </p:nvCxnSpPr>
        <p:spPr>
          <a:xfrm>
            <a:off x="4932040" y="2682245"/>
            <a:ext cx="842357" cy="67474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0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Resolución pacífica de conflictos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556" y="5162999"/>
            <a:ext cx="6849533" cy="161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s-GT" sz="2200" dirty="0">
                <a:solidFill>
                  <a:prstClr val="black"/>
                </a:solidFill>
                <a:latin typeface="Calibri"/>
              </a:rPr>
              <a:t>Articular los esfuerzos de las distintas instancias.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s-GT" sz="2200" dirty="0">
                <a:solidFill>
                  <a:prstClr val="black"/>
                </a:solidFill>
                <a:latin typeface="Calibri"/>
              </a:rPr>
              <a:t>Desarrollar sistemas de información para visibilizar el impacto.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s-GT" sz="2200" dirty="0">
                <a:solidFill>
                  <a:prstClr val="black"/>
                </a:solidFill>
                <a:latin typeface="Calibri"/>
              </a:rPr>
              <a:t>Evaluación de los resultados producidos por distintas metodologías.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54439" y="1017124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Carga de trabajo y productividad de los centros de mediación del OJ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6EFA0654-6877-F945-BB30-CB56D5A9C5A8}"/>
              </a:ext>
            </a:extLst>
          </p:cNvPr>
          <p:cNvSpPr txBox="1"/>
          <p:nvPr/>
        </p:nvSpPr>
        <p:spPr>
          <a:xfrm>
            <a:off x="287756" y="4595336"/>
            <a:ext cx="6627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Fuente: </a:t>
            </a:r>
            <a:r>
              <a:rPr lang="es-ES" sz="1200" dirty="0">
                <a:solidFill>
                  <a:prstClr val="black"/>
                </a:solidFill>
                <a:latin typeface="+mj-lt"/>
              </a:rPr>
              <a:t>Ilustración tomada de </a:t>
            </a:r>
            <a:r>
              <a:rPr lang="es-ES" sz="1200" dirty="0" err="1">
                <a:solidFill>
                  <a:prstClr val="black"/>
                </a:solidFill>
                <a:latin typeface="+mj-lt"/>
              </a:rPr>
              <a:t>Asíes</a:t>
            </a:r>
            <a:r>
              <a:rPr lang="es-ES" sz="1200" dirty="0">
                <a:solidFill>
                  <a:prstClr val="black"/>
                </a:solidFill>
                <a:latin typeface="+mj-lt"/>
              </a:rPr>
              <a:t>, 2013.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73379-2140-4DCD-B5E7-1C626FAB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104" y="1852712"/>
            <a:ext cx="3526231" cy="27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4500" b="1" dirty="0">
                <a:latin typeface="Calibri"/>
                <a:cs typeface="Calibri"/>
              </a:rPr>
              <a:t>Marco Conceptual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8F5EE1-7F50-2C48-B345-CE4986D5D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7"/>
          <a:stretch/>
        </p:blipFill>
        <p:spPr>
          <a:xfrm>
            <a:off x="1020969" y="1043417"/>
            <a:ext cx="6121400" cy="5814583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003CE60B-1496-E245-B343-3446001D3EBD}"/>
              </a:ext>
            </a:extLst>
          </p:cNvPr>
          <p:cNvSpPr txBox="1"/>
          <p:nvPr/>
        </p:nvSpPr>
        <p:spPr>
          <a:xfrm>
            <a:off x="7044495" y="4386470"/>
            <a:ext cx="178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CIEN, 2011.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4D5AC58-E22B-D945-A06A-C7F0E3A4F77C}"/>
              </a:ext>
            </a:extLst>
          </p:cNvPr>
          <p:cNvSpPr/>
          <p:nvPr/>
        </p:nvSpPr>
        <p:spPr>
          <a:xfrm>
            <a:off x="2996506" y="2288418"/>
            <a:ext cx="714103" cy="666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15575F-5B11-48B3-BFA3-1E73406D0427}"/>
              </a:ext>
            </a:extLst>
          </p:cNvPr>
          <p:cNvSpPr/>
          <p:nvPr/>
        </p:nvSpPr>
        <p:spPr>
          <a:xfrm>
            <a:off x="1778001" y="1310680"/>
            <a:ext cx="4622799" cy="162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Resultados</a:t>
            </a:r>
            <a:endParaRPr lang="es-ES_tradnl" sz="4500" b="1" dirty="0">
              <a:latin typeface="Calibri"/>
              <a:cs typeface="Calibri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CFD64AD-065B-453A-A0B4-D3721DC06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02510"/>
              </p:ext>
            </p:extLst>
          </p:nvPr>
        </p:nvGraphicFramePr>
        <p:xfrm>
          <a:off x="653581" y="1569083"/>
          <a:ext cx="7554036" cy="316082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73683">
                  <a:extLst>
                    <a:ext uri="{9D8B030D-6E8A-4147-A177-3AD203B41FA5}">
                      <a16:colId xmlns:a16="http://schemas.microsoft.com/office/drawing/2014/main" val="930196637"/>
                    </a:ext>
                  </a:extLst>
                </a:gridCol>
                <a:gridCol w="1503335">
                  <a:extLst>
                    <a:ext uri="{9D8B030D-6E8A-4147-A177-3AD203B41FA5}">
                      <a16:colId xmlns:a16="http://schemas.microsoft.com/office/drawing/2014/main" val="916101937"/>
                    </a:ext>
                  </a:extLst>
                </a:gridCol>
                <a:gridCol w="1888509">
                  <a:extLst>
                    <a:ext uri="{9D8B030D-6E8A-4147-A177-3AD203B41FA5}">
                      <a16:colId xmlns:a16="http://schemas.microsoft.com/office/drawing/2014/main" val="2724134340"/>
                    </a:ext>
                  </a:extLst>
                </a:gridCol>
                <a:gridCol w="1888509">
                  <a:extLst>
                    <a:ext uri="{9D8B030D-6E8A-4147-A177-3AD203B41FA5}">
                      <a16:colId xmlns:a16="http://schemas.microsoft.com/office/drawing/2014/main" val="414375818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endParaRPr lang="es-GT" sz="3000" b="1" dirty="0">
                        <a:latin typeface="Dense" panose="02000000000000000000" pitchFamily="2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2008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Resultado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7396928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s-GT" sz="3000" b="1" dirty="0">
                          <a:latin typeface="Dense" panose="02000000000000000000" pitchFamily="2" charset="77"/>
                        </a:rPr>
                        <a:t>Cantidad de homicidios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6,292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3,884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GT" sz="3000" b="1" dirty="0">
                        <a:latin typeface="Dense" panose="02000000000000000000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032092"/>
                  </a:ext>
                </a:extLst>
              </a:tr>
              <a:tr h="669086">
                <a:tc>
                  <a:txBody>
                    <a:bodyPr/>
                    <a:lstStyle/>
                    <a:p>
                      <a:r>
                        <a:rPr lang="es-GT" sz="3000" b="1" dirty="0">
                          <a:latin typeface="Dense" panose="02000000000000000000" pitchFamily="2" charset="77"/>
                        </a:rPr>
                        <a:t>Victimización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28%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18%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GT" sz="3000" b="1" dirty="0">
                        <a:latin typeface="Dense" panose="02000000000000000000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3860736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s-GT" sz="3000" b="1" dirty="0">
                          <a:latin typeface="Dense" panose="02000000000000000000" pitchFamily="2" charset="77"/>
                        </a:rPr>
                        <a:t>Percepción de violencia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37%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3000" b="1" dirty="0">
                          <a:latin typeface="Dense" panose="02000000000000000000" pitchFamily="2" charset="77"/>
                        </a:rPr>
                        <a:t>53%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GT" sz="3000" b="1" dirty="0">
                        <a:latin typeface="Dense" panose="02000000000000000000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3112817"/>
                  </a:ext>
                </a:extLst>
              </a:tr>
            </a:tbl>
          </a:graphicData>
        </a:graphic>
      </p:graphicFrame>
      <p:sp>
        <p:nvSpPr>
          <p:cNvPr id="10" name="Cruz 10">
            <a:extLst>
              <a:ext uri="{FF2B5EF4-FFF2-40B4-BE49-F238E27FC236}">
                <a16:creationId xmlns:a16="http://schemas.microsoft.com/office/drawing/2014/main" id="{388157D1-3167-4F51-99A8-3C25E37ECADB}"/>
              </a:ext>
            </a:extLst>
          </p:cNvPr>
          <p:cNvSpPr/>
          <p:nvPr/>
        </p:nvSpPr>
        <p:spPr>
          <a:xfrm>
            <a:off x="7087417" y="2332507"/>
            <a:ext cx="409265" cy="372148"/>
          </a:xfrm>
          <a:prstGeom prst="plus">
            <a:avLst>
              <a:gd name="adj" fmla="val 412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GT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ruz 11">
            <a:extLst>
              <a:ext uri="{FF2B5EF4-FFF2-40B4-BE49-F238E27FC236}">
                <a16:creationId xmlns:a16="http://schemas.microsoft.com/office/drawing/2014/main" id="{36D44AA9-D011-48B3-811C-F3AE562BFD86}"/>
              </a:ext>
            </a:extLst>
          </p:cNvPr>
          <p:cNvSpPr/>
          <p:nvPr/>
        </p:nvSpPr>
        <p:spPr>
          <a:xfrm>
            <a:off x="7087417" y="3198465"/>
            <a:ext cx="409265" cy="372148"/>
          </a:xfrm>
          <a:prstGeom prst="plus">
            <a:avLst>
              <a:gd name="adj" fmla="val 412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s-GT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Conector recto 14">
            <a:extLst>
              <a:ext uri="{FF2B5EF4-FFF2-40B4-BE49-F238E27FC236}">
                <a16:creationId xmlns:a16="http://schemas.microsoft.com/office/drawing/2014/main" id="{AFB817F6-DB81-4ADC-95FF-80DE11C373EB}"/>
              </a:ext>
            </a:extLst>
          </p:cNvPr>
          <p:cNvCxnSpPr>
            <a:cxnSpLocks/>
          </p:cNvCxnSpPr>
          <p:nvPr/>
        </p:nvCxnSpPr>
        <p:spPr>
          <a:xfrm>
            <a:off x="7087417" y="4204097"/>
            <a:ext cx="448271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6">
            <a:extLst>
              <a:ext uri="{FF2B5EF4-FFF2-40B4-BE49-F238E27FC236}">
                <a16:creationId xmlns:a16="http://schemas.microsoft.com/office/drawing/2014/main" id="{456F55EA-EEEA-4586-BC9E-7FADAD9AEF67}"/>
              </a:ext>
            </a:extLst>
          </p:cNvPr>
          <p:cNvSpPr txBox="1"/>
          <p:nvPr/>
        </p:nvSpPr>
        <p:spPr>
          <a:xfrm>
            <a:off x="285476" y="5574246"/>
            <a:ext cx="747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Elaboración propia a </a:t>
            </a:r>
            <a:r>
              <a:rPr lang="es-ES" sz="1200" dirty="0">
                <a:solidFill>
                  <a:prstClr val="black"/>
                </a:solidFill>
                <a:latin typeface="Calibri"/>
              </a:rPr>
              <a:t>partir de datos de la PNC, CID-Gallup y LAPOP.</a:t>
            </a:r>
            <a:endParaRPr kumimoji="0" lang="es-E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71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Denuncias por extorsión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724939"/>
            <a:ext cx="6288157" cy="940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GT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Falta sistematizar la elaboración periódica de encuestas de victimización para complementar los registros de denuncias de este y otros delitos.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Cantidad y Tasa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04F13F-BA27-5842-AFB1-420AA6A2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7" y="1422696"/>
            <a:ext cx="5988940" cy="360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6EFA0654-6877-F945-BB30-CB56D5A9C5A8}"/>
              </a:ext>
            </a:extLst>
          </p:cNvPr>
          <p:cNvSpPr txBox="1"/>
          <p:nvPr/>
        </p:nvSpPr>
        <p:spPr>
          <a:xfrm>
            <a:off x="974777" y="5034224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E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CIEN, con datos de PNC.</a:t>
            </a:r>
          </a:p>
        </p:txBody>
      </p:sp>
    </p:spTree>
    <p:extLst>
      <p:ext uri="{BB962C8B-B14F-4D97-AF65-F5344CB8AC3E}">
        <p14:creationId xmlns:p14="http://schemas.microsoft.com/office/powerpoint/2010/main" val="9171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45" y="453192"/>
            <a:ext cx="7212373" cy="670327"/>
          </a:xfrm>
        </p:spPr>
        <p:txBody>
          <a:bodyPr>
            <a:normAutofit fontScale="90000"/>
          </a:bodyPr>
          <a:lstStyle/>
          <a:p>
            <a:pPr algn="l"/>
            <a:r>
              <a:rPr lang="es-ES" sz="4500" b="1" dirty="0">
                <a:latin typeface="Calibri"/>
                <a:cs typeface="Calibri"/>
              </a:rPr>
              <a:t>Policía Nacional Civil</a:t>
            </a:r>
            <a:endParaRPr lang="es-ES_tradnl" sz="45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517771"/>
            <a:ext cx="6867427" cy="1462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s-GT" sz="2200" dirty="0">
                <a:solidFill>
                  <a:prstClr val="black"/>
                </a:solidFill>
                <a:latin typeface="Calibri"/>
              </a:rPr>
              <a:t>La tasa aumentó de 14 a 22 agentes por cada 10 mil habitantes en los últimos diez años.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es-GT" sz="2200" dirty="0">
                <a:solidFill>
                  <a:prstClr val="black"/>
                </a:solidFill>
                <a:latin typeface="Calibri"/>
              </a:rPr>
              <a:t>Pendiente la graduación de 3,170 agentes de la última promoción.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7639" y="856257"/>
            <a:ext cx="7212373" cy="67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600" dirty="0">
                <a:latin typeface="Calibri"/>
                <a:cs typeface="Calibri"/>
              </a:rPr>
              <a:t>Cantidad de agentes y tasa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2ACD8D-9E3F-E641-885A-90C39F45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35" y="1416217"/>
            <a:ext cx="6005530" cy="360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48828E87-2828-7649-B70D-1C8297E38114}"/>
              </a:ext>
            </a:extLst>
          </p:cNvPr>
          <p:cNvSpPr txBox="1"/>
          <p:nvPr/>
        </p:nvSpPr>
        <p:spPr>
          <a:xfrm>
            <a:off x="974777" y="5034224"/>
            <a:ext cx="464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Fuente:</a:t>
            </a:r>
            <a:r>
              <a:rPr lang="es-ES" sz="1200" dirty="0"/>
              <a:t> CIEN, con datos de PNC.</a:t>
            </a:r>
          </a:p>
        </p:txBody>
      </p:sp>
    </p:spTree>
    <p:extLst>
      <p:ext uri="{BB962C8B-B14F-4D97-AF65-F5344CB8AC3E}">
        <p14:creationId xmlns:p14="http://schemas.microsoft.com/office/powerpoint/2010/main" val="217394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1574</Words>
  <Application>Microsoft Office PowerPoint</Application>
  <PresentationFormat>On-screen Show (4:3)</PresentationFormat>
  <Paragraphs>348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Dense</vt:lpstr>
      <vt:lpstr>Tw Cen MT</vt:lpstr>
      <vt:lpstr>Office Theme</vt:lpstr>
      <vt:lpstr>2_Tema de Office</vt:lpstr>
      <vt:lpstr>1_Office Theme</vt:lpstr>
      <vt:lpstr>Avances, retos y desafíos en el eje de seguridad y justicia criminal</vt:lpstr>
      <vt:lpstr>Marco Conceptual</vt:lpstr>
      <vt:lpstr>Marco Conceptual</vt:lpstr>
      <vt:lpstr>Prevención</vt:lpstr>
      <vt:lpstr>Resolución pacífica de conflictos</vt:lpstr>
      <vt:lpstr>Marco Conceptual</vt:lpstr>
      <vt:lpstr>Resultados</vt:lpstr>
      <vt:lpstr>Denuncias por extorsión</vt:lpstr>
      <vt:lpstr>Policía Nacional Civil</vt:lpstr>
      <vt:lpstr>Policía Nacional Civil</vt:lpstr>
      <vt:lpstr>Marco Conceptual</vt:lpstr>
      <vt:lpstr>MP</vt:lpstr>
      <vt:lpstr>PowerPoint Presentation</vt:lpstr>
      <vt:lpstr>Eficiencia del Sistema</vt:lpstr>
      <vt:lpstr>Eficiencias de las instituciones</vt:lpstr>
      <vt:lpstr>Investigación Criminal</vt:lpstr>
      <vt:lpstr>Investigación Criminal</vt:lpstr>
      <vt:lpstr>Sistema Penitenciario</vt:lpstr>
      <vt:lpstr>Sistema Penitenciario</vt:lpstr>
      <vt:lpstr>Sistema Penitenciario</vt:lpstr>
      <vt:lpstr>Sistema Penitenciario</vt:lpstr>
      <vt:lpstr>Flujograma de la Justicia Criminal</vt:lpstr>
      <vt:lpstr>Avances, retos y desafíos en el eje de seguridad y justicia criminal</vt:lpstr>
    </vt:vector>
  </TitlesOfParts>
  <Company>.....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Kuba</dc:creator>
  <cp:lastModifiedBy>Jershem David Casasola Lemus</cp:lastModifiedBy>
  <cp:revision>66</cp:revision>
  <cp:lastPrinted>2019-03-20T20:40:45Z</cp:lastPrinted>
  <dcterms:created xsi:type="dcterms:W3CDTF">2019-02-15T12:07:41Z</dcterms:created>
  <dcterms:modified xsi:type="dcterms:W3CDTF">2019-06-18T13:13:57Z</dcterms:modified>
</cp:coreProperties>
</file>