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71" r:id="rId3"/>
    <p:sldId id="272" r:id="rId4"/>
    <p:sldId id="273" r:id="rId5"/>
    <p:sldId id="274" r:id="rId6"/>
    <p:sldId id="276" r:id="rId7"/>
    <p:sldId id="277" r:id="rId8"/>
    <p:sldId id="280" r:id="rId9"/>
    <p:sldId id="278" r:id="rId10"/>
    <p:sldId id="284" r:id="rId11"/>
    <p:sldId id="283" r:id="rId12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29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45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6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20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662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807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39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74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93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663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86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8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0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145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766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20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01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12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34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0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07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2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0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57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88F386A-54C1-B849-B590-FF0FCA9C41A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30/08/2019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9D6F2F7-E5AD-A444-821C-5B106C4FBAC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65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913036" y="3857423"/>
            <a:ext cx="8344869" cy="25101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1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Plan de ampliación de servicios y cobertura en Educación a través de ONGs, año 2020</a:t>
            </a:r>
            <a:endParaRPr lang="es-ES" sz="4100" b="1" dirty="0">
              <a:solidFill>
                <a:schemeClr val="tx2"/>
              </a:solidFill>
              <a:latin typeface="Century" charset="0"/>
              <a:ea typeface="Century" charset="0"/>
              <a:cs typeface="Centur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967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s-GT" dirty="0"/>
          </a:p>
          <a:p>
            <a:pPr algn="ctr"/>
            <a:endParaRPr lang="es-GT" dirty="0"/>
          </a:p>
          <a:p>
            <a:pPr algn="ctr"/>
            <a:endParaRPr lang="es-GT" dirty="0"/>
          </a:p>
          <a:p>
            <a:pPr algn="ctr"/>
            <a:endParaRPr lang="es-GT" dirty="0"/>
          </a:p>
          <a:p>
            <a:pPr algn="ctr"/>
            <a:endParaRPr lang="es-GT" dirty="0"/>
          </a:p>
          <a:p>
            <a:pPr algn="ctr"/>
            <a:endParaRPr lang="es-GT" dirty="0"/>
          </a:p>
          <a:p>
            <a:pPr algn="ctr"/>
            <a:r>
              <a:rPr lang="es-GT" dirty="0">
                <a:solidFill>
                  <a:schemeClr val="tx2"/>
                </a:solidFill>
              </a:rPr>
              <a:t>www.mineduc.gob.gt</a:t>
            </a:r>
          </a:p>
        </p:txBody>
      </p:sp>
    </p:spTree>
    <p:extLst>
      <p:ext uri="{BB962C8B-B14F-4D97-AF65-F5344CB8AC3E}">
        <p14:creationId xmlns:p14="http://schemas.microsoft.com/office/powerpoint/2010/main" val="72338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9950" y="415954"/>
            <a:ext cx="7358206" cy="1143000"/>
          </a:xfrm>
        </p:spPr>
        <p:txBody>
          <a:bodyPr>
            <a:normAutofit fontScale="90000"/>
          </a:bodyPr>
          <a:lstStyle/>
          <a:p>
            <a:br>
              <a:rPr lang="es-ES" sz="36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3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Subvención Económica a Centros Educativos Privados Gratuitos</a:t>
            </a:r>
            <a:br>
              <a:rPr lang="es-ES" sz="3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s-ES" sz="3800" b="1" dirty="0">
              <a:latin typeface="Century" charset="0"/>
              <a:ea typeface="Century" charset="0"/>
              <a:cs typeface="Century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48145" y="1940990"/>
            <a:ext cx="108065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s-GT" sz="2800" b="1" dirty="0"/>
              <a:t>Descripción:</a:t>
            </a:r>
          </a:p>
          <a:p>
            <a:pPr algn="just">
              <a:spcBef>
                <a:spcPct val="0"/>
              </a:spcBef>
            </a:pPr>
            <a:r>
              <a:rPr lang="es-GT" sz="2800" dirty="0"/>
              <a:t>Aporte económico que apoyan los proyectos de instituciones, con el propósito que éstas presten servicios educativos en condiciones de gratuidad, a poblaciones de escasos recursos; así como promover e impulsar la ampliación de la cobertura educativa con una mejor calidad, estimular la implementación de innovaciones pedagógicas pertinentes, cultural y lingüísticamente, que incidan en el mejoramiento de la calidad de la educación en todos los sectores del país.</a:t>
            </a:r>
            <a:endParaRPr lang="es-GT" sz="2800" b="1" dirty="0"/>
          </a:p>
        </p:txBody>
      </p:sp>
    </p:spTree>
    <p:extLst>
      <p:ext uri="{BB962C8B-B14F-4D97-AF65-F5344CB8AC3E}">
        <p14:creationId xmlns:p14="http://schemas.microsoft.com/office/powerpoint/2010/main" val="45080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516679" y="129164"/>
            <a:ext cx="8790710" cy="1107353"/>
          </a:xfrm>
        </p:spPr>
        <p:txBody>
          <a:bodyPr>
            <a:noAutofit/>
          </a:bodyPr>
          <a:lstStyle/>
          <a:p>
            <a:pPr lvl="0" defTabSz="914400">
              <a:spcBef>
                <a:spcPts val="0"/>
              </a:spcBef>
              <a:defRPr/>
            </a:pPr>
            <a:r>
              <a:rPr lang="es-ES" sz="380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Subvención Económica a Centros </a:t>
            </a:r>
            <a:br>
              <a:rPr lang="es-ES" sz="380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380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Educativos Privados Gratuitos</a:t>
            </a:r>
            <a:endParaRPr lang="es-GT" sz="3800" dirty="0"/>
          </a:p>
        </p:txBody>
      </p:sp>
      <p:sp>
        <p:nvSpPr>
          <p:cNvPr id="7" name="CuadroTexto 7"/>
          <p:cNvSpPr txBox="1">
            <a:spLocks noChangeArrowheads="1"/>
          </p:cNvSpPr>
          <p:nvPr/>
        </p:nvSpPr>
        <p:spPr bwMode="auto">
          <a:xfrm>
            <a:off x="245226" y="1793470"/>
            <a:ext cx="11741727" cy="432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sz="2500" b="1" dirty="0">
                <a:latin typeface="+mn-lt"/>
              </a:rPr>
              <a:t>Base Legal: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es-GT" sz="2500" dirty="0"/>
              <a:t>Constitución Política de la República de Guatemala: </a:t>
            </a:r>
            <a:r>
              <a:rPr lang="es-GT" sz="2500" dirty="0">
                <a:latin typeface="+mn-lt"/>
              </a:rPr>
              <a:t>Artículos 73 y 194 literales a) y f).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es-GT" sz="2500" dirty="0">
                <a:latin typeface="+mn-lt"/>
              </a:rPr>
              <a:t>Decreto número 114-97 del Congreso de la República, Ley del Organismo Ejecutivo: Artículo 27 literal m).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es-GT" sz="2500" dirty="0">
                <a:latin typeface="+mn-lt"/>
              </a:rPr>
              <a:t>Decreto número 12-91 del Congreso de la República, Ley de Educación Nacional: Artículos 8, 10 y 33 literal r).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es-GT" sz="2500" dirty="0">
                <a:latin typeface="+mn-lt"/>
              </a:rPr>
              <a:t>Acuerdo Gubernativo número 55-2016 de fecha 26 de marzo de 2016 y sus reformas, Reglamento de Manejo de Subsidios y Subvenciones.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es-GT" sz="2500" dirty="0">
                <a:latin typeface="+mn-lt"/>
              </a:rPr>
              <a:t>Acuerdo Ministerial 805-2017, de fecha 15 de marzo de 2017, Marco Normativo del Programa de Subvención a Centros Privados Gratuitos.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endParaRPr lang="es-GT" sz="25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5833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0353" y="149999"/>
            <a:ext cx="10972800" cy="951490"/>
          </a:xfrm>
        </p:spPr>
        <p:txBody>
          <a:bodyPr>
            <a:normAutofit/>
          </a:bodyPr>
          <a:lstStyle/>
          <a:p>
            <a:r>
              <a:rPr lang="es-GT" sz="2800" b="1" dirty="0">
                <a:solidFill>
                  <a:schemeClr val="tx2"/>
                </a:solidFill>
              </a:rPr>
              <a:t>Proceso para otorgar Subvenciones a Centros </a:t>
            </a:r>
            <a:br>
              <a:rPr lang="es-GT" sz="2800" b="1" dirty="0">
                <a:solidFill>
                  <a:schemeClr val="tx2"/>
                </a:solidFill>
              </a:rPr>
            </a:br>
            <a:r>
              <a:rPr lang="es-GT" sz="2800" b="1" dirty="0">
                <a:solidFill>
                  <a:schemeClr val="tx2"/>
                </a:solidFill>
              </a:rPr>
              <a:t>Educativos Privados Gratuitos</a:t>
            </a:r>
          </a:p>
        </p:txBody>
      </p:sp>
      <p:sp>
        <p:nvSpPr>
          <p:cNvPr id="4" name="CuadroTexto 7"/>
          <p:cNvSpPr txBox="1">
            <a:spLocks noGrp="1" noChangeArrowheads="1"/>
          </p:cNvSpPr>
          <p:nvPr>
            <p:ph idx="1"/>
          </p:nvPr>
        </p:nvSpPr>
        <p:spPr bwMode="auto">
          <a:xfrm>
            <a:off x="450966" y="1556558"/>
            <a:ext cx="74918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sz="1800" b="1" dirty="0">
                <a:latin typeface="+mn-lt"/>
              </a:rPr>
              <a:t>Inicio:</a:t>
            </a:r>
            <a:r>
              <a:rPr lang="es-GT" sz="1800" dirty="0">
                <a:latin typeface="+mn-lt"/>
              </a:rPr>
              <a:t> 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sz="1800" dirty="0">
                <a:latin typeface="+mn-lt"/>
              </a:rPr>
              <a:t>Recepción de expediente de solicitud para subvención en DIDEDUC.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35" y="2477193"/>
            <a:ext cx="11534632" cy="248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54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3796" y="224761"/>
            <a:ext cx="10972800" cy="1143000"/>
          </a:xfrm>
        </p:spPr>
        <p:txBody>
          <a:bodyPr>
            <a:noAutofit/>
          </a:bodyPr>
          <a:lstStyle/>
          <a:p>
            <a:r>
              <a:rPr lang="es-E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Características Especiales de los Programas de Entrega </a:t>
            </a:r>
            <a:br>
              <a:rPr lang="es-E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Educativa de los Centros Educativos</a:t>
            </a:r>
            <a:br>
              <a:rPr lang="es-E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Privados Subvencionados</a:t>
            </a:r>
            <a:endParaRPr lang="es-GT" sz="2800" dirty="0"/>
          </a:p>
        </p:txBody>
      </p:sp>
      <p:sp>
        <p:nvSpPr>
          <p:cNvPr id="4" name="2 CuadroTexto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GT" sz="2000" dirty="0"/>
              <a:t>Ampliar y mejorar la cobertura educativa en áreas rurales y urbanas marginales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GT" sz="2000" dirty="0"/>
              <a:t>Atender a niños y jóvenes en condición de pobreza y pobreza extrema, huérfanos y violencia.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GT" sz="2000" dirty="0"/>
              <a:t>Cubrir población estudiantil, de escasos recursos económicos, en condiciones de vulnerabilidad, discriminación, en situación de riesgo social y ambiental.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GT" sz="2000" dirty="0"/>
              <a:t>Estimular las innovaciones pedagógicas que respondan a criterios de calidad y con pertinencia cultural y lingüística.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GT" sz="2000" dirty="0"/>
              <a:t>Ofrecer programas de capacitación técnica a la población estudiantil que atienden para insertarlos en espacios laborales de productividad y desarrollo, (carpintería, sastrería, albañilería, cocina, artesanía, etc.)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GT" sz="2000" dirty="0"/>
              <a:t>Ofrecer programas extracurriculares para el desarrollo de habilidades motrices de la población estudiantil.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GT" sz="2000" dirty="0"/>
              <a:t>Fortalecimiento a la comunidad educativa.</a:t>
            </a:r>
          </a:p>
          <a:p>
            <a:pPr algn="just"/>
            <a:endParaRPr lang="es-GT" sz="2000" dirty="0"/>
          </a:p>
        </p:txBody>
      </p:sp>
    </p:spTree>
    <p:extLst>
      <p:ext uri="{BB962C8B-B14F-4D97-AF65-F5344CB8AC3E}">
        <p14:creationId xmlns:p14="http://schemas.microsoft.com/office/powerpoint/2010/main" val="299768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5214" y="166255"/>
            <a:ext cx="7127055" cy="1076236"/>
          </a:xfrm>
        </p:spPr>
        <p:txBody>
          <a:bodyPr>
            <a:noAutofit/>
          </a:bodyPr>
          <a:lstStyle/>
          <a:p>
            <a:pPr lvl="0" defTabSz="914400">
              <a:spcBef>
                <a:spcPts val="0"/>
              </a:spcBef>
              <a:defRPr/>
            </a:pPr>
            <a:r>
              <a:rPr lang="es-ES" sz="280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Matrícula Cubierta por la Subvención a Centros Educativos Privados Gratuitos</a:t>
            </a:r>
            <a:endParaRPr lang="es-ES" sz="2800" dirty="0">
              <a:latin typeface="Century" charset="0"/>
              <a:ea typeface="Century" charset="0"/>
              <a:cs typeface="Century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022465" y="5409765"/>
            <a:ext cx="96591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s-GT" sz="1200" b="1" dirty="0"/>
              <a:t>Notas: </a:t>
            </a:r>
            <a:endParaRPr lang="es-GT" sz="1200" dirty="0"/>
          </a:p>
          <a:p>
            <a:pPr algn="just">
              <a:spcBef>
                <a:spcPct val="0"/>
              </a:spcBef>
            </a:pPr>
            <a:r>
              <a:rPr lang="es-GT" sz="1200" dirty="0"/>
              <a:t>(*) Existen asociaciones en proceso de gestión de expediente, por lo cual la matrícula final podría tener variación de la programada.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727031"/>
              </p:ext>
            </p:extLst>
          </p:nvPr>
        </p:nvGraphicFramePr>
        <p:xfrm>
          <a:off x="1022465" y="1404850"/>
          <a:ext cx="9892145" cy="3807229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477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8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3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768">
                <a:tc>
                  <a:txBody>
                    <a:bodyPr/>
                    <a:lstStyle/>
                    <a:p>
                      <a:r>
                        <a:rPr lang="es-GT" sz="2400" dirty="0"/>
                        <a:t>Nivel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2019 (*)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768">
                <a:tc>
                  <a:txBody>
                    <a:bodyPr/>
                    <a:lstStyle/>
                    <a:p>
                      <a:r>
                        <a:rPr lang="es-GT" sz="2400" dirty="0"/>
                        <a:t>Preprimaria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2,268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2,095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2,082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68">
                <a:tc>
                  <a:txBody>
                    <a:bodyPr/>
                    <a:lstStyle/>
                    <a:p>
                      <a:r>
                        <a:rPr lang="es-GT" sz="2400" dirty="0"/>
                        <a:t>Primaria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10,330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8,784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9,767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768">
                <a:tc>
                  <a:txBody>
                    <a:bodyPr/>
                    <a:lstStyle/>
                    <a:p>
                      <a:r>
                        <a:rPr lang="es-GT" sz="2400" dirty="0"/>
                        <a:t>Básico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8,829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6,919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10,428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389">
                <a:tc>
                  <a:txBody>
                    <a:bodyPr/>
                    <a:lstStyle/>
                    <a:p>
                      <a:r>
                        <a:rPr lang="es-GT" sz="2400" dirty="0"/>
                        <a:t>Diversificado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2,619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3,650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4,739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768">
                <a:tc>
                  <a:txBody>
                    <a:bodyPr/>
                    <a:lstStyle/>
                    <a:p>
                      <a:pPr algn="r"/>
                      <a:r>
                        <a:rPr lang="es-GT" sz="24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24,046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21,448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sz="2400" dirty="0"/>
                        <a:t>27,016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88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2627" y="316201"/>
            <a:ext cx="8042562" cy="1013835"/>
          </a:xfrm>
        </p:spPr>
        <p:txBody>
          <a:bodyPr>
            <a:normAutofit fontScale="90000"/>
          </a:bodyPr>
          <a:lstStyle/>
          <a:p>
            <a:br>
              <a:rPr lang="es-ES" sz="3600" b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31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Subvención Económica a Centros Educativos Privados Gratuitos</a:t>
            </a:r>
            <a:br>
              <a:rPr lang="es-ES" sz="2700" b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s-ES" sz="2700" b="1" dirty="0">
              <a:latin typeface="Century" charset="0"/>
              <a:ea typeface="Century" charset="0"/>
              <a:cs typeface="Century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97718"/>
              </p:ext>
            </p:extLst>
          </p:nvPr>
        </p:nvGraphicFramePr>
        <p:xfrm>
          <a:off x="1910834" y="1682479"/>
          <a:ext cx="8368282" cy="1103398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4282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5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148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u="none" strike="noStrike" dirty="0">
                          <a:effectLst/>
                        </a:rPr>
                        <a:t>PRESUPUESTO</a:t>
                      </a:r>
                      <a:endParaRPr lang="es-GT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u="none" strike="noStrike" dirty="0">
                          <a:effectLst/>
                        </a:rPr>
                        <a:t>PROGRAMADO 2020</a:t>
                      </a:r>
                      <a:endParaRPr lang="es-GT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499"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u="none" strike="noStrike" dirty="0">
                          <a:effectLst/>
                        </a:rPr>
                        <a:t>18 Instituciones</a:t>
                      </a:r>
                      <a:endParaRPr lang="es-GT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kern="1200" dirty="0">
                          <a:effectLst/>
                        </a:rPr>
                        <a:t>143.0 MILLONES</a:t>
                      </a:r>
                    </a:p>
                    <a:p>
                      <a:pPr algn="ctr" fontAlgn="b"/>
                      <a:r>
                        <a:rPr lang="es-GT" sz="2400" kern="1200" dirty="0">
                          <a:effectLst/>
                        </a:rPr>
                        <a:t>(Q143,036,600.00)</a:t>
                      </a:r>
                      <a:endParaRPr lang="es-GT" sz="2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60" marR="3060" marT="305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006271"/>
              </p:ext>
            </p:extLst>
          </p:nvPr>
        </p:nvGraphicFramePr>
        <p:xfrm>
          <a:off x="1910834" y="3138320"/>
          <a:ext cx="8368282" cy="1103398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4282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5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148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u="none" strike="noStrike" dirty="0">
                          <a:effectLst/>
                        </a:rPr>
                        <a:t>PRESUPUESTO ADICIONAL</a:t>
                      </a:r>
                      <a:endParaRPr lang="es-GT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u="none" strike="noStrike" dirty="0">
                          <a:effectLst/>
                        </a:rPr>
                        <a:t>SOLICITADO 2020</a:t>
                      </a:r>
                      <a:endParaRPr lang="es-GT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499"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u="none" strike="noStrike" dirty="0">
                          <a:effectLst/>
                        </a:rPr>
                        <a:t>1 Institución</a:t>
                      </a:r>
                      <a:endParaRPr lang="es-GT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kern="1200" dirty="0">
                          <a:effectLst/>
                        </a:rPr>
                        <a:t>3.0 MILLONES</a:t>
                      </a:r>
                    </a:p>
                    <a:p>
                      <a:pPr algn="ctr" fontAlgn="b"/>
                      <a:r>
                        <a:rPr lang="es-GT" sz="2400" kern="1200" dirty="0">
                          <a:effectLst/>
                        </a:rPr>
                        <a:t>(Q3,000,000.00)</a:t>
                      </a:r>
                      <a:endParaRPr lang="es-GT" sz="2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60" marR="3060" marT="305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06291"/>
              </p:ext>
            </p:extLst>
          </p:nvPr>
        </p:nvGraphicFramePr>
        <p:xfrm>
          <a:off x="1910834" y="4594161"/>
          <a:ext cx="8368282" cy="1109864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313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4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689">
                <a:tc>
                  <a:txBody>
                    <a:bodyPr/>
                    <a:lstStyle/>
                    <a:p>
                      <a:pPr algn="ctr" fontAlgn="ctr"/>
                      <a:endParaRPr lang="es-GT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u="none" strike="noStrike" dirty="0">
                          <a:effectLst/>
                        </a:rPr>
                        <a:t>2019</a:t>
                      </a:r>
                      <a:endParaRPr lang="es-GT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GT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u="none" strike="noStrike" dirty="0">
                          <a:effectLst/>
                        </a:rPr>
                        <a:t>AUMENTO DE COBERTURA</a:t>
                      </a:r>
                      <a:endParaRPr lang="es-GT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229">
                <a:tc>
                  <a:txBody>
                    <a:bodyPr/>
                    <a:lstStyle/>
                    <a:p>
                      <a:pPr algn="l" fontAlgn="b"/>
                      <a:r>
                        <a:rPr lang="es-GT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Matrícula</a:t>
                      </a:r>
                      <a:r>
                        <a:rPr lang="es-GT" sz="2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Beneficiada</a:t>
                      </a:r>
                      <a:endParaRPr lang="es-GT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s-GT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27,476</a:t>
                      </a:r>
                      <a:endParaRPr lang="es-G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G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L="3060" marR="3060" marT="305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178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7069" y="0"/>
            <a:ext cx="8853053" cy="1250750"/>
          </a:xfrm>
        </p:spPr>
        <p:txBody>
          <a:bodyPr>
            <a:normAutofit fontScale="90000"/>
          </a:bodyPr>
          <a:lstStyle/>
          <a:p>
            <a:br>
              <a:rPr lang="es-ES" sz="36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31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Subvención Económica a Centros Educativos Privados Gratuitos atendidos anteriormente</a:t>
            </a:r>
            <a:br>
              <a:rPr lang="es-ES" sz="31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2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(Cifras expresadas en Quetzales)</a:t>
            </a:r>
            <a:br>
              <a:rPr lang="es-ES" sz="27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s-ES" sz="2700" dirty="0">
              <a:latin typeface="Century" charset="0"/>
              <a:ea typeface="Century" charset="0"/>
              <a:cs typeface="Century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688014"/>
              </p:ext>
            </p:extLst>
          </p:nvPr>
        </p:nvGraphicFramePr>
        <p:xfrm>
          <a:off x="465513" y="1359134"/>
          <a:ext cx="11222181" cy="4666065"/>
        </p:xfrm>
        <a:graphic>
          <a:graphicData uri="http://schemas.openxmlformats.org/drawingml/2006/table">
            <a:tbl>
              <a:tblPr firstRow="1"/>
              <a:tblGrid>
                <a:gridCol w="2535382">
                  <a:extLst>
                    <a:ext uri="{9D8B030D-6E8A-4147-A177-3AD203B41FA5}">
                      <a16:colId xmlns:a16="http://schemas.microsoft.com/office/drawing/2014/main" val="1520120615"/>
                    </a:ext>
                  </a:extLst>
                </a:gridCol>
                <a:gridCol w="6334298">
                  <a:extLst>
                    <a:ext uri="{9D8B030D-6E8A-4147-A177-3AD203B41FA5}">
                      <a16:colId xmlns:a16="http://schemas.microsoft.com/office/drawing/2014/main" val="4239416720"/>
                    </a:ext>
                  </a:extLst>
                </a:gridCol>
                <a:gridCol w="2352501">
                  <a:extLst>
                    <a:ext uri="{9D8B030D-6E8A-4147-A177-3AD203B41FA5}">
                      <a16:colId xmlns:a16="http://schemas.microsoft.com/office/drawing/2014/main" val="1336192378"/>
                    </a:ext>
                  </a:extLst>
                </a:gridCol>
              </a:tblGrid>
              <a:tr h="4138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G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DIRECCION DEPARTAMENTAL DE EDUCACIÓN</a:t>
                      </a:r>
                    </a:p>
                  </a:txBody>
                  <a:tcPr marL="5445" marR="5445" marT="544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G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ASOCIACIONES O FUNDACIONES</a:t>
                      </a:r>
                    </a:p>
                  </a:txBody>
                  <a:tcPr marL="5445" marR="5445" marT="544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G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PROGRAMADO 2020</a:t>
                      </a:r>
                    </a:p>
                  </a:txBody>
                  <a:tcPr marL="5445" marR="5445" marT="544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70234"/>
                  </a:ext>
                </a:extLst>
              </a:tr>
              <a:tr h="249385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Guatemala Norte </a:t>
                      </a:r>
                    </a:p>
                  </a:txBody>
                  <a:tcPr marL="5445" marR="5445" marT="544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Obras Sociales de las Dominicas De La Anunciata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1,323,798.00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99749"/>
                  </a:ext>
                </a:extLst>
              </a:tr>
              <a:tr h="249385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 Educativa Fe Y Alegría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63,000,000.00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638845"/>
                  </a:ext>
                </a:extLst>
              </a:tr>
              <a:tr h="249385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Grupo Ceiba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2,000,000.00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8634031"/>
                  </a:ext>
                </a:extLst>
              </a:tr>
              <a:tr h="249385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s-G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Guatemala Oriente </a:t>
                      </a:r>
                    </a:p>
                  </a:txBody>
                  <a:tcPr marL="5445" marR="5445" marT="544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  "Adentro"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1,000,000.00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848522"/>
                  </a:ext>
                </a:extLst>
              </a:tr>
              <a:tr h="249385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 Pescanova  -FUNDANOVA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1,200,000.00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180369"/>
                  </a:ext>
                </a:extLst>
              </a:tr>
              <a:tr h="249385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Futuro Vivo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700,000.00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5165503"/>
                  </a:ext>
                </a:extLst>
              </a:tr>
              <a:tr h="249385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s-G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Guatemala Occidente </a:t>
                      </a:r>
                    </a:p>
                  </a:txBody>
                  <a:tcPr marL="5445" marR="5445" marT="544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Centros Educativos  Mayas - ACEM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12,500,000.00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692833"/>
                  </a:ext>
                </a:extLst>
              </a:tr>
              <a:tr h="249385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Educación y Asistencia Sociales -EDUCASISTA-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1,806,309.00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259789"/>
                  </a:ext>
                </a:extLst>
              </a:tr>
              <a:tr h="249385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Cooperación Social  -ICS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1,000,000.00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968296"/>
                  </a:ext>
                </a:extLst>
              </a:tr>
              <a:tr h="249385">
                <a:tc rowSpan="4"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Alta Verapaz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Centro Don Bosco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35,000,000.00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643043"/>
                  </a:ext>
                </a:extLst>
              </a:tr>
              <a:tr h="249385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</a:t>
                      </a:r>
                      <a:r>
                        <a:rPr lang="es-GT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Fundemi</a:t>
                      </a:r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-Talita </a:t>
                      </a:r>
                      <a:r>
                        <a:rPr lang="es-GT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Kumi</a:t>
                      </a:r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6,500,000.00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417736"/>
                  </a:ext>
                </a:extLst>
              </a:tr>
              <a:tr h="249385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Comunidad Esperanza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1,796,493.00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801686"/>
                  </a:ext>
                </a:extLst>
              </a:tr>
              <a:tr h="371355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Padres de Familia y Amigos de la Escuela de Educación Centro de Rehabilitación Integral de Alta Verapaz (ASOEDECRI A.V.)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1,500,000.00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880487"/>
                  </a:ext>
                </a:extLst>
              </a:tr>
              <a:tr h="249385"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Izabal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Ak´ Tenamit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6,000,000.00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909705"/>
                  </a:ext>
                </a:extLst>
              </a:tr>
              <a:tr h="249385"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Quetzaltenango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Futuro De Los Niños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210,000.00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973"/>
                  </a:ext>
                </a:extLst>
              </a:tr>
              <a:tr h="249385"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Zacapa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Para El Desarrollo Integral Del Nororiente -ADIN-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2,500,000.00 </a:t>
                      </a:r>
                    </a:p>
                  </a:txBody>
                  <a:tcPr marL="5445" marR="5445" marT="544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859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86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24949" y="74815"/>
            <a:ext cx="8853053" cy="1163782"/>
          </a:xfrm>
        </p:spPr>
        <p:txBody>
          <a:bodyPr>
            <a:normAutofit fontScale="90000"/>
          </a:bodyPr>
          <a:lstStyle/>
          <a:p>
            <a:br>
              <a:rPr lang="es-ES" sz="36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Subvención Económica a Nuevos</a:t>
            </a:r>
            <a:br>
              <a:rPr lang="es-E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Centros Educativos Privados Gratuitos</a:t>
            </a:r>
            <a:br>
              <a:rPr lang="es-ES" sz="31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2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(Cifras expresadas en Quetzales)</a:t>
            </a:r>
            <a:br>
              <a:rPr lang="es-ES" sz="2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s-ES" sz="2000" dirty="0">
              <a:latin typeface="Century" charset="0"/>
              <a:ea typeface="Century" charset="0"/>
              <a:cs typeface="Century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030956"/>
              </p:ext>
            </p:extLst>
          </p:nvPr>
        </p:nvGraphicFramePr>
        <p:xfrm>
          <a:off x="665133" y="1482499"/>
          <a:ext cx="10939434" cy="1491615"/>
        </p:xfrm>
        <a:graphic>
          <a:graphicData uri="http://schemas.openxmlformats.org/drawingml/2006/table">
            <a:tbl>
              <a:tblPr firstRow="1"/>
              <a:tblGrid>
                <a:gridCol w="2676583">
                  <a:extLst>
                    <a:ext uri="{9D8B030D-6E8A-4147-A177-3AD203B41FA5}">
                      <a16:colId xmlns:a16="http://schemas.microsoft.com/office/drawing/2014/main" val="3643120424"/>
                    </a:ext>
                  </a:extLst>
                </a:gridCol>
                <a:gridCol w="6151419">
                  <a:extLst>
                    <a:ext uri="{9D8B030D-6E8A-4147-A177-3AD203B41FA5}">
                      <a16:colId xmlns:a16="http://schemas.microsoft.com/office/drawing/2014/main" val="2963515061"/>
                    </a:ext>
                  </a:extLst>
                </a:gridCol>
                <a:gridCol w="2111432">
                  <a:extLst>
                    <a:ext uri="{9D8B030D-6E8A-4147-A177-3AD203B41FA5}">
                      <a16:colId xmlns:a16="http://schemas.microsoft.com/office/drawing/2014/main" val="3541840115"/>
                    </a:ext>
                  </a:extLst>
                </a:gridCol>
              </a:tblGrid>
              <a:tr h="4842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G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DIRECCION DEPARTAMENTAL DE EDUCACIÓN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G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ASOCIACIONES O FUNDACIONES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G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PROGRAMADO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427378"/>
                  </a:ext>
                </a:extLst>
              </a:tr>
              <a:tr h="433949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es-G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Guatemala Occidente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Pequeños Apóstoles de la Redención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4,500,000.00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586179"/>
                  </a:ext>
                </a:extLst>
              </a:tr>
              <a:tr h="433949">
                <a:tc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Amor y Bienestar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500,000.00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0361783"/>
                  </a:ext>
                </a:extLst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582005" y="3151231"/>
            <a:ext cx="10939434" cy="125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s-ES" sz="36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10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Subvención Económica a Nuevo</a:t>
            </a:r>
            <a:br>
              <a:rPr lang="es-ES" sz="10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10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Centro Educativo Privado Gratuito, requerido al Ministerio de Finanzas Públicas </a:t>
            </a:r>
          </a:p>
          <a:p>
            <a:r>
              <a:rPr lang="es-ES" sz="10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posterior a la fecha de entrega del Anteproyecto de Presupuesto 2020</a:t>
            </a:r>
            <a:br>
              <a:rPr lang="es-ES" sz="10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ES" sz="67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(Cifras expresadas en Quetzales)</a:t>
            </a:r>
            <a:endParaRPr lang="es-ES" sz="6700" dirty="0">
              <a:latin typeface="Century" charset="0"/>
              <a:ea typeface="Century" charset="0"/>
              <a:cs typeface="Century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708226"/>
              </p:ext>
            </p:extLst>
          </p:nvPr>
        </p:nvGraphicFramePr>
        <p:xfrm>
          <a:off x="582004" y="4579098"/>
          <a:ext cx="11105691" cy="1058040"/>
        </p:xfrm>
        <a:graphic>
          <a:graphicData uri="http://schemas.openxmlformats.org/drawingml/2006/table">
            <a:tbl>
              <a:tblPr firstRow="1"/>
              <a:tblGrid>
                <a:gridCol w="2758181">
                  <a:extLst>
                    <a:ext uri="{9D8B030D-6E8A-4147-A177-3AD203B41FA5}">
                      <a16:colId xmlns:a16="http://schemas.microsoft.com/office/drawing/2014/main" val="3910329087"/>
                    </a:ext>
                  </a:extLst>
                </a:gridCol>
                <a:gridCol w="6085510">
                  <a:extLst>
                    <a:ext uri="{9D8B030D-6E8A-4147-A177-3AD203B41FA5}">
                      <a16:colId xmlns:a16="http://schemas.microsoft.com/office/drawing/2014/main" val="658046194"/>
                    </a:ext>
                  </a:extLst>
                </a:gridCol>
                <a:gridCol w="2262000">
                  <a:extLst>
                    <a:ext uri="{9D8B030D-6E8A-4147-A177-3AD203B41FA5}">
                      <a16:colId xmlns:a16="http://schemas.microsoft.com/office/drawing/2014/main" val="587676529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G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DIRECCION DEPARTAMENTAL DE EDUCACIÓN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G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ASOCIACIONES O FUNDACIONES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G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SOLICITADO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3053"/>
                  </a:ext>
                </a:extLst>
              </a:tr>
              <a:tr h="334140"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Guatemala Occidente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G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Edúcate Guatemala </a:t>
                      </a:r>
                      <a:r>
                        <a:rPr lang="es-G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(Colegio Integral Tecnológico Científico -CITEC-)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G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3,000,000.00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862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927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Presentación MINEDUC</Template>
  <TotalTime>1668</TotalTime>
  <Words>651</Words>
  <Application>Microsoft Office PowerPoint</Application>
  <PresentationFormat>Panorámica</PresentationFormat>
  <Paragraphs>132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</vt:lpstr>
      <vt:lpstr>Tema de Office</vt:lpstr>
      <vt:lpstr>1_Tema de Office</vt:lpstr>
      <vt:lpstr>Presentación de PowerPoint</vt:lpstr>
      <vt:lpstr> Subvención Económica a Centros Educativos Privados Gratuitos </vt:lpstr>
      <vt:lpstr>Subvención Económica a Centros  Educativos Privados Gratuitos</vt:lpstr>
      <vt:lpstr>Proceso para otorgar Subvenciones a Centros  Educativos Privados Gratuitos</vt:lpstr>
      <vt:lpstr>Características Especiales de los Programas de Entrega  Educativa de los Centros Educativos  Privados Subvencionados</vt:lpstr>
      <vt:lpstr>Matrícula Cubierta por la Subvención a Centros Educativos Privados Gratuitos</vt:lpstr>
      <vt:lpstr> Subvención Económica a Centros Educativos Privados Gratuitos </vt:lpstr>
      <vt:lpstr> Subvención Económica a Centros Educativos Privados Gratuitos atendidos anteriormente (Cifras expresadas en Quetzales) </vt:lpstr>
      <vt:lpstr> Subvención Económica a Nuevos Centros Educativos Privados Gratuitos (Cifras expresadas en Quetzales) 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Americo Durini</dc:creator>
  <cp:lastModifiedBy>Soporte</cp:lastModifiedBy>
  <cp:revision>85</cp:revision>
  <dcterms:created xsi:type="dcterms:W3CDTF">2017-08-23T21:11:40Z</dcterms:created>
  <dcterms:modified xsi:type="dcterms:W3CDTF">2019-08-30T15:06:18Z</dcterms:modified>
</cp:coreProperties>
</file>