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notesSlides/notesSlide4.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85" r:id="rId2"/>
    <p:sldId id="297" r:id="rId3"/>
    <p:sldId id="290" r:id="rId4"/>
    <p:sldId id="299" r:id="rId5"/>
    <p:sldId id="300" r:id="rId6"/>
    <p:sldId id="302" r:id="rId7"/>
    <p:sldId id="303" r:id="rId8"/>
    <p:sldId id="301" r:id="rId9"/>
    <p:sldId id="304" r:id="rId10"/>
    <p:sldId id="305" r:id="rId11"/>
    <p:sldId id="306" r:id="rId12"/>
    <p:sldId id="307" r:id="rId13"/>
    <p:sldId id="308" r:id="rId14"/>
    <p:sldId id="286" r:id="rId15"/>
    <p:sldId id="291" r:id="rId16"/>
  </p:sldIdLst>
  <p:sldSz cx="12188825" cy="6858000"/>
  <p:notesSz cx="6950075" cy="92360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A400"/>
    <a:srgbClr val="CC9900"/>
    <a:srgbClr val="EA5F00"/>
    <a:srgbClr val="F66400"/>
    <a:srgbClr val="217EFB"/>
    <a:srgbClr val="F5F8FB"/>
    <a:srgbClr val="E8E8E8"/>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99290" autoAdjust="0"/>
  </p:normalViewPr>
  <p:slideViewPr>
    <p:cSldViewPr>
      <p:cViewPr varScale="1">
        <p:scale>
          <a:sx n="67" d="100"/>
          <a:sy n="67" d="100"/>
        </p:scale>
        <p:origin x="66" y="138"/>
      </p:cViewPr>
      <p:guideLst>
        <p:guide orient="horz" pos="2160"/>
        <p:guide pos="38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plotArea>
      <c:layout/>
      <c:barChart>
        <c:barDir val="col"/>
        <c:grouping val="clustered"/>
        <c:varyColors val="0"/>
        <c:ser>
          <c:idx val="1"/>
          <c:order val="0"/>
          <c:tx>
            <c:strRef>
              <c:f>Hoja1!$C$6</c:f>
              <c:strCache>
                <c:ptCount val="1"/>
                <c:pt idx="0">
                  <c:v>Raciones de Alimentos</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Hoja1!$C$8:$C$11</c:f>
              <c:numCache>
                <c:formatCode>General</c:formatCode>
                <c:ptCount val="4"/>
                <c:pt idx="0">
                  <c:v>2016</c:v>
                </c:pt>
                <c:pt idx="1">
                  <c:v>2017</c:v>
                </c:pt>
                <c:pt idx="2">
                  <c:v>2018</c:v>
                </c:pt>
                <c:pt idx="3">
                  <c:v>2019</c:v>
                </c:pt>
              </c:numCache>
            </c:numRef>
          </c:cat>
          <c:val>
            <c:numRef>
              <c:f>Hoja1!$D$8:$D$11</c:f>
              <c:numCache>
                <c:formatCode>#,##0</c:formatCode>
                <c:ptCount val="4"/>
                <c:pt idx="1">
                  <c:v>256536</c:v>
                </c:pt>
                <c:pt idx="2">
                  <c:v>1031389</c:v>
                </c:pt>
                <c:pt idx="3">
                  <c:v>905825</c:v>
                </c:pt>
              </c:numCache>
            </c:numRef>
          </c:val>
          <c:extLst>
            <c:ext xmlns:c16="http://schemas.microsoft.com/office/drawing/2014/chart" uri="{C3380CC4-5D6E-409C-BE32-E72D297353CC}">
              <c16:uniqueId val="{00000000-24F2-4502-AC03-861791E4FA0A}"/>
            </c:ext>
          </c:extLst>
        </c:ser>
        <c:dLbls>
          <c:showLegendKey val="0"/>
          <c:showVal val="0"/>
          <c:showCatName val="0"/>
          <c:showSerName val="0"/>
          <c:showPercent val="0"/>
          <c:showBubbleSize val="0"/>
        </c:dLbls>
        <c:gapWidth val="150"/>
        <c:axId val="201917184"/>
        <c:axId val="202333568"/>
      </c:barChart>
      <c:catAx>
        <c:axId val="201917184"/>
        <c:scaling>
          <c:orientation val="minMax"/>
        </c:scaling>
        <c:delete val="0"/>
        <c:axPos val="b"/>
        <c:numFmt formatCode="General" sourceLinked="1"/>
        <c:majorTickMark val="out"/>
        <c:minorTickMark val="none"/>
        <c:tickLblPos val="nextTo"/>
        <c:crossAx val="202333568"/>
        <c:crosses val="autoZero"/>
        <c:auto val="1"/>
        <c:lblAlgn val="ctr"/>
        <c:lblOffset val="100"/>
        <c:noMultiLvlLbl val="0"/>
      </c:catAx>
      <c:valAx>
        <c:axId val="202333568"/>
        <c:scaling>
          <c:orientation val="minMax"/>
        </c:scaling>
        <c:delete val="1"/>
        <c:axPos val="l"/>
        <c:majorGridlines>
          <c:spPr>
            <a:ln>
              <a:noFill/>
            </a:ln>
          </c:spPr>
        </c:majorGridlines>
        <c:numFmt formatCode="#,##0" sourceLinked="1"/>
        <c:majorTickMark val="out"/>
        <c:minorTickMark val="none"/>
        <c:tickLblPos val="nextTo"/>
        <c:crossAx val="201917184"/>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plotArea>
      <c:layout/>
      <c:barChart>
        <c:barDir val="col"/>
        <c:grouping val="clustered"/>
        <c:varyColors val="0"/>
        <c:ser>
          <c:idx val="1"/>
          <c:order val="0"/>
          <c:tx>
            <c:strRef>
              <c:f>Hoja1!$C$6</c:f>
              <c:strCache>
                <c:ptCount val="1"/>
                <c:pt idx="0">
                  <c:v>TMC para Alimentos</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Hoja1!$C$8:$C$11</c:f>
              <c:numCache>
                <c:formatCode>General</c:formatCode>
                <c:ptCount val="4"/>
                <c:pt idx="0">
                  <c:v>2016</c:v>
                </c:pt>
                <c:pt idx="1">
                  <c:v>2017</c:v>
                </c:pt>
                <c:pt idx="2">
                  <c:v>2018</c:v>
                </c:pt>
                <c:pt idx="3">
                  <c:v>2019</c:v>
                </c:pt>
              </c:numCache>
            </c:numRef>
          </c:cat>
          <c:val>
            <c:numRef>
              <c:f>Hoja1!$D$8:$D$11</c:f>
              <c:numCache>
                <c:formatCode>#,##0</c:formatCode>
                <c:ptCount val="4"/>
                <c:pt idx="0">
                  <c:v>7916</c:v>
                </c:pt>
                <c:pt idx="1">
                  <c:v>22863</c:v>
                </c:pt>
                <c:pt idx="2">
                  <c:v>25775</c:v>
                </c:pt>
                <c:pt idx="3">
                  <c:v>21326</c:v>
                </c:pt>
              </c:numCache>
            </c:numRef>
          </c:val>
          <c:extLst>
            <c:ext xmlns:c16="http://schemas.microsoft.com/office/drawing/2014/chart" uri="{C3380CC4-5D6E-409C-BE32-E72D297353CC}">
              <c16:uniqueId val="{00000000-0AE4-4C1E-826B-43609424B305}"/>
            </c:ext>
          </c:extLst>
        </c:ser>
        <c:dLbls>
          <c:showLegendKey val="0"/>
          <c:showVal val="0"/>
          <c:showCatName val="0"/>
          <c:showSerName val="0"/>
          <c:showPercent val="0"/>
          <c:showBubbleSize val="0"/>
        </c:dLbls>
        <c:gapWidth val="150"/>
        <c:axId val="161566080"/>
        <c:axId val="161726848"/>
      </c:barChart>
      <c:catAx>
        <c:axId val="161566080"/>
        <c:scaling>
          <c:orientation val="minMax"/>
        </c:scaling>
        <c:delete val="0"/>
        <c:axPos val="b"/>
        <c:numFmt formatCode="General" sourceLinked="1"/>
        <c:majorTickMark val="out"/>
        <c:minorTickMark val="none"/>
        <c:tickLblPos val="nextTo"/>
        <c:crossAx val="161726848"/>
        <c:crosses val="autoZero"/>
        <c:auto val="1"/>
        <c:lblAlgn val="ctr"/>
        <c:lblOffset val="100"/>
        <c:noMultiLvlLbl val="0"/>
      </c:catAx>
      <c:valAx>
        <c:axId val="161726848"/>
        <c:scaling>
          <c:orientation val="minMax"/>
        </c:scaling>
        <c:delete val="1"/>
        <c:axPos val="l"/>
        <c:majorGridlines>
          <c:spPr>
            <a:ln>
              <a:noFill/>
            </a:ln>
          </c:spPr>
        </c:majorGridlines>
        <c:numFmt formatCode="#,##0" sourceLinked="1"/>
        <c:majorTickMark val="out"/>
        <c:minorTickMark val="none"/>
        <c:tickLblPos val="nextTo"/>
        <c:crossAx val="161566080"/>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plotArea>
      <c:layout/>
      <c:barChart>
        <c:barDir val="col"/>
        <c:grouping val="clustered"/>
        <c:varyColors val="0"/>
        <c:ser>
          <c:idx val="1"/>
          <c:order val="0"/>
          <c:tx>
            <c:strRef>
              <c:f>Hoja1!$C$6</c:f>
              <c:strCache>
                <c:ptCount val="1"/>
                <c:pt idx="0">
                  <c:v>Jóvenes Protagonistas</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Hoja1!$C$8:$C$11</c:f>
              <c:numCache>
                <c:formatCode>General</c:formatCode>
                <c:ptCount val="4"/>
                <c:pt idx="0">
                  <c:v>2016</c:v>
                </c:pt>
                <c:pt idx="1">
                  <c:v>2017</c:v>
                </c:pt>
                <c:pt idx="2">
                  <c:v>2018</c:v>
                </c:pt>
                <c:pt idx="3">
                  <c:v>2019</c:v>
                </c:pt>
              </c:numCache>
            </c:numRef>
          </c:cat>
          <c:val>
            <c:numRef>
              <c:f>Hoja1!$D$8:$D$11</c:f>
              <c:numCache>
                <c:formatCode>#,##0</c:formatCode>
                <c:ptCount val="4"/>
                <c:pt idx="0">
                  <c:v>40438</c:v>
                </c:pt>
                <c:pt idx="1">
                  <c:v>36932</c:v>
                </c:pt>
                <c:pt idx="2">
                  <c:v>42555</c:v>
                </c:pt>
              </c:numCache>
            </c:numRef>
          </c:val>
          <c:extLst>
            <c:ext xmlns:c16="http://schemas.microsoft.com/office/drawing/2014/chart" uri="{C3380CC4-5D6E-409C-BE32-E72D297353CC}">
              <c16:uniqueId val="{00000000-F8CE-41AC-97BD-DEFFB3E415C2}"/>
            </c:ext>
          </c:extLst>
        </c:ser>
        <c:dLbls>
          <c:showLegendKey val="0"/>
          <c:showVal val="0"/>
          <c:showCatName val="0"/>
          <c:showSerName val="0"/>
          <c:showPercent val="0"/>
          <c:showBubbleSize val="0"/>
        </c:dLbls>
        <c:gapWidth val="150"/>
        <c:axId val="205092736"/>
        <c:axId val="205094272"/>
      </c:barChart>
      <c:catAx>
        <c:axId val="205092736"/>
        <c:scaling>
          <c:orientation val="minMax"/>
        </c:scaling>
        <c:delete val="0"/>
        <c:axPos val="b"/>
        <c:numFmt formatCode="General" sourceLinked="1"/>
        <c:majorTickMark val="out"/>
        <c:minorTickMark val="none"/>
        <c:tickLblPos val="nextTo"/>
        <c:crossAx val="205094272"/>
        <c:crosses val="autoZero"/>
        <c:auto val="1"/>
        <c:lblAlgn val="ctr"/>
        <c:lblOffset val="100"/>
        <c:noMultiLvlLbl val="0"/>
      </c:catAx>
      <c:valAx>
        <c:axId val="205094272"/>
        <c:scaling>
          <c:orientation val="minMax"/>
        </c:scaling>
        <c:delete val="1"/>
        <c:axPos val="l"/>
        <c:majorGridlines>
          <c:spPr>
            <a:ln>
              <a:noFill/>
            </a:ln>
          </c:spPr>
        </c:majorGridlines>
        <c:numFmt formatCode="#,##0" sourceLinked="1"/>
        <c:majorTickMark val="out"/>
        <c:minorTickMark val="none"/>
        <c:tickLblPos val="nextTo"/>
        <c:crossAx val="205092736"/>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plotArea>
      <c:layout/>
      <c:barChart>
        <c:barDir val="col"/>
        <c:grouping val="clustered"/>
        <c:varyColors val="0"/>
        <c:ser>
          <c:idx val="1"/>
          <c:order val="0"/>
          <c:tx>
            <c:strRef>
              <c:f>Hoja1!$C$6</c:f>
              <c:strCache>
                <c:ptCount val="1"/>
                <c:pt idx="0">
                  <c:v>Becas de Educación Media</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Hoja1!$C$8:$C$11</c:f>
              <c:numCache>
                <c:formatCode>General</c:formatCode>
                <c:ptCount val="4"/>
                <c:pt idx="0">
                  <c:v>2016</c:v>
                </c:pt>
                <c:pt idx="1">
                  <c:v>2017</c:v>
                </c:pt>
                <c:pt idx="2">
                  <c:v>2018</c:v>
                </c:pt>
                <c:pt idx="3">
                  <c:v>2019</c:v>
                </c:pt>
              </c:numCache>
            </c:numRef>
          </c:cat>
          <c:val>
            <c:numRef>
              <c:f>Hoja1!$D$8:$D$11</c:f>
              <c:numCache>
                <c:formatCode>#,##0</c:formatCode>
                <c:ptCount val="4"/>
                <c:pt idx="0">
                  <c:v>6602</c:v>
                </c:pt>
                <c:pt idx="1">
                  <c:v>6348</c:v>
                </c:pt>
                <c:pt idx="2">
                  <c:v>6068</c:v>
                </c:pt>
              </c:numCache>
            </c:numRef>
          </c:val>
          <c:extLst>
            <c:ext xmlns:c16="http://schemas.microsoft.com/office/drawing/2014/chart" uri="{C3380CC4-5D6E-409C-BE32-E72D297353CC}">
              <c16:uniqueId val="{00000000-2DF2-4CB7-B648-2267058A9821}"/>
            </c:ext>
          </c:extLst>
        </c:ser>
        <c:dLbls>
          <c:showLegendKey val="0"/>
          <c:showVal val="0"/>
          <c:showCatName val="0"/>
          <c:showSerName val="0"/>
          <c:showPercent val="0"/>
          <c:showBubbleSize val="0"/>
        </c:dLbls>
        <c:gapWidth val="150"/>
        <c:axId val="195323776"/>
        <c:axId val="195325312"/>
      </c:barChart>
      <c:catAx>
        <c:axId val="195323776"/>
        <c:scaling>
          <c:orientation val="minMax"/>
        </c:scaling>
        <c:delete val="0"/>
        <c:axPos val="b"/>
        <c:numFmt formatCode="General" sourceLinked="1"/>
        <c:majorTickMark val="out"/>
        <c:minorTickMark val="none"/>
        <c:tickLblPos val="nextTo"/>
        <c:crossAx val="195325312"/>
        <c:crosses val="autoZero"/>
        <c:auto val="1"/>
        <c:lblAlgn val="ctr"/>
        <c:lblOffset val="100"/>
        <c:noMultiLvlLbl val="0"/>
      </c:catAx>
      <c:valAx>
        <c:axId val="195325312"/>
        <c:scaling>
          <c:orientation val="minMax"/>
        </c:scaling>
        <c:delete val="1"/>
        <c:axPos val="l"/>
        <c:majorGridlines>
          <c:spPr>
            <a:ln>
              <a:noFill/>
            </a:ln>
          </c:spPr>
        </c:majorGridlines>
        <c:numFmt formatCode="#,##0" sourceLinked="1"/>
        <c:majorTickMark val="out"/>
        <c:minorTickMark val="none"/>
        <c:tickLblPos val="nextTo"/>
        <c:crossAx val="195323776"/>
        <c:crosses val="autoZero"/>
        <c:crossBetween val="between"/>
      </c:valAx>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plotArea>
      <c:layout/>
      <c:barChart>
        <c:barDir val="col"/>
        <c:grouping val="clustered"/>
        <c:varyColors val="0"/>
        <c:ser>
          <c:idx val="1"/>
          <c:order val="0"/>
          <c:tx>
            <c:strRef>
              <c:f>Hoja1!$C$6</c:f>
              <c:strCache>
                <c:ptCount val="1"/>
                <c:pt idx="0">
                  <c:v>Becas de Educación Superior</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Hoja1!$C$8:$C$11</c:f>
              <c:numCache>
                <c:formatCode>General</c:formatCode>
                <c:ptCount val="4"/>
                <c:pt idx="0">
                  <c:v>2016</c:v>
                </c:pt>
                <c:pt idx="1">
                  <c:v>2017</c:v>
                </c:pt>
                <c:pt idx="2">
                  <c:v>2018</c:v>
                </c:pt>
                <c:pt idx="3">
                  <c:v>2019</c:v>
                </c:pt>
              </c:numCache>
            </c:numRef>
          </c:cat>
          <c:val>
            <c:numRef>
              <c:f>Hoja1!$D$8:$D$11</c:f>
              <c:numCache>
                <c:formatCode>General</c:formatCode>
                <c:ptCount val="4"/>
                <c:pt idx="0">
                  <c:v>751</c:v>
                </c:pt>
                <c:pt idx="1">
                  <c:v>972</c:v>
                </c:pt>
                <c:pt idx="2">
                  <c:v>633</c:v>
                </c:pt>
              </c:numCache>
            </c:numRef>
          </c:val>
          <c:extLst>
            <c:ext xmlns:c16="http://schemas.microsoft.com/office/drawing/2014/chart" uri="{C3380CC4-5D6E-409C-BE32-E72D297353CC}">
              <c16:uniqueId val="{00000000-A10E-4528-9F8C-B3C7A37F94E7}"/>
            </c:ext>
          </c:extLst>
        </c:ser>
        <c:dLbls>
          <c:showLegendKey val="0"/>
          <c:showVal val="0"/>
          <c:showCatName val="0"/>
          <c:showSerName val="0"/>
          <c:showPercent val="0"/>
          <c:showBubbleSize val="0"/>
        </c:dLbls>
        <c:gapWidth val="150"/>
        <c:axId val="191771776"/>
        <c:axId val="191773312"/>
      </c:barChart>
      <c:catAx>
        <c:axId val="191771776"/>
        <c:scaling>
          <c:orientation val="minMax"/>
        </c:scaling>
        <c:delete val="0"/>
        <c:axPos val="b"/>
        <c:numFmt formatCode="General" sourceLinked="1"/>
        <c:majorTickMark val="out"/>
        <c:minorTickMark val="none"/>
        <c:tickLblPos val="nextTo"/>
        <c:crossAx val="191773312"/>
        <c:crosses val="autoZero"/>
        <c:auto val="1"/>
        <c:lblAlgn val="ctr"/>
        <c:lblOffset val="100"/>
        <c:noMultiLvlLbl val="0"/>
      </c:catAx>
      <c:valAx>
        <c:axId val="191773312"/>
        <c:scaling>
          <c:orientation val="minMax"/>
        </c:scaling>
        <c:delete val="1"/>
        <c:axPos val="l"/>
        <c:majorGridlines>
          <c:spPr>
            <a:ln>
              <a:noFill/>
            </a:ln>
          </c:spPr>
        </c:majorGridlines>
        <c:numFmt formatCode="General" sourceLinked="1"/>
        <c:majorTickMark val="out"/>
        <c:minorTickMark val="none"/>
        <c:tickLblPos val="nextTo"/>
        <c:crossAx val="191771776"/>
        <c:crosses val="autoZero"/>
        <c:crossBetween val="between"/>
      </c:val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plotArea>
      <c:layout/>
      <c:barChart>
        <c:barDir val="col"/>
        <c:grouping val="clustered"/>
        <c:varyColors val="0"/>
        <c:ser>
          <c:idx val="1"/>
          <c:order val="0"/>
          <c:tx>
            <c:strRef>
              <c:f>Hoja1!$C$6</c:f>
              <c:strCache>
                <c:ptCount val="1"/>
                <c:pt idx="0">
                  <c:v>Becas Empleo</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Hoja1!$C$8:$C$11</c:f>
              <c:numCache>
                <c:formatCode>General</c:formatCode>
                <c:ptCount val="4"/>
                <c:pt idx="0">
                  <c:v>2016</c:v>
                </c:pt>
                <c:pt idx="1">
                  <c:v>2017</c:v>
                </c:pt>
                <c:pt idx="2">
                  <c:v>2018</c:v>
                </c:pt>
                <c:pt idx="3">
                  <c:v>2019</c:v>
                </c:pt>
              </c:numCache>
            </c:numRef>
          </c:cat>
          <c:val>
            <c:numRef>
              <c:f>Hoja1!$D$8:$D$11</c:f>
              <c:numCache>
                <c:formatCode>General</c:formatCode>
                <c:ptCount val="4"/>
                <c:pt idx="0">
                  <c:v>360</c:v>
                </c:pt>
                <c:pt idx="1">
                  <c:v>749</c:v>
                </c:pt>
                <c:pt idx="2">
                  <c:v>325</c:v>
                </c:pt>
              </c:numCache>
            </c:numRef>
          </c:val>
          <c:extLst>
            <c:ext xmlns:c16="http://schemas.microsoft.com/office/drawing/2014/chart" uri="{C3380CC4-5D6E-409C-BE32-E72D297353CC}">
              <c16:uniqueId val="{00000000-24FC-4A56-ACE9-594A34C0B9F1}"/>
            </c:ext>
          </c:extLst>
        </c:ser>
        <c:dLbls>
          <c:showLegendKey val="0"/>
          <c:showVal val="0"/>
          <c:showCatName val="0"/>
          <c:showSerName val="0"/>
          <c:showPercent val="0"/>
          <c:showBubbleSize val="0"/>
        </c:dLbls>
        <c:gapWidth val="150"/>
        <c:axId val="125060608"/>
        <c:axId val="125062528"/>
      </c:barChart>
      <c:catAx>
        <c:axId val="125060608"/>
        <c:scaling>
          <c:orientation val="minMax"/>
        </c:scaling>
        <c:delete val="0"/>
        <c:axPos val="b"/>
        <c:numFmt formatCode="General" sourceLinked="1"/>
        <c:majorTickMark val="out"/>
        <c:minorTickMark val="none"/>
        <c:tickLblPos val="nextTo"/>
        <c:crossAx val="125062528"/>
        <c:crosses val="autoZero"/>
        <c:auto val="1"/>
        <c:lblAlgn val="ctr"/>
        <c:lblOffset val="100"/>
        <c:noMultiLvlLbl val="0"/>
      </c:catAx>
      <c:valAx>
        <c:axId val="125062528"/>
        <c:scaling>
          <c:orientation val="minMax"/>
        </c:scaling>
        <c:delete val="1"/>
        <c:axPos val="l"/>
        <c:majorGridlines>
          <c:spPr>
            <a:ln>
              <a:noFill/>
            </a:ln>
          </c:spPr>
        </c:majorGridlines>
        <c:numFmt formatCode="General" sourceLinked="1"/>
        <c:majorTickMark val="out"/>
        <c:minorTickMark val="none"/>
        <c:tickLblPos val="nextTo"/>
        <c:crossAx val="125060608"/>
        <c:crosses val="autoZero"/>
        <c:crossBetween val="between"/>
      </c:valAx>
    </c:plotArea>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plotArea>
      <c:layout/>
      <c:barChart>
        <c:barDir val="col"/>
        <c:grouping val="clustered"/>
        <c:varyColors val="0"/>
        <c:ser>
          <c:idx val="1"/>
          <c:order val="0"/>
          <c:tx>
            <c:strRef>
              <c:f>Hoja1!$C$6</c:f>
              <c:strCache>
                <c:ptCount val="1"/>
                <c:pt idx="0">
                  <c:v>Becas para Artesano</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Hoja1!$C$8:$C$11</c:f>
              <c:numCache>
                <c:formatCode>General</c:formatCode>
                <c:ptCount val="4"/>
                <c:pt idx="0">
                  <c:v>2016</c:v>
                </c:pt>
                <c:pt idx="1">
                  <c:v>2017</c:v>
                </c:pt>
                <c:pt idx="2">
                  <c:v>2018</c:v>
                </c:pt>
                <c:pt idx="3">
                  <c:v>2019</c:v>
                </c:pt>
              </c:numCache>
            </c:numRef>
          </c:cat>
          <c:val>
            <c:numRef>
              <c:f>Hoja1!$D$8:$D$11</c:f>
              <c:numCache>
                <c:formatCode>#,##0</c:formatCode>
                <c:ptCount val="4"/>
                <c:pt idx="0">
                  <c:v>3608</c:v>
                </c:pt>
                <c:pt idx="1">
                  <c:v>10441</c:v>
                </c:pt>
                <c:pt idx="2">
                  <c:v>7658</c:v>
                </c:pt>
              </c:numCache>
            </c:numRef>
          </c:val>
          <c:extLst>
            <c:ext xmlns:c16="http://schemas.microsoft.com/office/drawing/2014/chart" uri="{C3380CC4-5D6E-409C-BE32-E72D297353CC}">
              <c16:uniqueId val="{00000000-7FDC-4A8F-86A1-62727BB2BF1B}"/>
            </c:ext>
          </c:extLst>
        </c:ser>
        <c:dLbls>
          <c:showLegendKey val="0"/>
          <c:showVal val="0"/>
          <c:showCatName val="0"/>
          <c:showSerName val="0"/>
          <c:showPercent val="0"/>
          <c:showBubbleSize val="0"/>
        </c:dLbls>
        <c:gapWidth val="150"/>
        <c:axId val="220423296"/>
        <c:axId val="220424832"/>
      </c:barChart>
      <c:catAx>
        <c:axId val="220423296"/>
        <c:scaling>
          <c:orientation val="minMax"/>
        </c:scaling>
        <c:delete val="0"/>
        <c:axPos val="b"/>
        <c:numFmt formatCode="General" sourceLinked="1"/>
        <c:majorTickMark val="out"/>
        <c:minorTickMark val="none"/>
        <c:tickLblPos val="nextTo"/>
        <c:crossAx val="220424832"/>
        <c:crosses val="autoZero"/>
        <c:auto val="1"/>
        <c:lblAlgn val="ctr"/>
        <c:lblOffset val="100"/>
        <c:noMultiLvlLbl val="0"/>
      </c:catAx>
      <c:valAx>
        <c:axId val="220424832"/>
        <c:scaling>
          <c:orientation val="minMax"/>
        </c:scaling>
        <c:delete val="1"/>
        <c:axPos val="l"/>
        <c:majorGridlines>
          <c:spPr>
            <a:ln>
              <a:noFill/>
            </a:ln>
          </c:spPr>
        </c:majorGridlines>
        <c:numFmt formatCode="#,##0" sourceLinked="1"/>
        <c:majorTickMark val="out"/>
        <c:minorTickMark val="none"/>
        <c:tickLblPos val="nextTo"/>
        <c:crossAx val="220423296"/>
        <c:crosses val="autoZero"/>
        <c:crossBetween val="between"/>
      </c:valAx>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title>
    <c:autoTitleDeleted val="0"/>
    <c:plotArea>
      <c:layout/>
      <c:barChart>
        <c:barDir val="col"/>
        <c:grouping val="clustered"/>
        <c:varyColors val="0"/>
        <c:ser>
          <c:idx val="1"/>
          <c:order val="0"/>
          <c:tx>
            <c:strRef>
              <c:f>Hoja1!$C$6</c:f>
              <c:strCache>
                <c:ptCount val="1"/>
                <c:pt idx="0">
                  <c:v>TMC Salud y Educación</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Hoja1!$C$8:$C$11</c:f>
              <c:numCache>
                <c:formatCode>General</c:formatCode>
                <c:ptCount val="4"/>
                <c:pt idx="0">
                  <c:v>2016</c:v>
                </c:pt>
                <c:pt idx="1">
                  <c:v>2017</c:v>
                </c:pt>
                <c:pt idx="2">
                  <c:v>2018</c:v>
                </c:pt>
                <c:pt idx="3">
                  <c:v>2019</c:v>
                </c:pt>
              </c:numCache>
            </c:numRef>
          </c:cat>
          <c:val>
            <c:numRef>
              <c:f>Hoja1!$D$8:$D$11</c:f>
              <c:numCache>
                <c:formatCode>#,##0</c:formatCode>
                <c:ptCount val="4"/>
                <c:pt idx="0">
                  <c:v>640585</c:v>
                </c:pt>
                <c:pt idx="1">
                  <c:v>153600</c:v>
                </c:pt>
                <c:pt idx="2">
                  <c:v>152795</c:v>
                </c:pt>
                <c:pt idx="3">
                  <c:v>120452</c:v>
                </c:pt>
              </c:numCache>
            </c:numRef>
          </c:val>
          <c:extLst>
            <c:ext xmlns:c16="http://schemas.microsoft.com/office/drawing/2014/chart" uri="{C3380CC4-5D6E-409C-BE32-E72D297353CC}">
              <c16:uniqueId val="{00000000-E29C-4E3E-A91D-8412876A6F90}"/>
            </c:ext>
          </c:extLst>
        </c:ser>
        <c:dLbls>
          <c:showLegendKey val="0"/>
          <c:showVal val="0"/>
          <c:showCatName val="0"/>
          <c:showSerName val="0"/>
          <c:showPercent val="0"/>
          <c:showBubbleSize val="0"/>
        </c:dLbls>
        <c:gapWidth val="150"/>
        <c:axId val="161563008"/>
        <c:axId val="190608512"/>
      </c:barChart>
      <c:catAx>
        <c:axId val="161563008"/>
        <c:scaling>
          <c:orientation val="minMax"/>
        </c:scaling>
        <c:delete val="0"/>
        <c:axPos val="b"/>
        <c:numFmt formatCode="General" sourceLinked="1"/>
        <c:majorTickMark val="out"/>
        <c:minorTickMark val="none"/>
        <c:tickLblPos val="nextTo"/>
        <c:crossAx val="190608512"/>
        <c:crosses val="autoZero"/>
        <c:auto val="1"/>
        <c:lblAlgn val="ctr"/>
        <c:lblOffset val="100"/>
        <c:noMultiLvlLbl val="0"/>
      </c:catAx>
      <c:valAx>
        <c:axId val="190608512"/>
        <c:scaling>
          <c:orientation val="minMax"/>
        </c:scaling>
        <c:delete val="1"/>
        <c:axPos val="l"/>
        <c:majorGridlines>
          <c:spPr>
            <a:ln>
              <a:noFill/>
            </a:ln>
          </c:spPr>
        </c:majorGridlines>
        <c:numFmt formatCode="#,##0" sourceLinked="1"/>
        <c:majorTickMark val="out"/>
        <c:minorTickMark val="none"/>
        <c:tickLblPos val="nextTo"/>
        <c:crossAx val="161563008"/>
        <c:crosses val="autoZero"/>
        <c:crossBetween val="between"/>
      </c:valAx>
    </c:plotArea>
    <c:plotVisOnly val="1"/>
    <c:dispBlanksAs val="gap"/>
    <c:showDLblsOverMax val="0"/>
  </c:chart>
  <c:externalData r:id="rId2">
    <c:autoUpdate val="0"/>
  </c:externalData>
</c:chartSpace>
</file>

<file path=ppt/diagrams/_rels/data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507661-C10C-468E-B43C-82AE8DCA7297}" type="doc">
      <dgm:prSet loTypeId="urn:microsoft.com/office/officeart/2008/layout/HexagonCluster" loCatId="relationship" qsTypeId="urn:microsoft.com/office/officeart/2005/8/quickstyle/simple1" qsCatId="simple" csTypeId="urn:microsoft.com/office/officeart/2005/8/colors/accent0_3" csCatId="mainScheme" phldr="1"/>
      <dgm:spPr/>
      <dgm:t>
        <a:bodyPr/>
        <a:lstStyle/>
        <a:p>
          <a:endParaRPr lang="es-GT"/>
        </a:p>
      </dgm:t>
    </dgm:pt>
    <dgm:pt modelId="{C80DC32E-088F-44A8-B2B1-9807A95F15C8}">
      <dgm:prSet phldrT="[Texto]"/>
      <dgm:spPr/>
      <dgm:t>
        <a:bodyPr/>
        <a:lstStyle/>
        <a:p>
          <a:r>
            <a:rPr lang="es-GT" dirty="0"/>
            <a:t>TMC para alimentos.</a:t>
          </a:r>
        </a:p>
      </dgm:t>
    </dgm:pt>
    <dgm:pt modelId="{0FC70B47-0084-40ED-91FA-B938E076632D}" type="parTrans" cxnId="{7C36AB4A-C6F9-46AE-BE5B-8CACFFB66619}">
      <dgm:prSet/>
      <dgm:spPr/>
      <dgm:t>
        <a:bodyPr/>
        <a:lstStyle/>
        <a:p>
          <a:endParaRPr lang="es-GT"/>
        </a:p>
      </dgm:t>
    </dgm:pt>
    <dgm:pt modelId="{7F0F6E00-E267-4B8F-8FE3-08A92258FBAD}" type="sibTrans" cxnId="{7C36AB4A-C6F9-46AE-BE5B-8CACFFB66619}">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t="-8000" b="-8000"/>
          </a:stretch>
        </a:blipFill>
      </dgm:spPr>
      <dgm:t>
        <a:bodyPr/>
        <a:lstStyle/>
        <a:p>
          <a:endParaRPr lang="es-GT"/>
        </a:p>
      </dgm:t>
    </dgm:pt>
    <dgm:pt modelId="{75F4B2BF-3F3D-4FC5-81DF-10D7CB659221}">
      <dgm:prSet phldrT="[Texto]"/>
      <dgm:spPr/>
      <dgm:t>
        <a:bodyPr/>
        <a:lstStyle/>
        <a:p>
          <a:r>
            <a:rPr lang="es-GT" dirty="0"/>
            <a:t>Capacitaciones y eventos</a:t>
          </a:r>
        </a:p>
      </dgm:t>
    </dgm:pt>
    <dgm:pt modelId="{6447FAA7-FA39-4055-A645-995E000ECD51}" type="parTrans" cxnId="{1FDC010D-067B-4975-8361-B7005C29B570}">
      <dgm:prSet/>
      <dgm:spPr/>
      <dgm:t>
        <a:bodyPr/>
        <a:lstStyle/>
        <a:p>
          <a:endParaRPr lang="es-GT"/>
        </a:p>
      </dgm:t>
    </dgm:pt>
    <dgm:pt modelId="{813BFD83-81DF-4C7F-970D-715DC5B9BB3B}" type="sibTrans" cxnId="{1FDC010D-067B-4975-8361-B7005C29B570}">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t="-8000" b="-8000"/>
          </a:stretch>
        </a:blipFill>
      </dgm:spPr>
      <dgm:t>
        <a:bodyPr/>
        <a:lstStyle/>
        <a:p>
          <a:endParaRPr lang="es-GT"/>
        </a:p>
      </dgm:t>
    </dgm:pt>
    <dgm:pt modelId="{A13F5787-D146-4668-AC53-705871666E92}">
      <dgm:prSet phldrT="[Texto]"/>
      <dgm:spPr/>
      <dgm:t>
        <a:bodyPr/>
        <a:lstStyle/>
        <a:p>
          <a:r>
            <a:rPr lang="es-GT" dirty="0"/>
            <a:t>TMC en salud y educación.</a:t>
          </a:r>
        </a:p>
      </dgm:t>
    </dgm:pt>
    <dgm:pt modelId="{C267DFA2-1F70-4393-93B6-CFBA4CA176C2}" type="parTrans" cxnId="{A305F144-539B-4E33-9012-5CA4682BC960}">
      <dgm:prSet/>
      <dgm:spPr/>
      <dgm:t>
        <a:bodyPr/>
        <a:lstStyle/>
        <a:p>
          <a:endParaRPr lang="es-GT"/>
        </a:p>
      </dgm:t>
    </dgm:pt>
    <dgm:pt modelId="{F709DB1B-C15F-4871-89BA-36181897FF62}" type="sibTrans" cxnId="{A305F144-539B-4E33-9012-5CA4682BC960}">
      <dgm:prSet/>
      <dgm:spPr>
        <a:noFill/>
        <a:ln>
          <a:noFill/>
        </a:ln>
      </dgm:spPr>
      <dgm:t>
        <a:bodyPr/>
        <a:lstStyle/>
        <a:p>
          <a:endParaRPr lang="es-GT"/>
        </a:p>
      </dgm:t>
    </dgm:pt>
    <dgm:pt modelId="{9A759EC4-EFB6-45CB-AB90-35B19C9D3B0A}">
      <dgm:prSet phldrT="[Texto]"/>
      <dgm:spPr/>
      <dgm:t>
        <a:bodyPr/>
        <a:lstStyle/>
        <a:p>
          <a:r>
            <a:rPr lang="es-GT" dirty="0"/>
            <a:t>Becas de educación  y empleo</a:t>
          </a:r>
        </a:p>
      </dgm:t>
    </dgm:pt>
    <dgm:pt modelId="{4BC35473-D79C-4860-8ABA-DB61E74B5306}" type="parTrans" cxnId="{42A40271-48E7-497F-88F8-783806C8EC32}">
      <dgm:prSet/>
      <dgm:spPr/>
      <dgm:t>
        <a:bodyPr/>
        <a:lstStyle/>
        <a:p>
          <a:endParaRPr lang="es-GT"/>
        </a:p>
      </dgm:t>
    </dgm:pt>
    <dgm:pt modelId="{B678FD7A-2AC8-4FDF-B1B5-D69E14215479}" type="sibTrans" cxnId="{42A40271-48E7-497F-88F8-783806C8EC32}">
      <dgm:prSet/>
      <dgm:spPr>
        <a:noFill/>
        <a:ln>
          <a:noFill/>
        </a:ln>
      </dgm:spPr>
      <dgm:t>
        <a:bodyPr/>
        <a:lstStyle/>
        <a:p>
          <a:endParaRPr lang="es-GT"/>
        </a:p>
      </dgm:t>
    </dgm:pt>
    <dgm:pt modelId="{92AB8978-9751-4A78-A9A5-FE19D8EC964F}">
      <dgm:prSet phldrT="[Texto]"/>
      <dgm:spPr/>
      <dgm:t>
        <a:bodyPr/>
        <a:lstStyle/>
        <a:p>
          <a:r>
            <a:rPr lang="es-GT" dirty="0"/>
            <a:t>Raciones de alimentos</a:t>
          </a:r>
        </a:p>
      </dgm:t>
    </dgm:pt>
    <dgm:pt modelId="{FB239E7C-E041-4953-A6C2-86FD9CC72343}" type="parTrans" cxnId="{11303B94-C7E9-4EB2-809C-D3367584E7BF}">
      <dgm:prSet/>
      <dgm:spPr/>
      <dgm:t>
        <a:bodyPr/>
        <a:lstStyle/>
        <a:p>
          <a:endParaRPr lang="es-GT"/>
        </a:p>
      </dgm:t>
    </dgm:pt>
    <dgm:pt modelId="{2CCE5286-82BB-4F83-BC86-D943C3BFF8B6}" type="sibTrans" cxnId="{11303B94-C7E9-4EB2-809C-D3367584E7BF}">
      <dgm:prSet/>
      <dgm:spPr>
        <a:noFill/>
        <a:ln>
          <a:noFill/>
        </a:ln>
      </dgm:spPr>
      <dgm:t>
        <a:bodyPr/>
        <a:lstStyle/>
        <a:p>
          <a:endParaRPr lang="es-GT"/>
        </a:p>
      </dgm:t>
    </dgm:pt>
    <dgm:pt modelId="{49A50929-66D8-413A-8F6B-9B96F8EEE4F5}">
      <dgm:prSet phldrT="[Texto]"/>
      <dgm:spPr/>
      <dgm:t>
        <a:bodyPr/>
        <a:lstStyle/>
        <a:p>
          <a:r>
            <a:rPr lang="es-GT"/>
            <a:t>Dotaciones e infraestructura.</a:t>
          </a:r>
          <a:endParaRPr lang="es-GT" dirty="0"/>
        </a:p>
      </dgm:t>
    </dgm:pt>
    <dgm:pt modelId="{1914F71F-FBDF-42BC-A11B-84ABC455CAA1}" type="parTrans" cxnId="{3E3C6865-8E3D-4C20-B320-5E86B612D22B}">
      <dgm:prSet/>
      <dgm:spPr/>
      <dgm:t>
        <a:bodyPr/>
        <a:lstStyle/>
        <a:p>
          <a:endParaRPr lang="es-GT"/>
        </a:p>
      </dgm:t>
    </dgm:pt>
    <dgm:pt modelId="{4A438594-347C-4574-851C-D8A7941F4E5E}" type="sibTrans" cxnId="{3E3C6865-8E3D-4C20-B320-5E86B612D22B}">
      <dgm:prSet/>
      <dgm:spPr>
        <a:noFill/>
        <a:ln>
          <a:noFill/>
        </a:ln>
      </dgm:spPr>
      <dgm:t>
        <a:bodyPr/>
        <a:lstStyle/>
        <a:p>
          <a:endParaRPr lang="es-GT"/>
        </a:p>
      </dgm:t>
    </dgm:pt>
    <dgm:pt modelId="{34E725C2-1C7D-489A-8552-DE0EA5B758FF}" type="pres">
      <dgm:prSet presAssocID="{CA507661-C10C-468E-B43C-82AE8DCA7297}" presName="Name0" presStyleCnt="0">
        <dgm:presLayoutVars>
          <dgm:chMax val="21"/>
          <dgm:chPref val="21"/>
        </dgm:presLayoutVars>
      </dgm:prSet>
      <dgm:spPr/>
    </dgm:pt>
    <dgm:pt modelId="{3C04D54F-DD50-4248-90B1-17E848C9D0E4}" type="pres">
      <dgm:prSet presAssocID="{C80DC32E-088F-44A8-B2B1-9807A95F15C8}" presName="text1" presStyleCnt="0"/>
      <dgm:spPr/>
    </dgm:pt>
    <dgm:pt modelId="{2370FF99-FCCA-42D7-A602-BC5FFA4A6AB9}" type="pres">
      <dgm:prSet presAssocID="{C80DC32E-088F-44A8-B2B1-9807A95F15C8}" presName="textRepeatNode" presStyleLbl="alignNode1" presStyleIdx="0" presStyleCnt="6">
        <dgm:presLayoutVars>
          <dgm:chMax val="0"/>
          <dgm:chPref val="0"/>
          <dgm:bulletEnabled val="1"/>
        </dgm:presLayoutVars>
      </dgm:prSet>
      <dgm:spPr/>
    </dgm:pt>
    <dgm:pt modelId="{822B15A2-0D77-40F3-B900-C7E60C0E1AA4}" type="pres">
      <dgm:prSet presAssocID="{C80DC32E-088F-44A8-B2B1-9807A95F15C8}" presName="textaccent1" presStyleCnt="0"/>
      <dgm:spPr/>
    </dgm:pt>
    <dgm:pt modelId="{9FF8D654-A93A-4D43-BC76-517E438EE6AF}" type="pres">
      <dgm:prSet presAssocID="{C80DC32E-088F-44A8-B2B1-9807A95F15C8}" presName="accentRepeatNode" presStyleLbl="solidAlignAcc1" presStyleIdx="0" presStyleCnt="12"/>
      <dgm:spPr/>
    </dgm:pt>
    <dgm:pt modelId="{D77161D1-DF48-4FA0-B92C-77A40E55CDBD}" type="pres">
      <dgm:prSet presAssocID="{7F0F6E00-E267-4B8F-8FE3-08A92258FBAD}" presName="image1" presStyleCnt="0"/>
      <dgm:spPr/>
    </dgm:pt>
    <dgm:pt modelId="{96060E3A-4DF1-4696-AE6D-63C5DEF6EAD1}" type="pres">
      <dgm:prSet presAssocID="{7F0F6E00-E267-4B8F-8FE3-08A92258FBAD}" presName="imageRepeatNode" presStyleLbl="alignAcc1" presStyleIdx="0" presStyleCnt="6"/>
      <dgm:spPr/>
    </dgm:pt>
    <dgm:pt modelId="{341CA377-602A-4880-82B8-3D0D5919D548}" type="pres">
      <dgm:prSet presAssocID="{7F0F6E00-E267-4B8F-8FE3-08A92258FBAD}" presName="imageaccent1" presStyleCnt="0"/>
      <dgm:spPr/>
    </dgm:pt>
    <dgm:pt modelId="{3FBC9EE9-1CC4-4325-886B-A7C68A187979}" type="pres">
      <dgm:prSet presAssocID="{7F0F6E00-E267-4B8F-8FE3-08A92258FBAD}" presName="accentRepeatNode" presStyleLbl="solidAlignAcc1" presStyleIdx="1" presStyleCnt="12"/>
      <dgm:spPr/>
    </dgm:pt>
    <dgm:pt modelId="{243A4B4D-CBAE-4190-B16B-2A7B23E75BE8}" type="pres">
      <dgm:prSet presAssocID="{75F4B2BF-3F3D-4FC5-81DF-10D7CB659221}" presName="text2" presStyleCnt="0"/>
      <dgm:spPr/>
    </dgm:pt>
    <dgm:pt modelId="{C1D7FEE1-2881-4B0F-A208-E4A820E40335}" type="pres">
      <dgm:prSet presAssocID="{75F4B2BF-3F3D-4FC5-81DF-10D7CB659221}" presName="textRepeatNode" presStyleLbl="alignNode1" presStyleIdx="1" presStyleCnt="6">
        <dgm:presLayoutVars>
          <dgm:chMax val="0"/>
          <dgm:chPref val="0"/>
          <dgm:bulletEnabled val="1"/>
        </dgm:presLayoutVars>
      </dgm:prSet>
      <dgm:spPr/>
    </dgm:pt>
    <dgm:pt modelId="{12D8EAE2-177B-4297-BC7A-EAAF4505160F}" type="pres">
      <dgm:prSet presAssocID="{75F4B2BF-3F3D-4FC5-81DF-10D7CB659221}" presName="textaccent2" presStyleCnt="0"/>
      <dgm:spPr/>
    </dgm:pt>
    <dgm:pt modelId="{922EC68F-5133-47B3-8838-15AD6E37973F}" type="pres">
      <dgm:prSet presAssocID="{75F4B2BF-3F3D-4FC5-81DF-10D7CB659221}" presName="accentRepeatNode" presStyleLbl="solidAlignAcc1" presStyleIdx="2" presStyleCnt="12"/>
      <dgm:spPr/>
    </dgm:pt>
    <dgm:pt modelId="{97CB2DC4-2050-42CA-9EF7-8B3AB52E5E0C}" type="pres">
      <dgm:prSet presAssocID="{813BFD83-81DF-4C7F-970D-715DC5B9BB3B}" presName="image2" presStyleCnt="0"/>
      <dgm:spPr/>
    </dgm:pt>
    <dgm:pt modelId="{A3B6C2FC-5A51-47AD-AED9-4ECFBB8BE79D}" type="pres">
      <dgm:prSet presAssocID="{813BFD83-81DF-4C7F-970D-715DC5B9BB3B}" presName="imageRepeatNode" presStyleLbl="alignAcc1" presStyleIdx="1" presStyleCnt="6"/>
      <dgm:spPr/>
    </dgm:pt>
    <dgm:pt modelId="{509F22C5-A6B8-416E-9D31-EFF19B11D8D8}" type="pres">
      <dgm:prSet presAssocID="{813BFD83-81DF-4C7F-970D-715DC5B9BB3B}" presName="imageaccent2" presStyleCnt="0"/>
      <dgm:spPr/>
    </dgm:pt>
    <dgm:pt modelId="{AF5877A5-2E5B-4703-B17D-E088AFE25A4D}" type="pres">
      <dgm:prSet presAssocID="{813BFD83-81DF-4C7F-970D-715DC5B9BB3B}" presName="accentRepeatNode" presStyleLbl="solidAlignAcc1" presStyleIdx="3" presStyleCnt="12"/>
      <dgm:spPr/>
    </dgm:pt>
    <dgm:pt modelId="{08ED3C57-2078-4E0A-8214-F7D18C437670}" type="pres">
      <dgm:prSet presAssocID="{92AB8978-9751-4A78-A9A5-FE19D8EC964F}" presName="text3" presStyleCnt="0"/>
      <dgm:spPr/>
    </dgm:pt>
    <dgm:pt modelId="{ADEB293B-4C66-4255-AEBC-241BE3274C98}" type="pres">
      <dgm:prSet presAssocID="{92AB8978-9751-4A78-A9A5-FE19D8EC964F}" presName="textRepeatNode" presStyleLbl="alignNode1" presStyleIdx="2" presStyleCnt="6">
        <dgm:presLayoutVars>
          <dgm:chMax val="0"/>
          <dgm:chPref val="0"/>
          <dgm:bulletEnabled val="1"/>
        </dgm:presLayoutVars>
      </dgm:prSet>
      <dgm:spPr/>
    </dgm:pt>
    <dgm:pt modelId="{AA1371DB-1FFE-48A3-B871-AA4C34D6AE1A}" type="pres">
      <dgm:prSet presAssocID="{92AB8978-9751-4A78-A9A5-FE19D8EC964F}" presName="textaccent3" presStyleCnt="0"/>
      <dgm:spPr/>
    </dgm:pt>
    <dgm:pt modelId="{6956B769-4134-41E8-B3CA-792C2C679291}" type="pres">
      <dgm:prSet presAssocID="{92AB8978-9751-4A78-A9A5-FE19D8EC964F}" presName="accentRepeatNode" presStyleLbl="solidAlignAcc1" presStyleIdx="4" presStyleCnt="12"/>
      <dgm:spPr/>
    </dgm:pt>
    <dgm:pt modelId="{747A8D39-2261-49E5-9709-B1053133BF6B}" type="pres">
      <dgm:prSet presAssocID="{2CCE5286-82BB-4F83-BC86-D943C3BFF8B6}" presName="image3" presStyleCnt="0"/>
      <dgm:spPr/>
    </dgm:pt>
    <dgm:pt modelId="{C5749D4D-28EB-41F7-99B0-7F25E0F8DF3E}" type="pres">
      <dgm:prSet presAssocID="{2CCE5286-82BB-4F83-BC86-D943C3BFF8B6}" presName="imageRepeatNode" presStyleLbl="alignAcc1" presStyleIdx="2" presStyleCnt="6"/>
      <dgm:spPr/>
    </dgm:pt>
    <dgm:pt modelId="{1F200C2D-C42E-4C3E-BE38-FAC7F21D972E}" type="pres">
      <dgm:prSet presAssocID="{2CCE5286-82BB-4F83-BC86-D943C3BFF8B6}" presName="imageaccent3" presStyleCnt="0"/>
      <dgm:spPr/>
    </dgm:pt>
    <dgm:pt modelId="{C9571C64-8FD7-4E5B-B85C-7716EEF8A9F9}" type="pres">
      <dgm:prSet presAssocID="{2CCE5286-82BB-4F83-BC86-D943C3BFF8B6}" presName="accentRepeatNode" presStyleLbl="solidAlignAcc1" presStyleIdx="5" presStyleCnt="12"/>
      <dgm:spPr>
        <a:noFill/>
        <a:ln>
          <a:noFill/>
        </a:ln>
      </dgm:spPr>
    </dgm:pt>
    <dgm:pt modelId="{7F676FE8-D567-4D6B-9A70-D4CCF0714521}" type="pres">
      <dgm:prSet presAssocID="{9A759EC4-EFB6-45CB-AB90-35B19C9D3B0A}" presName="text4" presStyleCnt="0"/>
      <dgm:spPr/>
    </dgm:pt>
    <dgm:pt modelId="{12FB159F-4928-44AC-90E8-7CF0564226CB}" type="pres">
      <dgm:prSet presAssocID="{9A759EC4-EFB6-45CB-AB90-35B19C9D3B0A}" presName="textRepeatNode" presStyleLbl="alignNode1" presStyleIdx="3" presStyleCnt="6">
        <dgm:presLayoutVars>
          <dgm:chMax val="0"/>
          <dgm:chPref val="0"/>
          <dgm:bulletEnabled val="1"/>
        </dgm:presLayoutVars>
      </dgm:prSet>
      <dgm:spPr/>
    </dgm:pt>
    <dgm:pt modelId="{2C47A74D-2D44-4549-9016-1E6599630117}" type="pres">
      <dgm:prSet presAssocID="{9A759EC4-EFB6-45CB-AB90-35B19C9D3B0A}" presName="textaccent4" presStyleCnt="0"/>
      <dgm:spPr/>
    </dgm:pt>
    <dgm:pt modelId="{7C3DCFF3-00AE-476B-A1C4-B30C4D9F0915}" type="pres">
      <dgm:prSet presAssocID="{9A759EC4-EFB6-45CB-AB90-35B19C9D3B0A}" presName="accentRepeatNode" presStyleLbl="solidAlignAcc1" presStyleIdx="6" presStyleCnt="12"/>
      <dgm:spPr/>
    </dgm:pt>
    <dgm:pt modelId="{56187D77-E676-4D15-B19F-2C090966A37C}" type="pres">
      <dgm:prSet presAssocID="{B678FD7A-2AC8-4FDF-B1B5-D69E14215479}" presName="image4" presStyleCnt="0"/>
      <dgm:spPr/>
    </dgm:pt>
    <dgm:pt modelId="{EEA69C48-44E8-4B31-AE22-B13E7D45A800}" type="pres">
      <dgm:prSet presAssocID="{B678FD7A-2AC8-4FDF-B1B5-D69E14215479}" presName="imageRepeatNode" presStyleLbl="alignAcc1" presStyleIdx="3" presStyleCnt="6"/>
      <dgm:spPr/>
    </dgm:pt>
    <dgm:pt modelId="{C1C883BB-39A3-40B9-84AA-F9CCFBFAB4A5}" type="pres">
      <dgm:prSet presAssocID="{B678FD7A-2AC8-4FDF-B1B5-D69E14215479}" presName="imageaccent4" presStyleCnt="0"/>
      <dgm:spPr/>
    </dgm:pt>
    <dgm:pt modelId="{CA580917-3B74-4EAF-A760-422C981494C6}" type="pres">
      <dgm:prSet presAssocID="{B678FD7A-2AC8-4FDF-B1B5-D69E14215479}" presName="accentRepeatNode" presStyleLbl="solidAlignAcc1" presStyleIdx="7" presStyleCnt="12"/>
      <dgm:spPr>
        <a:noFill/>
        <a:ln>
          <a:noFill/>
        </a:ln>
      </dgm:spPr>
    </dgm:pt>
    <dgm:pt modelId="{1E66E033-ACC4-43C0-8999-43C30D36EB52}" type="pres">
      <dgm:prSet presAssocID="{A13F5787-D146-4668-AC53-705871666E92}" presName="text5" presStyleCnt="0"/>
      <dgm:spPr/>
    </dgm:pt>
    <dgm:pt modelId="{42C500D7-4B69-42C7-B701-420C9CD458F6}" type="pres">
      <dgm:prSet presAssocID="{A13F5787-D146-4668-AC53-705871666E92}" presName="textRepeatNode" presStyleLbl="alignNode1" presStyleIdx="4" presStyleCnt="6">
        <dgm:presLayoutVars>
          <dgm:chMax val="0"/>
          <dgm:chPref val="0"/>
          <dgm:bulletEnabled val="1"/>
        </dgm:presLayoutVars>
      </dgm:prSet>
      <dgm:spPr/>
    </dgm:pt>
    <dgm:pt modelId="{77C9954B-8BBA-42AB-A4CB-5B84D23C7A1C}" type="pres">
      <dgm:prSet presAssocID="{A13F5787-D146-4668-AC53-705871666E92}" presName="textaccent5" presStyleCnt="0"/>
      <dgm:spPr/>
    </dgm:pt>
    <dgm:pt modelId="{6DD8CC6A-787A-41D2-B307-7F42F1862A81}" type="pres">
      <dgm:prSet presAssocID="{A13F5787-D146-4668-AC53-705871666E92}" presName="accentRepeatNode" presStyleLbl="solidAlignAcc1" presStyleIdx="8" presStyleCnt="12"/>
      <dgm:spPr/>
    </dgm:pt>
    <dgm:pt modelId="{E23855FF-DE3B-4A2F-939F-007A957BCBBE}" type="pres">
      <dgm:prSet presAssocID="{F709DB1B-C15F-4871-89BA-36181897FF62}" presName="image5" presStyleCnt="0"/>
      <dgm:spPr/>
    </dgm:pt>
    <dgm:pt modelId="{C947F2B2-393C-4965-88CA-C736FAAEBB22}" type="pres">
      <dgm:prSet presAssocID="{F709DB1B-C15F-4871-89BA-36181897FF62}" presName="imageRepeatNode" presStyleLbl="alignAcc1" presStyleIdx="4" presStyleCnt="6"/>
      <dgm:spPr/>
    </dgm:pt>
    <dgm:pt modelId="{87BA794D-C4E8-48A7-86F4-8BBEB920F43D}" type="pres">
      <dgm:prSet presAssocID="{F709DB1B-C15F-4871-89BA-36181897FF62}" presName="imageaccent5" presStyleCnt="0"/>
      <dgm:spPr/>
    </dgm:pt>
    <dgm:pt modelId="{4B5D72BE-B99A-447B-8330-51BC76297B10}" type="pres">
      <dgm:prSet presAssocID="{F709DB1B-C15F-4871-89BA-36181897FF62}" presName="accentRepeatNode" presStyleLbl="solidAlignAcc1" presStyleIdx="9" presStyleCnt="12"/>
      <dgm:spPr>
        <a:noFill/>
        <a:ln>
          <a:noFill/>
        </a:ln>
      </dgm:spPr>
    </dgm:pt>
    <dgm:pt modelId="{1C623EE3-9C35-4F89-958C-4F3C51EFD80D}" type="pres">
      <dgm:prSet presAssocID="{49A50929-66D8-413A-8F6B-9B96F8EEE4F5}" presName="text6" presStyleCnt="0"/>
      <dgm:spPr/>
    </dgm:pt>
    <dgm:pt modelId="{2BC0C74C-0278-439E-BDA6-39C5038C82F6}" type="pres">
      <dgm:prSet presAssocID="{49A50929-66D8-413A-8F6B-9B96F8EEE4F5}" presName="textRepeatNode" presStyleLbl="alignNode1" presStyleIdx="5" presStyleCnt="6" custLinFactNeighborX="-83970" custLinFactNeighborY="-55272">
        <dgm:presLayoutVars>
          <dgm:chMax val="0"/>
          <dgm:chPref val="0"/>
          <dgm:bulletEnabled val="1"/>
        </dgm:presLayoutVars>
      </dgm:prSet>
      <dgm:spPr/>
    </dgm:pt>
    <dgm:pt modelId="{09C9A7DD-A097-44A2-A9B5-FF57F97A93DC}" type="pres">
      <dgm:prSet presAssocID="{49A50929-66D8-413A-8F6B-9B96F8EEE4F5}" presName="textaccent6" presStyleCnt="0"/>
      <dgm:spPr/>
    </dgm:pt>
    <dgm:pt modelId="{0D46B9E6-66BD-4731-8EDA-14883101D56B}" type="pres">
      <dgm:prSet presAssocID="{49A50929-66D8-413A-8F6B-9B96F8EEE4F5}" presName="accentRepeatNode" presStyleLbl="solidAlignAcc1" presStyleIdx="10" presStyleCnt="12" custLinFactX="-400000" custLinFactY="-400000" custLinFactNeighborX="-489848" custLinFactNeighborY="-442241"/>
      <dgm:spPr/>
    </dgm:pt>
    <dgm:pt modelId="{50E2C7D4-6E95-4B95-80D2-A5144BDE2C93}" type="pres">
      <dgm:prSet presAssocID="{4A438594-347C-4574-851C-D8A7941F4E5E}" presName="image6" presStyleCnt="0"/>
      <dgm:spPr/>
    </dgm:pt>
    <dgm:pt modelId="{B4873BDC-CFC1-41B4-B67B-97A50EEB01FA}" type="pres">
      <dgm:prSet presAssocID="{4A438594-347C-4574-851C-D8A7941F4E5E}" presName="imageRepeatNode" presStyleLbl="alignAcc1" presStyleIdx="5" presStyleCnt="6"/>
      <dgm:spPr/>
    </dgm:pt>
    <dgm:pt modelId="{A79197C4-8A36-41A0-85B2-DBE40367686A}" type="pres">
      <dgm:prSet presAssocID="{4A438594-347C-4574-851C-D8A7941F4E5E}" presName="imageaccent6" presStyleCnt="0"/>
      <dgm:spPr/>
    </dgm:pt>
    <dgm:pt modelId="{B0848F29-F916-46EB-A469-090A8E29C6F1}" type="pres">
      <dgm:prSet presAssocID="{4A438594-347C-4574-851C-D8A7941F4E5E}" presName="accentRepeatNode" presStyleLbl="solidAlignAcc1" presStyleIdx="11" presStyleCnt="12"/>
      <dgm:spPr>
        <a:noFill/>
        <a:ln>
          <a:noFill/>
        </a:ln>
      </dgm:spPr>
    </dgm:pt>
  </dgm:ptLst>
  <dgm:cxnLst>
    <dgm:cxn modelId="{1FDC010D-067B-4975-8361-B7005C29B570}" srcId="{CA507661-C10C-468E-B43C-82AE8DCA7297}" destId="{75F4B2BF-3F3D-4FC5-81DF-10D7CB659221}" srcOrd="1" destOrd="0" parTransId="{6447FAA7-FA39-4055-A645-995E000ECD51}" sibTransId="{813BFD83-81DF-4C7F-970D-715DC5B9BB3B}"/>
    <dgm:cxn modelId="{860EFC14-C018-4B23-B628-AA3931791DA7}" type="presOf" srcId="{75F4B2BF-3F3D-4FC5-81DF-10D7CB659221}" destId="{C1D7FEE1-2881-4B0F-A208-E4A820E40335}" srcOrd="0" destOrd="0" presId="urn:microsoft.com/office/officeart/2008/layout/HexagonCluster"/>
    <dgm:cxn modelId="{A305F144-539B-4E33-9012-5CA4682BC960}" srcId="{CA507661-C10C-468E-B43C-82AE8DCA7297}" destId="{A13F5787-D146-4668-AC53-705871666E92}" srcOrd="4" destOrd="0" parTransId="{C267DFA2-1F70-4393-93B6-CFBA4CA176C2}" sibTransId="{F709DB1B-C15F-4871-89BA-36181897FF62}"/>
    <dgm:cxn modelId="{3E3C6865-8E3D-4C20-B320-5E86B612D22B}" srcId="{CA507661-C10C-468E-B43C-82AE8DCA7297}" destId="{49A50929-66D8-413A-8F6B-9B96F8EEE4F5}" srcOrd="5" destOrd="0" parTransId="{1914F71F-FBDF-42BC-A11B-84ABC455CAA1}" sibTransId="{4A438594-347C-4574-851C-D8A7941F4E5E}"/>
    <dgm:cxn modelId="{7C36AB4A-C6F9-46AE-BE5B-8CACFFB66619}" srcId="{CA507661-C10C-468E-B43C-82AE8DCA7297}" destId="{C80DC32E-088F-44A8-B2B1-9807A95F15C8}" srcOrd="0" destOrd="0" parTransId="{0FC70B47-0084-40ED-91FA-B938E076632D}" sibTransId="{7F0F6E00-E267-4B8F-8FE3-08A92258FBAD}"/>
    <dgm:cxn modelId="{BC7F274C-3307-40D6-A4F2-FC02C57DA643}" type="presOf" srcId="{92AB8978-9751-4A78-A9A5-FE19D8EC964F}" destId="{ADEB293B-4C66-4255-AEBC-241BE3274C98}" srcOrd="0" destOrd="0" presId="urn:microsoft.com/office/officeart/2008/layout/HexagonCluster"/>
    <dgm:cxn modelId="{AECC9B70-182C-4217-80F6-1F1EA4F983BF}" type="presOf" srcId="{9A759EC4-EFB6-45CB-AB90-35B19C9D3B0A}" destId="{12FB159F-4928-44AC-90E8-7CF0564226CB}" srcOrd="0" destOrd="0" presId="urn:microsoft.com/office/officeart/2008/layout/HexagonCluster"/>
    <dgm:cxn modelId="{42A40271-48E7-497F-88F8-783806C8EC32}" srcId="{CA507661-C10C-468E-B43C-82AE8DCA7297}" destId="{9A759EC4-EFB6-45CB-AB90-35B19C9D3B0A}" srcOrd="3" destOrd="0" parTransId="{4BC35473-D79C-4860-8ABA-DB61E74B5306}" sibTransId="{B678FD7A-2AC8-4FDF-B1B5-D69E14215479}"/>
    <dgm:cxn modelId="{41F79C7F-3C8A-405E-A6D1-F03640282E14}" type="presOf" srcId="{F709DB1B-C15F-4871-89BA-36181897FF62}" destId="{C947F2B2-393C-4965-88CA-C736FAAEBB22}" srcOrd="0" destOrd="0" presId="urn:microsoft.com/office/officeart/2008/layout/HexagonCluster"/>
    <dgm:cxn modelId="{30ED3C8E-AC67-4CBB-9534-BAFF1A9923DF}" type="presOf" srcId="{2CCE5286-82BB-4F83-BC86-D943C3BFF8B6}" destId="{C5749D4D-28EB-41F7-99B0-7F25E0F8DF3E}" srcOrd="0" destOrd="0" presId="urn:microsoft.com/office/officeart/2008/layout/HexagonCluster"/>
    <dgm:cxn modelId="{11303B94-C7E9-4EB2-809C-D3367584E7BF}" srcId="{CA507661-C10C-468E-B43C-82AE8DCA7297}" destId="{92AB8978-9751-4A78-A9A5-FE19D8EC964F}" srcOrd="2" destOrd="0" parTransId="{FB239E7C-E041-4953-A6C2-86FD9CC72343}" sibTransId="{2CCE5286-82BB-4F83-BC86-D943C3BFF8B6}"/>
    <dgm:cxn modelId="{24F97998-0A20-4F4A-8BC8-6F0D4EEE0EF9}" type="presOf" srcId="{4A438594-347C-4574-851C-D8A7941F4E5E}" destId="{B4873BDC-CFC1-41B4-B67B-97A50EEB01FA}" srcOrd="0" destOrd="0" presId="urn:microsoft.com/office/officeart/2008/layout/HexagonCluster"/>
    <dgm:cxn modelId="{80D693A6-4D5C-4355-B751-35808EB6EE07}" type="presOf" srcId="{7F0F6E00-E267-4B8F-8FE3-08A92258FBAD}" destId="{96060E3A-4DF1-4696-AE6D-63C5DEF6EAD1}" srcOrd="0" destOrd="0" presId="urn:microsoft.com/office/officeart/2008/layout/HexagonCluster"/>
    <dgm:cxn modelId="{43061BB7-335E-46ED-8E1B-7D2F79A8AF54}" type="presOf" srcId="{CA507661-C10C-468E-B43C-82AE8DCA7297}" destId="{34E725C2-1C7D-489A-8552-DE0EA5B758FF}" srcOrd="0" destOrd="0" presId="urn:microsoft.com/office/officeart/2008/layout/HexagonCluster"/>
    <dgm:cxn modelId="{8268D8BE-1D35-47C8-9705-BADE238AE682}" type="presOf" srcId="{49A50929-66D8-413A-8F6B-9B96F8EEE4F5}" destId="{2BC0C74C-0278-439E-BDA6-39C5038C82F6}" srcOrd="0" destOrd="0" presId="urn:microsoft.com/office/officeart/2008/layout/HexagonCluster"/>
    <dgm:cxn modelId="{7D0CE1BF-CFBE-42BB-98FB-945BC4BCF343}" type="presOf" srcId="{813BFD83-81DF-4C7F-970D-715DC5B9BB3B}" destId="{A3B6C2FC-5A51-47AD-AED9-4ECFBB8BE79D}" srcOrd="0" destOrd="0" presId="urn:microsoft.com/office/officeart/2008/layout/HexagonCluster"/>
    <dgm:cxn modelId="{50F3D5C5-F090-4649-8E7D-8A74DAFD71D0}" type="presOf" srcId="{B678FD7A-2AC8-4FDF-B1B5-D69E14215479}" destId="{EEA69C48-44E8-4B31-AE22-B13E7D45A800}" srcOrd="0" destOrd="0" presId="urn:microsoft.com/office/officeart/2008/layout/HexagonCluster"/>
    <dgm:cxn modelId="{587463E0-C05C-40C9-971E-049754E1F31C}" type="presOf" srcId="{C80DC32E-088F-44A8-B2B1-9807A95F15C8}" destId="{2370FF99-FCCA-42D7-A602-BC5FFA4A6AB9}" srcOrd="0" destOrd="0" presId="urn:microsoft.com/office/officeart/2008/layout/HexagonCluster"/>
    <dgm:cxn modelId="{93B5E1FE-EE95-4649-ADB1-3F5BCF0DE843}" type="presOf" srcId="{A13F5787-D146-4668-AC53-705871666E92}" destId="{42C500D7-4B69-42C7-B701-420C9CD458F6}" srcOrd="0" destOrd="0" presId="urn:microsoft.com/office/officeart/2008/layout/HexagonCluster"/>
    <dgm:cxn modelId="{1E8C0093-7FB5-46B9-8CA5-C47CA1E33522}" type="presParOf" srcId="{34E725C2-1C7D-489A-8552-DE0EA5B758FF}" destId="{3C04D54F-DD50-4248-90B1-17E848C9D0E4}" srcOrd="0" destOrd="0" presId="urn:microsoft.com/office/officeart/2008/layout/HexagonCluster"/>
    <dgm:cxn modelId="{B957CB82-041A-44EE-AA36-839B1EE0C4DD}" type="presParOf" srcId="{3C04D54F-DD50-4248-90B1-17E848C9D0E4}" destId="{2370FF99-FCCA-42D7-A602-BC5FFA4A6AB9}" srcOrd="0" destOrd="0" presId="urn:microsoft.com/office/officeart/2008/layout/HexagonCluster"/>
    <dgm:cxn modelId="{71E18F4D-4FF9-4468-9454-075D1CD81EAD}" type="presParOf" srcId="{34E725C2-1C7D-489A-8552-DE0EA5B758FF}" destId="{822B15A2-0D77-40F3-B900-C7E60C0E1AA4}" srcOrd="1" destOrd="0" presId="urn:microsoft.com/office/officeart/2008/layout/HexagonCluster"/>
    <dgm:cxn modelId="{DE4AB90D-3E98-4836-AF89-60DCD674518B}" type="presParOf" srcId="{822B15A2-0D77-40F3-B900-C7E60C0E1AA4}" destId="{9FF8D654-A93A-4D43-BC76-517E438EE6AF}" srcOrd="0" destOrd="0" presId="urn:microsoft.com/office/officeart/2008/layout/HexagonCluster"/>
    <dgm:cxn modelId="{6EDADC8C-2349-4F02-B4B6-0445BA3719AC}" type="presParOf" srcId="{34E725C2-1C7D-489A-8552-DE0EA5B758FF}" destId="{D77161D1-DF48-4FA0-B92C-77A40E55CDBD}" srcOrd="2" destOrd="0" presId="urn:microsoft.com/office/officeart/2008/layout/HexagonCluster"/>
    <dgm:cxn modelId="{D09F9775-5D61-41FE-9B93-7F4496AC940C}" type="presParOf" srcId="{D77161D1-DF48-4FA0-B92C-77A40E55CDBD}" destId="{96060E3A-4DF1-4696-AE6D-63C5DEF6EAD1}" srcOrd="0" destOrd="0" presId="urn:microsoft.com/office/officeart/2008/layout/HexagonCluster"/>
    <dgm:cxn modelId="{4FE70379-5022-4DD3-AA16-53E2E7E162B3}" type="presParOf" srcId="{34E725C2-1C7D-489A-8552-DE0EA5B758FF}" destId="{341CA377-602A-4880-82B8-3D0D5919D548}" srcOrd="3" destOrd="0" presId="urn:microsoft.com/office/officeart/2008/layout/HexagonCluster"/>
    <dgm:cxn modelId="{73E3B274-68D7-45BD-89F7-3C852933999B}" type="presParOf" srcId="{341CA377-602A-4880-82B8-3D0D5919D548}" destId="{3FBC9EE9-1CC4-4325-886B-A7C68A187979}" srcOrd="0" destOrd="0" presId="urn:microsoft.com/office/officeart/2008/layout/HexagonCluster"/>
    <dgm:cxn modelId="{BFFC5A73-BEB0-4384-BEEE-B098081950C3}" type="presParOf" srcId="{34E725C2-1C7D-489A-8552-DE0EA5B758FF}" destId="{243A4B4D-CBAE-4190-B16B-2A7B23E75BE8}" srcOrd="4" destOrd="0" presId="urn:microsoft.com/office/officeart/2008/layout/HexagonCluster"/>
    <dgm:cxn modelId="{2E966D10-2642-4262-8D7D-D7CFF49CF0D4}" type="presParOf" srcId="{243A4B4D-CBAE-4190-B16B-2A7B23E75BE8}" destId="{C1D7FEE1-2881-4B0F-A208-E4A820E40335}" srcOrd="0" destOrd="0" presId="urn:microsoft.com/office/officeart/2008/layout/HexagonCluster"/>
    <dgm:cxn modelId="{0D729BC2-9784-48A5-A468-C8ADE0DD677E}" type="presParOf" srcId="{34E725C2-1C7D-489A-8552-DE0EA5B758FF}" destId="{12D8EAE2-177B-4297-BC7A-EAAF4505160F}" srcOrd="5" destOrd="0" presId="urn:microsoft.com/office/officeart/2008/layout/HexagonCluster"/>
    <dgm:cxn modelId="{D644D132-5060-4279-9EA1-0EF648039F71}" type="presParOf" srcId="{12D8EAE2-177B-4297-BC7A-EAAF4505160F}" destId="{922EC68F-5133-47B3-8838-15AD6E37973F}" srcOrd="0" destOrd="0" presId="urn:microsoft.com/office/officeart/2008/layout/HexagonCluster"/>
    <dgm:cxn modelId="{69D19F49-A0F1-4D34-8B69-87EBBAAB460E}" type="presParOf" srcId="{34E725C2-1C7D-489A-8552-DE0EA5B758FF}" destId="{97CB2DC4-2050-42CA-9EF7-8B3AB52E5E0C}" srcOrd="6" destOrd="0" presId="urn:microsoft.com/office/officeart/2008/layout/HexagonCluster"/>
    <dgm:cxn modelId="{CDC6C71D-19BC-4ADF-AB6A-D0DE6B7AF83C}" type="presParOf" srcId="{97CB2DC4-2050-42CA-9EF7-8B3AB52E5E0C}" destId="{A3B6C2FC-5A51-47AD-AED9-4ECFBB8BE79D}" srcOrd="0" destOrd="0" presId="urn:microsoft.com/office/officeart/2008/layout/HexagonCluster"/>
    <dgm:cxn modelId="{06D67F69-327F-4D63-987A-D24728D3CCD7}" type="presParOf" srcId="{34E725C2-1C7D-489A-8552-DE0EA5B758FF}" destId="{509F22C5-A6B8-416E-9D31-EFF19B11D8D8}" srcOrd="7" destOrd="0" presId="urn:microsoft.com/office/officeart/2008/layout/HexagonCluster"/>
    <dgm:cxn modelId="{A1DA1185-DBCA-410F-802E-02D48F17A978}" type="presParOf" srcId="{509F22C5-A6B8-416E-9D31-EFF19B11D8D8}" destId="{AF5877A5-2E5B-4703-B17D-E088AFE25A4D}" srcOrd="0" destOrd="0" presId="urn:microsoft.com/office/officeart/2008/layout/HexagonCluster"/>
    <dgm:cxn modelId="{A050B6A7-9D06-464C-9CCA-26A7DB0C2081}" type="presParOf" srcId="{34E725C2-1C7D-489A-8552-DE0EA5B758FF}" destId="{08ED3C57-2078-4E0A-8214-F7D18C437670}" srcOrd="8" destOrd="0" presId="urn:microsoft.com/office/officeart/2008/layout/HexagonCluster"/>
    <dgm:cxn modelId="{3E8E7D22-61E9-4B1A-B13F-75C6A64C5238}" type="presParOf" srcId="{08ED3C57-2078-4E0A-8214-F7D18C437670}" destId="{ADEB293B-4C66-4255-AEBC-241BE3274C98}" srcOrd="0" destOrd="0" presId="urn:microsoft.com/office/officeart/2008/layout/HexagonCluster"/>
    <dgm:cxn modelId="{0F65893D-CEF8-46F0-BA0F-FD989043BEE0}" type="presParOf" srcId="{34E725C2-1C7D-489A-8552-DE0EA5B758FF}" destId="{AA1371DB-1FFE-48A3-B871-AA4C34D6AE1A}" srcOrd="9" destOrd="0" presId="urn:microsoft.com/office/officeart/2008/layout/HexagonCluster"/>
    <dgm:cxn modelId="{A987D95F-C9E7-492F-86BB-C5C95AC43531}" type="presParOf" srcId="{AA1371DB-1FFE-48A3-B871-AA4C34D6AE1A}" destId="{6956B769-4134-41E8-B3CA-792C2C679291}" srcOrd="0" destOrd="0" presId="urn:microsoft.com/office/officeart/2008/layout/HexagonCluster"/>
    <dgm:cxn modelId="{4C326828-7F6B-4D01-B269-EFCD071D933A}" type="presParOf" srcId="{34E725C2-1C7D-489A-8552-DE0EA5B758FF}" destId="{747A8D39-2261-49E5-9709-B1053133BF6B}" srcOrd="10" destOrd="0" presId="urn:microsoft.com/office/officeart/2008/layout/HexagonCluster"/>
    <dgm:cxn modelId="{5E291615-59AA-453A-A331-ACB06292B8A8}" type="presParOf" srcId="{747A8D39-2261-49E5-9709-B1053133BF6B}" destId="{C5749D4D-28EB-41F7-99B0-7F25E0F8DF3E}" srcOrd="0" destOrd="0" presId="urn:microsoft.com/office/officeart/2008/layout/HexagonCluster"/>
    <dgm:cxn modelId="{1A2628AA-788C-4468-801B-9A908DB75256}" type="presParOf" srcId="{34E725C2-1C7D-489A-8552-DE0EA5B758FF}" destId="{1F200C2D-C42E-4C3E-BE38-FAC7F21D972E}" srcOrd="11" destOrd="0" presId="urn:microsoft.com/office/officeart/2008/layout/HexagonCluster"/>
    <dgm:cxn modelId="{51CDDA8F-221C-4E73-A069-DD9A5D5D4B04}" type="presParOf" srcId="{1F200C2D-C42E-4C3E-BE38-FAC7F21D972E}" destId="{C9571C64-8FD7-4E5B-B85C-7716EEF8A9F9}" srcOrd="0" destOrd="0" presId="urn:microsoft.com/office/officeart/2008/layout/HexagonCluster"/>
    <dgm:cxn modelId="{F84902E7-CC2B-4892-A580-E012340261F0}" type="presParOf" srcId="{34E725C2-1C7D-489A-8552-DE0EA5B758FF}" destId="{7F676FE8-D567-4D6B-9A70-D4CCF0714521}" srcOrd="12" destOrd="0" presId="urn:microsoft.com/office/officeart/2008/layout/HexagonCluster"/>
    <dgm:cxn modelId="{2616EC0C-4C37-4DA6-8B67-51D2A808C3CD}" type="presParOf" srcId="{7F676FE8-D567-4D6B-9A70-D4CCF0714521}" destId="{12FB159F-4928-44AC-90E8-7CF0564226CB}" srcOrd="0" destOrd="0" presId="urn:microsoft.com/office/officeart/2008/layout/HexagonCluster"/>
    <dgm:cxn modelId="{B6328D42-39AA-49B0-8164-2041106D3521}" type="presParOf" srcId="{34E725C2-1C7D-489A-8552-DE0EA5B758FF}" destId="{2C47A74D-2D44-4549-9016-1E6599630117}" srcOrd="13" destOrd="0" presId="urn:microsoft.com/office/officeart/2008/layout/HexagonCluster"/>
    <dgm:cxn modelId="{5DE8CF03-054E-4449-84DA-3A8BC6C8F932}" type="presParOf" srcId="{2C47A74D-2D44-4549-9016-1E6599630117}" destId="{7C3DCFF3-00AE-476B-A1C4-B30C4D9F0915}" srcOrd="0" destOrd="0" presId="urn:microsoft.com/office/officeart/2008/layout/HexagonCluster"/>
    <dgm:cxn modelId="{1D48F84F-911A-440A-A4BA-C216C618862B}" type="presParOf" srcId="{34E725C2-1C7D-489A-8552-DE0EA5B758FF}" destId="{56187D77-E676-4D15-B19F-2C090966A37C}" srcOrd="14" destOrd="0" presId="urn:microsoft.com/office/officeart/2008/layout/HexagonCluster"/>
    <dgm:cxn modelId="{3902459E-2671-4E1F-BB4D-D9CA372FF27B}" type="presParOf" srcId="{56187D77-E676-4D15-B19F-2C090966A37C}" destId="{EEA69C48-44E8-4B31-AE22-B13E7D45A800}" srcOrd="0" destOrd="0" presId="urn:microsoft.com/office/officeart/2008/layout/HexagonCluster"/>
    <dgm:cxn modelId="{2AE33903-A064-4474-8709-08F05857DEA0}" type="presParOf" srcId="{34E725C2-1C7D-489A-8552-DE0EA5B758FF}" destId="{C1C883BB-39A3-40B9-84AA-F9CCFBFAB4A5}" srcOrd="15" destOrd="0" presId="urn:microsoft.com/office/officeart/2008/layout/HexagonCluster"/>
    <dgm:cxn modelId="{AB2D22C3-AD97-48E6-AEA0-993F5E8B4CFC}" type="presParOf" srcId="{C1C883BB-39A3-40B9-84AA-F9CCFBFAB4A5}" destId="{CA580917-3B74-4EAF-A760-422C981494C6}" srcOrd="0" destOrd="0" presId="urn:microsoft.com/office/officeart/2008/layout/HexagonCluster"/>
    <dgm:cxn modelId="{52518F4B-1DFD-4223-93FF-DA21658A2592}" type="presParOf" srcId="{34E725C2-1C7D-489A-8552-DE0EA5B758FF}" destId="{1E66E033-ACC4-43C0-8999-43C30D36EB52}" srcOrd="16" destOrd="0" presId="urn:microsoft.com/office/officeart/2008/layout/HexagonCluster"/>
    <dgm:cxn modelId="{D3D294C3-A48C-4131-A2AE-0890F5B69FBB}" type="presParOf" srcId="{1E66E033-ACC4-43C0-8999-43C30D36EB52}" destId="{42C500D7-4B69-42C7-B701-420C9CD458F6}" srcOrd="0" destOrd="0" presId="urn:microsoft.com/office/officeart/2008/layout/HexagonCluster"/>
    <dgm:cxn modelId="{B0710320-8EE5-4680-8D91-10882E7BC562}" type="presParOf" srcId="{34E725C2-1C7D-489A-8552-DE0EA5B758FF}" destId="{77C9954B-8BBA-42AB-A4CB-5B84D23C7A1C}" srcOrd="17" destOrd="0" presId="urn:microsoft.com/office/officeart/2008/layout/HexagonCluster"/>
    <dgm:cxn modelId="{0107C2CC-D6E3-42B4-A829-AC5211B670BC}" type="presParOf" srcId="{77C9954B-8BBA-42AB-A4CB-5B84D23C7A1C}" destId="{6DD8CC6A-787A-41D2-B307-7F42F1862A81}" srcOrd="0" destOrd="0" presId="urn:microsoft.com/office/officeart/2008/layout/HexagonCluster"/>
    <dgm:cxn modelId="{D79AB3DC-DBD3-4A6D-B7CA-798F268EE788}" type="presParOf" srcId="{34E725C2-1C7D-489A-8552-DE0EA5B758FF}" destId="{E23855FF-DE3B-4A2F-939F-007A957BCBBE}" srcOrd="18" destOrd="0" presId="urn:microsoft.com/office/officeart/2008/layout/HexagonCluster"/>
    <dgm:cxn modelId="{2E2356CB-D833-4480-99CE-A5DE1CE2E946}" type="presParOf" srcId="{E23855FF-DE3B-4A2F-939F-007A957BCBBE}" destId="{C947F2B2-393C-4965-88CA-C736FAAEBB22}" srcOrd="0" destOrd="0" presId="urn:microsoft.com/office/officeart/2008/layout/HexagonCluster"/>
    <dgm:cxn modelId="{17B14768-AAA6-4C5D-AE21-B3162B221833}" type="presParOf" srcId="{34E725C2-1C7D-489A-8552-DE0EA5B758FF}" destId="{87BA794D-C4E8-48A7-86F4-8BBEB920F43D}" srcOrd="19" destOrd="0" presId="urn:microsoft.com/office/officeart/2008/layout/HexagonCluster"/>
    <dgm:cxn modelId="{A0A6C372-9482-4F96-8671-54E17F10B642}" type="presParOf" srcId="{87BA794D-C4E8-48A7-86F4-8BBEB920F43D}" destId="{4B5D72BE-B99A-447B-8330-51BC76297B10}" srcOrd="0" destOrd="0" presId="urn:microsoft.com/office/officeart/2008/layout/HexagonCluster"/>
    <dgm:cxn modelId="{CE240B6C-8E65-4901-AEF0-B5AD2C358A14}" type="presParOf" srcId="{34E725C2-1C7D-489A-8552-DE0EA5B758FF}" destId="{1C623EE3-9C35-4F89-958C-4F3C51EFD80D}" srcOrd="20" destOrd="0" presId="urn:microsoft.com/office/officeart/2008/layout/HexagonCluster"/>
    <dgm:cxn modelId="{36228E04-F1A7-4A9B-8AE1-0570917CEE2F}" type="presParOf" srcId="{1C623EE3-9C35-4F89-958C-4F3C51EFD80D}" destId="{2BC0C74C-0278-439E-BDA6-39C5038C82F6}" srcOrd="0" destOrd="0" presId="urn:microsoft.com/office/officeart/2008/layout/HexagonCluster"/>
    <dgm:cxn modelId="{65BDF98E-0947-4B31-AD04-A5D656E64A86}" type="presParOf" srcId="{34E725C2-1C7D-489A-8552-DE0EA5B758FF}" destId="{09C9A7DD-A097-44A2-A9B5-FF57F97A93DC}" srcOrd="21" destOrd="0" presId="urn:microsoft.com/office/officeart/2008/layout/HexagonCluster"/>
    <dgm:cxn modelId="{8DA3CFD0-DE04-4E55-9BB8-D45EA3847579}" type="presParOf" srcId="{09C9A7DD-A097-44A2-A9B5-FF57F97A93DC}" destId="{0D46B9E6-66BD-4731-8EDA-14883101D56B}" srcOrd="0" destOrd="0" presId="urn:microsoft.com/office/officeart/2008/layout/HexagonCluster"/>
    <dgm:cxn modelId="{D3EEA36B-19E4-4453-816F-ACBF9697C039}" type="presParOf" srcId="{34E725C2-1C7D-489A-8552-DE0EA5B758FF}" destId="{50E2C7D4-6E95-4B95-80D2-A5144BDE2C93}" srcOrd="22" destOrd="0" presId="urn:microsoft.com/office/officeart/2008/layout/HexagonCluster"/>
    <dgm:cxn modelId="{CBDCE9DC-0120-4D55-8576-5C18EF1DB959}" type="presParOf" srcId="{50E2C7D4-6E95-4B95-80D2-A5144BDE2C93}" destId="{B4873BDC-CFC1-41B4-B67B-97A50EEB01FA}" srcOrd="0" destOrd="0" presId="urn:microsoft.com/office/officeart/2008/layout/HexagonCluster"/>
    <dgm:cxn modelId="{866EC810-B22A-43A6-8FF6-43E2ADD21B08}" type="presParOf" srcId="{34E725C2-1C7D-489A-8552-DE0EA5B758FF}" destId="{A79197C4-8A36-41A0-85B2-DBE40367686A}" srcOrd="23" destOrd="0" presId="urn:microsoft.com/office/officeart/2008/layout/HexagonCluster"/>
    <dgm:cxn modelId="{9AAFA012-05A5-4AEA-944D-E818EFB55B72}" type="presParOf" srcId="{A79197C4-8A36-41A0-85B2-DBE40367686A}" destId="{B0848F29-F916-46EB-A469-090A8E29C6F1}" srcOrd="0" destOrd="0" presId="urn:microsoft.com/office/officeart/2008/layout/Hexagon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70FF99-FCCA-42D7-A602-BC5FFA4A6AB9}">
      <dsp:nvSpPr>
        <dsp:cNvPr id="0" name=""/>
        <dsp:cNvSpPr/>
      </dsp:nvSpPr>
      <dsp:spPr>
        <a:xfrm>
          <a:off x="1375969" y="3448792"/>
          <a:ext cx="1598939" cy="1372984"/>
        </a:xfrm>
        <a:prstGeom prst="hexagon">
          <a:avLst>
            <a:gd name="adj" fmla="val 25000"/>
            <a:gd name="vf" fmla="val 11547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6510" rIns="0" bIns="16510" numCol="1" spcCol="1270" anchor="ctr" anchorCtr="0">
          <a:noAutofit/>
        </a:bodyPr>
        <a:lstStyle/>
        <a:p>
          <a:pPr marL="0" lvl="0" indent="0" algn="ctr" defTabSz="577850">
            <a:lnSpc>
              <a:spcPct val="90000"/>
            </a:lnSpc>
            <a:spcBef>
              <a:spcPct val="0"/>
            </a:spcBef>
            <a:spcAft>
              <a:spcPct val="35000"/>
            </a:spcAft>
            <a:buNone/>
          </a:pPr>
          <a:r>
            <a:rPr lang="es-GT" sz="1300" kern="1200" dirty="0"/>
            <a:t>TMC para alimentos.</a:t>
          </a:r>
        </a:p>
      </dsp:txBody>
      <dsp:txXfrm>
        <a:off x="1623629" y="3661454"/>
        <a:ext cx="1103619" cy="947660"/>
      </dsp:txXfrm>
    </dsp:sp>
    <dsp:sp modelId="{9FF8D654-A93A-4D43-BC76-517E438EE6AF}">
      <dsp:nvSpPr>
        <dsp:cNvPr id="0" name=""/>
        <dsp:cNvSpPr/>
      </dsp:nvSpPr>
      <dsp:spPr>
        <a:xfrm>
          <a:off x="1414120" y="4062790"/>
          <a:ext cx="186514" cy="160903"/>
        </a:xfrm>
        <a:prstGeom prst="hexagon">
          <a:avLst>
            <a:gd name="adj" fmla="val 25000"/>
            <a:gd name="vf" fmla="val 115470"/>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060E3A-4DF1-4696-AE6D-63C5DEF6EAD1}">
      <dsp:nvSpPr>
        <dsp:cNvPr id="0" name=""/>
        <dsp:cNvSpPr/>
      </dsp:nvSpPr>
      <dsp:spPr>
        <a:xfrm>
          <a:off x="0" y="2689805"/>
          <a:ext cx="1598939" cy="1372984"/>
        </a:xfrm>
        <a:prstGeom prst="hexagon">
          <a:avLst>
            <a:gd name="adj" fmla="val 25000"/>
            <a:gd name="vf" fmla="val 11547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8000" b="-8000"/>
          </a:stretch>
        </a:blip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BC9EE9-1CC4-4325-886B-A7C68A187979}">
      <dsp:nvSpPr>
        <dsp:cNvPr id="0" name=""/>
        <dsp:cNvSpPr/>
      </dsp:nvSpPr>
      <dsp:spPr>
        <a:xfrm>
          <a:off x="1095349" y="3880668"/>
          <a:ext cx="186514" cy="160903"/>
        </a:xfrm>
        <a:prstGeom prst="hexagon">
          <a:avLst>
            <a:gd name="adj" fmla="val 25000"/>
            <a:gd name="vf" fmla="val 115470"/>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D7FEE1-2881-4B0F-A208-E4A820E40335}">
      <dsp:nvSpPr>
        <dsp:cNvPr id="0" name=""/>
        <dsp:cNvSpPr/>
      </dsp:nvSpPr>
      <dsp:spPr>
        <a:xfrm>
          <a:off x="2751938" y="2685827"/>
          <a:ext cx="1598939" cy="1372984"/>
        </a:xfrm>
        <a:prstGeom prst="hexagon">
          <a:avLst>
            <a:gd name="adj" fmla="val 25000"/>
            <a:gd name="vf" fmla="val 11547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6510" rIns="0" bIns="16510" numCol="1" spcCol="1270" anchor="ctr" anchorCtr="0">
          <a:noAutofit/>
        </a:bodyPr>
        <a:lstStyle/>
        <a:p>
          <a:pPr marL="0" lvl="0" indent="0" algn="ctr" defTabSz="577850">
            <a:lnSpc>
              <a:spcPct val="90000"/>
            </a:lnSpc>
            <a:spcBef>
              <a:spcPct val="0"/>
            </a:spcBef>
            <a:spcAft>
              <a:spcPct val="35000"/>
            </a:spcAft>
            <a:buNone/>
          </a:pPr>
          <a:r>
            <a:rPr lang="es-GT" sz="1300" kern="1200" dirty="0"/>
            <a:t>Capacitaciones y eventos</a:t>
          </a:r>
        </a:p>
      </dsp:txBody>
      <dsp:txXfrm>
        <a:off x="2999598" y="2898489"/>
        <a:ext cx="1103619" cy="947660"/>
      </dsp:txXfrm>
    </dsp:sp>
    <dsp:sp modelId="{922EC68F-5133-47B3-8838-15AD6E37973F}">
      <dsp:nvSpPr>
        <dsp:cNvPr id="0" name=""/>
        <dsp:cNvSpPr/>
      </dsp:nvSpPr>
      <dsp:spPr>
        <a:xfrm>
          <a:off x="3852375" y="3873153"/>
          <a:ext cx="186514" cy="160903"/>
        </a:xfrm>
        <a:prstGeom prst="hexagon">
          <a:avLst>
            <a:gd name="adj" fmla="val 25000"/>
            <a:gd name="vf" fmla="val 115470"/>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B6C2FC-5A51-47AD-AED9-4ECFBB8BE79D}">
      <dsp:nvSpPr>
        <dsp:cNvPr id="0" name=""/>
        <dsp:cNvSpPr/>
      </dsp:nvSpPr>
      <dsp:spPr>
        <a:xfrm>
          <a:off x="4127060" y="3446140"/>
          <a:ext cx="1598939" cy="1372984"/>
        </a:xfrm>
        <a:prstGeom prst="hexagon">
          <a:avLst>
            <a:gd name="adj" fmla="val 25000"/>
            <a:gd name="vf" fmla="val 11547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8000" b="-8000"/>
          </a:stretch>
        </a:blip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5877A5-2E5B-4703-B17D-E088AFE25A4D}">
      <dsp:nvSpPr>
        <dsp:cNvPr id="0" name=""/>
        <dsp:cNvSpPr/>
      </dsp:nvSpPr>
      <dsp:spPr>
        <a:xfrm>
          <a:off x="4166058" y="4057043"/>
          <a:ext cx="186514" cy="160903"/>
        </a:xfrm>
        <a:prstGeom prst="hexagon">
          <a:avLst>
            <a:gd name="adj" fmla="val 25000"/>
            <a:gd name="vf" fmla="val 115470"/>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EB293B-4C66-4255-AEBC-241BE3274C98}">
      <dsp:nvSpPr>
        <dsp:cNvPr id="0" name=""/>
        <dsp:cNvSpPr/>
      </dsp:nvSpPr>
      <dsp:spPr>
        <a:xfrm>
          <a:off x="1375969" y="1931260"/>
          <a:ext cx="1598939" cy="1372984"/>
        </a:xfrm>
        <a:prstGeom prst="hexagon">
          <a:avLst>
            <a:gd name="adj" fmla="val 25000"/>
            <a:gd name="vf" fmla="val 11547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6510" rIns="0" bIns="16510" numCol="1" spcCol="1270" anchor="ctr" anchorCtr="0">
          <a:noAutofit/>
        </a:bodyPr>
        <a:lstStyle/>
        <a:p>
          <a:pPr marL="0" lvl="0" indent="0" algn="ctr" defTabSz="577850">
            <a:lnSpc>
              <a:spcPct val="90000"/>
            </a:lnSpc>
            <a:spcBef>
              <a:spcPct val="0"/>
            </a:spcBef>
            <a:spcAft>
              <a:spcPct val="35000"/>
            </a:spcAft>
            <a:buNone/>
          </a:pPr>
          <a:r>
            <a:rPr lang="es-GT" sz="1300" kern="1200" dirty="0"/>
            <a:t>Raciones de alimentos</a:t>
          </a:r>
        </a:p>
      </dsp:txBody>
      <dsp:txXfrm>
        <a:off x="1623629" y="2143922"/>
        <a:ext cx="1103619" cy="947660"/>
      </dsp:txXfrm>
    </dsp:sp>
    <dsp:sp modelId="{6956B769-4134-41E8-B3CA-792C2C679291}">
      <dsp:nvSpPr>
        <dsp:cNvPr id="0" name=""/>
        <dsp:cNvSpPr/>
      </dsp:nvSpPr>
      <dsp:spPr>
        <a:xfrm>
          <a:off x="2471318" y="1957340"/>
          <a:ext cx="186514" cy="160903"/>
        </a:xfrm>
        <a:prstGeom prst="hexagon">
          <a:avLst>
            <a:gd name="adj" fmla="val 25000"/>
            <a:gd name="vf" fmla="val 115470"/>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749D4D-28EB-41F7-99B0-7F25E0F8DF3E}">
      <dsp:nvSpPr>
        <dsp:cNvPr id="0" name=""/>
        <dsp:cNvSpPr/>
      </dsp:nvSpPr>
      <dsp:spPr>
        <a:xfrm>
          <a:off x="2751938" y="1167852"/>
          <a:ext cx="1598939" cy="1372984"/>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C9571C64-8FD7-4E5B-B85C-7716EEF8A9F9}">
      <dsp:nvSpPr>
        <dsp:cNvPr id="0" name=""/>
        <dsp:cNvSpPr/>
      </dsp:nvSpPr>
      <dsp:spPr>
        <a:xfrm>
          <a:off x="2796871" y="1776103"/>
          <a:ext cx="186514" cy="16090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12FB159F-4928-44AC-90E8-7CF0564226CB}">
      <dsp:nvSpPr>
        <dsp:cNvPr id="0" name=""/>
        <dsp:cNvSpPr/>
      </dsp:nvSpPr>
      <dsp:spPr>
        <a:xfrm>
          <a:off x="4127060" y="1928165"/>
          <a:ext cx="1598939" cy="1372984"/>
        </a:xfrm>
        <a:prstGeom prst="hexagon">
          <a:avLst>
            <a:gd name="adj" fmla="val 25000"/>
            <a:gd name="vf" fmla="val 11547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6510" rIns="0" bIns="16510" numCol="1" spcCol="1270" anchor="ctr" anchorCtr="0">
          <a:noAutofit/>
        </a:bodyPr>
        <a:lstStyle/>
        <a:p>
          <a:pPr marL="0" lvl="0" indent="0" algn="ctr" defTabSz="577850">
            <a:lnSpc>
              <a:spcPct val="90000"/>
            </a:lnSpc>
            <a:spcBef>
              <a:spcPct val="0"/>
            </a:spcBef>
            <a:spcAft>
              <a:spcPct val="35000"/>
            </a:spcAft>
            <a:buNone/>
          </a:pPr>
          <a:r>
            <a:rPr lang="es-GT" sz="1300" kern="1200" dirty="0"/>
            <a:t>Becas de educación  y empleo</a:t>
          </a:r>
        </a:p>
      </dsp:txBody>
      <dsp:txXfrm>
        <a:off x="4374720" y="2140827"/>
        <a:ext cx="1103619" cy="947660"/>
      </dsp:txXfrm>
    </dsp:sp>
    <dsp:sp modelId="{7C3DCFF3-00AE-476B-A1C4-B30C4D9F0915}">
      <dsp:nvSpPr>
        <dsp:cNvPr id="0" name=""/>
        <dsp:cNvSpPr/>
      </dsp:nvSpPr>
      <dsp:spPr>
        <a:xfrm>
          <a:off x="5510659" y="2536416"/>
          <a:ext cx="186514" cy="160903"/>
        </a:xfrm>
        <a:prstGeom prst="hexagon">
          <a:avLst>
            <a:gd name="adj" fmla="val 25000"/>
            <a:gd name="vf" fmla="val 115470"/>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A69C48-44E8-4B31-AE22-B13E7D45A800}">
      <dsp:nvSpPr>
        <dsp:cNvPr id="0" name=""/>
        <dsp:cNvSpPr/>
      </dsp:nvSpPr>
      <dsp:spPr>
        <a:xfrm>
          <a:off x="5503029" y="2699972"/>
          <a:ext cx="1598939" cy="1372984"/>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CA580917-3B74-4EAF-A760-422C981494C6}">
      <dsp:nvSpPr>
        <dsp:cNvPr id="0" name=""/>
        <dsp:cNvSpPr/>
      </dsp:nvSpPr>
      <dsp:spPr>
        <a:xfrm>
          <a:off x="5815017" y="2724726"/>
          <a:ext cx="186514" cy="16090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42C500D7-4B69-42C7-B701-420C9CD458F6}">
      <dsp:nvSpPr>
        <dsp:cNvPr id="0" name=""/>
        <dsp:cNvSpPr/>
      </dsp:nvSpPr>
      <dsp:spPr>
        <a:xfrm>
          <a:off x="5503029" y="1182439"/>
          <a:ext cx="1598939" cy="1372984"/>
        </a:xfrm>
        <a:prstGeom prst="hexagon">
          <a:avLst>
            <a:gd name="adj" fmla="val 25000"/>
            <a:gd name="vf" fmla="val 11547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6510" rIns="0" bIns="16510" numCol="1" spcCol="1270" anchor="ctr" anchorCtr="0">
          <a:noAutofit/>
        </a:bodyPr>
        <a:lstStyle/>
        <a:p>
          <a:pPr marL="0" lvl="0" indent="0" algn="ctr" defTabSz="577850">
            <a:lnSpc>
              <a:spcPct val="90000"/>
            </a:lnSpc>
            <a:spcBef>
              <a:spcPct val="0"/>
            </a:spcBef>
            <a:spcAft>
              <a:spcPct val="35000"/>
            </a:spcAft>
            <a:buNone/>
          </a:pPr>
          <a:r>
            <a:rPr lang="es-GT" sz="1300" kern="1200" dirty="0"/>
            <a:t>TMC en salud y educación.</a:t>
          </a:r>
        </a:p>
      </dsp:txBody>
      <dsp:txXfrm>
        <a:off x="5750689" y="1395101"/>
        <a:ext cx="1103619" cy="947660"/>
      </dsp:txXfrm>
    </dsp:sp>
    <dsp:sp modelId="{6DD8CC6A-787A-41D2-B307-7F42F1862A81}">
      <dsp:nvSpPr>
        <dsp:cNvPr id="0" name=""/>
        <dsp:cNvSpPr/>
      </dsp:nvSpPr>
      <dsp:spPr>
        <a:xfrm>
          <a:off x="6886629" y="1797763"/>
          <a:ext cx="186514" cy="160903"/>
        </a:xfrm>
        <a:prstGeom prst="hexagon">
          <a:avLst>
            <a:gd name="adj" fmla="val 25000"/>
            <a:gd name="vf" fmla="val 115470"/>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47F2B2-393C-4965-88CA-C736FAAEBB22}">
      <dsp:nvSpPr>
        <dsp:cNvPr id="0" name=""/>
        <dsp:cNvSpPr/>
      </dsp:nvSpPr>
      <dsp:spPr>
        <a:xfrm>
          <a:off x="6878998" y="1948499"/>
          <a:ext cx="1598939" cy="1372984"/>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4B5D72BE-B99A-447B-8330-51BC76297B10}">
      <dsp:nvSpPr>
        <dsp:cNvPr id="0" name=""/>
        <dsp:cNvSpPr/>
      </dsp:nvSpPr>
      <dsp:spPr>
        <a:xfrm>
          <a:off x="7197769" y="1979000"/>
          <a:ext cx="186514" cy="16090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2BC0C74C-0278-439E-BDA6-39C5038C82F6}">
      <dsp:nvSpPr>
        <dsp:cNvPr id="0" name=""/>
        <dsp:cNvSpPr/>
      </dsp:nvSpPr>
      <dsp:spPr>
        <a:xfrm>
          <a:off x="5536369" y="2704946"/>
          <a:ext cx="1598939" cy="1372984"/>
        </a:xfrm>
        <a:prstGeom prst="hexagon">
          <a:avLst>
            <a:gd name="adj" fmla="val 25000"/>
            <a:gd name="vf" fmla="val 11547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6510" rIns="0" bIns="16510" numCol="1" spcCol="1270" anchor="ctr" anchorCtr="0">
          <a:noAutofit/>
        </a:bodyPr>
        <a:lstStyle/>
        <a:p>
          <a:pPr marL="0" lvl="0" indent="0" algn="ctr" defTabSz="577850">
            <a:lnSpc>
              <a:spcPct val="90000"/>
            </a:lnSpc>
            <a:spcBef>
              <a:spcPct val="0"/>
            </a:spcBef>
            <a:spcAft>
              <a:spcPct val="35000"/>
            </a:spcAft>
            <a:buNone/>
          </a:pPr>
          <a:r>
            <a:rPr lang="es-GT" sz="1300" kern="1200"/>
            <a:t>Dotaciones e infraestructura.</a:t>
          </a:r>
          <a:endParaRPr lang="es-GT" sz="1300" kern="1200" dirty="0"/>
        </a:p>
      </dsp:txBody>
      <dsp:txXfrm>
        <a:off x="5784029" y="2917608"/>
        <a:ext cx="1103619" cy="947660"/>
      </dsp:txXfrm>
    </dsp:sp>
    <dsp:sp modelId="{0D46B9E6-66BD-4731-8EDA-14883101D56B}">
      <dsp:nvSpPr>
        <dsp:cNvPr id="0" name=""/>
        <dsp:cNvSpPr/>
      </dsp:nvSpPr>
      <dsp:spPr>
        <a:xfrm>
          <a:off x="5536377" y="3310982"/>
          <a:ext cx="186514" cy="160903"/>
        </a:xfrm>
        <a:prstGeom prst="hexagon">
          <a:avLst>
            <a:gd name="adj" fmla="val 25000"/>
            <a:gd name="vf" fmla="val 115470"/>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873BDC-CFC1-41B4-B67B-97A50EEB01FA}">
      <dsp:nvSpPr>
        <dsp:cNvPr id="0" name=""/>
        <dsp:cNvSpPr/>
      </dsp:nvSpPr>
      <dsp:spPr>
        <a:xfrm>
          <a:off x="5503029" y="4215294"/>
          <a:ext cx="1598939" cy="1372984"/>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B0848F29-F916-46EB-A469-090A8E29C6F1}">
      <dsp:nvSpPr>
        <dsp:cNvPr id="0" name=""/>
        <dsp:cNvSpPr/>
      </dsp:nvSpPr>
      <dsp:spPr>
        <a:xfrm>
          <a:off x="6899345" y="4817799"/>
          <a:ext cx="186514" cy="160903"/>
        </a:xfrm>
        <a:prstGeom prst="hexagon">
          <a:avLst>
            <a:gd name="adj" fmla="val 25000"/>
            <a:gd name="vf" fmla="val 11547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12329" cy="462120"/>
          </a:xfrm>
          <a:prstGeom prst="rect">
            <a:avLst/>
          </a:prstGeom>
        </p:spPr>
        <p:txBody>
          <a:bodyPr vert="horz" lIns="90763" tIns="45382" rIns="90763" bIns="45382" rtlCol="0"/>
          <a:lstStyle>
            <a:lvl1pPr algn="l">
              <a:defRPr sz="1200"/>
            </a:lvl1pPr>
          </a:lstStyle>
          <a:p>
            <a:endParaRPr lang="es-GT"/>
          </a:p>
        </p:txBody>
      </p:sp>
      <p:sp>
        <p:nvSpPr>
          <p:cNvPr id="3" name="2 Marcador de fecha"/>
          <p:cNvSpPr>
            <a:spLocks noGrp="1"/>
          </p:cNvSpPr>
          <p:nvPr>
            <p:ph type="dt" sz="quarter" idx="1"/>
          </p:nvPr>
        </p:nvSpPr>
        <p:spPr>
          <a:xfrm>
            <a:off x="3936173" y="0"/>
            <a:ext cx="3012329" cy="462120"/>
          </a:xfrm>
          <a:prstGeom prst="rect">
            <a:avLst/>
          </a:prstGeom>
        </p:spPr>
        <p:txBody>
          <a:bodyPr vert="horz" lIns="90763" tIns="45382" rIns="90763" bIns="45382" rtlCol="0"/>
          <a:lstStyle>
            <a:lvl1pPr algn="r">
              <a:defRPr sz="1200"/>
            </a:lvl1pPr>
          </a:lstStyle>
          <a:p>
            <a:fld id="{A9F2FC14-6FBC-40F5-90FE-7DC8932E8E0A}" type="datetimeFigureOut">
              <a:rPr lang="es-GT" smtClean="0"/>
              <a:t>18/06/2019</a:t>
            </a:fld>
            <a:endParaRPr lang="es-GT"/>
          </a:p>
        </p:txBody>
      </p:sp>
      <p:sp>
        <p:nvSpPr>
          <p:cNvPr id="4" name="3 Marcador de pie de página"/>
          <p:cNvSpPr>
            <a:spLocks noGrp="1"/>
          </p:cNvSpPr>
          <p:nvPr>
            <p:ph type="ftr" sz="quarter" idx="2"/>
          </p:nvPr>
        </p:nvSpPr>
        <p:spPr>
          <a:xfrm>
            <a:off x="0" y="8772378"/>
            <a:ext cx="3012329" cy="462120"/>
          </a:xfrm>
          <a:prstGeom prst="rect">
            <a:avLst/>
          </a:prstGeom>
        </p:spPr>
        <p:txBody>
          <a:bodyPr vert="horz" lIns="90763" tIns="45382" rIns="90763" bIns="45382" rtlCol="0" anchor="b"/>
          <a:lstStyle>
            <a:lvl1pPr algn="l">
              <a:defRPr sz="1200"/>
            </a:lvl1pPr>
          </a:lstStyle>
          <a:p>
            <a:endParaRPr lang="es-GT"/>
          </a:p>
        </p:txBody>
      </p:sp>
      <p:sp>
        <p:nvSpPr>
          <p:cNvPr id="5" name="4 Marcador de número de diapositiva"/>
          <p:cNvSpPr>
            <a:spLocks noGrp="1"/>
          </p:cNvSpPr>
          <p:nvPr>
            <p:ph type="sldNum" sz="quarter" idx="3"/>
          </p:nvPr>
        </p:nvSpPr>
        <p:spPr>
          <a:xfrm>
            <a:off x="3936173" y="8772378"/>
            <a:ext cx="3012329" cy="462120"/>
          </a:xfrm>
          <a:prstGeom prst="rect">
            <a:avLst/>
          </a:prstGeom>
        </p:spPr>
        <p:txBody>
          <a:bodyPr vert="horz" lIns="90763" tIns="45382" rIns="90763" bIns="45382" rtlCol="0" anchor="b"/>
          <a:lstStyle>
            <a:lvl1pPr algn="r">
              <a:defRPr sz="1200"/>
            </a:lvl1pPr>
          </a:lstStyle>
          <a:p>
            <a:fld id="{2B814311-4462-4A90-92F4-D6C099AAEF60}" type="slidenum">
              <a:rPr lang="es-GT" smtClean="0"/>
              <a:t>‹Nº›</a:t>
            </a:fld>
            <a:endParaRPr lang="es-GT"/>
          </a:p>
        </p:txBody>
      </p:sp>
    </p:spTree>
    <p:extLst>
      <p:ext uri="{BB962C8B-B14F-4D97-AF65-F5344CB8AC3E}">
        <p14:creationId xmlns:p14="http://schemas.microsoft.com/office/powerpoint/2010/main" val="3874757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7AB488F7-1FAC-40D2-BB7E-BA3CE28D8950}" type="datetimeFigureOut">
              <a:rPr lang="en-US" smtClean="0"/>
              <a:pPr/>
              <a:t>6/18/2019</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CA2D21D1-52E2-420B-B491-CFF6D7BB79FB}" type="slidenum">
              <a:rPr lang="en-US" smtClean="0"/>
              <a:pPr/>
              <a:t>‹Nº›</a:t>
            </a:fld>
            <a:endParaRPr lang="en-US" dirty="0"/>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a:t>
            </a:fld>
            <a:endParaRPr lang="en-US" dirty="0"/>
          </a:p>
        </p:txBody>
      </p:sp>
    </p:spTree>
    <p:extLst>
      <p:ext uri="{BB962C8B-B14F-4D97-AF65-F5344CB8AC3E}">
        <p14:creationId xmlns:p14="http://schemas.microsoft.com/office/powerpoint/2010/main" val="1704281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dirty="0"/>
          </a:p>
        </p:txBody>
      </p:sp>
    </p:spTree>
    <p:extLst>
      <p:ext uri="{BB962C8B-B14F-4D97-AF65-F5344CB8AC3E}">
        <p14:creationId xmlns:p14="http://schemas.microsoft.com/office/powerpoint/2010/main" val="1704281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a:t>
            </a:fld>
            <a:endParaRPr lang="en-US" dirty="0"/>
          </a:p>
        </p:txBody>
      </p:sp>
    </p:spTree>
    <p:extLst>
      <p:ext uri="{BB962C8B-B14F-4D97-AF65-F5344CB8AC3E}">
        <p14:creationId xmlns:p14="http://schemas.microsoft.com/office/powerpoint/2010/main" val="1704281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4</a:t>
            </a:fld>
            <a:endParaRPr lang="en-US" dirty="0"/>
          </a:p>
        </p:txBody>
      </p:sp>
    </p:spTree>
    <p:extLst>
      <p:ext uri="{BB962C8B-B14F-4D97-AF65-F5344CB8AC3E}">
        <p14:creationId xmlns:p14="http://schemas.microsoft.com/office/powerpoint/2010/main" val="1704281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14</a:t>
            </a:fld>
            <a:endParaRPr lang="en-US" dirty="0"/>
          </a:p>
        </p:txBody>
      </p:sp>
    </p:spTree>
    <p:extLst>
      <p:ext uri="{BB962C8B-B14F-4D97-AF65-F5344CB8AC3E}">
        <p14:creationId xmlns:p14="http://schemas.microsoft.com/office/powerpoint/2010/main" val="1704281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15</a:t>
            </a:fld>
            <a:endParaRPr lang="en-US" dirty="0"/>
          </a:p>
        </p:txBody>
      </p:sp>
    </p:spTree>
    <p:extLst>
      <p:ext uri="{BB962C8B-B14F-4D97-AF65-F5344CB8AC3E}">
        <p14:creationId xmlns:p14="http://schemas.microsoft.com/office/powerpoint/2010/main" val="1704281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dirty="0">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a:t>Click to edit Master title style</a:t>
            </a:r>
          </a:p>
        </p:txBody>
      </p:sp>
      <p:sp>
        <p:nvSpPr>
          <p:cNvPr id="3" name="Subtitle 2"/>
          <p:cNvSpPr>
            <a:spLocks noGrp="1"/>
          </p:cNvSpPr>
          <p:nvPr>
            <p:ph type="subTitle" idx="1"/>
          </p:nvPr>
        </p:nvSpPr>
        <p:spPr>
          <a:xfrm>
            <a:off x="1828324" y="4399020"/>
            <a:ext cx="8532178" cy="764440"/>
          </a:xfrm>
          <a:prstGeom prst="rect">
            <a:avLst/>
          </a:prstGeo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441" y="6356351"/>
            <a:ext cx="2844059" cy="365125"/>
          </a:xfrm>
          <a:prstGeom prst="rect">
            <a:avLst/>
          </a:prstGeom>
        </p:spPr>
        <p:txBody>
          <a:bodyPr/>
          <a:lstStyle/>
          <a:p>
            <a:fld id="{9578D6DB-6798-42D2-B9AD-FC6F1C72FC30}" type="datetimeFigureOut">
              <a:rPr lang="en-US" smtClean="0"/>
              <a:pPr/>
              <a:t>6/18/2019</a:t>
            </a:fld>
            <a:endParaRPr lang="en-US" dirty="0"/>
          </a:p>
        </p:txBody>
      </p:sp>
      <p:sp>
        <p:nvSpPr>
          <p:cNvPr id="5" name="Footer Placeholder 4"/>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5325" y="6356351"/>
            <a:ext cx="2844059" cy="365125"/>
          </a:xfrm>
          <a:prstGeom prst="rect">
            <a:avLst/>
          </a:prstGeom>
        </p:spPr>
        <p:txBody>
          <a:bodyPr/>
          <a:lstStyle/>
          <a:p>
            <a:fld id="{E5EDE275-BE14-4364-AEA2-5F5667C0FD49}" type="slidenum">
              <a:rPr lang="en-US" smtClean="0"/>
              <a:pPr/>
              <a:t>‹Nº›</a:t>
            </a:fld>
            <a:endParaRPr lang="en-US" dirty="0"/>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3" name="Footer Placeholder 2"/>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1681249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5492" y="273052"/>
            <a:ext cx="6813892" cy="5853113"/>
          </a:xfrm>
          <a:prstGeom prst="rect">
            <a:avLst/>
          </a:prstGeo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3" y="1435102"/>
            <a:ext cx="4010039" cy="4691063"/>
          </a:xfrm>
          <a:prstGeom prst="rect">
            <a:avLst/>
          </a:prstGeo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6" name="Footer Placeholder 5"/>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1129081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a:prstGeom prst="rect">
            <a:avLst/>
          </a:prstGeo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dirty="0"/>
          </a:p>
        </p:txBody>
      </p:sp>
      <p:sp>
        <p:nvSpPr>
          <p:cNvPr id="4" name="Text Placeholder 3"/>
          <p:cNvSpPr>
            <a:spLocks noGrp="1"/>
          </p:cNvSpPr>
          <p:nvPr>
            <p:ph type="body" sz="half" idx="2"/>
          </p:nvPr>
        </p:nvSpPr>
        <p:spPr>
          <a:xfrm>
            <a:off x="2389095" y="5367338"/>
            <a:ext cx="7313295" cy="804863"/>
          </a:xfrm>
          <a:prstGeom prst="rect">
            <a:avLst/>
          </a:prstGeo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6" name="Footer Placeholder 5"/>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3753814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09441" y="1138425"/>
            <a:ext cx="10969943" cy="498773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5" name="Footer Placeholder 4"/>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3984158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5" name="Footer Placeholder 4"/>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a:prstGeom prst="rect">
            <a:avLst/>
          </a:prstGeo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5" name="Footer Placeholder 4"/>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441" y="1138425"/>
            <a:ext cx="10969943" cy="49877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5" name="Footer Placeholder 4"/>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a:prstGeom prst="rect">
            <a:avLst/>
          </a:prstGeo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5" name="Footer Placeholder 4"/>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a:prstGeom prst="rect">
            <a:avLst/>
          </a:prstGeo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a:prstGeom prst="rect">
            <a:avLst/>
          </a:prstGeo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6" name="Footer Placeholder 5"/>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3"/>
          </a:xfrm>
          <a:prstGeom prst="rect">
            <a:avLst/>
          </a:prstGeo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a:prstGeom prst="rect">
            <a:avLst/>
          </a:prstGeo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6" y="1535113"/>
            <a:ext cx="5387630" cy="639763"/>
          </a:xfrm>
          <a:prstGeom prst="rect">
            <a:avLst/>
          </a:prstGeo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1756" y="2174875"/>
            <a:ext cx="5387630" cy="3951288"/>
          </a:xfrm>
          <a:prstGeom prst="rect">
            <a:avLst/>
          </a:prstGeo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8" name="Footer Placeholder 7"/>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lvl1pPr>
              <a:defRPr sz="3200" b="1">
                <a:solidFill>
                  <a:schemeClr val="tx2"/>
                </a:solidFill>
              </a:defRPr>
            </a:lvl1pPr>
          </a:lstStyle>
          <a:p>
            <a:r>
              <a:rPr lang="en-US" dirty="0"/>
              <a:t>Click to edit Master title style</a:t>
            </a:r>
          </a:p>
        </p:txBody>
      </p:sp>
      <p:grpSp>
        <p:nvGrpSpPr>
          <p:cNvPr id="12" name="Group 11">
            <a:extLst>
              <a:ext uri="{FF2B5EF4-FFF2-40B4-BE49-F238E27FC236}">
                <a16:creationId xmlns:a16="http://schemas.microsoft.com/office/drawing/2014/main" id="{B59264BD-2108-401F-B7DD-0622C3C01D54}"/>
              </a:ext>
            </a:extLst>
          </p:cNvPr>
          <p:cNvGrpSpPr/>
          <p:nvPr userDrawn="1"/>
        </p:nvGrpSpPr>
        <p:grpSpPr>
          <a:xfrm>
            <a:off x="0" y="6794500"/>
            <a:ext cx="12192000" cy="63500"/>
            <a:chOff x="-723900" y="1040009"/>
            <a:chExt cx="5295900" cy="52191"/>
          </a:xfrm>
        </p:grpSpPr>
        <p:sp>
          <p:nvSpPr>
            <p:cNvPr id="13" name="Rectangle 12">
              <a:extLst>
                <a:ext uri="{FF2B5EF4-FFF2-40B4-BE49-F238E27FC236}">
                  <a16:creationId xmlns:a16="http://schemas.microsoft.com/office/drawing/2014/main" id="{876C5082-4997-4E65-8420-4D5D936F0708}"/>
                </a:ext>
              </a:extLst>
            </p:cNvPr>
            <p:cNvSpPr/>
            <p:nvPr userDrawn="1"/>
          </p:nvSpPr>
          <p:spPr>
            <a:xfrm>
              <a:off x="1041400" y="1040009"/>
              <a:ext cx="1765300" cy="521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F85F784-DC5C-4E68-BC02-CCF2F401E203}"/>
                </a:ext>
              </a:extLst>
            </p:cNvPr>
            <p:cNvSpPr/>
            <p:nvPr userDrawn="1"/>
          </p:nvSpPr>
          <p:spPr>
            <a:xfrm>
              <a:off x="2806700" y="1040009"/>
              <a:ext cx="1765300" cy="5219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4861E494-C684-4E36-B355-111C9D35265A}"/>
                </a:ext>
              </a:extLst>
            </p:cNvPr>
            <p:cNvSpPr/>
            <p:nvPr userDrawn="1"/>
          </p:nvSpPr>
          <p:spPr>
            <a:xfrm>
              <a:off x="-723900" y="1040009"/>
              <a:ext cx="1765300" cy="521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B59264BD-2108-401F-B7DD-0622C3C01D54}"/>
              </a:ext>
            </a:extLst>
          </p:cNvPr>
          <p:cNvGrpSpPr/>
          <p:nvPr userDrawn="1"/>
        </p:nvGrpSpPr>
        <p:grpSpPr>
          <a:xfrm>
            <a:off x="0" y="6794500"/>
            <a:ext cx="12192000" cy="63500"/>
            <a:chOff x="-723900" y="1040009"/>
            <a:chExt cx="5295900" cy="52191"/>
          </a:xfrm>
        </p:grpSpPr>
        <p:sp>
          <p:nvSpPr>
            <p:cNvPr id="13" name="Rectangle 12">
              <a:extLst>
                <a:ext uri="{FF2B5EF4-FFF2-40B4-BE49-F238E27FC236}">
                  <a16:creationId xmlns:a16="http://schemas.microsoft.com/office/drawing/2014/main" id="{876C5082-4997-4E65-8420-4D5D936F0708}"/>
                </a:ext>
              </a:extLst>
            </p:cNvPr>
            <p:cNvSpPr/>
            <p:nvPr userDrawn="1"/>
          </p:nvSpPr>
          <p:spPr>
            <a:xfrm>
              <a:off x="1041400" y="1040009"/>
              <a:ext cx="1765300" cy="521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F85F784-DC5C-4E68-BC02-CCF2F401E203}"/>
                </a:ext>
              </a:extLst>
            </p:cNvPr>
            <p:cNvSpPr/>
            <p:nvPr userDrawn="1"/>
          </p:nvSpPr>
          <p:spPr>
            <a:xfrm>
              <a:off x="2806700" y="1040009"/>
              <a:ext cx="1765300" cy="5219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4861E494-C684-4E36-B355-111C9D35265A}"/>
                </a:ext>
              </a:extLst>
            </p:cNvPr>
            <p:cNvSpPr/>
            <p:nvPr userDrawn="1"/>
          </p:nvSpPr>
          <p:spPr>
            <a:xfrm>
              <a:off x="-723900" y="1040009"/>
              <a:ext cx="1765300" cy="521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Slide Number Placeholder 5">
            <a:extLst>
              <a:ext uri="{FF2B5EF4-FFF2-40B4-BE49-F238E27FC236}">
                <a16:creationId xmlns:a16="http://schemas.microsoft.com/office/drawing/2014/main" id="{6F840202-73D3-4D1E-99C4-5658A767FE1E}"/>
              </a:ext>
            </a:extLst>
          </p:cNvPr>
          <p:cNvSpPr txBox="1">
            <a:spLocks/>
          </p:cNvSpPr>
          <p:nvPr userDrawn="1"/>
        </p:nvSpPr>
        <p:spPr>
          <a:xfrm>
            <a:off x="11613495" y="6336583"/>
            <a:ext cx="350092" cy="288330"/>
          </a:xfrm>
          <a:prstGeom prst="hexagon">
            <a:avLst/>
          </a:prstGeom>
          <a:solidFill>
            <a:schemeClr val="accent3"/>
          </a:solidFill>
          <a:ln>
            <a:noFill/>
          </a:ln>
        </p:spPr>
        <p:txBody>
          <a:bodyPr lIns="0" tIns="0" rIns="0" bIns="0" anchor="ctr"/>
          <a:lstStyle>
            <a:defPPr>
              <a:defRPr lang="en-US"/>
            </a:defPPr>
            <a:lvl1pPr marL="0" algn="ctr" defTabSz="1218987" rtl="0" eaLnBrk="1" latinLnBrk="0" hangingPunct="1">
              <a:defRPr sz="1000" b="1" kern="1200">
                <a:solidFill>
                  <a:schemeClr val="bg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fld id="{6080B596-281A-4010-8ADA-74D6CB3791DF}" type="slidenum">
              <a:rPr lang="en-US" sz="800" smtClean="0"/>
              <a:pPr/>
              <a:t>‹Nº›</a:t>
            </a:fld>
            <a:endParaRPr lang="en-US" sz="800" dirty="0"/>
          </a:p>
        </p:txBody>
      </p:sp>
    </p:spTree>
    <p:extLst>
      <p:ext uri="{BB962C8B-B14F-4D97-AF65-F5344CB8AC3E}">
        <p14:creationId xmlns:p14="http://schemas.microsoft.com/office/powerpoint/2010/main" val="2238002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a:t>Click to edit Master title style</a:t>
            </a:r>
          </a:p>
        </p:txBody>
      </p:sp>
      <p:sp>
        <p:nvSpPr>
          <p:cNvPr id="3" name="Date Placeholder 2"/>
          <p:cNvSpPr>
            <a:spLocks noGrp="1"/>
          </p:cNvSpPr>
          <p:nvPr>
            <p:ph type="dt" sz="half" idx="10"/>
          </p:nvPr>
        </p:nvSpPr>
        <p:spPr>
          <a:xfrm>
            <a:off x="609441" y="6356351"/>
            <a:ext cx="2844059" cy="365125"/>
          </a:xfrm>
          <a:prstGeom prst="rect">
            <a:avLst/>
          </a:prstGeom>
        </p:spPr>
        <p:txBody>
          <a:bodyPr/>
          <a:lstStyle/>
          <a:p>
            <a:fld id="{425404F2-BE9A-4460-8815-8F645183555F}" type="datetimeFigureOut">
              <a:rPr lang="en-US" smtClean="0"/>
              <a:pPr/>
              <a:t>6/18/2019</a:t>
            </a:fld>
            <a:endParaRPr lang="en-US" dirty="0"/>
          </a:p>
        </p:txBody>
      </p:sp>
      <p:sp>
        <p:nvSpPr>
          <p:cNvPr id="4" name="Footer Placeholder 3"/>
          <p:cNvSpPr>
            <a:spLocks noGrp="1"/>
          </p:cNvSpPr>
          <p:nvPr>
            <p:ph type="ftr" sz="quarter" idx="11"/>
          </p:nvPr>
        </p:nvSpPr>
        <p:spPr>
          <a:xfrm>
            <a:off x="4164515" y="6356351"/>
            <a:ext cx="3859795"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735325" y="6356351"/>
            <a:ext cx="2844059" cy="365125"/>
          </a:xfrm>
          <a:prstGeom prst="rect">
            <a:avLst/>
          </a:prstGeom>
        </p:spPr>
        <p:txBody>
          <a:bodyPr/>
          <a:lstStyle/>
          <a:p>
            <a:fld id="{96E69268-9C8B-4EBF-A9EE-DC5DC2D48DC3}" type="slidenum">
              <a:rPr lang="en-US" smtClean="0"/>
              <a:pPr/>
              <a:t>‹Nº›</a:t>
            </a:fld>
            <a:endParaRPr lang="en-US" dirty="0"/>
          </a:p>
        </p:txBody>
      </p:sp>
    </p:spTree>
    <p:extLst>
      <p:ext uri="{BB962C8B-B14F-4D97-AF65-F5344CB8AC3E}">
        <p14:creationId xmlns:p14="http://schemas.microsoft.com/office/powerpoint/2010/main" val="142987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1938" y="260350"/>
            <a:ext cx="11664949" cy="288330"/>
          </a:xfrm>
          <a:prstGeom prst="rect">
            <a:avLst/>
          </a:prstGeom>
        </p:spPr>
        <p:txBody>
          <a:bodyPr vert="horz" lIns="0" tIns="0" rIns="0" bIns="0" rtlCol="0" anchor="ctr">
            <a:noAutofit/>
          </a:bodyPr>
          <a:lstStyle/>
          <a:p>
            <a:r>
              <a:rPr lang="en-US"/>
              <a:t>Click to edit Master title style</a:t>
            </a:r>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63" r:id="rId8"/>
    <p:sldLayoutId id="2147483662" r:id="rId9"/>
    <p:sldLayoutId id="2147483655" r:id="rId10"/>
    <p:sldLayoutId id="2147483656" r:id="rId11"/>
    <p:sldLayoutId id="2147483657" r:id="rId12"/>
    <p:sldLayoutId id="2147483658" r:id="rId13"/>
    <p:sldLayoutId id="2147483659" r:id="rId14"/>
  </p:sldLayoutIdLst>
  <p:txStyles>
    <p:titleStyle>
      <a:lvl1pPr algn="l" defTabSz="1218987" rtl="0" eaLnBrk="1" latinLnBrk="0" hangingPunct="1">
        <a:spcBef>
          <a:spcPct val="0"/>
        </a:spcBef>
        <a:buNone/>
        <a:defRPr sz="2400" b="1"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4" userDrawn="1">
          <p15:clr>
            <a:srgbClr val="F26B43"/>
          </p15:clr>
        </p15:guide>
        <p15:guide id="2" pos="3839" userDrawn="1">
          <p15:clr>
            <a:srgbClr val="F26B43"/>
          </p15:clr>
        </p15:guide>
        <p15:guide id="3" pos="7513" userDrawn="1">
          <p15:clr>
            <a:srgbClr val="F26B43"/>
          </p15:clr>
        </p15:guide>
        <p15:guide id="4" pos="165" userDrawn="1">
          <p15:clr>
            <a:srgbClr val="F26B43"/>
          </p15:clr>
        </p15:guide>
        <p15:guide id="5" orient="horz" pos="346" userDrawn="1">
          <p15:clr>
            <a:srgbClr val="F26B43"/>
          </p15:clr>
        </p15:guide>
        <p15:guide id="6" orient="horz" pos="4156" userDrawn="1">
          <p15:clr>
            <a:srgbClr val="F26B43"/>
          </p15:clr>
        </p15:guide>
        <p15:guide id="7" orient="horz" pos="48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emf"/><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8" Type="http://schemas.openxmlformats.org/officeDocument/2006/relationships/image" Target="../media/image12.jpg"/><Relationship Id="rId13" Type="http://schemas.openxmlformats.org/officeDocument/2006/relationships/image" Target="../media/image17.jpg"/><Relationship Id="rId18" Type="http://schemas.openxmlformats.org/officeDocument/2006/relationships/image" Target="../media/image22.jpeg"/><Relationship Id="rId3" Type="http://schemas.openxmlformats.org/officeDocument/2006/relationships/image" Target="../media/image1.png"/><Relationship Id="rId7" Type="http://schemas.openxmlformats.org/officeDocument/2006/relationships/image" Target="../media/image11.jpg"/><Relationship Id="rId12" Type="http://schemas.openxmlformats.org/officeDocument/2006/relationships/image" Target="../media/image16.jpg"/><Relationship Id="rId17" Type="http://schemas.openxmlformats.org/officeDocument/2006/relationships/image" Target="../media/image21.jpg"/><Relationship Id="rId2" Type="http://schemas.openxmlformats.org/officeDocument/2006/relationships/notesSlide" Target="../notesSlides/notesSlide6.xml"/><Relationship Id="rId16" Type="http://schemas.openxmlformats.org/officeDocument/2006/relationships/image" Target="../media/image20.jpg"/><Relationship Id="rId20" Type="http://schemas.openxmlformats.org/officeDocument/2006/relationships/image" Target="../media/image24.jpg"/><Relationship Id="rId1" Type="http://schemas.openxmlformats.org/officeDocument/2006/relationships/slideLayout" Target="../slideLayouts/slideLayout7.xml"/><Relationship Id="rId6" Type="http://schemas.openxmlformats.org/officeDocument/2006/relationships/image" Target="../media/image10.jpg"/><Relationship Id="rId11" Type="http://schemas.openxmlformats.org/officeDocument/2006/relationships/image" Target="../media/image15.jpg"/><Relationship Id="rId5" Type="http://schemas.openxmlformats.org/officeDocument/2006/relationships/image" Target="../media/image9.jpg"/><Relationship Id="rId15" Type="http://schemas.openxmlformats.org/officeDocument/2006/relationships/image" Target="../media/image19.jpg"/><Relationship Id="rId10" Type="http://schemas.openxmlformats.org/officeDocument/2006/relationships/image" Target="../media/image14.jpg"/><Relationship Id="rId19" Type="http://schemas.openxmlformats.org/officeDocument/2006/relationships/image" Target="../media/image23.jpg"/><Relationship Id="rId4" Type="http://schemas.openxmlformats.org/officeDocument/2006/relationships/image" Target="../media/image8.jpg"/><Relationship Id="rId9" Type="http://schemas.openxmlformats.org/officeDocument/2006/relationships/image" Target="../media/image13.jpg"/><Relationship Id="rId14" Type="http://schemas.openxmlformats.org/officeDocument/2006/relationships/image" Target="../media/image18.jp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Resultado de imagen para construcciÃ³n de portal de datos abier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GT" dirty="0"/>
          </a:p>
        </p:txBody>
      </p:sp>
      <p:sp>
        <p:nvSpPr>
          <p:cNvPr id="20" name="19 Rectángulo redondeado"/>
          <p:cNvSpPr/>
          <p:nvPr/>
        </p:nvSpPr>
        <p:spPr>
          <a:xfrm>
            <a:off x="2566020" y="1495352"/>
            <a:ext cx="6467270" cy="28697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dirty="0"/>
          </a:p>
        </p:txBody>
      </p:sp>
      <p:sp>
        <p:nvSpPr>
          <p:cNvPr id="5" name="4 Rectángulo"/>
          <p:cNvSpPr/>
          <p:nvPr/>
        </p:nvSpPr>
        <p:spPr>
          <a:xfrm>
            <a:off x="2753242" y="1909318"/>
            <a:ext cx="6092825" cy="1754326"/>
          </a:xfrm>
          <a:prstGeom prst="rect">
            <a:avLst/>
          </a:prstGeom>
        </p:spPr>
        <p:txBody>
          <a:bodyPr>
            <a:spAutoFit/>
          </a:bodyPr>
          <a:lstStyle/>
          <a:p>
            <a:pPr algn="ctr"/>
            <a:endParaRPr lang="es-GT" b="1" dirty="0">
              <a:solidFill>
                <a:srgbClr val="376092"/>
              </a:solidFill>
              <a:latin typeface="Arial" pitchFamily="34" charset="0"/>
              <a:ea typeface="Segoe UI Black" pitchFamily="34" charset="0"/>
              <a:cs typeface="Arial" pitchFamily="34" charset="0"/>
            </a:endParaRPr>
          </a:p>
          <a:p>
            <a:pPr algn="ctr"/>
            <a:r>
              <a:rPr lang="es-GT" b="1" dirty="0">
                <a:solidFill>
                  <a:srgbClr val="376092"/>
                </a:solidFill>
                <a:latin typeface="Arial" pitchFamily="34" charset="0"/>
                <a:ea typeface="Segoe UI Black" pitchFamily="34" charset="0"/>
                <a:cs typeface="Arial" pitchFamily="34" charset="0"/>
              </a:rPr>
              <a:t>MINISTERIO DE DESARROLLO SOCIAL</a:t>
            </a:r>
          </a:p>
          <a:p>
            <a:pPr algn="ctr"/>
            <a:endParaRPr lang="es-GT" sz="2000" b="1" dirty="0">
              <a:solidFill>
                <a:schemeClr val="tx2">
                  <a:lumMod val="75000"/>
                </a:schemeClr>
              </a:solidFill>
              <a:latin typeface="Arial" pitchFamily="34" charset="0"/>
              <a:ea typeface="Segoe UI Black" pitchFamily="34" charset="0"/>
              <a:cs typeface="Arial" pitchFamily="34" charset="0"/>
            </a:endParaRPr>
          </a:p>
          <a:p>
            <a:pPr algn="ctr"/>
            <a:r>
              <a:rPr lang="es-GT" sz="2000" b="1" dirty="0">
                <a:solidFill>
                  <a:schemeClr val="tx2">
                    <a:lumMod val="75000"/>
                  </a:schemeClr>
                </a:solidFill>
                <a:latin typeface="Arial" pitchFamily="34" charset="0"/>
                <a:ea typeface="Segoe UI Black" pitchFamily="34" charset="0"/>
                <a:cs typeface="Arial" pitchFamily="34" charset="0"/>
              </a:rPr>
              <a:t>Formulación Presupuestaria </a:t>
            </a:r>
          </a:p>
          <a:p>
            <a:pPr algn="ctr"/>
            <a:r>
              <a:rPr lang="es-GT" sz="2000" b="1" dirty="0">
                <a:solidFill>
                  <a:schemeClr val="tx2">
                    <a:lumMod val="75000"/>
                  </a:schemeClr>
                </a:solidFill>
                <a:latin typeface="Arial" pitchFamily="34" charset="0"/>
                <a:ea typeface="Segoe UI Black" pitchFamily="34" charset="0"/>
                <a:cs typeface="Arial" pitchFamily="34" charset="0"/>
              </a:rPr>
              <a:t>Multianual 2020-2024</a:t>
            </a:r>
          </a:p>
        </p:txBody>
      </p:sp>
      <p:sp>
        <p:nvSpPr>
          <p:cNvPr id="9" name="8 CuadroTexto"/>
          <p:cNvSpPr txBox="1"/>
          <p:nvPr/>
        </p:nvSpPr>
        <p:spPr>
          <a:xfrm>
            <a:off x="5302324" y="6162921"/>
            <a:ext cx="1693092" cy="461665"/>
          </a:xfrm>
          <a:prstGeom prst="rect">
            <a:avLst/>
          </a:prstGeom>
          <a:noFill/>
        </p:spPr>
        <p:txBody>
          <a:bodyPr wrap="none" rtlCol="0">
            <a:spAutoFit/>
          </a:bodyPr>
          <a:lstStyle/>
          <a:p>
            <a:r>
              <a:rPr lang="es-GT" dirty="0">
                <a:latin typeface="Arial" panose="020B0604020202020204" pitchFamily="34" charset="0"/>
                <a:cs typeface="Arial" panose="020B0604020202020204" pitchFamily="34" charset="0"/>
              </a:rPr>
              <a:t>Junio 2019</a:t>
            </a:r>
          </a:p>
        </p:txBody>
      </p:sp>
      <p:pic>
        <p:nvPicPr>
          <p:cNvPr id="10" name="9 Imagen" descr="C:\Users\dtpusu04\AppData\Local\Microsoft\Windows\Temporary Internet Files\Content.Word\Imagen 2018.png"/>
          <p:cNvPicPr/>
          <p:nvPr/>
        </p:nvPicPr>
        <p:blipFill rotWithShape="1">
          <a:blip r:embed="rId3" cstate="print">
            <a:extLst>
              <a:ext uri="{28A0092B-C50C-407E-A947-70E740481C1C}">
                <a14:useLocalDpi xmlns:a14="http://schemas.microsoft.com/office/drawing/2010/main" val="0"/>
              </a:ext>
            </a:extLst>
          </a:blip>
          <a:srcRect t="12754" b="17347"/>
          <a:stretch/>
        </p:blipFill>
        <p:spPr bwMode="auto">
          <a:xfrm>
            <a:off x="307975" y="101868"/>
            <a:ext cx="1163320" cy="81343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51729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78F520-D485-4454-876F-7A20B5F3CF0E}"/>
              </a:ext>
            </a:extLst>
          </p:cNvPr>
          <p:cNvSpPr>
            <a:spLocks noGrp="1"/>
          </p:cNvSpPr>
          <p:nvPr>
            <p:ph type="title"/>
          </p:nvPr>
        </p:nvSpPr>
        <p:spPr/>
        <p:txBody>
          <a:bodyPr/>
          <a:lstStyle/>
          <a:p>
            <a:pPr algn="ctr"/>
            <a:r>
              <a:rPr lang="es-GT" dirty="0"/>
              <a:t>Distribución Geográfica – Fase I</a:t>
            </a:r>
          </a:p>
        </p:txBody>
      </p:sp>
      <p:pic>
        <p:nvPicPr>
          <p:cNvPr id="3" name="image2.jpeg">
            <a:extLst>
              <a:ext uri="{FF2B5EF4-FFF2-40B4-BE49-F238E27FC236}">
                <a16:creationId xmlns:a16="http://schemas.microsoft.com/office/drawing/2014/main" id="{2066CEE8-4D50-4CD7-A85F-7F75D57DE928}"/>
              </a:ext>
            </a:extLst>
          </p:cNvPr>
          <p:cNvPicPr>
            <a:picLocks/>
          </p:cNvPicPr>
          <p:nvPr/>
        </p:nvPicPr>
        <p:blipFill>
          <a:blip r:embed="rId2" cstate="print"/>
          <a:stretch>
            <a:fillRect/>
          </a:stretch>
        </p:blipFill>
        <p:spPr>
          <a:xfrm>
            <a:off x="2541315" y="1268760"/>
            <a:ext cx="7106194" cy="5032375"/>
          </a:xfrm>
          <a:prstGeom prst="rect">
            <a:avLst/>
          </a:prstGeom>
        </p:spPr>
      </p:pic>
    </p:spTree>
    <p:extLst>
      <p:ext uri="{BB962C8B-B14F-4D97-AF65-F5344CB8AC3E}">
        <p14:creationId xmlns:p14="http://schemas.microsoft.com/office/powerpoint/2010/main" val="3461338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B6B25B-7011-467B-AC8E-21870BBD73B9}"/>
              </a:ext>
            </a:extLst>
          </p:cNvPr>
          <p:cNvSpPr>
            <a:spLocks noGrp="1"/>
          </p:cNvSpPr>
          <p:nvPr>
            <p:ph type="title"/>
          </p:nvPr>
        </p:nvSpPr>
        <p:spPr>
          <a:xfrm>
            <a:off x="261938" y="260350"/>
            <a:ext cx="11664949" cy="864394"/>
          </a:xfrm>
        </p:spPr>
        <p:txBody>
          <a:bodyPr/>
          <a:lstStyle/>
          <a:p>
            <a:pPr algn="ctr"/>
            <a:r>
              <a:rPr lang="es-GT" dirty="0"/>
              <a:t>MODULOS ESCOLARES</a:t>
            </a:r>
            <a:br>
              <a:rPr lang="es-GT" dirty="0"/>
            </a:br>
            <a:r>
              <a:rPr lang="es-GT" dirty="0"/>
              <a:t>FASE II</a:t>
            </a:r>
          </a:p>
        </p:txBody>
      </p:sp>
      <p:graphicFrame>
        <p:nvGraphicFramePr>
          <p:cNvPr id="6" name="Marcador de contenido 3">
            <a:extLst>
              <a:ext uri="{FF2B5EF4-FFF2-40B4-BE49-F238E27FC236}">
                <a16:creationId xmlns:a16="http://schemas.microsoft.com/office/drawing/2014/main" id="{3269647E-440D-45C3-BAA4-7FD8D174CF27}"/>
              </a:ext>
            </a:extLst>
          </p:cNvPr>
          <p:cNvGraphicFramePr>
            <a:graphicFrameLocks/>
          </p:cNvGraphicFramePr>
          <p:nvPr>
            <p:extLst>
              <p:ext uri="{D42A27DB-BD31-4B8C-83A1-F6EECF244321}">
                <p14:modId xmlns:p14="http://schemas.microsoft.com/office/powerpoint/2010/main" val="3351575341"/>
              </p:ext>
            </p:extLst>
          </p:nvPr>
        </p:nvGraphicFramePr>
        <p:xfrm>
          <a:off x="1053852" y="1340768"/>
          <a:ext cx="10387147" cy="4815148"/>
        </p:xfrm>
        <a:graphic>
          <a:graphicData uri="http://schemas.openxmlformats.org/drawingml/2006/table">
            <a:tbl>
              <a:tblPr firstRow="1" firstCol="1" lastRow="1" lastCol="1" bandRow="1" bandCol="1">
                <a:tableStyleId>{5C22544A-7EE6-4342-B048-85BDC9FD1C3A}</a:tableStyleId>
              </a:tblPr>
              <a:tblGrid>
                <a:gridCol w="1737383">
                  <a:extLst>
                    <a:ext uri="{9D8B030D-6E8A-4147-A177-3AD203B41FA5}">
                      <a16:colId xmlns:a16="http://schemas.microsoft.com/office/drawing/2014/main" val="3020021966"/>
                    </a:ext>
                  </a:extLst>
                </a:gridCol>
                <a:gridCol w="1227095">
                  <a:extLst>
                    <a:ext uri="{9D8B030D-6E8A-4147-A177-3AD203B41FA5}">
                      <a16:colId xmlns:a16="http://schemas.microsoft.com/office/drawing/2014/main" val="328505744"/>
                    </a:ext>
                  </a:extLst>
                </a:gridCol>
                <a:gridCol w="1811686">
                  <a:extLst>
                    <a:ext uri="{9D8B030D-6E8A-4147-A177-3AD203B41FA5}">
                      <a16:colId xmlns:a16="http://schemas.microsoft.com/office/drawing/2014/main" val="3611620282"/>
                    </a:ext>
                  </a:extLst>
                </a:gridCol>
                <a:gridCol w="1205241">
                  <a:extLst>
                    <a:ext uri="{9D8B030D-6E8A-4147-A177-3AD203B41FA5}">
                      <a16:colId xmlns:a16="http://schemas.microsoft.com/office/drawing/2014/main" val="3025885741"/>
                    </a:ext>
                  </a:extLst>
                </a:gridCol>
                <a:gridCol w="1409575">
                  <a:extLst>
                    <a:ext uri="{9D8B030D-6E8A-4147-A177-3AD203B41FA5}">
                      <a16:colId xmlns:a16="http://schemas.microsoft.com/office/drawing/2014/main" val="775109577"/>
                    </a:ext>
                  </a:extLst>
                </a:gridCol>
                <a:gridCol w="1409575">
                  <a:extLst>
                    <a:ext uri="{9D8B030D-6E8A-4147-A177-3AD203B41FA5}">
                      <a16:colId xmlns:a16="http://schemas.microsoft.com/office/drawing/2014/main" val="639907178"/>
                    </a:ext>
                  </a:extLst>
                </a:gridCol>
                <a:gridCol w="1586592">
                  <a:extLst>
                    <a:ext uri="{9D8B030D-6E8A-4147-A177-3AD203B41FA5}">
                      <a16:colId xmlns:a16="http://schemas.microsoft.com/office/drawing/2014/main" val="3856499403"/>
                    </a:ext>
                  </a:extLst>
                </a:gridCol>
              </a:tblGrid>
              <a:tr h="841669">
                <a:tc>
                  <a:txBody>
                    <a:bodyPr/>
                    <a:lstStyle/>
                    <a:p>
                      <a:pPr algn="l">
                        <a:spcAft>
                          <a:spcPts val="0"/>
                        </a:spcAft>
                      </a:pPr>
                      <a:r>
                        <a:rPr lang="es-GT" sz="1000">
                          <a:effectLst/>
                        </a:rPr>
                        <a:t> </a:t>
                      </a:r>
                    </a:p>
                    <a:p>
                      <a:pPr marL="21590" marR="17780" algn="ctr">
                        <a:spcBef>
                          <a:spcPts val="740"/>
                        </a:spcBef>
                        <a:spcAft>
                          <a:spcPts val="0"/>
                        </a:spcAft>
                      </a:pPr>
                      <a:r>
                        <a:rPr lang="es-GT" sz="1000">
                          <a:effectLst/>
                        </a:rPr>
                        <a:t>Departamento</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Aft>
                          <a:spcPts val="0"/>
                        </a:spcAft>
                      </a:pPr>
                      <a:r>
                        <a:rPr lang="es-GT" sz="1000">
                          <a:effectLst/>
                        </a:rPr>
                        <a:t> </a:t>
                      </a:r>
                    </a:p>
                    <a:p>
                      <a:pPr marL="29845" marR="28575" algn="ctr">
                        <a:spcBef>
                          <a:spcPts val="740"/>
                        </a:spcBef>
                        <a:spcAft>
                          <a:spcPts val="0"/>
                        </a:spcAft>
                      </a:pPr>
                      <a:r>
                        <a:rPr lang="es-GT" sz="1000">
                          <a:effectLst/>
                        </a:rPr>
                        <a:t>Municipios</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Aft>
                          <a:spcPts val="0"/>
                        </a:spcAft>
                      </a:pPr>
                      <a:r>
                        <a:rPr lang="es-GT" sz="1000">
                          <a:effectLst/>
                        </a:rPr>
                        <a:t> </a:t>
                      </a:r>
                    </a:p>
                    <a:p>
                      <a:pPr marL="38735" marR="38100" algn="ctr">
                        <a:spcBef>
                          <a:spcPts val="740"/>
                        </a:spcBef>
                        <a:spcAft>
                          <a:spcPts val="0"/>
                        </a:spcAft>
                      </a:pPr>
                      <a:r>
                        <a:rPr lang="es-GT" sz="1000">
                          <a:effectLst/>
                        </a:rPr>
                        <a:t>Establecimientos</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Bef>
                          <a:spcPts val="20"/>
                        </a:spcBef>
                        <a:spcAft>
                          <a:spcPts val="0"/>
                        </a:spcAft>
                      </a:pPr>
                      <a:r>
                        <a:rPr lang="es-GT" sz="1100">
                          <a:effectLst/>
                        </a:rPr>
                        <a:t> </a:t>
                      </a:r>
                      <a:endParaRPr lang="es-GT" sz="1000">
                        <a:effectLst/>
                      </a:endParaRPr>
                    </a:p>
                    <a:p>
                      <a:pPr marL="43815" indent="54610" algn="l">
                        <a:lnSpc>
                          <a:spcPct val="105000"/>
                        </a:lnSpc>
                        <a:spcAft>
                          <a:spcPts val="0"/>
                        </a:spcAft>
                      </a:pPr>
                      <a:r>
                        <a:rPr lang="es-GT" sz="1000">
                          <a:effectLst/>
                        </a:rPr>
                        <a:t>Módulos Educativos</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Bef>
                          <a:spcPts val="20"/>
                        </a:spcBef>
                        <a:spcAft>
                          <a:spcPts val="0"/>
                        </a:spcAft>
                      </a:pPr>
                      <a:r>
                        <a:rPr lang="es-GT" sz="1100">
                          <a:effectLst/>
                        </a:rPr>
                        <a:t> </a:t>
                      </a:r>
                      <a:endParaRPr lang="es-GT" sz="1000">
                        <a:effectLst/>
                      </a:endParaRPr>
                    </a:p>
                    <a:p>
                      <a:pPr marL="73660" indent="-29210" algn="l">
                        <a:lnSpc>
                          <a:spcPct val="105000"/>
                        </a:lnSpc>
                        <a:spcAft>
                          <a:spcPts val="0"/>
                        </a:spcAft>
                      </a:pPr>
                      <a:r>
                        <a:rPr lang="es-GT" sz="1000">
                          <a:effectLst/>
                        </a:rPr>
                        <a:t>Beneficiarios Preprimaria</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Bef>
                          <a:spcPts val="20"/>
                        </a:spcBef>
                        <a:spcAft>
                          <a:spcPts val="0"/>
                        </a:spcAft>
                      </a:pPr>
                      <a:r>
                        <a:rPr lang="es-GT" sz="1100">
                          <a:effectLst/>
                        </a:rPr>
                        <a:t> </a:t>
                      </a:r>
                      <a:endParaRPr lang="es-GT" sz="1000">
                        <a:effectLst/>
                      </a:endParaRPr>
                    </a:p>
                    <a:p>
                      <a:pPr marL="168910" marR="42545" indent="-125095" algn="l">
                        <a:lnSpc>
                          <a:spcPct val="105000"/>
                        </a:lnSpc>
                        <a:spcAft>
                          <a:spcPts val="0"/>
                        </a:spcAft>
                      </a:pPr>
                      <a:r>
                        <a:rPr lang="es-GT" sz="1000">
                          <a:effectLst/>
                        </a:rPr>
                        <a:t>Beneficiarios Primaria</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5250" marR="94615" indent="3175" algn="ctr">
                        <a:lnSpc>
                          <a:spcPct val="105000"/>
                        </a:lnSpc>
                        <a:spcAft>
                          <a:spcPts val="0"/>
                        </a:spcAft>
                      </a:pPr>
                      <a:r>
                        <a:rPr lang="es-GT" sz="1000">
                          <a:effectLst/>
                        </a:rPr>
                        <a:t>Total Beneficiarios por</a:t>
                      </a:r>
                    </a:p>
                    <a:p>
                      <a:pPr marL="28575" marR="26035" algn="ctr">
                        <a:lnSpc>
                          <a:spcPts val="1240"/>
                        </a:lnSpc>
                        <a:spcAft>
                          <a:spcPts val="0"/>
                        </a:spcAft>
                      </a:pPr>
                      <a:r>
                        <a:rPr lang="es-GT" sz="1000">
                          <a:effectLst/>
                        </a:rPr>
                        <a:t>Departamento</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751411357"/>
                  </a:ext>
                </a:extLst>
              </a:tr>
              <a:tr h="191872">
                <a:tc>
                  <a:txBody>
                    <a:bodyPr/>
                    <a:lstStyle/>
                    <a:p>
                      <a:pPr marL="20955" marR="17780" algn="ctr">
                        <a:spcBef>
                          <a:spcPts val="85"/>
                        </a:spcBef>
                        <a:spcAft>
                          <a:spcPts val="0"/>
                        </a:spcAft>
                      </a:pPr>
                      <a:r>
                        <a:rPr lang="es-GT" sz="1000" dirty="0">
                          <a:effectLst/>
                        </a:rPr>
                        <a:t>El Quiché</a:t>
                      </a:r>
                      <a:endParaRPr lang="es-GT" sz="10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5"/>
                        </a:spcBef>
                        <a:spcAft>
                          <a:spcPts val="0"/>
                        </a:spcAft>
                      </a:pPr>
                      <a:r>
                        <a:rPr lang="es-GT" sz="1000">
                          <a:effectLst/>
                        </a:rPr>
                        <a:t>8</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85"/>
                        </a:spcBef>
                        <a:spcAft>
                          <a:spcPts val="0"/>
                        </a:spcAft>
                      </a:pPr>
                      <a:r>
                        <a:rPr lang="es-GT" sz="1000">
                          <a:effectLst/>
                        </a:rPr>
                        <a:t>41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85"/>
                        </a:spcBef>
                        <a:spcAft>
                          <a:spcPts val="0"/>
                        </a:spcAft>
                      </a:pPr>
                      <a:r>
                        <a:rPr lang="es-GT" sz="1000">
                          <a:effectLst/>
                        </a:rPr>
                        <a:t>53</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85"/>
                        </a:spcBef>
                        <a:spcAft>
                          <a:spcPts val="0"/>
                        </a:spcAft>
                      </a:pPr>
                      <a:r>
                        <a:rPr lang="es-GT" sz="1000">
                          <a:effectLst/>
                        </a:rPr>
                        <a:t>576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85"/>
                        </a:spcBef>
                        <a:spcAft>
                          <a:spcPts val="0"/>
                        </a:spcAft>
                      </a:pPr>
                      <a:r>
                        <a:rPr lang="es-GT" sz="1000">
                          <a:effectLst/>
                        </a:rPr>
                        <a:t>1,480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85"/>
                        </a:spcBef>
                        <a:spcAft>
                          <a:spcPts val="0"/>
                        </a:spcAft>
                      </a:pPr>
                      <a:r>
                        <a:rPr lang="es-GT" sz="1000">
                          <a:effectLst/>
                        </a:rPr>
                        <a:t>2,056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551145681"/>
                  </a:ext>
                </a:extLst>
              </a:tr>
              <a:tr h="191872">
                <a:tc>
                  <a:txBody>
                    <a:bodyPr/>
                    <a:lstStyle/>
                    <a:p>
                      <a:pPr marL="21590" marR="17145" algn="ctr">
                        <a:spcBef>
                          <a:spcPts val="80"/>
                        </a:spcBef>
                        <a:spcAft>
                          <a:spcPts val="0"/>
                        </a:spcAft>
                      </a:pPr>
                      <a:r>
                        <a:rPr lang="es-GT" sz="1000">
                          <a:effectLst/>
                        </a:rPr>
                        <a:t>Totonicapán</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3</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spcBef>
                          <a:spcPts val="80"/>
                        </a:spcBef>
                        <a:spcAft>
                          <a:spcPts val="0"/>
                        </a:spcAft>
                      </a:pPr>
                      <a:r>
                        <a:rPr lang="es-GT" sz="1000">
                          <a:effectLst/>
                        </a:rPr>
                        <a:t>9</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80"/>
                        </a:spcBef>
                        <a:spcAft>
                          <a:spcPts val="0"/>
                        </a:spcAft>
                      </a:pPr>
                      <a:r>
                        <a:rPr lang="es-GT" sz="1000">
                          <a:effectLst/>
                        </a:rPr>
                        <a:t>11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80"/>
                        </a:spcBef>
                        <a:spcAft>
                          <a:spcPts val="0"/>
                        </a:spcAft>
                      </a:pPr>
                      <a:r>
                        <a:rPr lang="es-GT" sz="1000">
                          <a:effectLst/>
                        </a:rPr>
                        <a:t>144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80"/>
                        </a:spcBef>
                        <a:spcAft>
                          <a:spcPts val="0"/>
                        </a:spcAft>
                      </a:pPr>
                      <a:r>
                        <a:rPr lang="es-GT" sz="1000">
                          <a:effectLst/>
                        </a:rPr>
                        <a:t>280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80"/>
                        </a:spcBef>
                        <a:spcAft>
                          <a:spcPts val="0"/>
                        </a:spcAft>
                      </a:pPr>
                      <a:r>
                        <a:rPr lang="es-GT" sz="1000">
                          <a:effectLst/>
                        </a:rPr>
                        <a:t>424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689374255"/>
                  </a:ext>
                </a:extLst>
              </a:tr>
              <a:tr h="338823">
                <a:tc>
                  <a:txBody>
                    <a:bodyPr/>
                    <a:lstStyle/>
                    <a:p>
                      <a:pPr marL="21590" marR="17145" algn="ctr">
                        <a:spcBef>
                          <a:spcPts val="80"/>
                        </a:spcBef>
                        <a:spcAft>
                          <a:spcPts val="0"/>
                        </a:spcAft>
                      </a:pPr>
                      <a:r>
                        <a:rPr lang="es-GT" sz="1000">
                          <a:effectLst/>
                        </a:rPr>
                        <a:t>Quetzaltenango</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spcBef>
                          <a:spcPts val="80"/>
                        </a:spcBef>
                        <a:spcAft>
                          <a:spcPts val="0"/>
                        </a:spcAft>
                      </a:pPr>
                      <a:r>
                        <a:rPr lang="es-GT" sz="1000">
                          <a:effectLst/>
                        </a:rPr>
                        <a:t>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210" algn="ctr">
                        <a:spcBef>
                          <a:spcPts val="80"/>
                        </a:spcBef>
                        <a:spcAft>
                          <a:spcPts val="0"/>
                        </a:spcAft>
                      </a:pPr>
                      <a:r>
                        <a:rPr lang="es-GT" sz="1000">
                          <a:effectLst/>
                        </a:rPr>
                        <a:t>36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7480" algn="ctr">
                        <a:spcBef>
                          <a:spcPts val="80"/>
                        </a:spcBef>
                        <a:spcAft>
                          <a:spcPts val="0"/>
                        </a:spcAft>
                      </a:pPr>
                      <a:r>
                        <a:rPr lang="es-GT" sz="1000">
                          <a:effectLst/>
                        </a:rPr>
                        <a:t>40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4765" algn="ctr">
                        <a:spcBef>
                          <a:spcPts val="80"/>
                        </a:spcBef>
                        <a:spcAft>
                          <a:spcPts val="0"/>
                        </a:spcAft>
                      </a:pPr>
                      <a:r>
                        <a:rPr lang="es-GT" sz="1000">
                          <a:effectLst/>
                        </a:rPr>
                        <a:t>76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824859822"/>
                  </a:ext>
                </a:extLst>
              </a:tr>
              <a:tr h="191872">
                <a:tc>
                  <a:txBody>
                    <a:bodyPr/>
                    <a:lstStyle/>
                    <a:p>
                      <a:pPr marL="21590" marR="17780" algn="ctr">
                        <a:spcBef>
                          <a:spcPts val="70"/>
                        </a:spcBef>
                        <a:spcAft>
                          <a:spcPts val="0"/>
                        </a:spcAft>
                      </a:pPr>
                      <a:r>
                        <a:rPr lang="es-GT" sz="1000">
                          <a:effectLst/>
                        </a:rPr>
                        <a:t>Suchitepéquez</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70"/>
                        </a:spcBef>
                        <a:spcAft>
                          <a:spcPts val="0"/>
                        </a:spcAft>
                      </a:pPr>
                      <a:r>
                        <a:rPr lang="es-GT" sz="1000">
                          <a:effectLst/>
                        </a:rPr>
                        <a:t>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70"/>
                        </a:spcBef>
                        <a:spcAft>
                          <a:spcPts val="0"/>
                        </a:spcAft>
                      </a:pPr>
                      <a:r>
                        <a:rPr lang="es-GT" sz="1000">
                          <a:effectLst/>
                        </a:rPr>
                        <a:t>20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70"/>
                        </a:spcBef>
                        <a:spcAft>
                          <a:spcPts val="0"/>
                        </a:spcAft>
                      </a:pPr>
                      <a:r>
                        <a:rPr lang="es-GT" sz="1000">
                          <a:effectLst/>
                        </a:rPr>
                        <a:t>38</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70"/>
                        </a:spcBef>
                        <a:spcAft>
                          <a:spcPts val="0"/>
                        </a:spcAft>
                      </a:pPr>
                      <a:r>
                        <a:rPr lang="es-GT" sz="1000">
                          <a:effectLst/>
                        </a:rPr>
                        <a:t>180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70"/>
                        </a:spcBef>
                        <a:spcAft>
                          <a:spcPts val="0"/>
                        </a:spcAft>
                      </a:pPr>
                      <a:r>
                        <a:rPr lang="es-GT" sz="1000">
                          <a:effectLst/>
                        </a:rPr>
                        <a:t>1,320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70"/>
                        </a:spcBef>
                        <a:spcAft>
                          <a:spcPts val="0"/>
                        </a:spcAft>
                      </a:pPr>
                      <a:r>
                        <a:rPr lang="es-GT" sz="1000">
                          <a:effectLst/>
                        </a:rPr>
                        <a:t>1,500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040941314"/>
                  </a:ext>
                </a:extLst>
              </a:tr>
              <a:tr h="191872">
                <a:tc>
                  <a:txBody>
                    <a:bodyPr/>
                    <a:lstStyle/>
                    <a:p>
                      <a:pPr marL="21590" marR="16510" algn="ctr">
                        <a:spcBef>
                          <a:spcPts val="70"/>
                        </a:spcBef>
                        <a:spcAft>
                          <a:spcPts val="0"/>
                        </a:spcAft>
                      </a:pPr>
                      <a:r>
                        <a:rPr lang="es-GT" sz="1000">
                          <a:effectLst/>
                        </a:rPr>
                        <a:t>Alta Verapaz</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70"/>
                        </a:spcBef>
                        <a:spcAft>
                          <a:spcPts val="0"/>
                        </a:spcAft>
                      </a:pPr>
                      <a:r>
                        <a:rPr lang="es-GT" sz="1000">
                          <a:effectLst/>
                        </a:rPr>
                        <a:t>7</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70"/>
                        </a:spcBef>
                        <a:spcAft>
                          <a:spcPts val="0"/>
                        </a:spcAft>
                      </a:pPr>
                      <a:r>
                        <a:rPr lang="es-GT" sz="1000">
                          <a:effectLst/>
                        </a:rPr>
                        <a:t>43</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70"/>
                        </a:spcBef>
                        <a:spcAft>
                          <a:spcPts val="0"/>
                        </a:spcAft>
                      </a:pPr>
                      <a:r>
                        <a:rPr lang="es-GT" sz="1000">
                          <a:effectLst/>
                        </a:rPr>
                        <a:t>45</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70"/>
                        </a:spcBef>
                        <a:spcAft>
                          <a:spcPts val="0"/>
                        </a:spcAft>
                      </a:pPr>
                      <a:r>
                        <a:rPr lang="es-GT" sz="1000">
                          <a:effectLst/>
                        </a:rPr>
                        <a:t>108</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70"/>
                        </a:spcBef>
                        <a:spcAft>
                          <a:spcPts val="0"/>
                        </a:spcAft>
                      </a:pPr>
                      <a:r>
                        <a:rPr lang="es-GT" sz="1000">
                          <a:effectLst/>
                        </a:rPr>
                        <a:t>1,680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70"/>
                        </a:spcBef>
                        <a:spcAft>
                          <a:spcPts val="0"/>
                        </a:spcAft>
                      </a:pPr>
                      <a:r>
                        <a:rPr lang="es-GT" sz="1000">
                          <a:effectLst/>
                        </a:rPr>
                        <a:t>1,788</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158741006"/>
                  </a:ext>
                </a:extLst>
              </a:tr>
              <a:tr h="191872">
                <a:tc>
                  <a:txBody>
                    <a:bodyPr/>
                    <a:lstStyle/>
                    <a:p>
                      <a:pPr marL="21590" marR="17780" algn="ctr">
                        <a:spcBef>
                          <a:spcPts val="80"/>
                        </a:spcBef>
                        <a:spcAft>
                          <a:spcPts val="0"/>
                        </a:spcAft>
                      </a:pPr>
                      <a:r>
                        <a:rPr lang="es-GT" sz="1000">
                          <a:effectLst/>
                        </a:rPr>
                        <a:t>Baja Verapaz</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3</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80"/>
                        </a:spcBef>
                        <a:spcAft>
                          <a:spcPts val="0"/>
                        </a:spcAft>
                      </a:pPr>
                      <a:r>
                        <a:rPr lang="es-GT" sz="1000">
                          <a:effectLst/>
                        </a:rPr>
                        <a:t>31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80"/>
                        </a:spcBef>
                        <a:spcAft>
                          <a:spcPts val="0"/>
                        </a:spcAft>
                      </a:pPr>
                      <a:r>
                        <a:rPr lang="es-GT" sz="1000">
                          <a:effectLst/>
                        </a:rPr>
                        <a:t>32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80"/>
                        </a:spcBef>
                        <a:spcAft>
                          <a:spcPts val="0"/>
                        </a:spcAft>
                      </a:pPr>
                      <a:r>
                        <a:rPr lang="es-GT" sz="1000">
                          <a:effectLst/>
                        </a:rPr>
                        <a:t>468</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80"/>
                        </a:spcBef>
                        <a:spcAft>
                          <a:spcPts val="0"/>
                        </a:spcAft>
                      </a:pPr>
                      <a:r>
                        <a:rPr lang="es-GT" sz="1000">
                          <a:effectLst/>
                        </a:rPr>
                        <a:t>760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80"/>
                        </a:spcBef>
                        <a:spcAft>
                          <a:spcPts val="0"/>
                        </a:spcAft>
                      </a:pPr>
                      <a:r>
                        <a:rPr lang="es-GT" sz="1000">
                          <a:effectLst/>
                        </a:rPr>
                        <a:t>1,228</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45162373"/>
                  </a:ext>
                </a:extLst>
              </a:tr>
              <a:tr h="191872">
                <a:tc>
                  <a:txBody>
                    <a:bodyPr/>
                    <a:lstStyle/>
                    <a:p>
                      <a:pPr marL="20320" marR="17780" algn="ctr">
                        <a:spcBef>
                          <a:spcPts val="80"/>
                        </a:spcBef>
                        <a:spcAft>
                          <a:spcPts val="0"/>
                        </a:spcAft>
                      </a:pPr>
                      <a:r>
                        <a:rPr lang="es-GT" sz="1000">
                          <a:effectLst/>
                        </a:rPr>
                        <a:t>Chimaltenango</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spcBef>
                          <a:spcPts val="80"/>
                        </a:spcBef>
                        <a:spcAft>
                          <a:spcPts val="0"/>
                        </a:spcAft>
                      </a:pPr>
                      <a:r>
                        <a:rPr lang="es-GT" sz="1000" dirty="0">
                          <a:effectLst/>
                        </a:rPr>
                        <a:t>2</a:t>
                      </a:r>
                      <a:endParaRPr lang="es-GT" sz="10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7480" algn="ctr">
                        <a:spcBef>
                          <a:spcPts val="80"/>
                        </a:spcBef>
                        <a:spcAft>
                          <a:spcPts val="0"/>
                        </a:spcAft>
                      </a:pPr>
                      <a:r>
                        <a:rPr lang="es-GT" sz="1000">
                          <a:effectLst/>
                        </a:rPr>
                        <a:t>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4765" algn="ctr">
                        <a:spcBef>
                          <a:spcPts val="80"/>
                        </a:spcBef>
                        <a:spcAft>
                          <a:spcPts val="0"/>
                        </a:spcAft>
                      </a:pPr>
                      <a:r>
                        <a:rPr lang="es-GT" sz="1000">
                          <a:effectLst/>
                        </a:rPr>
                        <a:t>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583186812"/>
                  </a:ext>
                </a:extLst>
              </a:tr>
              <a:tr h="192513">
                <a:tc>
                  <a:txBody>
                    <a:bodyPr/>
                    <a:lstStyle/>
                    <a:p>
                      <a:pPr marL="21590" marR="17780" algn="ctr">
                        <a:spcBef>
                          <a:spcPts val="85"/>
                        </a:spcBef>
                        <a:spcAft>
                          <a:spcPts val="0"/>
                        </a:spcAft>
                      </a:pPr>
                      <a:r>
                        <a:rPr lang="es-GT" sz="1000">
                          <a:effectLst/>
                        </a:rPr>
                        <a:t>Guatemala</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5"/>
                        </a:spcBef>
                        <a:spcAft>
                          <a:spcPts val="0"/>
                        </a:spcAft>
                      </a:pPr>
                      <a:r>
                        <a:rPr lang="es-GT" sz="1000">
                          <a:effectLst/>
                        </a:rPr>
                        <a:t>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85"/>
                        </a:spcBef>
                        <a:spcAft>
                          <a:spcPts val="0"/>
                        </a:spcAft>
                      </a:pPr>
                      <a:r>
                        <a:rPr lang="es-GT" sz="1000">
                          <a:effectLst/>
                        </a:rPr>
                        <a:t>15</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85"/>
                        </a:spcBef>
                        <a:spcAft>
                          <a:spcPts val="0"/>
                        </a:spcAft>
                      </a:pPr>
                      <a:r>
                        <a:rPr lang="es-GT" sz="1000">
                          <a:effectLst/>
                        </a:rPr>
                        <a:t>32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85"/>
                        </a:spcBef>
                        <a:spcAft>
                          <a:spcPts val="0"/>
                        </a:spcAft>
                      </a:pPr>
                      <a:r>
                        <a:rPr lang="es-GT" sz="1000">
                          <a:effectLst/>
                        </a:rPr>
                        <a:t>252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85"/>
                        </a:spcBef>
                        <a:spcAft>
                          <a:spcPts val="0"/>
                        </a:spcAft>
                      </a:pPr>
                      <a:r>
                        <a:rPr lang="es-GT" sz="1000">
                          <a:effectLst/>
                        </a:rPr>
                        <a:t>1,000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85"/>
                        </a:spcBef>
                        <a:spcAft>
                          <a:spcPts val="0"/>
                        </a:spcAft>
                      </a:pPr>
                      <a:r>
                        <a:rPr lang="es-GT" sz="1000">
                          <a:effectLst/>
                        </a:rPr>
                        <a:t>1,252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417238779"/>
                  </a:ext>
                </a:extLst>
              </a:tr>
              <a:tr h="193155">
                <a:tc>
                  <a:txBody>
                    <a:bodyPr/>
                    <a:lstStyle/>
                    <a:p>
                      <a:pPr marL="21590" marR="16510" algn="ctr">
                        <a:spcBef>
                          <a:spcPts val="80"/>
                        </a:spcBef>
                        <a:spcAft>
                          <a:spcPts val="0"/>
                        </a:spcAft>
                      </a:pPr>
                      <a:r>
                        <a:rPr lang="es-GT" sz="1000">
                          <a:effectLst/>
                        </a:rPr>
                        <a:t>Sacatepéquez</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spcBef>
                          <a:spcPts val="80"/>
                        </a:spcBef>
                        <a:spcAft>
                          <a:spcPts val="0"/>
                        </a:spcAft>
                      </a:pPr>
                      <a:r>
                        <a:rPr lang="es-GT" sz="1000">
                          <a:effectLst/>
                        </a:rPr>
                        <a:t>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7480" algn="ctr">
                        <a:spcBef>
                          <a:spcPts val="80"/>
                        </a:spcBef>
                        <a:spcAft>
                          <a:spcPts val="0"/>
                        </a:spcAft>
                      </a:pPr>
                      <a:r>
                        <a:rPr lang="es-GT" sz="1000">
                          <a:effectLst/>
                        </a:rPr>
                        <a:t>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4765" algn="ctr">
                        <a:spcBef>
                          <a:spcPts val="80"/>
                        </a:spcBef>
                        <a:spcAft>
                          <a:spcPts val="0"/>
                        </a:spcAft>
                      </a:pPr>
                      <a:r>
                        <a:rPr lang="es-GT" sz="1000">
                          <a:effectLst/>
                        </a:rPr>
                        <a:t>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649748668"/>
                  </a:ext>
                </a:extLst>
              </a:tr>
              <a:tr h="191872">
                <a:tc>
                  <a:txBody>
                    <a:bodyPr/>
                    <a:lstStyle/>
                    <a:p>
                      <a:pPr marL="21590" marR="16510" algn="ctr">
                        <a:spcBef>
                          <a:spcPts val="70"/>
                        </a:spcBef>
                        <a:spcAft>
                          <a:spcPts val="0"/>
                        </a:spcAft>
                      </a:pPr>
                      <a:r>
                        <a:rPr lang="es-GT" sz="1000">
                          <a:effectLst/>
                        </a:rPr>
                        <a:t>Sololá</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70"/>
                        </a:spcBef>
                        <a:spcAft>
                          <a:spcPts val="0"/>
                        </a:spcAft>
                      </a:pPr>
                      <a:r>
                        <a:rPr lang="es-GT" sz="1000">
                          <a:effectLst/>
                        </a:rPr>
                        <a:t>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70"/>
                        </a:spcBef>
                        <a:spcAft>
                          <a:spcPts val="0"/>
                        </a:spcAft>
                      </a:pPr>
                      <a:r>
                        <a:rPr lang="es-GT" sz="1000">
                          <a:effectLst/>
                        </a:rPr>
                        <a:t>20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70"/>
                        </a:spcBef>
                        <a:spcAft>
                          <a:spcPts val="0"/>
                        </a:spcAft>
                      </a:pPr>
                      <a:r>
                        <a:rPr lang="es-GT" sz="1000">
                          <a:effectLst/>
                        </a:rPr>
                        <a:t>35</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70"/>
                        </a:spcBef>
                        <a:spcAft>
                          <a:spcPts val="0"/>
                        </a:spcAft>
                      </a:pPr>
                      <a:r>
                        <a:rPr lang="es-GT" sz="1000">
                          <a:effectLst/>
                        </a:rPr>
                        <a:t>180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70"/>
                        </a:spcBef>
                        <a:spcAft>
                          <a:spcPts val="0"/>
                        </a:spcAft>
                      </a:pPr>
                      <a:r>
                        <a:rPr lang="es-GT" sz="1000">
                          <a:effectLst/>
                        </a:rPr>
                        <a:t>1,200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70"/>
                        </a:spcBef>
                        <a:spcAft>
                          <a:spcPts val="0"/>
                        </a:spcAft>
                      </a:pPr>
                      <a:r>
                        <a:rPr lang="es-GT" sz="1000">
                          <a:effectLst/>
                        </a:rPr>
                        <a:t>1,380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158407631"/>
                  </a:ext>
                </a:extLst>
              </a:tr>
              <a:tr h="191872">
                <a:tc>
                  <a:txBody>
                    <a:bodyPr/>
                    <a:lstStyle/>
                    <a:p>
                      <a:pPr marL="20320" marR="17780" algn="ctr">
                        <a:spcBef>
                          <a:spcPts val="70"/>
                        </a:spcBef>
                        <a:spcAft>
                          <a:spcPts val="0"/>
                        </a:spcAft>
                      </a:pPr>
                      <a:r>
                        <a:rPr lang="es-GT" sz="1000">
                          <a:effectLst/>
                        </a:rPr>
                        <a:t>Chiquimula</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70"/>
                        </a:spcBef>
                        <a:spcAft>
                          <a:spcPts val="0"/>
                        </a:spcAft>
                      </a:pPr>
                      <a:r>
                        <a:rPr lang="es-GT" sz="1000">
                          <a:effectLst/>
                        </a:rPr>
                        <a:t>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70"/>
                        </a:spcBef>
                        <a:spcAft>
                          <a:spcPts val="0"/>
                        </a:spcAft>
                      </a:pPr>
                      <a:r>
                        <a:rPr lang="es-GT" sz="1000">
                          <a:effectLst/>
                        </a:rPr>
                        <a:t>26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70"/>
                        </a:spcBef>
                        <a:spcAft>
                          <a:spcPts val="0"/>
                        </a:spcAft>
                      </a:pPr>
                      <a:r>
                        <a:rPr lang="es-GT" sz="1000">
                          <a:effectLst/>
                        </a:rPr>
                        <a:t>29</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70"/>
                        </a:spcBef>
                        <a:spcAft>
                          <a:spcPts val="0"/>
                        </a:spcAft>
                      </a:pPr>
                      <a:r>
                        <a:rPr lang="es-GT" sz="1000">
                          <a:effectLst/>
                        </a:rPr>
                        <a:t>324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70"/>
                        </a:spcBef>
                        <a:spcAft>
                          <a:spcPts val="0"/>
                        </a:spcAft>
                      </a:pPr>
                      <a:r>
                        <a:rPr lang="es-GT" sz="1000">
                          <a:effectLst/>
                        </a:rPr>
                        <a:t>800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70"/>
                        </a:spcBef>
                        <a:spcAft>
                          <a:spcPts val="0"/>
                        </a:spcAft>
                      </a:pPr>
                      <a:r>
                        <a:rPr lang="es-GT" sz="1000">
                          <a:effectLst/>
                        </a:rPr>
                        <a:t>1,124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393478850"/>
                  </a:ext>
                </a:extLst>
              </a:tr>
              <a:tr h="191872">
                <a:tc>
                  <a:txBody>
                    <a:bodyPr/>
                    <a:lstStyle/>
                    <a:p>
                      <a:pPr marL="19685" marR="17780" algn="ctr">
                        <a:spcBef>
                          <a:spcPts val="80"/>
                        </a:spcBef>
                        <a:spcAft>
                          <a:spcPts val="0"/>
                        </a:spcAft>
                      </a:pPr>
                      <a:r>
                        <a:rPr lang="es-GT" sz="1000">
                          <a:effectLst/>
                        </a:rPr>
                        <a:t>Jalapa</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3</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80"/>
                        </a:spcBef>
                        <a:spcAft>
                          <a:spcPts val="0"/>
                        </a:spcAft>
                      </a:pPr>
                      <a:r>
                        <a:rPr lang="es-GT" sz="1000">
                          <a:effectLst/>
                        </a:rPr>
                        <a:t>22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80"/>
                        </a:spcBef>
                        <a:spcAft>
                          <a:spcPts val="0"/>
                        </a:spcAft>
                      </a:pPr>
                      <a:r>
                        <a:rPr lang="es-GT" sz="1000">
                          <a:effectLst/>
                        </a:rPr>
                        <a:t>23</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80"/>
                        </a:spcBef>
                        <a:spcAft>
                          <a:spcPts val="0"/>
                        </a:spcAft>
                      </a:pPr>
                      <a:r>
                        <a:rPr lang="es-GT" sz="1000">
                          <a:effectLst/>
                        </a:rPr>
                        <a:t>144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80"/>
                        </a:spcBef>
                        <a:spcAft>
                          <a:spcPts val="0"/>
                        </a:spcAft>
                      </a:pPr>
                      <a:r>
                        <a:rPr lang="es-GT" sz="1000">
                          <a:effectLst/>
                        </a:rPr>
                        <a:t>760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80"/>
                        </a:spcBef>
                        <a:spcAft>
                          <a:spcPts val="0"/>
                        </a:spcAft>
                      </a:pPr>
                      <a:r>
                        <a:rPr lang="es-GT" sz="1000">
                          <a:effectLst/>
                        </a:rPr>
                        <a:t>904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963798066"/>
                  </a:ext>
                </a:extLst>
              </a:tr>
              <a:tr h="191872">
                <a:tc>
                  <a:txBody>
                    <a:bodyPr/>
                    <a:lstStyle/>
                    <a:p>
                      <a:pPr marL="21590" marR="17780" algn="ctr">
                        <a:spcBef>
                          <a:spcPts val="80"/>
                        </a:spcBef>
                        <a:spcAft>
                          <a:spcPts val="0"/>
                        </a:spcAft>
                      </a:pPr>
                      <a:r>
                        <a:rPr lang="es-GT" sz="1000">
                          <a:effectLst/>
                        </a:rPr>
                        <a:t>Jutiapa</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spcBef>
                          <a:spcPts val="80"/>
                        </a:spcBef>
                        <a:spcAft>
                          <a:spcPts val="0"/>
                        </a:spcAft>
                      </a:pPr>
                      <a:r>
                        <a:rPr lang="es-GT" sz="1000">
                          <a:effectLst/>
                        </a:rPr>
                        <a:t>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8</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80"/>
                        </a:spcBef>
                        <a:spcAft>
                          <a:spcPts val="0"/>
                        </a:spcAft>
                      </a:pPr>
                      <a:r>
                        <a:rPr lang="es-GT" sz="1000">
                          <a:effectLst/>
                        </a:rPr>
                        <a:t>320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80"/>
                        </a:spcBef>
                        <a:spcAft>
                          <a:spcPts val="0"/>
                        </a:spcAft>
                      </a:pPr>
                      <a:r>
                        <a:rPr lang="es-GT" sz="1000">
                          <a:effectLst/>
                        </a:rPr>
                        <a:t>320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1157088"/>
                  </a:ext>
                </a:extLst>
              </a:tr>
              <a:tr h="338823">
                <a:tc>
                  <a:txBody>
                    <a:bodyPr/>
                    <a:lstStyle/>
                    <a:p>
                      <a:pPr marL="21590" marR="17780" algn="ctr">
                        <a:spcBef>
                          <a:spcPts val="80"/>
                        </a:spcBef>
                        <a:spcAft>
                          <a:spcPts val="0"/>
                        </a:spcAft>
                      </a:pPr>
                      <a:r>
                        <a:rPr lang="es-GT" sz="1000">
                          <a:effectLst/>
                        </a:rPr>
                        <a:t>Huehuetenango</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5</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80"/>
                        </a:spcBef>
                        <a:spcAft>
                          <a:spcPts val="0"/>
                        </a:spcAft>
                      </a:pPr>
                      <a:r>
                        <a:rPr lang="es-GT" sz="1000">
                          <a:effectLst/>
                        </a:rPr>
                        <a:t>20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80"/>
                        </a:spcBef>
                        <a:spcAft>
                          <a:spcPts val="0"/>
                        </a:spcAft>
                      </a:pPr>
                      <a:r>
                        <a:rPr lang="es-GT" sz="1000">
                          <a:effectLst/>
                        </a:rPr>
                        <a:t>26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80"/>
                        </a:spcBef>
                        <a:spcAft>
                          <a:spcPts val="0"/>
                        </a:spcAft>
                      </a:pPr>
                      <a:r>
                        <a:rPr lang="es-GT" sz="1000">
                          <a:effectLst/>
                        </a:rPr>
                        <a:t>216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80"/>
                        </a:spcBef>
                        <a:spcAft>
                          <a:spcPts val="0"/>
                        </a:spcAft>
                      </a:pPr>
                      <a:r>
                        <a:rPr lang="es-GT" sz="1000">
                          <a:effectLst/>
                        </a:rPr>
                        <a:t>800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80"/>
                        </a:spcBef>
                        <a:spcAft>
                          <a:spcPts val="0"/>
                        </a:spcAft>
                      </a:pPr>
                      <a:r>
                        <a:rPr lang="es-GT" sz="1000">
                          <a:effectLst/>
                        </a:rPr>
                        <a:t>1,016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255734790"/>
                  </a:ext>
                </a:extLst>
              </a:tr>
              <a:tr h="193155">
                <a:tc>
                  <a:txBody>
                    <a:bodyPr/>
                    <a:lstStyle/>
                    <a:p>
                      <a:pPr marL="20955" marR="17780" algn="ctr">
                        <a:spcBef>
                          <a:spcPts val="80"/>
                        </a:spcBef>
                        <a:spcAft>
                          <a:spcPts val="0"/>
                        </a:spcAft>
                      </a:pPr>
                      <a:r>
                        <a:rPr lang="es-GT" sz="1000">
                          <a:effectLst/>
                        </a:rPr>
                        <a:t>San Marcos</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80"/>
                        </a:spcBef>
                        <a:spcAft>
                          <a:spcPts val="0"/>
                        </a:spcAft>
                      </a:pPr>
                      <a:r>
                        <a:rPr lang="es-GT" sz="1000">
                          <a:effectLst/>
                        </a:rPr>
                        <a:t>7</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80"/>
                        </a:spcBef>
                        <a:spcAft>
                          <a:spcPts val="0"/>
                        </a:spcAft>
                      </a:pPr>
                      <a:r>
                        <a:rPr lang="es-GT" sz="1000">
                          <a:effectLst/>
                        </a:rPr>
                        <a:t>20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80"/>
                        </a:spcBef>
                        <a:spcAft>
                          <a:spcPts val="0"/>
                        </a:spcAft>
                      </a:pPr>
                      <a:r>
                        <a:rPr lang="es-GT" sz="1000">
                          <a:effectLst/>
                        </a:rPr>
                        <a:t>23</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80"/>
                        </a:spcBef>
                        <a:spcAft>
                          <a:spcPts val="0"/>
                        </a:spcAft>
                      </a:pPr>
                      <a:r>
                        <a:rPr lang="es-GT" sz="1000">
                          <a:effectLst/>
                        </a:rPr>
                        <a:t>360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80"/>
                        </a:spcBef>
                        <a:spcAft>
                          <a:spcPts val="0"/>
                        </a:spcAft>
                      </a:pPr>
                      <a:r>
                        <a:rPr lang="es-GT" sz="1000">
                          <a:effectLst/>
                        </a:rPr>
                        <a:t>520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80"/>
                        </a:spcBef>
                        <a:spcAft>
                          <a:spcPts val="0"/>
                        </a:spcAft>
                      </a:pPr>
                      <a:r>
                        <a:rPr lang="es-GT" sz="1000">
                          <a:effectLst/>
                        </a:rPr>
                        <a:t>880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116472282"/>
                  </a:ext>
                </a:extLst>
              </a:tr>
              <a:tr h="191872">
                <a:tc>
                  <a:txBody>
                    <a:bodyPr/>
                    <a:lstStyle/>
                    <a:p>
                      <a:pPr marL="20320" marR="17780" algn="ctr">
                        <a:spcBef>
                          <a:spcPts val="70"/>
                        </a:spcBef>
                        <a:spcAft>
                          <a:spcPts val="0"/>
                        </a:spcAft>
                      </a:pPr>
                      <a:r>
                        <a:rPr lang="es-GT" sz="1000">
                          <a:effectLst/>
                        </a:rPr>
                        <a:t>Izabal</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70"/>
                        </a:spcBef>
                        <a:spcAft>
                          <a:spcPts val="0"/>
                        </a:spcAft>
                      </a:pPr>
                      <a:r>
                        <a:rPr lang="es-GT" sz="1000">
                          <a:effectLst/>
                        </a:rPr>
                        <a:t>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70"/>
                        </a:spcBef>
                        <a:spcAft>
                          <a:spcPts val="0"/>
                        </a:spcAft>
                      </a:pPr>
                      <a:r>
                        <a:rPr lang="es-GT" sz="1000">
                          <a:effectLst/>
                        </a:rPr>
                        <a:t>35</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70"/>
                        </a:spcBef>
                        <a:spcAft>
                          <a:spcPts val="0"/>
                        </a:spcAft>
                      </a:pPr>
                      <a:r>
                        <a:rPr lang="es-GT" sz="1000">
                          <a:effectLst/>
                        </a:rPr>
                        <a:t>56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70"/>
                        </a:spcBef>
                        <a:spcAft>
                          <a:spcPts val="0"/>
                        </a:spcAft>
                      </a:pPr>
                      <a:r>
                        <a:rPr lang="es-GT" sz="1000">
                          <a:effectLst/>
                        </a:rPr>
                        <a:t>576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70"/>
                        </a:spcBef>
                        <a:spcAft>
                          <a:spcPts val="0"/>
                        </a:spcAft>
                      </a:pPr>
                      <a:r>
                        <a:rPr lang="es-GT" sz="1000">
                          <a:effectLst/>
                        </a:rPr>
                        <a:t>1,600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70"/>
                        </a:spcBef>
                        <a:spcAft>
                          <a:spcPts val="0"/>
                        </a:spcAft>
                      </a:pPr>
                      <a:r>
                        <a:rPr lang="es-GT" sz="1000">
                          <a:effectLst/>
                        </a:rPr>
                        <a:t>2,176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23170801"/>
                  </a:ext>
                </a:extLst>
              </a:tr>
              <a:tr h="191872">
                <a:tc>
                  <a:txBody>
                    <a:bodyPr/>
                    <a:lstStyle/>
                    <a:p>
                      <a:pPr marL="19685" marR="17780" algn="ctr">
                        <a:spcBef>
                          <a:spcPts val="70"/>
                        </a:spcBef>
                        <a:spcAft>
                          <a:spcPts val="0"/>
                        </a:spcAft>
                      </a:pPr>
                      <a:r>
                        <a:rPr lang="es-GT" sz="1000">
                          <a:effectLst/>
                        </a:rPr>
                        <a:t>Zacapa</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70"/>
                        </a:spcBef>
                        <a:spcAft>
                          <a:spcPts val="0"/>
                        </a:spcAft>
                      </a:pPr>
                      <a:r>
                        <a:rPr lang="es-GT" sz="1000">
                          <a:effectLst/>
                        </a:rPr>
                        <a:t>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spcBef>
                          <a:spcPts val="70"/>
                        </a:spcBef>
                        <a:spcAft>
                          <a:spcPts val="0"/>
                        </a:spcAft>
                      </a:pPr>
                      <a:r>
                        <a:rPr lang="es-GT" sz="1000">
                          <a:effectLst/>
                        </a:rPr>
                        <a:t>4</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70"/>
                        </a:spcBef>
                        <a:spcAft>
                          <a:spcPts val="0"/>
                        </a:spcAft>
                      </a:pPr>
                      <a:r>
                        <a:rPr lang="es-GT" sz="1000">
                          <a:effectLst/>
                        </a:rPr>
                        <a:t>5</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210" algn="ctr">
                        <a:spcBef>
                          <a:spcPts val="70"/>
                        </a:spcBef>
                        <a:spcAft>
                          <a:spcPts val="0"/>
                        </a:spcAft>
                      </a:pPr>
                      <a:r>
                        <a:rPr lang="es-GT" sz="1000">
                          <a:effectLst/>
                        </a:rPr>
                        <a:t>72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70"/>
                        </a:spcBef>
                        <a:spcAft>
                          <a:spcPts val="0"/>
                        </a:spcAft>
                      </a:pPr>
                      <a:r>
                        <a:rPr lang="es-GT" sz="1000">
                          <a:effectLst/>
                        </a:rPr>
                        <a:t>120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70"/>
                        </a:spcBef>
                        <a:spcAft>
                          <a:spcPts val="0"/>
                        </a:spcAft>
                      </a:pPr>
                      <a:r>
                        <a:rPr lang="es-GT" sz="1000">
                          <a:effectLst/>
                        </a:rPr>
                        <a:t>192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040302527"/>
                  </a:ext>
                </a:extLst>
              </a:tr>
              <a:tr h="200856">
                <a:tc>
                  <a:txBody>
                    <a:bodyPr/>
                    <a:lstStyle/>
                    <a:p>
                      <a:pPr marL="21590" marR="16510" algn="ctr">
                        <a:spcBef>
                          <a:spcPts val="120"/>
                        </a:spcBef>
                        <a:spcAft>
                          <a:spcPts val="0"/>
                        </a:spcAft>
                      </a:pPr>
                      <a:r>
                        <a:rPr lang="es-GT" sz="1000">
                          <a:effectLst/>
                        </a:rPr>
                        <a:t>Peten</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ctr">
                        <a:spcBef>
                          <a:spcPts val="120"/>
                        </a:spcBef>
                        <a:spcAft>
                          <a:spcPts val="0"/>
                        </a:spcAft>
                      </a:pPr>
                      <a:r>
                        <a:rPr lang="es-GT" sz="1000">
                          <a:effectLst/>
                        </a:rPr>
                        <a:t>1</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100" algn="ctr">
                        <a:spcBef>
                          <a:spcPts val="120"/>
                        </a:spcBef>
                        <a:spcAft>
                          <a:spcPts val="0"/>
                        </a:spcAft>
                      </a:pPr>
                      <a:r>
                        <a:rPr lang="es-GT" sz="1000">
                          <a:effectLst/>
                        </a:rPr>
                        <a:t>23</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09550" algn="ctr">
                        <a:spcBef>
                          <a:spcPts val="120"/>
                        </a:spcBef>
                        <a:spcAft>
                          <a:spcPts val="0"/>
                        </a:spcAft>
                      </a:pPr>
                      <a:r>
                        <a:rPr lang="es-GT" sz="1000">
                          <a:effectLst/>
                        </a:rPr>
                        <a:t>35</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120"/>
                        </a:spcBef>
                        <a:spcAft>
                          <a:spcPts val="0"/>
                        </a:spcAft>
                      </a:pPr>
                      <a:r>
                        <a:rPr lang="es-GT" sz="1000">
                          <a:effectLst/>
                        </a:rPr>
                        <a:t>756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120"/>
                        </a:spcBef>
                        <a:spcAft>
                          <a:spcPts val="0"/>
                        </a:spcAft>
                      </a:pPr>
                      <a:r>
                        <a:rPr lang="es-GT" sz="1000">
                          <a:effectLst/>
                        </a:rPr>
                        <a:t>560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120"/>
                        </a:spcBef>
                        <a:spcAft>
                          <a:spcPts val="0"/>
                        </a:spcAft>
                      </a:pPr>
                      <a:r>
                        <a:rPr lang="es-GT" sz="1000">
                          <a:effectLst/>
                        </a:rPr>
                        <a:t>1,316</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912238694"/>
                  </a:ext>
                </a:extLst>
              </a:tr>
              <a:tr h="213690">
                <a:tc>
                  <a:txBody>
                    <a:bodyPr/>
                    <a:lstStyle/>
                    <a:p>
                      <a:pPr marL="20320" marR="17780" algn="ctr">
                        <a:spcBef>
                          <a:spcPts val="120"/>
                        </a:spcBef>
                        <a:spcAft>
                          <a:spcPts val="0"/>
                        </a:spcAft>
                      </a:pPr>
                      <a:r>
                        <a:rPr lang="es-GT" sz="1100">
                          <a:effectLst/>
                        </a:rPr>
                        <a:t>Total</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9845" marR="28575" algn="ctr">
                        <a:spcBef>
                          <a:spcPts val="120"/>
                        </a:spcBef>
                        <a:spcAft>
                          <a:spcPts val="0"/>
                        </a:spcAft>
                      </a:pPr>
                      <a:r>
                        <a:rPr lang="es-GT" sz="1100">
                          <a:effectLst/>
                        </a:rPr>
                        <a:t>55</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100" marR="38100" algn="ctr">
                        <a:spcBef>
                          <a:spcPts val="120"/>
                        </a:spcBef>
                        <a:spcAft>
                          <a:spcPts val="0"/>
                        </a:spcAft>
                      </a:pPr>
                      <a:r>
                        <a:rPr lang="es-GT" sz="1100">
                          <a:effectLst/>
                        </a:rPr>
                        <a:t>339</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9550" marR="210185" algn="ctr">
                        <a:spcBef>
                          <a:spcPts val="120"/>
                        </a:spcBef>
                        <a:spcAft>
                          <a:spcPts val="0"/>
                        </a:spcAft>
                      </a:pPr>
                      <a:r>
                        <a:rPr lang="es-GT" sz="1100">
                          <a:effectLst/>
                        </a:rPr>
                        <a:t>457</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6845" algn="ctr">
                        <a:spcBef>
                          <a:spcPts val="120"/>
                        </a:spcBef>
                        <a:spcAft>
                          <a:spcPts val="0"/>
                        </a:spcAft>
                      </a:pPr>
                      <a:r>
                        <a:rPr lang="es-GT" sz="1100">
                          <a:effectLst/>
                        </a:rPr>
                        <a:t>4,392</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8115" marR="158115" algn="ctr">
                        <a:spcBef>
                          <a:spcPts val="120"/>
                        </a:spcBef>
                        <a:spcAft>
                          <a:spcPts val="0"/>
                        </a:spcAft>
                      </a:pPr>
                      <a:r>
                        <a:rPr lang="es-GT" sz="1100">
                          <a:effectLst/>
                        </a:rPr>
                        <a:t>13,400</a:t>
                      </a:r>
                      <a:endParaRPr lang="es-GT" sz="10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8575" marR="25400" algn="ctr">
                        <a:spcBef>
                          <a:spcPts val="120"/>
                        </a:spcBef>
                        <a:spcAft>
                          <a:spcPts val="0"/>
                        </a:spcAft>
                      </a:pPr>
                      <a:r>
                        <a:rPr lang="es-GT" sz="1100" dirty="0">
                          <a:effectLst/>
                        </a:rPr>
                        <a:t>17,792</a:t>
                      </a:r>
                      <a:endParaRPr lang="es-GT" sz="10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022371807"/>
                  </a:ext>
                </a:extLst>
              </a:tr>
            </a:tbl>
          </a:graphicData>
        </a:graphic>
      </p:graphicFrame>
    </p:spTree>
    <p:extLst>
      <p:ext uri="{BB962C8B-B14F-4D97-AF65-F5344CB8AC3E}">
        <p14:creationId xmlns:p14="http://schemas.microsoft.com/office/powerpoint/2010/main" val="233142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46385F-0AC6-495B-8083-444B090BB630}"/>
              </a:ext>
            </a:extLst>
          </p:cNvPr>
          <p:cNvSpPr>
            <a:spLocks noGrp="1"/>
          </p:cNvSpPr>
          <p:nvPr>
            <p:ph type="title"/>
          </p:nvPr>
        </p:nvSpPr>
        <p:spPr>
          <a:xfrm>
            <a:off x="261938" y="260350"/>
            <a:ext cx="11664949" cy="655906"/>
          </a:xfrm>
        </p:spPr>
        <p:txBody>
          <a:bodyPr/>
          <a:lstStyle/>
          <a:p>
            <a:pPr algn="ctr"/>
            <a:r>
              <a:rPr lang="es-GT" dirty="0"/>
              <a:t>Distribución Geográfica – Fase II</a:t>
            </a:r>
          </a:p>
        </p:txBody>
      </p:sp>
      <p:pic>
        <p:nvPicPr>
          <p:cNvPr id="3" name="image3.jpeg">
            <a:extLst>
              <a:ext uri="{FF2B5EF4-FFF2-40B4-BE49-F238E27FC236}">
                <a16:creationId xmlns:a16="http://schemas.microsoft.com/office/drawing/2014/main" id="{1FC8DEF7-049A-4B84-BE81-F5A9ED2C8D0A}"/>
              </a:ext>
            </a:extLst>
          </p:cNvPr>
          <p:cNvPicPr>
            <a:picLocks/>
          </p:cNvPicPr>
          <p:nvPr/>
        </p:nvPicPr>
        <p:blipFill>
          <a:blip r:embed="rId2" cstate="print"/>
          <a:stretch>
            <a:fillRect/>
          </a:stretch>
        </p:blipFill>
        <p:spPr>
          <a:xfrm>
            <a:off x="2704600" y="1196752"/>
            <a:ext cx="6779623" cy="4744992"/>
          </a:xfrm>
          <a:prstGeom prst="rect">
            <a:avLst/>
          </a:prstGeom>
        </p:spPr>
      </p:pic>
    </p:spTree>
    <p:extLst>
      <p:ext uri="{BB962C8B-B14F-4D97-AF65-F5344CB8AC3E}">
        <p14:creationId xmlns:p14="http://schemas.microsoft.com/office/powerpoint/2010/main" val="4221481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Marcador de contenido 7">
            <a:extLst>
              <a:ext uri="{FF2B5EF4-FFF2-40B4-BE49-F238E27FC236}">
                <a16:creationId xmlns:a16="http://schemas.microsoft.com/office/drawing/2014/main" id="{C6AB092B-848A-4046-BA96-D6B844B32F1A}"/>
              </a:ext>
            </a:extLst>
          </p:cNvPr>
          <p:cNvGraphicFramePr>
            <a:graphicFrameLocks/>
          </p:cNvGraphicFramePr>
          <p:nvPr>
            <p:extLst>
              <p:ext uri="{D42A27DB-BD31-4B8C-83A1-F6EECF244321}">
                <p14:modId xmlns:p14="http://schemas.microsoft.com/office/powerpoint/2010/main" val="3520178994"/>
              </p:ext>
            </p:extLst>
          </p:nvPr>
        </p:nvGraphicFramePr>
        <p:xfrm>
          <a:off x="1341884" y="2133600"/>
          <a:ext cx="10162728" cy="2194560"/>
        </p:xfrm>
        <a:graphic>
          <a:graphicData uri="http://schemas.openxmlformats.org/drawingml/2006/table">
            <a:tbl>
              <a:tblPr firstRow="1" bandRow="1">
                <a:tableStyleId>{5C22544A-7EE6-4342-B048-85BDC9FD1C3A}</a:tableStyleId>
              </a:tblPr>
              <a:tblGrid>
                <a:gridCol w="5081364">
                  <a:extLst>
                    <a:ext uri="{9D8B030D-6E8A-4147-A177-3AD203B41FA5}">
                      <a16:colId xmlns:a16="http://schemas.microsoft.com/office/drawing/2014/main" val="2460784166"/>
                    </a:ext>
                  </a:extLst>
                </a:gridCol>
                <a:gridCol w="5081364">
                  <a:extLst>
                    <a:ext uri="{9D8B030D-6E8A-4147-A177-3AD203B41FA5}">
                      <a16:colId xmlns:a16="http://schemas.microsoft.com/office/drawing/2014/main" val="1477257344"/>
                    </a:ext>
                  </a:extLst>
                </a:gridCol>
              </a:tblGrid>
              <a:tr h="370840">
                <a:tc>
                  <a:txBody>
                    <a:bodyPr/>
                    <a:lstStyle/>
                    <a:p>
                      <a:r>
                        <a:rPr lang="es-GT" dirty="0"/>
                        <a:t>Fase I</a:t>
                      </a:r>
                    </a:p>
                  </a:txBody>
                  <a:tcPr marL="77525" marR="77525"/>
                </a:tc>
                <a:tc>
                  <a:txBody>
                    <a:bodyPr/>
                    <a:lstStyle/>
                    <a:p>
                      <a:r>
                        <a:rPr lang="es-GT" dirty="0"/>
                        <a:t>Fase II</a:t>
                      </a:r>
                    </a:p>
                  </a:txBody>
                  <a:tcPr marL="77525" marR="77525"/>
                </a:tc>
                <a:extLst>
                  <a:ext uri="{0D108BD9-81ED-4DB2-BD59-A6C34878D82A}">
                    <a16:rowId xmlns:a16="http://schemas.microsoft.com/office/drawing/2014/main" val="1083899717"/>
                  </a:ext>
                </a:extLst>
              </a:tr>
              <a:tr h="370840">
                <a:tc>
                  <a:txBody>
                    <a:bodyPr/>
                    <a:lstStyle/>
                    <a:p>
                      <a:r>
                        <a:rPr lang="es-GT" dirty="0"/>
                        <a:t>Cantidad</a:t>
                      </a:r>
                      <a:r>
                        <a:rPr lang="es-GT" baseline="0" dirty="0"/>
                        <a:t> 743 módulos </a:t>
                      </a:r>
                      <a:endParaRPr lang="es-GT" dirty="0"/>
                    </a:p>
                  </a:txBody>
                  <a:tcPr marL="77525" marR="775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GT" dirty="0"/>
                        <a:t>Cantidad</a:t>
                      </a:r>
                      <a:r>
                        <a:rPr lang="es-GT" baseline="0" dirty="0"/>
                        <a:t> 457 módulos </a:t>
                      </a:r>
                      <a:endParaRPr lang="es-GT" dirty="0"/>
                    </a:p>
                    <a:p>
                      <a:endParaRPr lang="es-GT" dirty="0"/>
                    </a:p>
                  </a:txBody>
                  <a:tcPr marL="77525" marR="77525"/>
                </a:tc>
                <a:extLst>
                  <a:ext uri="{0D108BD9-81ED-4DB2-BD59-A6C34878D82A}">
                    <a16:rowId xmlns:a16="http://schemas.microsoft.com/office/drawing/2014/main" val="2206273206"/>
                  </a:ext>
                </a:extLst>
              </a:tr>
              <a:tr h="370840">
                <a:tc>
                  <a:txBody>
                    <a:bodyPr/>
                    <a:lstStyle/>
                    <a:p>
                      <a:r>
                        <a:rPr lang="es-GT" dirty="0"/>
                        <a:t>Inversión</a:t>
                      </a:r>
                      <a:r>
                        <a:rPr lang="es-GT" baseline="0" dirty="0"/>
                        <a:t> Q.120,048,894.00</a:t>
                      </a:r>
                      <a:endParaRPr lang="es-GT" dirty="0"/>
                    </a:p>
                  </a:txBody>
                  <a:tcPr marL="77525" marR="77525"/>
                </a:tc>
                <a:tc>
                  <a:txBody>
                    <a:bodyPr/>
                    <a:lstStyle/>
                    <a:p>
                      <a:r>
                        <a:rPr lang="es-GT" dirty="0"/>
                        <a:t>Inversión</a:t>
                      </a:r>
                      <a:r>
                        <a:rPr lang="es-GT" baseline="0" dirty="0"/>
                        <a:t> Q. 81,589,160.00</a:t>
                      </a:r>
                      <a:endParaRPr lang="es-GT" dirty="0"/>
                    </a:p>
                  </a:txBody>
                  <a:tcPr marL="77525" marR="77525"/>
                </a:tc>
                <a:extLst>
                  <a:ext uri="{0D108BD9-81ED-4DB2-BD59-A6C34878D82A}">
                    <a16:rowId xmlns:a16="http://schemas.microsoft.com/office/drawing/2014/main" val="2404130190"/>
                  </a:ext>
                </a:extLst>
              </a:tr>
              <a:tr h="370840">
                <a:tc>
                  <a:txBody>
                    <a:bodyPr/>
                    <a:lstStyle/>
                    <a:p>
                      <a:endParaRPr lang="es-GT"/>
                    </a:p>
                  </a:txBody>
                  <a:tcPr marL="77525" marR="77525"/>
                </a:tc>
                <a:tc>
                  <a:txBody>
                    <a:bodyPr/>
                    <a:lstStyle/>
                    <a:p>
                      <a:endParaRPr lang="es-GT" dirty="0"/>
                    </a:p>
                  </a:txBody>
                  <a:tcPr marL="77525" marR="77525"/>
                </a:tc>
                <a:extLst>
                  <a:ext uri="{0D108BD9-81ED-4DB2-BD59-A6C34878D82A}">
                    <a16:rowId xmlns:a16="http://schemas.microsoft.com/office/drawing/2014/main" val="2279019161"/>
                  </a:ext>
                </a:extLst>
              </a:tr>
            </a:tbl>
          </a:graphicData>
        </a:graphic>
      </p:graphicFrame>
    </p:spTree>
    <p:extLst>
      <p:ext uri="{BB962C8B-B14F-4D97-AF65-F5344CB8AC3E}">
        <p14:creationId xmlns:p14="http://schemas.microsoft.com/office/powerpoint/2010/main" val="223526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16869" t="8554" r="24949" b="12636"/>
          <a:stretch/>
        </p:blipFill>
        <p:spPr bwMode="auto">
          <a:xfrm>
            <a:off x="4912540" y="3735692"/>
            <a:ext cx="4292959" cy="293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p:cNvSpPr txBox="1"/>
          <p:nvPr/>
        </p:nvSpPr>
        <p:spPr>
          <a:xfrm>
            <a:off x="228541" y="170032"/>
            <a:ext cx="2501064" cy="338554"/>
          </a:xfrm>
          <a:prstGeom prst="rect">
            <a:avLst/>
          </a:prstGeom>
          <a:noFill/>
        </p:spPr>
        <p:txBody>
          <a:bodyPr wrap="square" rtlCol="0">
            <a:spAutoFit/>
          </a:bodyPr>
          <a:lstStyle/>
          <a:p>
            <a:r>
              <a:rPr lang="en-US" sz="1600" dirty="0">
                <a:solidFill>
                  <a:schemeClr val="bg1"/>
                </a:solidFill>
                <a:latin typeface="Calibri Light" panose="020F0302020204030204" pitchFamily="34" charset="0"/>
              </a:rPr>
              <a:t>Simple Project Manager </a:t>
            </a:r>
          </a:p>
        </p:txBody>
      </p:sp>
      <p:sp>
        <p:nvSpPr>
          <p:cNvPr id="2" name="Title 1">
            <a:extLst>
              <a:ext uri="{FF2B5EF4-FFF2-40B4-BE49-F238E27FC236}">
                <a16:creationId xmlns:a16="http://schemas.microsoft.com/office/drawing/2014/main" id="{555DC0C3-BCDA-48C0-A49A-2FF6F4CBFF48}"/>
              </a:ext>
            </a:extLst>
          </p:cNvPr>
          <p:cNvSpPr>
            <a:spLocks noGrp="1"/>
          </p:cNvSpPr>
          <p:nvPr>
            <p:ph type="title"/>
          </p:nvPr>
        </p:nvSpPr>
        <p:spPr>
          <a:xfrm>
            <a:off x="3503856" y="386056"/>
            <a:ext cx="5181113" cy="522664"/>
          </a:xfrm>
        </p:spPr>
        <p:txBody>
          <a:bodyPr/>
          <a:lstStyle/>
          <a:p>
            <a:pPr algn="ctr"/>
            <a:r>
              <a:rPr lang="es-GT" sz="2000" dirty="0">
                <a:latin typeface="Ebrima" panose="02000000000000000000" pitchFamily="2" charset="0"/>
                <a:ea typeface="Ebrima" panose="02000000000000000000" pitchFamily="2" charset="0"/>
                <a:cs typeface="Ebrima" panose="02000000000000000000" pitchFamily="2" charset="0"/>
              </a:rPr>
              <a:t>III. Población beneficiada </a:t>
            </a:r>
            <a:br>
              <a:rPr lang="es-GT" sz="2000" dirty="0">
                <a:latin typeface="Ebrima" panose="02000000000000000000" pitchFamily="2" charset="0"/>
                <a:ea typeface="Ebrima" panose="02000000000000000000" pitchFamily="2" charset="0"/>
                <a:cs typeface="Ebrima" panose="02000000000000000000" pitchFamily="2" charset="0"/>
              </a:rPr>
            </a:br>
            <a:r>
              <a:rPr lang="es-GT" sz="2000" dirty="0">
                <a:latin typeface="Ebrima" panose="02000000000000000000" pitchFamily="2" charset="0"/>
                <a:ea typeface="Ebrima" panose="02000000000000000000" pitchFamily="2" charset="0"/>
                <a:cs typeface="Ebrima" panose="02000000000000000000" pitchFamily="2" charset="0"/>
              </a:rPr>
              <a:t>Programas Sociales - FODES</a:t>
            </a:r>
            <a:endParaRPr lang="en-US" sz="2000" dirty="0"/>
          </a:p>
        </p:txBody>
      </p:sp>
      <p:sp>
        <p:nvSpPr>
          <p:cNvPr id="7" name="AutoShape 2" descr="Resultado de imagen para construcciÃ³n de portal de datos abier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GT" dirty="0"/>
          </a:p>
        </p:txBody>
      </p:sp>
      <p:pic>
        <p:nvPicPr>
          <p:cNvPr id="17" name="16 Imagen" descr="C:\Users\dtpusu04\AppData\Local\Microsoft\Windows\Temporary Internet Files\Content.Word\Imagen 2018.png"/>
          <p:cNvPicPr/>
          <p:nvPr/>
        </p:nvPicPr>
        <p:blipFill rotWithShape="1">
          <a:blip r:embed="rId4" cstate="print">
            <a:extLst>
              <a:ext uri="{28A0092B-C50C-407E-A947-70E740481C1C}">
                <a14:useLocalDpi xmlns:a14="http://schemas.microsoft.com/office/drawing/2010/main" val="0"/>
              </a:ext>
            </a:extLst>
          </a:blip>
          <a:srcRect t="12754" b="17347"/>
          <a:stretch/>
        </p:blipFill>
        <p:spPr bwMode="auto">
          <a:xfrm>
            <a:off x="307975" y="101868"/>
            <a:ext cx="1163320" cy="813435"/>
          </a:xfrm>
          <a:prstGeom prst="rect">
            <a:avLst/>
          </a:prstGeom>
          <a:noFill/>
          <a:ln>
            <a:noFill/>
          </a:ln>
          <a:extLst>
            <a:ext uri="{53640926-AAD7-44D8-BBD7-CCE9431645EC}">
              <a14:shadowObscured xmlns:a14="http://schemas.microsoft.com/office/drawing/2010/main"/>
            </a:ext>
          </a:extLst>
        </p:spPr>
      </p:pic>
      <p:sp>
        <p:nvSpPr>
          <p:cNvPr id="28" name="Freeform 8">
            <a:extLst>
              <a:ext uri="{FF2B5EF4-FFF2-40B4-BE49-F238E27FC236}">
                <a16:creationId xmlns:a16="http://schemas.microsoft.com/office/drawing/2014/main" id="{2B695D25-3F05-45E5-83CA-79B45A60A415}"/>
              </a:ext>
            </a:extLst>
          </p:cNvPr>
          <p:cNvSpPr>
            <a:spLocks/>
          </p:cNvSpPr>
          <p:nvPr/>
        </p:nvSpPr>
        <p:spPr bwMode="auto">
          <a:xfrm>
            <a:off x="6958508" y="2584617"/>
            <a:ext cx="76265" cy="16257"/>
          </a:xfrm>
          <a:custGeom>
            <a:avLst/>
            <a:gdLst>
              <a:gd name="T0" fmla="*/ 191 w 1793"/>
              <a:gd name="T1" fmla="*/ 0 h 381"/>
              <a:gd name="T2" fmla="*/ 1602 w 1793"/>
              <a:gd name="T3" fmla="*/ 0 h 381"/>
              <a:gd name="T4" fmla="*/ 1646 w 1793"/>
              <a:gd name="T5" fmla="*/ 6 h 381"/>
              <a:gd name="T6" fmla="*/ 1686 w 1793"/>
              <a:gd name="T7" fmla="*/ 20 h 381"/>
              <a:gd name="T8" fmla="*/ 1721 w 1793"/>
              <a:gd name="T9" fmla="*/ 41 h 381"/>
              <a:gd name="T10" fmla="*/ 1751 w 1793"/>
              <a:gd name="T11" fmla="*/ 71 h 381"/>
              <a:gd name="T12" fmla="*/ 1773 w 1793"/>
              <a:gd name="T13" fmla="*/ 107 h 381"/>
              <a:gd name="T14" fmla="*/ 1787 w 1793"/>
              <a:gd name="T15" fmla="*/ 147 h 381"/>
              <a:gd name="T16" fmla="*/ 1793 w 1793"/>
              <a:gd name="T17" fmla="*/ 190 h 381"/>
              <a:gd name="T18" fmla="*/ 1787 w 1793"/>
              <a:gd name="T19" fmla="*/ 234 h 381"/>
              <a:gd name="T20" fmla="*/ 1773 w 1793"/>
              <a:gd name="T21" fmla="*/ 274 h 381"/>
              <a:gd name="T22" fmla="*/ 1751 w 1793"/>
              <a:gd name="T23" fmla="*/ 310 h 381"/>
              <a:gd name="T24" fmla="*/ 1721 w 1793"/>
              <a:gd name="T25" fmla="*/ 339 h 381"/>
              <a:gd name="T26" fmla="*/ 1686 w 1793"/>
              <a:gd name="T27" fmla="*/ 361 h 381"/>
              <a:gd name="T28" fmla="*/ 1646 w 1793"/>
              <a:gd name="T29" fmla="*/ 377 h 381"/>
              <a:gd name="T30" fmla="*/ 1602 w 1793"/>
              <a:gd name="T31" fmla="*/ 381 h 381"/>
              <a:gd name="T32" fmla="*/ 191 w 1793"/>
              <a:gd name="T33" fmla="*/ 381 h 381"/>
              <a:gd name="T34" fmla="*/ 148 w 1793"/>
              <a:gd name="T35" fmla="*/ 377 h 381"/>
              <a:gd name="T36" fmla="*/ 106 w 1793"/>
              <a:gd name="T37" fmla="*/ 361 h 381"/>
              <a:gd name="T38" fmla="*/ 70 w 1793"/>
              <a:gd name="T39" fmla="*/ 339 h 381"/>
              <a:gd name="T40" fmla="*/ 42 w 1793"/>
              <a:gd name="T41" fmla="*/ 310 h 381"/>
              <a:gd name="T42" fmla="*/ 18 w 1793"/>
              <a:gd name="T43" fmla="*/ 274 h 381"/>
              <a:gd name="T44" fmla="*/ 4 w 1793"/>
              <a:gd name="T45" fmla="*/ 234 h 381"/>
              <a:gd name="T46" fmla="*/ 0 w 1793"/>
              <a:gd name="T47" fmla="*/ 190 h 381"/>
              <a:gd name="T48" fmla="*/ 4 w 1793"/>
              <a:gd name="T49" fmla="*/ 147 h 381"/>
              <a:gd name="T50" fmla="*/ 18 w 1793"/>
              <a:gd name="T51" fmla="*/ 107 h 381"/>
              <a:gd name="T52" fmla="*/ 42 w 1793"/>
              <a:gd name="T53" fmla="*/ 71 h 381"/>
              <a:gd name="T54" fmla="*/ 70 w 1793"/>
              <a:gd name="T55" fmla="*/ 41 h 381"/>
              <a:gd name="T56" fmla="*/ 106 w 1793"/>
              <a:gd name="T57" fmla="*/ 20 h 381"/>
              <a:gd name="T58" fmla="*/ 148 w 1793"/>
              <a:gd name="T59" fmla="*/ 6 h 381"/>
              <a:gd name="T60" fmla="*/ 191 w 1793"/>
              <a:gd name="T61" fmla="*/ 0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793" h="381">
                <a:moveTo>
                  <a:pt x="191" y="0"/>
                </a:moveTo>
                <a:lnTo>
                  <a:pt x="1602" y="0"/>
                </a:lnTo>
                <a:lnTo>
                  <a:pt x="1646" y="6"/>
                </a:lnTo>
                <a:lnTo>
                  <a:pt x="1686" y="20"/>
                </a:lnTo>
                <a:lnTo>
                  <a:pt x="1721" y="41"/>
                </a:lnTo>
                <a:lnTo>
                  <a:pt x="1751" y="71"/>
                </a:lnTo>
                <a:lnTo>
                  <a:pt x="1773" y="107"/>
                </a:lnTo>
                <a:lnTo>
                  <a:pt x="1787" y="147"/>
                </a:lnTo>
                <a:lnTo>
                  <a:pt x="1793" y="190"/>
                </a:lnTo>
                <a:lnTo>
                  <a:pt x="1787" y="234"/>
                </a:lnTo>
                <a:lnTo>
                  <a:pt x="1773" y="274"/>
                </a:lnTo>
                <a:lnTo>
                  <a:pt x="1751" y="310"/>
                </a:lnTo>
                <a:lnTo>
                  <a:pt x="1721" y="339"/>
                </a:lnTo>
                <a:lnTo>
                  <a:pt x="1686" y="361"/>
                </a:lnTo>
                <a:lnTo>
                  <a:pt x="1646" y="377"/>
                </a:lnTo>
                <a:lnTo>
                  <a:pt x="1602" y="381"/>
                </a:lnTo>
                <a:lnTo>
                  <a:pt x="191" y="381"/>
                </a:lnTo>
                <a:lnTo>
                  <a:pt x="148" y="377"/>
                </a:lnTo>
                <a:lnTo>
                  <a:pt x="106" y="361"/>
                </a:lnTo>
                <a:lnTo>
                  <a:pt x="70" y="339"/>
                </a:lnTo>
                <a:lnTo>
                  <a:pt x="42" y="310"/>
                </a:lnTo>
                <a:lnTo>
                  <a:pt x="18" y="274"/>
                </a:lnTo>
                <a:lnTo>
                  <a:pt x="4" y="234"/>
                </a:lnTo>
                <a:lnTo>
                  <a:pt x="0" y="190"/>
                </a:lnTo>
                <a:lnTo>
                  <a:pt x="4" y="147"/>
                </a:lnTo>
                <a:lnTo>
                  <a:pt x="18" y="107"/>
                </a:lnTo>
                <a:lnTo>
                  <a:pt x="42" y="71"/>
                </a:lnTo>
                <a:lnTo>
                  <a:pt x="70" y="41"/>
                </a:lnTo>
                <a:lnTo>
                  <a:pt x="106" y="20"/>
                </a:lnTo>
                <a:lnTo>
                  <a:pt x="148" y="6"/>
                </a:lnTo>
                <a:lnTo>
                  <a:pt x="19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dirty="0"/>
          </a:p>
        </p:txBody>
      </p:sp>
      <p:grpSp>
        <p:nvGrpSpPr>
          <p:cNvPr id="12" name="11 Grupo"/>
          <p:cNvGrpSpPr/>
          <p:nvPr/>
        </p:nvGrpSpPr>
        <p:grpSpPr>
          <a:xfrm>
            <a:off x="7479682" y="1338816"/>
            <a:ext cx="3545465" cy="531730"/>
            <a:chOff x="9957480" y="5044187"/>
            <a:chExt cx="3545465" cy="531730"/>
          </a:xfrm>
        </p:grpSpPr>
        <p:grpSp>
          <p:nvGrpSpPr>
            <p:cNvPr id="13" name="Group 3">
              <a:extLst>
                <a:ext uri="{FF2B5EF4-FFF2-40B4-BE49-F238E27FC236}">
                  <a16:creationId xmlns:a16="http://schemas.microsoft.com/office/drawing/2014/main" id="{DB3D41A9-A874-4198-92E2-BF9FFA2BEB4C}"/>
                </a:ext>
              </a:extLst>
            </p:cNvPr>
            <p:cNvGrpSpPr/>
            <p:nvPr/>
          </p:nvGrpSpPr>
          <p:grpSpPr>
            <a:xfrm>
              <a:off x="9957480" y="5044187"/>
              <a:ext cx="531730" cy="531730"/>
              <a:chOff x="1060566" y="1943691"/>
              <a:chExt cx="531730" cy="531730"/>
            </a:xfrm>
          </p:grpSpPr>
          <p:sp>
            <p:nvSpPr>
              <p:cNvPr id="15" name="Oval 193">
                <a:extLst>
                  <a:ext uri="{FF2B5EF4-FFF2-40B4-BE49-F238E27FC236}">
                    <a16:creationId xmlns:a16="http://schemas.microsoft.com/office/drawing/2014/main" id="{6AB737CD-69F1-4F41-A636-435FC3EB25C0}"/>
                  </a:ext>
                </a:extLst>
              </p:cNvPr>
              <p:cNvSpPr/>
              <p:nvPr/>
            </p:nvSpPr>
            <p:spPr>
              <a:xfrm>
                <a:off x="1060566" y="1943691"/>
                <a:ext cx="531730" cy="531730"/>
              </a:xfrm>
              <a:prstGeom prst="ellipse">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16" name="Group 194">
                <a:extLst>
                  <a:ext uri="{FF2B5EF4-FFF2-40B4-BE49-F238E27FC236}">
                    <a16:creationId xmlns:a16="http://schemas.microsoft.com/office/drawing/2014/main" id="{58CF0266-3813-4A5C-93C7-7C7A51683CAE}"/>
                  </a:ext>
                </a:extLst>
              </p:cNvPr>
              <p:cNvGrpSpPr/>
              <p:nvPr/>
            </p:nvGrpSpPr>
            <p:grpSpPr>
              <a:xfrm>
                <a:off x="1211844" y="2078944"/>
                <a:ext cx="279100" cy="261224"/>
                <a:chOff x="765175" y="1228726"/>
                <a:chExt cx="5205413" cy="4872038"/>
              </a:xfrm>
              <a:solidFill>
                <a:schemeClr val="bg1"/>
              </a:solidFill>
            </p:grpSpPr>
            <p:sp>
              <p:nvSpPr>
                <p:cNvPr id="20" name="Freeform 6">
                  <a:extLst>
                    <a:ext uri="{FF2B5EF4-FFF2-40B4-BE49-F238E27FC236}">
                      <a16:creationId xmlns:a16="http://schemas.microsoft.com/office/drawing/2014/main" id="{68F53266-562F-460E-BA12-BE60306913A4}"/>
                    </a:ext>
                  </a:extLst>
                </p:cNvPr>
                <p:cNvSpPr>
                  <a:spLocks/>
                </p:cNvSpPr>
                <p:nvPr/>
              </p:nvSpPr>
              <p:spPr bwMode="auto">
                <a:xfrm>
                  <a:off x="1477963" y="2330451"/>
                  <a:ext cx="2419350" cy="304800"/>
                </a:xfrm>
                <a:custGeom>
                  <a:avLst/>
                  <a:gdLst>
                    <a:gd name="T0" fmla="*/ 191 w 3049"/>
                    <a:gd name="T1" fmla="*/ 0 h 383"/>
                    <a:gd name="T2" fmla="*/ 2858 w 3049"/>
                    <a:gd name="T3" fmla="*/ 0 h 383"/>
                    <a:gd name="T4" fmla="*/ 2901 w 3049"/>
                    <a:gd name="T5" fmla="*/ 6 h 383"/>
                    <a:gd name="T6" fmla="*/ 2941 w 3049"/>
                    <a:gd name="T7" fmla="*/ 20 h 383"/>
                    <a:gd name="T8" fmla="*/ 2977 w 3049"/>
                    <a:gd name="T9" fmla="*/ 42 h 383"/>
                    <a:gd name="T10" fmla="*/ 3007 w 3049"/>
                    <a:gd name="T11" fmla="*/ 71 h 383"/>
                    <a:gd name="T12" fmla="*/ 3029 w 3049"/>
                    <a:gd name="T13" fmla="*/ 107 h 383"/>
                    <a:gd name="T14" fmla="*/ 3045 w 3049"/>
                    <a:gd name="T15" fmla="*/ 147 h 383"/>
                    <a:gd name="T16" fmla="*/ 3049 w 3049"/>
                    <a:gd name="T17" fmla="*/ 191 h 383"/>
                    <a:gd name="T18" fmla="*/ 3045 w 3049"/>
                    <a:gd name="T19" fmla="*/ 236 h 383"/>
                    <a:gd name="T20" fmla="*/ 3029 w 3049"/>
                    <a:gd name="T21" fmla="*/ 276 h 383"/>
                    <a:gd name="T22" fmla="*/ 3007 w 3049"/>
                    <a:gd name="T23" fmla="*/ 312 h 383"/>
                    <a:gd name="T24" fmla="*/ 2977 w 3049"/>
                    <a:gd name="T25" fmla="*/ 340 h 383"/>
                    <a:gd name="T26" fmla="*/ 2941 w 3049"/>
                    <a:gd name="T27" fmla="*/ 364 h 383"/>
                    <a:gd name="T28" fmla="*/ 2901 w 3049"/>
                    <a:gd name="T29" fmla="*/ 378 h 383"/>
                    <a:gd name="T30" fmla="*/ 2858 w 3049"/>
                    <a:gd name="T31" fmla="*/ 383 h 383"/>
                    <a:gd name="T32" fmla="*/ 191 w 3049"/>
                    <a:gd name="T33" fmla="*/ 383 h 383"/>
                    <a:gd name="T34" fmla="*/ 148 w 3049"/>
                    <a:gd name="T35" fmla="*/ 378 h 383"/>
                    <a:gd name="T36" fmla="*/ 106 w 3049"/>
                    <a:gd name="T37" fmla="*/ 364 h 383"/>
                    <a:gd name="T38" fmla="*/ 70 w 3049"/>
                    <a:gd name="T39" fmla="*/ 340 h 383"/>
                    <a:gd name="T40" fmla="*/ 42 w 3049"/>
                    <a:gd name="T41" fmla="*/ 312 h 383"/>
                    <a:gd name="T42" fmla="*/ 18 w 3049"/>
                    <a:gd name="T43" fmla="*/ 276 h 383"/>
                    <a:gd name="T44" fmla="*/ 4 w 3049"/>
                    <a:gd name="T45" fmla="*/ 236 h 383"/>
                    <a:gd name="T46" fmla="*/ 0 w 3049"/>
                    <a:gd name="T47" fmla="*/ 191 h 383"/>
                    <a:gd name="T48" fmla="*/ 4 w 3049"/>
                    <a:gd name="T49" fmla="*/ 147 h 383"/>
                    <a:gd name="T50" fmla="*/ 18 w 3049"/>
                    <a:gd name="T51" fmla="*/ 107 h 383"/>
                    <a:gd name="T52" fmla="*/ 42 w 3049"/>
                    <a:gd name="T53" fmla="*/ 71 h 383"/>
                    <a:gd name="T54" fmla="*/ 70 w 3049"/>
                    <a:gd name="T55" fmla="*/ 42 h 383"/>
                    <a:gd name="T56" fmla="*/ 106 w 3049"/>
                    <a:gd name="T57" fmla="*/ 20 h 383"/>
                    <a:gd name="T58" fmla="*/ 148 w 3049"/>
                    <a:gd name="T59" fmla="*/ 6 h 383"/>
                    <a:gd name="T60" fmla="*/ 191 w 3049"/>
                    <a:gd name="T61"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049" h="383">
                      <a:moveTo>
                        <a:pt x="191" y="0"/>
                      </a:moveTo>
                      <a:lnTo>
                        <a:pt x="2858" y="0"/>
                      </a:lnTo>
                      <a:lnTo>
                        <a:pt x="2901" y="6"/>
                      </a:lnTo>
                      <a:lnTo>
                        <a:pt x="2941" y="20"/>
                      </a:lnTo>
                      <a:lnTo>
                        <a:pt x="2977" y="42"/>
                      </a:lnTo>
                      <a:lnTo>
                        <a:pt x="3007" y="71"/>
                      </a:lnTo>
                      <a:lnTo>
                        <a:pt x="3029" y="107"/>
                      </a:lnTo>
                      <a:lnTo>
                        <a:pt x="3045" y="147"/>
                      </a:lnTo>
                      <a:lnTo>
                        <a:pt x="3049" y="191"/>
                      </a:lnTo>
                      <a:lnTo>
                        <a:pt x="3045" y="236"/>
                      </a:lnTo>
                      <a:lnTo>
                        <a:pt x="3029" y="276"/>
                      </a:lnTo>
                      <a:lnTo>
                        <a:pt x="3007" y="312"/>
                      </a:lnTo>
                      <a:lnTo>
                        <a:pt x="2977" y="340"/>
                      </a:lnTo>
                      <a:lnTo>
                        <a:pt x="2941" y="364"/>
                      </a:lnTo>
                      <a:lnTo>
                        <a:pt x="2901" y="378"/>
                      </a:lnTo>
                      <a:lnTo>
                        <a:pt x="2858" y="383"/>
                      </a:lnTo>
                      <a:lnTo>
                        <a:pt x="191" y="383"/>
                      </a:lnTo>
                      <a:lnTo>
                        <a:pt x="148" y="378"/>
                      </a:lnTo>
                      <a:lnTo>
                        <a:pt x="106" y="364"/>
                      </a:lnTo>
                      <a:lnTo>
                        <a:pt x="70" y="340"/>
                      </a:lnTo>
                      <a:lnTo>
                        <a:pt x="42" y="312"/>
                      </a:lnTo>
                      <a:lnTo>
                        <a:pt x="18" y="276"/>
                      </a:lnTo>
                      <a:lnTo>
                        <a:pt x="4" y="236"/>
                      </a:lnTo>
                      <a:lnTo>
                        <a:pt x="0" y="191"/>
                      </a:lnTo>
                      <a:lnTo>
                        <a:pt x="4" y="147"/>
                      </a:lnTo>
                      <a:lnTo>
                        <a:pt x="18" y="107"/>
                      </a:lnTo>
                      <a:lnTo>
                        <a:pt x="42" y="71"/>
                      </a:lnTo>
                      <a:lnTo>
                        <a:pt x="70" y="42"/>
                      </a:lnTo>
                      <a:lnTo>
                        <a:pt x="106" y="20"/>
                      </a:lnTo>
                      <a:lnTo>
                        <a:pt x="148" y="6"/>
                      </a:lnTo>
                      <a:lnTo>
                        <a:pt x="1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dirty="0"/>
                </a:p>
              </p:txBody>
            </p:sp>
            <p:sp>
              <p:nvSpPr>
                <p:cNvPr id="21" name="Freeform 7">
                  <a:extLst>
                    <a:ext uri="{FF2B5EF4-FFF2-40B4-BE49-F238E27FC236}">
                      <a16:creationId xmlns:a16="http://schemas.microsoft.com/office/drawing/2014/main" id="{DA1BCFC9-EC7F-4775-84A4-3547B780EFCA}"/>
                    </a:ext>
                  </a:extLst>
                </p:cNvPr>
                <p:cNvSpPr>
                  <a:spLocks/>
                </p:cNvSpPr>
                <p:nvPr/>
              </p:nvSpPr>
              <p:spPr bwMode="auto">
                <a:xfrm>
                  <a:off x="1477963" y="2851151"/>
                  <a:ext cx="2419350" cy="304800"/>
                </a:xfrm>
                <a:custGeom>
                  <a:avLst/>
                  <a:gdLst>
                    <a:gd name="T0" fmla="*/ 191 w 3049"/>
                    <a:gd name="T1" fmla="*/ 0 h 383"/>
                    <a:gd name="T2" fmla="*/ 2858 w 3049"/>
                    <a:gd name="T3" fmla="*/ 0 h 383"/>
                    <a:gd name="T4" fmla="*/ 2901 w 3049"/>
                    <a:gd name="T5" fmla="*/ 6 h 383"/>
                    <a:gd name="T6" fmla="*/ 2941 w 3049"/>
                    <a:gd name="T7" fmla="*/ 20 h 383"/>
                    <a:gd name="T8" fmla="*/ 2977 w 3049"/>
                    <a:gd name="T9" fmla="*/ 43 h 383"/>
                    <a:gd name="T10" fmla="*/ 3007 w 3049"/>
                    <a:gd name="T11" fmla="*/ 71 h 383"/>
                    <a:gd name="T12" fmla="*/ 3029 w 3049"/>
                    <a:gd name="T13" fmla="*/ 107 h 383"/>
                    <a:gd name="T14" fmla="*/ 3045 w 3049"/>
                    <a:gd name="T15" fmla="*/ 149 h 383"/>
                    <a:gd name="T16" fmla="*/ 3049 w 3049"/>
                    <a:gd name="T17" fmla="*/ 192 h 383"/>
                    <a:gd name="T18" fmla="*/ 3045 w 3049"/>
                    <a:gd name="T19" fmla="*/ 236 h 383"/>
                    <a:gd name="T20" fmla="*/ 3029 w 3049"/>
                    <a:gd name="T21" fmla="*/ 276 h 383"/>
                    <a:gd name="T22" fmla="*/ 3007 w 3049"/>
                    <a:gd name="T23" fmla="*/ 312 h 383"/>
                    <a:gd name="T24" fmla="*/ 2977 w 3049"/>
                    <a:gd name="T25" fmla="*/ 341 h 383"/>
                    <a:gd name="T26" fmla="*/ 2941 w 3049"/>
                    <a:gd name="T27" fmla="*/ 363 h 383"/>
                    <a:gd name="T28" fmla="*/ 2901 w 3049"/>
                    <a:gd name="T29" fmla="*/ 377 h 383"/>
                    <a:gd name="T30" fmla="*/ 2858 w 3049"/>
                    <a:gd name="T31" fmla="*/ 383 h 383"/>
                    <a:gd name="T32" fmla="*/ 191 w 3049"/>
                    <a:gd name="T33" fmla="*/ 383 h 383"/>
                    <a:gd name="T34" fmla="*/ 148 w 3049"/>
                    <a:gd name="T35" fmla="*/ 377 h 383"/>
                    <a:gd name="T36" fmla="*/ 106 w 3049"/>
                    <a:gd name="T37" fmla="*/ 363 h 383"/>
                    <a:gd name="T38" fmla="*/ 70 w 3049"/>
                    <a:gd name="T39" fmla="*/ 341 h 383"/>
                    <a:gd name="T40" fmla="*/ 42 w 3049"/>
                    <a:gd name="T41" fmla="*/ 312 h 383"/>
                    <a:gd name="T42" fmla="*/ 18 w 3049"/>
                    <a:gd name="T43" fmla="*/ 276 h 383"/>
                    <a:gd name="T44" fmla="*/ 4 w 3049"/>
                    <a:gd name="T45" fmla="*/ 236 h 383"/>
                    <a:gd name="T46" fmla="*/ 0 w 3049"/>
                    <a:gd name="T47" fmla="*/ 192 h 383"/>
                    <a:gd name="T48" fmla="*/ 4 w 3049"/>
                    <a:gd name="T49" fmla="*/ 149 h 383"/>
                    <a:gd name="T50" fmla="*/ 18 w 3049"/>
                    <a:gd name="T51" fmla="*/ 107 h 383"/>
                    <a:gd name="T52" fmla="*/ 42 w 3049"/>
                    <a:gd name="T53" fmla="*/ 71 h 383"/>
                    <a:gd name="T54" fmla="*/ 70 w 3049"/>
                    <a:gd name="T55" fmla="*/ 43 h 383"/>
                    <a:gd name="T56" fmla="*/ 106 w 3049"/>
                    <a:gd name="T57" fmla="*/ 20 h 383"/>
                    <a:gd name="T58" fmla="*/ 148 w 3049"/>
                    <a:gd name="T59" fmla="*/ 6 h 383"/>
                    <a:gd name="T60" fmla="*/ 191 w 3049"/>
                    <a:gd name="T61"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049" h="383">
                      <a:moveTo>
                        <a:pt x="191" y="0"/>
                      </a:moveTo>
                      <a:lnTo>
                        <a:pt x="2858" y="0"/>
                      </a:lnTo>
                      <a:lnTo>
                        <a:pt x="2901" y="6"/>
                      </a:lnTo>
                      <a:lnTo>
                        <a:pt x="2941" y="20"/>
                      </a:lnTo>
                      <a:lnTo>
                        <a:pt x="2977" y="43"/>
                      </a:lnTo>
                      <a:lnTo>
                        <a:pt x="3007" y="71"/>
                      </a:lnTo>
                      <a:lnTo>
                        <a:pt x="3029" y="107"/>
                      </a:lnTo>
                      <a:lnTo>
                        <a:pt x="3045" y="149"/>
                      </a:lnTo>
                      <a:lnTo>
                        <a:pt x="3049" y="192"/>
                      </a:lnTo>
                      <a:lnTo>
                        <a:pt x="3045" y="236"/>
                      </a:lnTo>
                      <a:lnTo>
                        <a:pt x="3029" y="276"/>
                      </a:lnTo>
                      <a:lnTo>
                        <a:pt x="3007" y="312"/>
                      </a:lnTo>
                      <a:lnTo>
                        <a:pt x="2977" y="341"/>
                      </a:lnTo>
                      <a:lnTo>
                        <a:pt x="2941" y="363"/>
                      </a:lnTo>
                      <a:lnTo>
                        <a:pt x="2901" y="377"/>
                      </a:lnTo>
                      <a:lnTo>
                        <a:pt x="2858" y="383"/>
                      </a:lnTo>
                      <a:lnTo>
                        <a:pt x="191" y="383"/>
                      </a:lnTo>
                      <a:lnTo>
                        <a:pt x="148" y="377"/>
                      </a:lnTo>
                      <a:lnTo>
                        <a:pt x="106" y="363"/>
                      </a:lnTo>
                      <a:lnTo>
                        <a:pt x="70" y="341"/>
                      </a:lnTo>
                      <a:lnTo>
                        <a:pt x="42" y="312"/>
                      </a:lnTo>
                      <a:lnTo>
                        <a:pt x="18" y="276"/>
                      </a:lnTo>
                      <a:lnTo>
                        <a:pt x="4" y="236"/>
                      </a:lnTo>
                      <a:lnTo>
                        <a:pt x="0" y="192"/>
                      </a:lnTo>
                      <a:lnTo>
                        <a:pt x="4" y="149"/>
                      </a:lnTo>
                      <a:lnTo>
                        <a:pt x="18" y="107"/>
                      </a:lnTo>
                      <a:lnTo>
                        <a:pt x="42" y="71"/>
                      </a:lnTo>
                      <a:lnTo>
                        <a:pt x="70" y="43"/>
                      </a:lnTo>
                      <a:lnTo>
                        <a:pt x="106" y="20"/>
                      </a:lnTo>
                      <a:lnTo>
                        <a:pt x="148" y="6"/>
                      </a:lnTo>
                      <a:lnTo>
                        <a:pt x="1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dirty="0"/>
                </a:p>
              </p:txBody>
            </p:sp>
            <p:sp>
              <p:nvSpPr>
                <p:cNvPr id="22" name="Freeform 8">
                  <a:extLst>
                    <a:ext uri="{FF2B5EF4-FFF2-40B4-BE49-F238E27FC236}">
                      <a16:creationId xmlns:a16="http://schemas.microsoft.com/office/drawing/2014/main" id="{2B695D25-3F05-45E5-83CA-79B45A60A415}"/>
                    </a:ext>
                  </a:extLst>
                </p:cNvPr>
                <p:cNvSpPr>
                  <a:spLocks/>
                </p:cNvSpPr>
                <p:nvPr/>
              </p:nvSpPr>
              <p:spPr bwMode="auto">
                <a:xfrm>
                  <a:off x="1477963" y="4935538"/>
                  <a:ext cx="1422400" cy="303213"/>
                </a:xfrm>
                <a:custGeom>
                  <a:avLst/>
                  <a:gdLst>
                    <a:gd name="T0" fmla="*/ 191 w 1793"/>
                    <a:gd name="T1" fmla="*/ 0 h 381"/>
                    <a:gd name="T2" fmla="*/ 1602 w 1793"/>
                    <a:gd name="T3" fmla="*/ 0 h 381"/>
                    <a:gd name="T4" fmla="*/ 1646 w 1793"/>
                    <a:gd name="T5" fmla="*/ 6 h 381"/>
                    <a:gd name="T6" fmla="*/ 1686 w 1793"/>
                    <a:gd name="T7" fmla="*/ 20 h 381"/>
                    <a:gd name="T8" fmla="*/ 1721 w 1793"/>
                    <a:gd name="T9" fmla="*/ 41 h 381"/>
                    <a:gd name="T10" fmla="*/ 1751 w 1793"/>
                    <a:gd name="T11" fmla="*/ 71 h 381"/>
                    <a:gd name="T12" fmla="*/ 1773 w 1793"/>
                    <a:gd name="T13" fmla="*/ 107 h 381"/>
                    <a:gd name="T14" fmla="*/ 1787 w 1793"/>
                    <a:gd name="T15" fmla="*/ 147 h 381"/>
                    <a:gd name="T16" fmla="*/ 1793 w 1793"/>
                    <a:gd name="T17" fmla="*/ 190 h 381"/>
                    <a:gd name="T18" fmla="*/ 1787 w 1793"/>
                    <a:gd name="T19" fmla="*/ 234 h 381"/>
                    <a:gd name="T20" fmla="*/ 1773 w 1793"/>
                    <a:gd name="T21" fmla="*/ 274 h 381"/>
                    <a:gd name="T22" fmla="*/ 1751 w 1793"/>
                    <a:gd name="T23" fmla="*/ 310 h 381"/>
                    <a:gd name="T24" fmla="*/ 1721 w 1793"/>
                    <a:gd name="T25" fmla="*/ 339 h 381"/>
                    <a:gd name="T26" fmla="*/ 1686 w 1793"/>
                    <a:gd name="T27" fmla="*/ 361 h 381"/>
                    <a:gd name="T28" fmla="*/ 1646 w 1793"/>
                    <a:gd name="T29" fmla="*/ 377 h 381"/>
                    <a:gd name="T30" fmla="*/ 1602 w 1793"/>
                    <a:gd name="T31" fmla="*/ 381 h 381"/>
                    <a:gd name="T32" fmla="*/ 191 w 1793"/>
                    <a:gd name="T33" fmla="*/ 381 h 381"/>
                    <a:gd name="T34" fmla="*/ 148 w 1793"/>
                    <a:gd name="T35" fmla="*/ 377 h 381"/>
                    <a:gd name="T36" fmla="*/ 106 w 1793"/>
                    <a:gd name="T37" fmla="*/ 361 h 381"/>
                    <a:gd name="T38" fmla="*/ 70 w 1793"/>
                    <a:gd name="T39" fmla="*/ 339 h 381"/>
                    <a:gd name="T40" fmla="*/ 42 w 1793"/>
                    <a:gd name="T41" fmla="*/ 310 h 381"/>
                    <a:gd name="T42" fmla="*/ 18 w 1793"/>
                    <a:gd name="T43" fmla="*/ 274 h 381"/>
                    <a:gd name="T44" fmla="*/ 4 w 1793"/>
                    <a:gd name="T45" fmla="*/ 234 h 381"/>
                    <a:gd name="T46" fmla="*/ 0 w 1793"/>
                    <a:gd name="T47" fmla="*/ 190 h 381"/>
                    <a:gd name="T48" fmla="*/ 4 w 1793"/>
                    <a:gd name="T49" fmla="*/ 147 h 381"/>
                    <a:gd name="T50" fmla="*/ 18 w 1793"/>
                    <a:gd name="T51" fmla="*/ 107 h 381"/>
                    <a:gd name="T52" fmla="*/ 42 w 1793"/>
                    <a:gd name="T53" fmla="*/ 71 h 381"/>
                    <a:gd name="T54" fmla="*/ 70 w 1793"/>
                    <a:gd name="T55" fmla="*/ 41 h 381"/>
                    <a:gd name="T56" fmla="*/ 106 w 1793"/>
                    <a:gd name="T57" fmla="*/ 20 h 381"/>
                    <a:gd name="T58" fmla="*/ 148 w 1793"/>
                    <a:gd name="T59" fmla="*/ 6 h 381"/>
                    <a:gd name="T60" fmla="*/ 191 w 1793"/>
                    <a:gd name="T61" fmla="*/ 0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793" h="381">
                      <a:moveTo>
                        <a:pt x="191" y="0"/>
                      </a:moveTo>
                      <a:lnTo>
                        <a:pt x="1602" y="0"/>
                      </a:lnTo>
                      <a:lnTo>
                        <a:pt x="1646" y="6"/>
                      </a:lnTo>
                      <a:lnTo>
                        <a:pt x="1686" y="20"/>
                      </a:lnTo>
                      <a:lnTo>
                        <a:pt x="1721" y="41"/>
                      </a:lnTo>
                      <a:lnTo>
                        <a:pt x="1751" y="71"/>
                      </a:lnTo>
                      <a:lnTo>
                        <a:pt x="1773" y="107"/>
                      </a:lnTo>
                      <a:lnTo>
                        <a:pt x="1787" y="147"/>
                      </a:lnTo>
                      <a:lnTo>
                        <a:pt x="1793" y="190"/>
                      </a:lnTo>
                      <a:lnTo>
                        <a:pt x="1787" y="234"/>
                      </a:lnTo>
                      <a:lnTo>
                        <a:pt x="1773" y="274"/>
                      </a:lnTo>
                      <a:lnTo>
                        <a:pt x="1751" y="310"/>
                      </a:lnTo>
                      <a:lnTo>
                        <a:pt x="1721" y="339"/>
                      </a:lnTo>
                      <a:lnTo>
                        <a:pt x="1686" y="361"/>
                      </a:lnTo>
                      <a:lnTo>
                        <a:pt x="1646" y="377"/>
                      </a:lnTo>
                      <a:lnTo>
                        <a:pt x="1602" y="381"/>
                      </a:lnTo>
                      <a:lnTo>
                        <a:pt x="191" y="381"/>
                      </a:lnTo>
                      <a:lnTo>
                        <a:pt x="148" y="377"/>
                      </a:lnTo>
                      <a:lnTo>
                        <a:pt x="106" y="361"/>
                      </a:lnTo>
                      <a:lnTo>
                        <a:pt x="70" y="339"/>
                      </a:lnTo>
                      <a:lnTo>
                        <a:pt x="42" y="310"/>
                      </a:lnTo>
                      <a:lnTo>
                        <a:pt x="18" y="274"/>
                      </a:lnTo>
                      <a:lnTo>
                        <a:pt x="4" y="234"/>
                      </a:lnTo>
                      <a:lnTo>
                        <a:pt x="0" y="190"/>
                      </a:lnTo>
                      <a:lnTo>
                        <a:pt x="4" y="147"/>
                      </a:lnTo>
                      <a:lnTo>
                        <a:pt x="18" y="107"/>
                      </a:lnTo>
                      <a:lnTo>
                        <a:pt x="42" y="71"/>
                      </a:lnTo>
                      <a:lnTo>
                        <a:pt x="70" y="41"/>
                      </a:lnTo>
                      <a:lnTo>
                        <a:pt x="106" y="20"/>
                      </a:lnTo>
                      <a:lnTo>
                        <a:pt x="148" y="6"/>
                      </a:lnTo>
                      <a:lnTo>
                        <a:pt x="1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dirty="0"/>
                </a:p>
              </p:txBody>
            </p:sp>
            <p:sp>
              <p:nvSpPr>
                <p:cNvPr id="23" name="Freeform 9">
                  <a:extLst>
                    <a:ext uri="{FF2B5EF4-FFF2-40B4-BE49-F238E27FC236}">
                      <a16:creationId xmlns:a16="http://schemas.microsoft.com/office/drawing/2014/main" id="{E796B5FD-7A81-47A2-84AD-B91A05387FA6}"/>
                    </a:ext>
                  </a:extLst>
                </p:cNvPr>
                <p:cNvSpPr>
                  <a:spLocks noEditPoints="1"/>
                </p:cNvSpPr>
                <p:nvPr/>
              </p:nvSpPr>
              <p:spPr bwMode="auto">
                <a:xfrm>
                  <a:off x="765175" y="1228726"/>
                  <a:ext cx="5205413" cy="4872038"/>
                </a:xfrm>
                <a:custGeom>
                  <a:avLst/>
                  <a:gdLst>
                    <a:gd name="T0" fmla="*/ 3681 w 6558"/>
                    <a:gd name="T1" fmla="*/ 4366 h 6138"/>
                    <a:gd name="T2" fmla="*/ 5597 w 6558"/>
                    <a:gd name="T3" fmla="*/ 910 h 6138"/>
                    <a:gd name="T4" fmla="*/ 4282 w 6558"/>
                    <a:gd name="T5" fmla="*/ 5757 h 6138"/>
                    <a:gd name="T6" fmla="*/ 4268 w 6558"/>
                    <a:gd name="T7" fmla="*/ 4376 h 6138"/>
                    <a:gd name="T8" fmla="*/ 3426 w 6558"/>
                    <a:gd name="T9" fmla="*/ 5047 h 6138"/>
                    <a:gd name="T10" fmla="*/ 3317 w 6558"/>
                    <a:gd name="T11" fmla="*/ 5039 h 6138"/>
                    <a:gd name="T12" fmla="*/ 3227 w 6558"/>
                    <a:gd name="T13" fmla="*/ 4972 h 6138"/>
                    <a:gd name="T14" fmla="*/ 3191 w 6558"/>
                    <a:gd name="T15" fmla="*/ 4862 h 6138"/>
                    <a:gd name="T16" fmla="*/ 1088 w 6558"/>
                    <a:gd name="T17" fmla="*/ 4395 h 6138"/>
                    <a:gd name="T18" fmla="*/ 967 w 6558"/>
                    <a:gd name="T19" fmla="*/ 4354 h 6138"/>
                    <a:gd name="T20" fmla="*/ 901 w 6558"/>
                    <a:gd name="T21" fmla="*/ 4248 h 6138"/>
                    <a:gd name="T22" fmla="*/ 915 w 6558"/>
                    <a:gd name="T23" fmla="*/ 4121 h 6138"/>
                    <a:gd name="T24" fmla="*/ 1003 w 6558"/>
                    <a:gd name="T25" fmla="*/ 4034 h 6138"/>
                    <a:gd name="T26" fmla="*/ 3363 w 6558"/>
                    <a:gd name="T27" fmla="*/ 4014 h 6138"/>
                    <a:gd name="T28" fmla="*/ 3418 w 6558"/>
                    <a:gd name="T29" fmla="*/ 3793 h 6138"/>
                    <a:gd name="T30" fmla="*/ 1045 w 6558"/>
                    <a:gd name="T31" fmla="*/ 3734 h 6138"/>
                    <a:gd name="T32" fmla="*/ 939 w 6558"/>
                    <a:gd name="T33" fmla="*/ 3668 h 6138"/>
                    <a:gd name="T34" fmla="*/ 897 w 6558"/>
                    <a:gd name="T35" fmla="*/ 3549 h 6138"/>
                    <a:gd name="T36" fmla="*/ 939 w 6558"/>
                    <a:gd name="T37" fmla="*/ 3430 h 6138"/>
                    <a:gd name="T38" fmla="*/ 1045 w 6558"/>
                    <a:gd name="T39" fmla="*/ 3362 h 6138"/>
                    <a:gd name="T40" fmla="*/ 3868 w 6558"/>
                    <a:gd name="T41" fmla="*/ 3046 h 6138"/>
                    <a:gd name="T42" fmla="*/ 3755 w 6558"/>
                    <a:gd name="T43" fmla="*/ 3084 h 6138"/>
                    <a:gd name="T44" fmla="*/ 1003 w 6558"/>
                    <a:gd name="T45" fmla="*/ 3064 h 6138"/>
                    <a:gd name="T46" fmla="*/ 915 w 6558"/>
                    <a:gd name="T47" fmla="*/ 2977 h 6138"/>
                    <a:gd name="T48" fmla="*/ 901 w 6558"/>
                    <a:gd name="T49" fmla="*/ 2849 h 6138"/>
                    <a:gd name="T50" fmla="*/ 967 w 6558"/>
                    <a:gd name="T51" fmla="*/ 2744 h 6138"/>
                    <a:gd name="T52" fmla="*/ 1088 w 6558"/>
                    <a:gd name="T53" fmla="*/ 2702 h 6138"/>
                    <a:gd name="T54" fmla="*/ 3838 w 6558"/>
                    <a:gd name="T55" fmla="*/ 2720 h 6138"/>
                    <a:gd name="T56" fmla="*/ 3926 w 6558"/>
                    <a:gd name="T57" fmla="*/ 2808 h 6138"/>
                    <a:gd name="T58" fmla="*/ 3946 w 6558"/>
                    <a:gd name="T59" fmla="*/ 2907 h 6138"/>
                    <a:gd name="T60" fmla="*/ 4282 w 6558"/>
                    <a:gd name="T61" fmla="*/ 759 h 6138"/>
                    <a:gd name="T62" fmla="*/ 5794 w 6558"/>
                    <a:gd name="T63" fmla="*/ 582 h 6138"/>
                    <a:gd name="T64" fmla="*/ 5872 w 6558"/>
                    <a:gd name="T65" fmla="*/ 453 h 6138"/>
                    <a:gd name="T66" fmla="*/ 5872 w 6558"/>
                    <a:gd name="T67" fmla="*/ 12 h 6138"/>
                    <a:gd name="T68" fmla="*/ 6502 w 6558"/>
                    <a:gd name="T69" fmla="*/ 391 h 6138"/>
                    <a:gd name="T70" fmla="*/ 6558 w 6558"/>
                    <a:gd name="T71" fmla="*/ 503 h 6138"/>
                    <a:gd name="T72" fmla="*/ 6532 w 6558"/>
                    <a:gd name="T73" fmla="*/ 626 h 6138"/>
                    <a:gd name="T74" fmla="*/ 4658 w 6558"/>
                    <a:gd name="T75" fmla="*/ 5991 h 6138"/>
                    <a:gd name="T76" fmla="*/ 4592 w 6558"/>
                    <a:gd name="T77" fmla="*/ 6096 h 6138"/>
                    <a:gd name="T78" fmla="*/ 4473 w 6558"/>
                    <a:gd name="T79" fmla="*/ 6138 h 6138"/>
                    <a:gd name="T80" fmla="*/ 107 w 6558"/>
                    <a:gd name="T81" fmla="*/ 6120 h 6138"/>
                    <a:gd name="T82" fmla="*/ 20 w 6558"/>
                    <a:gd name="T83" fmla="*/ 6031 h 6138"/>
                    <a:gd name="T84" fmla="*/ 0 w 6558"/>
                    <a:gd name="T85" fmla="*/ 568 h 6138"/>
                    <a:gd name="T86" fmla="*/ 42 w 6558"/>
                    <a:gd name="T87" fmla="*/ 449 h 6138"/>
                    <a:gd name="T88" fmla="*/ 147 w 6558"/>
                    <a:gd name="T89" fmla="*/ 382 h 6138"/>
                    <a:gd name="T90" fmla="*/ 4517 w 6558"/>
                    <a:gd name="T91" fmla="*/ 382 h 6138"/>
                    <a:gd name="T92" fmla="*/ 4622 w 6558"/>
                    <a:gd name="T93" fmla="*/ 449 h 6138"/>
                    <a:gd name="T94" fmla="*/ 4664 w 6558"/>
                    <a:gd name="T95" fmla="*/ 568 h 6138"/>
                    <a:gd name="T96" fmla="*/ 5665 w 6558"/>
                    <a:gd name="T97" fmla="*/ 64 h 6138"/>
                    <a:gd name="T98" fmla="*/ 5760 w 6558"/>
                    <a:gd name="T99" fmla="*/ 6 h 6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58" h="6138">
                      <a:moveTo>
                        <a:pt x="5597" y="910"/>
                      </a:moveTo>
                      <a:lnTo>
                        <a:pt x="3763" y="3962"/>
                      </a:lnTo>
                      <a:lnTo>
                        <a:pt x="3681" y="4366"/>
                      </a:lnTo>
                      <a:lnTo>
                        <a:pt x="3997" y="4103"/>
                      </a:lnTo>
                      <a:lnTo>
                        <a:pt x="5832" y="1051"/>
                      </a:lnTo>
                      <a:lnTo>
                        <a:pt x="5597" y="910"/>
                      </a:lnTo>
                      <a:close/>
                      <a:moveTo>
                        <a:pt x="382" y="759"/>
                      </a:moveTo>
                      <a:lnTo>
                        <a:pt x="382" y="5757"/>
                      </a:lnTo>
                      <a:lnTo>
                        <a:pt x="4282" y="5757"/>
                      </a:lnTo>
                      <a:lnTo>
                        <a:pt x="4282" y="4362"/>
                      </a:lnTo>
                      <a:lnTo>
                        <a:pt x="4274" y="4370"/>
                      </a:lnTo>
                      <a:lnTo>
                        <a:pt x="4268" y="4376"/>
                      </a:lnTo>
                      <a:lnTo>
                        <a:pt x="3506" y="5007"/>
                      </a:lnTo>
                      <a:lnTo>
                        <a:pt x="3468" y="5031"/>
                      </a:lnTo>
                      <a:lnTo>
                        <a:pt x="3426" y="5047"/>
                      </a:lnTo>
                      <a:lnTo>
                        <a:pt x="3382" y="5051"/>
                      </a:lnTo>
                      <a:lnTo>
                        <a:pt x="3349" y="5049"/>
                      </a:lnTo>
                      <a:lnTo>
                        <a:pt x="3317" y="5039"/>
                      </a:lnTo>
                      <a:lnTo>
                        <a:pt x="3285" y="5025"/>
                      </a:lnTo>
                      <a:lnTo>
                        <a:pt x="3253" y="5000"/>
                      </a:lnTo>
                      <a:lnTo>
                        <a:pt x="3227" y="4972"/>
                      </a:lnTo>
                      <a:lnTo>
                        <a:pt x="3207" y="4938"/>
                      </a:lnTo>
                      <a:lnTo>
                        <a:pt x="3195" y="4900"/>
                      </a:lnTo>
                      <a:lnTo>
                        <a:pt x="3191" y="4862"/>
                      </a:lnTo>
                      <a:lnTo>
                        <a:pt x="3195" y="4823"/>
                      </a:lnTo>
                      <a:lnTo>
                        <a:pt x="3283" y="4395"/>
                      </a:lnTo>
                      <a:lnTo>
                        <a:pt x="1088" y="4395"/>
                      </a:lnTo>
                      <a:lnTo>
                        <a:pt x="1045" y="4391"/>
                      </a:lnTo>
                      <a:lnTo>
                        <a:pt x="1003" y="4376"/>
                      </a:lnTo>
                      <a:lnTo>
                        <a:pt x="967" y="4354"/>
                      </a:lnTo>
                      <a:lnTo>
                        <a:pt x="939" y="4324"/>
                      </a:lnTo>
                      <a:lnTo>
                        <a:pt x="915" y="4288"/>
                      </a:lnTo>
                      <a:lnTo>
                        <a:pt x="901" y="4248"/>
                      </a:lnTo>
                      <a:lnTo>
                        <a:pt x="897" y="4205"/>
                      </a:lnTo>
                      <a:lnTo>
                        <a:pt x="901" y="4161"/>
                      </a:lnTo>
                      <a:lnTo>
                        <a:pt x="915" y="4121"/>
                      </a:lnTo>
                      <a:lnTo>
                        <a:pt x="939" y="4085"/>
                      </a:lnTo>
                      <a:lnTo>
                        <a:pt x="967" y="4056"/>
                      </a:lnTo>
                      <a:lnTo>
                        <a:pt x="1003" y="4034"/>
                      </a:lnTo>
                      <a:lnTo>
                        <a:pt x="1045" y="4018"/>
                      </a:lnTo>
                      <a:lnTo>
                        <a:pt x="1088" y="4014"/>
                      </a:lnTo>
                      <a:lnTo>
                        <a:pt x="3363" y="4014"/>
                      </a:lnTo>
                      <a:lnTo>
                        <a:pt x="3394" y="3855"/>
                      </a:lnTo>
                      <a:lnTo>
                        <a:pt x="3404" y="3823"/>
                      </a:lnTo>
                      <a:lnTo>
                        <a:pt x="3418" y="3793"/>
                      </a:lnTo>
                      <a:lnTo>
                        <a:pt x="3452" y="3740"/>
                      </a:lnTo>
                      <a:lnTo>
                        <a:pt x="1088" y="3740"/>
                      </a:lnTo>
                      <a:lnTo>
                        <a:pt x="1045" y="3734"/>
                      </a:lnTo>
                      <a:lnTo>
                        <a:pt x="1003" y="3720"/>
                      </a:lnTo>
                      <a:lnTo>
                        <a:pt x="967" y="3698"/>
                      </a:lnTo>
                      <a:lnTo>
                        <a:pt x="939" y="3668"/>
                      </a:lnTo>
                      <a:lnTo>
                        <a:pt x="915" y="3632"/>
                      </a:lnTo>
                      <a:lnTo>
                        <a:pt x="901" y="3593"/>
                      </a:lnTo>
                      <a:lnTo>
                        <a:pt x="897" y="3549"/>
                      </a:lnTo>
                      <a:lnTo>
                        <a:pt x="901" y="3505"/>
                      </a:lnTo>
                      <a:lnTo>
                        <a:pt x="915" y="3465"/>
                      </a:lnTo>
                      <a:lnTo>
                        <a:pt x="939" y="3430"/>
                      </a:lnTo>
                      <a:lnTo>
                        <a:pt x="967" y="3400"/>
                      </a:lnTo>
                      <a:lnTo>
                        <a:pt x="1003" y="3378"/>
                      </a:lnTo>
                      <a:lnTo>
                        <a:pt x="1045" y="3362"/>
                      </a:lnTo>
                      <a:lnTo>
                        <a:pt x="1088" y="3358"/>
                      </a:lnTo>
                      <a:lnTo>
                        <a:pt x="3681" y="3358"/>
                      </a:lnTo>
                      <a:lnTo>
                        <a:pt x="3868" y="3046"/>
                      </a:lnTo>
                      <a:lnTo>
                        <a:pt x="3834" y="3066"/>
                      </a:lnTo>
                      <a:lnTo>
                        <a:pt x="3796" y="3080"/>
                      </a:lnTo>
                      <a:lnTo>
                        <a:pt x="3755" y="3084"/>
                      </a:lnTo>
                      <a:lnTo>
                        <a:pt x="1088" y="3084"/>
                      </a:lnTo>
                      <a:lnTo>
                        <a:pt x="1045" y="3078"/>
                      </a:lnTo>
                      <a:lnTo>
                        <a:pt x="1003" y="3064"/>
                      </a:lnTo>
                      <a:lnTo>
                        <a:pt x="967" y="3042"/>
                      </a:lnTo>
                      <a:lnTo>
                        <a:pt x="939" y="3012"/>
                      </a:lnTo>
                      <a:lnTo>
                        <a:pt x="915" y="2977"/>
                      </a:lnTo>
                      <a:lnTo>
                        <a:pt x="901" y="2937"/>
                      </a:lnTo>
                      <a:lnTo>
                        <a:pt x="897" y="2893"/>
                      </a:lnTo>
                      <a:lnTo>
                        <a:pt x="901" y="2849"/>
                      </a:lnTo>
                      <a:lnTo>
                        <a:pt x="915" y="2808"/>
                      </a:lnTo>
                      <a:lnTo>
                        <a:pt x="939" y="2774"/>
                      </a:lnTo>
                      <a:lnTo>
                        <a:pt x="967" y="2744"/>
                      </a:lnTo>
                      <a:lnTo>
                        <a:pt x="1003" y="2720"/>
                      </a:lnTo>
                      <a:lnTo>
                        <a:pt x="1045" y="2706"/>
                      </a:lnTo>
                      <a:lnTo>
                        <a:pt x="1088" y="2702"/>
                      </a:lnTo>
                      <a:lnTo>
                        <a:pt x="3755" y="2702"/>
                      </a:lnTo>
                      <a:lnTo>
                        <a:pt x="3798" y="2706"/>
                      </a:lnTo>
                      <a:lnTo>
                        <a:pt x="3838" y="2720"/>
                      </a:lnTo>
                      <a:lnTo>
                        <a:pt x="3874" y="2744"/>
                      </a:lnTo>
                      <a:lnTo>
                        <a:pt x="3904" y="2774"/>
                      </a:lnTo>
                      <a:lnTo>
                        <a:pt x="3926" y="2808"/>
                      </a:lnTo>
                      <a:lnTo>
                        <a:pt x="3942" y="2849"/>
                      </a:lnTo>
                      <a:lnTo>
                        <a:pt x="3946" y="2893"/>
                      </a:lnTo>
                      <a:lnTo>
                        <a:pt x="3946" y="2907"/>
                      </a:lnTo>
                      <a:lnTo>
                        <a:pt x="3944" y="2921"/>
                      </a:lnTo>
                      <a:lnTo>
                        <a:pt x="4282" y="2359"/>
                      </a:lnTo>
                      <a:lnTo>
                        <a:pt x="4282" y="759"/>
                      </a:lnTo>
                      <a:lnTo>
                        <a:pt x="382" y="759"/>
                      </a:lnTo>
                      <a:close/>
                      <a:moveTo>
                        <a:pt x="5872" y="453"/>
                      </a:moveTo>
                      <a:lnTo>
                        <a:pt x="5794" y="582"/>
                      </a:lnTo>
                      <a:lnTo>
                        <a:pt x="6029" y="723"/>
                      </a:lnTo>
                      <a:lnTo>
                        <a:pt x="6106" y="594"/>
                      </a:lnTo>
                      <a:lnTo>
                        <a:pt x="5872" y="453"/>
                      </a:lnTo>
                      <a:close/>
                      <a:moveTo>
                        <a:pt x="5798" y="0"/>
                      </a:moveTo>
                      <a:lnTo>
                        <a:pt x="5834" y="2"/>
                      </a:lnTo>
                      <a:lnTo>
                        <a:pt x="5872" y="12"/>
                      </a:lnTo>
                      <a:lnTo>
                        <a:pt x="5905" y="28"/>
                      </a:lnTo>
                      <a:lnTo>
                        <a:pt x="6467" y="364"/>
                      </a:lnTo>
                      <a:lnTo>
                        <a:pt x="6502" y="391"/>
                      </a:lnTo>
                      <a:lnTo>
                        <a:pt x="6528" y="425"/>
                      </a:lnTo>
                      <a:lnTo>
                        <a:pt x="6548" y="461"/>
                      </a:lnTo>
                      <a:lnTo>
                        <a:pt x="6558" y="503"/>
                      </a:lnTo>
                      <a:lnTo>
                        <a:pt x="6558" y="544"/>
                      </a:lnTo>
                      <a:lnTo>
                        <a:pt x="6550" y="586"/>
                      </a:lnTo>
                      <a:lnTo>
                        <a:pt x="6532" y="626"/>
                      </a:lnTo>
                      <a:lnTo>
                        <a:pt x="4664" y="3736"/>
                      </a:lnTo>
                      <a:lnTo>
                        <a:pt x="4664" y="5947"/>
                      </a:lnTo>
                      <a:lnTo>
                        <a:pt x="4658" y="5991"/>
                      </a:lnTo>
                      <a:lnTo>
                        <a:pt x="4644" y="6031"/>
                      </a:lnTo>
                      <a:lnTo>
                        <a:pt x="4622" y="6067"/>
                      </a:lnTo>
                      <a:lnTo>
                        <a:pt x="4592" y="6096"/>
                      </a:lnTo>
                      <a:lnTo>
                        <a:pt x="4556" y="6120"/>
                      </a:lnTo>
                      <a:lnTo>
                        <a:pt x="4517" y="6134"/>
                      </a:lnTo>
                      <a:lnTo>
                        <a:pt x="4473" y="6138"/>
                      </a:lnTo>
                      <a:lnTo>
                        <a:pt x="191" y="6138"/>
                      </a:lnTo>
                      <a:lnTo>
                        <a:pt x="147" y="6134"/>
                      </a:lnTo>
                      <a:lnTo>
                        <a:pt x="107" y="6120"/>
                      </a:lnTo>
                      <a:lnTo>
                        <a:pt x="72" y="6096"/>
                      </a:lnTo>
                      <a:lnTo>
                        <a:pt x="42" y="6067"/>
                      </a:lnTo>
                      <a:lnTo>
                        <a:pt x="20" y="6031"/>
                      </a:lnTo>
                      <a:lnTo>
                        <a:pt x="6" y="5991"/>
                      </a:lnTo>
                      <a:lnTo>
                        <a:pt x="0" y="5947"/>
                      </a:lnTo>
                      <a:lnTo>
                        <a:pt x="0" y="568"/>
                      </a:lnTo>
                      <a:lnTo>
                        <a:pt x="6" y="525"/>
                      </a:lnTo>
                      <a:lnTo>
                        <a:pt x="20" y="483"/>
                      </a:lnTo>
                      <a:lnTo>
                        <a:pt x="42" y="449"/>
                      </a:lnTo>
                      <a:lnTo>
                        <a:pt x="72" y="419"/>
                      </a:lnTo>
                      <a:lnTo>
                        <a:pt x="107" y="395"/>
                      </a:lnTo>
                      <a:lnTo>
                        <a:pt x="147" y="382"/>
                      </a:lnTo>
                      <a:lnTo>
                        <a:pt x="191" y="378"/>
                      </a:lnTo>
                      <a:lnTo>
                        <a:pt x="4473" y="378"/>
                      </a:lnTo>
                      <a:lnTo>
                        <a:pt x="4517" y="382"/>
                      </a:lnTo>
                      <a:lnTo>
                        <a:pt x="4556" y="395"/>
                      </a:lnTo>
                      <a:lnTo>
                        <a:pt x="4592" y="419"/>
                      </a:lnTo>
                      <a:lnTo>
                        <a:pt x="4622" y="449"/>
                      </a:lnTo>
                      <a:lnTo>
                        <a:pt x="4644" y="483"/>
                      </a:lnTo>
                      <a:lnTo>
                        <a:pt x="4658" y="525"/>
                      </a:lnTo>
                      <a:lnTo>
                        <a:pt x="4664" y="568"/>
                      </a:lnTo>
                      <a:lnTo>
                        <a:pt x="4664" y="1723"/>
                      </a:lnTo>
                      <a:lnTo>
                        <a:pt x="5643" y="93"/>
                      </a:lnTo>
                      <a:lnTo>
                        <a:pt x="5665" y="64"/>
                      </a:lnTo>
                      <a:lnTo>
                        <a:pt x="5693" y="38"/>
                      </a:lnTo>
                      <a:lnTo>
                        <a:pt x="5724" y="18"/>
                      </a:lnTo>
                      <a:lnTo>
                        <a:pt x="5760" y="6"/>
                      </a:lnTo>
                      <a:lnTo>
                        <a:pt x="57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dirty="0"/>
                </a:p>
              </p:txBody>
            </p:sp>
          </p:grpSp>
        </p:grpSp>
        <p:sp>
          <p:nvSpPr>
            <p:cNvPr id="14" name="TextBox 9">
              <a:extLst>
                <a:ext uri="{FF2B5EF4-FFF2-40B4-BE49-F238E27FC236}">
                  <a16:creationId xmlns:a16="http://schemas.microsoft.com/office/drawing/2014/main" id="{0C86ED7C-4700-4DC5-83AE-0DE9E533A95C}"/>
                </a:ext>
              </a:extLst>
            </p:cNvPr>
            <p:cNvSpPr txBox="1"/>
            <p:nvPr/>
          </p:nvSpPr>
          <p:spPr>
            <a:xfrm>
              <a:off x="10567520" y="5171552"/>
              <a:ext cx="2935425" cy="276999"/>
            </a:xfrm>
            <a:prstGeom prst="rect">
              <a:avLst/>
            </a:prstGeom>
            <a:noFill/>
          </p:spPr>
          <p:txBody>
            <a:bodyPr wrap="square" lIns="0" tIns="0" rIns="0" bIns="0" rtlCol="0">
              <a:spAutoFit/>
            </a:bodyPr>
            <a:lstStyle/>
            <a:p>
              <a:r>
                <a:rPr lang="es-GT" sz="1800" b="1" dirty="0">
                  <a:solidFill>
                    <a:schemeClr val="tx1">
                      <a:lumMod val="75000"/>
                      <a:lumOff val="25000"/>
                    </a:schemeClr>
                  </a:solidFill>
                  <a:cs typeface="Arial" pitchFamily="34" charset="0"/>
                </a:rPr>
                <a:t>Análisis</a:t>
              </a:r>
            </a:p>
          </p:txBody>
        </p:sp>
      </p:grpSp>
      <p:sp>
        <p:nvSpPr>
          <p:cNvPr id="25" name="24 CuadroTexto"/>
          <p:cNvSpPr txBox="1"/>
          <p:nvPr/>
        </p:nvSpPr>
        <p:spPr>
          <a:xfrm>
            <a:off x="8314906" y="2029418"/>
            <a:ext cx="2710241" cy="1532334"/>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b="1" dirty="0">
                <a:solidFill>
                  <a:schemeClr val="tx1">
                    <a:lumMod val="75000"/>
                    <a:lumOff val="25000"/>
                  </a:schemeClr>
                </a:solidFill>
                <a:cs typeface="Arial" pitchFamily="34" charset="0"/>
              </a:rPr>
              <a:t>Durante el año 2018 la mayor demanda de los servicios se concentró en el Departamento de Guatemala, con el 37.96% de los servicios, siguiéndole </a:t>
            </a:r>
          </a:p>
          <a:p>
            <a:r>
              <a:rPr lang="es-GT" sz="1400" b="1" dirty="0">
                <a:solidFill>
                  <a:schemeClr val="tx1">
                    <a:lumMod val="75000"/>
                    <a:lumOff val="25000"/>
                  </a:schemeClr>
                </a:solidFill>
                <a:cs typeface="Arial" pitchFamily="34" charset="0"/>
              </a:rPr>
              <a:t>Jalapa con un 10.50%.</a:t>
            </a:r>
          </a:p>
        </p:txBody>
      </p:sp>
      <p:sp>
        <p:nvSpPr>
          <p:cNvPr id="26" name="25 CuadroTexto"/>
          <p:cNvSpPr txBox="1"/>
          <p:nvPr/>
        </p:nvSpPr>
        <p:spPr>
          <a:xfrm>
            <a:off x="8314904" y="3922063"/>
            <a:ext cx="2710241" cy="817245"/>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b="1" dirty="0">
                <a:solidFill>
                  <a:schemeClr val="tx1">
                    <a:lumMod val="75000"/>
                    <a:lumOff val="25000"/>
                  </a:schemeClr>
                </a:solidFill>
                <a:cs typeface="Arial" pitchFamily="34" charset="0"/>
              </a:rPr>
              <a:t>Los servicios son consistentes con la concentración poblacional del país.</a:t>
            </a:r>
          </a:p>
        </p:txBody>
      </p:sp>
      <p:pic>
        <p:nvPicPr>
          <p:cNvPr id="205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14592" t="3726" r="19088" b="13047"/>
          <a:stretch/>
        </p:blipFill>
        <p:spPr bwMode="auto">
          <a:xfrm>
            <a:off x="130035" y="931056"/>
            <a:ext cx="5565228" cy="5556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0783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228541" y="170032"/>
            <a:ext cx="2501064" cy="338554"/>
          </a:xfrm>
          <a:prstGeom prst="rect">
            <a:avLst/>
          </a:prstGeom>
          <a:noFill/>
        </p:spPr>
        <p:txBody>
          <a:bodyPr wrap="square" rtlCol="0">
            <a:spAutoFit/>
          </a:bodyPr>
          <a:lstStyle/>
          <a:p>
            <a:r>
              <a:rPr lang="en-US" sz="1600" dirty="0">
                <a:solidFill>
                  <a:schemeClr val="bg1"/>
                </a:solidFill>
                <a:latin typeface="Calibri Light" panose="020F0302020204030204" pitchFamily="34" charset="0"/>
              </a:rPr>
              <a:t>Simple Project Manager </a:t>
            </a:r>
          </a:p>
        </p:txBody>
      </p:sp>
      <p:sp>
        <p:nvSpPr>
          <p:cNvPr id="2" name="Title 1">
            <a:extLst>
              <a:ext uri="{FF2B5EF4-FFF2-40B4-BE49-F238E27FC236}">
                <a16:creationId xmlns:a16="http://schemas.microsoft.com/office/drawing/2014/main" id="{555DC0C3-BCDA-48C0-A49A-2FF6F4CBFF48}"/>
              </a:ext>
            </a:extLst>
          </p:cNvPr>
          <p:cNvSpPr>
            <a:spLocks noGrp="1"/>
          </p:cNvSpPr>
          <p:nvPr>
            <p:ph type="title"/>
          </p:nvPr>
        </p:nvSpPr>
        <p:spPr>
          <a:xfrm>
            <a:off x="3503856" y="386055"/>
            <a:ext cx="5181113" cy="650287"/>
          </a:xfrm>
        </p:spPr>
        <p:txBody>
          <a:bodyPr/>
          <a:lstStyle/>
          <a:p>
            <a:pPr algn="ctr"/>
            <a:r>
              <a:rPr lang="es-GT" sz="2000" dirty="0">
                <a:latin typeface="Ebrima" panose="02000000000000000000" pitchFamily="2" charset="0"/>
                <a:ea typeface="Ebrima" panose="02000000000000000000" pitchFamily="2" charset="0"/>
                <a:cs typeface="Ebrima" panose="02000000000000000000" pitchFamily="2" charset="0"/>
              </a:rPr>
              <a:t>IV. Vinculación con la política pública (</a:t>
            </a:r>
            <a:r>
              <a:rPr lang="es-GT" sz="2000" dirty="0" err="1">
                <a:latin typeface="Ebrima" panose="02000000000000000000" pitchFamily="2" charset="0"/>
                <a:ea typeface="Ebrima" panose="02000000000000000000" pitchFamily="2" charset="0"/>
                <a:cs typeface="Ebrima" panose="02000000000000000000" pitchFamily="2" charset="0"/>
              </a:rPr>
              <a:t>ODS</a:t>
            </a:r>
            <a:r>
              <a:rPr lang="es-GT" sz="2000" dirty="0">
                <a:latin typeface="Ebrima" panose="02000000000000000000" pitchFamily="2" charset="0"/>
                <a:ea typeface="Ebrima" panose="02000000000000000000" pitchFamily="2" charset="0"/>
                <a:cs typeface="Ebrima" panose="02000000000000000000" pitchFamily="2" charset="0"/>
              </a:rPr>
              <a:t>)</a:t>
            </a:r>
            <a:endParaRPr lang="en-US" sz="2000" dirty="0"/>
          </a:p>
        </p:txBody>
      </p:sp>
      <p:grpSp>
        <p:nvGrpSpPr>
          <p:cNvPr id="66" name="Group 65">
            <a:extLst>
              <a:ext uri="{FF2B5EF4-FFF2-40B4-BE49-F238E27FC236}">
                <a16:creationId xmlns:a16="http://schemas.microsoft.com/office/drawing/2014/main" id="{9A4A16D0-5A9C-4B45-A8BB-59850E859C99}"/>
              </a:ext>
            </a:extLst>
          </p:cNvPr>
          <p:cNvGrpSpPr/>
          <p:nvPr/>
        </p:nvGrpSpPr>
        <p:grpSpPr>
          <a:xfrm>
            <a:off x="2518061" y="3649191"/>
            <a:ext cx="228976" cy="228977"/>
            <a:chOff x="3398838" y="3616326"/>
            <a:chExt cx="346075" cy="346076"/>
          </a:xfrm>
        </p:grpSpPr>
        <p:sp>
          <p:nvSpPr>
            <p:cNvPr id="73" name="Rectangle 94">
              <a:extLst>
                <a:ext uri="{FF2B5EF4-FFF2-40B4-BE49-F238E27FC236}">
                  <a16:creationId xmlns:a16="http://schemas.microsoft.com/office/drawing/2014/main" id="{5E7F0A8F-8544-44A6-BCF8-0A11E6955D68}"/>
                </a:ext>
              </a:extLst>
            </p:cNvPr>
            <p:cNvSpPr>
              <a:spLocks noChangeArrowheads="1"/>
            </p:cNvSpPr>
            <p:nvPr/>
          </p:nvSpPr>
          <p:spPr bwMode="auto">
            <a:xfrm>
              <a:off x="3459163" y="3616326"/>
              <a:ext cx="90488" cy="34607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5" name="Rectangle 95">
              <a:extLst>
                <a:ext uri="{FF2B5EF4-FFF2-40B4-BE49-F238E27FC236}">
                  <a16:creationId xmlns:a16="http://schemas.microsoft.com/office/drawing/2014/main" id="{0A038215-BE4E-4123-8DCB-8AA85592A9AE}"/>
                </a:ext>
              </a:extLst>
            </p:cNvPr>
            <p:cNvSpPr>
              <a:spLocks noChangeArrowheads="1"/>
            </p:cNvSpPr>
            <p:nvPr/>
          </p:nvSpPr>
          <p:spPr bwMode="auto">
            <a:xfrm>
              <a:off x="3549651" y="3736976"/>
              <a:ext cx="90488" cy="22542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6" name="Line 96">
              <a:extLst>
                <a:ext uri="{FF2B5EF4-FFF2-40B4-BE49-F238E27FC236}">
                  <a16:creationId xmlns:a16="http://schemas.microsoft.com/office/drawing/2014/main" id="{AFF25812-199C-45A3-BA3A-F2CB1E0A6049}"/>
                </a:ext>
              </a:extLst>
            </p:cNvPr>
            <p:cNvSpPr>
              <a:spLocks noChangeShapeType="1"/>
            </p:cNvSpPr>
            <p:nvPr/>
          </p:nvSpPr>
          <p:spPr bwMode="auto">
            <a:xfrm>
              <a:off x="3579813" y="3933826"/>
              <a:ext cx="3016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7" name="Line 97">
              <a:extLst>
                <a:ext uri="{FF2B5EF4-FFF2-40B4-BE49-F238E27FC236}">
                  <a16:creationId xmlns:a16="http://schemas.microsoft.com/office/drawing/2014/main" id="{B2A1C214-1C4A-4BE4-8B9E-2971BED013EB}"/>
                </a:ext>
              </a:extLst>
            </p:cNvPr>
            <p:cNvSpPr>
              <a:spLocks noChangeShapeType="1"/>
            </p:cNvSpPr>
            <p:nvPr/>
          </p:nvSpPr>
          <p:spPr bwMode="auto">
            <a:xfrm>
              <a:off x="3503613" y="3646489"/>
              <a:ext cx="0" cy="19685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8" name="Rectangle 98">
              <a:extLst>
                <a:ext uri="{FF2B5EF4-FFF2-40B4-BE49-F238E27FC236}">
                  <a16:creationId xmlns:a16="http://schemas.microsoft.com/office/drawing/2014/main" id="{B8529BB1-A46D-47EB-A314-F20A5521E291}"/>
                </a:ext>
              </a:extLst>
            </p:cNvPr>
            <p:cNvSpPr>
              <a:spLocks noChangeArrowheads="1"/>
            </p:cNvSpPr>
            <p:nvPr/>
          </p:nvSpPr>
          <p:spPr bwMode="auto">
            <a:xfrm>
              <a:off x="3489326" y="3873501"/>
              <a:ext cx="30163" cy="6032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9" name="Line 99">
              <a:extLst>
                <a:ext uri="{FF2B5EF4-FFF2-40B4-BE49-F238E27FC236}">
                  <a16:creationId xmlns:a16="http://schemas.microsoft.com/office/drawing/2014/main" id="{1DB15AB5-7252-484C-90F8-A6B513FB9E9C}"/>
                </a:ext>
              </a:extLst>
            </p:cNvPr>
            <p:cNvSpPr>
              <a:spLocks noChangeShapeType="1"/>
            </p:cNvSpPr>
            <p:nvPr/>
          </p:nvSpPr>
          <p:spPr bwMode="auto">
            <a:xfrm>
              <a:off x="3594101" y="3767139"/>
              <a:ext cx="0" cy="136525"/>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0" name="Line 100">
              <a:extLst>
                <a:ext uri="{FF2B5EF4-FFF2-40B4-BE49-F238E27FC236}">
                  <a16:creationId xmlns:a16="http://schemas.microsoft.com/office/drawing/2014/main" id="{A7D03B7C-A6B5-4A62-AD5E-625D076C6AF3}"/>
                </a:ext>
              </a:extLst>
            </p:cNvPr>
            <p:cNvSpPr>
              <a:spLocks noChangeShapeType="1"/>
            </p:cNvSpPr>
            <p:nvPr/>
          </p:nvSpPr>
          <p:spPr bwMode="auto">
            <a:xfrm>
              <a:off x="3429001" y="3706814"/>
              <a:ext cx="0" cy="211138"/>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3" name="Rectangle 101">
              <a:extLst>
                <a:ext uri="{FF2B5EF4-FFF2-40B4-BE49-F238E27FC236}">
                  <a16:creationId xmlns:a16="http://schemas.microsoft.com/office/drawing/2014/main" id="{0839DEE7-A9F5-4A8E-B729-222359398603}"/>
                </a:ext>
              </a:extLst>
            </p:cNvPr>
            <p:cNvSpPr>
              <a:spLocks noChangeArrowheads="1"/>
            </p:cNvSpPr>
            <p:nvPr/>
          </p:nvSpPr>
          <p:spPr bwMode="auto">
            <a:xfrm>
              <a:off x="3398838" y="3662364"/>
              <a:ext cx="60325" cy="300038"/>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4" name="Freeform 102">
              <a:extLst>
                <a:ext uri="{FF2B5EF4-FFF2-40B4-BE49-F238E27FC236}">
                  <a16:creationId xmlns:a16="http://schemas.microsoft.com/office/drawing/2014/main" id="{CF97EB3E-8D3C-41B9-81B9-4A81669758B1}"/>
                </a:ext>
              </a:extLst>
            </p:cNvPr>
            <p:cNvSpPr>
              <a:spLocks/>
            </p:cNvSpPr>
            <p:nvPr/>
          </p:nvSpPr>
          <p:spPr bwMode="auto">
            <a:xfrm>
              <a:off x="3624263" y="3662364"/>
              <a:ext cx="120650" cy="300038"/>
            </a:xfrm>
            <a:custGeom>
              <a:avLst/>
              <a:gdLst>
                <a:gd name="T0" fmla="*/ 76 w 76"/>
                <a:gd name="T1" fmla="*/ 182 h 189"/>
                <a:gd name="T2" fmla="*/ 47 w 76"/>
                <a:gd name="T3" fmla="*/ 189 h 189"/>
                <a:gd name="T4" fmla="*/ 0 w 76"/>
                <a:gd name="T5" fmla="*/ 7 h 189"/>
                <a:gd name="T6" fmla="*/ 29 w 76"/>
                <a:gd name="T7" fmla="*/ 0 h 189"/>
                <a:gd name="T8" fmla="*/ 76 w 76"/>
                <a:gd name="T9" fmla="*/ 182 h 189"/>
              </a:gdLst>
              <a:ahLst/>
              <a:cxnLst>
                <a:cxn ang="0">
                  <a:pos x="T0" y="T1"/>
                </a:cxn>
                <a:cxn ang="0">
                  <a:pos x="T2" y="T3"/>
                </a:cxn>
                <a:cxn ang="0">
                  <a:pos x="T4" y="T5"/>
                </a:cxn>
                <a:cxn ang="0">
                  <a:pos x="T6" y="T7"/>
                </a:cxn>
                <a:cxn ang="0">
                  <a:pos x="T8" y="T9"/>
                </a:cxn>
              </a:cxnLst>
              <a:rect l="0" t="0" r="r" b="b"/>
              <a:pathLst>
                <a:path w="76" h="189">
                  <a:moveTo>
                    <a:pt x="76" y="182"/>
                  </a:moveTo>
                  <a:lnTo>
                    <a:pt x="47" y="189"/>
                  </a:lnTo>
                  <a:lnTo>
                    <a:pt x="0" y="7"/>
                  </a:lnTo>
                  <a:lnTo>
                    <a:pt x="29" y="0"/>
                  </a:lnTo>
                  <a:lnTo>
                    <a:pt x="76" y="182"/>
                  </a:ln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grpSp>
        <p:nvGrpSpPr>
          <p:cNvPr id="103" name="Group 102">
            <a:extLst>
              <a:ext uri="{FF2B5EF4-FFF2-40B4-BE49-F238E27FC236}">
                <a16:creationId xmlns:a16="http://schemas.microsoft.com/office/drawing/2014/main" id="{EB85DED6-B069-4A37-B375-10AF5FA9F06F}"/>
              </a:ext>
            </a:extLst>
          </p:cNvPr>
          <p:cNvGrpSpPr/>
          <p:nvPr/>
        </p:nvGrpSpPr>
        <p:grpSpPr>
          <a:xfrm>
            <a:off x="11520109" y="1036343"/>
            <a:ext cx="228976" cy="228976"/>
            <a:chOff x="8447088" y="5060951"/>
            <a:chExt cx="346075" cy="346075"/>
          </a:xfrm>
        </p:grpSpPr>
        <p:sp>
          <p:nvSpPr>
            <p:cNvPr id="104" name="Freeform 365">
              <a:extLst>
                <a:ext uri="{FF2B5EF4-FFF2-40B4-BE49-F238E27FC236}">
                  <a16:creationId xmlns:a16="http://schemas.microsoft.com/office/drawing/2014/main" id="{493FE6A8-C2BF-4EF9-AD83-D92FD6682577}"/>
                </a:ext>
              </a:extLst>
            </p:cNvPr>
            <p:cNvSpPr>
              <a:spLocks/>
            </p:cNvSpPr>
            <p:nvPr/>
          </p:nvSpPr>
          <p:spPr bwMode="auto">
            <a:xfrm>
              <a:off x="8523288" y="5121276"/>
              <a:ext cx="195263" cy="150813"/>
            </a:xfrm>
            <a:custGeom>
              <a:avLst/>
              <a:gdLst>
                <a:gd name="T0" fmla="*/ 123 w 123"/>
                <a:gd name="T1" fmla="*/ 95 h 95"/>
                <a:gd name="T2" fmla="*/ 123 w 123"/>
                <a:gd name="T3" fmla="*/ 19 h 95"/>
                <a:gd name="T4" fmla="*/ 52 w 123"/>
                <a:gd name="T5" fmla="*/ 19 h 95"/>
                <a:gd name="T6" fmla="*/ 42 w 123"/>
                <a:gd name="T7" fmla="*/ 0 h 95"/>
                <a:gd name="T8" fmla="*/ 0 w 123"/>
                <a:gd name="T9" fmla="*/ 0 h 95"/>
                <a:gd name="T10" fmla="*/ 0 w 123"/>
                <a:gd name="T11" fmla="*/ 95 h 95"/>
              </a:gdLst>
              <a:ahLst/>
              <a:cxnLst>
                <a:cxn ang="0">
                  <a:pos x="T0" y="T1"/>
                </a:cxn>
                <a:cxn ang="0">
                  <a:pos x="T2" y="T3"/>
                </a:cxn>
                <a:cxn ang="0">
                  <a:pos x="T4" y="T5"/>
                </a:cxn>
                <a:cxn ang="0">
                  <a:pos x="T6" y="T7"/>
                </a:cxn>
                <a:cxn ang="0">
                  <a:pos x="T8" y="T9"/>
                </a:cxn>
                <a:cxn ang="0">
                  <a:pos x="T10" y="T11"/>
                </a:cxn>
              </a:cxnLst>
              <a:rect l="0" t="0" r="r" b="b"/>
              <a:pathLst>
                <a:path w="123" h="95">
                  <a:moveTo>
                    <a:pt x="123" y="95"/>
                  </a:moveTo>
                  <a:lnTo>
                    <a:pt x="123" y="19"/>
                  </a:lnTo>
                  <a:lnTo>
                    <a:pt x="52" y="19"/>
                  </a:lnTo>
                  <a:lnTo>
                    <a:pt x="42" y="0"/>
                  </a:lnTo>
                  <a:lnTo>
                    <a:pt x="0" y="0"/>
                  </a:lnTo>
                  <a:lnTo>
                    <a:pt x="0" y="95"/>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5" name="Freeform 366">
              <a:extLst>
                <a:ext uri="{FF2B5EF4-FFF2-40B4-BE49-F238E27FC236}">
                  <a16:creationId xmlns:a16="http://schemas.microsoft.com/office/drawing/2014/main" id="{A02FA930-89AC-4CB8-B9ED-D53FF524944A}"/>
                </a:ext>
              </a:extLst>
            </p:cNvPr>
            <p:cNvSpPr>
              <a:spLocks/>
            </p:cNvSpPr>
            <p:nvPr/>
          </p:nvSpPr>
          <p:spPr bwMode="auto">
            <a:xfrm>
              <a:off x="8537575" y="5091113"/>
              <a:ext cx="165100" cy="30163"/>
            </a:xfrm>
            <a:custGeom>
              <a:avLst/>
              <a:gdLst>
                <a:gd name="T0" fmla="*/ 104 w 104"/>
                <a:gd name="T1" fmla="*/ 19 h 19"/>
                <a:gd name="T2" fmla="*/ 52 w 104"/>
                <a:gd name="T3" fmla="*/ 19 h 19"/>
                <a:gd name="T4" fmla="*/ 43 w 104"/>
                <a:gd name="T5" fmla="*/ 0 h 19"/>
                <a:gd name="T6" fmla="*/ 0 w 104"/>
                <a:gd name="T7" fmla="*/ 0 h 19"/>
              </a:gdLst>
              <a:ahLst/>
              <a:cxnLst>
                <a:cxn ang="0">
                  <a:pos x="T0" y="T1"/>
                </a:cxn>
                <a:cxn ang="0">
                  <a:pos x="T2" y="T3"/>
                </a:cxn>
                <a:cxn ang="0">
                  <a:pos x="T4" y="T5"/>
                </a:cxn>
                <a:cxn ang="0">
                  <a:pos x="T6" y="T7"/>
                </a:cxn>
              </a:cxnLst>
              <a:rect l="0" t="0" r="r" b="b"/>
              <a:pathLst>
                <a:path w="104" h="19">
                  <a:moveTo>
                    <a:pt x="104" y="19"/>
                  </a:moveTo>
                  <a:lnTo>
                    <a:pt x="52" y="19"/>
                  </a:lnTo>
                  <a:lnTo>
                    <a:pt x="43" y="0"/>
                  </a:lnTo>
                  <a:lnTo>
                    <a:pt x="0"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6" name="Freeform 367">
              <a:extLst>
                <a:ext uri="{FF2B5EF4-FFF2-40B4-BE49-F238E27FC236}">
                  <a16:creationId xmlns:a16="http://schemas.microsoft.com/office/drawing/2014/main" id="{55CC26BA-27C9-44E7-AE5D-31FBC7E4BFF0}"/>
                </a:ext>
              </a:extLst>
            </p:cNvPr>
            <p:cNvSpPr>
              <a:spLocks/>
            </p:cNvSpPr>
            <p:nvPr/>
          </p:nvSpPr>
          <p:spPr bwMode="auto">
            <a:xfrm>
              <a:off x="8553450" y="5060951"/>
              <a:ext cx="134938" cy="30163"/>
            </a:xfrm>
            <a:custGeom>
              <a:avLst/>
              <a:gdLst>
                <a:gd name="T0" fmla="*/ 85 w 85"/>
                <a:gd name="T1" fmla="*/ 19 h 19"/>
                <a:gd name="T2" fmla="*/ 52 w 85"/>
                <a:gd name="T3" fmla="*/ 19 h 19"/>
                <a:gd name="T4" fmla="*/ 42 w 85"/>
                <a:gd name="T5" fmla="*/ 0 h 19"/>
                <a:gd name="T6" fmla="*/ 0 w 85"/>
                <a:gd name="T7" fmla="*/ 0 h 19"/>
              </a:gdLst>
              <a:ahLst/>
              <a:cxnLst>
                <a:cxn ang="0">
                  <a:pos x="T0" y="T1"/>
                </a:cxn>
                <a:cxn ang="0">
                  <a:pos x="T2" y="T3"/>
                </a:cxn>
                <a:cxn ang="0">
                  <a:pos x="T4" y="T5"/>
                </a:cxn>
                <a:cxn ang="0">
                  <a:pos x="T6" y="T7"/>
                </a:cxn>
              </a:cxnLst>
              <a:rect l="0" t="0" r="r" b="b"/>
              <a:pathLst>
                <a:path w="85" h="19">
                  <a:moveTo>
                    <a:pt x="85" y="19"/>
                  </a:moveTo>
                  <a:lnTo>
                    <a:pt x="52" y="19"/>
                  </a:lnTo>
                  <a:lnTo>
                    <a:pt x="42" y="0"/>
                  </a:lnTo>
                  <a:lnTo>
                    <a:pt x="0"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7" name="Freeform 368">
              <a:extLst>
                <a:ext uri="{FF2B5EF4-FFF2-40B4-BE49-F238E27FC236}">
                  <a16:creationId xmlns:a16="http://schemas.microsoft.com/office/drawing/2014/main" id="{E1F523BB-7165-42B8-805A-0D5ED8161065}"/>
                </a:ext>
              </a:extLst>
            </p:cNvPr>
            <p:cNvSpPr>
              <a:spLocks/>
            </p:cNvSpPr>
            <p:nvPr/>
          </p:nvSpPr>
          <p:spPr bwMode="auto">
            <a:xfrm>
              <a:off x="8447088" y="5302251"/>
              <a:ext cx="346075" cy="104775"/>
            </a:xfrm>
            <a:custGeom>
              <a:avLst/>
              <a:gdLst>
                <a:gd name="T0" fmla="*/ 92 w 92"/>
                <a:gd name="T1" fmla="*/ 28 h 28"/>
                <a:gd name="T2" fmla="*/ 0 w 92"/>
                <a:gd name="T3" fmla="*/ 28 h 28"/>
                <a:gd name="T4" fmla="*/ 0 w 92"/>
                <a:gd name="T5" fmla="*/ 0 h 28"/>
                <a:gd name="T6" fmla="*/ 30 w 92"/>
                <a:gd name="T7" fmla="*/ 0 h 28"/>
                <a:gd name="T8" fmla="*/ 30 w 92"/>
                <a:gd name="T9" fmla="*/ 4 h 28"/>
                <a:gd name="T10" fmla="*/ 38 w 92"/>
                <a:gd name="T11" fmla="*/ 12 h 28"/>
                <a:gd name="T12" fmla="*/ 56 w 92"/>
                <a:gd name="T13" fmla="*/ 12 h 28"/>
                <a:gd name="T14" fmla="*/ 64 w 92"/>
                <a:gd name="T15" fmla="*/ 4 h 28"/>
                <a:gd name="T16" fmla="*/ 64 w 92"/>
                <a:gd name="T17" fmla="*/ 0 h 28"/>
                <a:gd name="T18" fmla="*/ 92 w 92"/>
                <a:gd name="T19" fmla="*/ 0 h 28"/>
                <a:gd name="T20" fmla="*/ 92 w 92"/>
                <a:gd name="T2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28">
                  <a:moveTo>
                    <a:pt x="92" y="28"/>
                  </a:moveTo>
                  <a:cubicBezTo>
                    <a:pt x="0" y="28"/>
                    <a:pt x="0" y="28"/>
                    <a:pt x="0" y="28"/>
                  </a:cubicBezTo>
                  <a:cubicBezTo>
                    <a:pt x="0" y="0"/>
                    <a:pt x="0" y="0"/>
                    <a:pt x="0" y="0"/>
                  </a:cubicBezTo>
                  <a:cubicBezTo>
                    <a:pt x="30" y="0"/>
                    <a:pt x="30" y="0"/>
                    <a:pt x="30" y="0"/>
                  </a:cubicBezTo>
                  <a:cubicBezTo>
                    <a:pt x="30" y="4"/>
                    <a:pt x="30" y="4"/>
                    <a:pt x="30" y="4"/>
                  </a:cubicBezTo>
                  <a:cubicBezTo>
                    <a:pt x="30" y="8"/>
                    <a:pt x="34" y="12"/>
                    <a:pt x="38" y="12"/>
                  </a:cubicBezTo>
                  <a:cubicBezTo>
                    <a:pt x="56" y="12"/>
                    <a:pt x="56" y="12"/>
                    <a:pt x="56" y="12"/>
                  </a:cubicBezTo>
                  <a:cubicBezTo>
                    <a:pt x="60" y="12"/>
                    <a:pt x="64" y="8"/>
                    <a:pt x="64" y="4"/>
                  </a:cubicBezTo>
                  <a:cubicBezTo>
                    <a:pt x="64" y="0"/>
                    <a:pt x="64" y="0"/>
                    <a:pt x="64" y="0"/>
                  </a:cubicBezTo>
                  <a:cubicBezTo>
                    <a:pt x="92" y="0"/>
                    <a:pt x="92" y="0"/>
                    <a:pt x="92" y="0"/>
                  </a:cubicBezTo>
                  <a:lnTo>
                    <a:pt x="92" y="28"/>
                  </a:ln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8" name="Freeform 369">
              <a:extLst>
                <a:ext uri="{FF2B5EF4-FFF2-40B4-BE49-F238E27FC236}">
                  <a16:creationId xmlns:a16="http://schemas.microsoft.com/office/drawing/2014/main" id="{83AEFE35-0942-4699-ADD5-1FF2EB83F3BA}"/>
                </a:ext>
              </a:extLst>
            </p:cNvPr>
            <p:cNvSpPr>
              <a:spLocks/>
            </p:cNvSpPr>
            <p:nvPr/>
          </p:nvSpPr>
          <p:spPr bwMode="auto">
            <a:xfrm>
              <a:off x="8447088" y="5211763"/>
              <a:ext cx="76200" cy="90488"/>
            </a:xfrm>
            <a:custGeom>
              <a:avLst/>
              <a:gdLst>
                <a:gd name="T0" fmla="*/ 0 w 48"/>
                <a:gd name="T1" fmla="*/ 57 h 57"/>
                <a:gd name="T2" fmla="*/ 33 w 48"/>
                <a:gd name="T3" fmla="*/ 0 h 57"/>
                <a:gd name="T4" fmla="*/ 48 w 48"/>
                <a:gd name="T5" fmla="*/ 0 h 57"/>
              </a:gdLst>
              <a:ahLst/>
              <a:cxnLst>
                <a:cxn ang="0">
                  <a:pos x="T0" y="T1"/>
                </a:cxn>
                <a:cxn ang="0">
                  <a:pos x="T2" y="T3"/>
                </a:cxn>
                <a:cxn ang="0">
                  <a:pos x="T4" y="T5"/>
                </a:cxn>
              </a:cxnLst>
              <a:rect l="0" t="0" r="r" b="b"/>
              <a:pathLst>
                <a:path w="48" h="57">
                  <a:moveTo>
                    <a:pt x="0" y="57"/>
                  </a:moveTo>
                  <a:lnTo>
                    <a:pt x="33" y="0"/>
                  </a:lnTo>
                  <a:lnTo>
                    <a:pt x="48"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9" name="Freeform 370">
              <a:extLst>
                <a:ext uri="{FF2B5EF4-FFF2-40B4-BE49-F238E27FC236}">
                  <a16:creationId xmlns:a16="http://schemas.microsoft.com/office/drawing/2014/main" id="{33CDBE5D-A7CA-4BA6-9B57-5101140EC5B1}"/>
                </a:ext>
              </a:extLst>
            </p:cNvPr>
            <p:cNvSpPr>
              <a:spLocks/>
            </p:cNvSpPr>
            <p:nvPr/>
          </p:nvSpPr>
          <p:spPr bwMode="auto">
            <a:xfrm>
              <a:off x="8718550" y="5211763"/>
              <a:ext cx="74613" cy="90488"/>
            </a:xfrm>
            <a:custGeom>
              <a:avLst/>
              <a:gdLst>
                <a:gd name="T0" fmla="*/ 0 w 47"/>
                <a:gd name="T1" fmla="*/ 0 h 57"/>
                <a:gd name="T2" fmla="*/ 14 w 47"/>
                <a:gd name="T3" fmla="*/ 0 h 57"/>
                <a:gd name="T4" fmla="*/ 47 w 47"/>
                <a:gd name="T5" fmla="*/ 57 h 57"/>
              </a:gdLst>
              <a:ahLst/>
              <a:cxnLst>
                <a:cxn ang="0">
                  <a:pos x="T0" y="T1"/>
                </a:cxn>
                <a:cxn ang="0">
                  <a:pos x="T2" y="T3"/>
                </a:cxn>
                <a:cxn ang="0">
                  <a:pos x="T4" y="T5"/>
                </a:cxn>
              </a:cxnLst>
              <a:rect l="0" t="0" r="r" b="b"/>
              <a:pathLst>
                <a:path w="47" h="57">
                  <a:moveTo>
                    <a:pt x="0" y="0"/>
                  </a:moveTo>
                  <a:lnTo>
                    <a:pt x="14" y="0"/>
                  </a:lnTo>
                  <a:lnTo>
                    <a:pt x="47" y="57"/>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10" name="Freeform 371">
              <a:extLst>
                <a:ext uri="{FF2B5EF4-FFF2-40B4-BE49-F238E27FC236}">
                  <a16:creationId xmlns:a16="http://schemas.microsoft.com/office/drawing/2014/main" id="{4AC57021-72F1-4BFB-86B0-E34369649727}"/>
                </a:ext>
              </a:extLst>
            </p:cNvPr>
            <p:cNvSpPr>
              <a:spLocks/>
            </p:cNvSpPr>
            <p:nvPr/>
          </p:nvSpPr>
          <p:spPr bwMode="auto">
            <a:xfrm>
              <a:off x="8583613" y="5181601"/>
              <a:ext cx="88900" cy="90488"/>
            </a:xfrm>
            <a:custGeom>
              <a:avLst/>
              <a:gdLst>
                <a:gd name="T0" fmla="*/ 16 w 24"/>
                <a:gd name="T1" fmla="*/ 13 h 24"/>
                <a:gd name="T2" fmla="*/ 19 w 24"/>
                <a:gd name="T3" fmla="*/ 7 h 24"/>
                <a:gd name="T4" fmla="*/ 12 w 24"/>
                <a:gd name="T5" fmla="*/ 0 h 24"/>
                <a:gd name="T6" fmla="*/ 5 w 24"/>
                <a:gd name="T7" fmla="*/ 7 h 24"/>
                <a:gd name="T8" fmla="*/ 8 w 24"/>
                <a:gd name="T9" fmla="*/ 13 h 24"/>
                <a:gd name="T10" fmla="*/ 0 w 24"/>
                <a:gd name="T11" fmla="*/ 24 h 24"/>
                <a:gd name="T12" fmla="*/ 24 w 24"/>
                <a:gd name="T13" fmla="*/ 24 h 24"/>
                <a:gd name="T14" fmla="*/ 16 w 24"/>
                <a:gd name="T15" fmla="*/ 13 h 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24">
                  <a:moveTo>
                    <a:pt x="16" y="13"/>
                  </a:moveTo>
                  <a:cubicBezTo>
                    <a:pt x="18" y="11"/>
                    <a:pt x="19" y="9"/>
                    <a:pt x="19" y="7"/>
                  </a:cubicBezTo>
                  <a:cubicBezTo>
                    <a:pt x="19" y="3"/>
                    <a:pt x="16" y="0"/>
                    <a:pt x="12" y="0"/>
                  </a:cubicBezTo>
                  <a:cubicBezTo>
                    <a:pt x="8" y="0"/>
                    <a:pt x="5" y="3"/>
                    <a:pt x="5" y="7"/>
                  </a:cubicBezTo>
                  <a:cubicBezTo>
                    <a:pt x="5" y="9"/>
                    <a:pt x="6" y="11"/>
                    <a:pt x="8" y="13"/>
                  </a:cubicBezTo>
                  <a:cubicBezTo>
                    <a:pt x="3" y="14"/>
                    <a:pt x="0" y="17"/>
                    <a:pt x="0" y="24"/>
                  </a:cubicBezTo>
                  <a:cubicBezTo>
                    <a:pt x="24" y="24"/>
                    <a:pt x="24" y="24"/>
                    <a:pt x="24" y="24"/>
                  </a:cubicBezTo>
                  <a:cubicBezTo>
                    <a:pt x="24" y="17"/>
                    <a:pt x="21" y="14"/>
                    <a:pt x="16" y="13"/>
                  </a:cubicBez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sp>
        <p:nvSpPr>
          <p:cNvPr id="7" name="AutoShape 2" descr="Resultado de imagen para construcciÃ³n de portal de datos abier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GT" dirty="0"/>
          </a:p>
        </p:txBody>
      </p:sp>
      <p:pic>
        <p:nvPicPr>
          <p:cNvPr id="61" name="60 Imagen" descr="C:\Users\dtpusu04\AppData\Local\Microsoft\Windows\Temporary Internet Files\Content.Word\Imagen 2018.png"/>
          <p:cNvPicPr/>
          <p:nvPr/>
        </p:nvPicPr>
        <p:blipFill rotWithShape="1">
          <a:blip r:embed="rId3" cstate="print">
            <a:extLst>
              <a:ext uri="{28A0092B-C50C-407E-A947-70E740481C1C}">
                <a14:useLocalDpi xmlns:a14="http://schemas.microsoft.com/office/drawing/2010/main" val="0"/>
              </a:ext>
            </a:extLst>
          </a:blip>
          <a:srcRect t="12754" b="17347"/>
          <a:stretch/>
        </p:blipFill>
        <p:spPr bwMode="auto">
          <a:xfrm>
            <a:off x="155575" y="160338"/>
            <a:ext cx="1163320" cy="813435"/>
          </a:xfrm>
          <a:prstGeom prst="rect">
            <a:avLst/>
          </a:prstGeom>
          <a:noFill/>
          <a:ln>
            <a:noFill/>
          </a:ln>
          <a:extLst>
            <a:ext uri="{53640926-AAD7-44D8-BBD7-CCE9431645EC}">
              <a14:shadowObscured xmlns:a14="http://schemas.microsoft.com/office/drawing/2010/main"/>
            </a:ext>
          </a:extLst>
        </p:spPr>
      </p:pic>
      <p:pic>
        <p:nvPicPr>
          <p:cNvPr id="4" name="3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42287" y="4588302"/>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threePt" dir="t"/>
          </a:scene3d>
          <a:sp3d>
            <a:bevelT/>
          </a:sp3d>
        </p:spPr>
      </p:pic>
      <p:pic>
        <p:nvPicPr>
          <p:cNvPr id="8" name="7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8151" y="4264326"/>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9" name="8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02287" y="5367960"/>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0" name="9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62287" y="4444286"/>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1" name="10 Imagen"/>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47037" y="5344326"/>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4" name="23 Imagen"/>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873895" y="1873982"/>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6" name="25 Imagen"/>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058061" y="793982"/>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5" name="24 Imagen"/>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218090" y="1081270"/>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7" name="26 Imagen"/>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844071" y="1333982"/>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8" name="27 Imagen"/>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534071" y="1811322"/>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9" name="28 Imagen"/>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178151" y="2589148"/>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0" name="29 Imagen"/>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15659" y="3679651"/>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1" name="30 Imagen"/>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129448" y="4188812"/>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2" name="11 Imagen"/>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1978061" y="4588608"/>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3" name="32 Imagen"/>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411138" y="2113982"/>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4" name="33 Imagen"/>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11245" y="1573982"/>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5" name="34 Imagen"/>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793895" y="1775717"/>
            <a:ext cx="1080000" cy="10800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6" name="35 Cheurón"/>
          <p:cNvSpPr/>
          <p:nvPr/>
        </p:nvSpPr>
        <p:spPr>
          <a:xfrm>
            <a:off x="6330399" y="3162588"/>
            <a:ext cx="576064" cy="1353431"/>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
        <p:nvSpPr>
          <p:cNvPr id="68" name="67 Cheurón"/>
          <p:cNvSpPr/>
          <p:nvPr/>
        </p:nvSpPr>
        <p:spPr>
          <a:xfrm>
            <a:off x="6762447" y="3182545"/>
            <a:ext cx="576064" cy="1353431"/>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GT">
              <a:solidFill>
                <a:schemeClr val="tx1"/>
              </a:solidFill>
            </a:endParaRPr>
          </a:p>
        </p:txBody>
      </p:sp>
      <p:sp>
        <p:nvSpPr>
          <p:cNvPr id="37" name="36 Hexágono"/>
          <p:cNvSpPr/>
          <p:nvPr/>
        </p:nvSpPr>
        <p:spPr>
          <a:xfrm>
            <a:off x="7338511" y="1412776"/>
            <a:ext cx="4850314" cy="4608512"/>
          </a:xfrm>
          <a:prstGeom prst="hexag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GT" sz="1600" b="1" dirty="0"/>
          </a:p>
          <a:p>
            <a:pPr algn="ctr"/>
            <a:r>
              <a:rPr lang="es-GT" sz="1600" b="1" dirty="0"/>
              <a:t>ODS2: Poner fin al hambre, lograr la seguridad alimentaria y la mejora de la nutrición y promover la agricultura sostenible</a:t>
            </a:r>
          </a:p>
          <a:p>
            <a:pPr algn="ctr"/>
            <a:endParaRPr lang="es-GT" sz="1600" b="1" dirty="0"/>
          </a:p>
          <a:p>
            <a:pPr algn="ctr"/>
            <a:r>
              <a:rPr lang="es-GT" sz="1600" b="1" dirty="0"/>
              <a:t>ODS4: Garantizar una educción inclusiva, equitativa y de calidad y promover oportunidades de aprendizaje durante toda la vida para todos</a:t>
            </a:r>
          </a:p>
          <a:p>
            <a:pPr algn="ctr"/>
            <a:endParaRPr lang="es-GT" sz="1600" b="1" dirty="0"/>
          </a:p>
          <a:p>
            <a:pPr algn="ctr"/>
            <a:r>
              <a:rPr lang="es-GT" sz="1600" b="1" dirty="0"/>
              <a:t>ODS8: Promover el crecimiento económico sostenido, inclusivo y sostenible, el empleo pleno y productivo y el trabajo decente para todos</a:t>
            </a:r>
          </a:p>
        </p:txBody>
      </p:sp>
    </p:spTree>
    <p:extLst>
      <p:ext uri="{BB962C8B-B14F-4D97-AF65-F5344CB8AC3E}">
        <p14:creationId xmlns:p14="http://schemas.microsoft.com/office/powerpoint/2010/main" val="429369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228541" y="170032"/>
            <a:ext cx="2501064" cy="338554"/>
          </a:xfrm>
          <a:prstGeom prst="rect">
            <a:avLst/>
          </a:prstGeom>
          <a:noFill/>
        </p:spPr>
        <p:txBody>
          <a:bodyPr wrap="square" rtlCol="0">
            <a:spAutoFit/>
          </a:bodyPr>
          <a:lstStyle/>
          <a:p>
            <a:r>
              <a:rPr lang="en-US" sz="1600" dirty="0">
                <a:solidFill>
                  <a:schemeClr val="bg1"/>
                </a:solidFill>
                <a:latin typeface="Calibri Light" panose="020F0302020204030204" pitchFamily="34" charset="0"/>
              </a:rPr>
              <a:t>Simple Project Manager </a:t>
            </a:r>
          </a:p>
        </p:txBody>
      </p:sp>
      <p:sp>
        <p:nvSpPr>
          <p:cNvPr id="2" name="Title 1">
            <a:extLst>
              <a:ext uri="{FF2B5EF4-FFF2-40B4-BE49-F238E27FC236}">
                <a16:creationId xmlns:a16="http://schemas.microsoft.com/office/drawing/2014/main" id="{555DC0C3-BCDA-48C0-A49A-2FF6F4CBFF48}"/>
              </a:ext>
            </a:extLst>
          </p:cNvPr>
          <p:cNvSpPr>
            <a:spLocks noGrp="1"/>
          </p:cNvSpPr>
          <p:nvPr>
            <p:ph type="title"/>
          </p:nvPr>
        </p:nvSpPr>
        <p:spPr>
          <a:xfrm>
            <a:off x="3503856" y="386056"/>
            <a:ext cx="5181113" cy="522664"/>
          </a:xfrm>
        </p:spPr>
        <p:txBody>
          <a:bodyPr/>
          <a:lstStyle/>
          <a:p>
            <a:pPr algn="ctr"/>
            <a:r>
              <a:rPr lang="es-GT" sz="2000" dirty="0">
                <a:latin typeface="Ebrima" panose="02000000000000000000" pitchFamily="2" charset="0"/>
                <a:ea typeface="Ebrima" panose="02000000000000000000" pitchFamily="2" charset="0"/>
                <a:cs typeface="Ebrima" panose="02000000000000000000" pitchFamily="2" charset="0"/>
              </a:rPr>
              <a:t>I. Catálogo</a:t>
            </a:r>
            <a:r>
              <a:rPr lang="es-GT" sz="2000" dirty="0"/>
              <a:t> </a:t>
            </a:r>
            <a:r>
              <a:rPr lang="es-GT" sz="2000" dirty="0">
                <a:latin typeface="Ebrima" panose="02000000000000000000" pitchFamily="2" charset="0"/>
                <a:ea typeface="Ebrima" panose="02000000000000000000" pitchFamily="2" charset="0"/>
                <a:cs typeface="Ebrima" panose="02000000000000000000" pitchFamily="2" charset="0"/>
              </a:rPr>
              <a:t>de Bienes y Servicios prestados</a:t>
            </a:r>
            <a:endParaRPr lang="en-US" sz="2000" dirty="0"/>
          </a:p>
        </p:txBody>
      </p:sp>
      <p:grpSp>
        <p:nvGrpSpPr>
          <p:cNvPr id="66" name="Group 65">
            <a:extLst>
              <a:ext uri="{FF2B5EF4-FFF2-40B4-BE49-F238E27FC236}">
                <a16:creationId xmlns:a16="http://schemas.microsoft.com/office/drawing/2014/main" id="{9A4A16D0-5A9C-4B45-A8BB-59850E859C99}"/>
              </a:ext>
            </a:extLst>
          </p:cNvPr>
          <p:cNvGrpSpPr/>
          <p:nvPr/>
        </p:nvGrpSpPr>
        <p:grpSpPr>
          <a:xfrm>
            <a:off x="3590267" y="3976995"/>
            <a:ext cx="228976" cy="228977"/>
            <a:chOff x="3398838" y="3616326"/>
            <a:chExt cx="346075" cy="346076"/>
          </a:xfrm>
        </p:grpSpPr>
        <p:sp>
          <p:nvSpPr>
            <p:cNvPr id="73" name="Rectangle 94">
              <a:extLst>
                <a:ext uri="{FF2B5EF4-FFF2-40B4-BE49-F238E27FC236}">
                  <a16:creationId xmlns:a16="http://schemas.microsoft.com/office/drawing/2014/main" id="{5E7F0A8F-8544-44A6-BCF8-0A11E6955D68}"/>
                </a:ext>
              </a:extLst>
            </p:cNvPr>
            <p:cNvSpPr>
              <a:spLocks noChangeArrowheads="1"/>
            </p:cNvSpPr>
            <p:nvPr/>
          </p:nvSpPr>
          <p:spPr bwMode="auto">
            <a:xfrm>
              <a:off x="3459163" y="3616326"/>
              <a:ext cx="90488" cy="34607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5" name="Rectangle 95">
              <a:extLst>
                <a:ext uri="{FF2B5EF4-FFF2-40B4-BE49-F238E27FC236}">
                  <a16:creationId xmlns:a16="http://schemas.microsoft.com/office/drawing/2014/main" id="{0A038215-BE4E-4123-8DCB-8AA85592A9AE}"/>
                </a:ext>
              </a:extLst>
            </p:cNvPr>
            <p:cNvSpPr>
              <a:spLocks noChangeArrowheads="1"/>
            </p:cNvSpPr>
            <p:nvPr/>
          </p:nvSpPr>
          <p:spPr bwMode="auto">
            <a:xfrm>
              <a:off x="3549651" y="3736976"/>
              <a:ext cx="90488" cy="22542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6" name="Line 96">
              <a:extLst>
                <a:ext uri="{FF2B5EF4-FFF2-40B4-BE49-F238E27FC236}">
                  <a16:creationId xmlns:a16="http://schemas.microsoft.com/office/drawing/2014/main" id="{AFF25812-199C-45A3-BA3A-F2CB1E0A6049}"/>
                </a:ext>
              </a:extLst>
            </p:cNvPr>
            <p:cNvSpPr>
              <a:spLocks noChangeShapeType="1"/>
            </p:cNvSpPr>
            <p:nvPr/>
          </p:nvSpPr>
          <p:spPr bwMode="auto">
            <a:xfrm>
              <a:off x="3579813" y="3933826"/>
              <a:ext cx="3016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7" name="Line 97">
              <a:extLst>
                <a:ext uri="{FF2B5EF4-FFF2-40B4-BE49-F238E27FC236}">
                  <a16:creationId xmlns:a16="http://schemas.microsoft.com/office/drawing/2014/main" id="{B2A1C214-1C4A-4BE4-8B9E-2971BED013EB}"/>
                </a:ext>
              </a:extLst>
            </p:cNvPr>
            <p:cNvSpPr>
              <a:spLocks noChangeShapeType="1"/>
            </p:cNvSpPr>
            <p:nvPr/>
          </p:nvSpPr>
          <p:spPr bwMode="auto">
            <a:xfrm>
              <a:off x="3503613" y="3646489"/>
              <a:ext cx="0" cy="19685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8" name="Rectangle 98">
              <a:extLst>
                <a:ext uri="{FF2B5EF4-FFF2-40B4-BE49-F238E27FC236}">
                  <a16:creationId xmlns:a16="http://schemas.microsoft.com/office/drawing/2014/main" id="{B8529BB1-A46D-47EB-A314-F20A5521E291}"/>
                </a:ext>
              </a:extLst>
            </p:cNvPr>
            <p:cNvSpPr>
              <a:spLocks noChangeArrowheads="1"/>
            </p:cNvSpPr>
            <p:nvPr/>
          </p:nvSpPr>
          <p:spPr bwMode="auto">
            <a:xfrm>
              <a:off x="3489326" y="3873501"/>
              <a:ext cx="30163" cy="6032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9" name="Line 99">
              <a:extLst>
                <a:ext uri="{FF2B5EF4-FFF2-40B4-BE49-F238E27FC236}">
                  <a16:creationId xmlns:a16="http://schemas.microsoft.com/office/drawing/2014/main" id="{1DB15AB5-7252-484C-90F8-A6B513FB9E9C}"/>
                </a:ext>
              </a:extLst>
            </p:cNvPr>
            <p:cNvSpPr>
              <a:spLocks noChangeShapeType="1"/>
            </p:cNvSpPr>
            <p:nvPr/>
          </p:nvSpPr>
          <p:spPr bwMode="auto">
            <a:xfrm>
              <a:off x="3594101" y="3767139"/>
              <a:ext cx="0" cy="136525"/>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0" name="Line 100">
              <a:extLst>
                <a:ext uri="{FF2B5EF4-FFF2-40B4-BE49-F238E27FC236}">
                  <a16:creationId xmlns:a16="http://schemas.microsoft.com/office/drawing/2014/main" id="{A7D03B7C-A6B5-4A62-AD5E-625D076C6AF3}"/>
                </a:ext>
              </a:extLst>
            </p:cNvPr>
            <p:cNvSpPr>
              <a:spLocks noChangeShapeType="1"/>
            </p:cNvSpPr>
            <p:nvPr/>
          </p:nvSpPr>
          <p:spPr bwMode="auto">
            <a:xfrm>
              <a:off x="3429001" y="3706814"/>
              <a:ext cx="0" cy="211138"/>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3" name="Rectangle 101">
              <a:extLst>
                <a:ext uri="{FF2B5EF4-FFF2-40B4-BE49-F238E27FC236}">
                  <a16:creationId xmlns:a16="http://schemas.microsoft.com/office/drawing/2014/main" id="{0839DEE7-A9F5-4A8E-B729-222359398603}"/>
                </a:ext>
              </a:extLst>
            </p:cNvPr>
            <p:cNvSpPr>
              <a:spLocks noChangeArrowheads="1"/>
            </p:cNvSpPr>
            <p:nvPr/>
          </p:nvSpPr>
          <p:spPr bwMode="auto">
            <a:xfrm>
              <a:off x="3398838" y="3662364"/>
              <a:ext cx="60325" cy="300038"/>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4" name="Freeform 102">
              <a:extLst>
                <a:ext uri="{FF2B5EF4-FFF2-40B4-BE49-F238E27FC236}">
                  <a16:creationId xmlns:a16="http://schemas.microsoft.com/office/drawing/2014/main" id="{CF97EB3E-8D3C-41B9-81B9-4A81669758B1}"/>
                </a:ext>
              </a:extLst>
            </p:cNvPr>
            <p:cNvSpPr>
              <a:spLocks/>
            </p:cNvSpPr>
            <p:nvPr/>
          </p:nvSpPr>
          <p:spPr bwMode="auto">
            <a:xfrm>
              <a:off x="3624263" y="3662364"/>
              <a:ext cx="120650" cy="300038"/>
            </a:xfrm>
            <a:custGeom>
              <a:avLst/>
              <a:gdLst>
                <a:gd name="T0" fmla="*/ 76 w 76"/>
                <a:gd name="T1" fmla="*/ 182 h 189"/>
                <a:gd name="T2" fmla="*/ 47 w 76"/>
                <a:gd name="T3" fmla="*/ 189 h 189"/>
                <a:gd name="T4" fmla="*/ 0 w 76"/>
                <a:gd name="T5" fmla="*/ 7 h 189"/>
                <a:gd name="T6" fmla="*/ 29 w 76"/>
                <a:gd name="T7" fmla="*/ 0 h 189"/>
                <a:gd name="T8" fmla="*/ 76 w 76"/>
                <a:gd name="T9" fmla="*/ 182 h 189"/>
              </a:gdLst>
              <a:ahLst/>
              <a:cxnLst>
                <a:cxn ang="0">
                  <a:pos x="T0" y="T1"/>
                </a:cxn>
                <a:cxn ang="0">
                  <a:pos x="T2" y="T3"/>
                </a:cxn>
                <a:cxn ang="0">
                  <a:pos x="T4" y="T5"/>
                </a:cxn>
                <a:cxn ang="0">
                  <a:pos x="T6" y="T7"/>
                </a:cxn>
                <a:cxn ang="0">
                  <a:pos x="T8" y="T9"/>
                </a:cxn>
              </a:cxnLst>
              <a:rect l="0" t="0" r="r" b="b"/>
              <a:pathLst>
                <a:path w="76" h="189">
                  <a:moveTo>
                    <a:pt x="76" y="182"/>
                  </a:moveTo>
                  <a:lnTo>
                    <a:pt x="47" y="189"/>
                  </a:lnTo>
                  <a:lnTo>
                    <a:pt x="0" y="7"/>
                  </a:lnTo>
                  <a:lnTo>
                    <a:pt x="29" y="0"/>
                  </a:lnTo>
                  <a:lnTo>
                    <a:pt x="76" y="182"/>
                  </a:ln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grpSp>
        <p:nvGrpSpPr>
          <p:cNvPr id="85" name="Group 84">
            <a:extLst>
              <a:ext uri="{FF2B5EF4-FFF2-40B4-BE49-F238E27FC236}">
                <a16:creationId xmlns:a16="http://schemas.microsoft.com/office/drawing/2014/main" id="{84D9FFFE-2936-491C-9BB3-87379CE1F3D9}"/>
              </a:ext>
            </a:extLst>
          </p:cNvPr>
          <p:cNvGrpSpPr/>
          <p:nvPr/>
        </p:nvGrpSpPr>
        <p:grpSpPr>
          <a:xfrm>
            <a:off x="3594994" y="1071045"/>
            <a:ext cx="219523" cy="228976"/>
            <a:chOff x="2692400" y="3616326"/>
            <a:chExt cx="331788" cy="346075"/>
          </a:xfrm>
        </p:grpSpPr>
        <p:sp>
          <p:nvSpPr>
            <p:cNvPr id="86" name="Line 288">
              <a:extLst>
                <a:ext uri="{FF2B5EF4-FFF2-40B4-BE49-F238E27FC236}">
                  <a16:creationId xmlns:a16="http://schemas.microsoft.com/office/drawing/2014/main" id="{BFC32F7D-CD98-4DA0-B52F-03E7D2842B25}"/>
                </a:ext>
              </a:extLst>
            </p:cNvPr>
            <p:cNvSpPr>
              <a:spLocks noChangeShapeType="1"/>
            </p:cNvSpPr>
            <p:nvPr/>
          </p:nvSpPr>
          <p:spPr bwMode="auto">
            <a:xfrm>
              <a:off x="2768600" y="3616326"/>
              <a:ext cx="0" cy="7620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0" name="Line 289">
              <a:extLst>
                <a:ext uri="{FF2B5EF4-FFF2-40B4-BE49-F238E27FC236}">
                  <a16:creationId xmlns:a16="http://schemas.microsoft.com/office/drawing/2014/main" id="{78EB434B-558A-4E12-96E7-931BFF534DE4}"/>
                </a:ext>
              </a:extLst>
            </p:cNvPr>
            <p:cNvSpPr>
              <a:spLocks noChangeShapeType="1"/>
            </p:cNvSpPr>
            <p:nvPr/>
          </p:nvSpPr>
          <p:spPr bwMode="auto">
            <a:xfrm>
              <a:off x="2857500" y="3616326"/>
              <a:ext cx="0" cy="7620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4" name="Line 290">
              <a:extLst>
                <a:ext uri="{FF2B5EF4-FFF2-40B4-BE49-F238E27FC236}">
                  <a16:creationId xmlns:a16="http://schemas.microsoft.com/office/drawing/2014/main" id="{01846CF2-F610-4021-8007-5962C5467396}"/>
                </a:ext>
              </a:extLst>
            </p:cNvPr>
            <p:cNvSpPr>
              <a:spLocks noChangeShapeType="1"/>
            </p:cNvSpPr>
            <p:nvPr/>
          </p:nvSpPr>
          <p:spPr bwMode="auto">
            <a:xfrm>
              <a:off x="2947988" y="3616326"/>
              <a:ext cx="0" cy="7620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5" name="Freeform 291">
              <a:extLst>
                <a:ext uri="{FF2B5EF4-FFF2-40B4-BE49-F238E27FC236}">
                  <a16:creationId xmlns:a16="http://schemas.microsoft.com/office/drawing/2014/main" id="{59F13115-B0EF-4B0F-A754-648778197181}"/>
                </a:ext>
              </a:extLst>
            </p:cNvPr>
            <p:cNvSpPr>
              <a:spLocks/>
            </p:cNvSpPr>
            <p:nvPr/>
          </p:nvSpPr>
          <p:spPr bwMode="auto">
            <a:xfrm>
              <a:off x="2692400" y="3646488"/>
              <a:ext cx="331788" cy="315913"/>
            </a:xfrm>
            <a:custGeom>
              <a:avLst/>
              <a:gdLst>
                <a:gd name="T0" fmla="*/ 180 w 209"/>
                <a:gd name="T1" fmla="*/ 0 h 199"/>
                <a:gd name="T2" fmla="*/ 209 w 209"/>
                <a:gd name="T3" fmla="*/ 0 h 199"/>
                <a:gd name="T4" fmla="*/ 209 w 209"/>
                <a:gd name="T5" fmla="*/ 199 h 199"/>
                <a:gd name="T6" fmla="*/ 0 w 209"/>
                <a:gd name="T7" fmla="*/ 199 h 199"/>
                <a:gd name="T8" fmla="*/ 0 w 209"/>
                <a:gd name="T9" fmla="*/ 0 h 199"/>
                <a:gd name="T10" fmla="*/ 29 w 209"/>
                <a:gd name="T11" fmla="*/ 0 h 199"/>
              </a:gdLst>
              <a:ahLst/>
              <a:cxnLst>
                <a:cxn ang="0">
                  <a:pos x="T0" y="T1"/>
                </a:cxn>
                <a:cxn ang="0">
                  <a:pos x="T2" y="T3"/>
                </a:cxn>
                <a:cxn ang="0">
                  <a:pos x="T4" y="T5"/>
                </a:cxn>
                <a:cxn ang="0">
                  <a:pos x="T6" y="T7"/>
                </a:cxn>
                <a:cxn ang="0">
                  <a:pos x="T8" y="T9"/>
                </a:cxn>
                <a:cxn ang="0">
                  <a:pos x="T10" y="T11"/>
                </a:cxn>
              </a:cxnLst>
              <a:rect l="0" t="0" r="r" b="b"/>
              <a:pathLst>
                <a:path w="209" h="199">
                  <a:moveTo>
                    <a:pt x="180" y="0"/>
                  </a:moveTo>
                  <a:lnTo>
                    <a:pt x="209" y="0"/>
                  </a:lnTo>
                  <a:lnTo>
                    <a:pt x="209" y="199"/>
                  </a:lnTo>
                  <a:lnTo>
                    <a:pt x="0" y="199"/>
                  </a:lnTo>
                  <a:lnTo>
                    <a:pt x="0" y="0"/>
                  </a:lnTo>
                  <a:lnTo>
                    <a:pt x="29"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6" name="Freeform 292">
              <a:extLst>
                <a:ext uri="{FF2B5EF4-FFF2-40B4-BE49-F238E27FC236}">
                  <a16:creationId xmlns:a16="http://schemas.microsoft.com/office/drawing/2014/main" id="{3B57513A-6E04-4BBC-8284-689DD195F28C}"/>
                </a:ext>
              </a:extLst>
            </p:cNvPr>
            <p:cNvSpPr>
              <a:spLocks/>
            </p:cNvSpPr>
            <p:nvPr/>
          </p:nvSpPr>
          <p:spPr bwMode="auto">
            <a:xfrm>
              <a:off x="2738438" y="3676651"/>
              <a:ext cx="239713" cy="241300"/>
            </a:xfrm>
            <a:custGeom>
              <a:avLst/>
              <a:gdLst>
                <a:gd name="T0" fmla="*/ 0 w 151"/>
                <a:gd name="T1" fmla="*/ 0 h 152"/>
                <a:gd name="T2" fmla="*/ 0 w 151"/>
                <a:gd name="T3" fmla="*/ 152 h 152"/>
                <a:gd name="T4" fmla="*/ 151 w 151"/>
                <a:gd name="T5" fmla="*/ 152 h 152"/>
                <a:gd name="T6" fmla="*/ 151 w 151"/>
                <a:gd name="T7" fmla="*/ 0 h 152"/>
              </a:gdLst>
              <a:ahLst/>
              <a:cxnLst>
                <a:cxn ang="0">
                  <a:pos x="T0" y="T1"/>
                </a:cxn>
                <a:cxn ang="0">
                  <a:pos x="T2" y="T3"/>
                </a:cxn>
                <a:cxn ang="0">
                  <a:pos x="T4" y="T5"/>
                </a:cxn>
                <a:cxn ang="0">
                  <a:pos x="T6" y="T7"/>
                </a:cxn>
              </a:cxnLst>
              <a:rect l="0" t="0" r="r" b="b"/>
              <a:pathLst>
                <a:path w="151" h="152">
                  <a:moveTo>
                    <a:pt x="0" y="0"/>
                  </a:moveTo>
                  <a:lnTo>
                    <a:pt x="0" y="152"/>
                  </a:lnTo>
                  <a:lnTo>
                    <a:pt x="151" y="152"/>
                  </a:lnTo>
                  <a:lnTo>
                    <a:pt x="151"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7" name="Line 293">
              <a:extLst>
                <a:ext uri="{FF2B5EF4-FFF2-40B4-BE49-F238E27FC236}">
                  <a16:creationId xmlns:a16="http://schemas.microsoft.com/office/drawing/2014/main" id="{CA049B81-680B-46CB-9B66-9C88DE2B0CE4}"/>
                </a:ext>
              </a:extLst>
            </p:cNvPr>
            <p:cNvSpPr>
              <a:spLocks noChangeShapeType="1"/>
            </p:cNvSpPr>
            <p:nvPr/>
          </p:nvSpPr>
          <p:spPr bwMode="auto">
            <a:xfrm>
              <a:off x="2798763" y="3646488"/>
              <a:ext cx="3651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8" name="Line 294">
              <a:extLst>
                <a:ext uri="{FF2B5EF4-FFF2-40B4-BE49-F238E27FC236}">
                  <a16:creationId xmlns:a16="http://schemas.microsoft.com/office/drawing/2014/main" id="{41A23FB7-57A8-41D1-B4CB-A07B33924D96}"/>
                </a:ext>
              </a:extLst>
            </p:cNvPr>
            <p:cNvSpPr>
              <a:spLocks noChangeShapeType="1"/>
            </p:cNvSpPr>
            <p:nvPr/>
          </p:nvSpPr>
          <p:spPr bwMode="auto">
            <a:xfrm>
              <a:off x="2881313" y="3646488"/>
              <a:ext cx="3651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grpSp>
      <p:grpSp>
        <p:nvGrpSpPr>
          <p:cNvPr id="103" name="Group 102">
            <a:extLst>
              <a:ext uri="{FF2B5EF4-FFF2-40B4-BE49-F238E27FC236}">
                <a16:creationId xmlns:a16="http://schemas.microsoft.com/office/drawing/2014/main" id="{EB85DED6-B069-4A37-B375-10AF5FA9F06F}"/>
              </a:ext>
            </a:extLst>
          </p:cNvPr>
          <p:cNvGrpSpPr/>
          <p:nvPr/>
        </p:nvGrpSpPr>
        <p:grpSpPr>
          <a:xfrm>
            <a:off x="11520109" y="1036343"/>
            <a:ext cx="228976" cy="228976"/>
            <a:chOff x="8447088" y="5060951"/>
            <a:chExt cx="346075" cy="346075"/>
          </a:xfrm>
        </p:grpSpPr>
        <p:sp>
          <p:nvSpPr>
            <p:cNvPr id="104" name="Freeform 365">
              <a:extLst>
                <a:ext uri="{FF2B5EF4-FFF2-40B4-BE49-F238E27FC236}">
                  <a16:creationId xmlns:a16="http://schemas.microsoft.com/office/drawing/2014/main" id="{493FE6A8-C2BF-4EF9-AD83-D92FD6682577}"/>
                </a:ext>
              </a:extLst>
            </p:cNvPr>
            <p:cNvSpPr>
              <a:spLocks/>
            </p:cNvSpPr>
            <p:nvPr/>
          </p:nvSpPr>
          <p:spPr bwMode="auto">
            <a:xfrm>
              <a:off x="8523288" y="5121276"/>
              <a:ext cx="195263" cy="150813"/>
            </a:xfrm>
            <a:custGeom>
              <a:avLst/>
              <a:gdLst>
                <a:gd name="T0" fmla="*/ 123 w 123"/>
                <a:gd name="T1" fmla="*/ 95 h 95"/>
                <a:gd name="T2" fmla="*/ 123 w 123"/>
                <a:gd name="T3" fmla="*/ 19 h 95"/>
                <a:gd name="T4" fmla="*/ 52 w 123"/>
                <a:gd name="T5" fmla="*/ 19 h 95"/>
                <a:gd name="T6" fmla="*/ 42 w 123"/>
                <a:gd name="T7" fmla="*/ 0 h 95"/>
                <a:gd name="T8" fmla="*/ 0 w 123"/>
                <a:gd name="T9" fmla="*/ 0 h 95"/>
                <a:gd name="T10" fmla="*/ 0 w 123"/>
                <a:gd name="T11" fmla="*/ 95 h 95"/>
              </a:gdLst>
              <a:ahLst/>
              <a:cxnLst>
                <a:cxn ang="0">
                  <a:pos x="T0" y="T1"/>
                </a:cxn>
                <a:cxn ang="0">
                  <a:pos x="T2" y="T3"/>
                </a:cxn>
                <a:cxn ang="0">
                  <a:pos x="T4" y="T5"/>
                </a:cxn>
                <a:cxn ang="0">
                  <a:pos x="T6" y="T7"/>
                </a:cxn>
                <a:cxn ang="0">
                  <a:pos x="T8" y="T9"/>
                </a:cxn>
                <a:cxn ang="0">
                  <a:pos x="T10" y="T11"/>
                </a:cxn>
              </a:cxnLst>
              <a:rect l="0" t="0" r="r" b="b"/>
              <a:pathLst>
                <a:path w="123" h="95">
                  <a:moveTo>
                    <a:pt x="123" y="95"/>
                  </a:moveTo>
                  <a:lnTo>
                    <a:pt x="123" y="19"/>
                  </a:lnTo>
                  <a:lnTo>
                    <a:pt x="52" y="19"/>
                  </a:lnTo>
                  <a:lnTo>
                    <a:pt x="42" y="0"/>
                  </a:lnTo>
                  <a:lnTo>
                    <a:pt x="0" y="0"/>
                  </a:lnTo>
                  <a:lnTo>
                    <a:pt x="0" y="95"/>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5" name="Freeform 366">
              <a:extLst>
                <a:ext uri="{FF2B5EF4-FFF2-40B4-BE49-F238E27FC236}">
                  <a16:creationId xmlns:a16="http://schemas.microsoft.com/office/drawing/2014/main" id="{A02FA930-89AC-4CB8-B9ED-D53FF524944A}"/>
                </a:ext>
              </a:extLst>
            </p:cNvPr>
            <p:cNvSpPr>
              <a:spLocks/>
            </p:cNvSpPr>
            <p:nvPr/>
          </p:nvSpPr>
          <p:spPr bwMode="auto">
            <a:xfrm>
              <a:off x="8537575" y="5091113"/>
              <a:ext cx="165100" cy="30163"/>
            </a:xfrm>
            <a:custGeom>
              <a:avLst/>
              <a:gdLst>
                <a:gd name="T0" fmla="*/ 104 w 104"/>
                <a:gd name="T1" fmla="*/ 19 h 19"/>
                <a:gd name="T2" fmla="*/ 52 w 104"/>
                <a:gd name="T3" fmla="*/ 19 h 19"/>
                <a:gd name="T4" fmla="*/ 43 w 104"/>
                <a:gd name="T5" fmla="*/ 0 h 19"/>
                <a:gd name="T6" fmla="*/ 0 w 104"/>
                <a:gd name="T7" fmla="*/ 0 h 19"/>
              </a:gdLst>
              <a:ahLst/>
              <a:cxnLst>
                <a:cxn ang="0">
                  <a:pos x="T0" y="T1"/>
                </a:cxn>
                <a:cxn ang="0">
                  <a:pos x="T2" y="T3"/>
                </a:cxn>
                <a:cxn ang="0">
                  <a:pos x="T4" y="T5"/>
                </a:cxn>
                <a:cxn ang="0">
                  <a:pos x="T6" y="T7"/>
                </a:cxn>
              </a:cxnLst>
              <a:rect l="0" t="0" r="r" b="b"/>
              <a:pathLst>
                <a:path w="104" h="19">
                  <a:moveTo>
                    <a:pt x="104" y="19"/>
                  </a:moveTo>
                  <a:lnTo>
                    <a:pt x="52" y="19"/>
                  </a:lnTo>
                  <a:lnTo>
                    <a:pt x="43" y="0"/>
                  </a:lnTo>
                  <a:lnTo>
                    <a:pt x="0"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6" name="Freeform 367">
              <a:extLst>
                <a:ext uri="{FF2B5EF4-FFF2-40B4-BE49-F238E27FC236}">
                  <a16:creationId xmlns:a16="http://schemas.microsoft.com/office/drawing/2014/main" id="{55CC26BA-27C9-44E7-AE5D-31FBC7E4BFF0}"/>
                </a:ext>
              </a:extLst>
            </p:cNvPr>
            <p:cNvSpPr>
              <a:spLocks/>
            </p:cNvSpPr>
            <p:nvPr/>
          </p:nvSpPr>
          <p:spPr bwMode="auto">
            <a:xfrm>
              <a:off x="8553450" y="5060951"/>
              <a:ext cx="134938" cy="30163"/>
            </a:xfrm>
            <a:custGeom>
              <a:avLst/>
              <a:gdLst>
                <a:gd name="T0" fmla="*/ 85 w 85"/>
                <a:gd name="T1" fmla="*/ 19 h 19"/>
                <a:gd name="T2" fmla="*/ 52 w 85"/>
                <a:gd name="T3" fmla="*/ 19 h 19"/>
                <a:gd name="T4" fmla="*/ 42 w 85"/>
                <a:gd name="T5" fmla="*/ 0 h 19"/>
                <a:gd name="T6" fmla="*/ 0 w 85"/>
                <a:gd name="T7" fmla="*/ 0 h 19"/>
              </a:gdLst>
              <a:ahLst/>
              <a:cxnLst>
                <a:cxn ang="0">
                  <a:pos x="T0" y="T1"/>
                </a:cxn>
                <a:cxn ang="0">
                  <a:pos x="T2" y="T3"/>
                </a:cxn>
                <a:cxn ang="0">
                  <a:pos x="T4" y="T5"/>
                </a:cxn>
                <a:cxn ang="0">
                  <a:pos x="T6" y="T7"/>
                </a:cxn>
              </a:cxnLst>
              <a:rect l="0" t="0" r="r" b="b"/>
              <a:pathLst>
                <a:path w="85" h="19">
                  <a:moveTo>
                    <a:pt x="85" y="19"/>
                  </a:moveTo>
                  <a:lnTo>
                    <a:pt x="52" y="19"/>
                  </a:lnTo>
                  <a:lnTo>
                    <a:pt x="42" y="0"/>
                  </a:lnTo>
                  <a:lnTo>
                    <a:pt x="0"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7" name="Freeform 368">
              <a:extLst>
                <a:ext uri="{FF2B5EF4-FFF2-40B4-BE49-F238E27FC236}">
                  <a16:creationId xmlns:a16="http://schemas.microsoft.com/office/drawing/2014/main" id="{E1F523BB-7165-42B8-805A-0D5ED8161065}"/>
                </a:ext>
              </a:extLst>
            </p:cNvPr>
            <p:cNvSpPr>
              <a:spLocks/>
            </p:cNvSpPr>
            <p:nvPr/>
          </p:nvSpPr>
          <p:spPr bwMode="auto">
            <a:xfrm>
              <a:off x="8447088" y="5302251"/>
              <a:ext cx="346075" cy="104775"/>
            </a:xfrm>
            <a:custGeom>
              <a:avLst/>
              <a:gdLst>
                <a:gd name="T0" fmla="*/ 92 w 92"/>
                <a:gd name="T1" fmla="*/ 28 h 28"/>
                <a:gd name="T2" fmla="*/ 0 w 92"/>
                <a:gd name="T3" fmla="*/ 28 h 28"/>
                <a:gd name="T4" fmla="*/ 0 w 92"/>
                <a:gd name="T5" fmla="*/ 0 h 28"/>
                <a:gd name="T6" fmla="*/ 30 w 92"/>
                <a:gd name="T7" fmla="*/ 0 h 28"/>
                <a:gd name="T8" fmla="*/ 30 w 92"/>
                <a:gd name="T9" fmla="*/ 4 h 28"/>
                <a:gd name="T10" fmla="*/ 38 w 92"/>
                <a:gd name="T11" fmla="*/ 12 h 28"/>
                <a:gd name="T12" fmla="*/ 56 w 92"/>
                <a:gd name="T13" fmla="*/ 12 h 28"/>
                <a:gd name="T14" fmla="*/ 64 w 92"/>
                <a:gd name="T15" fmla="*/ 4 h 28"/>
                <a:gd name="T16" fmla="*/ 64 w 92"/>
                <a:gd name="T17" fmla="*/ 0 h 28"/>
                <a:gd name="T18" fmla="*/ 92 w 92"/>
                <a:gd name="T19" fmla="*/ 0 h 28"/>
                <a:gd name="T20" fmla="*/ 92 w 92"/>
                <a:gd name="T2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28">
                  <a:moveTo>
                    <a:pt x="92" y="28"/>
                  </a:moveTo>
                  <a:cubicBezTo>
                    <a:pt x="0" y="28"/>
                    <a:pt x="0" y="28"/>
                    <a:pt x="0" y="28"/>
                  </a:cubicBezTo>
                  <a:cubicBezTo>
                    <a:pt x="0" y="0"/>
                    <a:pt x="0" y="0"/>
                    <a:pt x="0" y="0"/>
                  </a:cubicBezTo>
                  <a:cubicBezTo>
                    <a:pt x="30" y="0"/>
                    <a:pt x="30" y="0"/>
                    <a:pt x="30" y="0"/>
                  </a:cubicBezTo>
                  <a:cubicBezTo>
                    <a:pt x="30" y="4"/>
                    <a:pt x="30" y="4"/>
                    <a:pt x="30" y="4"/>
                  </a:cubicBezTo>
                  <a:cubicBezTo>
                    <a:pt x="30" y="8"/>
                    <a:pt x="34" y="12"/>
                    <a:pt x="38" y="12"/>
                  </a:cubicBezTo>
                  <a:cubicBezTo>
                    <a:pt x="56" y="12"/>
                    <a:pt x="56" y="12"/>
                    <a:pt x="56" y="12"/>
                  </a:cubicBezTo>
                  <a:cubicBezTo>
                    <a:pt x="60" y="12"/>
                    <a:pt x="64" y="8"/>
                    <a:pt x="64" y="4"/>
                  </a:cubicBezTo>
                  <a:cubicBezTo>
                    <a:pt x="64" y="0"/>
                    <a:pt x="64" y="0"/>
                    <a:pt x="64" y="0"/>
                  </a:cubicBezTo>
                  <a:cubicBezTo>
                    <a:pt x="92" y="0"/>
                    <a:pt x="92" y="0"/>
                    <a:pt x="92" y="0"/>
                  </a:cubicBezTo>
                  <a:lnTo>
                    <a:pt x="92" y="28"/>
                  </a:ln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8" name="Freeform 369">
              <a:extLst>
                <a:ext uri="{FF2B5EF4-FFF2-40B4-BE49-F238E27FC236}">
                  <a16:creationId xmlns:a16="http://schemas.microsoft.com/office/drawing/2014/main" id="{83AEFE35-0942-4699-ADD5-1FF2EB83F3BA}"/>
                </a:ext>
              </a:extLst>
            </p:cNvPr>
            <p:cNvSpPr>
              <a:spLocks/>
            </p:cNvSpPr>
            <p:nvPr/>
          </p:nvSpPr>
          <p:spPr bwMode="auto">
            <a:xfrm>
              <a:off x="8447088" y="5211763"/>
              <a:ext cx="76200" cy="90488"/>
            </a:xfrm>
            <a:custGeom>
              <a:avLst/>
              <a:gdLst>
                <a:gd name="T0" fmla="*/ 0 w 48"/>
                <a:gd name="T1" fmla="*/ 57 h 57"/>
                <a:gd name="T2" fmla="*/ 33 w 48"/>
                <a:gd name="T3" fmla="*/ 0 h 57"/>
                <a:gd name="T4" fmla="*/ 48 w 48"/>
                <a:gd name="T5" fmla="*/ 0 h 57"/>
              </a:gdLst>
              <a:ahLst/>
              <a:cxnLst>
                <a:cxn ang="0">
                  <a:pos x="T0" y="T1"/>
                </a:cxn>
                <a:cxn ang="0">
                  <a:pos x="T2" y="T3"/>
                </a:cxn>
                <a:cxn ang="0">
                  <a:pos x="T4" y="T5"/>
                </a:cxn>
              </a:cxnLst>
              <a:rect l="0" t="0" r="r" b="b"/>
              <a:pathLst>
                <a:path w="48" h="57">
                  <a:moveTo>
                    <a:pt x="0" y="57"/>
                  </a:moveTo>
                  <a:lnTo>
                    <a:pt x="33" y="0"/>
                  </a:lnTo>
                  <a:lnTo>
                    <a:pt x="48"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9" name="Freeform 370">
              <a:extLst>
                <a:ext uri="{FF2B5EF4-FFF2-40B4-BE49-F238E27FC236}">
                  <a16:creationId xmlns:a16="http://schemas.microsoft.com/office/drawing/2014/main" id="{33CDBE5D-A7CA-4BA6-9B57-5101140EC5B1}"/>
                </a:ext>
              </a:extLst>
            </p:cNvPr>
            <p:cNvSpPr>
              <a:spLocks/>
            </p:cNvSpPr>
            <p:nvPr/>
          </p:nvSpPr>
          <p:spPr bwMode="auto">
            <a:xfrm>
              <a:off x="8718550" y="5211763"/>
              <a:ext cx="74613" cy="90488"/>
            </a:xfrm>
            <a:custGeom>
              <a:avLst/>
              <a:gdLst>
                <a:gd name="T0" fmla="*/ 0 w 47"/>
                <a:gd name="T1" fmla="*/ 0 h 57"/>
                <a:gd name="T2" fmla="*/ 14 w 47"/>
                <a:gd name="T3" fmla="*/ 0 h 57"/>
                <a:gd name="T4" fmla="*/ 47 w 47"/>
                <a:gd name="T5" fmla="*/ 57 h 57"/>
              </a:gdLst>
              <a:ahLst/>
              <a:cxnLst>
                <a:cxn ang="0">
                  <a:pos x="T0" y="T1"/>
                </a:cxn>
                <a:cxn ang="0">
                  <a:pos x="T2" y="T3"/>
                </a:cxn>
                <a:cxn ang="0">
                  <a:pos x="T4" y="T5"/>
                </a:cxn>
              </a:cxnLst>
              <a:rect l="0" t="0" r="r" b="b"/>
              <a:pathLst>
                <a:path w="47" h="57">
                  <a:moveTo>
                    <a:pt x="0" y="0"/>
                  </a:moveTo>
                  <a:lnTo>
                    <a:pt x="14" y="0"/>
                  </a:lnTo>
                  <a:lnTo>
                    <a:pt x="47" y="57"/>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10" name="Freeform 371">
              <a:extLst>
                <a:ext uri="{FF2B5EF4-FFF2-40B4-BE49-F238E27FC236}">
                  <a16:creationId xmlns:a16="http://schemas.microsoft.com/office/drawing/2014/main" id="{4AC57021-72F1-4BFB-86B0-E34369649727}"/>
                </a:ext>
              </a:extLst>
            </p:cNvPr>
            <p:cNvSpPr>
              <a:spLocks/>
            </p:cNvSpPr>
            <p:nvPr/>
          </p:nvSpPr>
          <p:spPr bwMode="auto">
            <a:xfrm>
              <a:off x="8583613" y="5181601"/>
              <a:ext cx="88900" cy="90488"/>
            </a:xfrm>
            <a:custGeom>
              <a:avLst/>
              <a:gdLst>
                <a:gd name="T0" fmla="*/ 16 w 24"/>
                <a:gd name="T1" fmla="*/ 13 h 24"/>
                <a:gd name="T2" fmla="*/ 19 w 24"/>
                <a:gd name="T3" fmla="*/ 7 h 24"/>
                <a:gd name="T4" fmla="*/ 12 w 24"/>
                <a:gd name="T5" fmla="*/ 0 h 24"/>
                <a:gd name="T6" fmla="*/ 5 w 24"/>
                <a:gd name="T7" fmla="*/ 7 h 24"/>
                <a:gd name="T8" fmla="*/ 8 w 24"/>
                <a:gd name="T9" fmla="*/ 13 h 24"/>
                <a:gd name="T10" fmla="*/ 0 w 24"/>
                <a:gd name="T11" fmla="*/ 24 h 24"/>
                <a:gd name="T12" fmla="*/ 24 w 24"/>
                <a:gd name="T13" fmla="*/ 24 h 24"/>
                <a:gd name="T14" fmla="*/ 16 w 24"/>
                <a:gd name="T15" fmla="*/ 13 h 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24">
                  <a:moveTo>
                    <a:pt x="16" y="13"/>
                  </a:moveTo>
                  <a:cubicBezTo>
                    <a:pt x="18" y="11"/>
                    <a:pt x="19" y="9"/>
                    <a:pt x="19" y="7"/>
                  </a:cubicBezTo>
                  <a:cubicBezTo>
                    <a:pt x="19" y="3"/>
                    <a:pt x="16" y="0"/>
                    <a:pt x="12" y="0"/>
                  </a:cubicBezTo>
                  <a:cubicBezTo>
                    <a:pt x="8" y="0"/>
                    <a:pt x="5" y="3"/>
                    <a:pt x="5" y="7"/>
                  </a:cubicBezTo>
                  <a:cubicBezTo>
                    <a:pt x="5" y="9"/>
                    <a:pt x="6" y="11"/>
                    <a:pt x="8" y="13"/>
                  </a:cubicBezTo>
                  <a:cubicBezTo>
                    <a:pt x="3" y="14"/>
                    <a:pt x="0" y="17"/>
                    <a:pt x="0" y="24"/>
                  </a:cubicBezTo>
                  <a:cubicBezTo>
                    <a:pt x="24" y="24"/>
                    <a:pt x="24" y="24"/>
                    <a:pt x="24" y="24"/>
                  </a:cubicBezTo>
                  <a:cubicBezTo>
                    <a:pt x="24" y="17"/>
                    <a:pt x="21" y="14"/>
                    <a:pt x="16" y="13"/>
                  </a:cubicBez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sp>
        <p:nvSpPr>
          <p:cNvPr id="7" name="AutoShape 2" descr="Resultado de imagen para construcciÃ³n de portal de datos abier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GT" dirty="0"/>
          </a:p>
        </p:txBody>
      </p:sp>
      <p:sp>
        <p:nvSpPr>
          <p:cNvPr id="164" name="TextBox 132">
            <a:extLst>
              <a:ext uri="{FF2B5EF4-FFF2-40B4-BE49-F238E27FC236}">
                <a16:creationId xmlns:a16="http://schemas.microsoft.com/office/drawing/2014/main" id="{2EB2C6A5-F4E5-442D-B6CF-FD321B1C1E6F}"/>
              </a:ext>
            </a:extLst>
          </p:cNvPr>
          <p:cNvSpPr txBox="1"/>
          <p:nvPr/>
        </p:nvSpPr>
        <p:spPr>
          <a:xfrm>
            <a:off x="10990957" y="2212066"/>
            <a:ext cx="1081875" cy="246221"/>
          </a:xfrm>
          <a:prstGeom prst="rect">
            <a:avLst/>
          </a:prstGeom>
          <a:noFill/>
        </p:spPr>
        <p:txBody>
          <a:bodyPr wrap="square" lIns="0" tIns="0" rIns="0" bIns="0" rtlCol="0">
            <a:spAutoFit/>
          </a:bodyPr>
          <a:lstStyle/>
          <a:p>
            <a:pPr algn="ctr"/>
            <a:r>
              <a:rPr lang="en-GB" sz="1600" b="1" dirty="0">
                <a:solidFill>
                  <a:schemeClr val="bg1"/>
                </a:solidFill>
              </a:rPr>
              <a:t>INDIRECTOS</a:t>
            </a:r>
            <a:endParaRPr lang="en-IN" sz="1600" b="1" dirty="0">
              <a:solidFill>
                <a:schemeClr val="bg1"/>
              </a:solidFill>
            </a:endParaRPr>
          </a:p>
        </p:txBody>
      </p:sp>
      <p:cxnSp>
        <p:nvCxnSpPr>
          <p:cNvPr id="165" name="Straight Connector 305">
            <a:extLst>
              <a:ext uri="{FF2B5EF4-FFF2-40B4-BE49-F238E27FC236}">
                <a16:creationId xmlns:a16="http://schemas.microsoft.com/office/drawing/2014/main" id="{3D895BCF-7147-4BC3-B42A-C69659CF1F27}"/>
              </a:ext>
            </a:extLst>
          </p:cNvPr>
          <p:cNvCxnSpPr>
            <a:cxnSpLocks/>
          </p:cNvCxnSpPr>
          <p:nvPr/>
        </p:nvCxnSpPr>
        <p:spPr>
          <a:xfrm flipH="1" flipV="1">
            <a:off x="8038628" y="836712"/>
            <a:ext cx="38218" cy="5903517"/>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3" name="2 Diagrama"/>
          <p:cNvGraphicFramePr/>
          <p:nvPr>
            <p:extLst>
              <p:ext uri="{D42A27DB-BD31-4B8C-83A1-F6EECF244321}">
                <p14:modId xmlns:p14="http://schemas.microsoft.com/office/powerpoint/2010/main" val="2538287161"/>
              </p:ext>
            </p:extLst>
          </p:nvPr>
        </p:nvGraphicFramePr>
        <p:xfrm>
          <a:off x="496794" y="417284"/>
          <a:ext cx="8477938" cy="67561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2" name="41 Grupo"/>
          <p:cNvGrpSpPr/>
          <p:nvPr/>
        </p:nvGrpSpPr>
        <p:grpSpPr>
          <a:xfrm>
            <a:off x="8326660" y="1074802"/>
            <a:ext cx="3545465" cy="553998"/>
            <a:chOff x="9957480" y="5044068"/>
            <a:chExt cx="3545465" cy="553998"/>
          </a:xfrm>
        </p:grpSpPr>
        <p:grpSp>
          <p:nvGrpSpPr>
            <p:cNvPr id="43" name="Group 3">
              <a:extLst>
                <a:ext uri="{FF2B5EF4-FFF2-40B4-BE49-F238E27FC236}">
                  <a16:creationId xmlns:a16="http://schemas.microsoft.com/office/drawing/2014/main" id="{DB3D41A9-A874-4198-92E2-BF9FFA2BEB4C}"/>
                </a:ext>
              </a:extLst>
            </p:cNvPr>
            <p:cNvGrpSpPr/>
            <p:nvPr/>
          </p:nvGrpSpPr>
          <p:grpSpPr>
            <a:xfrm>
              <a:off x="9957480" y="5044187"/>
              <a:ext cx="531730" cy="531730"/>
              <a:chOff x="1060566" y="1943691"/>
              <a:chExt cx="531730" cy="531730"/>
            </a:xfrm>
          </p:grpSpPr>
          <p:sp>
            <p:nvSpPr>
              <p:cNvPr id="45" name="Oval 193">
                <a:extLst>
                  <a:ext uri="{FF2B5EF4-FFF2-40B4-BE49-F238E27FC236}">
                    <a16:creationId xmlns:a16="http://schemas.microsoft.com/office/drawing/2014/main" id="{6AB737CD-69F1-4F41-A636-435FC3EB25C0}"/>
                  </a:ext>
                </a:extLst>
              </p:cNvPr>
              <p:cNvSpPr/>
              <p:nvPr/>
            </p:nvSpPr>
            <p:spPr>
              <a:xfrm>
                <a:off x="1060566" y="1943691"/>
                <a:ext cx="531730" cy="531730"/>
              </a:xfrm>
              <a:prstGeom prst="ellipse">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46" name="Group 194">
                <a:extLst>
                  <a:ext uri="{FF2B5EF4-FFF2-40B4-BE49-F238E27FC236}">
                    <a16:creationId xmlns:a16="http://schemas.microsoft.com/office/drawing/2014/main" id="{58CF0266-3813-4A5C-93C7-7C7A51683CAE}"/>
                  </a:ext>
                </a:extLst>
              </p:cNvPr>
              <p:cNvGrpSpPr/>
              <p:nvPr/>
            </p:nvGrpSpPr>
            <p:grpSpPr>
              <a:xfrm>
                <a:off x="1211844" y="2078944"/>
                <a:ext cx="279100" cy="261224"/>
                <a:chOff x="765175" y="1228726"/>
                <a:chExt cx="5205413" cy="4872038"/>
              </a:xfrm>
              <a:solidFill>
                <a:schemeClr val="bg1"/>
              </a:solidFill>
            </p:grpSpPr>
            <p:sp>
              <p:nvSpPr>
                <p:cNvPr id="47" name="Freeform 6">
                  <a:extLst>
                    <a:ext uri="{FF2B5EF4-FFF2-40B4-BE49-F238E27FC236}">
                      <a16:creationId xmlns:a16="http://schemas.microsoft.com/office/drawing/2014/main" id="{68F53266-562F-460E-BA12-BE60306913A4}"/>
                    </a:ext>
                  </a:extLst>
                </p:cNvPr>
                <p:cNvSpPr>
                  <a:spLocks/>
                </p:cNvSpPr>
                <p:nvPr/>
              </p:nvSpPr>
              <p:spPr bwMode="auto">
                <a:xfrm>
                  <a:off x="1477963" y="2330451"/>
                  <a:ext cx="2419350" cy="304800"/>
                </a:xfrm>
                <a:custGeom>
                  <a:avLst/>
                  <a:gdLst>
                    <a:gd name="T0" fmla="*/ 191 w 3049"/>
                    <a:gd name="T1" fmla="*/ 0 h 383"/>
                    <a:gd name="T2" fmla="*/ 2858 w 3049"/>
                    <a:gd name="T3" fmla="*/ 0 h 383"/>
                    <a:gd name="T4" fmla="*/ 2901 w 3049"/>
                    <a:gd name="T5" fmla="*/ 6 h 383"/>
                    <a:gd name="T6" fmla="*/ 2941 w 3049"/>
                    <a:gd name="T7" fmla="*/ 20 h 383"/>
                    <a:gd name="T8" fmla="*/ 2977 w 3049"/>
                    <a:gd name="T9" fmla="*/ 42 h 383"/>
                    <a:gd name="T10" fmla="*/ 3007 w 3049"/>
                    <a:gd name="T11" fmla="*/ 71 h 383"/>
                    <a:gd name="T12" fmla="*/ 3029 w 3049"/>
                    <a:gd name="T13" fmla="*/ 107 h 383"/>
                    <a:gd name="T14" fmla="*/ 3045 w 3049"/>
                    <a:gd name="T15" fmla="*/ 147 h 383"/>
                    <a:gd name="T16" fmla="*/ 3049 w 3049"/>
                    <a:gd name="T17" fmla="*/ 191 h 383"/>
                    <a:gd name="T18" fmla="*/ 3045 w 3049"/>
                    <a:gd name="T19" fmla="*/ 236 h 383"/>
                    <a:gd name="T20" fmla="*/ 3029 w 3049"/>
                    <a:gd name="T21" fmla="*/ 276 h 383"/>
                    <a:gd name="T22" fmla="*/ 3007 w 3049"/>
                    <a:gd name="T23" fmla="*/ 312 h 383"/>
                    <a:gd name="T24" fmla="*/ 2977 w 3049"/>
                    <a:gd name="T25" fmla="*/ 340 h 383"/>
                    <a:gd name="T26" fmla="*/ 2941 w 3049"/>
                    <a:gd name="T27" fmla="*/ 364 h 383"/>
                    <a:gd name="T28" fmla="*/ 2901 w 3049"/>
                    <a:gd name="T29" fmla="*/ 378 h 383"/>
                    <a:gd name="T30" fmla="*/ 2858 w 3049"/>
                    <a:gd name="T31" fmla="*/ 383 h 383"/>
                    <a:gd name="T32" fmla="*/ 191 w 3049"/>
                    <a:gd name="T33" fmla="*/ 383 h 383"/>
                    <a:gd name="T34" fmla="*/ 148 w 3049"/>
                    <a:gd name="T35" fmla="*/ 378 h 383"/>
                    <a:gd name="T36" fmla="*/ 106 w 3049"/>
                    <a:gd name="T37" fmla="*/ 364 h 383"/>
                    <a:gd name="T38" fmla="*/ 70 w 3049"/>
                    <a:gd name="T39" fmla="*/ 340 h 383"/>
                    <a:gd name="T40" fmla="*/ 42 w 3049"/>
                    <a:gd name="T41" fmla="*/ 312 h 383"/>
                    <a:gd name="T42" fmla="*/ 18 w 3049"/>
                    <a:gd name="T43" fmla="*/ 276 h 383"/>
                    <a:gd name="T44" fmla="*/ 4 w 3049"/>
                    <a:gd name="T45" fmla="*/ 236 h 383"/>
                    <a:gd name="T46" fmla="*/ 0 w 3049"/>
                    <a:gd name="T47" fmla="*/ 191 h 383"/>
                    <a:gd name="T48" fmla="*/ 4 w 3049"/>
                    <a:gd name="T49" fmla="*/ 147 h 383"/>
                    <a:gd name="T50" fmla="*/ 18 w 3049"/>
                    <a:gd name="T51" fmla="*/ 107 h 383"/>
                    <a:gd name="T52" fmla="*/ 42 w 3049"/>
                    <a:gd name="T53" fmla="*/ 71 h 383"/>
                    <a:gd name="T54" fmla="*/ 70 w 3049"/>
                    <a:gd name="T55" fmla="*/ 42 h 383"/>
                    <a:gd name="T56" fmla="*/ 106 w 3049"/>
                    <a:gd name="T57" fmla="*/ 20 h 383"/>
                    <a:gd name="T58" fmla="*/ 148 w 3049"/>
                    <a:gd name="T59" fmla="*/ 6 h 383"/>
                    <a:gd name="T60" fmla="*/ 191 w 3049"/>
                    <a:gd name="T61"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049" h="383">
                      <a:moveTo>
                        <a:pt x="191" y="0"/>
                      </a:moveTo>
                      <a:lnTo>
                        <a:pt x="2858" y="0"/>
                      </a:lnTo>
                      <a:lnTo>
                        <a:pt x="2901" y="6"/>
                      </a:lnTo>
                      <a:lnTo>
                        <a:pt x="2941" y="20"/>
                      </a:lnTo>
                      <a:lnTo>
                        <a:pt x="2977" y="42"/>
                      </a:lnTo>
                      <a:lnTo>
                        <a:pt x="3007" y="71"/>
                      </a:lnTo>
                      <a:lnTo>
                        <a:pt x="3029" y="107"/>
                      </a:lnTo>
                      <a:lnTo>
                        <a:pt x="3045" y="147"/>
                      </a:lnTo>
                      <a:lnTo>
                        <a:pt x="3049" y="191"/>
                      </a:lnTo>
                      <a:lnTo>
                        <a:pt x="3045" y="236"/>
                      </a:lnTo>
                      <a:lnTo>
                        <a:pt x="3029" y="276"/>
                      </a:lnTo>
                      <a:lnTo>
                        <a:pt x="3007" y="312"/>
                      </a:lnTo>
                      <a:lnTo>
                        <a:pt x="2977" y="340"/>
                      </a:lnTo>
                      <a:lnTo>
                        <a:pt x="2941" y="364"/>
                      </a:lnTo>
                      <a:lnTo>
                        <a:pt x="2901" y="378"/>
                      </a:lnTo>
                      <a:lnTo>
                        <a:pt x="2858" y="383"/>
                      </a:lnTo>
                      <a:lnTo>
                        <a:pt x="191" y="383"/>
                      </a:lnTo>
                      <a:lnTo>
                        <a:pt x="148" y="378"/>
                      </a:lnTo>
                      <a:lnTo>
                        <a:pt x="106" y="364"/>
                      </a:lnTo>
                      <a:lnTo>
                        <a:pt x="70" y="340"/>
                      </a:lnTo>
                      <a:lnTo>
                        <a:pt x="42" y="312"/>
                      </a:lnTo>
                      <a:lnTo>
                        <a:pt x="18" y="276"/>
                      </a:lnTo>
                      <a:lnTo>
                        <a:pt x="4" y="236"/>
                      </a:lnTo>
                      <a:lnTo>
                        <a:pt x="0" y="191"/>
                      </a:lnTo>
                      <a:lnTo>
                        <a:pt x="4" y="147"/>
                      </a:lnTo>
                      <a:lnTo>
                        <a:pt x="18" y="107"/>
                      </a:lnTo>
                      <a:lnTo>
                        <a:pt x="42" y="71"/>
                      </a:lnTo>
                      <a:lnTo>
                        <a:pt x="70" y="42"/>
                      </a:lnTo>
                      <a:lnTo>
                        <a:pt x="106" y="20"/>
                      </a:lnTo>
                      <a:lnTo>
                        <a:pt x="148" y="6"/>
                      </a:lnTo>
                      <a:lnTo>
                        <a:pt x="1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dirty="0"/>
                </a:p>
              </p:txBody>
            </p:sp>
            <p:sp>
              <p:nvSpPr>
                <p:cNvPr id="48" name="Freeform 7">
                  <a:extLst>
                    <a:ext uri="{FF2B5EF4-FFF2-40B4-BE49-F238E27FC236}">
                      <a16:creationId xmlns:a16="http://schemas.microsoft.com/office/drawing/2014/main" id="{DA1BCFC9-EC7F-4775-84A4-3547B780EFCA}"/>
                    </a:ext>
                  </a:extLst>
                </p:cNvPr>
                <p:cNvSpPr>
                  <a:spLocks/>
                </p:cNvSpPr>
                <p:nvPr/>
              </p:nvSpPr>
              <p:spPr bwMode="auto">
                <a:xfrm>
                  <a:off x="1477963" y="2851151"/>
                  <a:ext cx="2419350" cy="304800"/>
                </a:xfrm>
                <a:custGeom>
                  <a:avLst/>
                  <a:gdLst>
                    <a:gd name="T0" fmla="*/ 191 w 3049"/>
                    <a:gd name="T1" fmla="*/ 0 h 383"/>
                    <a:gd name="T2" fmla="*/ 2858 w 3049"/>
                    <a:gd name="T3" fmla="*/ 0 h 383"/>
                    <a:gd name="T4" fmla="*/ 2901 w 3049"/>
                    <a:gd name="T5" fmla="*/ 6 h 383"/>
                    <a:gd name="T6" fmla="*/ 2941 w 3049"/>
                    <a:gd name="T7" fmla="*/ 20 h 383"/>
                    <a:gd name="T8" fmla="*/ 2977 w 3049"/>
                    <a:gd name="T9" fmla="*/ 43 h 383"/>
                    <a:gd name="T10" fmla="*/ 3007 w 3049"/>
                    <a:gd name="T11" fmla="*/ 71 h 383"/>
                    <a:gd name="T12" fmla="*/ 3029 w 3049"/>
                    <a:gd name="T13" fmla="*/ 107 h 383"/>
                    <a:gd name="T14" fmla="*/ 3045 w 3049"/>
                    <a:gd name="T15" fmla="*/ 149 h 383"/>
                    <a:gd name="T16" fmla="*/ 3049 w 3049"/>
                    <a:gd name="T17" fmla="*/ 192 h 383"/>
                    <a:gd name="T18" fmla="*/ 3045 w 3049"/>
                    <a:gd name="T19" fmla="*/ 236 h 383"/>
                    <a:gd name="T20" fmla="*/ 3029 w 3049"/>
                    <a:gd name="T21" fmla="*/ 276 h 383"/>
                    <a:gd name="T22" fmla="*/ 3007 w 3049"/>
                    <a:gd name="T23" fmla="*/ 312 h 383"/>
                    <a:gd name="T24" fmla="*/ 2977 w 3049"/>
                    <a:gd name="T25" fmla="*/ 341 h 383"/>
                    <a:gd name="T26" fmla="*/ 2941 w 3049"/>
                    <a:gd name="T27" fmla="*/ 363 h 383"/>
                    <a:gd name="T28" fmla="*/ 2901 w 3049"/>
                    <a:gd name="T29" fmla="*/ 377 h 383"/>
                    <a:gd name="T30" fmla="*/ 2858 w 3049"/>
                    <a:gd name="T31" fmla="*/ 383 h 383"/>
                    <a:gd name="T32" fmla="*/ 191 w 3049"/>
                    <a:gd name="T33" fmla="*/ 383 h 383"/>
                    <a:gd name="T34" fmla="*/ 148 w 3049"/>
                    <a:gd name="T35" fmla="*/ 377 h 383"/>
                    <a:gd name="T36" fmla="*/ 106 w 3049"/>
                    <a:gd name="T37" fmla="*/ 363 h 383"/>
                    <a:gd name="T38" fmla="*/ 70 w 3049"/>
                    <a:gd name="T39" fmla="*/ 341 h 383"/>
                    <a:gd name="T40" fmla="*/ 42 w 3049"/>
                    <a:gd name="T41" fmla="*/ 312 h 383"/>
                    <a:gd name="T42" fmla="*/ 18 w 3049"/>
                    <a:gd name="T43" fmla="*/ 276 h 383"/>
                    <a:gd name="T44" fmla="*/ 4 w 3049"/>
                    <a:gd name="T45" fmla="*/ 236 h 383"/>
                    <a:gd name="T46" fmla="*/ 0 w 3049"/>
                    <a:gd name="T47" fmla="*/ 192 h 383"/>
                    <a:gd name="T48" fmla="*/ 4 w 3049"/>
                    <a:gd name="T49" fmla="*/ 149 h 383"/>
                    <a:gd name="T50" fmla="*/ 18 w 3049"/>
                    <a:gd name="T51" fmla="*/ 107 h 383"/>
                    <a:gd name="T52" fmla="*/ 42 w 3049"/>
                    <a:gd name="T53" fmla="*/ 71 h 383"/>
                    <a:gd name="T54" fmla="*/ 70 w 3049"/>
                    <a:gd name="T55" fmla="*/ 43 h 383"/>
                    <a:gd name="T56" fmla="*/ 106 w 3049"/>
                    <a:gd name="T57" fmla="*/ 20 h 383"/>
                    <a:gd name="T58" fmla="*/ 148 w 3049"/>
                    <a:gd name="T59" fmla="*/ 6 h 383"/>
                    <a:gd name="T60" fmla="*/ 191 w 3049"/>
                    <a:gd name="T61"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049" h="383">
                      <a:moveTo>
                        <a:pt x="191" y="0"/>
                      </a:moveTo>
                      <a:lnTo>
                        <a:pt x="2858" y="0"/>
                      </a:lnTo>
                      <a:lnTo>
                        <a:pt x="2901" y="6"/>
                      </a:lnTo>
                      <a:lnTo>
                        <a:pt x="2941" y="20"/>
                      </a:lnTo>
                      <a:lnTo>
                        <a:pt x="2977" y="43"/>
                      </a:lnTo>
                      <a:lnTo>
                        <a:pt x="3007" y="71"/>
                      </a:lnTo>
                      <a:lnTo>
                        <a:pt x="3029" y="107"/>
                      </a:lnTo>
                      <a:lnTo>
                        <a:pt x="3045" y="149"/>
                      </a:lnTo>
                      <a:lnTo>
                        <a:pt x="3049" y="192"/>
                      </a:lnTo>
                      <a:lnTo>
                        <a:pt x="3045" y="236"/>
                      </a:lnTo>
                      <a:lnTo>
                        <a:pt x="3029" y="276"/>
                      </a:lnTo>
                      <a:lnTo>
                        <a:pt x="3007" y="312"/>
                      </a:lnTo>
                      <a:lnTo>
                        <a:pt x="2977" y="341"/>
                      </a:lnTo>
                      <a:lnTo>
                        <a:pt x="2941" y="363"/>
                      </a:lnTo>
                      <a:lnTo>
                        <a:pt x="2901" y="377"/>
                      </a:lnTo>
                      <a:lnTo>
                        <a:pt x="2858" y="383"/>
                      </a:lnTo>
                      <a:lnTo>
                        <a:pt x="191" y="383"/>
                      </a:lnTo>
                      <a:lnTo>
                        <a:pt x="148" y="377"/>
                      </a:lnTo>
                      <a:lnTo>
                        <a:pt x="106" y="363"/>
                      </a:lnTo>
                      <a:lnTo>
                        <a:pt x="70" y="341"/>
                      </a:lnTo>
                      <a:lnTo>
                        <a:pt x="42" y="312"/>
                      </a:lnTo>
                      <a:lnTo>
                        <a:pt x="18" y="276"/>
                      </a:lnTo>
                      <a:lnTo>
                        <a:pt x="4" y="236"/>
                      </a:lnTo>
                      <a:lnTo>
                        <a:pt x="0" y="192"/>
                      </a:lnTo>
                      <a:lnTo>
                        <a:pt x="4" y="149"/>
                      </a:lnTo>
                      <a:lnTo>
                        <a:pt x="18" y="107"/>
                      </a:lnTo>
                      <a:lnTo>
                        <a:pt x="42" y="71"/>
                      </a:lnTo>
                      <a:lnTo>
                        <a:pt x="70" y="43"/>
                      </a:lnTo>
                      <a:lnTo>
                        <a:pt x="106" y="20"/>
                      </a:lnTo>
                      <a:lnTo>
                        <a:pt x="148" y="6"/>
                      </a:lnTo>
                      <a:lnTo>
                        <a:pt x="1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dirty="0"/>
                </a:p>
              </p:txBody>
            </p:sp>
            <p:sp>
              <p:nvSpPr>
                <p:cNvPr id="49" name="Freeform 8">
                  <a:extLst>
                    <a:ext uri="{FF2B5EF4-FFF2-40B4-BE49-F238E27FC236}">
                      <a16:creationId xmlns:a16="http://schemas.microsoft.com/office/drawing/2014/main" id="{2B695D25-3F05-45E5-83CA-79B45A60A415}"/>
                    </a:ext>
                  </a:extLst>
                </p:cNvPr>
                <p:cNvSpPr>
                  <a:spLocks/>
                </p:cNvSpPr>
                <p:nvPr/>
              </p:nvSpPr>
              <p:spPr bwMode="auto">
                <a:xfrm>
                  <a:off x="1477963" y="4935538"/>
                  <a:ext cx="1422400" cy="303213"/>
                </a:xfrm>
                <a:custGeom>
                  <a:avLst/>
                  <a:gdLst>
                    <a:gd name="T0" fmla="*/ 191 w 1793"/>
                    <a:gd name="T1" fmla="*/ 0 h 381"/>
                    <a:gd name="T2" fmla="*/ 1602 w 1793"/>
                    <a:gd name="T3" fmla="*/ 0 h 381"/>
                    <a:gd name="T4" fmla="*/ 1646 w 1793"/>
                    <a:gd name="T5" fmla="*/ 6 h 381"/>
                    <a:gd name="T6" fmla="*/ 1686 w 1793"/>
                    <a:gd name="T7" fmla="*/ 20 h 381"/>
                    <a:gd name="T8" fmla="*/ 1721 w 1793"/>
                    <a:gd name="T9" fmla="*/ 41 h 381"/>
                    <a:gd name="T10" fmla="*/ 1751 w 1793"/>
                    <a:gd name="T11" fmla="*/ 71 h 381"/>
                    <a:gd name="T12" fmla="*/ 1773 w 1793"/>
                    <a:gd name="T13" fmla="*/ 107 h 381"/>
                    <a:gd name="T14" fmla="*/ 1787 w 1793"/>
                    <a:gd name="T15" fmla="*/ 147 h 381"/>
                    <a:gd name="T16" fmla="*/ 1793 w 1793"/>
                    <a:gd name="T17" fmla="*/ 190 h 381"/>
                    <a:gd name="T18" fmla="*/ 1787 w 1793"/>
                    <a:gd name="T19" fmla="*/ 234 h 381"/>
                    <a:gd name="T20" fmla="*/ 1773 w 1793"/>
                    <a:gd name="T21" fmla="*/ 274 h 381"/>
                    <a:gd name="T22" fmla="*/ 1751 w 1793"/>
                    <a:gd name="T23" fmla="*/ 310 h 381"/>
                    <a:gd name="T24" fmla="*/ 1721 w 1793"/>
                    <a:gd name="T25" fmla="*/ 339 h 381"/>
                    <a:gd name="T26" fmla="*/ 1686 w 1793"/>
                    <a:gd name="T27" fmla="*/ 361 h 381"/>
                    <a:gd name="T28" fmla="*/ 1646 w 1793"/>
                    <a:gd name="T29" fmla="*/ 377 h 381"/>
                    <a:gd name="T30" fmla="*/ 1602 w 1793"/>
                    <a:gd name="T31" fmla="*/ 381 h 381"/>
                    <a:gd name="T32" fmla="*/ 191 w 1793"/>
                    <a:gd name="T33" fmla="*/ 381 h 381"/>
                    <a:gd name="T34" fmla="*/ 148 w 1793"/>
                    <a:gd name="T35" fmla="*/ 377 h 381"/>
                    <a:gd name="T36" fmla="*/ 106 w 1793"/>
                    <a:gd name="T37" fmla="*/ 361 h 381"/>
                    <a:gd name="T38" fmla="*/ 70 w 1793"/>
                    <a:gd name="T39" fmla="*/ 339 h 381"/>
                    <a:gd name="T40" fmla="*/ 42 w 1793"/>
                    <a:gd name="T41" fmla="*/ 310 h 381"/>
                    <a:gd name="T42" fmla="*/ 18 w 1793"/>
                    <a:gd name="T43" fmla="*/ 274 h 381"/>
                    <a:gd name="T44" fmla="*/ 4 w 1793"/>
                    <a:gd name="T45" fmla="*/ 234 h 381"/>
                    <a:gd name="T46" fmla="*/ 0 w 1793"/>
                    <a:gd name="T47" fmla="*/ 190 h 381"/>
                    <a:gd name="T48" fmla="*/ 4 w 1793"/>
                    <a:gd name="T49" fmla="*/ 147 h 381"/>
                    <a:gd name="T50" fmla="*/ 18 w 1793"/>
                    <a:gd name="T51" fmla="*/ 107 h 381"/>
                    <a:gd name="T52" fmla="*/ 42 w 1793"/>
                    <a:gd name="T53" fmla="*/ 71 h 381"/>
                    <a:gd name="T54" fmla="*/ 70 w 1793"/>
                    <a:gd name="T55" fmla="*/ 41 h 381"/>
                    <a:gd name="T56" fmla="*/ 106 w 1793"/>
                    <a:gd name="T57" fmla="*/ 20 h 381"/>
                    <a:gd name="T58" fmla="*/ 148 w 1793"/>
                    <a:gd name="T59" fmla="*/ 6 h 381"/>
                    <a:gd name="T60" fmla="*/ 191 w 1793"/>
                    <a:gd name="T61" fmla="*/ 0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793" h="381">
                      <a:moveTo>
                        <a:pt x="191" y="0"/>
                      </a:moveTo>
                      <a:lnTo>
                        <a:pt x="1602" y="0"/>
                      </a:lnTo>
                      <a:lnTo>
                        <a:pt x="1646" y="6"/>
                      </a:lnTo>
                      <a:lnTo>
                        <a:pt x="1686" y="20"/>
                      </a:lnTo>
                      <a:lnTo>
                        <a:pt x="1721" y="41"/>
                      </a:lnTo>
                      <a:lnTo>
                        <a:pt x="1751" y="71"/>
                      </a:lnTo>
                      <a:lnTo>
                        <a:pt x="1773" y="107"/>
                      </a:lnTo>
                      <a:lnTo>
                        <a:pt x="1787" y="147"/>
                      </a:lnTo>
                      <a:lnTo>
                        <a:pt x="1793" y="190"/>
                      </a:lnTo>
                      <a:lnTo>
                        <a:pt x="1787" y="234"/>
                      </a:lnTo>
                      <a:lnTo>
                        <a:pt x="1773" y="274"/>
                      </a:lnTo>
                      <a:lnTo>
                        <a:pt x="1751" y="310"/>
                      </a:lnTo>
                      <a:lnTo>
                        <a:pt x="1721" y="339"/>
                      </a:lnTo>
                      <a:lnTo>
                        <a:pt x="1686" y="361"/>
                      </a:lnTo>
                      <a:lnTo>
                        <a:pt x="1646" y="377"/>
                      </a:lnTo>
                      <a:lnTo>
                        <a:pt x="1602" y="381"/>
                      </a:lnTo>
                      <a:lnTo>
                        <a:pt x="191" y="381"/>
                      </a:lnTo>
                      <a:lnTo>
                        <a:pt x="148" y="377"/>
                      </a:lnTo>
                      <a:lnTo>
                        <a:pt x="106" y="361"/>
                      </a:lnTo>
                      <a:lnTo>
                        <a:pt x="70" y="339"/>
                      </a:lnTo>
                      <a:lnTo>
                        <a:pt x="42" y="310"/>
                      </a:lnTo>
                      <a:lnTo>
                        <a:pt x="18" y="274"/>
                      </a:lnTo>
                      <a:lnTo>
                        <a:pt x="4" y="234"/>
                      </a:lnTo>
                      <a:lnTo>
                        <a:pt x="0" y="190"/>
                      </a:lnTo>
                      <a:lnTo>
                        <a:pt x="4" y="147"/>
                      </a:lnTo>
                      <a:lnTo>
                        <a:pt x="18" y="107"/>
                      </a:lnTo>
                      <a:lnTo>
                        <a:pt x="42" y="71"/>
                      </a:lnTo>
                      <a:lnTo>
                        <a:pt x="70" y="41"/>
                      </a:lnTo>
                      <a:lnTo>
                        <a:pt x="106" y="20"/>
                      </a:lnTo>
                      <a:lnTo>
                        <a:pt x="148" y="6"/>
                      </a:lnTo>
                      <a:lnTo>
                        <a:pt x="1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dirty="0"/>
                </a:p>
              </p:txBody>
            </p:sp>
            <p:sp>
              <p:nvSpPr>
                <p:cNvPr id="50" name="Freeform 9">
                  <a:extLst>
                    <a:ext uri="{FF2B5EF4-FFF2-40B4-BE49-F238E27FC236}">
                      <a16:creationId xmlns:a16="http://schemas.microsoft.com/office/drawing/2014/main" id="{E796B5FD-7A81-47A2-84AD-B91A05387FA6}"/>
                    </a:ext>
                  </a:extLst>
                </p:cNvPr>
                <p:cNvSpPr>
                  <a:spLocks noEditPoints="1"/>
                </p:cNvSpPr>
                <p:nvPr/>
              </p:nvSpPr>
              <p:spPr bwMode="auto">
                <a:xfrm>
                  <a:off x="765175" y="1228726"/>
                  <a:ext cx="5205413" cy="4872038"/>
                </a:xfrm>
                <a:custGeom>
                  <a:avLst/>
                  <a:gdLst>
                    <a:gd name="T0" fmla="*/ 3681 w 6558"/>
                    <a:gd name="T1" fmla="*/ 4366 h 6138"/>
                    <a:gd name="T2" fmla="*/ 5597 w 6558"/>
                    <a:gd name="T3" fmla="*/ 910 h 6138"/>
                    <a:gd name="T4" fmla="*/ 4282 w 6558"/>
                    <a:gd name="T5" fmla="*/ 5757 h 6138"/>
                    <a:gd name="T6" fmla="*/ 4268 w 6558"/>
                    <a:gd name="T7" fmla="*/ 4376 h 6138"/>
                    <a:gd name="T8" fmla="*/ 3426 w 6558"/>
                    <a:gd name="T9" fmla="*/ 5047 h 6138"/>
                    <a:gd name="T10" fmla="*/ 3317 w 6558"/>
                    <a:gd name="T11" fmla="*/ 5039 h 6138"/>
                    <a:gd name="T12" fmla="*/ 3227 w 6558"/>
                    <a:gd name="T13" fmla="*/ 4972 h 6138"/>
                    <a:gd name="T14" fmla="*/ 3191 w 6558"/>
                    <a:gd name="T15" fmla="*/ 4862 h 6138"/>
                    <a:gd name="T16" fmla="*/ 1088 w 6558"/>
                    <a:gd name="T17" fmla="*/ 4395 h 6138"/>
                    <a:gd name="T18" fmla="*/ 967 w 6558"/>
                    <a:gd name="T19" fmla="*/ 4354 h 6138"/>
                    <a:gd name="T20" fmla="*/ 901 w 6558"/>
                    <a:gd name="T21" fmla="*/ 4248 h 6138"/>
                    <a:gd name="T22" fmla="*/ 915 w 6558"/>
                    <a:gd name="T23" fmla="*/ 4121 h 6138"/>
                    <a:gd name="T24" fmla="*/ 1003 w 6558"/>
                    <a:gd name="T25" fmla="*/ 4034 h 6138"/>
                    <a:gd name="T26" fmla="*/ 3363 w 6558"/>
                    <a:gd name="T27" fmla="*/ 4014 h 6138"/>
                    <a:gd name="T28" fmla="*/ 3418 w 6558"/>
                    <a:gd name="T29" fmla="*/ 3793 h 6138"/>
                    <a:gd name="T30" fmla="*/ 1045 w 6558"/>
                    <a:gd name="T31" fmla="*/ 3734 h 6138"/>
                    <a:gd name="T32" fmla="*/ 939 w 6558"/>
                    <a:gd name="T33" fmla="*/ 3668 h 6138"/>
                    <a:gd name="T34" fmla="*/ 897 w 6558"/>
                    <a:gd name="T35" fmla="*/ 3549 h 6138"/>
                    <a:gd name="T36" fmla="*/ 939 w 6558"/>
                    <a:gd name="T37" fmla="*/ 3430 h 6138"/>
                    <a:gd name="T38" fmla="*/ 1045 w 6558"/>
                    <a:gd name="T39" fmla="*/ 3362 h 6138"/>
                    <a:gd name="T40" fmla="*/ 3868 w 6558"/>
                    <a:gd name="T41" fmla="*/ 3046 h 6138"/>
                    <a:gd name="T42" fmla="*/ 3755 w 6558"/>
                    <a:gd name="T43" fmla="*/ 3084 h 6138"/>
                    <a:gd name="T44" fmla="*/ 1003 w 6558"/>
                    <a:gd name="T45" fmla="*/ 3064 h 6138"/>
                    <a:gd name="T46" fmla="*/ 915 w 6558"/>
                    <a:gd name="T47" fmla="*/ 2977 h 6138"/>
                    <a:gd name="T48" fmla="*/ 901 w 6558"/>
                    <a:gd name="T49" fmla="*/ 2849 h 6138"/>
                    <a:gd name="T50" fmla="*/ 967 w 6558"/>
                    <a:gd name="T51" fmla="*/ 2744 h 6138"/>
                    <a:gd name="T52" fmla="*/ 1088 w 6558"/>
                    <a:gd name="T53" fmla="*/ 2702 h 6138"/>
                    <a:gd name="T54" fmla="*/ 3838 w 6558"/>
                    <a:gd name="T55" fmla="*/ 2720 h 6138"/>
                    <a:gd name="T56" fmla="*/ 3926 w 6558"/>
                    <a:gd name="T57" fmla="*/ 2808 h 6138"/>
                    <a:gd name="T58" fmla="*/ 3946 w 6558"/>
                    <a:gd name="T59" fmla="*/ 2907 h 6138"/>
                    <a:gd name="T60" fmla="*/ 4282 w 6558"/>
                    <a:gd name="T61" fmla="*/ 759 h 6138"/>
                    <a:gd name="T62" fmla="*/ 5794 w 6558"/>
                    <a:gd name="T63" fmla="*/ 582 h 6138"/>
                    <a:gd name="T64" fmla="*/ 5872 w 6558"/>
                    <a:gd name="T65" fmla="*/ 453 h 6138"/>
                    <a:gd name="T66" fmla="*/ 5872 w 6558"/>
                    <a:gd name="T67" fmla="*/ 12 h 6138"/>
                    <a:gd name="T68" fmla="*/ 6502 w 6558"/>
                    <a:gd name="T69" fmla="*/ 391 h 6138"/>
                    <a:gd name="T70" fmla="*/ 6558 w 6558"/>
                    <a:gd name="T71" fmla="*/ 503 h 6138"/>
                    <a:gd name="T72" fmla="*/ 6532 w 6558"/>
                    <a:gd name="T73" fmla="*/ 626 h 6138"/>
                    <a:gd name="T74" fmla="*/ 4658 w 6558"/>
                    <a:gd name="T75" fmla="*/ 5991 h 6138"/>
                    <a:gd name="T76" fmla="*/ 4592 w 6558"/>
                    <a:gd name="T77" fmla="*/ 6096 h 6138"/>
                    <a:gd name="T78" fmla="*/ 4473 w 6558"/>
                    <a:gd name="T79" fmla="*/ 6138 h 6138"/>
                    <a:gd name="T80" fmla="*/ 107 w 6558"/>
                    <a:gd name="T81" fmla="*/ 6120 h 6138"/>
                    <a:gd name="T82" fmla="*/ 20 w 6558"/>
                    <a:gd name="T83" fmla="*/ 6031 h 6138"/>
                    <a:gd name="T84" fmla="*/ 0 w 6558"/>
                    <a:gd name="T85" fmla="*/ 568 h 6138"/>
                    <a:gd name="T86" fmla="*/ 42 w 6558"/>
                    <a:gd name="T87" fmla="*/ 449 h 6138"/>
                    <a:gd name="T88" fmla="*/ 147 w 6558"/>
                    <a:gd name="T89" fmla="*/ 382 h 6138"/>
                    <a:gd name="T90" fmla="*/ 4517 w 6558"/>
                    <a:gd name="T91" fmla="*/ 382 h 6138"/>
                    <a:gd name="T92" fmla="*/ 4622 w 6558"/>
                    <a:gd name="T93" fmla="*/ 449 h 6138"/>
                    <a:gd name="T94" fmla="*/ 4664 w 6558"/>
                    <a:gd name="T95" fmla="*/ 568 h 6138"/>
                    <a:gd name="T96" fmla="*/ 5665 w 6558"/>
                    <a:gd name="T97" fmla="*/ 64 h 6138"/>
                    <a:gd name="T98" fmla="*/ 5760 w 6558"/>
                    <a:gd name="T99" fmla="*/ 6 h 6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58" h="6138">
                      <a:moveTo>
                        <a:pt x="5597" y="910"/>
                      </a:moveTo>
                      <a:lnTo>
                        <a:pt x="3763" y="3962"/>
                      </a:lnTo>
                      <a:lnTo>
                        <a:pt x="3681" y="4366"/>
                      </a:lnTo>
                      <a:lnTo>
                        <a:pt x="3997" y="4103"/>
                      </a:lnTo>
                      <a:lnTo>
                        <a:pt x="5832" y="1051"/>
                      </a:lnTo>
                      <a:lnTo>
                        <a:pt x="5597" y="910"/>
                      </a:lnTo>
                      <a:close/>
                      <a:moveTo>
                        <a:pt x="382" y="759"/>
                      </a:moveTo>
                      <a:lnTo>
                        <a:pt x="382" y="5757"/>
                      </a:lnTo>
                      <a:lnTo>
                        <a:pt x="4282" y="5757"/>
                      </a:lnTo>
                      <a:lnTo>
                        <a:pt x="4282" y="4362"/>
                      </a:lnTo>
                      <a:lnTo>
                        <a:pt x="4274" y="4370"/>
                      </a:lnTo>
                      <a:lnTo>
                        <a:pt x="4268" y="4376"/>
                      </a:lnTo>
                      <a:lnTo>
                        <a:pt x="3506" y="5007"/>
                      </a:lnTo>
                      <a:lnTo>
                        <a:pt x="3468" y="5031"/>
                      </a:lnTo>
                      <a:lnTo>
                        <a:pt x="3426" y="5047"/>
                      </a:lnTo>
                      <a:lnTo>
                        <a:pt x="3382" y="5051"/>
                      </a:lnTo>
                      <a:lnTo>
                        <a:pt x="3349" y="5049"/>
                      </a:lnTo>
                      <a:lnTo>
                        <a:pt x="3317" y="5039"/>
                      </a:lnTo>
                      <a:lnTo>
                        <a:pt x="3285" y="5025"/>
                      </a:lnTo>
                      <a:lnTo>
                        <a:pt x="3253" y="5000"/>
                      </a:lnTo>
                      <a:lnTo>
                        <a:pt x="3227" y="4972"/>
                      </a:lnTo>
                      <a:lnTo>
                        <a:pt x="3207" y="4938"/>
                      </a:lnTo>
                      <a:lnTo>
                        <a:pt x="3195" y="4900"/>
                      </a:lnTo>
                      <a:lnTo>
                        <a:pt x="3191" y="4862"/>
                      </a:lnTo>
                      <a:lnTo>
                        <a:pt x="3195" y="4823"/>
                      </a:lnTo>
                      <a:lnTo>
                        <a:pt x="3283" y="4395"/>
                      </a:lnTo>
                      <a:lnTo>
                        <a:pt x="1088" y="4395"/>
                      </a:lnTo>
                      <a:lnTo>
                        <a:pt x="1045" y="4391"/>
                      </a:lnTo>
                      <a:lnTo>
                        <a:pt x="1003" y="4376"/>
                      </a:lnTo>
                      <a:lnTo>
                        <a:pt x="967" y="4354"/>
                      </a:lnTo>
                      <a:lnTo>
                        <a:pt x="939" y="4324"/>
                      </a:lnTo>
                      <a:lnTo>
                        <a:pt x="915" y="4288"/>
                      </a:lnTo>
                      <a:lnTo>
                        <a:pt x="901" y="4248"/>
                      </a:lnTo>
                      <a:lnTo>
                        <a:pt x="897" y="4205"/>
                      </a:lnTo>
                      <a:lnTo>
                        <a:pt x="901" y="4161"/>
                      </a:lnTo>
                      <a:lnTo>
                        <a:pt x="915" y="4121"/>
                      </a:lnTo>
                      <a:lnTo>
                        <a:pt x="939" y="4085"/>
                      </a:lnTo>
                      <a:lnTo>
                        <a:pt x="967" y="4056"/>
                      </a:lnTo>
                      <a:lnTo>
                        <a:pt x="1003" y="4034"/>
                      </a:lnTo>
                      <a:lnTo>
                        <a:pt x="1045" y="4018"/>
                      </a:lnTo>
                      <a:lnTo>
                        <a:pt x="1088" y="4014"/>
                      </a:lnTo>
                      <a:lnTo>
                        <a:pt x="3363" y="4014"/>
                      </a:lnTo>
                      <a:lnTo>
                        <a:pt x="3394" y="3855"/>
                      </a:lnTo>
                      <a:lnTo>
                        <a:pt x="3404" y="3823"/>
                      </a:lnTo>
                      <a:lnTo>
                        <a:pt x="3418" y="3793"/>
                      </a:lnTo>
                      <a:lnTo>
                        <a:pt x="3452" y="3740"/>
                      </a:lnTo>
                      <a:lnTo>
                        <a:pt x="1088" y="3740"/>
                      </a:lnTo>
                      <a:lnTo>
                        <a:pt x="1045" y="3734"/>
                      </a:lnTo>
                      <a:lnTo>
                        <a:pt x="1003" y="3720"/>
                      </a:lnTo>
                      <a:lnTo>
                        <a:pt x="967" y="3698"/>
                      </a:lnTo>
                      <a:lnTo>
                        <a:pt x="939" y="3668"/>
                      </a:lnTo>
                      <a:lnTo>
                        <a:pt x="915" y="3632"/>
                      </a:lnTo>
                      <a:lnTo>
                        <a:pt x="901" y="3593"/>
                      </a:lnTo>
                      <a:lnTo>
                        <a:pt x="897" y="3549"/>
                      </a:lnTo>
                      <a:lnTo>
                        <a:pt x="901" y="3505"/>
                      </a:lnTo>
                      <a:lnTo>
                        <a:pt x="915" y="3465"/>
                      </a:lnTo>
                      <a:lnTo>
                        <a:pt x="939" y="3430"/>
                      </a:lnTo>
                      <a:lnTo>
                        <a:pt x="967" y="3400"/>
                      </a:lnTo>
                      <a:lnTo>
                        <a:pt x="1003" y="3378"/>
                      </a:lnTo>
                      <a:lnTo>
                        <a:pt x="1045" y="3362"/>
                      </a:lnTo>
                      <a:lnTo>
                        <a:pt x="1088" y="3358"/>
                      </a:lnTo>
                      <a:lnTo>
                        <a:pt x="3681" y="3358"/>
                      </a:lnTo>
                      <a:lnTo>
                        <a:pt x="3868" y="3046"/>
                      </a:lnTo>
                      <a:lnTo>
                        <a:pt x="3834" y="3066"/>
                      </a:lnTo>
                      <a:lnTo>
                        <a:pt x="3796" y="3080"/>
                      </a:lnTo>
                      <a:lnTo>
                        <a:pt x="3755" y="3084"/>
                      </a:lnTo>
                      <a:lnTo>
                        <a:pt x="1088" y="3084"/>
                      </a:lnTo>
                      <a:lnTo>
                        <a:pt x="1045" y="3078"/>
                      </a:lnTo>
                      <a:lnTo>
                        <a:pt x="1003" y="3064"/>
                      </a:lnTo>
                      <a:lnTo>
                        <a:pt x="967" y="3042"/>
                      </a:lnTo>
                      <a:lnTo>
                        <a:pt x="939" y="3012"/>
                      </a:lnTo>
                      <a:lnTo>
                        <a:pt x="915" y="2977"/>
                      </a:lnTo>
                      <a:lnTo>
                        <a:pt x="901" y="2937"/>
                      </a:lnTo>
                      <a:lnTo>
                        <a:pt x="897" y="2893"/>
                      </a:lnTo>
                      <a:lnTo>
                        <a:pt x="901" y="2849"/>
                      </a:lnTo>
                      <a:lnTo>
                        <a:pt x="915" y="2808"/>
                      </a:lnTo>
                      <a:lnTo>
                        <a:pt x="939" y="2774"/>
                      </a:lnTo>
                      <a:lnTo>
                        <a:pt x="967" y="2744"/>
                      </a:lnTo>
                      <a:lnTo>
                        <a:pt x="1003" y="2720"/>
                      </a:lnTo>
                      <a:lnTo>
                        <a:pt x="1045" y="2706"/>
                      </a:lnTo>
                      <a:lnTo>
                        <a:pt x="1088" y="2702"/>
                      </a:lnTo>
                      <a:lnTo>
                        <a:pt x="3755" y="2702"/>
                      </a:lnTo>
                      <a:lnTo>
                        <a:pt x="3798" y="2706"/>
                      </a:lnTo>
                      <a:lnTo>
                        <a:pt x="3838" y="2720"/>
                      </a:lnTo>
                      <a:lnTo>
                        <a:pt x="3874" y="2744"/>
                      </a:lnTo>
                      <a:lnTo>
                        <a:pt x="3904" y="2774"/>
                      </a:lnTo>
                      <a:lnTo>
                        <a:pt x="3926" y="2808"/>
                      </a:lnTo>
                      <a:lnTo>
                        <a:pt x="3942" y="2849"/>
                      </a:lnTo>
                      <a:lnTo>
                        <a:pt x="3946" y="2893"/>
                      </a:lnTo>
                      <a:lnTo>
                        <a:pt x="3946" y="2907"/>
                      </a:lnTo>
                      <a:lnTo>
                        <a:pt x="3944" y="2921"/>
                      </a:lnTo>
                      <a:lnTo>
                        <a:pt x="4282" y="2359"/>
                      </a:lnTo>
                      <a:lnTo>
                        <a:pt x="4282" y="759"/>
                      </a:lnTo>
                      <a:lnTo>
                        <a:pt x="382" y="759"/>
                      </a:lnTo>
                      <a:close/>
                      <a:moveTo>
                        <a:pt x="5872" y="453"/>
                      </a:moveTo>
                      <a:lnTo>
                        <a:pt x="5794" y="582"/>
                      </a:lnTo>
                      <a:lnTo>
                        <a:pt x="6029" y="723"/>
                      </a:lnTo>
                      <a:lnTo>
                        <a:pt x="6106" y="594"/>
                      </a:lnTo>
                      <a:lnTo>
                        <a:pt x="5872" y="453"/>
                      </a:lnTo>
                      <a:close/>
                      <a:moveTo>
                        <a:pt x="5798" y="0"/>
                      </a:moveTo>
                      <a:lnTo>
                        <a:pt x="5834" y="2"/>
                      </a:lnTo>
                      <a:lnTo>
                        <a:pt x="5872" y="12"/>
                      </a:lnTo>
                      <a:lnTo>
                        <a:pt x="5905" y="28"/>
                      </a:lnTo>
                      <a:lnTo>
                        <a:pt x="6467" y="364"/>
                      </a:lnTo>
                      <a:lnTo>
                        <a:pt x="6502" y="391"/>
                      </a:lnTo>
                      <a:lnTo>
                        <a:pt x="6528" y="425"/>
                      </a:lnTo>
                      <a:lnTo>
                        <a:pt x="6548" y="461"/>
                      </a:lnTo>
                      <a:lnTo>
                        <a:pt x="6558" y="503"/>
                      </a:lnTo>
                      <a:lnTo>
                        <a:pt x="6558" y="544"/>
                      </a:lnTo>
                      <a:lnTo>
                        <a:pt x="6550" y="586"/>
                      </a:lnTo>
                      <a:lnTo>
                        <a:pt x="6532" y="626"/>
                      </a:lnTo>
                      <a:lnTo>
                        <a:pt x="4664" y="3736"/>
                      </a:lnTo>
                      <a:lnTo>
                        <a:pt x="4664" y="5947"/>
                      </a:lnTo>
                      <a:lnTo>
                        <a:pt x="4658" y="5991"/>
                      </a:lnTo>
                      <a:lnTo>
                        <a:pt x="4644" y="6031"/>
                      </a:lnTo>
                      <a:lnTo>
                        <a:pt x="4622" y="6067"/>
                      </a:lnTo>
                      <a:lnTo>
                        <a:pt x="4592" y="6096"/>
                      </a:lnTo>
                      <a:lnTo>
                        <a:pt x="4556" y="6120"/>
                      </a:lnTo>
                      <a:lnTo>
                        <a:pt x="4517" y="6134"/>
                      </a:lnTo>
                      <a:lnTo>
                        <a:pt x="4473" y="6138"/>
                      </a:lnTo>
                      <a:lnTo>
                        <a:pt x="191" y="6138"/>
                      </a:lnTo>
                      <a:lnTo>
                        <a:pt x="147" y="6134"/>
                      </a:lnTo>
                      <a:lnTo>
                        <a:pt x="107" y="6120"/>
                      </a:lnTo>
                      <a:lnTo>
                        <a:pt x="72" y="6096"/>
                      </a:lnTo>
                      <a:lnTo>
                        <a:pt x="42" y="6067"/>
                      </a:lnTo>
                      <a:lnTo>
                        <a:pt x="20" y="6031"/>
                      </a:lnTo>
                      <a:lnTo>
                        <a:pt x="6" y="5991"/>
                      </a:lnTo>
                      <a:lnTo>
                        <a:pt x="0" y="5947"/>
                      </a:lnTo>
                      <a:lnTo>
                        <a:pt x="0" y="568"/>
                      </a:lnTo>
                      <a:lnTo>
                        <a:pt x="6" y="525"/>
                      </a:lnTo>
                      <a:lnTo>
                        <a:pt x="20" y="483"/>
                      </a:lnTo>
                      <a:lnTo>
                        <a:pt x="42" y="449"/>
                      </a:lnTo>
                      <a:lnTo>
                        <a:pt x="72" y="419"/>
                      </a:lnTo>
                      <a:lnTo>
                        <a:pt x="107" y="395"/>
                      </a:lnTo>
                      <a:lnTo>
                        <a:pt x="147" y="382"/>
                      </a:lnTo>
                      <a:lnTo>
                        <a:pt x="191" y="378"/>
                      </a:lnTo>
                      <a:lnTo>
                        <a:pt x="4473" y="378"/>
                      </a:lnTo>
                      <a:lnTo>
                        <a:pt x="4517" y="382"/>
                      </a:lnTo>
                      <a:lnTo>
                        <a:pt x="4556" y="395"/>
                      </a:lnTo>
                      <a:lnTo>
                        <a:pt x="4592" y="419"/>
                      </a:lnTo>
                      <a:lnTo>
                        <a:pt x="4622" y="449"/>
                      </a:lnTo>
                      <a:lnTo>
                        <a:pt x="4644" y="483"/>
                      </a:lnTo>
                      <a:lnTo>
                        <a:pt x="4658" y="525"/>
                      </a:lnTo>
                      <a:lnTo>
                        <a:pt x="4664" y="568"/>
                      </a:lnTo>
                      <a:lnTo>
                        <a:pt x="4664" y="1723"/>
                      </a:lnTo>
                      <a:lnTo>
                        <a:pt x="5643" y="93"/>
                      </a:lnTo>
                      <a:lnTo>
                        <a:pt x="5665" y="64"/>
                      </a:lnTo>
                      <a:lnTo>
                        <a:pt x="5693" y="38"/>
                      </a:lnTo>
                      <a:lnTo>
                        <a:pt x="5724" y="18"/>
                      </a:lnTo>
                      <a:lnTo>
                        <a:pt x="5760" y="6"/>
                      </a:lnTo>
                      <a:lnTo>
                        <a:pt x="57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IN" dirty="0"/>
                </a:p>
              </p:txBody>
            </p:sp>
          </p:grpSp>
        </p:grpSp>
        <p:sp>
          <p:nvSpPr>
            <p:cNvPr id="44" name="TextBox 9">
              <a:extLst>
                <a:ext uri="{FF2B5EF4-FFF2-40B4-BE49-F238E27FC236}">
                  <a16:creationId xmlns:a16="http://schemas.microsoft.com/office/drawing/2014/main" id="{0C86ED7C-4700-4DC5-83AE-0DE9E533A95C}"/>
                </a:ext>
              </a:extLst>
            </p:cNvPr>
            <p:cNvSpPr txBox="1"/>
            <p:nvPr/>
          </p:nvSpPr>
          <p:spPr>
            <a:xfrm>
              <a:off x="10567520" y="5044068"/>
              <a:ext cx="2935425" cy="553998"/>
            </a:xfrm>
            <a:prstGeom prst="rect">
              <a:avLst/>
            </a:prstGeom>
            <a:noFill/>
          </p:spPr>
          <p:txBody>
            <a:bodyPr wrap="square" lIns="0" tIns="0" rIns="0" bIns="0" rtlCol="0">
              <a:spAutoFit/>
            </a:bodyPr>
            <a:lstStyle/>
            <a:p>
              <a:r>
                <a:rPr lang="es-GT" sz="1800" b="1" dirty="0">
                  <a:solidFill>
                    <a:schemeClr val="tx1">
                      <a:lumMod val="75000"/>
                      <a:lumOff val="25000"/>
                    </a:schemeClr>
                  </a:solidFill>
                  <a:cs typeface="Arial" pitchFamily="34" charset="0"/>
                </a:rPr>
                <a:t>Descripción del impacto esperado</a:t>
              </a:r>
            </a:p>
          </p:txBody>
        </p:sp>
      </p:grpSp>
      <p:sp>
        <p:nvSpPr>
          <p:cNvPr id="6" name="5 CuadroTexto"/>
          <p:cNvSpPr txBox="1"/>
          <p:nvPr/>
        </p:nvSpPr>
        <p:spPr>
          <a:xfrm>
            <a:off x="8388939" y="1947604"/>
            <a:ext cx="3610129" cy="4585871"/>
          </a:xfrm>
          <a:prstGeom prst="rect">
            <a:avLst/>
          </a:prstGeom>
          <a:noFill/>
        </p:spPr>
        <p:txBody>
          <a:bodyPr wrap="square" rtlCol="0">
            <a:spAutoFit/>
          </a:bodyPr>
          <a:lstStyle/>
          <a:p>
            <a:r>
              <a:rPr lang="es-GT" sz="1600" dirty="0"/>
              <a:t>Raciones de alimentos  servidos en Comedores Sociales.</a:t>
            </a:r>
          </a:p>
          <a:p>
            <a:endParaRPr lang="es-GT" sz="1600" dirty="0"/>
          </a:p>
          <a:p>
            <a:r>
              <a:rPr lang="es-GT" sz="1600" dirty="0"/>
              <a:t>Transferencias monetarias condicionadas para alimentos.</a:t>
            </a:r>
          </a:p>
          <a:p>
            <a:endParaRPr lang="es-GT" sz="1600" dirty="0"/>
          </a:p>
          <a:p>
            <a:r>
              <a:rPr lang="es-GT" sz="1600" dirty="0"/>
              <a:t>Capacitaciones y eventos organizados por el Programa Social Jóvenes Protagonistas.</a:t>
            </a:r>
          </a:p>
          <a:p>
            <a:endParaRPr lang="es-GT" sz="1600" dirty="0"/>
          </a:p>
          <a:p>
            <a:r>
              <a:rPr lang="es-GT" sz="1600" dirty="0"/>
              <a:t>Becas de educación  media, superior, empleo y artesano.</a:t>
            </a:r>
          </a:p>
          <a:p>
            <a:endParaRPr lang="es-GT" sz="1600" dirty="0"/>
          </a:p>
          <a:p>
            <a:r>
              <a:rPr lang="es-GT" sz="1600" dirty="0"/>
              <a:t>Transferencias monetarias condicionadas en salud y educación.</a:t>
            </a:r>
          </a:p>
          <a:p>
            <a:endParaRPr lang="es-GT" sz="1600" dirty="0"/>
          </a:p>
          <a:p>
            <a:r>
              <a:rPr lang="es-GT" sz="1600" dirty="0"/>
              <a:t>Dotaciones e infraestructura.</a:t>
            </a:r>
          </a:p>
          <a:p>
            <a:endParaRPr lang="es-GT" sz="1600" dirty="0"/>
          </a:p>
        </p:txBody>
      </p:sp>
      <p:pic>
        <p:nvPicPr>
          <p:cNvPr id="52" name="51 Imagen" descr="C:\Users\dtpusu04\AppData\Local\Microsoft\Windows\Temporary Internet Files\Content.Word\Imagen 2018.png"/>
          <p:cNvPicPr/>
          <p:nvPr/>
        </p:nvPicPr>
        <p:blipFill rotWithShape="1">
          <a:blip r:embed="rId8" cstate="print">
            <a:extLst>
              <a:ext uri="{28A0092B-C50C-407E-A947-70E740481C1C}">
                <a14:useLocalDpi xmlns:a14="http://schemas.microsoft.com/office/drawing/2010/main" val="0"/>
              </a:ext>
            </a:extLst>
          </a:blip>
          <a:srcRect t="12754" b="17347"/>
          <a:stretch/>
        </p:blipFill>
        <p:spPr bwMode="auto">
          <a:xfrm>
            <a:off x="307975" y="101868"/>
            <a:ext cx="1163320" cy="81343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11652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228541" y="170032"/>
            <a:ext cx="2501064" cy="338554"/>
          </a:xfrm>
          <a:prstGeom prst="rect">
            <a:avLst/>
          </a:prstGeom>
          <a:noFill/>
        </p:spPr>
        <p:txBody>
          <a:bodyPr wrap="square" rtlCol="0">
            <a:spAutoFit/>
          </a:bodyPr>
          <a:lstStyle/>
          <a:p>
            <a:r>
              <a:rPr lang="en-US" sz="1600" dirty="0">
                <a:solidFill>
                  <a:schemeClr val="bg1"/>
                </a:solidFill>
                <a:latin typeface="Calibri Light" panose="020F0302020204030204" pitchFamily="34" charset="0"/>
              </a:rPr>
              <a:t>Simple Project Manager </a:t>
            </a:r>
          </a:p>
        </p:txBody>
      </p:sp>
      <p:sp>
        <p:nvSpPr>
          <p:cNvPr id="2" name="Title 1">
            <a:extLst>
              <a:ext uri="{FF2B5EF4-FFF2-40B4-BE49-F238E27FC236}">
                <a16:creationId xmlns:a16="http://schemas.microsoft.com/office/drawing/2014/main" id="{555DC0C3-BCDA-48C0-A49A-2FF6F4CBFF48}"/>
              </a:ext>
            </a:extLst>
          </p:cNvPr>
          <p:cNvSpPr>
            <a:spLocks noGrp="1"/>
          </p:cNvSpPr>
          <p:nvPr>
            <p:ph type="title"/>
          </p:nvPr>
        </p:nvSpPr>
        <p:spPr>
          <a:xfrm>
            <a:off x="3503856" y="386056"/>
            <a:ext cx="5181113" cy="522664"/>
          </a:xfrm>
        </p:spPr>
        <p:txBody>
          <a:bodyPr/>
          <a:lstStyle/>
          <a:p>
            <a:pPr algn="ctr"/>
            <a:r>
              <a:rPr lang="es-GT" sz="2000" dirty="0">
                <a:latin typeface="Ebrima" panose="02000000000000000000" pitchFamily="2" charset="0"/>
                <a:ea typeface="Ebrima" panose="02000000000000000000" pitchFamily="2" charset="0"/>
                <a:cs typeface="Ebrima" panose="02000000000000000000" pitchFamily="2" charset="0"/>
              </a:rPr>
              <a:t>II. Cantidad de Bienes y Servicios entregados</a:t>
            </a:r>
            <a:endParaRPr lang="en-US" sz="2000" dirty="0"/>
          </a:p>
        </p:txBody>
      </p:sp>
      <p:grpSp>
        <p:nvGrpSpPr>
          <p:cNvPr id="66" name="Group 65">
            <a:extLst>
              <a:ext uri="{FF2B5EF4-FFF2-40B4-BE49-F238E27FC236}">
                <a16:creationId xmlns:a16="http://schemas.microsoft.com/office/drawing/2014/main" id="{9A4A16D0-5A9C-4B45-A8BB-59850E859C99}"/>
              </a:ext>
            </a:extLst>
          </p:cNvPr>
          <p:cNvGrpSpPr/>
          <p:nvPr/>
        </p:nvGrpSpPr>
        <p:grpSpPr>
          <a:xfrm>
            <a:off x="3590267" y="3976995"/>
            <a:ext cx="228976" cy="228977"/>
            <a:chOff x="3398838" y="3616326"/>
            <a:chExt cx="346075" cy="346076"/>
          </a:xfrm>
        </p:grpSpPr>
        <p:sp>
          <p:nvSpPr>
            <p:cNvPr id="73" name="Rectangle 94">
              <a:extLst>
                <a:ext uri="{FF2B5EF4-FFF2-40B4-BE49-F238E27FC236}">
                  <a16:creationId xmlns:a16="http://schemas.microsoft.com/office/drawing/2014/main" id="{5E7F0A8F-8544-44A6-BCF8-0A11E6955D68}"/>
                </a:ext>
              </a:extLst>
            </p:cNvPr>
            <p:cNvSpPr>
              <a:spLocks noChangeArrowheads="1"/>
            </p:cNvSpPr>
            <p:nvPr/>
          </p:nvSpPr>
          <p:spPr bwMode="auto">
            <a:xfrm>
              <a:off x="3459163" y="3616326"/>
              <a:ext cx="90488" cy="34607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5" name="Rectangle 95">
              <a:extLst>
                <a:ext uri="{FF2B5EF4-FFF2-40B4-BE49-F238E27FC236}">
                  <a16:creationId xmlns:a16="http://schemas.microsoft.com/office/drawing/2014/main" id="{0A038215-BE4E-4123-8DCB-8AA85592A9AE}"/>
                </a:ext>
              </a:extLst>
            </p:cNvPr>
            <p:cNvSpPr>
              <a:spLocks noChangeArrowheads="1"/>
            </p:cNvSpPr>
            <p:nvPr/>
          </p:nvSpPr>
          <p:spPr bwMode="auto">
            <a:xfrm>
              <a:off x="3549651" y="3736976"/>
              <a:ext cx="90488" cy="22542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6" name="Line 96">
              <a:extLst>
                <a:ext uri="{FF2B5EF4-FFF2-40B4-BE49-F238E27FC236}">
                  <a16:creationId xmlns:a16="http://schemas.microsoft.com/office/drawing/2014/main" id="{AFF25812-199C-45A3-BA3A-F2CB1E0A6049}"/>
                </a:ext>
              </a:extLst>
            </p:cNvPr>
            <p:cNvSpPr>
              <a:spLocks noChangeShapeType="1"/>
            </p:cNvSpPr>
            <p:nvPr/>
          </p:nvSpPr>
          <p:spPr bwMode="auto">
            <a:xfrm>
              <a:off x="3579813" y="3933826"/>
              <a:ext cx="3016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7" name="Line 97">
              <a:extLst>
                <a:ext uri="{FF2B5EF4-FFF2-40B4-BE49-F238E27FC236}">
                  <a16:creationId xmlns:a16="http://schemas.microsoft.com/office/drawing/2014/main" id="{B2A1C214-1C4A-4BE4-8B9E-2971BED013EB}"/>
                </a:ext>
              </a:extLst>
            </p:cNvPr>
            <p:cNvSpPr>
              <a:spLocks noChangeShapeType="1"/>
            </p:cNvSpPr>
            <p:nvPr/>
          </p:nvSpPr>
          <p:spPr bwMode="auto">
            <a:xfrm>
              <a:off x="3503613" y="3646489"/>
              <a:ext cx="0" cy="19685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8" name="Rectangle 98">
              <a:extLst>
                <a:ext uri="{FF2B5EF4-FFF2-40B4-BE49-F238E27FC236}">
                  <a16:creationId xmlns:a16="http://schemas.microsoft.com/office/drawing/2014/main" id="{B8529BB1-A46D-47EB-A314-F20A5521E291}"/>
                </a:ext>
              </a:extLst>
            </p:cNvPr>
            <p:cNvSpPr>
              <a:spLocks noChangeArrowheads="1"/>
            </p:cNvSpPr>
            <p:nvPr/>
          </p:nvSpPr>
          <p:spPr bwMode="auto">
            <a:xfrm>
              <a:off x="3489326" y="3873501"/>
              <a:ext cx="30163" cy="6032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9" name="Line 99">
              <a:extLst>
                <a:ext uri="{FF2B5EF4-FFF2-40B4-BE49-F238E27FC236}">
                  <a16:creationId xmlns:a16="http://schemas.microsoft.com/office/drawing/2014/main" id="{1DB15AB5-7252-484C-90F8-A6B513FB9E9C}"/>
                </a:ext>
              </a:extLst>
            </p:cNvPr>
            <p:cNvSpPr>
              <a:spLocks noChangeShapeType="1"/>
            </p:cNvSpPr>
            <p:nvPr/>
          </p:nvSpPr>
          <p:spPr bwMode="auto">
            <a:xfrm>
              <a:off x="3594101" y="3767139"/>
              <a:ext cx="0" cy="136525"/>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0" name="Line 100">
              <a:extLst>
                <a:ext uri="{FF2B5EF4-FFF2-40B4-BE49-F238E27FC236}">
                  <a16:creationId xmlns:a16="http://schemas.microsoft.com/office/drawing/2014/main" id="{A7D03B7C-A6B5-4A62-AD5E-625D076C6AF3}"/>
                </a:ext>
              </a:extLst>
            </p:cNvPr>
            <p:cNvSpPr>
              <a:spLocks noChangeShapeType="1"/>
            </p:cNvSpPr>
            <p:nvPr/>
          </p:nvSpPr>
          <p:spPr bwMode="auto">
            <a:xfrm>
              <a:off x="3429001" y="3706814"/>
              <a:ext cx="0" cy="211138"/>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3" name="Rectangle 101">
              <a:extLst>
                <a:ext uri="{FF2B5EF4-FFF2-40B4-BE49-F238E27FC236}">
                  <a16:creationId xmlns:a16="http://schemas.microsoft.com/office/drawing/2014/main" id="{0839DEE7-A9F5-4A8E-B729-222359398603}"/>
                </a:ext>
              </a:extLst>
            </p:cNvPr>
            <p:cNvSpPr>
              <a:spLocks noChangeArrowheads="1"/>
            </p:cNvSpPr>
            <p:nvPr/>
          </p:nvSpPr>
          <p:spPr bwMode="auto">
            <a:xfrm>
              <a:off x="3398838" y="3662364"/>
              <a:ext cx="60325" cy="300038"/>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4" name="Freeform 102">
              <a:extLst>
                <a:ext uri="{FF2B5EF4-FFF2-40B4-BE49-F238E27FC236}">
                  <a16:creationId xmlns:a16="http://schemas.microsoft.com/office/drawing/2014/main" id="{CF97EB3E-8D3C-41B9-81B9-4A81669758B1}"/>
                </a:ext>
              </a:extLst>
            </p:cNvPr>
            <p:cNvSpPr>
              <a:spLocks/>
            </p:cNvSpPr>
            <p:nvPr/>
          </p:nvSpPr>
          <p:spPr bwMode="auto">
            <a:xfrm>
              <a:off x="3624263" y="3662364"/>
              <a:ext cx="120650" cy="300038"/>
            </a:xfrm>
            <a:custGeom>
              <a:avLst/>
              <a:gdLst>
                <a:gd name="T0" fmla="*/ 76 w 76"/>
                <a:gd name="T1" fmla="*/ 182 h 189"/>
                <a:gd name="T2" fmla="*/ 47 w 76"/>
                <a:gd name="T3" fmla="*/ 189 h 189"/>
                <a:gd name="T4" fmla="*/ 0 w 76"/>
                <a:gd name="T5" fmla="*/ 7 h 189"/>
                <a:gd name="T6" fmla="*/ 29 w 76"/>
                <a:gd name="T7" fmla="*/ 0 h 189"/>
                <a:gd name="T8" fmla="*/ 76 w 76"/>
                <a:gd name="T9" fmla="*/ 182 h 189"/>
              </a:gdLst>
              <a:ahLst/>
              <a:cxnLst>
                <a:cxn ang="0">
                  <a:pos x="T0" y="T1"/>
                </a:cxn>
                <a:cxn ang="0">
                  <a:pos x="T2" y="T3"/>
                </a:cxn>
                <a:cxn ang="0">
                  <a:pos x="T4" y="T5"/>
                </a:cxn>
                <a:cxn ang="0">
                  <a:pos x="T6" y="T7"/>
                </a:cxn>
                <a:cxn ang="0">
                  <a:pos x="T8" y="T9"/>
                </a:cxn>
              </a:cxnLst>
              <a:rect l="0" t="0" r="r" b="b"/>
              <a:pathLst>
                <a:path w="76" h="189">
                  <a:moveTo>
                    <a:pt x="76" y="182"/>
                  </a:moveTo>
                  <a:lnTo>
                    <a:pt x="47" y="189"/>
                  </a:lnTo>
                  <a:lnTo>
                    <a:pt x="0" y="7"/>
                  </a:lnTo>
                  <a:lnTo>
                    <a:pt x="29" y="0"/>
                  </a:lnTo>
                  <a:lnTo>
                    <a:pt x="76" y="182"/>
                  </a:ln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grpSp>
        <p:nvGrpSpPr>
          <p:cNvPr id="85" name="Group 84">
            <a:extLst>
              <a:ext uri="{FF2B5EF4-FFF2-40B4-BE49-F238E27FC236}">
                <a16:creationId xmlns:a16="http://schemas.microsoft.com/office/drawing/2014/main" id="{84D9FFFE-2936-491C-9BB3-87379CE1F3D9}"/>
              </a:ext>
            </a:extLst>
          </p:cNvPr>
          <p:cNvGrpSpPr/>
          <p:nvPr/>
        </p:nvGrpSpPr>
        <p:grpSpPr>
          <a:xfrm>
            <a:off x="3594994" y="1071045"/>
            <a:ext cx="219523" cy="228976"/>
            <a:chOff x="2692400" y="3616326"/>
            <a:chExt cx="331788" cy="346075"/>
          </a:xfrm>
        </p:grpSpPr>
        <p:sp>
          <p:nvSpPr>
            <p:cNvPr id="86" name="Line 288">
              <a:extLst>
                <a:ext uri="{FF2B5EF4-FFF2-40B4-BE49-F238E27FC236}">
                  <a16:creationId xmlns:a16="http://schemas.microsoft.com/office/drawing/2014/main" id="{BFC32F7D-CD98-4DA0-B52F-03E7D2842B25}"/>
                </a:ext>
              </a:extLst>
            </p:cNvPr>
            <p:cNvSpPr>
              <a:spLocks noChangeShapeType="1"/>
            </p:cNvSpPr>
            <p:nvPr/>
          </p:nvSpPr>
          <p:spPr bwMode="auto">
            <a:xfrm>
              <a:off x="2768600" y="3616326"/>
              <a:ext cx="0" cy="7620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0" name="Line 289">
              <a:extLst>
                <a:ext uri="{FF2B5EF4-FFF2-40B4-BE49-F238E27FC236}">
                  <a16:creationId xmlns:a16="http://schemas.microsoft.com/office/drawing/2014/main" id="{78EB434B-558A-4E12-96E7-931BFF534DE4}"/>
                </a:ext>
              </a:extLst>
            </p:cNvPr>
            <p:cNvSpPr>
              <a:spLocks noChangeShapeType="1"/>
            </p:cNvSpPr>
            <p:nvPr/>
          </p:nvSpPr>
          <p:spPr bwMode="auto">
            <a:xfrm>
              <a:off x="2857500" y="3616326"/>
              <a:ext cx="0" cy="7620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4" name="Line 290">
              <a:extLst>
                <a:ext uri="{FF2B5EF4-FFF2-40B4-BE49-F238E27FC236}">
                  <a16:creationId xmlns:a16="http://schemas.microsoft.com/office/drawing/2014/main" id="{01846CF2-F610-4021-8007-5962C5467396}"/>
                </a:ext>
              </a:extLst>
            </p:cNvPr>
            <p:cNvSpPr>
              <a:spLocks noChangeShapeType="1"/>
            </p:cNvSpPr>
            <p:nvPr/>
          </p:nvSpPr>
          <p:spPr bwMode="auto">
            <a:xfrm>
              <a:off x="2947988" y="3616326"/>
              <a:ext cx="0" cy="7620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5" name="Freeform 291">
              <a:extLst>
                <a:ext uri="{FF2B5EF4-FFF2-40B4-BE49-F238E27FC236}">
                  <a16:creationId xmlns:a16="http://schemas.microsoft.com/office/drawing/2014/main" id="{59F13115-B0EF-4B0F-A754-648778197181}"/>
                </a:ext>
              </a:extLst>
            </p:cNvPr>
            <p:cNvSpPr>
              <a:spLocks/>
            </p:cNvSpPr>
            <p:nvPr/>
          </p:nvSpPr>
          <p:spPr bwMode="auto">
            <a:xfrm>
              <a:off x="2692400" y="3646488"/>
              <a:ext cx="331788" cy="315913"/>
            </a:xfrm>
            <a:custGeom>
              <a:avLst/>
              <a:gdLst>
                <a:gd name="T0" fmla="*/ 180 w 209"/>
                <a:gd name="T1" fmla="*/ 0 h 199"/>
                <a:gd name="T2" fmla="*/ 209 w 209"/>
                <a:gd name="T3" fmla="*/ 0 h 199"/>
                <a:gd name="T4" fmla="*/ 209 w 209"/>
                <a:gd name="T5" fmla="*/ 199 h 199"/>
                <a:gd name="T6" fmla="*/ 0 w 209"/>
                <a:gd name="T7" fmla="*/ 199 h 199"/>
                <a:gd name="T8" fmla="*/ 0 w 209"/>
                <a:gd name="T9" fmla="*/ 0 h 199"/>
                <a:gd name="T10" fmla="*/ 29 w 209"/>
                <a:gd name="T11" fmla="*/ 0 h 199"/>
              </a:gdLst>
              <a:ahLst/>
              <a:cxnLst>
                <a:cxn ang="0">
                  <a:pos x="T0" y="T1"/>
                </a:cxn>
                <a:cxn ang="0">
                  <a:pos x="T2" y="T3"/>
                </a:cxn>
                <a:cxn ang="0">
                  <a:pos x="T4" y="T5"/>
                </a:cxn>
                <a:cxn ang="0">
                  <a:pos x="T6" y="T7"/>
                </a:cxn>
                <a:cxn ang="0">
                  <a:pos x="T8" y="T9"/>
                </a:cxn>
                <a:cxn ang="0">
                  <a:pos x="T10" y="T11"/>
                </a:cxn>
              </a:cxnLst>
              <a:rect l="0" t="0" r="r" b="b"/>
              <a:pathLst>
                <a:path w="209" h="199">
                  <a:moveTo>
                    <a:pt x="180" y="0"/>
                  </a:moveTo>
                  <a:lnTo>
                    <a:pt x="209" y="0"/>
                  </a:lnTo>
                  <a:lnTo>
                    <a:pt x="209" y="199"/>
                  </a:lnTo>
                  <a:lnTo>
                    <a:pt x="0" y="199"/>
                  </a:lnTo>
                  <a:lnTo>
                    <a:pt x="0" y="0"/>
                  </a:lnTo>
                  <a:lnTo>
                    <a:pt x="29"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6" name="Freeform 292">
              <a:extLst>
                <a:ext uri="{FF2B5EF4-FFF2-40B4-BE49-F238E27FC236}">
                  <a16:creationId xmlns:a16="http://schemas.microsoft.com/office/drawing/2014/main" id="{3B57513A-6E04-4BBC-8284-689DD195F28C}"/>
                </a:ext>
              </a:extLst>
            </p:cNvPr>
            <p:cNvSpPr>
              <a:spLocks/>
            </p:cNvSpPr>
            <p:nvPr/>
          </p:nvSpPr>
          <p:spPr bwMode="auto">
            <a:xfrm>
              <a:off x="2738438" y="3676651"/>
              <a:ext cx="239713" cy="241300"/>
            </a:xfrm>
            <a:custGeom>
              <a:avLst/>
              <a:gdLst>
                <a:gd name="T0" fmla="*/ 0 w 151"/>
                <a:gd name="T1" fmla="*/ 0 h 152"/>
                <a:gd name="T2" fmla="*/ 0 w 151"/>
                <a:gd name="T3" fmla="*/ 152 h 152"/>
                <a:gd name="T4" fmla="*/ 151 w 151"/>
                <a:gd name="T5" fmla="*/ 152 h 152"/>
                <a:gd name="T6" fmla="*/ 151 w 151"/>
                <a:gd name="T7" fmla="*/ 0 h 152"/>
              </a:gdLst>
              <a:ahLst/>
              <a:cxnLst>
                <a:cxn ang="0">
                  <a:pos x="T0" y="T1"/>
                </a:cxn>
                <a:cxn ang="0">
                  <a:pos x="T2" y="T3"/>
                </a:cxn>
                <a:cxn ang="0">
                  <a:pos x="T4" y="T5"/>
                </a:cxn>
                <a:cxn ang="0">
                  <a:pos x="T6" y="T7"/>
                </a:cxn>
              </a:cxnLst>
              <a:rect l="0" t="0" r="r" b="b"/>
              <a:pathLst>
                <a:path w="151" h="152">
                  <a:moveTo>
                    <a:pt x="0" y="0"/>
                  </a:moveTo>
                  <a:lnTo>
                    <a:pt x="0" y="152"/>
                  </a:lnTo>
                  <a:lnTo>
                    <a:pt x="151" y="152"/>
                  </a:lnTo>
                  <a:lnTo>
                    <a:pt x="151"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7" name="Line 293">
              <a:extLst>
                <a:ext uri="{FF2B5EF4-FFF2-40B4-BE49-F238E27FC236}">
                  <a16:creationId xmlns:a16="http://schemas.microsoft.com/office/drawing/2014/main" id="{CA049B81-680B-46CB-9B66-9C88DE2B0CE4}"/>
                </a:ext>
              </a:extLst>
            </p:cNvPr>
            <p:cNvSpPr>
              <a:spLocks noChangeShapeType="1"/>
            </p:cNvSpPr>
            <p:nvPr/>
          </p:nvSpPr>
          <p:spPr bwMode="auto">
            <a:xfrm>
              <a:off x="2798763" y="3646488"/>
              <a:ext cx="3651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8" name="Line 294">
              <a:extLst>
                <a:ext uri="{FF2B5EF4-FFF2-40B4-BE49-F238E27FC236}">
                  <a16:creationId xmlns:a16="http://schemas.microsoft.com/office/drawing/2014/main" id="{41A23FB7-57A8-41D1-B4CB-A07B33924D96}"/>
                </a:ext>
              </a:extLst>
            </p:cNvPr>
            <p:cNvSpPr>
              <a:spLocks noChangeShapeType="1"/>
            </p:cNvSpPr>
            <p:nvPr/>
          </p:nvSpPr>
          <p:spPr bwMode="auto">
            <a:xfrm>
              <a:off x="2881313" y="3646488"/>
              <a:ext cx="3651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grpSp>
      <p:grpSp>
        <p:nvGrpSpPr>
          <p:cNvPr id="103" name="Group 102">
            <a:extLst>
              <a:ext uri="{FF2B5EF4-FFF2-40B4-BE49-F238E27FC236}">
                <a16:creationId xmlns:a16="http://schemas.microsoft.com/office/drawing/2014/main" id="{EB85DED6-B069-4A37-B375-10AF5FA9F06F}"/>
              </a:ext>
            </a:extLst>
          </p:cNvPr>
          <p:cNvGrpSpPr/>
          <p:nvPr/>
        </p:nvGrpSpPr>
        <p:grpSpPr>
          <a:xfrm>
            <a:off x="11520109" y="1036343"/>
            <a:ext cx="228976" cy="228976"/>
            <a:chOff x="8447088" y="5060951"/>
            <a:chExt cx="346075" cy="346075"/>
          </a:xfrm>
        </p:grpSpPr>
        <p:sp>
          <p:nvSpPr>
            <p:cNvPr id="104" name="Freeform 365">
              <a:extLst>
                <a:ext uri="{FF2B5EF4-FFF2-40B4-BE49-F238E27FC236}">
                  <a16:creationId xmlns:a16="http://schemas.microsoft.com/office/drawing/2014/main" id="{493FE6A8-C2BF-4EF9-AD83-D92FD6682577}"/>
                </a:ext>
              </a:extLst>
            </p:cNvPr>
            <p:cNvSpPr>
              <a:spLocks/>
            </p:cNvSpPr>
            <p:nvPr/>
          </p:nvSpPr>
          <p:spPr bwMode="auto">
            <a:xfrm>
              <a:off x="8523288" y="5121276"/>
              <a:ext cx="195263" cy="150813"/>
            </a:xfrm>
            <a:custGeom>
              <a:avLst/>
              <a:gdLst>
                <a:gd name="T0" fmla="*/ 123 w 123"/>
                <a:gd name="T1" fmla="*/ 95 h 95"/>
                <a:gd name="T2" fmla="*/ 123 w 123"/>
                <a:gd name="T3" fmla="*/ 19 h 95"/>
                <a:gd name="T4" fmla="*/ 52 w 123"/>
                <a:gd name="T5" fmla="*/ 19 h 95"/>
                <a:gd name="T6" fmla="*/ 42 w 123"/>
                <a:gd name="T7" fmla="*/ 0 h 95"/>
                <a:gd name="T8" fmla="*/ 0 w 123"/>
                <a:gd name="T9" fmla="*/ 0 h 95"/>
                <a:gd name="T10" fmla="*/ 0 w 123"/>
                <a:gd name="T11" fmla="*/ 95 h 95"/>
              </a:gdLst>
              <a:ahLst/>
              <a:cxnLst>
                <a:cxn ang="0">
                  <a:pos x="T0" y="T1"/>
                </a:cxn>
                <a:cxn ang="0">
                  <a:pos x="T2" y="T3"/>
                </a:cxn>
                <a:cxn ang="0">
                  <a:pos x="T4" y="T5"/>
                </a:cxn>
                <a:cxn ang="0">
                  <a:pos x="T6" y="T7"/>
                </a:cxn>
                <a:cxn ang="0">
                  <a:pos x="T8" y="T9"/>
                </a:cxn>
                <a:cxn ang="0">
                  <a:pos x="T10" y="T11"/>
                </a:cxn>
              </a:cxnLst>
              <a:rect l="0" t="0" r="r" b="b"/>
              <a:pathLst>
                <a:path w="123" h="95">
                  <a:moveTo>
                    <a:pt x="123" y="95"/>
                  </a:moveTo>
                  <a:lnTo>
                    <a:pt x="123" y="19"/>
                  </a:lnTo>
                  <a:lnTo>
                    <a:pt x="52" y="19"/>
                  </a:lnTo>
                  <a:lnTo>
                    <a:pt x="42" y="0"/>
                  </a:lnTo>
                  <a:lnTo>
                    <a:pt x="0" y="0"/>
                  </a:lnTo>
                  <a:lnTo>
                    <a:pt x="0" y="95"/>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5" name="Freeform 366">
              <a:extLst>
                <a:ext uri="{FF2B5EF4-FFF2-40B4-BE49-F238E27FC236}">
                  <a16:creationId xmlns:a16="http://schemas.microsoft.com/office/drawing/2014/main" id="{A02FA930-89AC-4CB8-B9ED-D53FF524944A}"/>
                </a:ext>
              </a:extLst>
            </p:cNvPr>
            <p:cNvSpPr>
              <a:spLocks/>
            </p:cNvSpPr>
            <p:nvPr/>
          </p:nvSpPr>
          <p:spPr bwMode="auto">
            <a:xfrm>
              <a:off x="8537575" y="5091113"/>
              <a:ext cx="165100" cy="30163"/>
            </a:xfrm>
            <a:custGeom>
              <a:avLst/>
              <a:gdLst>
                <a:gd name="T0" fmla="*/ 104 w 104"/>
                <a:gd name="T1" fmla="*/ 19 h 19"/>
                <a:gd name="T2" fmla="*/ 52 w 104"/>
                <a:gd name="T3" fmla="*/ 19 h 19"/>
                <a:gd name="T4" fmla="*/ 43 w 104"/>
                <a:gd name="T5" fmla="*/ 0 h 19"/>
                <a:gd name="T6" fmla="*/ 0 w 104"/>
                <a:gd name="T7" fmla="*/ 0 h 19"/>
              </a:gdLst>
              <a:ahLst/>
              <a:cxnLst>
                <a:cxn ang="0">
                  <a:pos x="T0" y="T1"/>
                </a:cxn>
                <a:cxn ang="0">
                  <a:pos x="T2" y="T3"/>
                </a:cxn>
                <a:cxn ang="0">
                  <a:pos x="T4" y="T5"/>
                </a:cxn>
                <a:cxn ang="0">
                  <a:pos x="T6" y="T7"/>
                </a:cxn>
              </a:cxnLst>
              <a:rect l="0" t="0" r="r" b="b"/>
              <a:pathLst>
                <a:path w="104" h="19">
                  <a:moveTo>
                    <a:pt x="104" y="19"/>
                  </a:moveTo>
                  <a:lnTo>
                    <a:pt x="52" y="19"/>
                  </a:lnTo>
                  <a:lnTo>
                    <a:pt x="43" y="0"/>
                  </a:lnTo>
                  <a:lnTo>
                    <a:pt x="0"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6" name="Freeform 367">
              <a:extLst>
                <a:ext uri="{FF2B5EF4-FFF2-40B4-BE49-F238E27FC236}">
                  <a16:creationId xmlns:a16="http://schemas.microsoft.com/office/drawing/2014/main" id="{55CC26BA-27C9-44E7-AE5D-31FBC7E4BFF0}"/>
                </a:ext>
              </a:extLst>
            </p:cNvPr>
            <p:cNvSpPr>
              <a:spLocks/>
            </p:cNvSpPr>
            <p:nvPr/>
          </p:nvSpPr>
          <p:spPr bwMode="auto">
            <a:xfrm>
              <a:off x="8553450" y="5060951"/>
              <a:ext cx="134938" cy="30163"/>
            </a:xfrm>
            <a:custGeom>
              <a:avLst/>
              <a:gdLst>
                <a:gd name="T0" fmla="*/ 85 w 85"/>
                <a:gd name="T1" fmla="*/ 19 h 19"/>
                <a:gd name="T2" fmla="*/ 52 w 85"/>
                <a:gd name="T3" fmla="*/ 19 h 19"/>
                <a:gd name="T4" fmla="*/ 42 w 85"/>
                <a:gd name="T5" fmla="*/ 0 h 19"/>
                <a:gd name="T6" fmla="*/ 0 w 85"/>
                <a:gd name="T7" fmla="*/ 0 h 19"/>
              </a:gdLst>
              <a:ahLst/>
              <a:cxnLst>
                <a:cxn ang="0">
                  <a:pos x="T0" y="T1"/>
                </a:cxn>
                <a:cxn ang="0">
                  <a:pos x="T2" y="T3"/>
                </a:cxn>
                <a:cxn ang="0">
                  <a:pos x="T4" y="T5"/>
                </a:cxn>
                <a:cxn ang="0">
                  <a:pos x="T6" y="T7"/>
                </a:cxn>
              </a:cxnLst>
              <a:rect l="0" t="0" r="r" b="b"/>
              <a:pathLst>
                <a:path w="85" h="19">
                  <a:moveTo>
                    <a:pt x="85" y="19"/>
                  </a:moveTo>
                  <a:lnTo>
                    <a:pt x="52" y="19"/>
                  </a:lnTo>
                  <a:lnTo>
                    <a:pt x="42" y="0"/>
                  </a:lnTo>
                  <a:lnTo>
                    <a:pt x="0"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7" name="Freeform 368">
              <a:extLst>
                <a:ext uri="{FF2B5EF4-FFF2-40B4-BE49-F238E27FC236}">
                  <a16:creationId xmlns:a16="http://schemas.microsoft.com/office/drawing/2014/main" id="{E1F523BB-7165-42B8-805A-0D5ED8161065}"/>
                </a:ext>
              </a:extLst>
            </p:cNvPr>
            <p:cNvSpPr>
              <a:spLocks/>
            </p:cNvSpPr>
            <p:nvPr/>
          </p:nvSpPr>
          <p:spPr bwMode="auto">
            <a:xfrm>
              <a:off x="8447088" y="5302251"/>
              <a:ext cx="346075" cy="104775"/>
            </a:xfrm>
            <a:custGeom>
              <a:avLst/>
              <a:gdLst>
                <a:gd name="T0" fmla="*/ 92 w 92"/>
                <a:gd name="T1" fmla="*/ 28 h 28"/>
                <a:gd name="T2" fmla="*/ 0 w 92"/>
                <a:gd name="T3" fmla="*/ 28 h 28"/>
                <a:gd name="T4" fmla="*/ 0 w 92"/>
                <a:gd name="T5" fmla="*/ 0 h 28"/>
                <a:gd name="T6" fmla="*/ 30 w 92"/>
                <a:gd name="T7" fmla="*/ 0 h 28"/>
                <a:gd name="T8" fmla="*/ 30 w 92"/>
                <a:gd name="T9" fmla="*/ 4 h 28"/>
                <a:gd name="T10" fmla="*/ 38 w 92"/>
                <a:gd name="T11" fmla="*/ 12 h 28"/>
                <a:gd name="T12" fmla="*/ 56 w 92"/>
                <a:gd name="T13" fmla="*/ 12 h 28"/>
                <a:gd name="T14" fmla="*/ 64 w 92"/>
                <a:gd name="T15" fmla="*/ 4 h 28"/>
                <a:gd name="T16" fmla="*/ 64 w 92"/>
                <a:gd name="T17" fmla="*/ 0 h 28"/>
                <a:gd name="T18" fmla="*/ 92 w 92"/>
                <a:gd name="T19" fmla="*/ 0 h 28"/>
                <a:gd name="T20" fmla="*/ 92 w 92"/>
                <a:gd name="T2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28">
                  <a:moveTo>
                    <a:pt x="92" y="28"/>
                  </a:moveTo>
                  <a:cubicBezTo>
                    <a:pt x="0" y="28"/>
                    <a:pt x="0" y="28"/>
                    <a:pt x="0" y="28"/>
                  </a:cubicBezTo>
                  <a:cubicBezTo>
                    <a:pt x="0" y="0"/>
                    <a:pt x="0" y="0"/>
                    <a:pt x="0" y="0"/>
                  </a:cubicBezTo>
                  <a:cubicBezTo>
                    <a:pt x="30" y="0"/>
                    <a:pt x="30" y="0"/>
                    <a:pt x="30" y="0"/>
                  </a:cubicBezTo>
                  <a:cubicBezTo>
                    <a:pt x="30" y="4"/>
                    <a:pt x="30" y="4"/>
                    <a:pt x="30" y="4"/>
                  </a:cubicBezTo>
                  <a:cubicBezTo>
                    <a:pt x="30" y="8"/>
                    <a:pt x="34" y="12"/>
                    <a:pt x="38" y="12"/>
                  </a:cubicBezTo>
                  <a:cubicBezTo>
                    <a:pt x="56" y="12"/>
                    <a:pt x="56" y="12"/>
                    <a:pt x="56" y="12"/>
                  </a:cubicBezTo>
                  <a:cubicBezTo>
                    <a:pt x="60" y="12"/>
                    <a:pt x="64" y="8"/>
                    <a:pt x="64" y="4"/>
                  </a:cubicBezTo>
                  <a:cubicBezTo>
                    <a:pt x="64" y="0"/>
                    <a:pt x="64" y="0"/>
                    <a:pt x="64" y="0"/>
                  </a:cubicBezTo>
                  <a:cubicBezTo>
                    <a:pt x="92" y="0"/>
                    <a:pt x="92" y="0"/>
                    <a:pt x="92" y="0"/>
                  </a:cubicBezTo>
                  <a:lnTo>
                    <a:pt x="92" y="28"/>
                  </a:ln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8" name="Freeform 369">
              <a:extLst>
                <a:ext uri="{FF2B5EF4-FFF2-40B4-BE49-F238E27FC236}">
                  <a16:creationId xmlns:a16="http://schemas.microsoft.com/office/drawing/2014/main" id="{83AEFE35-0942-4699-ADD5-1FF2EB83F3BA}"/>
                </a:ext>
              </a:extLst>
            </p:cNvPr>
            <p:cNvSpPr>
              <a:spLocks/>
            </p:cNvSpPr>
            <p:nvPr/>
          </p:nvSpPr>
          <p:spPr bwMode="auto">
            <a:xfrm>
              <a:off x="8447088" y="5211763"/>
              <a:ext cx="76200" cy="90488"/>
            </a:xfrm>
            <a:custGeom>
              <a:avLst/>
              <a:gdLst>
                <a:gd name="T0" fmla="*/ 0 w 48"/>
                <a:gd name="T1" fmla="*/ 57 h 57"/>
                <a:gd name="T2" fmla="*/ 33 w 48"/>
                <a:gd name="T3" fmla="*/ 0 h 57"/>
                <a:gd name="T4" fmla="*/ 48 w 48"/>
                <a:gd name="T5" fmla="*/ 0 h 57"/>
              </a:gdLst>
              <a:ahLst/>
              <a:cxnLst>
                <a:cxn ang="0">
                  <a:pos x="T0" y="T1"/>
                </a:cxn>
                <a:cxn ang="0">
                  <a:pos x="T2" y="T3"/>
                </a:cxn>
                <a:cxn ang="0">
                  <a:pos x="T4" y="T5"/>
                </a:cxn>
              </a:cxnLst>
              <a:rect l="0" t="0" r="r" b="b"/>
              <a:pathLst>
                <a:path w="48" h="57">
                  <a:moveTo>
                    <a:pt x="0" y="57"/>
                  </a:moveTo>
                  <a:lnTo>
                    <a:pt x="33" y="0"/>
                  </a:lnTo>
                  <a:lnTo>
                    <a:pt x="48"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9" name="Freeform 370">
              <a:extLst>
                <a:ext uri="{FF2B5EF4-FFF2-40B4-BE49-F238E27FC236}">
                  <a16:creationId xmlns:a16="http://schemas.microsoft.com/office/drawing/2014/main" id="{33CDBE5D-A7CA-4BA6-9B57-5101140EC5B1}"/>
                </a:ext>
              </a:extLst>
            </p:cNvPr>
            <p:cNvSpPr>
              <a:spLocks/>
            </p:cNvSpPr>
            <p:nvPr/>
          </p:nvSpPr>
          <p:spPr bwMode="auto">
            <a:xfrm>
              <a:off x="8718550" y="5211763"/>
              <a:ext cx="74613" cy="90488"/>
            </a:xfrm>
            <a:custGeom>
              <a:avLst/>
              <a:gdLst>
                <a:gd name="T0" fmla="*/ 0 w 47"/>
                <a:gd name="T1" fmla="*/ 0 h 57"/>
                <a:gd name="T2" fmla="*/ 14 w 47"/>
                <a:gd name="T3" fmla="*/ 0 h 57"/>
                <a:gd name="T4" fmla="*/ 47 w 47"/>
                <a:gd name="T5" fmla="*/ 57 h 57"/>
              </a:gdLst>
              <a:ahLst/>
              <a:cxnLst>
                <a:cxn ang="0">
                  <a:pos x="T0" y="T1"/>
                </a:cxn>
                <a:cxn ang="0">
                  <a:pos x="T2" y="T3"/>
                </a:cxn>
                <a:cxn ang="0">
                  <a:pos x="T4" y="T5"/>
                </a:cxn>
              </a:cxnLst>
              <a:rect l="0" t="0" r="r" b="b"/>
              <a:pathLst>
                <a:path w="47" h="57">
                  <a:moveTo>
                    <a:pt x="0" y="0"/>
                  </a:moveTo>
                  <a:lnTo>
                    <a:pt x="14" y="0"/>
                  </a:lnTo>
                  <a:lnTo>
                    <a:pt x="47" y="57"/>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10" name="Freeform 371">
              <a:extLst>
                <a:ext uri="{FF2B5EF4-FFF2-40B4-BE49-F238E27FC236}">
                  <a16:creationId xmlns:a16="http://schemas.microsoft.com/office/drawing/2014/main" id="{4AC57021-72F1-4BFB-86B0-E34369649727}"/>
                </a:ext>
              </a:extLst>
            </p:cNvPr>
            <p:cNvSpPr>
              <a:spLocks/>
            </p:cNvSpPr>
            <p:nvPr/>
          </p:nvSpPr>
          <p:spPr bwMode="auto">
            <a:xfrm>
              <a:off x="8583613" y="5181601"/>
              <a:ext cx="88900" cy="90488"/>
            </a:xfrm>
            <a:custGeom>
              <a:avLst/>
              <a:gdLst>
                <a:gd name="T0" fmla="*/ 16 w 24"/>
                <a:gd name="T1" fmla="*/ 13 h 24"/>
                <a:gd name="T2" fmla="*/ 19 w 24"/>
                <a:gd name="T3" fmla="*/ 7 h 24"/>
                <a:gd name="T4" fmla="*/ 12 w 24"/>
                <a:gd name="T5" fmla="*/ 0 h 24"/>
                <a:gd name="T6" fmla="*/ 5 w 24"/>
                <a:gd name="T7" fmla="*/ 7 h 24"/>
                <a:gd name="T8" fmla="*/ 8 w 24"/>
                <a:gd name="T9" fmla="*/ 13 h 24"/>
                <a:gd name="T10" fmla="*/ 0 w 24"/>
                <a:gd name="T11" fmla="*/ 24 h 24"/>
                <a:gd name="T12" fmla="*/ 24 w 24"/>
                <a:gd name="T13" fmla="*/ 24 h 24"/>
                <a:gd name="T14" fmla="*/ 16 w 24"/>
                <a:gd name="T15" fmla="*/ 13 h 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24">
                  <a:moveTo>
                    <a:pt x="16" y="13"/>
                  </a:moveTo>
                  <a:cubicBezTo>
                    <a:pt x="18" y="11"/>
                    <a:pt x="19" y="9"/>
                    <a:pt x="19" y="7"/>
                  </a:cubicBezTo>
                  <a:cubicBezTo>
                    <a:pt x="19" y="3"/>
                    <a:pt x="16" y="0"/>
                    <a:pt x="12" y="0"/>
                  </a:cubicBezTo>
                  <a:cubicBezTo>
                    <a:pt x="8" y="0"/>
                    <a:pt x="5" y="3"/>
                    <a:pt x="5" y="7"/>
                  </a:cubicBezTo>
                  <a:cubicBezTo>
                    <a:pt x="5" y="9"/>
                    <a:pt x="6" y="11"/>
                    <a:pt x="8" y="13"/>
                  </a:cubicBezTo>
                  <a:cubicBezTo>
                    <a:pt x="3" y="14"/>
                    <a:pt x="0" y="17"/>
                    <a:pt x="0" y="24"/>
                  </a:cubicBezTo>
                  <a:cubicBezTo>
                    <a:pt x="24" y="24"/>
                    <a:pt x="24" y="24"/>
                    <a:pt x="24" y="24"/>
                  </a:cubicBezTo>
                  <a:cubicBezTo>
                    <a:pt x="24" y="17"/>
                    <a:pt x="21" y="14"/>
                    <a:pt x="16" y="13"/>
                  </a:cubicBez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sp>
        <p:nvSpPr>
          <p:cNvPr id="7" name="AutoShape 2" descr="Resultado de imagen para construcciÃ³n de portal de datos abier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GT" dirty="0"/>
          </a:p>
        </p:txBody>
      </p:sp>
      <p:cxnSp>
        <p:nvCxnSpPr>
          <p:cNvPr id="165" name="Straight Connector 305">
            <a:extLst>
              <a:ext uri="{FF2B5EF4-FFF2-40B4-BE49-F238E27FC236}">
                <a16:creationId xmlns:a16="http://schemas.microsoft.com/office/drawing/2014/main" id="{3D895BCF-7147-4BC3-B42A-C69659CF1F27}"/>
              </a:ext>
            </a:extLst>
          </p:cNvPr>
          <p:cNvCxnSpPr>
            <a:cxnSpLocks/>
          </p:cNvCxnSpPr>
          <p:nvPr/>
        </p:nvCxnSpPr>
        <p:spPr>
          <a:xfrm flipH="1" flipV="1">
            <a:off x="8902724" y="692696"/>
            <a:ext cx="38218" cy="5903517"/>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7" name="Title 1">
            <a:extLst>
              <a:ext uri="{FF2B5EF4-FFF2-40B4-BE49-F238E27FC236}">
                <a16:creationId xmlns:a16="http://schemas.microsoft.com/office/drawing/2014/main" id="{555DC0C3-BCDA-48C0-A49A-2FF6F4CBFF48}"/>
              </a:ext>
            </a:extLst>
          </p:cNvPr>
          <p:cNvSpPr txBox="1">
            <a:spLocks/>
          </p:cNvSpPr>
          <p:nvPr/>
        </p:nvSpPr>
        <p:spPr>
          <a:xfrm>
            <a:off x="9143608" y="784989"/>
            <a:ext cx="2998068" cy="522664"/>
          </a:xfrm>
          <a:prstGeom prst="rect">
            <a:avLst/>
          </a:prstGeom>
        </p:spPr>
        <p:txBody>
          <a:bodyPr vert="horz" lIns="0" tIns="0" rIns="0" bIns="0" rtlCol="0" anchor="ctr">
            <a:noAutofit/>
          </a:bodyPr>
          <a:lstStyle>
            <a:lvl1pPr algn="l" defTabSz="1218987" rtl="0" eaLnBrk="1" latinLnBrk="0" hangingPunct="1">
              <a:spcBef>
                <a:spcPct val="0"/>
              </a:spcBef>
              <a:buNone/>
              <a:defRPr sz="3200" b="1" kern="1200">
                <a:solidFill>
                  <a:schemeClr val="tx2"/>
                </a:solidFill>
                <a:latin typeface="+mj-lt"/>
                <a:ea typeface="+mj-ea"/>
                <a:cs typeface="+mj-cs"/>
              </a:defRPr>
            </a:lvl1pPr>
          </a:lstStyle>
          <a:p>
            <a:pPr algn="ctr"/>
            <a:r>
              <a:rPr lang="es-GT" sz="2000" dirty="0">
                <a:latin typeface="Ebrima" panose="02000000000000000000" pitchFamily="2" charset="0"/>
                <a:ea typeface="Ebrima" panose="02000000000000000000" pitchFamily="2" charset="0"/>
                <a:cs typeface="Ebrima" panose="02000000000000000000" pitchFamily="2" charset="0"/>
              </a:rPr>
              <a:t>Indicadores </a:t>
            </a:r>
          </a:p>
        </p:txBody>
      </p:sp>
      <p:sp>
        <p:nvSpPr>
          <p:cNvPr id="140" name="139 CuadroTexto"/>
          <p:cNvSpPr txBox="1"/>
          <p:nvPr/>
        </p:nvSpPr>
        <p:spPr>
          <a:xfrm>
            <a:off x="9363645" y="5636091"/>
            <a:ext cx="2258045" cy="817245"/>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dirty="0">
                <a:latin typeface="Arial" panose="020B0604020202020204" pitchFamily="34" charset="0"/>
                <a:cs typeface="Arial" panose="020B0604020202020204" pitchFamily="34" charset="0"/>
              </a:rPr>
              <a:t>Número de becados en educación media hombres y mujeres</a:t>
            </a:r>
          </a:p>
        </p:txBody>
      </p:sp>
      <p:sp>
        <p:nvSpPr>
          <p:cNvPr id="184" name="183 CuadroTexto"/>
          <p:cNvSpPr txBox="1"/>
          <p:nvPr/>
        </p:nvSpPr>
        <p:spPr>
          <a:xfrm>
            <a:off x="9373957" y="1444513"/>
            <a:ext cx="2258045" cy="817245"/>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dirty="0">
                <a:latin typeface="Arial" panose="020B0604020202020204" pitchFamily="34" charset="0"/>
                <a:cs typeface="Arial" panose="020B0604020202020204" pitchFamily="34" charset="0"/>
              </a:rPr>
              <a:t>Número de raciones servidas en los Comedores Sociales.</a:t>
            </a:r>
          </a:p>
        </p:txBody>
      </p:sp>
      <p:sp>
        <p:nvSpPr>
          <p:cNvPr id="185" name="184 CuadroTexto"/>
          <p:cNvSpPr txBox="1"/>
          <p:nvPr/>
        </p:nvSpPr>
        <p:spPr>
          <a:xfrm>
            <a:off x="9380983" y="3933056"/>
            <a:ext cx="2258045" cy="1532334"/>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dirty="0">
                <a:latin typeface="Arial" panose="020B0604020202020204" pitchFamily="34" charset="0"/>
                <a:cs typeface="Arial" panose="020B0604020202020204" pitchFamily="34" charset="0"/>
              </a:rPr>
              <a:t>Número de adolescentes y jóvenes que participan en actividades para el desarrollo de sus capacidades</a:t>
            </a:r>
          </a:p>
        </p:txBody>
      </p:sp>
      <p:pic>
        <p:nvPicPr>
          <p:cNvPr id="53" name="52 Imagen" descr="C:\Users\dtpusu04\AppData\Local\Microsoft\Windows\Temporary Internet Files\Content.Word\Imagen 2018.png"/>
          <p:cNvPicPr/>
          <p:nvPr/>
        </p:nvPicPr>
        <p:blipFill rotWithShape="1">
          <a:blip r:embed="rId3" cstate="print">
            <a:extLst>
              <a:ext uri="{28A0092B-C50C-407E-A947-70E740481C1C}">
                <a14:useLocalDpi xmlns:a14="http://schemas.microsoft.com/office/drawing/2010/main" val="0"/>
              </a:ext>
            </a:extLst>
          </a:blip>
          <a:srcRect t="12754" b="17347"/>
          <a:stretch/>
        </p:blipFill>
        <p:spPr bwMode="auto">
          <a:xfrm>
            <a:off x="307975" y="101868"/>
            <a:ext cx="1163320" cy="813435"/>
          </a:xfrm>
          <a:prstGeom prst="rect">
            <a:avLst/>
          </a:prstGeom>
          <a:noFill/>
          <a:ln>
            <a:noFill/>
          </a:ln>
          <a:extLst>
            <a:ext uri="{53640926-AAD7-44D8-BBD7-CCE9431645EC}">
              <a14:shadowObscured xmlns:a14="http://schemas.microsoft.com/office/drawing/2010/main"/>
            </a:ext>
          </a:extLst>
        </p:spPr>
      </p:pic>
      <p:graphicFrame>
        <p:nvGraphicFramePr>
          <p:cNvPr id="43" name="5 Gráfico"/>
          <p:cNvGraphicFramePr>
            <a:graphicFrameLocks/>
          </p:cNvGraphicFramePr>
          <p:nvPr>
            <p:extLst>
              <p:ext uri="{D42A27DB-BD31-4B8C-83A1-F6EECF244321}">
                <p14:modId xmlns:p14="http://schemas.microsoft.com/office/powerpoint/2010/main" val="1533273796"/>
              </p:ext>
            </p:extLst>
          </p:nvPr>
        </p:nvGraphicFramePr>
        <p:xfrm>
          <a:off x="226467" y="1126147"/>
          <a:ext cx="4211761"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4" name="5 Gráfico"/>
          <p:cNvGraphicFramePr>
            <a:graphicFrameLocks/>
          </p:cNvGraphicFramePr>
          <p:nvPr>
            <p:extLst>
              <p:ext uri="{D42A27DB-BD31-4B8C-83A1-F6EECF244321}">
                <p14:modId xmlns:p14="http://schemas.microsoft.com/office/powerpoint/2010/main" val="998991147"/>
              </p:ext>
            </p:extLst>
          </p:nvPr>
        </p:nvGraphicFramePr>
        <p:xfrm>
          <a:off x="4585516" y="1146104"/>
          <a:ext cx="4302224"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5" name="5 Gráfico"/>
          <p:cNvGraphicFramePr>
            <a:graphicFrameLocks/>
          </p:cNvGraphicFramePr>
          <p:nvPr>
            <p:extLst>
              <p:ext uri="{D42A27DB-BD31-4B8C-83A1-F6EECF244321}">
                <p14:modId xmlns:p14="http://schemas.microsoft.com/office/powerpoint/2010/main" val="3542850776"/>
              </p:ext>
            </p:extLst>
          </p:nvPr>
        </p:nvGraphicFramePr>
        <p:xfrm>
          <a:off x="155575" y="3976995"/>
          <a:ext cx="4282653" cy="2743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6" name="5 Gráfico"/>
          <p:cNvGraphicFramePr>
            <a:graphicFrameLocks/>
          </p:cNvGraphicFramePr>
          <p:nvPr>
            <p:extLst>
              <p:ext uri="{D42A27DB-BD31-4B8C-83A1-F6EECF244321}">
                <p14:modId xmlns:p14="http://schemas.microsoft.com/office/powerpoint/2010/main" val="1957221939"/>
              </p:ext>
            </p:extLst>
          </p:nvPr>
        </p:nvGraphicFramePr>
        <p:xfrm>
          <a:off x="4565857" y="3976995"/>
          <a:ext cx="4355976" cy="2743200"/>
        </p:xfrm>
        <a:graphic>
          <a:graphicData uri="http://schemas.openxmlformats.org/drawingml/2006/chart">
            <c:chart xmlns:c="http://schemas.openxmlformats.org/drawingml/2006/chart" xmlns:r="http://schemas.openxmlformats.org/officeDocument/2006/relationships" r:id="rId7"/>
          </a:graphicData>
        </a:graphic>
      </p:graphicFrame>
      <p:sp>
        <p:nvSpPr>
          <p:cNvPr id="47" name="46 CuadroTexto"/>
          <p:cNvSpPr txBox="1"/>
          <p:nvPr/>
        </p:nvSpPr>
        <p:spPr>
          <a:xfrm>
            <a:off x="9385177" y="2489100"/>
            <a:ext cx="2258045" cy="1293971"/>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dirty="0">
                <a:latin typeface="Arial" panose="020B0604020202020204" pitchFamily="34" charset="0"/>
                <a:cs typeface="Arial" panose="020B0604020202020204" pitchFamily="34" charset="0"/>
              </a:rPr>
              <a:t>Número de beneficiarios activos en la Transferencia Monetaria Condicionada para Alimentos</a:t>
            </a:r>
          </a:p>
        </p:txBody>
      </p:sp>
    </p:spTree>
    <p:extLst>
      <p:ext uri="{BB962C8B-B14F-4D97-AF65-F5344CB8AC3E}">
        <p14:creationId xmlns:p14="http://schemas.microsoft.com/office/powerpoint/2010/main" val="882909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228541" y="170032"/>
            <a:ext cx="2501064" cy="338554"/>
          </a:xfrm>
          <a:prstGeom prst="rect">
            <a:avLst/>
          </a:prstGeom>
          <a:noFill/>
        </p:spPr>
        <p:txBody>
          <a:bodyPr wrap="square" rtlCol="0">
            <a:spAutoFit/>
          </a:bodyPr>
          <a:lstStyle/>
          <a:p>
            <a:r>
              <a:rPr lang="en-US" sz="1600" dirty="0">
                <a:solidFill>
                  <a:schemeClr val="bg1"/>
                </a:solidFill>
                <a:latin typeface="Calibri Light" panose="020F0302020204030204" pitchFamily="34" charset="0"/>
              </a:rPr>
              <a:t>Simple Project Manager </a:t>
            </a:r>
          </a:p>
        </p:txBody>
      </p:sp>
      <p:sp>
        <p:nvSpPr>
          <p:cNvPr id="2" name="Title 1">
            <a:extLst>
              <a:ext uri="{FF2B5EF4-FFF2-40B4-BE49-F238E27FC236}">
                <a16:creationId xmlns:a16="http://schemas.microsoft.com/office/drawing/2014/main" id="{555DC0C3-BCDA-48C0-A49A-2FF6F4CBFF48}"/>
              </a:ext>
            </a:extLst>
          </p:cNvPr>
          <p:cNvSpPr>
            <a:spLocks noGrp="1"/>
          </p:cNvSpPr>
          <p:nvPr>
            <p:ph type="title"/>
          </p:nvPr>
        </p:nvSpPr>
        <p:spPr>
          <a:xfrm>
            <a:off x="3503856" y="386056"/>
            <a:ext cx="5181113" cy="522664"/>
          </a:xfrm>
        </p:spPr>
        <p:txBody>
          <a:bodyPr/>
          <a:lstStyle/>
          <a:p>
            <a:pPr algn="ctr"/>
            <a:r>
              <a:rPr lang="es-GT" sz="2000" dirty="0">
                <a:latin typeface="Ebrima" panose="02000000000000000000" pitchFamily="2" charset="0"/>
                <a:ea typeface="Ebrima" panose="02000000000000000000" pitchFamily="2" charset="0"/>
                <a:cs typeface="Ebrima" panose="02000000000000000000" pitchFamily="2" charset="0"/>
              </a:rPr>
              <a:t>II. Cantidad de Bienes y Servicios entregados</a:t>
            </a:r>
            <a:endParaRPr lang="en-US" sz="2000" dirty="0"/>
          </a:p>
        </p:txBody>
      </p:sp>
      <p:grpSp>
        <p:nvGrpSpPr>
          <p:cNvPr id="66" name="Group 65">
            <a:extLst>
              <a:ext uri="{FF2B5EF4-FFF2-40B4-BE49-F238E27FC236}">
                <a16:creationId xmlns:a16="http://schemas.microsoft.com/office/drawing/2014/main" id="{9A4A16D0-5A9C-4B45-A8BB-59850E859C99}"/>
              </a:ext>
            </a:extLst>
          </p:cNvPr>
          <p:cNvGrpSpPr/>
          <p:nvPr/>
        </p:nvGrpSpPr>
        <p:grpSpPr>
          <a:xfrm>
            <a:off x="3590267" y="3976995"/>
            <a:ext cx="228976" cy="228977"/>
            <a:chOff x="3398838" y="3616326"/>
            <a:chExt cx="346075" cy="346076"/>
          </a:xfrm>
        </p:grpSpPr>
        <p:sp>
          <p:nvSpPr>
            <p:cNvPr id="73" name="Rectangle 94">
              <a:extLst>
                <a:ext uri="{FF2B5EF4-FFF2-40B4-BE49-F238E27FC236}">
                  <a16:creationId xmlns:a16="http://schemas.microsoft.com/office/drawing/2014/main" id="{5E7F0A8F-8544-44A6-BCF8-0A11E6955D68}"/>
                </a:ext>
              </a:extLst>
            </p:cNvPr>
            <p:cNvSpPr>
              <a:spLocks noChangeArrowheads="1"/>
            </p:cNvSpPr>
            <p:nvPr/>
          </p:nvSpPr>
          <p:spPr bwMode="auto">
            <a:xfrm>
              <a:off x="3459163" y="3616326"/>
              <a:ext cx="90488" cy="34607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5" name="Rectangle 95">
              <a:extLst>
                <a:ext uri="{FF2B5EF4-FFF2-40B4-BE49-F238E27FC236}">
                  <a16:creationId xmlns:a16="http://schemas.microsoft.com/office/drawing/2014/main" id="{0A038215-BE4E-4123-8DCB-8AA85592A9AE}"/>
                </a:ext>
              </a:extLst>
            </p:cNvPr>
            <p:cNvSpPr>
              <a:spLocks noChangeArrowheads="1"/>
            </p:cNvSpPr>
            <p:nvPr/>
          </p:nvSpPr>
          <p:spPr bwMode="auto">
            <a:xfrm>
              <a:off x="3549651" y="3736976"/>
              <a:ext cx="90488" cy="22542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6" name="Line 96">
              <a:extLst>
                <a:ext uri="{FF2B5EF4-FFF2-40B4-BE49-F238E27FC236}">
                  <a16:creationId xmlns:a16="http://schemas.microsoft.com/office/drawing/2014/main" id="{AFF25812-199C-45A3-BA3A-F2CB1E0A6049}"/>
                </a:ext>
              </a:extLst>
            </p:cNvPr>
            <p:cNvSpPr>
              <a:spLocks noChangeShapeType="1"/>
            </p:cNvSpPr>
            <p:nvPr/>
          </p:nvSpPr>
          <p:spPr bwMode="auto">
            <a:xfrm>
              <a:off x="3579813" y="3933826"/>
              <a:ext cx="3016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7" name="Line 97">
              <a:extLst>
                <a:ext uri="{FF2B5EF4-FFF2-40B4-BE49-F238E27FC236}">
                  <a16:creationId xmlns:a16="http://schemas.microsoft.com/office/drawing/2014/main" id="{B2A1C214-1C4A-4BE4-8B9E-2971BED013EB}"/>
                </a:ext>
              </a:extLst>
            </p:cNvPr>
            <p:cNvSpPr>
              <a:spLocks noChangeShapeType="1"/>
            </p:cNvSpPr>
            <p:nvPr/>
          </p:nvSpPr>
          <p:spPr bwMode="auto">
            <a:xfrm>
              <a:off x="3503613" y="3646489"/>
              <a:ext cx="0" cy="19685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8" name="Rectangle 98">
              <a:extLst>
                <a:ext uri="{FF2B5EF4-FFF2-40B4-BE49-F238E27FC236}">
                  <a16:creationId xmlns:a16="http://schemas.microsoft.com/office/drawing/2014/main" id="{B8529BB1-A46D-47EB-A314-F20A5521E291}"/>
                </a:ext>
              </a:extLst>
            </p:cNvPr>
            <p:cNvSpPr>
              <a:spLocks noChangeArrowheads="1"/>
            </p:cNvSpPr>
            <p:nvPr/>
          </p:nvSpPr>
          <p:spPr bwMode="auto">
            <a:xfrm>
              <a:off x="3489326" y="3873501"/>
              <a:ext cx="30163" cy="60325"/>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9" name="Line 99">
              <a:extLst>
                <a:ext uri="{FF2B5EF4-FFF2-40B4-BE49-F238E27FC236}">
                  <a16:creationId xmlns:a16="http://schemas.microsoft.com/office/drawing/2014/main" id="{1DB15AB5-7252-484C-90F8-A6B513FB9E9C}"/>
                </a:ext>
              </a:extLst>
            </p:cNvPr>
            <p:cNvSpPr>
              <a:spLocks noChangeShapeType="1"/>
            </p:cNvSpPr>
            <p:nvPr/>
          </p:nvSpPr>
          <p:spPr bwMode="auto">
            <a:xfrm>
              <a:off x="3594101" y="3767139"/>
              <a:ext cx="0" cy="136525"/>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0" name="Line 100">
              <a:extLst>
                <a:ext uri="{FF2B5EF4-FFF2-40B4-BE49-F238E27FC236}">
                  <a16:creationId xmlns:a16="http://schemas.microsoft.com/office/drawing/2014/main" id="{A7D03B7C-A6B5-4A62-AD5E-625D076C6AF3}"/>
                </a:ext>
              </a:extLst>
            </p:cNvPr>
            <p:cNvSpPr>
              <a:spLocks noChangeShapeType="1"/>
            </p:cNvSpPr>
            <p:nvPr/>
          </p:nvSpPr>
          <p:spPr bwMode="auto">
            <a:xfrm>
              <a:off x="3429001" y="3706814"/>
              <a:ext cx="0" cy="211138"/>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3" name="Rectangle 101">
              <a:extLst>
                <a:ext uri="{FF2B5EF4-FFF2-40B4-BE49-F238E27FC236}">
                  <a16:creationId xmlns:a16="http://schemas.microsoft.com/office/drawing/2014/main" id="{0839DEE7-A9F5-4A8E-B729-222359398603}"/>
                </a:ext>
              </a:extLst>
            </p:cNvPr>
            <p:cNvSpPr>
              <a:spLocks noChangeArrowheads="1"/>
            </p:cNvSpPr>
            <p:nvPr/>
          </p:nvSpPr>
          <p:spPr bwMode="auto">
            <a:xfrm>
              <a:off x="3398838" y="3662364"/>
              <a:ext cx="60325" cy="300038"/>
            </a:xfrm>
            <a:prstGeom prst="rect">
              <a:avLst/>
            </a:pr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84" name="Freeform 102">
              <a:extLst>
                <a:ext uri="{FF2B5EF4-FFF2-40B4-BE49-F238E27FC236}">
                  <a16:creationId xmlns:a16="http://schemas.microsoft.com/office/drawing/2014/main" id="{CF97EB3E-8D3C-41B9-81B9-4A81669758B1}"/>
                </a:ext>
              </a:extLst>
            </p:cNvPr>
            <p:cNvSpPr>
              <a:spLocks/>
            </p:cNvSpPr>
            <p:nvPr/>
          </p:nvSpPr>
          <p:spPr bwMode="auto">
            <a:xfrm>
              <a:off x="3624263" y="3662364"/>
              <a:ext cx="120650" cy="300038"/>
            </a:xfrm>
            <a:custGeom>
              <a:avLst/>
              <a:gdLst>
                <a:gd name="T0" fmla="*/ 76 w 76"/>
                <a:gd name="T1" fmla="*/ 182 h 189"/>
                <a:gd name="T2" fmla="*/ 47 w 76"/>
                <a:gd name="T3" fmla="*/ 189 h 189"/>
                <a:gd name="T4" fmla="*/ 0 w 76"/>
                <a:gd name="T5" fmla="*/ 7 h 189"/>
                <a:gd name="T6" fmla="*/ 29 w 76"/>
                <a:gd name="T7" fmla="*/ 0 h 189"/>
                <a:gd name="T8" fmla="*/ 76 w 76"/>
                <a:gd name="T9" fmla="*/ 182 h 189"/>
              </a:gdLst>
              <a:ahLst/>
              <a:cxnLst>
                <a:cxn ang="0">
                  <a:pos x="T0" y="T1"/>
                </a:cxn>
                <a:cxn ang="0">
                  <a:pos x="T2" y="T3"/>
                </a:cxn>
                <a:cxn ang="0">
                  <a:pos x="T4" y="T5"/>
                </a:cxn>
                <a:cxn ang="0">
                  <a:pos x="T6" y="T7"/>
                </a:cxn>
                <a:cxn ang="0">
                  <a:pos x="T8" y="T9"/>
                </a:cxn>
              </a:cxnLst>
              <a:rect l="0" t="0" r="r" b="b"/>
              <a:pathLst>
                <a:path w="76" h="189">
                  <a:moveTo>
                    <a:pt x="76" y="182"/>
                  </a:moveTo>
                  <a:lnTo>
                    <a:pt x="47" y="189"/>
                  </a:lnTo>
                  <a:lnTo>
                    <a:pt x="0" y="7"/>
                  </a:lnTo>
                  <a:lnTo>
                    <a:pt x="29" y="0"/>
                  </a:lnTo>
                  <a:lnTo>
                    <a:pt x="76" y="182"/>
                  </a:ln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grpSp>
        <p:nvGrpSpPr>
          <p:cNvPr id="85" name="Group 84">
            <a:extLst>
              <a:ext uri="{FF2B5EF4-FFF2-40B4-BE49-F238E27FC236}">
                <a16:creationId xmlns:a16="http://schemas.microsoft.com/office/drawing/2014/main" id="{84D9FFFE-2936-491C-9BB3-87379CE1F3D9}"/>
              </a:ext>
            </a:extLst>
          </p:cNvPr>
          <p:cNvGrpSpPr/>
          <p:nvPr/>
        </p:nvGrpSpPr>
        <p:grpSpPr>
          <a:xfrm>
            <a:off x="3594994" y="1071045"/>
            <a:ext cx="219523" cy="228976"/>
            <a:chOff x="2692400" y="3616326"/>
            <a:chExt cx="331788" cy="346075"/>
          </a:xfrm>
        </p:grpSpPr>
        <p:sp>
          <p:nvSpPr>
            <p:cNvPr id="86" name="Line 288">
              <a:extLst>
                <a:ext uri="{FF2B5EF4-FFF2-40B4-BE49-F238E27FC236}">
                  <a16:creationId xmlns:a16="http://schemas.microsoft.com/office/drawing/2014/main" id="{BFC32F7D-CD98-4DA0-B52F-03E7D2842B25}"/>
                </a:ext>
              </a:extLst>
            </p:cNvPr>
            <p:cNvSpPr>
              <a:spLocks noChangeShapeType="1"/>
            </p:cNvSpPr>
            <p:nvPr/>
          </p:nvSpPr>
          <p:spPr bwMode="auto">
            <a:xfrm>
              <a:off x="2768600" y="3616326"/>
              <a:ext cx="0" cy="7620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0" name="Line 289">
              <a:extLst>
                <a:ext uri="{FF2B5EF4-FFF2-40B4-BE49-F238E27FC236}">
                  <a16:creationId xmlns:a16="http://schemas.microsoft.com/office/drawing/2014/main" id="{78EB434B-558A-4E12-96E7-931BFF534DE4}"/>
                </a:ext>
              </a:extLst>
            </p:cNvPr>
            <p:cNvSpPr>
              <a:spLocks noChangeShapeType="1"/>
            </p:cNvSpPr>
            <p:nvPr/>
          </p:nvSpPr>
          <p:spPr bwMode="auto">
            <a:xfrm>
              <a:off x="2857500" y="3616326"/>
              <a:ext cx="0" cy="7620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4" name="Line 290">
              <a:extLst>
                <a:ext uri="{FF2B5EF4-FFF2-40B4-BE49-F238E27FC236}">
                  <a16:creationId xmlns:a16="http://schemas.microsoft.com/office/drawing/2014/main" id="{01846CF2-F610-4021-8007-5962C5467396}"/>
                </a:ext>
              </a:extLst>
            </p:cNvPr>
            <p:cNvSpPr>
              <a:spLocks noChangeShapeType="1"/>
            </p:cNvSpPr>
            <p:nvPr/>
          </p:nvSpPr>
          <p:spPr bwMode="auto">
            <a:xfrm>
              <a:off x="2947988" y="3616326"/>
              <a:ext cx="0" cy="7620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5" name="Freeform 291">
              <a:extLst>
                <a:ext uri="{FF2B5EF4-FFF2-40B4-BE49-F238E27FC236}">
                  <a16:creationId xmlns:a16="http://schemas.microsoft.com/office/drawing/2014/main" id="{59F13115-B0EF-4B0F-A754-648778197181}"/>
                </a:ext>
              </a:extLst>
            </p:cNvPr>
            <p:cNvSpPr>
              <a:spLocks/>
            </p:cNvSpPr>
            <p:nvPr/>
          </p:nvSpPr>
          <p:spPr bwMode="auto">
            <a:xfrm>
              <a:off x="2692400" y="3646488"/>
              <a:ext cx="331788" cy="315913"/>
            </a:xfrm>
            <a:custGeom>
              <a:avLst/>
              <a:gdLst>
                <a:gd name="T0" fmla="*/ 180 w 209"/>
                <a:gd name="T1" fmla="*/ 0 h 199"/>
                <a:gd name="T2" fmla="*/ 209 w 209"/>
                <a:gd name="T3" fmla="*/ 0 h 199"/>
                <a:gd name="T4" fmla="*/ 209 w 209"/>
                <a:gd name="T5" fmla="*/ 199 h 199"/>
                <a:gd name="T6" fmla="*/ 0 w 209"/>
                <a:gd name="T7" fmla="*/ 199 h 199"/>
                <a:gd name="T8" fmla="*/ 0 w 209"/>
                <a:gd name="T9" fmla="*/ 0 h 199"/>
                <a:gd name="T10" fmla="*/ 29 w 209"/>
                <a:gd name="T11" fmla="*/ 0 h 199"/>
              </a:gdLst>
              <a:ahLst/>
              <a:cxnLst>
                <a:cxn ang="0">
                  <a:pos x="T0" y="T1"/>
                </a:cxn>
                <a:cxn ang="0">
                  <a:pos x="T2" y="T3"/>
                </a:cxn>
                <a:cxn ang="0">
                  <a:pos x="T4" y="T5"/>
                </a:cxn>
                <a:cxn ang="0">
                  <a:pos x="T6" y="T7"/>
                </a:cxn>
                <a:cxn ang="0">
                  <a:pos x="T8" y="T9"/>
                </a:cxn>
                <a:cxn ang="0">
                  <a:pos x="T10" y="T11"/>
                </a:cxn>
              </a:cxnLst>
              <a:rect l="0" t="0" r="r" b="b"/>
              <a:pathLst>
                <a:path w="209" h="199">
                  <a:moveTo>
                    <a:pt x="180" y="0"/>
                  </a:moveTo>
                  <a:lnTo>
                    <a:pt x="209" y="0"/>
                  </a:lnTo>
                  <a:lnTo>
                    <a:pt x="209" y="199"/>
                  </a:lnTo>
                  <a:lnTo>
                    <a:pt x="0" y="199"/>
                  </a:lnTo>
                  <a:lnTo>
                    <a:pt x="0" y="0"/>
                  </a:lnTo>
                  <a:lnTo>
                    <a:pt x="29"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6" name="Freeform 292">
              <a:extLst>
                <a:ext uri="{FF2B5EF4-FFF2-40B4-BE49-F238E27FC236}">
                  <a16:creationId xmlns:a16="http://schemas.microsoft.com/office/drawing/2014/main" id="{3B57513A-6E04-4BBC-8284-689DD195F28C}"/>
                </a:ext>
              </a:extLst>
            </p:cNvPr>
            <p:cNvSpPr>
              <a:spLocks/>
            </p:cNvSpPr>
            <p:nvPr/>
          </p:nvSpPr>
          <p:spPr bwMode="auto">
            <a:xfrm>
              <a:off x="2738438" y="3676651"/>
              <a:ext cx="239713" cy="241300"/>
            </a:xfrm>
            <a:custGeom>
              <a:avLst/>
              <a:gdLst>
                <a:gd name="T0" fmla="*/ 0 w 151"/>
                <a:gd name="T1" fmla="*/ 0 h 152"/>
                <a:gd name="T2" fmla="*/ 0 w 151"/>
                <a:gd name="T3" fmla="*/ 152 h 152"/>
                <a:gd name="T4" fmla="*/ 151 w 151"/>
                <a:gd name="T5" fmla="*/ 152 h 152"/>
                <a:gd name="T6" fmla="*/ 151 w 151"/>
                <a:gd name="T7" fmla="*/ 0 h 152"/>
              </a:gdLst>
              <a:ahLst/>
              <a:cxnLst>
                <a:cxn ang="0">
                  <a:pos x="T0" y="T1"/>
                </a:cxn>
                <a:cxn ang="0">
                  <a:pos x="T2" y="T3"/>
                </a:cxn>
                <a:cxn ang="0">
                  <a:pos x="T4" y="T5"/>
                </a:cxn>
                <a:cxn ang="0">
                  <a:pos x="T6" y="T7"/>
                </a:cxn>
              </a:cxnLst>
              <a:rect l="0" t="0" r="r" b="b"/>
              <a:pathLst>
                <a:path w="151" h="152">
                  <a:moveTo>
                    <a:pt x="0" y="0"/>
                  </a:moveTo>
                  <a:lnTo>
                    <a:pt x="0" y="152"/>
                  </a:lnTo>
                  <a:lnTo>
                    <a:pt x="151" y="152"/>
                  </a:lnTo>
                  <a:lnTo>
                    <a:pt x="151"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7" name="Line 293">
              <a:extLst>
                <a:ext uri="{FF2B5EF4-FFF2-40B4-BE49-F238E27FC236}">
                  <a16:creationId xmlns:a16="http://schemas.microsoft.com/office/drawing/2014/main" id="{CA049B81-680B-46CB-9B66-9C88DE2B0CE4}"/>
                </a:ext>
              </a:extLst>
            </p:cNvPr>
            <p:cNvSpPr>
              <a:spLocks noChangeShapeType="1"/>
            </p:cNvSpPr>
            <p:nvPr/>
          </p:nvSpPr>
          <p:spPr bwMode="auto">
            <a:xfrm>
              <a:off x="2798763" y="3646488"/>
              <a:ext cx="3651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98" name="Line 294">
              <a:extLst>
                <a:ext uri="{FF2B5EF4-FFF2-40B4-BE49-F238E27FC236}">
                  <a16:creationId xmlns:a16="http://schemas.microsoft.com/office/drawing/2014/main" id="{41A23FB7-57A8-41D1-B4CB-A07B33924D96}"/>
                </a:ext>
              </a:extLst>
            </p:cNvPr>
            <p:cNvSpPr>
              <a:spLocks noChangeShapeType="1"/>
            </p:cNvSpPr>
            <p:nvPr/>
          </p:nvSpPr>
          <p:spPr bwMode="auto">
            <a:xfrm>
              <a:off x="2881313" y="3646488"/>
              <a:ext cx="36513" cy="0"/>
            </a:xfrm>
            <a:prstGeom prst="line">
              <a:avLst/>
            </a:prstGeom>
            <a:noFill/>
            <a:ln w="1270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grpSp>
      <p:grpSp>
        <p:nvGrpSpPr>
          <p:cNvPr id="103" name="Group 102">
            <a:extLst>
              <a:ext uri="{FF2B5EF4-FFF2-40B4-BE49-F238E27FC236}">
                <a16:creationId xmlns:a16="http://schemas.microsoft.com/office/drawing/2014/main" id="{EB85DED6-B069-4A37-B375-10AF5FA9F06F}"/>
              </a:ext>
            </a:extLst>
          </p:cNvPr>
          <p:cNvGrpSpPr/>
          <p:nvPr/>
        </p:nvGrpSpPr>
        <p:grpSpPr>
          <a:xfrm>
            <a:off x="11520109" y="1036343"/>
            <a:ext cx="228976" cy="228976"/>
            <a:chOff x="8447088" y="5060951"/>
            <a:chExt cx="346075" cy="346075"/>
          </a:xfrm>
        </p:grpSpPr>
        <p:sp>
          <p:nvSpPr>
            <p:cNvPr id="104" name="Freeform 365">
              <a:extLst>
                <a:ext uri="{FF2B5EF4-FFF2-40B4-BE49-F238E27FC236}">
                  <a16:creationId xmlns:a16="http://schemas.microsoft.com/office/drawing/2014/main" id="{493FE6A8-C2BF-4EF9-AD83-D92FD6682577}"/>
                </a:ext>
              </a:extLst>
            </p:cNvPr>
            <p:cNvSpPr>
              <a:spLocks/>
            </p:cNvSpPr>
            <p:nvPr/>
          </p:nvSpPr>
          <p:spPr bwMode="auto">
            <a:xfrm>
              <a:off x="8523288" y="5121276"/>
              <a:ext cx="195263" cy="150813"/>
            </a:xfrm>
            <a:custGeom>
              <a:avLst/>
              <a:gdLst>
                <a:gd name="T0" fmla="*/ 123 w 123"/>
                <a:gd name="T1" fmla="*/ 95 h 95"/>
                <a:gd name="T2" fmla="*/ 123 w 123"/>
                <a:gd name="T3" fmla="*/ 19 h 95"/>
                <a:gd name="T4" fmla="*/ 52 w 123"/>
                <a:gd name="T5" fmla="*/ 19 h 95"/>
                <a:gd name="T6" fmla="*/ 42 w 123"/>
                <a:gd name="T7" fmla="*/ 0 h 95"/>
                <a:gd name="T8" fmla="*/ 0 w 123"/>
                <a:gd name="T9" fmla="*/ 0 h 95"/>
                <a:gd name="T10" fmla="*/ 0 w 123"/>
                <a:gd name="T11" fmla="*/ 95 h 95"/>
              </a:gdLst>
              <a:ahLst/>
              <a:cxnLst>
                <a:cxn ang="0">
                  <a:pos x="T0" y="T1"/>
                </a:cxn>
                <a:cxn ang="0">
                  <a:pos x="T2" y="T3"/>
                </a:cxn>
                <a:cxn ang="0">
                  <a:pos x="T4" y="T5"/>
                </a:cxn>
                <a:cxn ang="0">
                  <a:pos x="T6" y="T7"/>
                </a:cxn>
                <a:cxn ang="0">
                  <a:pos x="T8" y="T9"/>
                </a:cxn>
                <a:cxn ang="0">
                  <a:pos x="T10" y="T11"/>
                </a:cxn>
              </a:cxnLst>
              <a:rect l="0" t="0" r="r" b="b"/>
              <a:pathLst>
                <a:path w="123" h="95">
                  <a:moveTo>
                    <a:pt x="123" y="95"/>
                  </a:moveTo>
                  <a:lnTo>
                    <a:pt x="123" y="19"/>
                  </a:lnTo>
                  <a:lnTo>
                    <a:pt x="52" y="19"/>
                  </a:lnTo>
                  <a:lnTo>
                    <a:pt x="42" y="0"/>
                  </a:lnTo>
                  <a:lnTo>
                    <a:pt x="0" y="0"/>
                  </a:lnTo>
                  <a:lnTo>
                    <a:pt x="0" y="95"/>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5" name="Freeform 366">
              <a:extLst>
                <a:ext uri="{FF2B5EF4-FFF2-40B4-BE49-F238E27FC236}">
                  <a16:creationId xmlns:a16="http://schemas.microsoft.com/office/drawing/2014/main" id="{A02FA930-89AC-4CB8-B9ED-D53FF524944A}"/>
                </a:ext>
              </a:extLst>
            </p:cNvPr>
            <p:cNvSpPr>
              <a:spLocks/>
            </p:cNvSpPr>
            <p:nvPr/>
          </p:nvSpPr>
          <p:spPr bwMode="auto">
            <a:xfrm>
              <a:off x="8537575" y="5091113"/>
              <a:ext cx="165100" cy="30163"/>
            </a:xfrm>
            <a:custGeom>
              <a:avLst/>
              <a:gdLst>
                <a:gd name="T0" fmla="*/ 104 w 104"/>
                <a:gd name="T1" fmla="*/ 19 h 19"/>
                <a:gd name="T2" fmla="*/ 52 w 104"/>
                <a:gd name="T3" fmla="*/ 19 h 19"/>
                <a:gd name="T4" fmla="*/ 43 w 104"/>
                <a:gd name="T5" fmla="*/ 0 h 19"/>
                <a:gd name="T6" fmla="*/ 0 w 104"/>
                <a:gd name="T7" fmla="*/ 0 h 19"/>
              </a:gdLst>
              <a:ahLst/>
              <a:cxnLst>
                <a:cxn ang="0">
                  <a:pos x="T0" y="T1"/>
                </a:cxn>
                <a:cxn ang="0">
                  <a:pos x="T2" y="T3"/>
                </a:cxn>
                <a:cxn ang="0">
                  <a:pos x="T4" y="T5"/>
                </a:cxn>
                <a:cxn ang="0">
                  <a:pos x="T6" y="T7"/>
                </a:cxn>
              </a:cxnLst>
              <a:rect l="0" t="0" r="r" b="b"/>
              <a:pathLst>
                <a:path w="104" h="19">
                  <a:moveTo>
                    <a:pt x="104" y="19"/>
                  </a:moveTo>
                  <a:lnTo>
                    <a:pt x="52" y="19"/>
                  </a:lnTo>
                  <a:lnTo>
                    <a:pt x="43" y="0"/>
                  </a:lnTo>
                  <a:lnTo>
                    <a:pt x="0"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6" name="Freeform 367">
              <a:extLst>
                <a:ext uri="{FF2B5EF4-FFF2-40B4-BE49-F238E27FC236}">
                  <a16:creationId xmlns:a16="http://schemas.microsoft.com/office/drawing/2014/main" id="{55CC26BA-27C9-44E7-AE5D-31FBC7E4BFF0}"/>
                </a:ext>
              </a:extLst>
            </p:cNvPr>
            <p:cNvSpPr>
              <a:spLocks/>
            </p:cNvSpPr>
            <p:nvPr/>
          </p:nvSpPr>
          <p:spPr bwMode="auto">
            <a:xfrm>
              <a:off x="8553450" y="5060951"/>
              <a:ext cx="134938" cy="30163"/>
            </a:xfrm>
            <a:custGeom>
              <a:avLst/>
              <a:gdLst>
                <a:gd name="T0" fmla="*/ 85 w 85"/>
                <a:gd name="T1" fmla="*/ 19 h 19"/>
                <a:gd name="T2" fmla="*/ 52 w 85"/>
                <a:gd name="T3" fmla="*/ 19 h 19"/>
                <a:gd name="T4" fmla="*/ 42 w 85"/>
                <a:gd name="T5" fmla="*/ 0 h 19"/>
                <a:gd name="T6" fmla="*/ 0 w 85"/>
                <a:gd name="T7" fmla="*/ 0 h 19"/>
              </a:gdLst>
              <a:ahLst/>
              <a:cxnLst>
                <a:cxn ang="0">
                  <a:pos x="T0" y="T1"/>
                </a:cxn>
                <a:cxn ang="0">
                  <a:pos x="T2" y="T3"/>
                </a:cxn>
                <a:cxn ang="0">
                  <a:pos x="T4" y="T5"/>
                </a:cxn>
                <a:cxn ang="0">
                  <a:pos x="T6" y="T7"/>
                </a:cxn>
              </a:cxnLst>
              <a:rect l="0" t="0" r="r" b="b"/>
              <a:pathLst>
                <a:path w="85" h="19">
                  <a:moveTo>
                    <a:pt x="85" y="19"/>
                  </a:moveTo>
                  <a:lnTo>
                    <a:pt x="52" y="19"/>
                  </a:lnTo>
                  <a:lnTo>
                    <a:pt x="42" y="0"/>
                  </a:lnTo>
                  <a:lnTo>
                    <a:pt x="0"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7" name="Freeform 368">
              <a:extLst>
                <a:ext uri="{FF2B5EF4-FFF2-40B4-BE49-F238E27FC236}">
                  <a16:creationId xmlns:a16="http://schemas.microsoft.com/office/drawing/2014/main" id="{E1F523BB-7165-42B8-805A-0D5ED8161065}"/>
                </a:ext>
              </a:extLst>
            </p:cNvPr>
            <p:cNvSpPr>
              <a:spLocks/>
            </p:cNvSpPr>
            <p:nvPr/>
          </p:nvSpPr>
          <p:spPr bwMode="auto">
            <a:xfrm>
              <a:off x="8447088" y="5302251"/>
              <a:ext cx="346075" cy="104775"/>
            </a:xfrm>
            <a:custGeom>
              <a:avLst/>
              <a:gdLst>
                <a:gd name="T0" fmla="*/ 92 w 92"/>
                <a:gd name="T1" fmla="*/ 28 h 28"/>
                <a:gd name="T2" fmla="*/ 0 w 92"/>
                <a:gd name="T3" fmla="*/ 28 h 28"/>
                <a:gd name="T4" fmla="*/ 0 w 92"/>
                <a:gd name="T5" fmla="*/ 0 h 28"/>
                <a:gd name="T6" fmla="*/ 30 w 92"/>
                <a:gd name="T7" fmla="*/ 0 h 28"/>
                <a:gd name="T8" fmla="*/ 30 w 92"/>
                <a:gd name="T9" fmla="*/ 4 h 28"/>
                <a:gd name="T10" fmla="*/ 38 w 92"/>
                <a:gd name="T11" fmla="*/ 12 h 28"/>
                <a:gd name="T12" fmla="*/ 56 w 92"/>
                <a:gd name="T13" fmla="*/ 12 h 28"/>
                <a:gd name="T14" fmla="*/ 64 w 92"/>
                <a:gd name="T15" fmla="*/ 4 h 28"/>
                <a:gd name="T16" fmla="*/ 64 w 92"/>
                <a:gd name="T17" fmla="*/ 0 h 28"/>
                <a:gd name="T18" fmla="*/ 92 w 92"/>
                <a:gd name="T19" fmla="*/ 0 h 28"/>
                <a:gd name="T20" fmla="*/ 92 w 92"/>
                <a:gd name="T21"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28">
                  <a:moveTo>
                    <a:pt x="92" y="28"/>
                  </a:moveTo>
                  <a:cubicBezTo>
                    <a:pt x="0" y="28"/>
                    <a:pt x="0" y="28"/>
                    <a:pt x="0" y="28"/>
                  </a:cubicBezTo>
                  <a:cubicBezTo>
                    <a:pt x="0" y="0"/>
                    <a:pt x="0" y="0"/>
                    <a:pt x="0" y="0"/>
                  </a:cubicBezTo>
                  <a:cubicBezTo>
                    <a:pt x="30" y="0"/>
                    <a:pt x="30" y="0"/>
                    <a:pt x="30" y="0"/>
                  </a:cubicBezTo>
                  <a:cubicBezTo>
                    <a:pt x="30" y="4"/>
                    <a:pt x="30" y="4"/>
                    <a:pt x="30" y="4"/>
                  </a:cubicBezTo>
                  <a:cubicBezTo>
                    <a:pt x="30" y="8"/>
                    <a:pt x="34" y="12"/>
                    <a:pt x="38" y="12"/>
                  </a:cubicBezTo>
                  <a:cubicBezTo>
                    <a:pt x="56" y="12"/>
                    <a:pt x="56" y="12"/>
                    <a:pt x="56" y="12"/>
                  </a:cubicBezTo>
                  <a:cubicBezTo>
                    <a:pt x="60" y="12"/>
                    <a:pt x="64" y="8"/>
                    <a:pt x="64" y="4"/>
                  </a:cubicBezTo>
                  <a:cubicBezTo>
                    <a:pt x="64" y="0"/>
                    <a:pt x="64" y="0"/>
                    <a:pt x="64" y="0"/>
                  </a:cubicBezTo>
                  <a:cubicBezTo>
                    <a:pt x="92" y="0"/>
                    <a:pt x="92" y="0"/>
                    <a:pt x="92" y="0"/>
                  </a:cubicBezTo>
                  <a:lnTo>
                    <a:pt x="92" y="28"/>
                  </a:ln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8" name="Freeform 369">
              <a:extLst>
                <a:ext uri="{FF2B5EF4-FFF2-40B4-BE49-F238E27FC236}">
                  <a16:creationId xmlns:a16="http://schemas.microsoft.com/office/drawing/2014/main" id="{83AEFE35-0942-4699-ADD5-1FF2EB83F3BA}"/>
                </a:ext>
              </a:extLst>
            </p:cNvPr>
            <p:cNvSpPr>
              <a:spLocks/>
            </p:cNvSpPr>
            <p:nvPr/>
          </p:nvSpPr>
          <p:spPr bwMode="auto">
            <a:xfrm>
              <a:off x="8447088" y="5211763"/>
              <a:ext cx="76200" cy="90488"/>
            </a:xfrm>
            <a:custGeom>
              <a:avLst/>
              <a:gdLst>
                <a:gd name="T0" fmla="*/ 0 w 48"/>
                <a:gd name="T1" fmla="*/ 57 h 57"/>
                <a:gd name="T2" fmla="*/ 33 w 48"/>
                <a:gd name="T3" fmla="*/ 0 h 57"/>
                <a:gd name="T4" fmla="*/ 48 w 48"/>
                <a:gd name="T5" fmla="*/ 0 h 57"/>
              </a:gdLst>
              <a:ahLst/>
              <a:cxnLst>
                <a:cxn ang="0">
                  <a:pos x="T0" y="T1"/>
                </a:cxn>
                <a:cxn ang="0">
                  <a:pos x="T2" y="T3"/>
                </a:cxn>
                <a:cxn ang="0">
                  <a:pos x="T4" y="T5"/>
                </a:cxn>
              </a:cxnLst>
              <a:rect l="0" t="0" r="r" b="b"/>
              <a:pathLst>
                <a:path w="48" h="57">
                  <a:moveTo>
                    <a:pt x="0" y="57"/>
                  </a:moveTo>
                  <a:lnTo>
                    <a:pt x="33" y="0"/>
                  </a:lnTo>
                  <a:lnTo>
                    <a:pt x="48" y="0"/>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9" name="Freeform 370">
              <a:extLst>
                <a:ext uri="{FF2B5EF4-FFF2-40B4-BE49-F238E27FC236}">
                  <a16:creationId xmlns:a16="http://schemas.microsoft.com/office/drawing/2014/main" id="{33CDBE5D-A7CA-4BA6-9B57-5101140EC5B1}"/>
                </a:ext>
              </a:extLst>
            </p:cNvPr>
            <p:cNvSpPr>
              <a:spLocks/>
            </p:cNvSpPr>
            <p:nvPr/>
          </p:nvSpPr>
          <p:spPr bwMode="auto">
            <a:xfrm>
              <a:off x="8718550" y="5211763"/>
              <a:ext cx="74613" cy="90488"/>
            </a:xfrm>
            <a:custGeom>
              <a:avLst/>
              <a:gdLst>
                <a:gd name="T0" fmla="*/ 0 w 47"/>
                <a:gd name="T1" fmla="*/ 0 h 57"/>
                <a:gd name="T2" fmla="*/ 14 w 47"/>
                <a:gd name="T3" fmla="*/ 0 h 57"/>
                <a:gd name="T4" fmla="*/ 47 w 47"/>
                <a:gd name="T5" fmla="*/ 57 h 57"/>
              </a:gdLst>
              <a:ahLst/>
              <a:cxnLst>
                <a:cxn ang="0">
                  <a:pos x="T0" y="T1"/>
                </a:cxn>
                <a:cxn ang="0">
                  <a:pos x="T2" y="T3"/>
                </a:cxn>
                <a:cxn ang="0">
                  <a:pos x="T4" y="T5"/>
                </a:cxn>
              </a:cxnLst>
              <a:rect l="0" t="0" r="r" b="b"/>
              <a:pathLst>
                <a:path w="47" h="57">
                  <a:moveTo>
                    <a:pt x="0" y="0"/>
                  </a:moveTo>
                  <a:lnTo>
                    <a:pt x="14" y="0"/>
                  </a:lnTo>
                  <a:lnTo>
                    <a:pt x="47" y="57"/>
                  </a:lnTo>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10" name="Freeform 371">
              <a:extLst>
                <a:ext uri="{FF2B5EF4-FFF2-40B4-BE49-F238E27FC236}">
                  <a16:creationId xmlns:a16="http://schemas.microsoft.com/office/drawing/2014/main" id="{4AC57021-72F1-4BFB-86B0-E34369649727}"/>
                </a:ext>
              </a:extLst>
            </p:cNvPr>
            <p:cNvSpPr>
              <a:spLocks/>
            </p:cNvSpPr>
            <p:nvPr/>
          </p:nvSpPr>
          <p:spPr bwMode="auto">
            <a:xfrm>
              <a:off x="8583613" y="5181601"/>
              <a:ext cx="88900" cy="90488"/>
            </a:xfrm>
            <a:custGeom>
              <a:avLst/>
              <a:gdLst>
                <a:gd name="T0" fmla="*/ 16 w 24"/>
                <a:gd name="T1" fmla="*/ 13 h 24"/>
                <a:gd name="T2" fmla="*/ 19 w 24"/>
                <a:gd name="T3" fmla="*/ 7 h 24"/>
                <a:gd name="T4" fmla="*/ 12 w 24"/>
                <a:gd name="T5" fmla="*/ 0 h 24"/>
                <a:gd name="T6" fmla="*/ 5 w 24"/>
                <a:gd name="T7" fmla="*/ 7 h 24"/>
                <a:gd name="T8" fmla="*/ 8 w 24"/>
                <a:gd name="T9" fmla="*/ 13 h 24"/>
                <a:gd name="T10" fmla="*/ 0 w 24"/>
                <a:gd name="T11" fmla="*/ 24 h 24"/>
                <a:gd name="T12" fmla="*/ 24 w 24"/>
                <a:gd name="T13" fmla="*/ 24 h 24"/>
                <a:gd name="T14" fmla="*/ 16 w 24"/>
                <a:gd name="T15" fmla="*/ 13 h 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24">
                  <a:moveTo>
                    <a:pt x="16" y="13"/>
                  </a:moveTo>
                  <a:cubicBezTo>
                    <a:pt x="18" y="11"/>
                    <a:pt x="19" y="9"/>
                    <a:pt x="19" y="7"/>
                  </a:cubicBezTo>
                  <a:cubicBezTo>
                    <a:pt x="19" y="3"/>
                    <a:pt x="16" y="0"/>
                    <a:pt x="12" y="0"/>
                  </a:cubicBezTo>
                  <a:cubicBezTo>
                    <a:pt x="8" y="0"/>
                    <a:pt x="5" y="3"/>
                    <a:pt x="5" y="7"/>
                  </a:cubicBezTo>
                  <a:cubicBezTo>
                    <a:pt x="5" y="9"/>
                    <a:pt x="6" y="11"/>
                    <a:pt x="8" y="13"/>
                  </a:cubicBezTo>
                  <a:cubicBezTo>
                    <a:pt x="3" y="14"/>
                    <a:pt x="0" y="17"/>
                    <a:pt x="0" y="24"/>
                  </a:cubicBezTo>
                  <a:cubicBezTo>
                    <a:pt x="24" y="24"/>
                    <a:pt x="24" y="24"/>
                    <a:pt x="24" y="24"/>
                  </a:cubicBezTo>
                  <a:cubicBezTo>
                    <a:pt x="24" y="17"/>
                    <a:pt x="21" y="14"/>
                    <a:pt x="16" y="13"/>
                  </a:cubicBezTo>
                  <a:close/>
                </a:path>
              </a:pathLst>
            </a:custGeom>
            <a:noFill/>
            <a:ln w="1270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sp>
        <p:nvSpPr>
          <p:cNvPr id="7" name="AutoShape 2" descr="Resultado de imagen para construcciÃ³n de portal de datos abiert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GT" dirty="0"/>
          </a:p>
        </p:txBody>
      </p:sp>
      <p:cxnSp>
        <p:nvCxnSpPr>
          <p:cNvPr id="165" name="Straight Connector 305">
            <a:extLst>
              <a:ext uri="{FF2B5EF4-FFF2-40B4-BE49-F238E27FC236}">
                <a16:creationId xmlns:a16="http://schemas.microsoft.com/office/drawing/2014/main" id="{3D895BCF-7147-4BC3-B42A-C69659CF1F27}"/>
              </a:ext>
            </a:extLst>
          </p:cNvPr>
          <p:cNvCxnSpPr>
            <a:cxnSpLocks/>
          </p:cNvCxnSpPr>
          <p:nvPr/>
        </p:nvCxnSpPr>
        <p:spPr>
          <a:xfrm flipH="1" flipV="1">
            <a:off x="8902724" y="692696"/>
            <a:ext cx="38218" cy="5903517"/>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7" name="Title 1">
            <a:extLst>
              <a:ext uri="{FF2B5EF4-FFF2-40B4-BE49-F238E27FC236}">
                <a16:creationId xmlns:a16="http://schemas.microsoft.com/office/drawing/2014/main" id="{555DC0C3-BCDA-48C0-A49A-2FF6F4CBFF48}"/>
              </a:ext>
            </a:extLst>
          </p:cNvPr>
          <p:cNvSpPr txBox="1">
            <a:spLocks/>
          </p:cNvSpPr>
          <p:nvPr/>
        </p:nvSpPr>
        <p:spPr>
          <a:xfrm>
            <a:off x="9143608" y="784989"/>
            <a:ext cx="2998068" cy="522664"/>
          </a:xfrm>
          <a:prstGeom prst="rect">
            <a:avLst/>
          </a:prstGeom>
        </p:spPr>
        <p:txBody>
          <a:bodyPr vert="horz" lIns="0" tIns="0" rIns="0" bIns="0" rtlCol="0" anchor="ctr">
            <a:noAutofit/>
          </a:bodyPr>
          <a:lstStyle>
            <a:lvl1pPr algn="l" defTabSz="1218987" rtl="0" eaLnBrk="1" latinLnBrk="0" hangingPunct="1">
              <a:spcBef>
                <a:spcPct val="0"/>
              </a:spcBef>
              <a:buNone/>
              <a:defRPr sz="3200" b="1" kern="1200">
                <a:solidFill>
                  <a:schemeClr val="tx2"/>
                </a:solidFill>
                <a:latin typeface="+mj-lt"/>
                <a:ea typeface="+mj-ea"/>
                <a:cs typeface="+mj-cs"/>
              </a:defRPr>
            </a:lvl1pPr>
          </a:lstStyle>
          <a:p>
            <a:pPr algn="ctr"/>
            <a:r>
              <a:rPr lang="es-GT" sz="2000" dirty="0">
                <a:latin typeface="Ebrima" panose="02000000000000000000" pitchFamily="2" charset="0"/>
                <a:ea typeface="Ebrima" panose="02000000000000000000" pitchFamily="2" charset="0"/>
                <a:cs typeface="Ebrima" panose="02000000000000000000" pitchFamily="2" charset="0"/>
              </a:rPr>
              <a:t>Indicadores </a:t>
            </a:r>
          </a:p>
        </p:txBody>
      </p:sp>
      <p:sp>
        <p:nvSpPr>
          <p:cNvPr id="140" name="139 CuadroTexto"/>
          <p:cNvSpPr txBox="1"/>
          <p:nvPr/>
        </p:nvSpPr>
        <p:spPr>
          <a:xfrm>
            <a:off x="9377782" y="5013176"/>
            <a:ext cx="2258045" cy="1293971"/>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dirty="0">
                <a:latin typeface="Arial" panose="020B0604020202020204" pitchFamily="34" charset="0"/>
                <a:cs typeface="Arial" panose="020B0604020202020204" pitchFamily="34" charset="0"/>
              </a:rPr>
              <a:t>Número de beneficiarios de las Transferencias Monetarias Condicionadas en Salud y Educación</a:t>
            </a:r>
          </a:p>
        </p:txBody>
      </p:sp>
      <p:sp>
        <p:nvSpPr>
          <p:cNvPr id="184" name="183 CuadroTexto"/>
          <p:cNvSpPr txBox="1"/>
          <p:nvPr/>
        </p:nvSpPr>
        <p:spPr>
          <a:xfrm>
            <a:off x="9363644" y="1455844"/>
            <a:ext cx="2258045" cy="578882"/>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dirty="0">
                <a:latin typeface="Arial" panose="020B0604020202020204" pitchFamily="34" charset="0"/>
                <a:cs typeface="Arial" panose="020B0604020202020204" pitchFamily="34" charset="0"/>
              </a:rPr>
              <a:t>Número de becados en educación superior</a:t>
            </a:r>
          </a:p>
        </p:txBody>
      </p:sp>
      <p:pic>
        <p:nvPicPr>
          <p:cNvPr id="53" name="52 Imagen" descr="C:\Users\dtpusu04\AppData\Local\Microsoft\Windows\Temporary Internet Files\Content.Word\Imagen 2018.png"/>
          <p:cNvPicPr/>
          <p:nvPr/>
        </p:nvPicPr>
        <p:blipFill rotWithShape="1">
          <a:blip r:embed="rId3" cstate="print">
            <a:extLst>
              <a:ext uri="{28A0092B-C50C-407E-A947-70E740481C1C}">
                <a14:useLocalDpi xmlns:a14="http://schemas.microsoft.com/office/drawing/2010/main" val="0"/>
              </a:ext>
            </a:extLst>
          </a:blip>
          <a:srcRect t="12754" b="17347"/>
          <a:stretch/>
        </p:blipFill>
        <p:spPr bwMode="auto">
          <a:xfrm>
            <a:off x="307975" y="101868"/>
            <a:ext cx="1163320" cy="813435"/>
          </a:xfrm>
          <a:prstGeom prst="rect">
            <a:avLst/>
          </a:prstGeom>
          <a:noFill/>
          <a:ln>
            <a:noFill/>
          </a:ln>
          <a:extLst>
            <a:ext uri="{53640926-AAD7-44D8-BBD7-CCE9431645EC}">
              <a14:shadowObscured xmlns:a14="http://schemas.microsoft.com/office/drawing/2010/main"/>
            </a:ext>
          </a:extLst>
        </p:spPr>
      </p:pic>
      <p:graphicFrame>
        <p:nvGraphicFramePr>
          <p:cNvPr id="49" name="5 Gráfico"/>
          <p:cNvGraphicFramePr>
            <a:graphicFrameLocks/>
          </p:cNvGraphicFramePr>
          <p:nvPr>
            <p:extLst>
              <p:ext uri="{D42A27DB-BD31-4B8C-83A1-F6EECF244321}">
                <p14:modId xmlns:p14="http://schemas.microsoft.com/office/powerpoint/2010/main" val="1454247242"/>
              </p:ext>
            </p:extLst>
          </p:nvPr>
        </p:nvGraphicFramePr>
        <p:xfrm>
          <a:off x="155575" y="1146113"/>
          <a:ext cx="4426669"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0" name="5 Gráfico"/>
          <p:cNvGraphicFramePr>
            <a:graphicFrameLocks/>
          </p:cNvGraphicFramePr>
          <p:nvPr>
            <p:extLst>
              <p:ext uri="{D42A27DB-BD31-4B8C-83A1-F6EECF244321}">
                <p14:modId xmlns:p14="http://schemas.microsoft.com/office/powerpoint/2010/main" val="367491147"/>
              </p:ext>
            </p:extLst>
          </p:nvPr>
        </p:nvGraphicFramePr>
        <p:xfrm>
          <a:off x="4581022" y="1189269"/>
          <a:ext cx="435992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1" name="5 Gráfico"/>
          <p:cNvGraphicFramePr>
            <a:graphicFrameLocks/>
          </p:cNvGraphicFramePr>
          <p:nvPr>
            <p:extLst>
              <p:ext uri="{D42A27DB-BD31-4B8C-83A1-F6EECF244321}">
                <p14:modId xmlns:p14="http://schemas.microsoft.com/office/powerpoint/2010/main" val="38195729"/>
              </p:ext>
            </p:extLst>
          </p:nvPr>
        </p:nvGraphicFramePr>
        <p:xfrm>
          <a:off x="228958" y="3933056"/>
          <a:ext cx="4281278" cy="2743200"/>
        </p:xfrm>
        <a:graphic>
          <a:graphicData uri="http://schemas.openxmlformats.org/drawingml/2006/chart">
            <c:chart xmlns:c="http://schemas.openxmlformats.org/drawingml/2006/chart" xmlns:r="http://schemas.openxmlformats.org/officeDocument/2006/relationships" r:id="rId6"/>
          </a:graphicData>
        </a:graphic>
      </p:graphicFrame>
      <p:sp>
        <p:nvSpPr>
          <p:cNvPr id="54" name="53 CuadroTexto"/>
          <p:cNvSpPr txBox="1"/>
          <p:nvPr/>
        </p:nvSpPr>
        <p:spPr>
          <a:xfrm>
            <a:off x="9377782" y="2631795"/>
            <a:ext cx="2258045" cy="578882"/>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dirty="0">
                <a:latin typeface="Arial" panose="020B0604020202020204" pitchFamily="34" charset="0"/>
                <a:cs typeface="Arial" panose="020B0604020202020204" pitchFamily="34" charset="0"/>
              </a:rPr>
              <a:t>Número de becados para primer empleo</a:t>
            </a:r>
          </a:p>
        </p:txBody>
      </p:sp>
      <p:sp>
        <p:nvSpPr>
          <p:cNvPr id="55" name="54 CuadroTexto"/>
          <p:cNvSpPr txBox="1"/>
          <p:nvPr/>
        </p:nvSpPr>
        <p:spPr>
          <a:xfrm>
            <a:off x="9363643" y="3877667"/>
            <a:ext cx="2258045" cy="578882"/>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dirty="0">
                <a:latin typeface="Arial" panose="020B0604020202020204" pitchFamily="34" charset="0"/>
                <a:cs typeface="Arial" panose="020B0604020202020204" pitchFamily="34" charset="0"/>
              </a:rPr>
              <a:t>Número de becados en Beca Artesano</a:t>
            </a:r>
          </a:p>
        </p:txBody>
      </p:sp>
      <p:graphicFrame>
        <p:nvGraphicFramePr>
          <p:cNvPr id="56" name="5 Gráfico"/>
          <p:cNvGraphicFramePr>
            <a:graphicFrameLocks/>
          </p:cNvGraphicFramePr>
          <p:nvPr>
            <p:extLst>
              <p:ext uri="{D42A27DB-BD31-4B8C-83A1-F6EECF244321}">
                <p14:modId xmlns:p14="http://schemas.microsoft.com/office/powerpoint/2010/main" val="3746422854"/>
              </p:ext>
            </p:extLst>
          </p:nvPr>
        </p:nvGraphicFramePr>
        <p:xfrm>
          <a:off x="4510236" y="3929048"/>
          <a:ext cx="4430706" cy="27432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136308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4DCFC-161A-484B-BE31-8C1B1816077B}"/>
              </a:ext>
            </a:extLst>
          </p:cNvPr>
          <p:cNvSpPr>
            <a:spLocks noGrp="1"/>
          </p:cNvSpPr>
          <p:nvPr>
            <p:ph type="title"/>
          </p:nvPr>
        </p:nvSpPr>
        <p:spPr/>
        <p:txBody>
          <a:bodyPr/>
          <a:lstStyle/>
          <a:p>
            <a:pPr algn="ctr"/>
            <a:r>
              <a:rPr lang="es-GT" dirty="0"/>
              <a:t>Transferencia Monetaria Condicionada en Salud y Educación</a:t>
            </a:r>
          </a:p>
        </p:txBody>
      </p:sp>
      <p:sp>
        <p:nvSpPr>
          <p:cNvPr id="3" name="Rectángulo 2">
            <a:extLst>
              <a:ext uri="{FF2B5EF4-FFF2-40B4-BE49-F238E27FC236}">
                <a16:creationId xmlns:a16="http://schemas.microsoft.com/office/drawing/2014/main" id="{605CBCED-2A99-4809-90E4-9E6B2EB4D1C5}"/>
              </a:ext>
            </a:extLst>
          </p:cNvPr>
          <p:cNvSpPr/>
          <p:nvPr/>
        </p:nvSpPr>
        <p:spPr>
          <a:xfrm>
            <a:off x="477788" y="856010"/>
            <a:ext cx="10585176" cy="1692771"/>
          </a:xfrm>
          <a:prstGeom prst="rect">
            <a:avLst/>
          </a:prstGeom>
        </p:spPr>
        <p:txBody>
          <a:bodyPr wrap="square">
            <a:spAutoFit/>
          </a:bodyPr>
          <a:lstStyle/>
          <a:p>
            <a:pPr algn="just"/>
            <a:r>
              <a:rPr lang="es-NI" sz="2000" dirty="0"/>
              <a:t>Las familias en pobreza y pobreza extrema que fueron beneficiadas por su cumplimento en asistencia de sus hijos a los servicios de salud y educación de los cuales eran beneficiados únicamente en diez departamentos, así mismo a partir del mes de diciembre del año 2018 el Ministerio de Desarrollo Social mediante acuerdo ministerial amplio su cobertura para el beneficio de la población en los bonos sociales a once departamentos adicionales</a:t>
            </a:r>
            <a:r>
              <a:rPr lang="es-NI" dirty="0"/>
              <a:t>.</a:t>
            </a:r>
            <a:endParaRPr lang="es-GT" dirty="0"/>
          </a:p>
        </p:txBody>
      </p:sp>
      <p:sp>
        <p:nvSpPr>
          <p:cNvPr id="4" name="24 CuadroTexto">
            <a:extLst>
              <a:ext uri="{FF2B5EF4-FFF2-40B4-BE49-F238E27FC236}">
                <a16:creationId xmlns:a16="http://schemas.microsoft.com/office/drawing/2014/main" id="{ADBAA8FB-B611-49BF-BB9A-94D93D55AF37}"/>
              </a:ext>
            </a:extLst>
          </p:cNvPr>
          <p:cNvSpPr txBox="1"/>
          <p:nvPr/>
        </p:nvSpPr>
        <p:spPr>
          <a:xfrm>
            <a:off x="1485900" y="2986767"/>
            <a:ext cx="3312368" cy="3200876"/>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b="1" dirty="0">
                <a:solidFill>
                  <a:schemeClr val="tx1">
                    <a:lumMod val="75000"/>
                    <a:lumOff val="25000"/>
                  </a:schemeClr>
                </a:solidFill>
                <a:cs typeface="Arial" pitchFamily="34" charset="0"/>
              </a:rPr>
              <a:t>TMC SALUD Y EDUCACION Q.300.00</a:t>
            </a:r>
          </a:p>
          <a:p>
            <a:endParaRPr lang="es-GT" sz="1400" b="1" dirty="0">
              <a:solidFill>
                <a:schemeClr val="tx1">
                  <a:lumMod val="75000"/>
                  <a:lumOff val="25000"/>
                </a:schemeClr>
              </a:solidFill>
              <a:cs typeface="Arial" pitchFamily="34" charset="0"/>
            </a:endParaRPr>
          </a:p>
          <a:p>
            <a:r>
              <a:rPr lang="es-GT" sz="1400" b="1" dirty="0">
                <a:solidFill>
                  <a:schemeClr val="tx1">
                    <a:lumMod val="75000"/>
                    <a:lumOff val="25000"/>
                  </a:schemeClr>
                </a:solidFill>
                <a:cs typeface="Arial" pitchFamily="34" charset="0"/>
              </a:rPr>
              <a:t>-ZACAPA</a:t>
            </a:r>
          </a:p>
          <a:p>
            <a:r>
              <a:rPr lang="es-GT" sz="1400" b="1" dirty="0">
                <a:solidFill>
                  <a:schemeClr val="tx1">
                    <a:lumMod val="75000"/>
                    <a:lumOff val="25000"/>
                  </a:schemeClr>
                </a:solidFill>
                <a:cs typeface="Arial" pitchFamily="34" charset="0"/>
              </a:rPr>
              <a:t>-ESCUINTLA</a:t>
            </a:r>
          </a:p>
          <a:p>
            <a:r>
              <a:rPr lang="es-GT" sz="1400" b="1" dirty="0">
                <a:solidFill>
                  <a:schemeClr val="tx1">
                    <a:lumMod val="75000"/>
                    <a:lumOff val="25000"/>
                  </a:schemeClr>
                </a:solidFill>
                <a:cs typeface="Arial" pitchFamily="34" charset="0"/>
              </a:rPr>
              <a:t>-SANTA ROSA</a:t>
            </a:r>
          </a:p>
          <a:p>
            <a:r>
              <a:rPr lang="es-GT" sz="1400" b="1" dirty="0">
                <a:solidFill>
                  <a:schemeClr val="tx1">
                    <a:lumMod val="75000"/>
                    <a:lumOff val="25000"/>
                  </a:schemeClr>
                </a:solidFill>
                <a:cs typeface="Arial" pitchFamily="34" charset="0"/>
              </a:rPr>
              <a:t>-SUCHITEPEQUEZ</a:t>
            </a:r>
          </a:p>
          <a:p>
            <a:r>
              <a:rPr lang="es-GT" sz="1400" b="1" dirty="0">
                <a:solidFill>
                  <a:schemeClr val="tx1">
                    <a:lumMod val="75000"/>
                    <a:lumOff val="25000"/>
                  </a:schemeClr>
                </a:solidFill>
                <a:cs typeface="Arial" pitchFamily="34" charset="0"/>
              </a:rPr>
              <a:t>-IZABAL</a:t>
            </a:r>
          </a:p>
          <a:p>
            <a:r>
              <a:rPr lang="es-GT" sz="1400" b="1" dirty="0">
                <a:solidFill>
                  <a:schemeClr val="tx1">
                    <a:lumMod val="75000"/>
                    <a:lumOff val="25000"/>
                  </a:schemeClr>
                </a:solidFill>
                <a:cs typeface="Arial" pitchFamily="34" charset="0"/>
              </a:rPr>
              <a:t>-PETEN</a:t>
            </a:r>
          </a:p>
          <a:p>
            <a:r>
              <a:rPr lang="es-GT" sz="1400" b="1" dirty="0">
                <a:solidFill>
                  <a:schemeClr val="tx1">
                    <a:lumMod val="75000"/>
                    <a:lumOff val="25000"/>
                  </a:schemeClr>
                </a:solidFill>
                <a:cs typeface="Arial" pitchFamily="34" charset="0"/>
              </a:rPr>
              <a:t>-CHIMALTENANGO</a:t>
            </a:r>
          </a:p>
          <a:p>
            <a:r>
              <a:rPr lang="es-GT" sz="1400" b="1" dirty="0">
                <a:solidFill>
                  <a:schemeClr val="tx1">
                    <a:lumMod val="75000"/>
                    <a:lumOff val="25000"/>
                  </a:schemeClr>
                </a:solidFill>
                <a:cs typeface="Arial" pitchFamily="34" charset="0"/>
              </a:rPr>
              <a:t>-RETALHULEU</a:t>
            </a:r>
          </a:p>
          <a:p>
            <a:r>
              <a:rPr lang="es-GT" sz="1400" b="1" dirty="0">
                <a:solidFill>
                  <a:schemeClr val="tx1">
                    <a:lumMod val="75000"/>
                    <a:lumOff val="25000"/>
                  </a:schemeClr>
                </a:solidFill>
                <a:cs typeface="Arial" pitchFamily="34" charset="0"/>
              </a:rPr>
              <a:t>-EL PROGRESO</a:t>
            </a:r>
          </a:p>
          <a:p>
            <a:r>
              <a:rPr lang="es-GT" sz="1400" b="1" dirty="0">
                <a:solidFill>
                  <a:schemeClr val="tx1">
                    <a:lumMod val="75000"/>
                    <a:lumOff val="25000"/>
                  </a:schemeClr>
                </a:solidFill>
                <a:cs typeface="Arial" pitchFamily="34" charset="0"/>
              </a:rPr>
              <a:t>-QUETZALTENANGO</a:t>
            </a:r>
          </a:p>
          <a:p>
            <a:r>
              <a:rPr lang="es-GT" sz="1400" b="1" dirty="0">
                <a:solidFill>
                  <a:schemeClr val="tx1">
                    <a:lumMod val="75000"/>
                    <a:lumOff val="25000"/>
                  </a:schemeClr>
                </a:solidFill>
                <a:cs typeface="Arial" pitchFamily="34" charset="0"/>
              </a:rPr>
              <a:t>-SACATEPEQUEZ</a:t>
            </a:r>
          </a:p>
        </p:txBody>
      </p:sp>
      <p:sp>
        <p:nvSpPr>
          <p:cNvPr id="5" name="24 CuadroTexto">
            <a:extLst>
              <a:ext uri="{FF2B5EF4-FFF2-40B4-BE49-F238E27FC236}">
                <a16:creationId xmlns:a16="http://schemas.microsoft.com/office/drawing/2014/main" id="{A85A326B-6ACA-4F9B-8D94-18C03F502BB8}"/>
              </a:ext>
            </a:extLst>
          </p:cNvPr>
          <p:cNvSpPr txBox="1"/>
          <p:nvPr/>
        </p:nvSpPr>
        <p:spPr>
          <a:xfrm>
            <a:off x="7102524" y="2986685"/>
            <a:ext cx="3312368" cy="2962513"/>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400" b="1" dirty="0">
                <a:solidFill>
                  <a:schemeClr val="tx1">
                    <a:lumMod val="75000"/>
                    <a:lumOff val="25000"/>
                  </a:schemeClr>
                </a:solidFill>
                <a:cs typeface="Arial" pitchFamily="34" charset="0"/>
              </a:rPr>
              <a:t>TMC SALUD Y EDUCACION Q.500.00</a:t>
            </a:r>
          </a:p>
          <a:p>
            <a:endParaRPr lang="es-GT" sz="1400" b="1" dirty="0">
              <a:solidFill>
                <a:schemeClr val="tx1">
                  <a:lumMod val="75000"/>
                  <a:lumOff val="25000"/>
                </a:schemeClr>
              </a:solidFill>
              <a:cs typeface="Arial" pitchFamily="34" charset="0"/>
            </a:endParaRPr>
          </a:p>
          <a:p>
            <a:r>
              <a:rPr lang="es-GT" sz="1400" b="1" dirty="0">
                <a:solidFill>
                  <a:schemeClr val="tx1">
                    <a:lumMod val="75000"/>
                    <a:lumOff val="25000"/>
                  </a:schemeClr>
                </a:solidFill>
                <a:cs typeface="Arial" pitchFamily="34" charset="0"/>
              </a:rPr>
              <a:t>-JUTIAPA</a:t>
            </a:r>
          </a:p>
          <a:p>
            <a:r>
              <a:rPr lang="es-GT" sz="1400" b="1" dirty="0">
                <a:solidFill>
                  <a:schemeClr val="tx1">
                    <a:lumMod val="75000"/>
                    <a:lumOff val="25000"/>
                  </a:schemeClr>
                </a:solidFill>
                <a:cs typeface="Arial" pitchFamily="34" charset="0"/>
              </a:rPr>
              <a:t>-JALAPA</a:t>
            </a:r>
          </a:p>
          <a:p>
            <a:r>
              <a:rPr lang="es-GT" sz="1400" b="1" dirty="0">
                <a:solidFill>
                  <a:schemeClr val="tx1">
                    <a:lumMod val="75000"/>
                    <a:lumOff val="25000"/>
                  </a:schemeClr>
                </a:solidFill>
                <a:cs typeface="Arial" pitchFamily="34" charset="0"/>
              </a:rPr>
              <a:t>-CHIQUIMULA</a:t>
            </a:r>
          </a:p>
          <a:p>
            <a:r>
              <a:rPr lang="es-GT" sz="1400" b="1" dirty="0">
                <a:solidFill>
                  <a:schemeClr val="tx1">
                    <a:lumMod val="75000"/>
                    <a:lumOff val="25000"/>
                  </a:schemeClr>
                </a:solidFill>
                <a:cs typeface="Arial" pitchFamily="34" charset="0"/>
              </a:rPr>
              <a:t>-HUEHUETENANGO</a:t>
            </a:r>
          </a:p>
          <a:p>
            <a:r>
              <a:rPr lang="es-GT" sz="1400" b="1" dirty="0">
                <a:solidFill>
                  <a:schemeClr val="tx1">
                    <a:lumMod val="75000"/>
                    <a:lumOff val="25000"/>
                  </a:schemeClr>
                </a:solidFill>
                <a:cs typeface="Arial" pitchFamily="34" charset="0"/>
              </a:rPr>
              <a:t>-SAN MARCOS</a:t>
            </a:r>
          </a:p>
          <a:p>
            <a:r>
              <a:rPr lang="es-GT" sz="1400" b="1" dirty="0">
                <a:solidFill>
                  <a:schemeClr val="tx1">
                    <a:lumMod val="75000"/>
                    <a:lumOff val="25000"/>
                  </a:schemeClr>
                </a:solidFill>
                <a:cs typeface="Arial" pitchFamily="34" charset="0"/>
              </a:rPr>
              <a:t>-QUICHE</a:t>
            </a:r>
          </a:p>
          <a:p>
            <a:r>
              <a:rPr lang="es-GT" sz="1400" b="1" dirty="0">
                <a:solidFill>
                  <a:schemeClr val="tx1">
                    <a:lumMod val="75000"/>
                    <a:lumOff val="25000"/>
                  </a:schemeClr>
                </a:solidFill>
                <a:cs typeface="Arial" pitchFamily="34" charset="0"/>
              </a:rPr>
              <a:t>-TOTONICAPAN</a:t>
            </a:r>
          </a:p>
          <a:p>
            <a:r>
              <a:rPr lang="es-GT" sz="1400" b="1" dirty="0">
                <a:solidFill>
                  <a:schemeClr val="tx1">
                    <a:lumMod val="75000"/>
                    <a:lumOff val="25000"/>
                  </a:schemeClr>
                </a:solidFill>
                <a:cs typeface="Arial" pitchFamily="34" charset="0"/>
              </a:rPr>
              <a:t>-BAJA VERAPAZ</a:t>
            </a:r>
          </a:p>
          <a:p>
            <a:r>
              <a:rPr lang="es-GT" sz="1400" b="1" dirty="0">
                <a:solidFill>
                  <a:schemeClr val="tx1">
                    <a:lumMod val="75000"/>
                    <a:lumOff val="25000"/>
                  </a:schemeClr>
                </a:solidFill>
                <a:cs typeface="Arial" pitchFamily="34" charset="0"/>
              </a:rPr>
              <a:t>-ALTA VERAPAZ</a:t>
            </a:r>
          </a:p>
          <a:p>
            <a:r>
              <a:rPr lang="es-GT" sz="1400" b="1" dirty="0">
                <a:solidFill>
                  <a:schemeClr val="tx1">
                    <a:lumMod val="75000"/>
                    <a:lumOff val="25000"/>
                  </a:schemeClr>
                </a:solidFill>
                <a:cs typeface="Arial" pitchFamily="34" charset="0"/>
              </a:rPr>
              <a:t>-SOLOLA</a:t>
            </a:r>
          </a:p>
        </p:txBody>
      </p:sp>
    </p:spTree>
    <p:extLst>
      <p:ext uri="{BB962C8B-B14F-4D97-AF65-F5344CB8AC3E}">
        <p14:creationId xmlns:p14="http://schemas.microsoft.com/office/powerpoint/2010/main" val="3365034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50A474-CFCA-4292-82D8-A594467693ED}"/>
              </a:ext>
            </a:extLst>
          </p:cNvPr>
          <p:cNvSpPr>
            <a:spLocks noGrp="1"/>
          </p:cNvSpPr>
          <p:nvPr>
            <p:ph type="title"/>
          </p:nvPr>
        </p:nvSpPr>
        <p:spPr>
          <a:xfrm>
            <a:off x="261938" y="260350"/>
            <a:ext cx="11664949" cy="1008410"/>
          </a:xfrm>
        </p:spPr>
        <p:txBody>
          <a:bodyPr/>
          <a:lstStyle/>
          <a:p>
            <a:pPr algn="ctr"/>
            <a:r>
              <a:rPr lang="es-GT" dirty="0"/>
              <a:t>Apoyo para el Consumo Adecuado de Alimentos</a:t>
            </a:r>
            <a:br>
              <a:rPr lang="es-GT" dirty="0"/>
            </a:br>
            <a:r>
              <a:rPr lang="es-GT" dirty="0"/>
              <a:t>PROGRAMA SOCIAL- COMEDOR SOCIAL</a:t>
            </a:r>
          </a:p>
        </p:txBody>
      </p:sp>
      <p:sp>
        <p:nvSpPr>
          <p:cNvPr id="3" name="Rectángulo 2">
            <a:extLst>
              <a:ext uri="{FF2B5EF4-FFF2-40B4-BE49-F238E27FC236}">
                <a16:creationId xmlns:a16="http://schemas.microsoft.com/office/drawing/2014/main" id="{454C1E0F-6CDA-46C6-B8D7-F6C25017C9E7}"/>
              </a:ext>
            </a:extLst>
          </p:cNvPr>
          <p:cNvSpPr/>
          <p:nvPr/>
        </p:nvSpPr>
        <p:spPr>
          <a:xfrm>
            <a:off x="477788" y="1556792"/>
            <a:ext cx="11449099" cy="3385542"/>
          </a:xfrm>
          <a:prstGeom prst="rect">
            <a:avLst/>
          </a:prstGeom>
        </p:spPr>
        <p:txBody>
          <a:bodyPr wrap="square">
            <a:spAutoFit/>
          </a:bodyPr>
          <a:lstStyle/>
          <a:p>
            <a:pPr algn="just"/>
            <a:r>
              <a:rPr lang="es-NI" sz="2000" dirty="0"/>
              <a:t>Actualmente el Programa Social Comedor Social provee las raciones de alimentación de comida nutritiva, balanceada e higiénica para atender ala población que esta en vulnerabilidad alimentaria, dándole prioridad a niños, jóvenes, adultos, adultos mayores y discapacitados en situación de pobreza actualmente se cuenta con 27 comedores sociales en los cuales se sirven un promedio de 300 raciones de desayunos diarios por comedor haciendo un total de 165,000 de desayunos mensuales y un promedio de 400 raciones de almuerzos diarios por comedores haciendo un total de 237,600 almuerzos.</a:t>
            </a:r>
          </a:p>
          <a:p>
            <a:pPr algn="just"/>
            <a:endParaRPr lang="es-NI" sz="2000" dirty="0"/>
          </a:p>
          <a:p>
            <a:pPr algn="just"/>
            <a:r>
              <a:rPr lang="es-NI" sz="2000" dirty="0"/>
              <a:t>La ubicación de los 27 comedores es la siguiente:</a:t>
            </a:r>
            <a:r>
              <a:rPr lang="es-NI" sz="1800" dirty="0"/>
              <a:t> </a:t>
            </a:r>
          </a:p>
          <a:p>
            <a:pPr algn="just"/>
            <a:endParaRPr lang="es-NI" sz="1800" dirty="0"/>
          </a:p>
          <a:p>
            <a:pPr algn="just"/>
            <a:endParaRPr lang="es-NI" sz="1800" dirty="0"/>
          </a:p>
          <a:p>
            <a:pPr algn="just"/>
            <a:endParaRPr lang="es-GT" sz="1800" dirty="0"/>
          </a:p>
        </p:txBody>
      </p:sp>
    </p:spTree>
    <p:extLst>
      <p:ext uri="{BB962C8B-B14F-4D97-AF65-F5344CB8AC3E}">
        <p14:creationId xmlns:p14="http://schemas.microsoft.com/office/powerpoint/2010/main" val="2761219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17C808-AB30-4388-BF3F-1AE4796BE2A7}"/>
              </a:ext>
            </a:extLst>
          </p:cNvPr>
          <p:cNvSpPr>
            <a:spLocks noGrp="1"/>
          </p:cNvSpPr>
          <p:nvPr>
            <p:ph type="title"/>
          </p:nvPr>
        </p:nvSpPr>
        <p:spPr>
          <a:xfrm>
            <a:off x="261938" y="260350"/>
            <a:ext cx="11664949" cy="526728"/>
          </a:xfrm>
        </p:spPr>
        <p:txBody>
          <a:bodyPr/>
          <a:lstStyle/>
          <a:p>
            <a:pPr algn="ctr"/>
            <a:r>
              <a:rPr lang="es-GT" dirty="0"/>
              <a:t>COMEDORES SOCIALES</a:t>
            </a:r>
          </a:p>
        </p:txBody>
      </p:sp>
      <p:sp>
        <p:nvSpPr>
          <p:cNvPr id="5" name="Título 1">
            <a:extLst>
              <a:ext uri="{FF2B5EF4-FFF2-40B4-BE49-F238E27FC236}">
                <a16:creationId xmlns:a16="http://schemas.microsoft.com/office/drawing/2014/main" id="{1B75AFAF-5981-4C37-A0F1-4A3ABF42444D}"/>
              </a:ext>
            </a:extLst>
          </p:cNvPr>
          <p:cNvSpPr txBox="1">
            <a:spLocks/>
          </p:cNvSpPr>
          <p:nvPr/>
        </p:nvSpPr>
        <p:spPr>
          <a:xfrm>
            <a:off x="693813" y="1052736"/>
            <a:ext cx="4536504" cy="648370"/>
          </a:xfrm>
          <a:prstGeom prst="rect">
            <a:avLst/>
          </a:prstGeom>
        </p:spPr>
        <p:txBody>
          <a:bodyPr vert="horz" lIns="0" tIns="0" rIns="0" bIns="0" rtlCol="0" anchor="ctr">
            <a:noAutofit/>
          </a:bodyPr>
          <a:lstStyle>
            <a:lvl1pPr algn="l" defTabSz="1218987" rtl="0" eaLnBrk="1" latinLnBrk="0" hangingPunct="1">
              <a:spcBef>
                <a:spcPct val="0"/>
              </a:spcBef>
              <a:buNone/>
              <a:defRPr sz="3200" b="1" kern="1200">
                <a:solidFill>
                  <a:schemeClr val="tx2"/>
                </a:solidFill>
                <a:latin typeface="+mj-lt"/>
                <a:ea typeface="+mj-ea"/>
                <a:cs typeface="+mj-cs"/>
              </a:defRPr>
            </a:lvl1pPr>
          </a:lstStyle>
          <a:p>
            <a:pPr algn="ctr"/>
            <a:r>
              <a:rPr lang="es-GT" sz="2000" dirty="0"/>
              <a:t>COMEDORES EN EL DEPARTAMENTO DE GUATEMALA</a:t>
            </a:r>
          </a:p>
        </p:txBody>
      </p:sp>
      <p:sp>
        <p:nvSpPr>
          <p:cNvPr id="6" name="24 CuadroTexto">
            <a:extLst>
              <a:ext uri="{FF2B5EF4-FFF2-40B4-BE49-F238E27FC236}">
                <a16:creationId xmlns:a16="http://schemas.microsoft.com/office/drawing/2014/main" id="{EF7B593E-774F-4824-BAD6-9E1AC153566B}"/>
              </a:ext>
            </a:extLst>
          </p:cNvPr>
          <p:cNvSpPr txBox="1"/>
          <p:nvPr/>
        </p:nvSpPr>
        <p:spPr>
          <a:xfrm>
            <a:off x="1053852" y="1828562"/>
            <a:ext cx="3312368" cy="2009061"/>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600" b="1" dirty="0">
                <a:solidFill>
                  <a:schemeClr val="tx1">
                    <a:lumMod val="75000"/>
                    <a:lumOff val="25000"/>
                  </a:schemeClr>
                </a:solidFill>
                <a:cs typeface="Arial" pitchFamily="34" charset="0"/>
              </a:rPr>
              <a:t>1) San José del Golfo</a:t>
            </a:r>
          </a:p>
          <a:p>
            <a:r>
              <a:rPr lang="es-GT" sz="1600" b="1" dirty="0">
                <a:solidFill>
                  <a:schemeClr val="tx1">
                    <a:lumMod val="75000"/>
                    <a:lumOff val="25000"/>
                  </a:schemeClr>
                </a:solidFill>
                <a:cs typeface="Arial" pitchFamily="34" charset="0"/>
              </a:rPr>
              <a:t>2)Palencia</a:t>
            </a:r>
          </a:p>
          <a:p>
            <a:r>
              <a:rPr lang="es-GT" sz="1600" b="1" dirty="0">
                <a:solidFill>
                  <a:schemeClr val="tx1">
                    <a:lumMod val="75000"/>
                    <a:lumOff val="25000"/>
                  </a:schemeClr>
                </a:solidFill>
                <a:cs typeface="Arial" pitchFamily="34" charset="0"/>
              </a:rPr>
              <a:t>3) Fegua</a:t>
            </a:r>
          </a:p>
          <a:p>
            <a:r>
              <a:rPr lang="es-GT" sz="1600" b="1" dirty="0">
                <a:solidFill>
                  <a:schemeClr val="tx1">
                    <a:lumMod val="75000"/>
                    <a:lumOff val="25000"/>
                  </a:schemeClr>
                </a:solidFill>
                <a:cs typeface="Arial" pitchFamily="34" charset="0"/>
              </a:rPr>
              <a:t>4) Milagro</a:t>
            </a:r>
          </a:p>
          <a:p>
            <a:r>
              <a:rPr lang="es-GT" sz="1600" b="1" dirty="0">
                <a:solidFill>
                  <a:schemeClr val="tx1">
                    <a:lumMod val="75000"/>
                    <a:lumOff val="25000"/>
                  </a:schemeClr>
                </a:solidFill>
                <a:cs typeface="Arial" pitchFamily="34" charset="0"/>
              </a:rPr>
              <a:t>5) Mixco Comunidad</a:t>
            </a:r>
          </a:p>
          <a:p>
            <a:r>
              <a:rPr lang="es-GT" sz="1600" b="1" dirty="0">
                <a:solidFill>
                  <a:schemeClr val="tx1">
                    <a:lumMod val="75000"/>
                    <a:lumOff val="25000"/>
                  </a:schemeClr>
                </a:solidFill>
                <a:cs typeface="Arial" pitchFamily="34" charset="0"/>
              </a:rPr>
              <a:t>6) Unop</a:t>
            </a:r>
          </a:p>
          <a:p>
            <a:r>
              <a:rPr lang="es-GT" sz="1600" b="1" dirty="0">
                <a:solidFill>
                  <a:schemeClr val="tx1">
                    <a:lumMod val="75000"/>
                    <a:lumOff val="25000"/>
                  </a:schemeClr>
                </a:solidFill>
                <a:cs typeface="Arial" pitchFamily="34" charset="0"/>
              </a:rPr>
              <a:t>7) Fraijanes</a:t>
            </a:r>
          </a:p>
        </p:txBody>
      </p:sp>
      <p:sp>
        <p:nvSpPr>
          <p:cNvPr id="7" name="Título 1">
            <a:extLst>
              <a:ext uri="{FF2B5EF4-FFF2-40B4-BE49-F238E27FC236}">
                <a16:creationId xmlns:a16="http://schemas.microsoft.com/office/drawing/2014/main" id="{0DB1D01C-33DC-474C-A712-CC52519BC2AF}"/>
              </a:ext>
            </a:extLst>
          </p:cNvPr>
          <p:cNvSpPr txBox="1">
            <a:spLocks/>
          </p:cNvSpPr>
          <p:nvPr/>
        </p:nvSpPr>
        <p:spPr>
          <a:xfrm>
            <a:off x="6562464" y="822151"/>
            <a:ext cx="4536504" cy="648370"/>
          </a:xfrm>
          <a:prstGeom prst="rect">
            <a:avLst/>
          </a:prstGeom>
        </p:spPr>
        <p:txBody>
          <a:bodyPr vert="horz" lIns="0" tIns="0" rIns="0" bIns="0" rtlCol="0" anchor="ctr">
            <a:noAutofit/>
          </a:bodyPr>
          <a:lstStyle>
            <a:lvl1pPr algn="l" defTabSz="1218987" rtl="0" eaLnBrk="1" latinLnBrk="0" hangingPunct="1">
              <a:spcBef>
                <a:spcPct val="0"/>
              </a:spcBef>
              <a:buNone/>
              <a:defRPr sz="3200" b="1" kern="1200">
                <a:solidFill>
                  <a:schemeClr val="tx2"/>
                </a:solidFill>
                <a:latin typeface="+mj-lt"/>
                <a:ea typeface="+mj-ea"/>
                <a:cs typeface="+mj-cs"/>
              </a:defRPr>
            </a:lvl1pPr>
          </a:lstStyle>
          <a:p>
            <a:pPr algn="ctr"/>
            <a:r>
              <a:rPr lang="es-GT" sz="2000" dirty="0"/>
              <a:t>COMEDORES  EN EL INTERIOR DEL PAIS</a:t>
            </a:r>
          </a:p>
        </p:txBody>
      </p:sp>
      <p:sp>
        <p:nvSpPr>
          <p:cNvPr id="8" name="24 CuadroTexto">
            <a:extLst>
              <a:ext uri="{FF2B5EF4-FFF2-40B4-BE49-F238E27FC236}">
                <a16:creationId xmlns:a16="http://schemas.microsoft.com/office/drawing/2014/main" id="{BC653264-33A4-4095-B591-13CF9CFE0F67}"/>
              </a:ext>
            </a:extLst>
          </p:cNvPr>
          <p:cNvSpPr txBox="1"/>
          <p:nvPr/>
        </p:nvSpPr>
        <p:spPr>
          <a:xfrm>
            <a:off x="5698368" y="1345263"/>
            <a:ext cx="5652628" cy="5278041"/>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r>
              <a:rPr lang="es-GT" sz="1600" b="1" dirty="0">
                <a:solidFill>
                  <a:schemeClr val="tx1">
                    <a:lumMod val="75000"/>
                    <a:lumOff val="25000"/>
                  </a:schemeClr>
                </a:solidFill>
                <a:cs typeface="Arial" pitchFamily="34" charset="0"/>
              </a:rPr>
              <a:t>8) Retalhuleu -  Nuevo San Carlos</a:t>
            </a:r>
          </a:p>
          <a:p>
            <a:r>
              <a:rPr lang="es-GT" sz="1600" b="1" dirty="0">
                <a:solidFill>
                  <a:schemeClr val="tx1">
                    <a:lumMod val="75000"/>
                    <a:lumOff val="25000"/>
                  </a:schemeClr>
                </a:solidFill>
                <a:cs typeface="Arial" pitchFamily="34" charset="0"/>
              </a:rPr>
              <a:t>9)  El Progreso - Guastatoya</a:t>
            </a:r>
          </a:p>
          <a:p>
            <a:r>
              <a:rPr lang="es-GT" sz="1600" b="1" dirty="0">
                <a:solidFill>
                  <a:schemeClr val="tx1">
                    <a:lumMod val="75000"/>
                    <a:lumOff val="25000"/>
                  </a:schemeClr>
                </a:solidFill>
                <a:cs typeface="Arial" pitchFamily="34" charset="0"/>
              </a:rPr>
              <a:t>10-13) Izabal -  Morales, </a:t>
            </a:r>
          </a:p>
          <a:p>
            <a:r>
              <a:rPr lang="es-GT" sz="1600" b="1" dirty="0">
                <a:solidFill>
                  <a:schemeClr val="tx1">
                    <a:lumMod val="75000"/>
                    <a:lumOff val="25000"/>
                  </a:schemeClr>
                </a:solidFill>
                <a:cs typeface="Arial" pitchFamily="34" charset="0"/>
              </a:rPr>
              <a:t>                         -  El Estor</a:t>
            </a:r>
          </a:p>
          <a:p>
            <a:r>
              <a:rPr lang="es-GT" sz="1600" b="1" dirty="0">
                <a:solidFill>
                  <a:schemeClr val="tx1">
                    <a:lumMod val="75000"/>
                    <a:lumOff val="25000"/>
                  </a:schemeClr>
                </a:solidFill>
                <a:cs typeface="Arial" pitchFamily="34" charset="0"/>
              </a:rPr>
              <a:t>                          - Los Amates</a:t>
            </a:r>
          </a:p>
          <a:p>
            <a:r>
              <a:rPr lang="es-GT" sz="1600" b="1" dirty="0">
                <a:solidFill>
                  <a:schemeClr val="tx1">
                    <a:lumMod val="75000"/>
                    <a:lumOff val="25000"/>
                  </a:schemeClr>
                </a:solidFill>
                <a:cs typeface="Arial" pitchFamily="34" charset="0"/>
              </a:rPr>
              <a:t>14) Escuintla -  Sipacate</a:t>
            </a:r>
          </a:p>
          <a:p>
            <a:r>
              <a:rPr lang="es-GT" sz="1600" b="1" dirty="0">
                <a:solidFill>
                  <a:schemeClr val="tx1">
                    <a:lumMod val="75000"/>
                    <a:lumOff val="25000"/>
                  </a:schemeClr>
                </a:solidFill>
                <a:cs typeface="Arial" pitchFamily="34" charset="0"/>
              </a:rPr>
              <a:t>15-18) Jutiapa -  Jalpatagua</a:t>
            </a:r>
          </a:p>
          <a:p>
            <a:r>
              <a:rPr lang="es-GT" sz="1600" b="1" dirty="0">
                <a:solidFill>
                  <a:schemeClr val="tx1">
                    <a:lumMod val="75000"/>
                    <a:lumOff val="25000"/>
                  </a:schemeClr>
                </a:solidFill>
                <a:cs typeface="Arial" pitchFamily="34" charset="0"/>
              </a:rPr>
              <a:t>                           - Conguaco</a:t>
            </a:r>
          </a:p>
          <a:p>
            <a:r>
              <a:rPr lang="es-GT" sz="1600" b="1" dirty="0">
                <a:solidFill>
                  <a:schemeClr val="tx1">
                    <a:lumMod val="75000"/>
                    <a:lumOff val="25000"/>
                  </a:schemeClr>
                </a:solidFill>
                <a:cs typeface="Arial" pitchFamily="34" charset="0"/>
              </a:rPr>
              <a:t>                           - Comapa</a:t>
            </a:r>
          </a:p>
          <a:p>
            <a:r>
              <a:rPr lang="es-GT" sz="1600" b="1" dirty="0">
                <a:solidFill>
                  <a:schemeClr val="tx1">
                    <a:lumMod val="75000"/>
                    <a:lumOff val="25000"/>
                  </a:schemeClr>
                </a:solidFill>
                <a:cs typeface="Arial" pitchFamily="34" charset="0"/>
              </a:rPr>
              <a:t>                           - Jutiapa</a:t>
            </a:r>
          </a:p>
          <a:p>
            <a:r>
              <a:rPr lang="es-GT" sz="1600" b="1" dirty="0">
                <a:solidFill>
                  <a:schemeClr val="tx1">
                    <a:lumMod val="75000"/>
                    <a:lumOff val="25000"/>
                  </a:schemeClr>
                </a:solidFill>
                <a:cs typeface="Arial" pitchFamily="34" charset="0"/>
              </a:rPr>
              <a:t>19-20)  Jalapa  -  Monjas</a:t>
            </a:r>
          </a:p>
          <a:p>
            <a:r>
              <a:rPr lang="es-GT" sz="1600" b="1">
                <a:solidFill>
                  <a:schemeClr val="tx1">
                    <a:lumMod val="75000"/>
                    <a:lumOff val="25000"/>
                  </a:schemeClr>
                </a:solidFill>
                <a:cs typeface="Arial" pitchFamily="34" charset="0"/>
              </a:rPr>
              <a:t>                           - </a:t>
            </a:r>
            <a:r>
              <a:rPr lang="es-GT" sz="1600" b="1" dirty="0">
                <a:solidFill>
                  <a:schemeClr val="tx1">
                    <a:lumMod val="75000"/>
                    <a:lumOff val="25000"/>
                  </a:schemeClr>
                </a:solidFill>
                <a:cs typeface="Arial" pitchFamily="34" charset="0"/>
              </a:rPr>
              <a:t>San Pedro Pinula</a:t>
            </a:r>
          </a:p>
          <a:p>
            <a:r>
              <a:rPr lang="es-GT" sz="1600" b="1" dirty="0">
                <a:solidFill>
                  <a:schemeClr val="tx1">
                    <a:lumMod val="75000"/>
                    <a:lumOff val="25000"/>
                  </a:schemeClr>
                </a:solidFill>
                <a:cs typeface="Arial" pitchFamily="34" charset="0"/>
              </a:rPr>
              <a:t>21)  Alta Verapaz – Cobán </a:t>
            </a:r>
          </a:p>
          <a:p>
            <a:r>
              <a:rPr lang="es-GT" sz="1600" b="1" dirty="0">
                <a:solidFill>
                  <a:schemeClr val="tx1">
                    <a:lumMod val="75000"/>
                    <a:lumOff val="25000"/>
                  </a:schemeClr>
                </a:solidFill>
                <a:cs typeface="Arial" pitchFamily="34" charset="0"/>
              </a:rPr>
              <a:t>22) Huehuetenango – San Mateo Ixtatan</a:t>
            </a:r>
          </a:p>
          <a:p>
            <a:r>
              <a:rPr lang="es-GT" sz="1600" b="1" dirty="0">
                <a:solidFill>
                  <a:schemeClr val="tx1">
                    <a:lumMod val="75000"/>
                    <a:lumOff val="25000"/>
                  </a:schemeClr>
                </a:solidFill>
                <a:cs typeface="Arial" pitchFamily="34" charset="0"/>
              </a:rPr>
              <a:t>23) Zacapa - Huite</a:t>
            </a:r>
          </a:p>
          <a:p>
            <a:r>
              <a:rPr lang="es-GT" sz="1600" b="1" dirty="0">
                <a:solidFill>
                  <a:schemeClr val="tx1">
                    <a:lumMod val="75000"/>
                    <a:lumOff val="25000"/>
                  </a:schemeClr>
                </a:solidFill>
                <a:cs typeface="Arial" pitchFamily="34" charset="0"/>
              </a:rPr>
              <a:t>24) Chimaltenango -  Comalapa</a:t>
            </a:r>
          </a:p>
          <a:p>
            <a:r>
              <a:rPr lang="es-GT" sz="1600" b="1" dirty="0">
                <a:solidFill>
                  <a:schemeClr val="tx1">
                    <a:lumMod val="75000"/>
                    <a:lumOff val="25000"/>
                  </a:schemeClr>
                </a:solidFill>
                <a:cs typeface="Arial" pitchFamily="34" charset="0"/>
              </a:rPr>
              <a:t>25) Chiquimula – Chiquimula, Jocotán </a:t>
            </a:r>
          </a:p>
          <a:p>
            <a:r>
              <a:rPr lang="es-GT" sz="1600" b="1" dirty="0">
                <a:solidFill>
                  <a:schemeClr val="tx1">
                    <a:lumMod val="75000"/>
                    <a:lumOff val="25000"/>
                  </a:schemeClr>
                </a:solidFill>
                <a:cs typeface="Arial" pitchFamily="34" charset="0"/>
              </a:rPr>
              <a:t>26) Santa Rosa - Chiquimulilla</a:t>
            </a:r>
          </a:p>
          <a:p>
            <a:r>
              <a:rPr lang="es-GT" sz="1600" b="1" dirty="0">
                <a:solidFill>
                  <a:schemeClr val="tx1">
                    <a:lumMod val="75000"/>
                    <a:lumOff val="25000"/>
                  </a:schemeClr>
                </a:solidFill>
                <a:cs typeface="Arial" pitchFamily="34" charset="0"/>
              </a:rPr>
              <a:t>27) Peten – La Libertad</a:t>
            </a:r>
          </a:p>
        </p:txBody>
      </p:sp>
      <p:sp>
        <p:nvSpPr>
          <p:cNvPr id="9" name="24 CuadroTexto">
            <a:extLst>
              <a:ext uri="{FF2B5EF4-FFF2-40B4-BE49-F238E27FC236}">
                <a16:creationId xmlns:a16="http://schemas.microsoft.com/office/drawing/2014/main" id="{54129D24-8F9C-4340-9B27-07EC53ECF6F1}"/>
              </a:ext>
            </a:extLst>
          </p:cNvPr>
          <p:cNvSpPr txBox="1"/>
          <p:nvPr/>
        </p:nvSpPr>
        <p:spPr>
          <a:xfrm>
            <a:off x="1053852" y="5152183"/>
            <a:ext cx="3312368" cy="919401"/>
          </a:xfrm>
          <a:prstGeom prst="round2DiagRect">
            <a:avLst/>
          </a:prstGeom>
          <a:noFill/>
          <a:ln w="28575">
            <a:solidFill>
              <a:schemeClr val="tx2"/>
            </a:solidFill>
          </a:ln>
          <a:effectLst>
            <a:outerShdw blurRad="76200" dir="18900000" sy="23000" kx="-1200000" algn="bl" rotWithShape="0">
              <a:prstClr val="black">
                <a:alpha val="20000"/>
              </a:prstClr>
            </a:outerShdw>
          </a:effectLst>
        </p:spPr>
        <p:txBody>
          <a:bodyPr wrap="square" rtlCol="0">
            <a:spAutoFit/>
          </a:bodyPr>
          <a:lstStyle/>
          <a:p>
            <a:pPr marL="342900" indent="-342900">
              <a:buAutoNum type="arabicParenR"/>
            </a:pPr>
            <a:r>
              <a:rPr lang="es-GT" sz="1600" b="1" dirty="0">
                <a:solidFill>
                  <a:schemeClr val="tx1">
                    <a:lumMod val="75000"/>
                    <a:lumOff val="25000"/>
                  </a:schemeClr>
                </a:solidFill>
                <a:cs typeface="Arial" pitchFamily="34" charset="0"/>
              </a:rPr>
              <a:t>Roosevelt, Ciudad de Guatemala</a:t>
            </a:r>
          </a:p>
          <a:p>
            <a:pPr marL="342900" indent="-342900">
              <a:buAutoNum type="arabicParenR"/>
            </a:pPr>
            <a:r>
              <a:rPr lang="es-GT" sz="1600" b="1" dirty="0">
                <a:solidFill>
                  <a:schemeClr val="tx1">
                    <a:lumMod val="75000"/>
                    <a:lumOff val="25000"/>
                  </a:schemeClr>
                </a:solidFill>
                <a:cs typeface="Arial" pitchFamily="34" charset="0"/>
              </a:rPr>
              <a:t>San Marcos, San Marcos </a:t>
            </a:r>
          </a:p>
        </p:txBody>
      </p:sp>
      <p:sp>
        <p:nvSpPr>
          <p:cNvPr id="10" name="Título 1">
            <a:extLst>
              <a:ext uri="{FF2B5EF4-FFF2-40B4-BE49-F238E27FC236}">
                <a16:creationId xmlns:a16="http://schemas.microsoft.com/office/drawing/2014/main" id="{43EED759-FC4F-4AC9-8208-E04DF3677598}"/>
              </a:ext>
            </a:extLst>
          </p:cNvPr>
          <p:cNvSpPr txBox="1">
            <a:spLocks/>
          </p:cNvSpPr>
          <p:nvPr/>
        </p:nvSpPr>
        <p:spPr>
          <a:xfrm>
            <a:off x="-314300" y="4503813"/>
            <a:ext cx="4536504" cy="648370"/>
          </a:xfrm>
          <a:prstGeom prst="rect">
            <a:avLst/>
          </a:prstGeom>
        </p:spPr>
        <p:txBody>
          <a:bodyPr vert="horz" lIns="0" tIns="0" rIns="0" bIns="0" rtlCol="0" anchor="ctr">
            <a:noAutofit/>
          </a:bodyPr>
          <a:lstStyle>
            <a:lvl1pPr algn="l" defTabSz="1218987" rtl="0" eaLnBrk="1" latinLnBrk="0" hangingPunct="1">
              <a:spcBef>
                <a:spcPct val="0"/>
              </a:spcBef>
              <a:buNone/>
              <a:defRPr sz="3200" b="1" kern="1200">
                <a:solidFill>
                  <a:schemeClr val="tx2"/>
                </a:solidFill>
                <a:latin typeface="+mj-lt"/>
                <a:ea typeface="+mj-ea"/>
                <a:cs typeface="+mj-cs"/>
              </a:defRPr>
            </a:lvl1pPr>
          </a:lstStyle>
          <a:p>
            <a:pPr algn="ctr"/>
            <a:r>
              <a:rPr lang="es-GT" sz="2000" dirty="0"/>
              <a:t>Próximas Aperturas</a:t>
            </a:r>
          </a:p>
        </p:txBody>
      </p:sp>
    </p:spTree>
    <p:extLst>
      <p:ext uri="{BB962C8B-B14F-4D97-AF65-F5344CB8AC3E}">
        <p14:creationId xmlns:p14="http://schemas.microsoft.com/office/powerpoint/2010/main" val="257315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E25788-E6F5-44A0-B916-BBBE51EBE335}"/>
              </a:ext>
            </a:extLst>
          </p:cNvPr>
          <p:cNvSpPr>
            <a:spLocks noGrp="1"/>
          </p:cNvSpPr>
          <p:nvPr>
            <p:ph type="title"/>
          </p:nvPr>
        </p:nvSpPr>
        <p:spPr>
          <a:xfrm>
            <a:off x="261937" y="1484784"/>
            <a:ext cx="11664949" cy="504354"/>
          </a:xfrm>
        </p:spPr>
        <p:txBody>
          <a:bodyPr/>
          <a:lstStyle/>
          <a:p>
            <a:pPr algn="ctr"/>
            <a:r>
              <a:rPr lang="es-GT" dirty="0"/>
              <a:t>Atención al Adulto Mayor</a:t>
            </a:r>
          </a:p>
        </p:txBody>
      </p:sp>
      <p:sp>
        <p:nvSpPr>
          <p:cNvPr id="3" name="Rectángulo 2">
            <a:extLst>
              <a:ext uri="{FF2B5EF4-FFF2-40B4-BE49-F238E27FC236}">
                <a16:creationId xmlns:a16="http://schemas.microsoft.com/office/drawing/2014/main" id="{03C0ACF4-4668-4DF7-8394-D013C958EC27}"/>
              </a:ext>
            </a:extLst>
          </p:cNvPr>
          <p:cNvSpPr/>
          <p:nvPr/>
        </p:nvSpPr>
        <p:spPr>
          <a:xfrm>
            <a:off x="477788" y="2204864"/>
            <a:ext cx="11449099" cy="1569660"/>
          </a:xfrm>
          <a:prstGeom prst="rect">
            <a:avLst/>
          </a:prstGeom>
        </p:spPr>
        <p:txBody>
          <a:bodyPr wrap="square">
            <a:spAutoFit/>
          </a:bodyPr>
          <a:lstStyle/>
          <a:p>
            <a:pPr algn="just"/>
            <a:r>
              <a:rPr lang="es-GT" dirty="0"/>
              <a:t>Se realizo la entrega del subsidio al transporte del Adulto Mayor, según lo estipulado articulo 105 del Decreto No. 25-2018 del Congreso de la República de Guatemala; y el Convenio Suscrito entre el Ministerio de Desarrollo Social y la Coordinadora Nacional del Transporte Urbano Departamental de Guatemala, Acuerdo Ministerial DS-26-2019</a:t>
            </a:r>
          </a:p>
        </p:txBody>
      </p:sp>
    </p:spTree>
    <p:extLst>
      <p:ext uri="{BB962C8B-B14F-4D97-AF65-F5344CB8AC3E}">
        <p14:creationId xmlns:p14="http://schemas.microsoft.com/office/powerpoint/2010/main" val="3164690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9EC206-E968-4AF3-8575-B27E7ABE16EB}"/>
              </a:ext>
            </a:extLst>
          </p:cNvPr>
          <p:cNvSpPr>
            <a:spLocks noGrp="1"/>
          </p:cNvSpPr>
          <p:nvPr>
            <p:ph type="title"/>
          </p:nvPr>
        </p:nvSpPr>
        <p:spPr>
          <a:xfrm>
            <a:off x="261938" y="260350"/>
            <a:ext cx="11664949" cy="648370"/>
          </a:xfrm>
        </p:spPr>
        <p:txBody>
          <a:bodyPr/>
          <a:lstStyle/>
          <a:p>
            <a:pPr algn="ctr"/>
            <a:r>
              <a:rPr lang="es-GT" dirty="0"/>
              <a:t>MODULOS ESCOLARES</a:t>
            </a:r>
            <a:br>
              <a:rPr lang="es-GT" dirty="0"/>
            </a:br>
            <a:r>
              <a:rPr lang="es-GT" dirty="0"/>
              <a:t>FASE I</a:t>
            </a:r>
          </a:p>
        </p:txBody>
      </p:sp>
      <p:graphicFrame>
        <p:nvGraphicFramePr>
          <p:cNvPr id="3" name="Marcador de contenido 3">
            <a:extLst>
              <a:ext uri="{FF2B5EF4-FFF2-40B4-BE49-F238E27FC236}">
                <a16:creationId xmlns:a16="http://schemas.microsoft.com/office/drawing/2014/main" id="{81F55DFB-FED5-45E6-8764-89A5412D1E88}"/>
              </a:ext>
            </a:extLst>
          </p:cNvPr>
          <p:cNvGraphicFramePr>
            <a:graphicFrameLocks/>
          </p:cNvGraphicFramePr>
          <p:nvPr>
            <p:extLst>
              <p:ext uri="{D42A27DB-BD31-4B8C-83A1-F6EECF244321}">
                <p14:modId xmlns:p14="http://schemas.microsoft.com/office/powerpoint/2010/main" val="3926700244"/>
              </p:ext>
            </p:extLst>
          </p:nvPr>
        </p:nvGraphicFramePr>
        <p:xfrm>
          <a:off x="837828" y="1196752"/>
          <a:ext cx="10853056" cy="5138515"/>
        </p:xfrm>
        <a:graphic>
          <a:graphicData uri="http://schemas.openxmlformats.org/drawingml/2006/table">
            <a:tbl>
              <a:tblPr firstRow="1" firstCol="1" lastRow="1" lastCol="1" bandRow="1" bandCol="1">
                <a:tableStyleId>{5C22544A-7EE6-4342-B048-85BDC9FD1C3A}</a:tableStyleId>
              </a:tblPr>
              <a:tblGrid>
                <a:gridCol w="1814168">
                  <a:extLst>
                    <a:ext uri="{9D8B030D-6E8A-4147-A177-3AD203B41FA5}">
                      <a16:colId xmlns:a16="http://schemas.microsoft.com/office/drawing/2014/main" val="981520602"/>
                    </a:ext>
                  </a:extLst>
                </a:gridCol>
                <a:gridCol w="1281327">
                  <a:extLst>
                    <a:ext uri="{9D8B030D-6E8A-4147-A177-3AD203B41FA5}">
                      <a16:colId xmlns:a16="http://schemas.microsoft.com/office/drawing/2014/main" val="1983848802"/>
                    </a:ext>
                  </a:extLst>
                </a:gridCol>
                <a:gridCol w="1894036">
                  <a:extLst>
                    <a:ext uri="{9D8B030D-6E8A-4147-A177-3AD203B41FA5}">
                      <a16:colId xmlns:a16="http://schemas.microsoft.com/office/drawing/2014/main" val="4157929559"/>
                    </a:ext>
                  </a:extLst>
                </a:gridCol>
                <a:gridCol w="1259648">
                  <a:extLst>
                    <a:ext uri="{9D8B030D-6E8A-4147-A177-3AD203B41FA5}">
                      <a16:colId xmlns:a16="http://schemas.microsoft.com/office/drawing/2014/main" val="2466228297"/>
                    </a:ext>
                  </a:extLst>
                </a:gridCol>
                <a:gridCol w="1473012">
                  <a:extLst>
                    <a:ext uri="{9D8B030D-6E8A-4147-A177-3AD203B41FA5}">
                      <a16:colId xmlns:a16="http://schemas.microsoft.com/office/drawing/2014/main" val="1125515843"/>
                    </a:ext>
                  </a:extLst>
                </a:gridCol>
                <a:gridCol w="1473012">
                  <a:extLst>
                    <a:ext uri="{9D8B030D-6E8A-4147-A177-3AD203B41FA5}">
                      <a16:colId xmlns:a16="http://schemas.microsoft.com/office/drawing/2014/main" val="1547940955"/>
                    </a:ext>
                  </a:extLst>
                </a:gridCol>
                <a:gridCol w="1657853">
                  <a:extLst>
                    <a:ext uri="{9D8B030D-6E8A-4147-A177-3AD203B41FA5}">
                      <a16:colId xmlns:a16="http://schemas.microsoft.com/office/drawing/2014/main" val="1164963830"/>
                    </a:ext>
                  </a:extLst>
                </a:gridCol>
              </a:tblGrid>
              <a:tr h="941546">
                <a:tc>
                  <a:txBody>
                    <a:bodyPr/>
                    <a:lstStyle/>
                    <a:p>
                      <a:pPr algn="l">
                        <a:spcAft>
                          <a:spcPts val="0"/>
                        </a:spcAft>
                      </a:pPr>
                      <a:r>
                        <a:rPr lang="es-GT" sz="1100">
                          <a:effectLst/>
                        </a:rPr>
                        <a:t> </a:t>
                      </a:r>
                    </a:p>
                    <a:p>
                      <a:pPr marL="89535" algn="l">
                        <a:spcBef>
                          <a:spcPts val="750"/>
                        </a:spcBef>
                        <a:spcAft>
                          <a:spcPts val="0"/>
                        </a:spcAft>
                      </a:pPr>
                      <a:r>
                        <a:rPr lang="es-GT" sz="1100">
                          <a:effectLst/>
                        </a:rPr>
                        <a:t>Departamento</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Aft>
                          <a:spcPts val="0"/>
                        </a:spcAft>
                      </a:pPr>
                      <a:r>
                        <a:rPr lang="es-GT" sz="1100">
                          <a:effectLst/>
                        </a:rPr>
                        <a:t> </a:t>
                      </a:r>
                    </a:p>
                    <a:p>
                      <a:pPr marL="29210" marR="29210" algn="ctr">
                        <a:spcBef>
                          <a:spcPts val="750"/>
                        </a:spcBef>
                        <a:spcAft>
                          <a:spcPts val="0"/>
                        </a:spcAft>
                      </a:pPr>
                      <a:r>
                        <a:rPr lang="es-GT" sz="1100">
                          <a:effectLst/>
                        </a:rPr>
                        <a:t>Municipios</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Aft>
                          <a:spcPts val="0"/>
                        </a:spcAft>
                      </a:pPr>
                      <a:r>
                        <a:rPr lang="es-GT" sz="1100" dirty="0">
                          <a:effectLst/>
                        </a:rPr>
                        <a:t> </a:t>
                      </a:r>
                    </a:p>
                    <a:p>
                      <a:pPr marL="38735" marR="38735" algn="ctr">
                        <a:spcBef>
                          <a:spcPts val="750"/>
                        </a:spcBef>
                        <a:spcAft>
                          <a:spcPts val="0"/>
                        </a:spcAft>
                      </a:pPr>
                      <a:r>
                        <a:rPr lang="es-GT" sz="1100" dirty="0">
                          <a:effectLst/>
                        </a:rPr>
                        <a:t>Establecimientos</a:t>
                      </a:r>
                      <a:endParaRPr lang="es-GT" sz="1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Bef>
                          <a:spcPts val="20"/>
                        </a:spcBef>
                        <a:spcAft>
                          <a:spcPts val="0"/>
                        </a:spcAft>
                      </a:pPr>
                      <a:r>
                        <a:rPr lang="es-GT" sz="1150">
                          <a:effectLst/>
                        </a:rPr>
                        <a:t> </a:t>
                      </a:r>
                      <a:endParaRPr lang="es-GT" sz="1100">
                        <a:effectLst/>
                      </a:endParaRPr>
                    </a:p>
                    <a:p>
                      <a:pPr marL="42545" indent="54610" algn="l">
                        <a:lnSpc>
                          <a:spcPct val="105000"/>
                        </a:lnSpc>
                        <a:spcAft>
                          <a:spcPts val="0"/>
                        </a:spcAft>
                      </a:pPr>
                      <a:r>
                        <a:rPr lang="es-GT" sz="1100">
                          <a:effectLst/>
                        </a:rPr>
                        <a:t>Módulos Educativos</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Bef>
                          <a:spcPts val="20"/>
                        </a:spcBef>
                        <a:spcAft>
                          <a:spcPts val="0"/>
                        </a:spcAft>
                      </a:pPr>
                      <a:r>
                        <a:rPr lang="es-GT" sz="1150">
                          <a:effectLst/>
                        </a:rPr>
                        <a:t> </a:t>
                      </a:r>
                      <a:endParaRPr lang="es-GT" sz="1100">
                        <a:effectLst/>
                      </a:endParaRPr>
                    </a:p>
                    <a:p>
                      <a:pPr marL="71755" indent="-29210" algn="l">
                        <a:lnSpc>
                          <a:spcPct val="105000"/>
                        </a:lnSpc>
                        <a:spcAft>
                          <a:spcPts val="0"/>
                        </a:spcAft>
                      </a:pPr>
                      <a:r>
                        <a:rPr lang="es-GT" sz="1100">
                          <a:effectLst/>
                        </a:rPr>
                        <a:t>Beneficiarios Preprimaria</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algn="l">
                        <a:spcBef>
                          <a:spcPts val="20"/>
                        </a:spcBef>
                        <a:spcAft>
                          <a:spcPts val="0"/>
                        </a:spcAft>
                      </a:pPr>
                      <a:r>
                        <a:rPr lang="es-GT" sz="1150">
                          <a:effectLst/>
                        </a:rPr>
                        <a:t> </a:t>
                      </a:r>
                      <a:endParaRPr lang="es-GT" sz="1100">
                        <a:effectLst/>
                      </a:endParaRPr>
                    </a:p>
                    <a:p>
                      <a:pPr marL="166370" marR="45720" indent="-125095" algn="l">
                        <a:lnSpc>
                          <a:spcPct val="105000"/>
                        </a:lnSpc>
                        <a:spcAft>
                          <a:spcPts val="0"/>
                        </a:spcAft>
                      </a:pPr>
                      <a:r>
                        <a:rPr lang="es-GT" sz="1100">
                          <a:effectLst/>
                        </a:rPr>
                        <a:t>Beneficiarios Primaria</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92075" marR="98425" indent="3175" algn="ctr">
                        <a:lnSpc>
                          <a:spcPct val="105000"/>
                        </a:lnSpc>
                        <a:spcAft>
                          <a:spcPts val="0"/>
                        </a:spcAft>
                      </a:pPr>
                      <a:r>
                        <a:rPr lang="es-GT" sz="1100">
                          <a:effectLst/>
                        </a:rPr>
                        <a:t>Total Beneficiarios por</a:t>
                      </a:r>
                    </a:p>
                    <a:p>
                      <a:pPr marL="26670" marR="29210" algn="ctr">
                        <a:lnSpc>
                          <a:spcPts val="1245"/>
                        </a:lnSpc>
                        <a:spcBef>
                          <a:spcPts val="10"/>
                        </a:spcBef>
                        <a:spcAft>
                          <a:spcPts val="0"/>
                        </a:spcAft>
                      </a:pPr>
                      <a:r>
                        <a:rPr lang="es-GT" sz="1100">
                          <a:effectLst/>
                        </a:rPr>
                        <a:t>Departamento</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103556523"/>
                  </a:ext>
                </a:extLst>
              </a:tr>
              <a:tr h="234730">
                <a:tc>
                  <a:txBody>
                    <a:bodyPr/>
                    <a:lstStyle/>
                    <a:p>
                      <a:pPr marL="48260" algn="l">
                        <a:lnSpc>
                          <a:spcPts val="1245"/>
                        </a:lnSpc>
                        <a:spcAft>
                          <a:spcPts val="0"/>
                        </a:spcAft>
                      </a:pPr>
                      <a:r>
                        <a:rPr lang="es-GT" sz="1100">
                          <a:effectLst/>
                        </a:rPr>
                        <a:t>San Marcos</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9210" marR="29210" algn="ctr">
                        <a:lnSpc>
                          <a:spcPts val="1245"/>
                        </a:lnSpc>
                        <a:spcAft>
                          <a:spcPts val="0"/>
                        </a:spcAft>
                      </a:pPr>
                      <a:r>
                        <a:rPr lang="es-GT" sz="1100">
                          <a:effectLst/>
                        </a:rPr>
                        <a:t>22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100" marR="38735" algn="ctr">
                        <a:lnSpc>
                          <a:spcPts val="1245"/>
                        </a:lnSpc>
                        <a:spcAft>
                          <a:spcPts val="0"/>
                        </a:spcAft>
                      </a:pPr>
                      <a:r>
                        <a:rPr lang="es-GT" sz="1100">
                          <a:effectLst/>
                        </a:rPr>
                        <a:t>130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8915" marR="210820" algn="ctr">
                        <a:lnSpc>
                          <a:spcPts val="1245"/>
                        </a:lnSpc>
                        <a:spcAft>
                          <a:spcPts val="0"/>
                        </a:spcAft>
                      </a:pPr>
                      <a:r>
                        <a:rPr lang="es-GT" sz="1100">
                          <a:effectLst/>
                        </a:rPr>
                        <a:t>189</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5"/>
                        </a:lnSpc>
                        <a:spcAft>
                          <a:spcPts val="0"/>
                        </a:spcAft>
                      </a:pPr>
                      <a:r>
                        <a:rPr lang="es-GT" sz="1100">
                          <a:effectLst/>
                        </a:rPr>
                        <a:t>3,780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5"/>
                        </a:lnSpc>
                        <a:spcAft>
                          <a:spcPts val="0"/>
                        </a:spcAft>
                      </a:pPr>
                      <a:r>
                        <a:rPr lang="es-GT" sz="1100">
                          <a:effectLst/>
                        </a:rPr>
                        <a:t>3,360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5"/>
                        </a:lnSpc>
                        <a:spcAft>
                          <a:spcPts val="0"/>
                        </a:spcAft>
                      </a:pPr>
                      <a:r>
                        <a:rPr lang="es-GT" sz="1100">
                          <a:effectLst/>
                        </a:rPr>
                        <a:t>7,140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200955631"/>
                  </a:ext>
                </a:extLst>
              </a:tr>
              <a:tr h="234730">
                <a:tc>
                  <a:txBody>
                    <a:bodyPr/>
                    <a:lstStyle/>
                    <a:p>
                      <a:pPr marL="48260" algn="l">
                        <a:lnSpc>
                          <a:spcPts val="1240"/>
                        </a:lnSpc>
                        <a:spcAft>
                          <a:spcPts val="0"/>
                        </a:spcAft>
                      </a:pPr>
                      <a:r>
                        <a:rPr lang="es-GT" sz="1100">
                          <a:effectLst/>
                        </a:rPr>
                        <a:t>Quetzaltenango</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dirty="0">
                          <a:effectLst/>
                        </a:rPr>
                        <a:t>9</a:t>
                      </a:r>
                      <a:endParaRPr lang="es-GT" sz="1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240"/>
                        </a:lnSpc>
                        <a:spcAft>
                          <a:spcPts val="0"/>
                        </a:spcAft>
                      </a:pPr>
                      <a:r>
                        <a:rPr lang="es-GT" sz="1100" kern="1200" dirty="0">
                          <a:solidFill>
                            <a:schemeClr val="dk1"/>
                          </a:solidFill>
                          <a:effectLst/>
                          <a:latin typeface="+mn-lt"/>
                          <a:ea typeface="+mn-ea"/>
                          <a:cs typeface="+mn-cs"/>
                        </a:rPr>
                        <a:t>20</a:t>
                      </a:r>
                    </a:p>
                  </a:txBody>
                  <a:tcPr marL="0" marR="0" marT="0" marB="0"/>
                </a:tc>
                <a:tc>
                  <a:txBody>
                    <a:bodyPr/>
                    <a:lstStyle/>
                    <a:p>
                      <a:pPr marL="208915" marR="210185" algn="ctr">
                        <a:lnSpc>
                          <a:spcPts val="1240"/>
                        </a:lnSpc>
                        <a:spcAft>
                          <a:spcPts val="0"/>
                        </a:spcAft>
                      </a:pPr>
                      <a:r>
                        <a:rPr lang="es-GT" sz="1100">
                          <a:effectLst/>
                        </a:rPr>
                        <a:t>39</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0"/>
                        </a:lnSpc>
                        <a:spcAft>
                          <a:spcPts val="0"/>
                        </a:spcAft>
                      </a:pPr>
                      <a:r>
                        <a:rPr lang="es-GT" sz="1100">
                          <a:effectLst/>
                        </a:rPr>
                        <a:t>108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1,440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1,548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793011604"/>
                  </a:ext>
                </a:extLst>
              </a:tr>
              <a:tr h="234730">
                <a:tc>
                  <a:txBody>
                    <a:bodyPr/>
                    <a:lstStyle/>
                    <a:p>
                      <a:pPr marL="48260" algn="l">
                        <a:lnSpc>
                          <a:spcPts val="1240"/>
                        </a:lnSpc>
                        <a:spcAft>
                          <a:spcPts val="0"/>
                        </a:spcAft>
                      </a:pPr>
                      <a:r>
                        <a:rPr lang="es-GT" sz="1100">
                          <a:effectLst/>
                        </a:rPr>
                        <a:t>Retalhuleu</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5</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240"/>
                        </a:lnSpc>
                        <a:spcAft>
                          <a:spcPts val="0"/>
                        </a:spcAft>
                      </a:pPr>
                      <a:r>
                        <a:rPr lang="es-GT" sz="1100" kern="1200" dirty="0">
                          <a:solidFill>
                            <a:schemeClr val="dk1"/>
                          </a:solidFill>
                          <a:effectLst/>
                          <a:latin typeface="+mn-lt"/>
                          <a:ea typeface="+mn-ea"/>
                          <a:cs typeface="+mn-cs"/>
                        </a:rPr>
                        <a:t>11</a:t>
                      </a:r>
                    </a:p>
                  </a:txBody>
                  <a:tcPr marL="0" marR="0" marT="0" marB="0"/>
                </a:tc>
                <a:tc>
                  <a:txBody>
                    <a:bodyPr/>
                    <a:lstStyle/>
                    <a:p>
                      <a:pPr marL="208915" marR="210185" algn="ctr">
                        <a:lnSpc>
                          <a:spcPts val="1240"/>
                        </a:lnSpc>
                        <a:spcAft>
                          <a:spcPts val="0"/>
                        </a:spcAft>
                      </a:pPr>
                      <a:r>
                        <a:rPr lang="es-GT" sz="1100">
                          <a:effectLst/>
                        </a:rPr>
                        <a:t>21</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2540" algn="ctr">
                        <a:lnSpc>
                          <a:spcPts val="1240"/>
                        </a:lnSpc>
                        <a:spcAft>
                          <a:spcPts val="0"/>
                        </a:spcAft>
                      </a:pPr>
                      <a:r>
                        <a:rPr lang="es-GT" sz="1100">
                          <a:effectLst/>
                        </a:rPr>
                        <a:t>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840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840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105953485"/>
                  </a:ext>
                </a:extLst>
              </a:tr>
              <a:tr h="234730">
                <a:tc>
                  <a:txBody>
                    <a:bodyPr/>
                    <a:lstStyle/>
                    <a:p>
                      <a:pPr marL="48260" algn="l">
                        <a:lnSpc>
                          <a:spcPts val="1240"/>
                        </a:lnSpc>
                        <a:spcAft>
                          <a:spcPts val="0"/>
                        </a:spcAft>
                      </a:pPr>
                      <a:r>
                        <a:rPr lang="es-GT" sz="1100">
                          <a:effectLst/>
                        </a:rPr>
                        <a:t>Suchitepéquez</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3</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lnSpc>
                          <a:spcPts val="1240"/>
                        </a:lnSpc>
                        <a:spcAft>
                          <a:spcPts val="0"/>
                        </a:spcAft>
                      </a:pPr>
                      <a:r>
                        <a:rPr lang="es-GT" sz="1100" kern="1200">
                          <a:solidFill>
                            <a:schemeClr val="dk1"/>
                          </a:solidFill>
                          <a:effectLst/>
                          <a:latin typeface="+mn-lt"/>
                          <a:ea typeface="+mn-ea"/>
                          <a:cs typeface="+mn-cs"/>
                        </a:rPr>
                        <a:t>9</a:t>
                      </a:r>
                    </a:p>
                  </a:txBody>
                  <a:tcPr marL="0" marR="0" marT="0" marB="0"/>
                </a:tc>
                <a:tc>
                  <a:txBody>
                    <a:bodyPr/>
                    <a:lstStyle/>
                    <a:p>
                      <a:pPr marL="208915" marR="210185" algn="ctr">
                        <a:lnSpc>
                          <a:spcPts val="1240"/>
                        </a:lnSpc>
                        <a:spcAft>
                          <a:spcPts val="0"/>
                        </a:spcAft>
                      </a:pPr>
                      <a:r>
                        <a:rPr lang="es-GT" sz="1100">
                          <a:effectLst/>
                        </a:rPr>
                        <a:t>15</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2540" algn="ctr">
                        <a:lnSpc>
                          <a:spcPts val="1240"/>
                        </a:lnSpc>
                        <a:spcAft>
                          <a:spcPts val="0"/>
                        </a:spcAft>
                      </a:pPr>
                      <a:r>
                        <a:rPr lang="es-GT" sz="1100">
                          <a:effectLst/>
                        </a:rPr>
                        <a:t>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600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600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4276228820"/>
                  </a:ext>
                </a:extLst>
              </a:tr>
              <a:tr h="234730">
                <a:tc>
                  <a:txBody>
                    <a:bodyPr/>
                    <a:lstStyle/>
                    <a:p>
                      <a:pPr marL="48260" algn="l">
                        <a:lnSpc>
                          <a:spcPts val="1240"/>
                        </a:lnSpc>
                        <a:spcAft>
                          <a:spcPts val="0"/>
                        </a:spcAft>
                      </a:pPr>
                      <a:r>
                        <a:rPr lang="es-GT" sz="1100">
                          <a:effectLst/>
                        </a:rPr>
                        <a:t>Sololá</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6</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lnSpc>
                          <a:spcPts val="1240"/>
                        </a:lnSpc>
                        <a:spcAft>
                          <a:spcPts val="0"/>
                        </a:spcAft>
                      </a:pPr>
                      <a:r>
                        <a:rPr lang="es-GT" sz="1100" kern="1200" dirty="0">
                          <a:solidFill>
                            <a:schemeClr val="dk1"/>
                          </a:solidFill>
                          <a:effectLst/>
                          <a:latin typeface="+mn-lt"/>
                          <a:ea typeface="+mn-ea"/>
                          <a:cs typeface="+mn-cs"/>
                        </a:rPr>
                        <a:t>9</a:t>
                      </a:r>
                    </a:p>
                  </a:txBody>
                  <a:tcPr marL="0" marR="0" marT="0" marB="0"/>
                </a:tc>
                <a:tc>
                  <a:txBody>
                    <a:bodyPr/>
                    <a:lstStyle/>
                    <a:p>
                      <a:pPr marL="208915" marR="210185" algn="ctr">
                        <a:lnSpc>
                          <a:spcPts val="1240"/>
                        </a:lnSpc>
                        <a:spcAft>
                          <a:spcPts val="0"/>
                        </a:spcAft>
                      </a:pPr>
                      <a:r>
                        <a:rPr lang="es-GT" sz="1100">
                          <a:effectLst/>
                        </a:rPr>
                        <a:t>17</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6845" algn="ctr">
                        <a:lnSpc>
                          <a:spcPts val="1240"/>
                        </a:lnSpc>
                        <a:spcAft>
                          <a:spcPts val="0"/>
                        </a:spcAft>
                      </a:pPr>
                      <a:r>
                        <a:rPr lang="es-GT" sz="1100">
                          <a:effectLst/>
                        </a:rPr>
                        <a:t>36</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640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676</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486541028"/>
                  </a:ext>
                </a:extLst>
              </a:tr>
              <a:tr h="234730">
                <a:tc>
                  <a:txBody>
                    <a:bodyPr/>
                    <a:lstStyle/>
                    <a:p>
                      <a:pPr marL="48260" algn="l">
                        <a:lnSpc>
                          <a:spcPts val="1240"/>
                        </a:lnSpc>
                        <a:spcAft>
                          <a:spcPts val="0"/>
                        </a:spcAft>
                      </a:pPr>
                      <a:r>
                        <a:rPr lang="es-GT" sz="1100">
                          <a:effectLst/>
                        </a:rPr>
                        <a:t>Totonicapán</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4</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lnSpc>
                          <a:spcPts val="1240"/>
                        </a:lnSpc>
                        <a:spcAft>
                          <a:spcPts val="0"/>
                        </a:spcAft>
                      </a:pPr>
                      <a:r>
                        <a:rPr lang="es-GT" sz="1100" kern="1200">
                          <a:solidFill>
                            <a:schemeClr val="dk1"/>
                          </a:solidFill>
                          <a:effectLst/>
                          <a:latin typeface="+mn-lt"/>
                          <a:ea typeface="+mn-ea"/>
                          <a:cs typeface="+mn-cs"/>
                        </a:rPr>
                        <a:t>9</a:t>
                      </a:r>
                    </a:p>
                  </a:txBody>
                  <a:tcPr marL="0" marR="0" marT="0" marB="0"/>
                </a:tc>
                <a:tc>
                  <a:txBody>
                    <a:bodyPr/>
                    <a:lstStyle/>
                    <a:p>
                      <a:pPr marR="3175" algn="ctr">
                        <a:lnSpc>
                          <a:spcPts val="1240"/>
                        </a:lnSpc>
                        <a:spcAft>
                          <a:spcPts val="0"/>
                        </a:spcAft>
                      </a:pPr>
                      <a:r>
                        <a:rPr lang="es-GT" sz="1100">
                          <a:effectLst/>
                        </a:rPr>
                        <a:t>9</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0"/>
                        </a:lnSpc>
                        <a:spcAft>
                          <a:spcPts val="0"/>
                        </a:spcAft>
                      </a:pPr>
                      <a:r>
                        <a:rPr lang="es-GT" sz="1100">
                          <a:effectLst/>
                        </a:rPr>
                        <a:t>252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5575" marR="158750" algn="ctr">
                        <a:lnSpc>
                          <a:spcPts val="1240"/>
                        </a:lnSpc>
                        <a:spcAft>
                          <a:spcPts val="0"/>
                        </a:spcAft>
                      </a:pPr>
                      <a:r>
                        <a:rPr lang="es-GT" sz="1100">
                          <a:effectLst/>
                        </a:rPr>
                        <a:t>80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332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071374413"/>
                  </a:ext>
                </a:extLst>
              </a:tr>
              <a:tr h="234730">
                <a:tc>
                  <a:txBody>
                    <a:bodyPr/>
                    <a:lstStyle/>
                    <a:p>
                      <a:pPr marL="48260" algn="l">
                        <a:lnSpc>
                          <a:spcPts val="1245"/>
                        </a:lnSpc>
                        <a:spcAft>
                          <a:spcPts val="0"/>
                        </a:spcAft>
                      </a:pPr>
                      <a:r>
                        <a:rPr lang="es-GT" sz="1100">
                          <a:effectLst/>
                        </a:rPr>
                        <a:t>Huehuetenango</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9210" marR="29210" algn="ctr">
                        <a:lnSpc>
                          <a:spcPts val="1245"/>
                        </a:lnSpc>
                        <a:spcAft>
                          <a:spcPts val="0"/>
                        </a:spcAft>
                      </a:pPr>
                      <a:r>
                        <a:rPr lang="es-GT" sz="1100">
                          <a:effectLst/>
                        </a:rPr>
                        <a:t>12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245"/>
                        </a:lnSpc>
                        <a:spcAft>
                          <a:spcPts val="0"/>
                        </a:spcAft>
                      </a:pPr>
                      <a:r>
                        <a:rPr lang="es-GT" sz="1100" kern="1200" dirty="0">
                          <a:solidFill>
                            <a:schemeClr val="dk1"/>
                          </a:solidFill>
                          <a:effectLst/>
                          <a:latin typeface="+mn-lt"/>
                          <a:ea typeface="+mn-ea"/>
                          <a:cs typeface="+mn-cs"/>
                        </a:rPr>
                        <a:t>34</a:t>
                      </a:r>
                    </a:p>
                  </a:txBody>
                  <a:tcPr marL="0" marR="0" marT="0" marB="0"/>
                </a:tc>
                <a:tc>
                  <a:txBody>
                    <a:bodyPr/>
                    <a:lstStyle/>
                    <a:p>
                      <a:pPr marL="208915" marR="210185" algn="ctr">
                        <a:lnSpc>
                          <a:spcPts val="1245"/>
                        </a:lnSpc>
                        <a:spcAft>
                          <a:spcPts val="0"/>
                        </a:spcAft>
                      </a:pPr>
                      <a:r>
                        <a:rPr lang="es-GT" sz="1100">
                          <a:effectLst/>
                        </a:rPr>
                        <a:t>40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5"/>
                        </a:lnSpc>
                        <a:spcAft>
                          <a:spcPts val="0"/>
                        </a:spcAft>
                      </a:pPr>
                      <a:r>
                        <a:rPr lang="es-GT" sz="1100">
                          <a:effectLst/>
                        </a:rPr>
                        <a:t>1,224</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5"/>
                        </a:lnSpc>
                        <a:spcAft>
                          <a:spcPts val="0"/>
                        </a:spcAft>
                      </a:pPr>
                      <a:r>
                        <a:rPr lang="es-GT" sz="1100">
                          <a:effectLst/>
                        </a:rPr>
                        <a:t>240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5"/>
                        </a:lnSpc>
                        <a:spcAft>
                          <a:spcPts val="0"/>
                        </a:spcAft>
                      </a:pPr>
                      <a:r>
                        <a:rPr lang="es-GT" sz="1100">
                          <a:effectLst/>
                        </a:rPr>
                        <a:t>1,464</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332091021"/>
                  </a:ext>
                </a:extLst>
              </a:tr>
              <a:tr h="234730">
                <a:tc>
                  <a:txBody>
                    <a:bodyPr/>
                    <a:lstStyle/>
                    <a:p>
                      <a:pPr marL="48260" algn="l">
                        <a:lnSpc>
                          <a:spcPts val="1240"/>
                        </a:lnSpc>
                        <a:spcAft>
                          <a:spcPts val="0"/>
                        </a:spcAft>
                      </a:pPr>
                      <a:r>
                        <a:rPr lang="es-GT" sz="1100">
                          <a:effectLst/>
                        </a:rPr>
                        <a:t>Jutiapa</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240"/>
                        </a:lnSpc>
                        <a:spcAft>
                          <a:spcPts val="0"/>
                        </a:spcAft>
                      </a:pPr>
                      <a:r>
                        <a:rPr lang="es-GT" sz="1100" kern="1200" dirty="0">
                          <a:solidFill>
                            <a:schemeClr val="dk1"/>
                          </a:solidFill>
                          <a:effectLst/>
                          <a:latin typeface="+mn-lt"/>
                          <a:ea typeface="+mn-ea"/>
                          <a:cs typeface="+mn-cs"/>
                        </a:rPr>
                        <a:t>26</a:t>
                      </a:r>
                    </a:p>
                  </a:txBody>
                  <a:tcPr marL="0" marR="0" marT="0" marB="0"/>
                </a:tc>
                <a:tc>
                  <a:txBody>
                    <a:bodyPr/>
                    <a:lstStyle/>
                    <a:p>
                      <a:pPr marL="208915" marR="210185" algn="ctr">
                        <a:lnSpc>
                          <a:spcPts val="1240"/>
                        </a:lnSpc>
                        <a:spcAft>
                          <a:spcPts val="0"/>
                        </a:spcAft>
                      </a:pPr>
                      <a:r>
                        <a:rPr lang="es-GT" sz="1100">
                          <a:effectLst/>
                        </a:rPr>
                        <a:t>31</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0"/>
                        </a:lnSpc>
                        <a:spcAft>
                          <a:spcPts val="0"/>
                        </a:spcAft>
                      </a:pPr>
                      <a:r>
                        <a:rPr lang="es-GT" sz="1100">
                          <a:effectLst/>
                        </a:rPr>
                        <a:t>324</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880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1,204</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605805035"/>
                  </a:ext>
                </a:extLst>
              </a:tr>
              <a:tr h="234730">
                <a:tc>
                  <a:txBody>
                    <a:bodyPr/>
                    <a:lstStyle/>
                    <a:p>
                      <a:pPr marL="48260" algn="l">
                        <a:lnSpc>
                          <a:spcPts val="1240"/>
                        </a:lnSpc>
                        <a:spcAft>
                          <a:spcPts val="0"/>
                        </a:spcAft>
                      </a:pPr>
                      <a:r>
                        <a:rPr lang="es-GT" sz="1100">
                          <a:effectLst/>
                        </a:rPr>
                        <a:t>Jalapa</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3</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240"/>
                        </a:lnSpc>
                        <a:spcAft>
                          <a:spcPts val="0"/>
                        </a:spcAft>
                      </a:pPr>
                      <a:r>
                        <a:rPr lang="es-GT" sz="1100" kern="1200" dirty="0">
                          <a:solidFill>
                            <a:schemeClr val="dk1"/>
                          </a:solidFill>
                          <a:effectLst/>
                          <a:latin typeface="+mn-lt"/>
                          <a:ea typeface="+mn-ea"/>
                          <a:cs typeface="+mn-cs"/>
                        </a:rPr>
                        <a:t>16</a:t>
                      </a:r>
                    </a:p>
                  </a:txBody>
                  <a:tcPr marL="0" marR="0" marT="0" marB="0"/>
                </a:tc>
                <a:tc>
                  <a:txBody>
                    <a:bodyPr/>
                    <a:lstStyle/>
                    <a:p>
                      <a:pPr marL="208915" marR="210185" algn="ctr">
                        <a:lnSpc>
                          <a:spcPts val="1240"/>
                        </a:lnSpc>
                        <a:spcAft>
                          <a:spcPts val="0"/>
                        </a:spcAft>
                      </a:pPr>
                      <a:r>
                        <a:rPr lang="es-GT" sz="1100">
                          <a:effectLst/>
                        </a:rPr>
                        <a:t>27</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0"/>
                        </a:lnSpc>
                        <a:spcAft>
                          <a:spcPts val="0"/>
                        </a:spcAft>
                      </a:pPr>
                      <a:r>
                        <a:rPr lang="es-GT" sz="1100">
                          <a:effectLst/>
                        </a:rPr>
                        <a:t>252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800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1,052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842887309"/>
                  </a:ext>
                </a:extLst>
              </a:tr>
              <a:tr h="234730">
                <a:tc>
                  <a:txBody>
                    <a:bodyPr/>
                    <a:lstStyle/>
                    <a:p>
                      <a:pPr marL="48260" algn="l">
                        <a:lnSpc>
                          <a:spcPts val="1240"/>
                        </a:lnSpc>
                        <a:spcAft>
                          <a:spcPts val="0"/>
                        </a:spcAft>
                      </a:pPr>
                      <a:r>
                        <a:rPr lang="es-GT" sz="1100">
                          <a:effectLst/>
                        </a:rPr>
                        <a:t>Santa Rosa</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240"/>
                        </a:lnSpc>
                        <a:spcAft>
                          <a:spcPts val="0"/>
                        </a:spcAft>
                      </a:pPr>
                      <a:r>
                        <a:rPr lang="es-GT" sz="1100" kern="1200">
                          <a:solidFill>
                            <a:schemeClr val="dk1"/>
                          </a:solidFill>
                          <a:effectLst/>
                          <a:latin typeface="+mn-lt"/>
                          <a:ea typeface="+mn-ea"/>
                          <a:cs typeface="+mn-cs"/>
                        </a:rPr>
                        <a:t>10</a:t>
                      </a:r>
                    </a:p>
                  </a:txBody>
                  <a:tcPr marL="0" marR="0" marT="0" marB="0"/>
                </a:tc>
                <a:tc>
                  <a:txBody>
                    <a:bodyPr/>
                    <a:lstStyle/>
                    <a:p>
                      <a:pPr marL="208915" marR="210185" algn="ctr">
                        <a:lnSpc>
                          <a:spcPts val="1240"/>
                        </a:lnSpc>
                        <a:spcAft>
                          <a:spcPts val="0"/>
                        </a:spcAft>
                      </a:pPr>
                      <a:r>
                        <a:rPr lang="es-GT" sz="1100">
                          <a:effectLst/>
                        </a:rPr>
                        <a:t>20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0"/>
                        </a:lnSpc>
                        <a:spcAft>
                          <a:spcPts val="0"/>
                        </a:spcAft>
                      </a:pPr>
                      <a:r>
                        <a:rPr lang="es-GT" sz="1100">
                          <a:effectLst/>
                        </a:rPr>
                        <a:t>108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680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788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766461256"/>
                  </a:ext>
                </a:extLst>
              </a:tr>
              <a:tr h="234730">
                <a:tc>
                  <a:txBody>
                    <a:bodyPr/>
                    <a:lstStyle/>
                    <a:p>
                      <a:pPr marL="48260" algn="l">
                        <a:lnSpc>
                          <a:spcPts val="1240"/>
                        </a:lnSpc>
                        <a:spcAft>
                          <a:spcPts val="0"/>
                        </a:spcAft>
                      </a:pPr>
                      <a:r>
                        <a:rPr lang="es-GT" sz="1100">
                          <a:effectLst/>
                        </a:rPr>
                        <a:t>El Progreso</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3</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lnSpc>
                          <a:spcPts val="1240"/>
                        </a:lnSpc>
                        <a:spcAft>
                          <a:spcPts val="0"/>
                        </a:spcAft>
                      </a:pPr>
                      <a:r>
                        <a:rPr lang="es-GT" sz="1100" kern="1200">
                          <a:solidFill>
                            <a:schemeClr val="dk1"/>
                          </a:solidFill>
                          <a:effectLst/>
                          <a:latin typeface="+mn-lt"/>
                          <a:ea typeface="+mn-ea"/>
                          <a:cs typeface="+mn-cs"/>
                        </a:rPr>
                        <a:t>5</a:t>
                      </a:r>
                    </a:p>
                  </a:txBody>
                  <a:tcPr marL="0" marR="0" marT="0" marB="0"/>
                </a:tc>
                <a:tc>
                  <a:txBody>
                    <a:bodyPr/>
                    <a:lstStyle/>
                    <a:p>
                      <a:pPr marL="208915" marR="210185" algn="ctr">
                        <a:lnSpc>
                          <a:spcPts val="1240"/>
                        </a:lnSpc>
                        <a:spcAft>
                          <a:spcPts val="0"/>
                        </a:spcAft>
                      </a:pPr>
                      <a:r>
                        <a:rPr lang="es-GT" sz="1100">
                          <a:effectLst/>
                        </a:rPr>
                        <a:t>10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2540" algn="ctr">
                        <a:lnSpc>
                          <a:spcPts val="1240"/>
                        </a:lnSpc>
                        <a:spcAft>
                          <a:spcPts val="0"/>
                        </a:spcAft>
                      </a:pPr>
                      <a:r>
                        <a:rPr lang="es-GT" sz="1100">
                          <a:effectLst/>
                        </a:rPr>
                        <a:t>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400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400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825048596"/>
                  </a:ext>
                </a:extLst>
              </a:tr>
              <a:tr h="182911">
                <a:tc>
                  <a:txBody>
                    <a:bodyPr/>
                    <a:lstStyle/>
                    <a:p>
                      <a:pPr marL="48260" algn="l">
                        <a:lnSpc>
                          <a:spcPts val="1240"/>
                        </a:lnSpc>
                        <a:spcAft>
                          <a:spcPts val="0"/>
                        </a:spcAft>
                      </a:pPr>
                      <a:r>
                        <a:rPr lang="es-GT" sz="1100">
                          <a:effectLst/>
                        </a:rPr>
                        <a:t>Zacapa</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lnSpc>
                          <a:spcPts val="1240"/>
                        </a:lnSpc>
                        <a:spcAft>
                          <a:spcPts val="0"/>
                        </a:spcAft>
                      </a:pPr>
                      <a:r>
                        <a:rPr lang="es-GT" sz="1100" kern="1200">
                          <a:solidFill>
                            <a:schemeClr val="dk1"/>
                          </a:solidFill>
                          <a:effectLst/>
                          <a:latin typeface="+mn-lt"/>
                          <a:ea typeface="+mn-ea"/>
                          <a:cs typeface="+mn-cs"/>
                        </a:rPr>
                        <a:t>3</a:t>
                      </a:r>
                    </a:p>
                  </a:txBody>
                  <a:tcPr marL="0" marR="0" marT="0" marB="0"/>
                </a:tc>
                <a:tc>
                  <a:txBody>
                    <a:bodyPr/>
                    <a:lstStyle/>
                    <a:p>
                      <a:pPr marR="3175" algn="ctr">
                        <a:lnSpc>
                          <a:spcPts val="1240"/>
                        </a:lnSpc>
                        <a:spcAft>
                          <a:spcPts val="0"/>
                        </a:spcAft>
                      </a:pPr>
                      <a:r>
                        <a:rPr lang="es-GT" sz="1100">
                          <a:effectLst/>
                        </a:rPr>
                        <a:t>3</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2540" algn="ctr">
                        <a:lnSpc>
                          <a:spcPts val="1240"/>
                        </a:lnSpc>
                        <a:spcAft>
                          <a:spcPts val="0"/>
                        </a:spcAft>
                      </a:pPr>
                      <a:r>
                        <a:rPr lang="es-GT" sz="1100">
                          <a:effectLst/>
                        </a:rPr>
                        <a:t>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120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120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908767632"/>
                  </a:ext>
                </a:extLst>
              </a:tr>
              <a:tr h="234730">
                <a:tc>
                  <a:txBody>
                    <a:bodyPr/>
                    <a:lstStyle/>
                    <a:p>
                      <a:pPr marL="48260" algn="l">
                        <a:lnSpc>
                          <a:spcPts val="1230"/>
                        </a:lnSpc>
                        <a:spcBef>
                          <a:spcPts val="10"/>
                        </a:spcBef>
                        <a:spcAft>
                          <a:spcPts val="0"/>
                        </a:spcAft>
                      </a:pPr>
                      <a:r>
                        <a:rPr lang="es-GT" sz="1100">
                          <a:effectLst/>
                        </a:rPr>
                        <a:t>Chiquimula</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30"/>
                        </a:lnSpc>
                        <a:spcBef>
                          <a:spcPts val="10"/>
                        </a:spcBef>
                        <a:spcAft>
                          <a:spcPts val="0"/>
                        </a:spcAft>
                      </a:pPr>
                      <a:r>
                        <a:rPr lang="es-GT" sz="1100">
                          <a:effectLst/>
                        </a:rPr>
                        <a:t>3</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230"/>
                        </a:lnSpc>
                        <a:spcBef>
                          <a:spcPts val="10"/>
                        </a:spcBef>
                        <a:spcAft>
                          <a:spcPts val="0"/>
                        </a:spcAft>
                      </a:pPr>
                      <a:r>
                        <a:rPr lang="es-GT" sz="1100" kern="1200">
                          <a:solidFill>
                            <a:schemeClr val="dk1"/>
                          </a:solidFill>
                          <a:effectLst/>
                          <a:latin typeface="+mn-lt"/>
                          <a:ea typeface="+mn-ea"/>
                          <a:cs typeface="+mn-cs"/>
                        </a:rPr>
                        <a:t>17</a:t>
                      </a:r>
                    </a:p>
                  </a:txBody>
                  <a:tcPr marL="0" marR="0" marT="0" marB="0"/>
                </a:tc>
                <a:tc>
                  <a:txBody>
                    <a:bodyPr/>
                    <a:lstStyle/>
                    <a:p>
                      <a:pPr marL="208915" marR="210185" algn="ctr">
                        <a:lnSpc>
                          <a:spcPts val="1230"/>
                        </a:lnSpc>
                        <a:spcBef>
                          <a:spcPts val="10"/>
                        </a:spcBef>
                        <a:spcAft>
                          <a:spcPts val="0"/>
                        </a:spcAft>
                      </a:pPr>
                      <a:r>
                        <a:rPr lang="es-GT" sz="1100">
                          <a:effectLst/>
                        </a:rPr>
                        <a:t>18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30"/>
                        </a:lnSpc>
                        <a:spcBef>
                          <a:spcPts val="10"/>
                        </a:spcBef>
                        <a:spcAft>
                          <a:spcPts val="0"/>
                        </a:spcAft>
                      </a:pPr>
                      <a:r>
                        <a:rPr lang="es-GT" sz="1100">
                          <a:effectLst/>
                        </a:rPr>
                        <a:t>360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30"/>
                        </a:lnSpc>
                        <a:spcBef>
                          <a:spcPts val="10"/>
                        </a:spcBef>
                        <a:spcAft>
                          <a:spcPts val="0"/>
                        </a:spcAft>
                      </a:pPr>
                      <a:r>
                        <a:rPr lang="es-GT" sz="1100">
                          <a:effectLst/>
                        </a:rPr>
                        <a:t>320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30"/>
                        </a:lnSpc>
                        <a:spcBef>
                          <a:spcPts val="10"/>
                        </a:spcBef>
                        <a:spcAft>
                          <a:spcPts val="0"/>
                        </a:spcAft>
                      </a:pPr>
                      <a:r>
                        <a:rPr lang="es-GT" sz="1100">
                          <a:effectLst/>
                        </a:rPr>
                        <a:t>680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687387569"/>
                  </a:ext>
                </a:extLst>
              </a:tr>
              <a:tr h="234730">
                <a:tc>
                  <a:txBody>
                    <a:bodyPr/>
                    <a:lstStyle/>
                    <a:p>
                      <a:pPr marL="48260" algn="l">
                        <a:lnSpc>
                          <a:spcPts val="1230"/>
                        </a:lnSpc>
                        <a:spcBef>
                          <a:spcPts val="10"/>
                        </a:spcBef>
                        <a:spcAft>
                          <a:spcPts val="0"/>
                        </a:spcAft>
                      </a:pPr>
                      <a:r>
                        <a:rPr lang="es-GT" sz="1100">
                          <a:effectLst/>
                        </a:rPr>
                        <a:t>Baja Verapaz</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30"/>
                        </a:lnSpc>
                        <a:spcBef>
                          <a:spcPts val="10"/>
                        </a:spcBef>
                        <a:spcAft>
                          <a:spcPts val="0"/>
                        </a:spcAft>
                      </a:pPr>
                      <a:r>
                        <a:rPr lang="es-GT" sz="1100">
                          <a:effectLst/>
                        </a:rPr>
                        <a:t>3</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230"/>
                        </a:lnSpc>
                        <a:spcBef>
                          <a:spcPts val="10"/>
                        </a:spcBef>
                        <a:spcAft>
                          <a:spcPts val="0"/>
                        </a:spcAft>
                      </a:pPr>
                      <a:r>
                        <a:rPr lang="es-GT" sz="1100" kern="1200">
                          <a:solidFill>
                            <a:schemeClr val="dk1"/>
                          </a:solidFill>
                          <a:effectLst/>
                          <a:latin typeface="+mn-lt"/>
                          <a:ea typeface="+mn-ea"/>
                          <a:cs typeface="+mn-cs"/>
                        </a:rPr>
                        <a:t>14</a:t>
                      </a:r>
                    </a:p>
                  </a:txBody>
                  <a:tcPr marL="0" marR="0" marT="0" marB="0"/>
                </a:tc>
                <a:tc>
                  <a:txBody>
                    <a:bodyPr/>
                    <a:lstStyle/>
                    <a:p>
                      <a:pPr marL="208915" marR="210185" algn="ctr">
                        <a:lnSpc>
                          <a:spcPts val="1230"/>
                        </a:lnSpc>
                        <a:spcBef>
                          <a:spcPts val="10"/>
                        </a:spcBef>
                        <a:spcAft>
                          <a:spcPts val="0"/>
                        </a:spcAft>
                      </a:pPr>
                      <a:r>
                        <a:rPr lang="es-GT" sz="1100">
                          <a:effectLst/>
                        </a:rPr>
                        <a:t>19</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6845" algn="ctr">
                        <a:lnSpc>
                          <a:spcPts val="1230"/>
                        </a:lnSpc>
                        <a:spcBef>
                          <a:spcPts val="10"/>
                        </a:spcBef>
                        <a:spcAft>
                          <a:spcPts val="0"/>
                        </a:spcAft>
                      </a:pPr>
                      <a:r>
                        <a:rPr lang="es-GT" sz="1100">
                          <a:effectLst/>
                        </a:rPr>
                        <a:t>36</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30"/>
                        </a:lnSpc>
                        <a:spcBef>
                          <a:spcPts val="10"/>
                        </a:spcBef>
                        <a:spcAft>
                          <a:spcPts val="0"/>
                        </a:spcAft>
                      </a:pPr>
                      <a:r>
                        <a:rPr lang="es-GT" sz="1100">
                          <a:effectLst/>
                        </a:rPr>
                        <a:t>720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30"/>
                        </a:lnSpc>
                        <a:spcBef>
                          <a:spcPts val="10"/>
                        </a:spcBef>
                        <a:spcAft>
                          <a:spcPts val="0"/>
                        </a:spcAft>
                      </a:pPr>
                      <a:r>
                        <a:rPr lang="es-GT" sz="1100">
                          <a:effectLst/>
                        </a:rPr>
                        <a:t>756</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2124719288"/>
                  </a:ext>
                </a:extLst>
              </a:tr>
              <a:tr h="236482">
                <a:tc>
                  <a:txBody>
                    <a:bodyPr/>
                    <a:lstStyle/>
                    <a:p>
                      <a:pPr marL="48260" algn="l">
                        <a:lnSpc>
                          <a:spcPts val="1245"/>
                        </a:lnSpc>
                        <a:spcBef>
                          <a:spcPts val="10"/>
                        </a:spcBef>
                        <a:spcAft>
                          <a:spcPts val="0"/>
                        </a:spcAft>
                      </a:pPr>
                      <a:r>
                        <a:rPr lang="es-GT" sz="1100">
                          <a:effectLst/>
                        </a:rPr>
                        <a:t>Chimaltenango</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9210" marR="29210" algn="ctr">
                        <a:lnSpc>
                          <a:spcPts val="1245"/>
                        </a:lnSpc>
                        <a:spcBef>
                          <a:spcPts val="10"/>
                        </a:spcBef>
                        <a:spcAft>
                          <a:spcPts val="0"/>
                        </a:spcAft>
                      </a:pPr>
                      <a:r>
                        <a:rPr lang="es-GT" sz="1100">
                          <a:effectLst/>
                        </a:rPr>
                        <a:t>11</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245"/>
                        </a:lnSpc>
                        <a:spcBef>
                          <a:spcPts val="10"/>
                        </a:spcBef>
                        <a:spcAft>
                          <a:spcPts val="0"/>
                        </a:spcAft>
                      </a:pPr>
                      <a:r>
                        <a:rPr lang="es-GT" sz="1100" kern="1200" dirty="0">
                          <a:solidFill>
                            <a:schemeClr val="dk1"/>
                          </a:solidFill>
                          <a:effectLst/>
                          <a:latin typeface="+mn-lt"/>
                          <a:ea typeface="+mn-ea"/>
                          <a:cs typeface="+mn-cs"/>
                        </a:rPr>
                        <a:t>60</a:t>
                      </a:r>
                    </a:p>
                  </a:txBody>
                  <a:tcPr marL="0" marR="0" marT="0" marB="0"/>
                </a:tc>
                <a:tc>
                  <a:txBody>
                    <a:bodyPr/>
                    <a:lstStyle/>
                    <a:p>
                      <a:pPr marL="208915" marR="210185" algn="ctr">
                        <a:lnSpc>
                          <a:spcPts val="1245"/>
                        </a:lnSpc>
                        <a:spcBef>
                          <a:spcPts val="10"/>
                        </a:spcBef>
                        <a:spcAft>
                          <a:spcPts val="0"/>
                        </a:spcAft>
                      </a:pPr>
                      <a:r>
                        <a:rPr lang="es-GT" sz="1100" dirty="0">
                          <a:effectLst/>
                        </a:rPr>
                        <a:t>90</a:t>
                      </a:r>
                      <a:endParaRPr lang="es-GT" sz="1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5"/>
                        </a:lnSpc>
                        <a:spcBef>
                          <a:spcPts val="10"/>
                        </a:spcBef>
                        <a:spcAft>
                          <a:spcPts val="0"/>
                        </a:spcAft>
                      </a:pPr>
                      <a:r>
                        <a:rPr lang="es-GT" sz="1100">
                          <a:effectLst/>
                        </a:rPr>
                        <a:t>612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5"/>
                        </a:lnSpc>
                        <a:spcBef>
                          <a:spcPts val="10"/>
                        </a:spcBef>
                        <a:spcAft>
                          <a:spcPts val="0"/>
                        </a:spcAft>
                      </a:pPr>
                      <a:r>
                        <a:rPr lang="es-GT" sz="1100">
                          <a:effectLst/>
                        </a:rPr>
                        <a:t>2,920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5"/>
                        </a:lnSpc>
                        <a:spcBef>
                          <a:spcPts val="10"/>
                        </a:spcBef>
                        <a:spcAft>
                          <a:spcPts val="0"/>
                        </a:spcAft>
                      </a:pPr>
                      <a:r>
                        <a:rPr lang="es-GT" sz="1100">
                          <a:effectLst/>
                        </a:rPr>
                        <a:t>3,532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933362194"/>
                  </a:ext>
                </a:extLst>
              </a:tr>
              <a:tr h="234730">
                <a:tc>
                  <a:txBody>
                    <a:bodyPr/>
                    <a:lstStyle/>
                    <a:p>
                      <a:pPr marL="48260" algn="l">
                        <a:lnSpc>
                          <a:spcPts val="1240"/>
                        </a:lnSpc>
                        <a:spcAft>
                          <a:spcPts val="0"/>
                        </a:spcAft>
                      </a:pPr>
                      <a:r>
                        <a:rPr lang="es-GT" sz="1100">
                          <a:effectLst/>
                        </a:rPr>
                        <a:t>El Quiché</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9210" marR="29210" algn="ctr">
                        <a:lnSpc>
                          <a:spcPts val="1240"/>
                        </a:lnSpc>
                        <a:spcAft>
                          <a:spcPts val="0"/>
                        </a:spcAft>
                      </a:pPr>
                      <a:r>
                        <a:rPr lang="es-GT" sz="1100">
                          <a:effectLst/>
                        </a:rPr>
                        <a:t>18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100" marR="38735" algn="ctr">
                        <a:lnSpc>
                          <a:spcPts val="1240"/>
                        </a:lnSpc>
                        <a:spcAft>
                          <a:spcPts val="0"/>
                        </a:spcAft>
                      </a:pPr>
                      <a:r>
                        <a:rPr lang="es-GT" sz="1100" kern="1200" dirty="0">
                          <a:solidFill>
                            <a:schemeClr val="dk1"/>
                          </a:solidFill>
                          <a:effectLst/>
                          <a:latin typeface="+mn-lt"/>
                          <a:ea typeface="+mn-ea"/>
                          <a:cs typeface="+mn-cs"/>
                        </a:rPr>
                        <a:t>115</a:t>
                      </a:r>
                    </a:p>
                  </a:txBody>
                  <a:tcPr marL="0" marR="0" marT="0" marB="0"/>
                </a:tc>
                <a:tc>
                  <a:txBody>
                    <a:bodyPr/>
                    <a:lstStyle/>
                    <a:p>
                      <a:pPr marL="208915" marR="210820" algn="ctr">
                        <a:lnSpc>
                          <a:spcPts val="1240"/>
                        </a:lnSpc>
                        <a:spcAft>
                          <a:spcPts val="0"/>
                        </a:spcAft>
                      </a:pPr>
                      <a:r>
                        <a:rPr lang="es-GT" sz="1100">
                          <a:effectLst/>
                        </a:rPr>
                        <a:t>160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0"/>
                        </a:lnSpc>
                        <a:spcAft>
                          <a:spcPts val="0"/>
                        </a:spcAft>
                      </a:pPr>
                      <a:r>
                        <a:rPr lang="es-GT" sz="1100">
                          <a:effectLst/>
                        </a:rPr>
                        <a:t>3,888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2,080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5,968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561027225"/>
                  </a:ext>
                </a:extLst>
              </a:tr>
              <a:tr h="234730">
                <a:tc>
                  <a:txBody>
                    <a:bodyPr/>
                    <a:lstStyle/>
                    <a:p>
                      <a:pPr marL="48260" algn="l">
                        <a:lnSpc>
                          <a:spcPts val="1240"/>
                        </a:lnSpc>
                        <a:spcAft>
                          <a:spcPts val="0"/>
                        </a:spcAft>
                      </a:pPr>
                      <a:r>
                        <a:rPr lang="es-GT" sz="1100">
                          <a:effectLst/>
                        </a:rPr>
                        <a:t>Guatemala</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1905" algn="ctr">
                        <a:lnSpc>
                          <a:spcPts val="1240"/>
                        </a:lnSpc>
                        <a:spcAft>
                          <a:spcPts val="0"/>
                        </a:spcAft>
                      </a:pPr>
                      <a:r>
                        <a:rPr lang="es-GT" sz="1100">
                          <a:effectLst/>
                        </a:rPr>
                        <a:t>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R="635" algn="ctr">
                        <a:lnSpc>
                          <a:spcPts val="1240"/>
                        </a:lnSpc>
                        <a:spcAft>
                          <a:spcPts val="0"/>
                        </a:spcAft>
                      </a:pPr>
                      <a:r>
                        <a:rPr lang="es-GT" sz="1100" kern="1200" dirty="0">
                          <a:solidFill>
                            <a:schemeClr val="dk1"/>
                          </a:solidFill>
                          <a:effectLst/>
                          <a:latin typeface="+mn-lt"/>
                          <a:ea typeface="+mn-ea"/>
                          <a:cs typeface="+mn-cs"/>
                        </a:rPr>
                        <a:t>4</a:t>
                      </a:r>
                    </a:p>
                  </a:txBody>
                  <a:tcPr marL="0" marR="0" marT="0" marB="0"/>
                </a:tc>
                <a:tc>
                  <a:txBody>
                    <a:bodyPr/>
                    <a:lstStyle/>
                    <a:p>
                      <a:pPr marL="208915" marR="210185" algn="ctr">
                        <a:lnSpc>
                          <a:spcPts val="1240"/>
                        </a:lnSpc>
                        <a:spcAft>
                          <a:spcPts val="0"/>
                        </a:spcAft>
                      </a:pPr>
                      <a:r>
                        <a:rPr lang="es-GT" sz="1100">
                          <a:effectLst/>
                        </a:rPr>
                        <a:t>35</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240"/>
                        </a:lnSpc>
                        <a:spcAft>
                          <a:spcPts val="0"/>
                        </a:spcAft>
                      </a:pPr>
                      <a:r>
                        <a:rPr lang="es-GT" sz="1100">
                          <a:effectLst/>
                        </a:rPr>
                        <a:t>108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240"/>
                        </a:lnSpc>
                        <a:spcAft>
                          <a:spcPts val="0"/>
                        </a:spcAft>
                      </a:pPr>
                      <a:r>
                        <a:rPr lang="es-GT" sz="1100">
                          <a:effectLst/>
                        </a:rPr>
                        <a:t>1,280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670" marR="28575" algn="ctr">
                        <a:lnSpc>
                          <a:spcPts val="1240"/>
                        </a:lnSpc>
                        <a:spcAft>
                          <a:spcPts val="0"/>
                        </a:spcAft>
                      </a:pPr>
                      <a:r>
                        <a:rPr lang="es-GT" sz="1100">
                          <a:effectLst/>
                        </a:rPr>
                        <a:t>1,388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824215726"/>
                  </a:ext>
                </a:extLst>
              </a:tr>
              <a:tr h="256626">
                <a:tc>
                  <a:txBody>
                    <a:bodyPr/>
                    <a:lstStyle/>
                    <a:p>
                      <a:pPr marL="20320" marR="17780" algn="ctr">
                        <a:lnSpc>
                          <a:spcPts val="1360"/>
                        </a:lnSpc>
                        <a:spcBef>
                          <a:spcPts val="10"/>
                        </a:spcBef>
                        <a:spcAft>
                          <a:spcPts val="0"/>
                        </a:spcAft>
                      </a:pPr>
                      <a:r>
                        <a:rPr lang="es-GT" sz="1200">
                          <a:effectLst/>
                        </a:rPr>
                        <a:t>Total</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7940" marR="29210" algn="ctr">
                        <a:lnSpc>
                          <a:spcPts val="1360"/>
                        </a:lnSpc>
                        <a:spcBef>
                          <a:spcPts val="10"/>
                        </a:spcBef>
                        <a:spcAft>
                          <a:spcPts val="0"/>
                        </a:spcAft>
                      </a:pPr>
                      <a:r>
                        <a:rPr lang="es-GT" sz="1200">
                          <a:effectLst/>
                        </a:rPr>
                        <a:t>110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38735" marR="38735" algn="ctr">
                        <a:lnSpc>
                          <a:spcPts val="1360"/>
                        </a:lnSpc>
                        <a:spcBef>
                          <a:spcPts val="10"/>
                        </a:spcBef>
                        <a:spcAft>
                          <a:spcPts val="0"/>
                        </a:spcAft>
                      </a:pPr>
                      <a:r>
                        <a:rPr lang="es-GT" sz="1200">
                          <a:effectLst/>
                        </a:rPr>
                        <a:t>492</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08915" marR="211455" algn="ctr">
                        <a:lnSpc>
                          <a:spcPts val="1360"/>
                        </a:lnSpc>
                        <a:spcBef>
                          <a:spcPts val="10"/>
                        </a:spcBef>
                        <a:spcAft>
                          <a:spcPts val="0"/>
                        </a:spcAft>
                      </a:pPr>
                      <a:r>
                        <a:rPr lang="es-GT" sz="1200">
                          <a:effectLst/>
                        </a:rPr>
                        <a:t>743</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6210" marR="157480" algn="ctr">
                        <a:lnSpc>
                          <a:spcPts val="1360"/>
                        </a:lnSpc>
                        <a:spcBef>
                          <a:spcPts val="10"/>
                        </a:spcBef>
                        <a:spcAft>
                          <a:spcPts val="0"/>
                        </a:spcAft>
                      </a:pPr>
                      <a:r>
                        <a:rPr lang="es-GT" sz="1200">
                          <a:effectLst/>
                        </a:rPr>
                        <a:t>11,088</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154940" marR="158750" algn="ctr">
                        <a:lnSpc>
                          <a:spcPts val="1360"/>
                        </a:lnSpc>
                        <a:spcBef>
                          <a:spcPts val="10"/>
                        </a:spcBef>
                        <a:spcAft>
                          <a:spcPts val="0"/>
                        </a:spcAft>
                      </a:pPr>
                      <a:r>
                        <a:rPr lang="es-GT" sz="1200">
                          <a:effectLst/>
                        </a:rPr>
                        <a:t>17,400</a:t>
                      </a:r>
                      <a:endParaRPr lang="es-GT" sz="1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26035" marR="29210" algn="ctr">
                        <a:lnSpc>
                          <a:spcPts val="1360"/>
                        </a:lnSpc>
                        <a:spcBef>
                          <a:spcPts val="10"/>
                        </a:spcBef>
                        <a:spcAft>
                          <a:spcPts val="0"/>
                        </a:spcAft>
                      </a:pPr>
                      <a:r>
                        <a:rPr lang="es-GT" sz="1200" dirty="0">
                          <a:effectLst/>
                        </a:rPr>
                        <a:t>28,488</a:t>
                      </a:r>
                      <a:endParaRPr lang="es-GT" sz="1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3019080714"/>
                  </a:ext>
                </a:extLst>
              </a:tr>
            </a:tbl>
          </a:graphicData>
        </a:graphic>
      </p:graphicFrame>
    </p:spTree>
    <p:extLst>
      <p:ext uri="{BB962C8B-B14F-4D97-AF65-F5344CB8AC3E}">
        <p14:creationId xmlns:p14="http://schemas.microsoft.com/office/powerpoint/2010/main" val="3960081182"/>
      </p:ext>
    </p:extLst>
  </p:cSld>
  <p:clrMapOvr>
    <a:masterClrMapping/>
  </p:clrMapOvr>
</p:sld>
</file>

<file path=ppt/theme/theme1.xml><?xml version="1.0" encoding="utf-8"?>
<a:theme xmlns:a="http://schemas.openxmlformats.org/drawingml/2006/main" name="Office Theme">
  <a:themeElements>
    <a:clrScheme name="Custom 19">
      <a:dk1>
        <a:sysClr val="windowText" lastClr="000000"/>
      </a:dk1>
      <a:lt1>
        <a:sysClr val="window" lastClr="FFFFFF"/>
      </a:lt1>
      <a:dk2>
        <a:srgbClr val="1F497D"/>
      </a:dk2>
      <a:lt2>
        <a:srgbClr val="3F6EC2"/>
      </a:lt2>
      <a:accent1>
        <a:srgbClr val="6DC6CD"/>
      </a:accent1>
      <a:accent2>
        <a:srgbClr val="52BF8A"/>
      </a:accent2>
      <a:accent3>
        <a:srgbClr val="638CA5"/>
      </a:accent3>
      <a:accent4>
        <a:srgbClr val="E9BB27"/>
      </a:accent4>
      <a:accent5>
        <a:srgbClr val="F46800"/>
      </a:accent5>
      <a:accent6>
        <a:srgbClr val="E45F56"/>
      </a:accent6>
      <a:hlink>
        <a:srgbClr val="0000FF"/>
      </a:hlink>
      <a:folHlink>
        <a:srgbClr val="800080"/>
      </a:folHlink>
    </a:clrScheme>
    <a:fontScheme name="Custom 2">
      <a:majorFont>
        <a:latin typeface="Calibri Light"/>
        <a:ea typeface="Helvetica Light"/>
        <a:cs typeface="Helvetica Light"/>
      </a:majorFont>
      <a:minorFont>
        <a:latin typeface="Calibri"/>
        <a:ea typeface="Helvetica Light"/>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8552</TotalTime>
  <Words>1123</Words>
  <Application>Microsoft Office PowerPoint</Application>
  <PresentationFormat>Personalizado</PresentationFormat>
  <Paragraphs>432</Paragraphs>
  <Slides>15</Slides>
  <Notes>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Calibri Light</vt:lpstr>
      <vt:lpstr>Ebrima</vt:lpstr>
      <vt:lpstr>Office Theme</vt:lpstr>
      <vt:lpstr>Presentación de PowerPoint</vt:lpstr>
      <vt:lpstr>I. Catálogo de Bienes y Servicios prestados</vt:lpstr>
      <vt:lpstr>II. Cantidad de Bienes y Servicios entregados</vt:lpstr>
      <vt:lpstr>II. Cantidad de Bienes y Servicios entregados</vt:lpstr>
      <vt:lpstr>Transferencia Monetaria Condicionada en Salud y Educación</vt:lpstr>
      <vt:lpstr>Apoyo para el Consumo Adecuado de Alimentos PROGRAMA SOCIAL- COMEDOR SOCIAL</vt:lpstr>
      <vt:lpstr>COMEDORES SOCIALES</vt:lpstr>
      <vt:lpstr>Atención al Adulto Mayor</vt:lpstr>
      <vt:lpstr>MODULOS ESCOLARES FASE I</vt:lpstr>
      <vt:lpstr>Distribución Geográfica – Fase I</vt:lpstr>
      <vt:lpstr>MODULOS ESCOLARES FASE II</vt:lpstr>
      <vt:lpstr>Distribución Geográfica – Fase II</vt:lpstr>
      <vt:lpstr>Presentación de PowerPoint</vt:lpstr>
      <vt:lpstr>III. Población beneficiada  Programas Sociales - FODES</vt:lpstr>
      <vt:lpstr>IV. Vinculación con la política pública (ODS)</vt:lpstr>
    </vt:vector>
  </TitlesOfParts>
  <Manager>You Exec (https://youexec.com?sr=kpipd)</Manager>
  <Company>You Exec (https://youexec.com?sr=kpipd)</Company>
  <LinksUpToDate>false</LinksUpToDate>
  <SharedDoc>false</SharedDoc>
  <HyperlinkBase>https://youexec.com?sr=kpipd</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 Exec (https://youexec.com?sr=kpipd)</dc:title>
  <dc:subject>You Exec (https://youexec.com?sr=kpipd)</dc:subject>
  <dc:creator>You Exec (https://youexec.com?sr=kpipd)</dc:creator>
  <cp:keywords>You Exec (https:/youexec.com?sr=kpipd)</cp:keywords>
  <dc:description>You Exec (https://youexec.com?sr=kpipd)</dc:description>
  <cp:lastModifiedBy>Hugo Acosta</cp:lastModifiedBy>
  <cp:revision>334</cp:revision>
  <cp:lastPrinted>2019-06-14T21:26:00Z</cp:lastPrinted>
  <dcterms:created xsi:type="dcterms:W3CDTF">2013-09-12T13:05:01Z</dcterms:created>
  <dcterms:modified xsi:type="dcterms:W3CDTF">2019-06-18T09:22:26Z</dcterms:modified>
  <cp:category>You Exec (https://youexec.com?sr=kpipd)</cp:category>
</cp:coreProperties>
</file>