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313" r:id="rId3"/>
    <p:sldId id="341" r:id="rId4"/>
    <p:sldId id="342" r:id="rId5"/>
    <p:sldId id="344" r:id="rId6"/>
    <p:sldId id="346" r:id="rId7"/>
    <p:sldId id="348" r:id="rId8"/>
    <p:sldId id="349" r:id="rId9"/>
    <p:sldId id="350" r:id="rId10"/>
    <p:sldId id="351" r:id="rId11"/>
    <p:sldId id="353" r:id="rId12"/>
    <p:sldId id="354" r:id="rId13"/>
    <p:sldId id="355" r:id="rId14"/>
    <p:sldId id="278" r:id="rId15"/>
  </p:sldIdLst>
  <p:sldSz cx="9144000" cy="6858000" type="screen4x3"/>
  <p:notesSz cx="7010400" cy="92964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18E8"/>
    <a:srgbClr val="6600FF"/>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09" autoAdjust="0"/>
    <p:restoredTop sz="94684" autoAdjust="0"/>
  </p:normalViewPr>
  <p:slideViewPr>
    <p:cSldViewPr>
      <p:cViewPr varScale="1">
        <p:scale>
          <a:sx n="108" d="100"/>
          <a:sy n="108" d="100"/>
        </p:scale>
        <p:origin x="258" y="108"/>
      </p:cViewPr>
      <p:guideLst>
        <p:guide orient="horz" pos="2160"/>
        <p:guide pos="2880"/>
      </p:guideLst>
    </p:cSldViewPr>
  </p:slideViewPr>
  <p:outlineViewPr>
    <p:cViewPr>
      <p:scale>
        <a:sx n="33" d="100"/>
        <a:sy n="33" d="100"/>
      </p:scale>
      <p:origin x="48" y="93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21608-2991-42F7-8118-73B6F754473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GT"/>
        </a:p>
      </dgm:t>
    </dgm:pt>
    <dgm:pt modelId="{0502C5BF-7AA7-4EA8-97EB-BC474F187A6C}">
      <dgm:prSet phldrT="[Texto]" custT="1"/>
      <dgm:spPr/>
      <dgm:t>
        <a:bodyPr/>
        <a:lstStyle/>
        <a:p>
          <a:r>
            <a:rPr lang="es-GT" sz="1400" dirty="0" smtClean="0">
              <a:latin typeface="Arial" pitchFamily="34" charset="0"/>
              <a:cs typeface="Arial" pitchFamily="34" charset="0"/>
            </a:rPr>
            <a:t>1</a:t>
          </a:r>
          <a:endParaRPr lang="es-GT" sz="1400" dirty="0">
            <a:latin typeface="Arial" pitchFamily="34" charset="0"/>
            <a:cs typeface="Arial" pitchFamily="34" charset="0"/>
          </a:endParaRPr>
        </a:p>
      </dgm:t>
    </dgm:pt>
    <dgm:pt modelId="{85C6FA98-7EC9-4E4C-A6E7-2AED7461DB65}" type="parTrans" cxnId="{25DB49CE-757E-4ABF-BA7B-9CC6F5042B7D}">
      <dgm:prSet/>
      <dgm:spPr/>
      <dgm:t>
        <a:bodyPr/>
        <a:lstStyle/>
        <a:p>
          <a:endParaRPr lang="es-GT" sz="1600">
            <a:latin typeface="Arial" pitchFamily="34" charset="0"/>
            <a:cs typeface="Arial" pitchFamily="34" charset="0"/>
          </a:endParaRPr>
        </a:p>
      </dgm:t>
    </dgm:pt>
    <dgm:pt modelId="{23A802E2-AB7F-419C-BCAA-037E71436B37}" type="sibTrans" cxnId="{25DB49CE-757E-4ABF-BA7B-9CC6F5042B7D}">
      <dgm:prSet/>
      <dgm:spPr/>
      <dgm:t>
        <a:bodyPr/>
        <a:lstStyle/>
        <a:p>
          <a:endParaRPr lang="es-GT" sz="1600">
            <a:latin typeface="Arial" pitchFamily="34" charset="0"/>
            <a:cs typeface="Arial" pitchFamily="34" charset="0"/>
          </a:endParaRPr>
        </a:p>
      </dgm:t>
    </dgm:pt>
    <dgm:pt modelId="{11FBDCAE-DA42-4E51-B259-09F762FB2CA7}">
      <dgm:prSet phldrT="[Texto]" custT="1"/>
      <dgm:spPr>
        <a:noFill/>
      </dgm:spPr>
      <dgm:t>
        <a:bodyPr/>
        <a:lstStyle/>
        <a:p>
          <a:r>
            <a:rPr lang="es-GT" sz="2400" dirty="0" smtClean="0">
              <a:latin typeface="Arial" pitchFamily="34" charset="0"/>
              <a:cs typeface="Arial" pitchFamily="34" charset="0"/>
            </a:rPr>
            <a:t>Planificación</a:t>
          </a:r>
          <a:endParaRPr lang="es-GT" sz="2400" dirty="0">
            <a:latin typeface="Arial" pitchFamily="34" charset="0"/>
            <a:cs typeface="Arial" pitchFamily="34" charset="0"/>
          </a:endParaRPr>
        </a:p>
      </dgm:t>
    </dgm:pt>
    <dgm:pt modelId="{CC858B3D-BB0C-4160-8A5B-374793484E36}" type="parTrans" cxnId="{CAE452D5-6E32-4F2E-B080-6B8A73F5B3B3}">
      <dgm:prSet/>
      <dgm:spPr/>
      <dgm:t>
        <a:bodyPr/>
        <a:lstStyle/>
        <a:p>
          <a:endParaRPr lang="es-GT" sz="1600">
            <a:latin typeface="Arial" pitchFamily="34" charset="0"/>
            <a:cs typeface="Arial" pitchFamily="34" charset="0"/>
          </a:endParaRPr>
        </a:p>
      </dgm:t>
    </dgm:pt>
    <dgm:pt modelId="{89AC1ECE-97CF-4E43-971B-73A4D73D90C8}" type="sibTrans" cxnId="{CAE452D5-6E32-4F2E-B080-6B8A73F5B3B3}">
      <dgm:prSet/>
      <dgm:spPr/>
      <dgm:t>
        <a:bodyPr/>
        <a:lstStyle/>
        <a:p>
          <a:endParaRPr lang="es-GT" sz="1600">
            <a:latin typeface="Arial" pitchFamily="34" charset="0"/>
            <a:cs typeface="Arial" pitchFamily="34" charset="0"/>
          </a:endParaRPr>
        </a:p>
      </dgm:t>
    </dgm:pt>
    <dgm:pt modelId="{54CEE914-0883-44A2-8051-2A102BD0349C}">
      <dgm:prSet phldrT="[Texto]" custT="1"/>
      <dgm:spPr/>
      <dgm:t>
        <a:bodyPr/>
        <a:lstStyle/>
        <a:p>
          <a:r>
            <a:rPr lang="es-GT" sz="1400" dirty="0" smtClean="0">
              <a:latin typeface="Arial" pitchFamily="34" charset="0"/>
              <a:cs typeface="Arial" pitchFamily="34" charset="0"/>
            </a:rPr>
            <a:t>2</a:t>
          </a:r>
          <a:endParaRPr lang="es-GT" sz="1400" dirty="0">
            <a:latin typeface="Arial" pitchFamily="34" charset="0"/>
            <a:cs typeface="Arial" pitchFamily="34" charset="0"/>
          </a:endParaRPr>
        </a:p>
      </dgm:t>
    </dgm:pt>
    <dgm:pt modelId="{1F73E25D-5F29-4F57-824E-40B66C6E9871}" type="parTrans" cxnId="{1641DDD8-D765-428C-A8D6-77D0C778B9AB}">
      <dgm:prSet/>
      <dgm:spPr/>
      <dgm:t>
        <a:bodyPr/>
        <a:lstStyle/>
        <a:p>
          <a:endParaRPr lang="es-GT" sz="1600">
            <a:latin typeface="Arial" pitchFamily="34" charset="0"/>
            <a:cs typeface="Arial" pitchFamily="34" charset="0"/>
          </a:endParaRPr>
        </a:p>
      </dgm:t>
    </dgm:pt>
    <dgm:pt modelId="{6A3A7892-186F-4885-A2D8-62479AF89032}" type="sibTrans" cxnId="{1641DDD8-D765-428C-A8D6-77D0C778B9AB}">
      <dgm:prSet/>
      <dgm:spPr/>
      <dgm:t>
        <a:bodyPr/>
        <a:lstStyle/>
        <a:p>
          <a:endParaRPr lang="es-GT" sz="1600">
            <a:latin typeface="Arial" pitchFamily="34" charset="0"/>
            <a:cs typeface="Arial" pitchFamily="34" charset="0"/>
          </a:endParaRPr>
        </a:p>
      </dgm:t>
    </dgm:pt>
    <dgm:pt modelId="{05DBEDED-D625-446C-ABA5-9FF15823D0C6}">
      <dgm:prSet phldrT="[Texto]" custT="1"/>
      <dgm:spPr>
        <a:solidFill>
          <a:schemeClr val="accent1">
            <a:lumMod val="40000"/>
            <a:lumOff val="60000"/>
            <a:alpha val="90000"/>
          </a:schemeClr>
        </a:solidFill>
      </dgm:spPr>
      <dgm:t>
        <a:bodyPr/>
        <a:lstStyle/>
        <a:p>
          <a:r>
            <a:rPr lang="es-GT" sz="2400" dirty="0" smtClean="0">
              <a:latin typeface="Arial" pitchFamily="34" charset="0"/>
              <a:cs typeface="Arial" pitchFamily="34" charset="0"/>
            </a:rPr>
            <a:t>Formulación</a:t>
          </a:r>
          <a:endParaRPr lang="es-GT" sz="2400" dirty="0">
            <a:latin typeface="Arial" pitchFamily="34" charset="0"/>
            <a:cs typeface="Arial" pitchFamily="34" charset="0"/>
          </a:endParaRPr>
        </a:p>
      </dgm:t>
    </dgm:pt>
    <dgm:pt modelId="{A2495D1E-C28E-4EAA-A4F8-AD56712E749A}" type="parTrans" cxnId="{49AE9FCD-A420-453F-8EA4-E5BD5A351729}">
      <dgm:prSet/>
      <dgm:spPr/>
      <dgm:t>
        <a:bodyPr/>
        <a:lstStyle/>
        <a:p>
          <a:endParaRPr lang="es-GT" sz="1600">
            <a:latin typeface="Arial" pitchFamily="34" charset="0"/>
            <a:cs typeface="Arial" pitchFamily="34" charset="0"/>
          </a:endParaRPr>
        </a:p>
      </dgm:t>
    </dgm:pt>
    <dgm:pt modelId="{487086F2-53D8-4455-8D5D-859E78D55BCC}" type="sibTrans" cxnId="{49AE9FCD-A420-453F-8EA4-E5BD5A351729}">
      <dgm:prSet/>
      <dgm:spPr/>
      <dgm:t>
        <a:bodyPr/>
        <a:lstStyle/>
        <a:p>
          <a:endParaRPr lang="es-GT" sz="1600">
            <a:latin typeface="Arial" pitchFamily="34" charset="0"/>
            <a:cs typeface="Arial" pitchFamily="34" charset="0"/>
          </a:endParaRPr>
        </a:p>
      </dgm:t>
    </dgm:pt>
    <dgm:pt modelId="{B02A5894-BE13-4F26-BE44-69CFA71BDBE7}">
      <dgm:prSet phldrT="[Texto]" custT="1"/>
      <dgm:spPr/>
      <dgm:t>
        <a:bodyPr/>
        <a:lstStyle/>
        <a:p>
          <a:r>
            <a:rPr lang="es-GT" sz="1400" dirty="0" smtClean="0">
              <a:latin typeface="Arial" pitchFamily="34" charset="0"/>
              <a:cs typeface="Arial" pitchFamily="34" charset="0"/>
            </a:rPr>
            <a:t>3</a:t>
          </a:r>
          <a:endParaRPr lang="es-GT" sz="1400" dirty="0">
            <a:latin typeface="Arial" pitchFamily="34" charset="0"/>
            <a:cs typeface="Arial" pitchFamily="34" charset="0"/>
          </a:endParaRPr>
        </a:p>
      </dgm:t>
    </dgm:pt>
    <dgm:pt modelId="{0C47C6DA-4EE6-4940-AFE9-0C13510BDCD7}" type="parTrans" cxnId="{9436CF97-977D-4F92-B321-A175B446D915}">
      <dgm:prSet/>
      <dgm:spPr/>
      <dgm:t>
        <a:bodyPr/>
        <a:lstStyle/>
        <a:p>
          <a:endParaRPr lang="es-GT" sz="1600">
            <a:latin typeface="Arial" pitchFamily="34" charset="0"/>
            <a:cs typeface="Arial" pitchFamily="34" charset="0"/>
          </a:endParaRPr>
        </a:p>
      </dgm:t>
    </dgm:pt>
    <dgm:pt modelId="{153DFD25-7FFA-4D49-96DE-63FE8E80563C}" type="sibTrans" cxnId="{9436CF97-977D-4F92-B321-A175B446D915}">
      <dgm:prSet/>
      <dgm:spPr/>
      <dgm:t>
        <a:bodyPr/>
        <a:lstStyle/>
        <a:p>
          <a:endParaRPr lang="es-GT" sz="1600">
            <a:latin typeface="Arial" pitchFamily="34" charset="0"/>
            <a:cs typeface="Arial" pitchFamily="34" charset="0"/>
          </a:endParaRPr>
        </a:p>
      </dgm:t>
    </dgm:pt>
    <dgm:pt modelId="{BD692DA1-DD65-4149-996A-BD2D10623DC2}">
      <dgm:prSet phldrT="[Texto]" custT="1"/>
      <dgm:spPr/>
      <dgm:t>
        <a:bodyPr/>
        <a:lstStyle/>
        <a:p>
          <a:r>
            <a:rPr lang="es-GT" sz="2400" dirty="0" smtClean="0">
              <a:latin typeface="Arial" pitchFamily="34" charset="0"/>
              <a:cs typeface="Arial" pitchFamily="34" charset="0"/>
            </a:rPr>
            <a:t>Presentación</a:t>
          </a:r>
          <a:endParaRPr lang="es-GT" sz="2400" dirty="0">
            <a:latin typeface="Arial" pitchFamily="34" charset="0"/>
            <a:cs typeface="Arial" pitchFamily="34" charset="0"/>
          </a:endParaRPr>
        </a:p>
      </dgm:t>
    </dgm:pt>
    <dgm:pt modelId="{62EC480B-2063-4E1E-848E-5E0A8F5DF7CE}" type="parTrans" cxnId="{B4FC4B76-D2A2-4113-9EBA-846715D2F146}">
      <dgm:prSet/>
      <dgm:spPr/>
      <dgm:t>
        <a:bodyPr/>
        <a:lstStyle/>
        <a:p>
          <a:endParaRPr lang="es-GT" sz="1600">
            <a:latin typeface="Arial" pitchFamily="34" charset="0"/>
            <a:cs typeface="Arial" pitchFamily="34" charset="0"/>
          </a:endParaRPr>
        </a:p>
      </dgm:t>
    </dgm:pt>
    <dgm:pt modelId="{79DA1DEE-44A5-45A2-9E5E-5A70ECFE26D7}" type="sibTrans" cxnId="{B4FC4B76-D2A2-4113-9EBA-846715D2F146}">
      <dgm:prSet/>
      <dgm:spPr/>
      <dgm:t>
        <a:bodyPr/>
        <a:lstStyle/>
        <a:p>
          <a:endParaRPr lang="es-GT" sz="1600">
            <a:latin typeface="Arial" pitchFamily="34" charset="0"/>
            <a:cs typeface="Arial" pitchFamily="34" charset="0"/>
          </a:endParaRPr>
        </a:p>
      </dgm:t>
    </dgm:pt>
    <dgm:pt modelId="{E8CD70E0-F4C0-4782-BD3C-AC2FC6AC2163}">
      <dgm:prSet phldrT="[Texto]" custT="1"/>
      <dgm:spPr/>
      <dgm:t>
        <a:bodyPr/>
        <a:lstStyle/>
        <a:p>
          <a:r>
            <a:rPr lang="es-GT" sz="1400" dirty="0" smtClean="0">
              <a:latin typeface="Arial" pitchFamily="34" charset="0"/>
              <a:cs typeface="Arial" pitchFamily="34" charset="0"/>
            </a:rPr>
            <a:t>4</a:t>
          </a:r>
          <a:endParaRPr lang="es-GT" sz="1400" dirty="0">
            <a:latin typeface="Arial" pitchFamily="34" charset="0"/>
            <a:cs typeface="Arial" pitchFamily="34" charset="0"/>
          </a:endParaRPr>
        </a:p>
      </dgm:t>
    </dgm:pt>
    <dgm:pt modelId="{6593BA87-0686-4272-AD06-ADAAF7D734AE}" type="parTrans" cxnId="{D5430FEF-DB83-4878-8F8F-F704B3BB7E08}">
      <dgm:prSet/>
      <dgm:spPr/>
      <dgm:t>
        <a:bodyPr/>
        <a:lstStyle/>
        <a:p>
          <a:endParaRPr lang="es-GT" sz="1600">
            <a:latin typeface="Arial" pitchFamily="34" charset="0"/>
            <a:cs typeface="Arial" pitchFamily="34" charset="0"/>
          </a:endParaRPr>
        </a:p>
      </dgm:t>
    </dgm:pt>
    <dgm:pt modelId="{C448BD92-12AF-43B7-95EF-51C8C726707F}" type="sibTrans" cxnId="{D5430FEF-DB83-4878-8F8F-F704B3BB7E08}">
      <dgm:prSet/>
      <dgm:spPr/>
      <dgm:t>
        <a:bodyPr/>
        <a:lstStyle/>
        <a:p>
          <a:endParaRPr lang="es-GT" sz="1600">
            <a:latin typeface="Arial" pitchFamily="34" charset="0"/>
            <a:cs typeface="Arial" pitchFamily="34" charset="0"/>
          </a:endParaRPr>
        </a:p>
      </dgm:t>
    </dgm:pt>
    <dgm:pt modelId="{F7942D7A-8925-40B5-BBBA-336C08FE986D}">
      <dgm:prSet phldrT="[Texto]" custT="1"/>
      <dgm:spPr/>
      <dgm:t>
        <a:bodyPr/>
        <a:lstStyle/>
        <a:p>
          <a:r>
            <a:rPr lang="es-GT" sz="2400" dirty="0" smtClean="0">
              <a:latin typeface="Arial" pitchFamily="34" charset="0"/>
              <a:cs typeface="Arial" pitchFamily="34" charset="0"/>
            </a:rPr>
            <a:t>Aprobación</a:t>
          </a:r>
          <a:endParaRPr lang="es-GT" sz="2400" dirty="0">
            <a:latin typeface="Arial" pitchFamily="34" charset="0"/>
            <a:cs typeface="Arial" pitchFamily="34" charset="0"/>
          </a:endParaRPr>
        </a:p>
      </dgm:t>
    </dgm:pt>
    <dgm:pt modelId="{0E8345E8-0899-4369-A3C5-3F06D5E312DD}" type="parTrans" cxnId="{297DBE8E-F7E1-4775-8DD3-373485A15BB2}">
      <dgm:prSet/>
      <dgm:spPr/>
      <dgm:t>
        <a:bodyPr/>
        <a:lstStyle/>
        <a:p>
          <a:endParaRPr lang="es-GT" sz="1600">
            <a:latin typeface="Arial" pitchFamily="34" charset="0"/>
            <a:cs typeface="Arial" pitchFamily="34" charset="0"/>
          </a:endParaRPr>
        </a:p>
      </dgm:t>
    </dgm:pt>
    <dgm:pt modelId="{0AC4AB53-5BD1-4890-99CC-A392447CFAB5}" type="sibTrans" cxnId="{297DBE8E-F7E1-4775-8DD3-373485A15BB2}">
      <dgm:prSet/>
      <dgm:spPr/>
      <dgm:t>
        <a:bodyPr/>
        <a:lstStyle/>
        <a:p>
          <a:endParaRPr lang="es-GT" sz="1600">
            <a:latin typeface="Arial" pitchFamily="34" charset="0"/>
            <a:cs typeface="Arial" pitchFamily="34" charset="0"/>
          </a:endParaRPr>
        </a:p>
      </dgm:t>
    </dgm:pt>
    <dgm:pt modelId="{763BC43E-058E-48C2-A11F-2F8FBE6E2700}">
      <dgm:prSet phldrT="[Texto]" custT="1"/>
      <dgm:spPr/>
      <dgm:t>
        <a:bodyPr/>
        <a:lstStyle/>
        <a:p>
          <a:r>
            <a:rPr lang="es-GT" sz="1400" dirty="0" smtClean="0">
              <a:latin typeface="Arial" pitchFamily="34" charset="0"/>
              <a:cs typeface="Arial" pitchFamily="34" charset="0"/>
            </a:rPr>
            <a:t>5</a:t>
          </a:r>
          <a:endParaRPr lang="es-GT" sz="1400" dirty="0">
            <a:latin typeface="Arial" pitchFamily="34" charset="0"/>
            <a:cs typeface="Arial" pitchFamily="34" charset="0"/>
          </a:endParaRPr>
        </a:p>
      </dgm:t>
    </dgm:pt>
    <dgm:pt modelId="{ABCF7801-0FD0-4E63-972F-DC8F8862DD67}" type="parTrans" cxnId="{396A5D0E-3C26-41CF-932C-396230159AEF}">
      <dgm:prSet/>
      <dgm:spPr/>
      <dgm:t>
        <a:bodyPr/>
        <a:lstStyle/>
        <a:p>
          <a:endParaRPr lang="es-GT" sz="1600">
            <a:latin typeface="Arial" pitchFamily="34" charset="0"/>
            <a:cs typeface="Arial" pitchFamily="34" charset="0"/>
          </a:endParaRPr>
        </a:p>
      </dgm:t>
    </dgm:pt>
    <dgm:pt modelId="{F8E8B94B-056C-4E9F-8603-1A4373FAF409}" type="sibTrans" cxnId="{396A5D0E-3C26-41CF-932C-396230159AEF}">
      <dgm:prSet/>
      <dgm:spPr/>
      <dgm:t>
        <a:bodyPr/>
        <a:lstStyle/>
        <a:p>
          <a:endParaRPr lang="es-GT" sz="1600">
            <a:latin typeface="Arial" pitchFamily="34" charset="0"/>
            <a:cs typeface="Arial" pitchFamily="34" charset="0"/>
          </a:endParaRPr>
        </a:p>
      </dgm:t>
    </dgm:pt>
    <dgm:pt modelId="{79C1096E-104A-4D7F-B41F-94587089873A}">
      <dgm:prSet phldrT="[Texto]" custT="1"/>
      <dgm:spPr/>
      <dgm:t>
        <a:bodyPr/>
        <a:lstStyle/>
        <a:p>
          <a:r>
            <a:rPr lang="es-GT" sz="2400" dirty="0" smtClean="0">
              <a:latin typeface="Arial" pitchFamily="34" charset="0"/>
              <a:cs typeface="Arial" pitchFamily="34" charset="0"/>
            </a:rPr>
            <a:t>Ejecución</a:t>
          </a:r>
          <a:endParaRPr lang="es-GT" sz="2400" dirty="0">
            <a:latin typeface="Arial" pitchFamily="34" charset="0"/>
            <a:cs typeface="Arial" pitchFamily="34" charset="0"/>
          </a:endParaRPr>
        </a:p>
      </dgm:t>
    </dgm:pt>
    <dgm:pt modelId="{60EEC9A3-4764-4EA5-B93A-520A3AD51724}" type="parTrans" cxnId="{EEF08929-8B5C-4DA0-872B-20144A339995}">
      <dgm:prSet/>
      <dgm:spPr/>
      <dgm:t>
        <a:bodyPr/>
        <a:lstStyle/>
        <a:p>
          <a:endParaRPr lang="es-GT" sz="1600">
            <a:latin typeface="Arial" pitchFamily="34" charset="0"/>
            <a:cs typeface="Arial" pitchFamily="34" charset="0"/>
          </a:endParaRPr>
        </a:p>
      </dgm:t>
    </dgm:pt>
    <dgm:pt modelId="{D9DB07CC-44B7-453A-AACB-C3DA22AFDDCD}" type="sibTrans" cxnId="{EEF08929-8B5C-4DA0-872B-20144A339995}">
      <dgm:prSet/>
      <dgm:spPr/>
      <dgm:t>
        <a:bodyPr/>
        <a:lstStyle/>
        <a:p>
          <a:endParaRPr lang="es-GT" sz="1600">
            <a:latin typeface="Arial" pitchFamily="34" charset="0"/>
            <a:cs typeface="Arial" pitchFamily="34" charset="0"/>
          </a:endParaRPr>
        </a:p>
      </dgm:t>
    </dgm:pt>
    <dgm:pt modelId="{1FA1174E-6FB3-4B3F-8FCE-51E323D7085A}">
      <dgm:prSet phldrT="[Texto]" custT="1"/>
      <dgm:spPr/>
      <dgm:t>
        <a:bodyPr/>
        <a:lstStyle/>
        <a:p>
          <a:r>
            <a:rPr lang="es-GT" sz="1400" dirty="0" smtClean="0">
              <a:latin typeface="Arial" pitchFamily="34" charset="0"/>
              <a:cs typeface="Arial" pitchFamily="34" charset="0"/>
            </a:rPr>
            <a:t>6</a:t>
          </a:r>
          <a:endParaRPr lang="es-GT" sz="1400" dirty="0">
            <a:latin typeface="Arial" pitchFamily="34" charset="0"/>
            <a:cs typeface="Arial" pitchFamily="34" charset="0"/>
          </a:endParaRPr>
        </a:p>
      </dgm:t>
    </dgm:pt>
    <dgm:pt modelId="{4A9FB731-6B60-4689-B258-7B19AB11040B}" type="parTrans" cxnId="{5E74944A-28D1-461A-B4FD-E32A002E9BEC}">
      <dgm:prSet/>
      <dgm:spPr/>
      <dgm:t>
        <a:bodyPr/>
        <a:lstStyle/>
        <a:p>
          <a:endParaRPr lang="es-GT" sz="1600">
            <a:latin typeface="Arial" pitchFamily="34" charset="0"/>
            <a:cs typeface="Arial" pitchFamily="34" charset="0"/>
          </a:endParaRPr>
        </a:p>
      </dgm:t>
    </dgm:pt>
    <dgm:pt modelId="{94676C39-F9AE-41FB-B86F-F83F2EE54761}" type="sibTrans" cxnId="{5E74944A-28D1-461A-B4FD-E32A002E9BEC}">
      <dgm:prSet/>
      <dgm:spPr/>
      <dgm:t>
        <a:bodyPr/>
        <a:lstStyle/>
        <a:p>
          <a:endParaRPr lang="es-GT" sz="1600">
            <a:latin typeface="Arial" pitchFamily="34" charset="0"/>
            <a:cs typeface="Arial" pitchFamily="34" charset="0"/>
          </a:endParaRPr>
        </a:p>
      </dgm:t>
    </dgm:pt>
    <dgm:pt modelId="{CE56D44A-30BA-4E3D-9A0E-798EE470EE94}">
      <dgm:prSet phldrT="[Texto]" custT="1"/>
      <dgm:spPr/>
      <dgm:t>
        <a:bodyPr/>
        <a:lstStyle/>
        <a:p>
          <a:r>
            <a:rPr lang="es-GT" sz="2400" dirty="0" smtClean="0">
              <a:latin typeface="Arial" pitchFamily="34" charset="0"/>
              <a:cs typeface="Arial" pitchFamily="34" charset="0"/>
            </a:rPr>
            <a:t>Seguimiento y Evaluación</a:t>
          </a:r>
          <a:endParaRPr lang="es-GT" sz="2400" dirty="0">
            <a:latin typeface="Arial" pitchFamily="34" charset="0"/>
            <a:cs typeface="Arial" pitchFamily="34" charset="0"/>
          </a:endParaRPr>
        </a:p>
      </dgm:t>
    </dgm:pt>
    <dgm:pt modelId="{B8AF323B-7B1E-40EB-93E6-7B7C50D4B37A}" type="parTrans" cxnId="{888892A2-6424-4470-B730-CC88D02A2E26}">
      <dgm:prSet/>
      <dgm:spPr/>
      <dgm:t>
        <a:bodyPr/>
        <a:lstStyle/>
        <a:p>
          <a:endParaRPr lang="es-GT" sz="1600">
            <a:latin typeface="Arial" pitchFamily="34" charset="0"/>
            <a:cs typeface="Arial" pitchFamily="34" charset="0"/>
          </a:endParaRPr>
        </a:p>
      </dgm:t>
    </dgm:pt>
    <dgm:pt modelId="{2BE8D61E-ECF4-49BE-9F9C-FA99EBBABC20}" type="sibTrans" cxnId="{888892A2-6424-4470-B730-CC88D02A2E26}">
      <dgm:prSet/>
      <dgm:spPr/>
      <dgm:t>
        <a:bodyPr/>
        <a:lstStyle/>
        <a:p>
          <a:endParaRPr lang="es-GT" sz="1600">
            <a:latin typeface="Arial" pitchFamily="34" charset="0"/>
            <a:cs typeface="Arial" pitchFamily="34" charset="0"/>
          </a:endParaRPr>
        </a:p>
      </dgm:t>
    </dgm:pt>
    <dgm:pt modelId="{E133D8CE-C65D-47B9-A27C-08994008BBDC}">
      <dgm:prSet phldrT="[Texto]" custT="1"/>
      <dgm:spPr/>
      <dgm:t>
        <a:bodyPr/>
        <a:lstStyle/>
        <a:p>
          <a:r>
            <a:rPr lang="es-GT" sz="1400" dirty="0" smtClean="0">
              <a:latin typeface="Arial" pitchFamily="34" charset="0"/>
              <a:cs typeface="Arial" pitchFamily="34" charset="0"/>
            </a:rPr>
            <a:t>7</a:t>
          </a:r>
          <a:endParaRPr lang="es-GT" sz="1400" dirty="0">
            <a:latin typeface="Arial" pitchFamily="34" charset="0"/>
            <a:cs typeface="Arial" pitchFamily="34" charset="0"/>
          </a:endParaRPr>
        </a:p>
      </dgm:t>
    </dgm:pt>
    <dgm:pt modelId="{9065F17D-9F8A-4A96-912F-31295513C4AE}" type="parTrans" cxnId="{9963FA36-4DBA-408B-A799-C91F03531FE5}">
      <dgm:prSet/>
      <dgm:spPr/>
      <dgm:t>
        <a:bodyPr/>
        <a:lstStyle/>
        <a:p>
          <a:endParaRPr lang="es-GT" sz="1600">
            <a:latin typeface="Arial" pitchFamily="34" charset="0"/>
            <a:cs typeface="Arial" pitchFamily="34" charset="0"/>
          </a:endParaRPr>
        </a:p>
      </dgm:t>
    </dgm:pt>
    <dgm:pt modelId="{F0642F45-38B3-4932-BFBD-91292F2D1E9B}" type="sibTrans" cxnId="{9963FA36-4DBA-408B-A799-C91F03531FE5}">
      <dgm:prSet/>
      <dgm:spPr/>
      <dgm:t>
        <a:bodyPr/>
        <a:lstStyle/>
        <a:p>
          <a:endParaRPr lang="es-GT" sz="1600">
            <a:latin typeface="Arial" pitchFamily="34" charset="0"/>
            <a:cs typeface="Arial" pitchFamily="34" charset="0"/>
          </a:endParaRPr>
        </a:p>
      </dgm:t>
    </dgm:pt>
    <dgm:pt modelId="{437CAB6D-3BB9-4046-8578-27A698BC26DD}">
      <dgm:prSet phldrT="[Texto]" custT="1"/>
      <dgm:spPr/>
      <dgm:t>
        <a:bodyPr/>
        <a:lstStyle/>
        <a:p>
          <a:r>
            <a:rPr lang="es-GT" sz="2400" dirty="0" smtClean="0">
              <a:latin typeface="Arial" pitchFamily="34" charset="0"/>
              <a:cs typeface="Arial" pitchFamily="34" charset="0"/>
            </a:rPr>
            <a:t>Liquidación y Rendición</a:t>
          </a:r>
          <a:endParaRPr lang="es-GT" sz="2400" dirty="0">
            <a:latin typeface="Arial" pitchFamily="34" charset="0"/>
            <a:cs typeface="Arial" pitchFamily="34" charset="0"/>
          </a:endParaRPr>
        </a:p>
      </dgm:t>
    </dgm:pt>
    <dgm:pt modelId="{45495F23-03C4-4A8B-B371-3A081F8B3329}" type="parTrans" cxnId="{39229EC1-F717-43BB-A73F-E7BD5ED6737D}">
      <dgm:prSet/>
      <dgm:spPr/>
      <dgm:t>
        <a:bodyPr/>
        <a:lstStyle/>
        <a:p>
          <a:endParaRPr lang="es-GT" sz="1600">
            <a:latin typeface="Arial" pitchFamily="34" charset="0"/>
            <a:cs typeface="Arial" pitchFamily="34" charset="0"/>
          </a:endParaRPr>
        </a:p>
      </dgm:t>
    </dgm:pt>
    <dgm:pt modelId="{6329010B-232D-4CB9-80AD-608D44A23413}" type="sibTrans" cxnId="{39229EC1-F717-43BB-A73F-E7BD5ED6737D}">
      <dgm:prSet/>
      <dgm:spPr/>
      <dgm:t>
        <a:bodyPr/>
        <a:lstStyle/>
        <a:p>
          <a:endParaRPr lang="es-GT" sz="1600">
            <a:latin typeface="Arial" pitchFamily="34" charset="0"/>
            <a:cs typeface="Arial" pitchFamily="34" charset="0"/>
          </a:endParaRPr>
        </a:p>
      </dgm:t>
    </dgm:pt>
    <dgm:pt modelId="{A6FD2449-A1E3-401D-B06D-8687AB1DA0B6}" type="pres">
      <dgm:prSet presAssocID="{61221608-2991-42F7-8118-73B6F7544739}" presName="linearFlow" presStyleCnt="0">
        <dgm:presLayoutVars>
          <dgm:dir/>
          <dgm:animLvl val="lvl"/>
          <dgm:resizeHandles val="exact"/>
        </dgm:presLayoutVars>
      </dgm:prSet>
      <dgm:spPr/>
      <dgm:t>
        <a:bodyPr/>
        <a:lstStyle/>
        <a:p>
          <a:endParaRPr lang="es-GT"/>
        </a:p>
      </dgm:t>
    </dgm:pt>
    <dgm:pt modelId="{15C6767B-8315-4278-B3F8-D950B421DB4B}" type="pres">
      <dgm:prSet presAssocID="{0502C5BF-7AA7-4EA8-97EB-BC474F187A6C}" presName="composite" presStyleCnt="0"/>
      <dgm:spPr/>
    </dgm:pt>
    <dgm:pt modelId="{353AF818-179D-4F87-905B-EB545C980256}" type="pres">
      <dgm:prSet presAssocID="{0502C5BF-7AA7-4EA8-97EB-BC474F187A6C}" presName="parentText" presStyleLbl="alignNode1" presStyleIdx="0" presStyleCnt="7">
        <dgm:presLayoutVars>
          <dgm:chMax val="1"/>
          <dgm:bulletEnabled val="1"/>
        </dgm:presLayoutVars>
      </dgm:prSet>
      <dgm:spPr/>
      <dgm:t>
        <a:bodyPr/>
        <a:lstStyle/>
        <a:p>
          <a:endParaRPr lang="es-GT"/>
        </a:p>
      </dgm:t>
    </dgm:pt>
    <dgm:pt modelId="{0108CE0F-9DBA-4354-99A0-AA5095FEC0E4}" type="pres">
      <dgm:prSet presAssocID="{0502C5BF-7AA7-4EA8-97EB-BC474F187A6C}" presName="descendantText" presStyleLbl="alignAcc1" presStyleIdx="0" presStyleCnt="7">
        <dgm:presLayoutVars>
          <dgm:bulletEnabled val="1"/>
        </dgm:presLayoutVars>
      </dgm:prSet>
      <dgm:spPr/>
      <dgm:t>
        <a:bodyPr/>
        <a:lstStyle/>
        <a:p>
          <a:endParaRPr lang="es-GT"/>
        </a:p>
      </dgm:t>
    </dgm:pt>
    <dgm:pt modelId="{6FF13604-E9D7-4F45-979D-FC0051F89253}" type="pres">
      <dgm:prSet presAssocID="{23A802E2-AB7F-419C-BCAA-037E71436B37}" presName="sp" presStyleCnt="0"/>
      <dgm:spPr/>
    </dgm:pt>
    <dgm:pt modelId="{274290EA-5577-43A6-A75C-D89A0A0F2C39}" type="pres">
      <dgm:prSet presAssocID="{54CEE914-0883-44A2-8051-2A102BD0349C}" presName="composite" presStyleCnt="0"/>
      <dgm:spPr/>
    </dgm:pt>
    <dgm:pt modelId="{5ED46F80-E172-47F2-8DC9-D6E69A44FDED}" type="pres">
      <dgm:prSet presAssocID="{54CEE914-0883-44A2-8051-2A102BD0349C}" presName="parentText" presStyleLbl="alignNode1" presStyleIdx="1" presStyleCnt="7">
        <dgm:presLayoutVars>
          <dgm:chMax val="1"/>
          <dgm:bulletEnabled val="1"/>
        </dgm:presLayoutVars>
      </dgm:prSet>
      <dgm:spPr/>
      <dgm:t>
        <a:bodyPr/>
        <a:lstStyle/>
        <a:p>
          <a:endParaRPr lang="es-GT"/>
        </a:p>
      </dgm:t>
    </dgm:pt>
    <dgm:pt modelId="{9B7D18A8-FAEC-4A4F-BCCD-2EBB00D6687F}" type="pres">
      <dgm:prSet presAssocID="{54CEE914-0883-44A2-8051-2A102BD0349C}" presName="descendantText" presStyleLbl="alignAcc1" presStyleIdx="1" presStyleCnt="7" custLinFactNeighborX="866" custLinFactNeighborY="2288">
        <dgm:presLayoutVars>
          <dgm:bulletEnabled val="1"/>
        </dgm:presLayoutVars>
      </dgm:prSet>
      <dgm:spPr/>
      <dgm:t>
        <a:bodyPr/>
        <a:lstStyle/>
        <a:p>
          <a:endParaRPr lang="es-GT"/>
        </a:p>
      </dgm:t>
    </dgm:pt>
    <dgm:pt modelId="{CB98F292-F2A9-4B2F-B34A-057404989FB4}" type="pres">
      <dgm:prSet presAssocID="{6A3A7892-186F-4885-A2D8-62479AF89032}" presName="sp" presStyleCnt="0"/>
      <dgm:spPr/>
    </dgm:pt>
    <dgm:pt modelId="{D50FA889-CF29-4219-9E46-3356A18C5C4A}" type="pres">
      <dgm:prSet presAssocID="{B02A5894-BE13-4F26-BE44-69CFA71BDBE7}" presName="composite" presStyleCnt="0"/>
      <dgm:spPr/>
    </dgm:pt>
    <dgm:pt modelId="{1416668F-273F-43BB-A096-12199491CCEB}" type="pres">
      <dgm:prSet presAssocID="{B02A5894-BE13-4F26-BE44-69CFA71BDBE7}" presName="parentText" presStyleLbl="alignNode1" presStyleIdx="2" presStyleCnt="7">
        <dgm:presLayoutVars>
          <dgm:chMax val="1"/>
          <dgm:bulletEnabled val="1"/>
        </dgm:presLayoutVars>
      </dgm:prSet>
      <dgm:spPr/>
      <dgm:t>
        <a:bodyPr/>
        <a:lstStyle/>
        <a:p>
          <a:endParaRPr lang="es-GT"/>
        </a:p>
      </dgm:t>
    </dgm:pt>
    <dgm:pt modelId="{0643D013-3B56-403D-BB78-7304DCA9E2C1}" type="pres">
      <dgm:prSet presAssocID="{B02A5894-BE13-4F26-BE44-69CFA71BDBE7}" presName="descendantText" presStyleLbl="alignAcc1" presStyleIdx="2" presStyleCnt="7">
        <dgm:presLayoutVars>
          <dgm:bulletEnabled val="1"/>
        </dgm:presLayoutVars>
      </dgm:prSet>
      <dgm:spPr/>
      <dgm:t>
        <a:bodyPr/>
        <a:lstStyle/>
        <a:p>
          <a:endParaRPr lang="es-GT"/>
        </a:p>
      </dgm:t>
    </dgm:pt>
    <dgm:pt modelId="{4B16F149-B5AF-4A2C-8B0D-788B3EA8DC82}" type="pres">
      <dgm:prSet presAssocID="{153DFD25-7FFA-4D49-96DE-63FE8E80563C}" presName="sp" presStyleCnt="0"/>
      <dgm:spPr/>
    </dgm:pt>
    <dgm:pt modelId="{B1CDA9D8-CDB4-4F00-B5A2-7CE645814C01}" type="pres">
      <dgm:prSet presAssocID="{E8CD70E0-F4C0-4782-BD3C-AC2FC6AC2163}" presName="composite" presStyleCnt="0"/>
      <dgm:spPr/>
    </dgm:pt>
    <dgm:pt modelId="{92994251-3E7C-4EB8-87FE-D61B34718411}" type="pres">
      <dgm:prSet presAssocID="{E8CD70E0-F4C0-4782-BD3C-AC2FC6AC2163}" presName="parentText" presStyleLbl="alignNode1" presStyleIdx="3" presStyleCnt="7">
        <dgm:presLayoutVars>
          <dgm:chMax val="1"/>
          <dgm:bulletEnabled val="1"/>
        </dgm:presLayoutVars>
      </dgm:prSet>
      <dgm:spPr/>
      <dgm:t>
        <a:bodyPr/>
        <a:lstStyle/>
        <a:p>
          <a:endParaRPr lang="es-GT"/>
        </a:p>
      </dgm:t>
    </dgm:pt>
    <dgm:pt modelId="{CC2A22BC-BA08-4CF1-9C3C-33F1D5905FA3}" type="pres">
      <dgm:prSet presAssocID="{E8CD70E0-F4C0-4782-BD3C-AC2FC6AC2163}" presName="descendantText" presStyleLbl="alignAcc1" presStyleIdx="3" presStyleCnt="7">
        <dgm:presLayoutVars>
          <dgm:bulletEnabled val="1"/>
        </dgm:presLayoutVars>
      </dgm:prSet>
      <dgm:spPr/>
      <dgm:t>
        <a:bodyPr/>
        <a:lstStyle/>
        <a:p>
          <a:endParaRPr lang="es-GT"/>
        </a:p>
      </dgm:t>
    </dgm:pt>
    <dgm:pt modelId="{4DF1F320-015F-4AB4-B4B4-4F40DFEF4092}" type="pres">
      <dgm:prSet presAssocID="{C448BD92-12AF-43B7-95EF-51C8C726707F}" presName="sp" presStyleCnt="0"/>
      <dgm:spPr/>
    </dgm:pt>
    <dgm:pt modelId="{9FA9AABF-3C30-4ED8-8412-0EC23CD86DB4}" type="pres">
      <dgm:prSet presAssocID="{763BC43E-058E-48C2-A11F-2F8FBE6E2700}" presName="composite" presStyleCnt="0"/>
      <dgm:spPr/>
    </dgm:pt>
    <dgm:pt modelId="{E9E6B2FE-2869-42F8-B686-CA38209A8B19}" type="pres">
      <dgm:prSet presAssocID="{763BC43E-058E-48C2-A11F-2F8FBE6E2700}" presName="parentText" presStyleLbl="alignNode1" presStyleIdx="4" presStyleCnt="7">
        <dgm:presLayoutVars>
          <dgm:chMax val="1"/>
          <dgm:bulletEnabled val="1"/>
        </dgm:presLayoutVars>
      </dgm:prSet>
      <dgm:spPr/>
      <dgm:t>
        <a:bodyPr/>
        <a:lstStyle/>
        <a:p>
          <a:endParaRPr lang="es-GT"/>
        </a:p>
      </dgm:t>
    </dgm:pt>
    <dgm:pt modelId="{364C70AB-BCC6-4D7A-BCF7-7A84417AAC77}" type="pres">
      <dgm:prSet presAssocID="{763BC43E-058E-48C2-A11F-2F8FBE6E2700}" presName="descendantText" presStyleLbl="alignAcc1" presStyleIdx="4" presStyleCnt="7">
        <dgm:presLayoutVars>
          <dgm:bulletEnabled val="1"/>
        </dgm:presLayoutVars>
      </dgm:prSet>
      <dgm:spPr/>
      <dgm:t>
        <a:bodyPr/>
        <a:lstStyle/>
        <a:p>
          <a:endParaRPr lang="es-GT"/>
        </a:p>
      </dgm:t>
    </dgm:pt>
    <dgm:pt modelId="{2CE30750-6F53-473E-B7A9-B7B107F3F78E}" type="pres">
      <dgm:prSet presAssocID="{F8E8B94B-056C-4E9F-8603-1A4373FAF409}" presName="sp" presStyleCnt="0"/>
      <dgm:spPr/>
    </dgm:pt>
    <dgm:pt modelId="{F0F1DB2E-D328-4FCC-B791-1253D089EF18}" type="pres">
      <dgm:prSet presAssocID="{1FA1174E-6FB3-4B3F-8FCE-51E323D7085A}" presName="composite" presStyleCnt="0"/>
      <dgm:spPr/>
    </dgm:pt>
    <dgm:pt modelId="{64CAB49F-4A18-4D03-84F5-67AB4715B554}" type="pres">
      <dgm:prSet presAssocID="{1FA1174E-6FB3-4B3F-8FCE-51E323D7085A}" presName="parentText" presStyleLbl="alignNode1" presStyleIdx="5" presStyleCnt="7">
        <dgm:presLayoutVars>
          <dgm:chMax val="1"/>
          <dgm:bulletEnabled val="1"/>
        </dgm:presLayoutVars>
      </dgm:prSet>
      <dgm:spPr/>
      <dgm:t>
        <a:bodyPr/>
        <a:lstStyle/>
        <a:p>
          <a:endParaRPr lang="es-GT"/>
        </a:p>
      </dgm:t>
    </dgm:pt>
    <dgm:pt modelId="{251D56FD-0A1F-4268-89DE-6E9C28E1D8D3}" type="pres">
      <dgm:prSet presAssocID="{1FA1174E-6FB3-4B3F-8FCE-51E323D7085A}" presName="descendantText" presStyleLbl="alignAcc1" presStyleIdx="5" presStyleCnt="7">
        <dgm:presLayoutVars>
          <dgm:bulletEnabled val="1"/>
        </dgm:presLayoutVars>
      </dgm:prSet>
      <dgm:spPr/>
      <dgm:t>
        <a:bodyPr/>
        <a:lstStyle/>
        <a:p>
          <a:endParaRPr lang="es-GT"/>
        </a:p>
      </dgm:t>
    </dgm:pt>
    <dgm:pt modelId="{141F61A7-8405-474B-B1FF-1434BBB56534}" type="pres">
      <dgm:prSet presAssocID="{94676C39-F9AE-41FB-B86F-F83F2EE54761}" presName="sp" presStyleCnt="0"/>
      <dgm:spPr/>
    </dgm:pt>
    <dgm:pt modelId="{580E6508-FEA9-4FE0-858D-93FB5DD77A1F}" type="pres">
      <dgm:prSet presAssocID="{E133D8CE-C65D-47B9-A27C-08994008BBDC}" presName="composite" presStyleCnt="0"/>
      <dgm:spPr/>
    </dgm:pt>
    <dgm:pt modelId="{6CF08E75-2D2B-4972-9F93-57FDE270E51D}" type="pres">
      <dgm:prSet presAssocID="{E133D8CE-C65D-47B9-A27C-08994008BBDC}" presName="parentText" presStyleLbl="alignNode1" presStyleIdx="6" presStyleCnt="7">
        <dgm:presLayoutVars>
          <dgm:chMax val="1"/>
          <dgm:bulletEnabled val="1"/>
        </dgm:presLayoutVars>
      </dgm:prSet>
      <dgm:spPr/>
      <dgm:t>
        <a:bodyPr/>
        <a:lstStyle/>
        <a:p>
          <a:endParaRPr lang="es-GT"/>
        </a:p>
      </dgm:t>
    </dgm:pt>
    <dgm:pt modelId="{530C8F0F-04AB-4F0F-A850-78A9224B6A3C}" type="pres">
      <dgm:prSet presAssocID="{E133D8CE-C65D-47B9-A27C-08994008BBDC}" presName="descendantText" presStyleLbl="alignAcc1" presStyleIdx="6" presStyleCnt="7">
        <dgm:presLayoutVars>
          <dgm:bulletEnabled val="1"/>
        </dgm:presLayoutVars>
      </dgm:prSet>
      <dgm:spPr/>
      <dgm:t>
        <a:bodyPr/>
        <a:lstStyle/>
        <a:p>
          <a:endParaRPr lang="es-GT"/>
        </a:p>
      </dgm:t>
    </dgm:pt>
  </dgm:ptLst>
  <dgm:cxnLst>
    <dgm:cxn modelId="{9A828673-D414-425E-9B5E-A3F4C87C979A}" type="presOf" srcId="{E133D8CE-C65D-47B9-A27C-08994008BBDC}" destId="{6CF08E75-2D2B-4972-9F93-57FDE270E51D}" srcOrd="0" destOrd="0" presId="urn:microsoft.com/office/officeart/2005/8/layout/chevron2"/>
    <dgm:cxn modelId="{1995F1AB-79DD-4395-9503-2542050F8E57}" type="presOf" srcId="{79C1096E-104A-4D7F-B41F-94587089873A}" destId="{364C70AB-BCC6-4D7A-BCF7-7A84417AAC77}" srcOrd="0" destOrd="0" presId="urn:microsoft.com/office/officeart/2005/8/layout/chevron2"/>
    <dgm:cxn modelId="{EEF08929-8B5C-4DA0-872B-20144A339995}" srcId="{763BC43E-058E-48C2-A11F-2F8FBE6E2700}" destId="{79C1096E-104A-4D7F-B41F-94587089873A}" srcOrd="0" destOrd="0" parTransId="{60EEC9A3-4764-4EA5-B93A-520A3AD51724}" sibTransId="{D9DB07CC-44B7-453A-AACB-C3DA22AFDDCD}"/>
    <dgm:cxn modelId="{79F2CBDD-FC27-49C7-9BAC-30E09E651DFF}" type="presOf" srcId="{F7942D7A-8925-40B5-BBBA-336C08FE986D}" destId="{CC2A22BC-BA08-4CF1-9C3C-33F1D5905FA3}" srcOrd="0" destOrd="0" presId="urn:microsoft.com/office/officeart/2005/8/layout/chevron2"/>
    <dgm:cxn modelId="{49AE9FCD-A420-453F-8EA4-E5BD5A351729}" srcId="{54CEE914-0883-44A2-8051-2A102BD0349C}" destId="{05DBEDED-D625-446C-ABA5-9FF15823D0C6}" srcOrd="0" destOrd="0" parTransId="{A2495D1E-C28E-4EAA-A4F8-AD56712E749A}" sibTransId="{487086F2-53D8-4455-8D5D-859E78D55BCC}"/>
    <dgm:cxn modelId="{BD412577-D525-45F0-9843-9508473A71C8}" type="presOf" srcId="{0502C5BF-7AA7-4EA8-97EB-BC474F187A6C}" destId="{353AF818-179D-4F87-905B-EB545C980256}" srcOrd="0" destOrd="0" presId="urn:microsoft.com/office/officeart/2005/8/layout/chevron2"/>
    <dgm:cxn modelId="{6613DF04-B989-48CE-8268-E4B85E5F5766}" type="presOf" srcId="{B02A5894-BE13-4F26-BE44-69CFA71BDBE7}" destId="{1416668F-273F-43BB-A096-12199491CCEB}" srcOrd="0" destOrd="0" presId="urn:microsoft.com/office/officeart/2005/8/layout/chevron2"/>
    <dgm:cxn modelId="{B6F1086D-02A6-49F8-B0B4-9124CD5C488E}" type="presOf" srcId="{11FBDCAE-DA42-4E51-B259-09F762FB2CA7}" destId="{0108CE0F-9DBA-4354-99A0-AA5095FEC0E4}" srcOrd="0" destOrd="0" presId="urn:microsoft.com/office/officeart/2005/8/layout/chevron2"/>
    <dgm:cxn modelId="{04AE4084-75EB-450E-A6C4-300D3F9A443D}" type="presOf" srcId="{54CEE914-0883-44A2-8051-2A102BD0349C}" destId="{5ED46F80-E172-47F2-8DC9-D6E69A44FDED}" srcOrd="0" destOrd="0" presId="urn:microsoft.com/office/officeart/2005/8/layout/chevron2"/>
    <dgm:cxn modelId="{D5430FEF-DB83-4878-8F8F-F704B3BB7E08}" srcId="{61221608-2991-42F7-8118-73B6F7544739}" destId="{E8CD70E0-F4C0-4782-BD3C-AC2FC6AC2163}" srcOrd="3" destOrd="0" parTransId="{6593BA87-0686-4272-AD06-ADAAF7D734AE}" sibTransId="{C448BD92-12AF-43B7-95EF-51C8C726707F}"/>
    <dgm:cxn modelId="{CAE452D5-6E32-4F2E-B080-6B8A73F5B3B3}" srcId="{0502C5BF-7AA7-4EA8-97EB-BC474F187A6C}" destId="{11FBDCAE-DA42-4E51-B259-09F762FB2CA7}" srcOrd="0" destOrd="0" parTransId="{CC858B3D-BB0C-4160-8A5B-374793484E36}" sibTransId="{89AC1ECE-97CF-4E43-971B-73A4D73D90C8}"/>
    <dgm:cxn modelId="{C3AF2FE1-9A9C-4635-B648-DDEFA16BB555}" type="presOf" srcId="{1FA1174E-6FB3-4B3F-8FCE-51E323D7085A}" destId="{64CAB49F-4A18-4D03-84F5-67AB4715B554}" srcOrd="0" destOrd="0" presId="urn:microsoft.com/office/officeart/2005/8/layout/chevron2"/>
    <dgm:cxn modelId="{9963FA36-4DBA-408B-A799-C91F03531FE5}" srcId="{61221608-2991-42F7-8118-73B6F7544739}" destId="{E133D8CE-C65D-47B9-A27C-08994008BBDC}" srcOrd="6" destOrd="0" parTransId="{9065F17D-9F8A-4A96-912F-31295513C4AE}" sibTransId="{F0642F45-38B3-4932-BFBD-91292F2D1E9B}"/>
    <dgm:cxn modelId="{5E74944A-28D1-461A-B4FD-E32A002E9BEC}" srcId="{61221608-2991-42F7-8118-73B6F7544739}" destId="{1FA1174E-6FB3-4B3F-8FCE-51E323D7085A}" srcOrd="5" destOrd="0" parTransId="{4A9FB731-6B60-4689-B258-7B19AB11040B}" sibTransId="{94676C39-F9AE-41FB-B86F-F83F2EE54761}"/>
    <dgm:cxn modelId="{19D82257-7232-42D7-96A9-EB7589D09993}" type="presOf" srcId="{E8CD70E0-F4C0-4782-BD3C-AC2FC6AC2163}" destId="{92994251-3E7C-4EB8-87FE-D61B34718411}" srcOrd="0" destOrd="0" presId="urn:microsoft.com/office/officeart/2005/8/layout/chevron2"/>
    <dgm:cxn modelId="{39229EC1-F717-43BB-A73F-E7BD5ED6737D}" srcId="{E133D8CE-C65D-47B9-A27C-08994008BBDC}" destId="{437CAB6D-3BB9-4046-8578-27A698BC26DD}" srcOrd="0" destOrd="0" parTransId="{45495F23-03C4-4A8B-B371-3A081F8B3329}" sibTransId="{6329010B-232D-4CB9-80AD-608D44A23413}"/>
    <dgm:cxn modelId="{DB6E447B-448A-45E2-A3A9-CF910CBEBD53}" type="presOf" srcId="{BD692DA1-DD65-4149-996A-BD2D10623DC2}" destId="{0643D013-3B56-403D-BB78-7304DCA9E2C1}" srcOrd="0" destOrd="0" presId="urn:microsoft.com/office/officeart/2005/8/layout/chevron2"/>
    <dgm:cxn modelId="{7540BC18-7928-4ED4-9B61-333CA1BF0708}" type="presOf" srcId="{05DBEDED-D625-446C-ABA5-9FF15823D0C6}" destId="{9B7D18A8-FAEC-4A4F-BCCD-2EBB00D6687F}" srcOrd="0" destOrd="0" presId="urn:microsoft.com/office/officeart/2005/8/layout/chevron2"/>
    <dgm:cxn modelId="{2ABD8FB7-3817-430F-850E-A910A0F57886}" type="presOf" srcId="{CE56D44A-30BA-4E3D-9A0E-798EE470EE94}" destId="{251D56FD-0A1F-4268-89DE-6E9C28E1D8D3}" srcOrd="0" destOrd="0" presId="urn:microsoft.com/office/officeart/2005/8/layout/chevron2"/>
    <dgm:cxn modelId="{7C9AA4F1-4449-4D5D-8E6F-86C10F019EF5}" type="presOf" srcId="{763BC43E-058E-48C2-A11F-2F8FBE6E2700}" destId="{E9E6B2FE-2869-42F8-B686-CA38209A8B19}" srcOrd="0" destOrd="0" presId="urn:microsoft.com/office/officeart/2005/8/layout/chevron2"/>
    <dgm:cxn modelId="{888892A2-6424-4470-B730-CC88D02A2E26}" srcId="{1FA1174E-6FB3-4B3F-8FCE-51E323D7085A}" destId="{CE56D44A-30BA-4E3D-9A0E-798EE470EE94}" srcOrd="0" destOrd="0" parTransId="{B8AF323B-7B1E-40EB-93E6-7B7C50D4B37A}" sibTransId="{2BE8D61E-ECF4-49BE-9F9C-FA99EBBABC20}"/>
    <dgm:cxn modelId="{396A5D0E-3C26-41CF-932C-396230159AEF}" srcId="{61221608-2991-42F7-8118-73B6F7544739}" destId="{763BC43E-058E-48C2-A11F-2F8FBE6E2700}" srcOrd="4" destOrd="0" parTransId="{ABCF7801-0FD0-4E63-972F-DC8F8862DD67}" sibTransId="{F8E8B94B-056C-4E9F-8603-1A4373FAF409}"/>
    <dgm:cxn modelId="{25DB49CE-757E-4ABF-BA7B-9CC6F5042B7D}" srcId="{61221608-2991-42F7-8118-73B6F7544739}" destId="{0502C5BF-7AA7-4EA8-97EB-BC474F187A6C}" srcOrd="0" destOrd="0" parTransId="{85C6FA98-7EC9-4E4C-A6E7-2AED7461DB65}" sibTransId="{23A802E2-AB7F-419C-BCAA-037E71436B37}"/>
    <dgm:cxn modelId="{1641DDD8-D765-428C-A8D6-77D0C778B9AB}" srcId="{61221608-2991-42F7-8118-73B6F7544739}" destId="{54CEE914-0883-44A2-8051-2A102BD0349C}" srcOrd="1" destOrd="0" parTransId="{1F73E25D-5F29-4F57-824E-40B66C6E9871}" sibTransId="{6A3A7892-186F-4885-A2D8-62479AF89032}"/>
    <dgm:cxn modelId="{9436CF97-977D-4F92-B321-A175B446D915}" srcId="{61221608-2991-42F7-8118-73B6F7544739}" destId="{B02A5894-BE13-4F26-BE44-69CFA71BDBE7}" srcOrd="2" destOrd="0" parTransId="{0C47C6DA-4EE6-4940-AFE9-0C13510BDCD7}" sibTransId="{153DFD25-7FFA-4D49-96DE-63FE8E80563C}"/>
    <dgm:cxn modelId="{B4FC4B76-D2A2-4113-9EBA-846715D2F146}" srcId="{B02A5894-BE13-4F26-BE44-69CFA71BDBE7}" destId="{BD692DA1-DD65-4149-996A-BD2D10623DC2}" srcOrd="0" destOrd="0" parTransId="{62EC480B-2063-4E1E-848E-5E0A8F5DF7CE}" sibTransId="{79DA1DEE-44A5-45A2-9E5E-5A70ECFE26D7}"/>
    <dgm:cxn modelId="{297DBE8E-F7E1-4775-8DD3-373485A15BB2}" srcId="{E8CD70E0-F4C0-4782-BD3C-AC2FC6AC2163}" destId="{F7942D7A-8925-40B5-BBBA-336C08FE986D}" srcOrd="0" destOrd="0" parTransId="{0E8345E8-0899-4369-A3C5-3F06D5E312DD}" sibTransId="{0AC4AB53-5BD1-4890-99CC-A392447CFAB5}"/>
    <dgm:cxn modelId="{ABC1CF7B-2642-47CE-81EC-8691156B8FB4}" type="presOf" srcId="{437CAB6D-3BB9-4046-8578-27A698BC26DD}" destId="{530C8F0F-04AB-4F0F-A850-78A9224B6A3C}" srcOrd="0" destOrd="0" presId="urn:microsoft.com/office/officeart/2005/8/layout/chevron2"/>
    <dgm:cxn modelId="{528094D1-8675-4FC4-BA3A-A1CF0B1C9F2A}" type="presOf" srcId="{61221608-2991-42F7-8118-73B6F7544739}" destId="{A6FD2449-A1E3-401D-B06D-8687AB1DA0B6}" srcOrd="0" destOrd="0" presId="urn:microsoft.com/office/officeart/2005/8/layout/chevron2"/>
    <dgm:cxn modelId="{468156AF-C7EE-4398-AE8C-45E5B493159C}" type="presParOf" srcId="{A6FD2449-A1E3-401D-B06D-8687AB1DA0B6}" destId="{15C6767B-8315-4278-B3F8-D950B421DB4B}" srcOrd="0" destOrd="0" presId="urn:microsoft.com/office/officeart/2005/8/layout/chevron2"/>
    <dgm:cxn modelId="{9BCBCFC1-C0B0-43DE-BFCE-B8A530D4871C}" type="presParOf" srcId="{15C6767B-8315-4278-B3F8-D950B421DB4B}" destId="{353AF818-179D-4F87-905B-EB545C980256}" srcOrd="0" destOrd="0" presId="urn:microsoft.com/office/officeart/2005/8/layout/chevron2"/>
    <dgm:cxn modelId="{EABE4D4D-A7DE-4DB6-B45C-83A5EC95FF3D}" type="presParOf" srcId="{15C6767B-8315-4278-B3F8-D950B421DB4B}" destId="{0108CE0F-9DBA-4354-99A0-AA5095FEC0E4}" srcOrd="1" destOrd="0" presId="urn:microsoft.com/office/officeart/2005/8/layout/chevron2"/>
    <dgm:cxn modelId="{B3E9E984-090B-4CEB-A28D-FAE6F363EF2B}" type="presParOf" srcId="{A6FD2449-A1E3-401D-B06D-8687AB1DA0B6}" destId="{6FF13604-E9D7-4F45-979D-FC0051F89253}" srcOrd="1" destOrd="0" presId="urn:microsoft.com/office/officeart/2005/8/layout/chevron2"/>
    <dgm:cxn modelId="{DF20FDC3-FC9A-4E22-8A7D-53C945FF3911}" type="presParOf" srcId="{A6FD2449-A1E3-401D-B06D-8687AB1DA0B6}" destId="{274290EA-5577-43A6-A75C-D89A0A0F2C39}" srcOrd="2" destOrd="0" presId="urn:microsoft.com/office/officeart/2005/8/layout/chevron2"/>
    <dgm:cxn modelId="{C4DEC2B8-6CCD-4C36-A2BA-88F37906D769}" type="presParOf" srcId="{274290EA-5577-43A6-A75C-D89A0A0F2C39}" destId="{5ED46F80-E172-47F2-8DC9-D6E69A44FDED}" srcOrd="0" destOrd="0" presId="urn:microsoft.com/office/officeart/2005/8/layout/chevron2"/>
    <dgm:cxn modelId="{08705361-F4A7-4964-8C32-5312CEFE5149}" type="presParOf" srcId="{274290EA-5577-43A6-A75C-D89A0A0F2C39}" destId="{9B7D18A8-FAEC-4A4F-BCCD-2EBB00D6687F}" srcOrd="1" destOrd="0" presId="urn:microsoft.com/office/officeart/2005/8/layout/chevron2"/>
    <dgm:cxn modelId="{3ACD607E-C550-4B0E-861B-4749BF2E1F70}" type="presParOf" srcId="{A6FD2449-A1E3-401D-B06D-8687AB1DA0B6}" destId="{CB98F292-F2A9-4B2F-B34A-057404989FB4}" srcOrd="3" destOrd="0" presId="urn:microsoft.com/office/officeart/2005/8/layout/chevron2"/>
    <dgm:cxn modelId="{49E71878-0EF8-466E-8C8E-2C21E2D596BA}" type="presParOf" srcId="{A6FD2449-A1E3-401D-B06D-8687AB1DA0B6}" destId="{D50FA889-CF29-4219-9E46-3356A18C5C4A}" srcOrd="4" destOrd="0" presId="urn:microsoft.com/office/officeart/2005/8/layout/chevron2"/>
    <dgm:cxn modelId="{A555FAB6-D7FC-47FA-8E38-6EC93FC30DFF}" type="presParOf" srcId="{D50FA889-CF29-4219-9E46-3356A18C5C4A}" destId="{1416668F-273F-43BB-A096-12199491CCEB}" srcOrd="0" destOrd="0" presId="urn:microsoft.com/office/officeart/2005/8/layout/chevron2"/>
    <dgm:cxn modelId="{C8D12F7D-7D6A-410C-BED3-B1BFFE27C7FC}" type="presParOf" srcId="{D50FA889-CF29-4219-9E46-3356A18C5C4A}" destId="{0643D013-3B56-403D-BB78-7304DCA9E2C1}" srcOrd="1" destOrd="0" presId="urn:microsoft.com/office/officeart/2005/8/layout/chevron2"/>
    <dgm:cxn modelId="{A61CA6ED-96D3-49C5-9CC1-69EECDD1CFC7}" type="presParOf" srcId="{A6FD2449-A1E3-401D-B06D-8687AB1DA0B6}" destId="{4B16F149-B5AF-4A2C-8B0D-788B3EA8DC82}" srcOrd="5" destOrd="0" presId="urn:microsoft.com/office/officeart/2005/8/layout/chevron2"/>
    <dgm:cxn modelId="{48F2FC86-1494-4613-845A-E7D171213D28}" type="presParOf" srcId="{A6FD2449-A1E3-401D-B06D-8687AB1DA0B6}" destId="{B1CDA9D8-CDB4-4F00-B5A2-7CE645814C01}" srcOrd="6" destOrd="0" presId="urn:microsoft.com/office/officeart/2005/8/layout/chevron2"/>
    <dgm:cxn modelId="{319FAA09-E0EF-450B-B946-B0EDF4BDD2EC}" type="presParOf" srcId="{B1CDA9D8-CDB4-4F00-B5A2-7CE645814C01}" destId="{92994251-3E7C-4EB8-87FE-D61B34718411}" srcOrd="0" destOrd="0" presId="urn:microsoft.com/office/officeart/2005/8/layout/chevron2"/>
    <dgm:cxn modelId="{B07A450F-6A63-4E40-BE0E-638715C5511F}" type="presParOf" srcId="{B1CDA9D8-CDB4-4F00-B5A2-7CE645814C01}" destId="{CC2A22BC-BA08-4CF1-9C3C-33F1D5905FA3}" srcOrd="1" destOrd="0" presId="urn:microsoft.com/office/officeart/2005/8/layout/chevron2"/>
    <dgm:cxn modelId="{4DFA2E81-A56C-4719-BEF5-97A46936CFC6}" type="presParOf" srcId="{A6FD2449-A1E3-401D-B06D-8687AB1DA0B6}" destId="{4DF1F320-015F-4AB4-B4B4-4F40DFEF4092}" srcOrd="7" destOrd="0" presId="urn:microsoft.com/office/officeart/2005/8/layout/chevron2"/>
    <dgm:cxn modelId="{3FCF8027-93F5-4DAF-B204-BC9D6EF73403}" type="presParOf" srcId="{A6FD2449-A1E3-401D-B06D-8687AB1DA0B6}" destId="{9FA9AABF-3C30-4ED8-8412-0EC23CD86DB4}" srcOrd="8" destOrd="0" presId="urn:microsoft.com/office/officeart/2005/8/layout/chevron2"/>
    <dgm:cxn modelId="{89A435E6-1E78-44C5-82E3-739AA41E2CA7}" type="presParOf" srcId="{9FA9AABF-3C30-4ED8-8412-0EC23CD86DB4}" destId="{E9E6B2FE-2869-42F8-B686-CA38209A8B19}" srcOrd="0" destOrd="0" presId="urn:microsoft.com/office/officeart/2005/8/layout/chevron2"/>
    <dgm:cxn modelId="{5C338D85-07C0-4358-945D-17163703C5D7}" type="presParOf" srcId="{9FA9AABF-3C30-4ED8-8412-0EC23CD86DB4}" destId="{364C70AB-BCC6-4D7A-BCF7-7A84417AAC77}" srcOrd="1" destOrd="0" presId="urn:microsoft.com/office/officeart/2005/8/layout/chevron2"/>
    <dgm:cxn modelId="{E554C825-C7A9-4467-ACC1-E1FC108DFDF5}" type="presParOf" srcId="{A6FD2449-A1E3-401D-B06D-8687AB1DA0B6}" destId="{2CE30750-6F53-473E-B7A9-B7B107F3F78E}" srcOrd="9" destOrd="0" presId="urn:microsoft.com/office/officeart/2005/8/layout/chevron2"/>
    <dgm:cxn modelId="{73AC6BB1-4981-4FC7-B67F-DADFF2878D97}" type="presParOf" srcId="{A6FD2449-A1E3-401D-B06D-8687AB1DA0B6}" destId="{F0F1DB2E-D328-4FCC-B791-1253D089EF18}" srcOrd="10" destOrd="0" presId="urn:microsoft.com/office/officeart/2005/8/layout/chevron2"/>
    <dgm:cxn modelId="{F9A185B5-5D25-4AEA-A057-A92CF2366CDF}" type="presParOf" srcId="{F0F1DB2E-D328-4FCC-B791-1253D089EF18}" destId="{64CAB49F-4A18-4D03-84F5-67AB4715B554}" srcOrd="0" destOrd="0" presId="urn:microsoft.com/office/officeart/2005/8/layout/chevron2"/>
    <dgm:cxn modelId="{808C81D6-D64A-4F87-980A-51AA820DA213}" type="presParOf" srcId="{F0F1DB2E-D328-4FCC-B791-1253D089EF18}" destId="{251D56FD-0A1F-4268-89DE-6E9C28E1D8D3}" srcOrd="1" destOrd="0" presId="urn:microsoft.com/office/officeart/2005/8/layout/chevron2"/>
    <dgm:cxn modelId="{F72E43BA-FC29-4C7A-92D0-F29219C24759}" type="presParOf" srcId="{A6FD2449-A1E3-401D-B06D-8687AB1DA0B6}" destId="{141F61A7-8405-474B-B1FF-1434BBB56534}" srcOrd="11" destOrd="0" presId="urn:microsoft.com/office/officeart/2005/8/layout/chevron2"/>
    <dgm:cxn modelId="{EC2BB863-8EE4-48B5-8AB9-F35280FA9DE0}" type="presParOf" srcId="{A6FD2449-A1E3-401D-B06D-8687AB1DA0B6}" destId="{580E6508-FEA9-4FE0-858D-93FB5DD77A1F}" srcOrd="12" destOrd="0" presId="urn:microsoft.com/office/officeart/2005/8/layout/chevron2"/>
    <dgm:cxn modelId="{73DA8697-1751-4A7E-829E-98FDBA3E692D}" type="presParOf" srcId="{580E6508-FEA9-4FE0-858D-93FB5DD77A1F}" destId="{6CF08E75-2D2B-4972-9F93-57FDE270E51D}" srcOrd="0" destOrd="0" presId="urn:microsoft.com/office/officeart/2005/8/layout/chevron2"/>
    <dgm:cxn modelId="{1C6948FD-1A37-4DFC-B716-F00A05E4A35A}" type="presParOf" srcId="{580E6508-FEA9-4FE0-858D-93FB5DD77A1F}" destId="{530C8F0F-04AB-4F0F-A850-78A9224B6A3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221608-2991-42F7-8118-73B6F754473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GT"/>
        </a:p>
      </dgm:t>
    </dgm:pt>
    <dgm:pt modelId="{0502C5BF-7AA7-4EA8-97EB-BC474F187A6C}">
      <dgm:prSet phldrT="[Texto]" custT="1"/>
      <dgm:spPr/>
      <dgm:t>
        <a:bodyPr/>
        <a:lstStyle/>
        <a:p>
          <a:r>
            <a:rPr lang="es-GT" sz="3200" dirty="0" smtClean="0">
              <a:latin typeface="Arial" pitchFamily="34" charset="0"/>
              <a:cs typeface="Arial" pitchFamily="34" charset="0"/>
            </a:rPr>
            <a:t>I</a:t>
          </a:r>
          <a:endParaRPr lang="es-GT" sz="3200" dirty="0">
            <a:latin typeface="Arial" pitchFamily="34" charset="0"/>
            <a:cs typeface="Arial" pitchFamily="34" charset="0"/>
          </a:endParaRPr>
        </a:p>
      </dgm:t>
    </dgm:pt>
    <dgm:pt modelId="{85C6FA98-7EC9-4E4C-A6E7-2AED7461DB65}" type="parTrans" cxnId="{25DB49CE-757E-4ABF-BA7B-9CC6F5042B7D}">
      <dgm:prSet/>
      <dgm:spPr/>
      <dgm:t>
        <a:bodyPr/>
        <a:lstStyle/>
        <a:p>
          <a:endParaRPr lang="es-GT" sz="2400">
            <a:latin typeface="Arial" pitchFamily="34" charset="0"/>
            <a:cs typeface="Arial" pitchFamily="34" charset="0"/>
          </a:endParaRPr>
        </a:p>
      </dgm:t>
    </dgm:pt>
    <dgm:pt modelId="{23A802E2-AB7F-419C-BCAA-037E71436B37}" type="sibTrans" cxnId="{25DB49CE-757E-4ABF-BA7B-9CC6F5042B7D}">
      <dgm:prSet/>
      <dgm:spPr/>
      <dgm:t>
        <a:bodyPr/>
        <a:lstStyle/>
        <a:p>
          <a:endParaRPr lang="es-GT" sz="2400">
            <a:latin typeface="Arial" pitchFamily="34" charset="0"/>
            <a:cs typeface="Arial" pitchFamily="34" charset="0"/>
          </a:endParaRPr>
        </a:p>
      </dgm:t>
    </dgm:pt>
    <dgm:pt modelId="{54CEE914-0883-44A2-8051-2A102BD0349C}">
      <dgm:prSet phldrT="[Texto]" custT="1"/>
      <dgm:spPr/>
      <dgm:t>
        <a:bodyPr/>
        <a:lstStyle/>
        <a:p>
          <a:r>
            <a:rPr lang="es-GT" sz="3200" dirty="0" smtClean="0">
              <a:latin typeface="Arial" pitchFamily="34" charset="0"/>
              <a:cs typeface="Arial" pitchFamily="34" charset="0"/>
            </a:rPr>
            <a:t>II</a:t>
          </a:r>
          <a:endParaRPr lang="es-GT" sz="3200" dirty="0">
            <a:latin typeface="Arial" pitchFamily="34" charset="0"/>
            <a:cs typeface="Arial" pitchFamily="34" charset="0"/>
          </a:endParaRPr>
        </a:p>
      </dgm:t>
    </dgm:pt>
    <dgm:pt modelId="{1F73E25D-5F29-4F57-824E-40B66C6E9871}" type="parTrans" cxnId="{1641DDD8-D765-428C-A8D6-77D0C778B9AB}">
      <dgm:prSet/>
      <dgm:spPr/>
      <dgm:t>
        <a:bodyPr/>
        <a:lstStyle/>
        <a:p>
          <a:endParaRPr lang="es-GT" sz="2400">
            <a:latin typeface="Arial" pitchFamily="34" charset="0"/>
            <a:cs typeface="Arial" pitchFamily="34" charset="0"/>
          </a:endParaRPr>
        </a:p>
      </dgm:t>
    </dgm:pt>
    <dgm:pt modelId="{6A3A7892-186F-4885-A2D8-62479AF89032}" type="sibTrans" cxnId="{1641DDD8-D765-428C-A8D6-77D0C778B9AB}">
      <dgm:prSet/>
      <dgm:spPr/>
      <dgm:t>
        <a:bodyPr/>
        <a:lstStyle/>
        <a:p>
          <a:endParaRPr lang="es-GT" sz="2400">
            <a:latin typeface="Arial" pitchFamily="34" charset="0"/>
            <a:cs typeface="Arial" pitchFamily="34" charset="0"/>
          </a:endParaRPr>
        </a:p>
      </dgm:t>
    </dgm:pt>
    <dgm:pt modelId="{05DBEDED-D625-446C-ABA5-9FF15823D0C6}">
      <dgm:prSet phldrT="[Texto]" custT="1"/>
      <dgm:spPr>
        <a:solidFill>
          <a:schemeClr val="tx2">
            <a:lumMod val="40000"/>
            <a:lumOff val="60000"/>
            <a:alpha val="90000"/>
          </a:schemeClr>
        </a:solidFill>
      </dgm:spPr>
      <dgm:t>
        <a:bodyPr/>
        <a:lstStyle/>
        <a:p>
          <a:r>
            <a:rPr lang="es-GT" sz="2000" dirty="0" smtClean="0">
              <a:latin typeface="Arial" pitchFamily="34" charset="0"/>
              <a:cs typeface="Arial" pitchFamily="34" charset="0"/>
            </a:rPr>
            <a:t>Publicación Normas de Formulación (Marzo</a:t>
          </a:r>
          <a:r>
            <a:rPr lang="es-GT" sz="1600" dirty="0" smtClean="0">
              <a:latin typeface="Arial" pitchFamily="34" charset="0"/>
              <a:cs typeface="Arial" pitchFamily="34" charset="0"/>
            </a:rPr>
            <a:t>)</a:t>
          </a:r>
          <a:endParaRPr lang="es-GT" sz="1600" dirty="0">
            <a:latin typeface="Arial" pitchFamily="34" charset="0"/>
            <a:cs typeface="Arial" pitchFamily="34" charset="0"/>
          </a:endParaRPr>
        </a:p>
      </dgm:t>
    </dgm:pt>
    <dgm:pt modelId="{A2495D1E-C28E-4EAA-A4F8-AD56712E749A}" type="parTrans" cxnId="{49AE9FCD-A420-453F-8EA4-E5BD5A351729}">
      <dgm:prSet/>
      <dgm:spPr/>
      <dgm:t>
        <a:bodyPr/>
        <a:lstStyle/>
        <a:p>
          <a:endParaRPr lang="es-GT" sz="2400">
            <a:latin typeface="Arial" pitchFamily="34" charset="0"/>
            <a:cs typeface="Arial" pitchFamily="34" charset="0"/>
          </a:endParaRPr>
        </a:p>
      </dgm:t>
    </dgm:pt>
    <dgm:pt modelId="{487086F2-53D8-4455-8D5D-859E78D55BCC}" type="sibTrans" cxnId="{49AE9FCD-A420-453F-8EA4-E5BD5A351729}">
      <dgm:prSet/>
      <dgm:spPr/>
      <dgm:t>
        <a:bodyPr/>
        <a:lstStyle/>
        <a:p>
          <a:endParaRPr lang="es-GT" sz="2400">
            <a:latin typeface="Arial" pitchFamily="34" charset="0"/>
            <a:cs typeface="Arial" pitchFamily="34" charset="0"/>
          </a:endParaRPr>
        </a:p>
      </dgm:t>
    </dgm:pt>
    <dgm:pt modelId="{B02A5894-BE13-4F26-BE44-69CFA71BDBE7}">
      <dgm:prSet phldrT="[Texto]" custT="1"/>
      <dgm:spPr/>
      <dgm:t>
        <a:bodyPr/>
        <a:lstStyle/>
        <a:p>
          <a:r>
            <a:rPr lang="es-GT" sz="3200" dirty="0" smtClean="0">
              <a:latin typeface="Arial" pitchFamily="34" charset="0"/>
              <a:cs typeface="Arial" pitchFamily="34" charset="0"/>
            </a:rPr>
            <a:t>IV</a:t>
          </a:r>
          <a:endParaRPr lang="es-GT" sz="3200" dirty="0">
            <a:latin typeface="Arial" pitchFamily="34" charset="0"/>
            <a:cs typeface="Arial" pitchFamily="34" charset="0"/>
          </a:endParaRPr>
        </a:p>
      </dgm:t>
    </dgm:pt>
    <dgm:pt modelId="{0C47C6DA-4EE6-4940-AFE9-0C13510BDCD7}" type="parTrans" cxnId="{9436CF97-977D-4F92-B321-A175B446D915}">
      <dgm:prSet/>
      <dgm:spPr/>
      <dgm:t>
        <a:bodyPr/>
        <a:lstStyle/>
        <a:p>
          <a:endParaRPr lang="es-GT" sz="2400">
            <a:latin typeface="Arial" pitchFamily="34" charset="0"/>
            <a:cs typeface="Arial" pitchFamily="34" charset="0"/>
          </a:endParaRPr>
        </a:p>
      </dgm:t>
    </dgm:pt>
    <dgm:pt modelId="{153DFD25-7FFA-4D49-96DE-63FE8E80563C}" type="sibTrans" cxnId="{9436CF97-977D-4F92-B321-A175B446D915}">
      <dgm:prSet/>
      <dgm:spPr/>
      <dgm:t>
        <a:bodyPr/>
        <a:lstStyle/>
        <a:p>
          <a:endParaRPr lang="es-GT" sz="2400">
            <a:latin typeface="Arial" pitchFamily="34" charset="0"/>
            <a:cs typeface="Arial" pitchFamily="34" charset="0"/>
          </a:endParaRPr>
        </a:p>
      </dgm:t>
    </dgm:pt>
    <dgm:pt modelId="{BD692DA1-DD65-4149-996A-BD2D10623DC2}">
      <dgm:prSet phldrT="[Texto]" custT="1"/>
      <dgm:spPr/>
      <dgm:t>
        <a:bodyPr/>
        <a:lstStyle/>
        <a:p>
          <a:r>
            <a:rPr lang="es-GT" sz="2000" dirty="0" smtClean="0">
              <a:latin typeface="Arial" pitchFamily="34" charset="0"/>
              <a:cs typeface="Arial" pitchFamily="34" charset="0"/>
            </a:rPr>
            <a:t>Presentación de POAs a SEGEPLAN (30 de abril)</a:t>
          </a:r>
          <a:endParaRPr lang="es-GT" sz="2000" dirty="0">
            <a:latin typeface="Arial" pitchFamily="34" charset="0"/>
            <a:cs typeface="Arial" pitchFamily="34" charset="0"/>
          </a:endParaRPr>
        </a:p>
      </dgm:t>
    </dgm:pt>
    <dgm:pt modelId="{62EC480B-2063-4E1E-848E-5E0A8F5DF7CE}" type="parTrans" cxnId="{B4FC4B76-D2A2-4113-9EBA-846715D2F146}">
      <dgm:prSet/>
      <dgm:spPr/>
      <dgm:t>
        <a:bodyPr/>
        <a:lstStyle/>
        <a:p>
          <a:endParaRPr lang="es-GT" sz="2400">
            <a:latin typeface="Arial" pitchFamily="34" charset="0"/>
            <a:cs typeface="Arial" pitchFamily="34" charset="0"/>
          </a:endParaRPr>
        </a:p>
      </dgm:t>
    </dgm:pt>
    <dgm:pt modelId="{79DA1DEE-44A5-45A2-9E5E-5A70ECFE26D7}" type="sibTrans" cxnId="{B4FC4B76-D2A2-4113-9EBA-846715D2F146}">
      <dgm:prSet/>
      <dgm:spPr/>
      <dgm:t>
        <a:bodyPr/>
        <a:lstStyle/>
        <a:p>
          <a:endParaRPr lang="es-GT" sz="2400">
            <a:latin typeface="Arial" pitchFamily="34" charset="0"/>
            <a:cs typeface="Arial" pitchFamily="34" charset="0"/>
          </a:endParaRPr>
        </a:p>
      </dgm:t>
    </dgm:pt>
    <dgm:pt modelId="{E8CD70E0-F4C0-4782-BD3C-AC2FC6AC2163}">
      <dgm:prSet phldrT="[Texto]" custT="1"/>
      <dgm:spPr/>
      <dgm:t>
        <a:bodyPr/>
        <a:lstStyle/>
        <a:p>
          <a:r>
            <a:rPr lang="es-GT" sz="3200" dirty="0" smtClean="0">
              <a:latin typeface="Arial" pitchFamily="34" charset="0"/>
              <a:cs typeface="Arial" pitchFamily="34" charset="0"/>
            </a:rPr>
            <a:t>V</a:t>
          </a:r>
          <a:endParaRPr lang="es-GT" sz="3200" dirty="0">
            <a:latin typeface="Arial" pitchFamily="34" charset="0"/>
            <a:cs typeface="Arial" pitchFamily="34" charset="0"/>
          </a:endParaRPr>
        </a:p>
      </dgm:t>
    </dgm:pt>
    <dgm:pt modelId="{6593BA87-0686-4272-AD06-ADAAF7D734AE}" type="parTrans" cxnId="{D5430FEF-DB83-4878-8F8F-F704B3BB7E08}">
      <dgm:prSet/>
      <dgm:spPr/>
      <dgm:t>
        <a:bodyPr/>
        <a:lstStyle/>
        <a:p>
          <a:endParaRPr lang="es-GT" sz="2400">
            <a:latin typeface="Arial" pitchFamily="34" charset="0"/>
            <a:cs typeface="Arial" pitchFamily="34" charset="0"/>
          </a:endParaRPr>
        </a:p>
      </dgm:t>
    </dgm:pt>
    <dgm:pt modelId="{C448BD92-12AF-43B7-95EF-51C8C726707F}" type="sibTrans" cxnId="{D5430FEF-DB83-4878-8F8F-F704B3BB7E08}">
      <dgm:prSet/>
      <dgm:spPr/>
      <dgm:t>
        <a:bodyPr/>
        <a:lstStyle/>
        <a:p>
          <a:endParaRPr lang="es-GT" sz="2400">
            <a:latin typeface="Arial" pitchFamily="34" charset="0"/>
            <a:cs typeface="Arial" pitchFamily="34" charset="0"/>
          </a:endParaRPr>
        </a:p>
      </dgm:t>
    </dgm:pt>
    <dgm:pt modelId="{F7942D7A-8925-40B5-BBBA-336C08FE986D}">
      <dgm:prSet phldrT="[Texto]" custT="1"/>
      <dgm:spPr/>
      <dgm:t>
        <a:bodyPr/>
        <a:lstStyle/>
        <a:p>
          <a:pPr marL="1588" indent="0"/>
          <a:r>
            <a:rPr lang="es-GT" sz="2000" dirty="0" smtClean="0">
              <a:latin typeface="Arial" pitchFamily="34" charset="0"/>
              <a:cs typeface="Arial" pitchFamily="34" charset="0"/>
            </a:rPr>
            <a:t>   Acuerdos globales</a:t>
          </a:r>
          <a:endParaRPr lang="es-GT" sz="2000" dirty="0">
            <a:latin typeface="Arial" pitchFamily="34" charset="0"/>
            <a:cs typeface="Arial" pitchFamily="34" charset="0"/>
          </a:endParaRPr>
        </a:p>
      </dgm:t>
    </dgm:pt>
    <dgm:pt modelId="{0E8345E8-0899-4369-A3C5-3F06D5E312DD}" type="parTrans" cxnId="{297DBE8E-F7E1-4775-8DD3-373485A15BB2}">
      <dgm:prSet/>
      <dgm:spPr/>
      <dgm:t>
        <a:bodyPr/>
        <a:lstStyle/>
        <a:p>
          <a:endParaRPr lang="es-GT" sz="2400">
            <a:latin typeface="Arial" pitchFamily="34" charset="0"/>
            <a:cs typeface="Arial" pitchFamily="34" charset="0"/>
          </a:endParaRPr>
        </a:p>
      </dgm:t>
    </dgm:pt>
    <dgm:pt modelId="{0AC4AB53-5BD1-4890-99CC-A392447CFAB5}" type="sibTrans" cxnId="{297DBE8E-F7E1-4775-8DD3-373485A15BB2}">
      <dgm:prSet/>
      <dgm:spPr/>
      <dgm:t>
        <a:bodyPr/>
        <a:lstStyle/>
        <a:p>
          <a:endParaRPr lang="es-GT" sz="2400">
            <a:latin typeface="Arial" pitchFamily="34" charset="0"/>
            <a:cs typeface="Arial" pitchFamily="34" charset="0"/>
          </a:endParaRPr>
        </a:p>
      </dgm:t>
    </dgm:pt>
    <dgm:pt modelId="{11FBDCAE-DA42-4E51-B259-09F762FB2CA7}">
      <dgm:prSet phldrT="[Texto]" custT="1"/>
      <dgm:spPr/>
      <dgm:t>
        <a:bodyPr/>
        <a:lstStyle/>
        <a:p>
          <a:r>
            <a:rPr lang="es-GT" sz="2000" dirty="0" smtClean="0">
              <a:latin typeface="Arial" pitchFamily="34" charset="0"/>
              <a:cs typeface="Arial" pitchFamily="34" charset="0"/>
            </a:rPr>
            <a:t>Publicación Normas SNIP (Marzo)</a:t>
          </a:r>
          <a:endParaRPr lang="es-GT" sz="1600" dirty="0">
            <a:latin typeface="Arial" pitchFamily="34" charset="0"/>
            <a:cs typeface="Arial" pitchFamily="34" charset="0"/>
          </a:endParaRPr>
        </a:p>
      </dgm:t>
    </dgm:pt>
    <dgm:pt modelId="{89AC1ECE-97CF-4E43-971B-73A4D73D90C8}" type="sibTrans" cxnId="{CAE452D5-6E32-4F2E-B080-6B8A73F5B3B3}">
      <dgm:prSet/>
      <dgm:spPr/>
      <dgm:t>
        <a:bodyPr/>
        <a:lstStyle/>
        <a:p>
          <a:endParaRPr lang="es-GT" sz="2400">
            <a:latin typeface="Arial" pitchFamily="34" charset="0"/>
            <a:cs typeface="Arial" pitchFamily="34" charset="0"/>
          </a:endParaRPr>
        </a:p>
      </dgm:t>
    </dgm:pt>
    <dgm:pt modelId="{CC858B3D-BB0C-4160-8A5B-374793484E36}" type="parTrans" cxnId="{CAE452D5-6E32-4F2E-B080-6B8A73F5B3B3}">
      <dgm:prSet/>
      <dgm:spPr/>
      <dgm:t>
        <a:bodyPr/>
        <a:lstStyle/>
        <a:p>
          <a:endParaRPr lang="es-GT" sz="2400">
            <a:latin typeface="Arial" pitchFamily="34" charset="0"/>
            <a:cs typeface="Arial" pitchFamily="34" charset="0"/>
          </a:endParaRPr>
        </a:p>
      </dgm:t>
    </dgm:pt>
    <dgm:pt modelId="{8B5217AD-196E-403F-B295-846B2901F007}">
      <dgm:prSet phldrT="[Texto]" custT="1"/>
      <dgm:spPr/>
      <dgm:t>
        <a:bodyPr/>
        <a:lstStyle/>
        <a:p>
          <a:pPr marL="439738" indent="0"/>
          <a:r>
            <a:rPr lang="es-GT" sz="1400" dirty="0" smtClean="0">
              <a:latin typeface="Arial" pitchFamily="34" charset="0"/>
              <a:cs typeface="Arial" pitchFamily="34" charset="0"/>
            </a:rPr>
            <a:t>Plan nacional de Desarrollo: K’atun 2032.</a:t>
          </a:r>
          <a:endParaRPr lang="es-GT" sz="1400" dirty="0">
            <a:latin typeface="Arial" pitchFamily="34" charset="0"/>
            <a:cs typeface="Arial" pitchFamily="34" charset="0"/>
          </a:endParaRPr>
        </a:p>
      </dgm:t>
    </dgm:pt>
    <dgm:pt modelId="{237F5B69-0AB7-440A-A2C6-B1A2E923F7D4}" type="parTrans" cxnId="{5B261BE3-6BE5-4FEF-8C69-551016D7C922}">
      <dgm:prSet/>
      <dgm:spPr/>
      <dgm:t>
        <a:bodyPr/>
        <a:lstStyle/>
        <a:p>
          <a:endParaRPr lang="es-GT" sz="2400">
            <a:latin typeface="Arial" pitchFamily="34" charset="0"/>
            <a:cs typeface="Arial" pitchFamily="34" charset="0"/>
          </a:endParaRPr>
        </a:p>
      </dgm:t>
    </dgm:pt>
    <dgm:pt modelId="{813D5735-C8CD-444B-A50D-6881C28CEA20}" type="sibTrans" cxnId="{5B261BE3-6BE5-4FEF-8C69-551016D7C922}">
      <dgm:prSet/>
      <dgm:spPr/>
      <dgm:t>
        <a:bodyPr/>
        <a:lstStyle/>
        <a:p>
          <a:endParaRPr lang="es-GT" sz="2400">
            <a:latin typeface="Arial" pitchFamily="34" charset="0"/>
            <a:cs typeface="Arial" pitchFamily="34" charset="0"/>
          </a:endParaRPr>
        </a:p>
      </dgm:t>
    </dgm:pt>
    <dgm:pt modelId="{A3BC6A86-C05F-4159-AD0F-159B75117192}">
      <dgm:prSet phldrT="[Texto]" custT="1"/>
      <dgm:spPr/>
      <dgm:t>
        <a:bodyPr/>
        <a:lstStyle/>
        <a:p>
          <a:pPr marL="439738" indent="0"/>
          <a:r>
            <a:rPr lang="es-GT" sz="1400" dirty="0" smtClean="0">
              <a:latin typeface="Arial" pitchFamily="34" charset="0"/>
              <a:cs typeface="Arial" pitchFamily="34" charset="0"/>
            </a:rPr>
            <a:t>Plan de la Alianza para la Prosperidad del Triángulo Norte.</a:t>
          </a:r>
          <a:endParaRPr lang="es-GT" sz="1400" dirty="0">
            <a:latin typeface="Arial" pitchFamily="34" charset="0"/>
            <a:cs typeface="Arial" pitchFamily="34" charset="0"/>
          </a:endParaRPr>
        </a:p>
      </dgm:t>
    </dgm:pt>
    <dgm:pt modelId="{CACB59CB-A255-46F4-B51F-C39CC0669487}" type="parTrans" cxnId="{AA306266-B607-492D-9FCB-FC4C832ABEB3}">
      <dgm:prSet/>
      <dgm:spPr/>
      <dgm:t>
        <a:bodyPr/>
        <a:lstStyle/>
        <a:p>
          <a:endParaRPr lang="es-GT" sz="2400">
            <a:latin typeface="Arial" pitchFamily="34" charset="0"/>
            <a:cs typeface="Arial" pitchFamily="34" charset="0"/>
          </a:endParaRPr>
        </a:p>
      </dgm:t>
    </dgm:pt>
    <dgm:pt modelId="{0FD70BDB-CA42-4ED6-9D9D-F18D3E4E528B}" type="sibTrans" cxnId="{AA306266-B607-492D-9FCB-FC4C832ABEB3}">
      <dgm:prSet/>
      <dgm:spPr/>
      <dgm:t>
        <a:bodyPr/>
        <a:lstStyle/>
        <a:p>
          <a:endParaRPr lang="es-GT" sz="2400">
            <a:latin typeface="Arial" pitchFamily="34" charset="0"/>
            <a:cs typeface="Arial" pitchFamily="34" charset="0"/>
          </a:endParaRPr>
        </a:p>
      </dgm:t>
    </dgm:pt>
    <dgm:pt modelId="{E4EA6775-3FB0-45E7-8EE6-7B3DBFBEE475}">
      <dgm:prSet phldrT="[Texto]" custT="1"/>
      <dgm:spPr/>
      <dgm:t>
        <a:bodyPr/>
        <a:lstStyle/>
        <a:p>
          <a:pPr marL="439738" indent="0"/>
          <a:r>
            <a:rPr lang="es-GT" sz="1400" dirty="0" smtClean="0">
              <a:latin typeface="Arial" pitchFamily="34" charset="0"/>
              <a:cs typeface="Arial" pitchFamily="34" charset="0"/>
            </a:rPr>
            <a:t>Política General de Gobierno</a:t>
          </a:r>
          <a:endParaRPr lang="es-GT" sz="1400" dirty="0">
            <a:latin typeface="Arial" pitchFamily="34" charset="0"/>
            <a:cs typeface="Arial" pitchFamily="34" charset="0"/>
          </a:endParaRPr>
        </a:p>
      </dgm:t>
    </dgm:pt>
    <dgm:pt modelId="{D132DF37-AC4C-4BD3-AD5C-4B6FF8BFEE22}" type="parTrans" cxnId="{CECC9AE0-F2BC-400D-BCBD-393787D3C8F7}">
      <dgm:prSet/>
      <dgm:spPr/>
      <dgm:t>
        <a:bodyPr/>
        <a:lstStyle/>
        <a:p>
          <a:endParaRPr lang="es-GT" sz="2400">
            <a:latin typeface="Arial" pitchFamily="34" charset="0"/>
            <a:cs typeface="Arial" pitchFamily="34" charset="0"/>
          </a:endParaRPr>
        </a:p>
      </dgm:t>
    </dgm:pt>
    <dgm:pt modelId="{F80A0D09-7A92-4236-8903-B1DBDEA5ACBB}" type="sibTrans" cxnId="{CECC9AE0-F2BC-400D-BCBD-393787D3C8F7}">
      <dgm:prSet/>
      <dgm:spPr/>
      <dgm:t>
        <a:bodyPr/>
        <a:lstStyle/>
        <a:p>
          <a:endParaRPr lang="es-GT" sz="2400">
            <a:latin typeface="Arial" pitchFamily="34" charset="0"/>
            <a:cs typeface="Arial" pitchFamily="34" charset="0"/>
          </a:endParaRPr>
        </a:p>
      </dgm:t>
    </dgm:pt>
    <dgm:pt modelId="{CB2E948A-9DF9-45FF-97AB-3D91DFE8F792}">
      <dgm:prSet phldrT="[Texto]" custT="1"/>
      <dgm:spPr/>
      <dgm:t>
        <a:bodyPr/>
        <a:lstStyle/>
        <a:p>
          <a:pPr marL="439738" indent="0"/>
          <a:r>
            <a:rPr lang="es-GT" sz="1400" dirty="0" smtClean="0">
              <a:latin typeface="Arial" pitchFamily="34" charset="0"/>
              <a:cs typeface="Arial" pitchFamily="34" charset="0"/>
            </a:rPr>
            <a:t>Objetivos de Desarrollo Sostenible</a:t>
          </a:r>
          <a:endParaRPr lang="es-GT" sz="1400" dirty="0">
            <a:latin typeface="Arial" pitchFamily="34" charset="0"/>
            <a:cs typeface="Arial" pitchFamily="34" charset="0"/>
          </a:endParaRPr>
        </a:p>
      </dgm:t>
    </dgm:pt>
    <dgm:pt modelId="{BA0450C5-09CD-4F10-8ACC-0CF776D2C0FF}" type="parTrans" cxnId="{64080F1F-1674-490E-9441-432C7F7EA3A6}">
      <dgm:prSet/>
      <dgm:spPr/>
      <dgm:t>
        <a:bodyPr/>
        <a:lstStyle/>
        <a:p>
          <a:endParaRPr lang="es-GT" sz="2400"/>
        </a:p>
      </dgm:t>
    </dgm:pt>
    <dgm:pt modelId="{8020EE73-EDA7-418B-A8BC-2B870FF0F8CC}" type="sibTrans" cxnId="{64080F1F-1674-490E-9441-432C7F7EA3A6}">
      <dgm:prSet/>
      <dgm:spPr/>
      <dgm:t>
        <a:bodyPr/>
        <a:lstStyle/>
        <a:p>
          <a:endParaRPr lang="es-GT" sz="2400"/>
        </a:p>
      </dgm:t>
    </dgm:pt>
    <dgm:pt modelId="{A03EEE6C-3551-4949-872E-0F9DBB008319}">
      <dgm:prSet phldrT="[Texto]" custT="1"/>
      <dgm:spPr/>
      <dgm:t>
        <a:bodyPr/>
        <a:lstStyle/>
        <a:p>
          <a:pPr marL="439738" indent="0"/>
          <a:r>
            <a:rPr lang="es-GT" sz="1400" dirty="0" smtClean="0">
              <a:latin typeface="Arial" pitchFamily="34" charset="0"/>
              <a:cs typeface="Arial" pitchFamily="34" charset="0"/>
            </a:rPr>
            <a:t>Resultados Estratégicos de País.</a:t>
          </a:r>
          <a:endParaRPr lang="es-GT" sz="1400" dirty="0">
            <a:latin typeface="Arial" pitchFamily="34" charset="0"/>
            <a:cs typeface="Arial" pitchFamily="34" charset="0"/>
          </a:endParaRPr>
        </a:p>
      </dgm:t>
    </dgm:pt>
    <dgm:pt modelId="{753BEEDB-A555-4C31-91E0-1141D5092C5F}" type="parTrans" cxnId="{ECE90A03-D196-4089-9073-D8DBCE16164A}">
      <dgm:prSet/>
      <dgm:spPr/>
      <dgm:t>
        <a:bodyPr/>
        <a:lstStyle/>
        <a:p>
          <a:endParaRPr lang="es-GT" sz="2400"/>
        </a:p>
      </dgm:t>
    </dgm:pt>
    <dgm:pt modelId="{FF34F20E-B661-4720-A2C0-202FC6B0A6F8}" type="sibTrans" cxnId="{ECE90A03-D196-4089-9073-D8DBCE16164A}">
      <dgm:prSet/>
      <dgm:spPr/>
      <dgm:t>
        <a:bodyPr/>
        <a:lstStyle/>
        <a:p>
          <a:endParaRPr lang="es-GT" sz="2400"/>
        </a:p>
      </dgm:t>
    </dgm:pt>
    <dgm:pt modelId="{1C047053-72E6-431F-9FF8-058C140ED0B3}">
      <dgm:prSet custT="1"/>
      <dgm:spPr/>
      <dgm:t>
        <a:bodyPr/>
        <a:lstStyle/>
        <a:p>
          <a:r>
            <a:rPr lang="es-GT" sz="3200" dirty="0" smtClean="0"/>
            <a:t>III</a:t>
          </a:r>
          <a:endParaRPr lang="es-GT" sz="3200" dirty="0"/>
        </a:p>
      </dgm:t>
    </dgm:pt>
    <dgm:pt modelId="{B89F2E71-EDD4-4A8A-8B07-CD0BBB8D19AC}" type="parTrans" cxnId="{E32EDEAF-4A5F-48DD-859E-DBBCBF769143}">
      <dgm:prSet/>
      <dgm:spPr/>
      <dgm:t>
        <a:bodyPr/>
        <a:lstStyle/>
        <a:p>
          <a:endParaRPr lang="es-GT"/>
        </a:p>
      </dgm:t>
    </dgm:pt>
    <dgm:pt modelId="{D6709A3C-AA1D-4575-9CDB-200CE91DF9EA}" type="sibTrans" cxnId="{E32EDEAF-4A5F-48DD-859E-DBBCBF769143}">
      <dgm:prSet/>
      <dgm:spPr/>
      <dgm:t>
        <a:bodyPr/>
        <a:lstStyle/>
        <a:p>
          <a:endParaRPr lang="es-GT"/>
        </a:p>
      </dgm:t>
    </dgm:pt>
    <dgm:pt modelId="{038C37CB-D7AA-4429-B851-C0B84EF83C71}">
      <dgm:prSet custT="1"/>
      <dgm:spPr>
        <a:solidFill>
          <a:schemeClr val="accent1">
            <a:lumMod val="60000"/>
            <a:lumOff val="40000"/>
            <a:alpha val="90000"/>
          </a:schemeClr>
        </a:solidFill>
      </dgm:spPr>
      <dgm:t>
        <a:bodyPr/>
        <a:lstStyle/>
        <a:p>
          <a:r>
            <a:rPr lang="es-GT" sz="2000" dirty="0" smtClean="0">
              <a:latin typeface="Arial" pitchFamily="34" charset="0"/>
              <a:cs typeface="Arial" pitchFamily="34" charset="0"/>
            </a:rPr>
            <a:t>Diagnóstico de la producción pública de bienes y/o servicios</a:t>
          </a:r>
          <a:endParaRPr lang="es-GT" sz="2000" dirty="0">
            <a:latin typeface="Arial" pitchFamily="34" charset="0"/>
            <a:cs typeface="Arial" pitchFamily="34" charset="0"/>
          </a:endParaRPr>
        </a:p>
      </dgm:t>
    </dgm:pt>
    <dgm:pt modelId="{5A9904B2-1EC6-4416-BDD5-7B9334CC4822}" type="parTrans" cxnId="{B3CC1087-7D23-4CA3-BCB5-D9BB5D2BCE24}">
      <dgm:prSet/>
      <dgm:spPr/>
      <dgm:t>
        <a:bodyPr/>
        <a:lstStyle/>
        <a:p>
          <a:endParaRPr lang="es-GT"/>
        </a:p>
      </dgm:t>
    </dgm:pt>
    <dgm:pt modelId="{4C83E02F-2C02-4A05-9879-DD931F6A247A}" type="sibTrans" cxnId="{B3CC1087-7D23-4CA3-BCB5-D9BB5D2BCE24}">
      <dgm:prSet/>
      <dgm:spPr/>
      <dgm:t>
        <a:bodyPr/>
        <a:lstStyle/>
        <a:p>
          <a:endParaRPr lang="es-GT"/>
        </a:p>
      </dgm:t>
    </dgm:pt>
    <dgm:pt modelId="{A6FD2449-A1E3-401D-B06D-8687AB1DA0B6}" type="pres">
      <dgm:prSet presAssocID="{61221608-2991-42F7-8118-73B6F7544739}" presName="linearFlow" presStyleCnt="0">
        <dgm:presLayoutVars>
          <dgm:dir/>
          <dgm:animLvl val="lvl"/>
          <dgm:resizeHandles val="exact"/>
        </dgm:presLayoutVars>
      </dgm:prSet>
      <dgm:spPr/>
      <dgm:t>
        <a:bodyPr/>
        <a:lstStyle/>
        <a:p>
          <a:endParaRPr lang="es-GT"/>
        </a:p>
      </dgm:t>
    </dgm:pt>
    <dgm:pt modelId="{15C6767B-8315-4278-B3F8-D950B421DB4B}" type="pres">
      <dgm:prSet presAssocID="{0502C5BF-7AA7-4EA8-97EB-BC474F187A6C}" presName="composite" presStyleCnt="0"/>
      <dgm:spPr/>
    </dgm:pt>
    <dgm:pt modelId="{353AF818-179D-4F87-905B-EB545C980256}" type="pres">
      <dgm:prSet presAssocID="{0502C5BF-7AA7-4EA8-97EB-BC474F187A6C}" presName="parentText" presStyleLbl="alignNode1" presStyleIdx="0" presStyleCnt="5">
        <dgm:presLayoutVars>
          <dgm:chMax val="1"/>
          <dgm:bulletEnabled val="1"/>
        </dgm:presLayoutVars>
      </dgm:prSet>
      <dgm:spPr/>
      <dgm:t>
        <a:bodyPr/>
        <a:lstStyle/>
        <a:p>
          <a:endParaRPr lang="es-GT"/>
        </a:p>
      </dgm:t>
    </dgm:pt>
    <dgm:pt modelId="{0108CE0F-9DBA-4354-99A0-AA5095FEC0E4}" type="pres">
      <dgm:prSet presAssocID="{0502C5BF-7AA7-4EA8-97EB-BC474F187A6C}" presName="descendantText" presStyleLbl="alignAcc1" presStyleIdx="0" presStyleCnt="5">
        <dgm:presLayoutVars>
          <dgm:bulletEnabled val="1"/>
        </dgm:presLayoutVars>
      </dgm:prSet>
      <dgm:spPr/>
      <dgm:t>
        <a:bodyPr/>
        <a:lstStyle/>
        <a:p>
          <a:endParaRPr lang="es-GT"/>
        </a:p>
      </dgm:t>
    </dgm:pt>
    <dgm:pt modelId="{6FF13604-E9D7-4F45-979D-FC0051F89253}" type="pres">
      <dgm:prSet presAssocID="{23A802E2-AB7F-419C-BCAA-037E71436B37}" presName="sp" presStyleCnt="0"/>
      <dgm:spPr/>
    </dgm:pt>
    <dgm:pt modelId="{274290EA-5577-43A6-A75C-D89A0A0F2C39}" type="pres">
      <dgm:prSet presAssocID="{54CEE914-0883-44A2-8051-2A102BD0349C}" presName="composite" presStyleCnt="0"/>
      <dgm:spPr/>
    </dgm:pt>
    <dgm:pt modelId="{5ED46F80-E172-47F2-8DC9-D6E69A44FDED}" type="pres">
      <dgm:prSet presAssocID="{54CEE914-0883-44A2-8051-2A102BD0349C}" presName="parentText" presStyleLbl="alignNode1" presStyleIdx="1" presStyleCnt="5">
        <dgm:presLayoutVars>
          <dgm:chMax val="1"/>
          <dgm:bulletEnabled val="1"/>
        </dgm:presLayoutVars>
      </dgm:prSet>
      <dgm:spPr/>
      <dgm:t>
        <a:bodyPr/>
        <a:lstStyle/>
        <a:p>
          <a:endParaRPr lang="es-GT"/>
        </a:p>
      </dgm:t>
    </dgm:pt>
    <dgm:pt modelId="{9B7D18A8-FAEC-4A4F-BCCD-2EBB00D6687F}" type="pres">
      <dgm:prSet presAssocID="{54CEE914-0883-44A2-8051-2A102BD0349C}" presName="descendantText" presStyleLbl="alignAcc1" presStyleIdx="1" presStyleCnt="5" custLinFactNeighborX="866" custLinFactNeighborY="2288">
        <dgm:presLayoutVars>
          <dgm:bulletEnabled val="1"/>
        </dgm:presLayoutVars>
      </dgm:prSet>
      <dgm:spPr/>
      <dgm:t>
        <a:bodyPr/>
        <a:lstStyle/>
        <a:p>
          <a:endParaRPr lang="es-GT"/>
        </a:p>
      </dgm:t>
    </dgm:pt>
    <dgm:pt modelId="{CB98F292-F2A9-4B2F-B34A-057404989FB4}" type="pres">
      <dgm:prSet presAssocID="{6A3A7892-186F-4885-A2D8-62479AF89032}" presName="sp" presStyleCnt="0"/>
      <dgm:spPr/>
    </dgm:pt>
    <dgm:pt modelId="{9F7C2B0A-928D-4D3C-A83C-626FD2B3C9FA}" type="pres">
      <dgm:prSet presAssocID="{1C047053-72E6-431F-9FF8-058C140ED0B3}" presName="composite" presStyleCnt="0"/>
      <dgm:spPr/>
    </dgm:pt>
    <dgm:pt modelId="{23EB1D3D-5190-452D-8AC0-71F0DA2E9E43}" type="pres">
      <dgm:prSet presAssocID="{1C047053-72E6-431F-9FF8-058C140ED0B3}" presName="parentText" presStyleLbl="alignNode1" presStyleIdx="2" presStyleCnt="5">
        <dgm:presLayoutVars>
          <dgm:chMax val="1"/>
          <dgm:bulletEnabled val="1"/>
        </dgm:presLayoutVars>
      </dgm:prSet>
      <dgm:spPr/>
      <dgm:t>
        <a:bodyPr/>
        <a:lstStyle/>
        <a:p>
          <a:endParaRPr lang="es-GT"/>
        </a:p>
      </dgm:t>
    </dgm:pt>
    <dgm:pt modelId="{57102232-4563-4FFE-818C-81035FA846DB}" type="pres">
      <dgm:prSet presAssocID="{1C047053-72E6-431F-9FF8-058C140ED0B3}" presName="descendantText" presStyleLbl="alignAcc1" presStyleIdx="2" presStyleCnt="5">
        <dgm:presLayoutVars>
          <dgm:bulletEnabled val="1"/>
        </dgm:presLayoutVars>
      </dgm:prSet>
      <dgm:spPr/>
      <dgm:t>
        <a:bodyPr/>
        <a:lstStyle/>
        <a:p>
          <a:endParaRPr lang="es-GT"/>
        </a:p>
      </dgm:t>
    </dgm:pt>
    <dgm:pt modelId="{7A188B87-A5A3-4225-9B56-08084D3B36A4}" type="pres">
      <dgm:prSet presAssocID="{D6709A3C-AA1D-4575-9CDB-200CE91DF9EA}" presName="sp" presStyleCnt="0"/>
      <dgm:spPr/>
    </dgm:pt>
    <dgm:pt modelId="{D50FA889-CF29-4219-9E46-3356A18C5C4A}" type="pres">
      <dgm:prSet presAssocID="{B02A5894-BE13-4F26-BE44-69CFA71BDBE7}" presName="composite" presStyleCnt="0"/>
      <dgm:spPr/>
    </dgm:pt>
    <dgm:pt modelId="{1416668F-273F-43BB-A096-12199491CCEB}" type="pres">
      <dgm:prSet presAssocID="{B02A5894-BE13-4F26-BE44-69CFA71BDBE7}" presName="parentText" presStyleLbl="alignNode1" presStyleIdx="3" presStyleCnt="5">
        <dgm:presLayoutVars>
          <dgm:chMax val="1"/>
          <dgm:bulletEnabled val="1"/>
        </dgm:presLayoutVars>
      </dgm:prSet>
      <dgm:spPr/>
      <dgm:t>
        <a:bodyPr/>
        <a:lstStyle/>
        <a:p>
          <a:endParaRPr lang="es-GT"/>
        </a:p>
      </dgm:t>
    </dgm:pt>
    <dgm:pt modelId="{0643D013-3B56-403D-BB78-7304DCA9E2C1}" type="pres">
      <dgm:prSet presAssocID="{B02A5894-BE13-4F26-BE44-69CFA71BDBE7}" presName="descendantText" presStyleLbl="alignAcc1" presStyleIdx="3" presStyleCnt="5">
        <dgm:presLayoutVars>
          <dgm:bulletEnabled val="1"/>
        </dgm:presLayoutVars>
      </dgm:prSet>
      <dgm:spPr/>
      <dgm:t>
        <a:bodyPr/>
        <a:lstStyle/>
        <a:p>
          <a:endParaRPr lang="es-GT"/>
        </a:p>
      </dgm:t>
    </dgm:pt>
    <dgm:pt modelId="{4B16F149-B5AF-4A2C-8B0D-788B3EA8DC82}" type="pres">
      <dgm:prSet presAssocID="{153DFD25-7FFA-4D49-96DE-63FE8E80563C}" presName="sp" presStyleCnt="0"/>
      <dgm:spPr/>
    </dgm:pt>
    <dgm:pt modelId="{B1CDA9D8-CDB4-4F00-B5A2-7CE645814C01}" type="pres">
      <dgm:prSet presAssocID="{E8CD70E0-F4C0-4782-BD3C-AC2FC6AC2163}" presName="composite" presStyleCnt="0"/>
      <dgm:spPr/>
    </dgm:pt>
    <dgm:pt modelId="{92994251-3E7C-4EB8-87FE-D61B34718411}" type="pres">
      <dgm:prSet presAssocID="{E8CD70E0-F4C0-4782-BD3C-AC2FC6AC2163}" presName="parentText" presStyleLbl="alignNode1" presStyleIdx="4" presStyleCnt="5" custLinFactNeighborY="-16554">
        <dgm:presLayoutVars>
          <dgm:chMax val="1"/>
          <dgm:bulletEnabled val="1"/>
        </dgm:presLayoutVars>
      </dgm:prSet>
      <dgm:spPr/>
      <dgm:t>
        <a:bodyPr/>
        <a:lstStyle/>
        <a:p>
          <a:endParaRPr lang="es-GT"/>
        </a:p>
      </dgm:t>
    </dgm:pt>
    <dgm:pt modelId="{CC2A22BC-BA08-4CF1-9C3C-33F1D5905FA3}" type="pres">
      <dgm:prSet presAssocID="{E8CD70E0-F4C0-4782-BD3C-AC2FC6AC2163}" presName="descendantText" presStyleLbl="alignAcc1" presStyleIdx="4" presStyleCnt="5" custScaleY="234548">
        <dgm:presLayoutVars>
          <dgm:bulletEnabled val="1"/>
        </dgm:presLayoutVars>
      </dgm:prSet>
      <dgm:spPr/>
      <dgm:t>
        <a:bodyPr/>
        <a:lstStyle/>
        <a:p>
          <a:endParaRPr lang="es-GT"/>
        </a:p>
      </dgm:t>
    </dgm:pt>
  </dgm:ptLst>
  <dgm:cxnLst>
    <dgm:cxn modelId="{4E4C781C-59E0-4391-A2CC-A0D9994CC897}" type="presOf" srcId="{05DBEDED-D625-446C-ABA5-9FF15823D0C6}" destId="{9B7D18A8-FAEC-4A4F-BCCD-2EBB00D6687F}" srcOrd="0" destOrd="0" presId="urn:microsoft.com/office/officeart/2005/8/layout/chevron2"/>
    <dgm:cxn modelId="{C8038DDD-4FEC-4F13-A54C-C5D2AAF35735}" type="presOf" srcId="{A3BC6A86-C05F-4159-AD0F-159B75117192}" destId="{CC2A22BC-BA08-4CF1-9C3C-33F1D5905FA3}" srcOrd="0" destOrd="2" presId="urn:microsoft.com/office/officeart/2005/8/layout/chevron2"/>
    <dgm:cxn modelId="{EBF4282F-4FA0-4009-BEF4-68B38A734DBD}" type="presOf" srcId="{CB2E948A-9DF9-45FF-97AB-3D91DFE8F792}" destId="{CC2A22BC-BA08-4CF1-9C3C-33F1D5905FA3}" srcOrd="0" destOrd="4" presId="urn:microsoft.com/office/officeart/2005/8/layout/chevron2"/>
    <dgm:cxn modelId="{49AE9FCD-A420-453F-8EA4-E5BD5A351729}" srcId="{54CEE914-0883-44A2-8051-2A102BD0349C}" destId="{05DBEDED-D625-446C-ABA5-9FF15823D0C6}" srcOrd="0" destOrd="0" parTransId="{A2495D1E-C28E-4EAA-A4F8-AD56712E749A}" sibTransId="{487086F2-53D8-4455-8D5D-859E78D55BCC}"/>
    <dgm:cxn modelId="{D5430FEF-DB83-4878-8F8F-F704B3BB7E08}" srcId="{61221608-2991-42F7-8118-73B6F7544739}" destId="{E8CD70E0-F4C0-4782-BD3C-AC2FC6AC2163}" srcOrd="4" destOrd="0" parTransId="{6593BA87-0686-4272-AD06-ADAAF7D734AE}" sibTransId="{C448BD92-12AF-43B7-95EF-51C8C726707F}"/>
    <dgm:cxn modelId="{369619C0-C1E7-4EB8-81F4-89D93FF02763}" type="presOf" srcId="{E8CD70E0-F4C0-4782-BD3C-AC2FC6AC2163}" destId="{92994251-3E7C-4EB8-87FE-D61B34718411}" srcOrd="0" destOrd="0" presId="urn:microsoft.com/office/officeart/2005/8/layout/chevron2"/>
    <dgm:cxn modelId="{E32EDEAF-4A5F-48DD-859E-DBBCBF769143}" srcId="{61221608-2991-42F7-8118-73B6F7544739}" destId="{1C047053-72E6-431F-9FF8-058C140ED0B3}" srcOrd="2" destOrd="0" parTransId="{B89F2E71-EDD4-4A8A-8B07-CD0BBB8D19AC}" sibTransId="{D6709A3C-AA1D-4575-9CDB-200CE91DF9EA}"/>
    <dgm:cxn modelId="{CAE452D5-6E32-4F2E-B080-6B8A73F5B3B3}" srcId="{0502C5BF-7AA7-4EA8-97EB-BC474F187A6C}" destId="{11FBDCAE-DA42-4E51-B259-09F762FB2CA7}" srcOrd="0" destOrd="0" parTransId="{CC858B3D-BB0C-4160-8A5B-374793484E36}" sibTransId="{89AC1ECE-97CF-4E43-971B-73A4D73D90C8}"/>
    <dgm:cxn modelId="{CECC9AE0-F2BC-400D-BCBD-393787D3C8F7}" srcId="{E8CD70E0-F4C0-4782-BD3C-AC2FC6AC2163}" destId="{E4EA6775-3FB0-45E7-8EE6-7B3DBFBEE475}" srcOrd="3" destOrd="0" parTransId="{D132DF37-AC4C-4BD3-AD5C-4B6FF8BFEE22}" sibTransId="{F80A0D09-7A92-4236-8903-B1DBDEA5ACBB}"/>
    <dgm:cxn modelId="{9CEDBF56-DD66-4C04-B948-BF0E1A19ABFF}" type="presOf" srcId="{0502C5BF-7AA7-4EA8-97EB-BC474F187A6C}" destId="{353AF818-179D-4F87-905B-EB545C980256}" srcOrd="0" destOrd="0" presId="urn:microsoft.com/office/officeart/2005/8/layout/chevron2"/>
    <dgm:cxn modelId="{C19E5717-E45B-4432-9153-33FB01B36C48}" type="presOf" srcId="{038C37CB-D7AA-4429-B851-C0B84EF83C71}" destId="{57102232-4563-4FFE-818C-81035FA846DB}" srcOrd="0" destOrd="0" presId="urn:microsoft.com/office/officeart/2005/8/layout/chevron2"/>
    <dgm:cxn modelId="{F3B89230-F787-4A89-A8FA-43FD0BEBFF8F}" type="presOf" srcId="{1C047053-72E6-431F-9FF8-058C140ED0B3}" destId="{23EB1D3D-5190-452D-8AC0-71F0DA2E9E43}" srcOrd="0" destOrd="0" presId="urn:microsoft.com/office/officeart/2005/8/layout/chevron2"/>
    <dgm:cxn modelId="{35C49954-7CB7-45C8-907F-C06BD628D825}" type="presOf" srcId="{8B5217AD-196E-403F-B295-846B2901F007}" destId="{CC2A22BC-BA08-4CF1-9C3C-33F1D5905FA3}" srcOrd="0" destOrd="1" presId="urn:microsoft.com/office/officeart/2005/8/layout/chevron2"/>
    <dgm:cxn modelId="{B3CC1087-7D23-4CA3-BCB5-D9BB5D2BCE24}" srcId="{1C047053-72E6-431F-9FF8-058C140ED0B3}" destId="{038C37CB-D7AA-4429-B851-C0B84EF83C71}" srcOrd="0" destOrd="0" parTransId="{5A9904B2-1EC6-4416-BDD5-7B9334CC4822}" sibTransId="{4C83E02F-2C02-4A05-9879-DD931F6A247A}"/>
    <dgm:cxn modelId="{5B261BE3-6BE5-4FEF-8C69-551016D7C922}" srcId="{E8CD70E0-F4C0-4782-BD3C-AC2FC6AC2163}" destId="{8B5217AD-196E-403F-B295-846B2901F007}" srcOrd="1" destOrd="0" parTransId="{237F5B69-0AB7-440A-A2C6-B1A2E923F7D4}" sibTransId="{813D5735-C8CD-444B-A50D-6881C28CEA20}"/>
    <dgm:cxn modelId="{64080F1F-1674-490E-9441-432C7F7EA3A6}" srcId="{E8CD70E0-F4C0-4782-BD3C-AC2FC6AC2163}" destId="{CB2E948A-9DF9-45FF-97AB-3D91DFE8F792}" srcOrd="4" destOrd="0" parTransId="{BA0450C5-09CD-4F10-8ACC-0CF776D2C0FF}" sibTransId="{8020EE73-EDA7-418B-A8BC-2B870FF0F8CC}"/>
    <dgm:cxn modelId="{25DB49CE-757E-4ABF-BA7B-9CC6F5042B7D}" srcId="{61221608-2991-42F7-8118-73B6F7544739}" destId="{0502C5BF-7AA7-4EA8-97EB-BC474F187A6C}" srcOrd="0" destOrd="0" parTransId="{85C6FA98-7EC9-4E4C-A6E7-2AED7461DB65}" sibTransId="{23A802E2-AB7F-419C-BCAA-037E71436B37}"/>
    <dgm:cxn modelId="{1641DDD8-D765-428C-A8D6-77D0C778B9AB}" srcId="{61221608-2991-42F7-8118-73B6F7544739}" destId="{54CEE914-0883-44A2-8051-2A102BD0349C}" srcOrd="1" destOrd="0" parTransId="{1F73E25D-5F29-4F57-824E-40B66C6E9871}" sibTransId="{6A3A7892-186F-4885-A2D8-62479AF89032}"/>
    <dgm:cxn modelId="{DD8A4523-9C85-49BD-95B2-5544259E7222}" type="presOf" srcId="{54CEE914-0883-44A2-8051-2A102BD0349C}" destId="{5ED46F80-E172-47F2-8DC9-D6E69A44FDED}" srcOrd="0" destOrd="0" presId="urn:microsoft.com/office/officeart/2005/8/layout/chevron2"/>
    <dgm:cxn modelId="{BFB14DFB-B562-4EF4-90E8-40E5A4D869D2}" type="presOf" srcId="{B02A5894-BE13-4F26-BE44-69CFA71BDBE7}" destId="{1416668F-273F-43BB-A096-12199491CCEB}" srcOrd="0" destOrd="0" presId="urn:microsoft.com/office/officeart/2005/8/layout/chevron2"/>
    <dgm:cxn modelId="{9436CF97-977D-4F92-B321-A175B446D915}" srcId="{61221608-2991-42F7-8118-73B6F7544739}" destId="{B02A5894-BE13-4F26-BE44-69CFA71BDBE7}" srcOrd="3" destOrd="0" parTransId="{0C47C6DA-4EE6-4940-AFE9-0C13510BDCD7}" sibTransId="{153DFD25-7FFA-4D49-96DE-63FE8E80563C}"/>
    <dgm:cxn modelId="{C454D5D7-A218-4621-B126-734DF39A139B}" type="presOf" srcId="{BD692DA1-DD65-4149-996A-BD2D10623DC2}" destId="{0643D013-3B56-403D-BB78-7304DCA9E2C1}" srcOrd="0" destOrd="0" presId="urn:microsoft.com/office/officeart/2005/8/layout/chevron2"/>
    <dgm:cxn modelId="{AA306266-B607-492D-9FCB-FC4C832ABEB3}" srcId="{E8CD70E0-F4C0-4782-BD3C-AC2FC6AC2163}" destId="{A3BC6A86-C05F-4159-AD0F-159B75117192}" srcOrd="2" destOrd="0" parTransId="{CACB59CB-A255-46F4-B51F-C39CC0669487}" sibTransId="{0FD70BDB-CA42-4ED6-9D9D-F18D3E4E528B}"/>
    <dgm:cxn modelId="{2D032373-5A23-436B-92BA-7896A1F40838}" type="presOf" srcId="{11FBDCAE-DA42-4E51-B259-09F762FB2CA7}" destId="{0108CE0F-9DBA-4354-99A0-AA5095FEC0E4}" srcOrd="0" destOrd="0" presId="urn:microsoft.com/office/officeart/2005/8/layout/chevron2"/>
    <dgm:cxn modelId="{ECE90A03-D196-4089-9073-D8DBCE16164A}" srcId="{E8CD70E0-F4C0-4782-BD3C-AC2FC6AC2163}" destId="{A03EEE6C-3551-4949-872E-0F9DBB008319}" srcOrd="5" destOrd="0" parTransId="{753BEEDB-A555-4C31-91E0-1141D5092C5F}" sibTransId="{FF34F20E-B661-4720-A2C0-202FC6B0A6F8}"/>
    <dgm:cxn modelId="{267F2A42-9404-4FCD-98C4-6EC18B151088}" type="presOf" srcId="{61221608-2991-42F7-8118-73B6F7544739}" destId="{A6FD2449-A1E3-401D-B06D-8687AB1DA0B6}" srcOrd="0" destOrd="0" presId="urn:microsoft.com/office/officeart/2005/8/layout/chevron2"/>
    <dgm:cxn modelId="{B4FC4B76-D2A2-4113-9EBA-846715D2F146}" srcId="{B02A5894-BE13-4F26-BE44-69CFA71BDBE7}" destId="{BD692DA1-DD65-4149-996A-BD2D10623DC2}" srcOrd="0" destOrd="0" parTransId="{62EC480B-2063-4E1E-848E-5E0A8F5DF7CE}" sibTransId="{79DA1DEE-44A5-45A2-9E5E-5A70ECFE26D7}"/>
    <dgm:cxn modelId="{297DBE8E-F7E1-4775-8DD3-373485A15BB2}" srcId="{E8CD70E0-F4C0-4782-BD3C-AC2FC6AC2163}" destId="{F7942D7A-8925-40B5-BBBA-336C08FE986D}" srcOrd="0" destOrd="0" parTransId="{0E8345E8-0899-4369-A3C5-3F06D5E312DD}" sibTransId="{0AC4AB53-5BD1-4890-99CC-A392447CFAB5}"/>
    <dgm:cxn modelId="{ABDC5686-DF4A-4900-A967-AE25DF9E8087}" type="presOf" srcId="{A03EEE6C-3551-4949-872E-0F9DBB008319}" destId="{CC2A22BC-BA08-4CF1-9C3C-33F1D5905FA3}" srcOrd="0" destOrd="5" presId="urn:microsoft.com/office/officeart/2005/8/layout/chevron2"/>
    <dgm:cxn modelId="{1268607C-D987-4E46-8090-565DC1100ECE}" type="presOf" srcId="{F7942D7A-8925-40B5-BBBA-336C08FE986D}" destId="{CC2A22BC-BA08-4CF1-9C3C-33F1D5905FA3}" srcOrd="0" destOrd="0" presId="urn:microsoft.com/office/officeart/2005/8/layout/chevron2"/>
    <dgm:cxn modelId="{C412F227-98EB-4DFE-A352-3589CA3E868B}" type="presOf" srcId="{E4EA6775-3FB0-45E7-8EE6-7B3DBFBEE475}" destId="{CC2A22BC-BA08-4CF1-9C3C-33F1D5905FA3}" srcOrd="0" destOrd="3" presId="urn:microsoft.com/office/officeart/2005/8/layout/chevron2"/>
    <dgm:cxn modelId="{36B8A9F2-28AD-4691-98B5-3AB4E564FE40}" type="presParOf" srcId="{A6FD2449-A1E3-401D-B06D-8687AB1DA0B6}" destId="{15C6767B-8315-4278-B3F8-D950B421DB4B}" srcOrd="0" destOrd="0" presId="urn:microsoft.com/office/officeart/2005/8/layout/chevron2"/>
    <dgm:cxn modelId="{8E8B2629-1C75-4648-B924-F946657F7692}" type="presParOf" srcId="{15C6767B-8315-4278-B3F8-D950B421DB4B}" destId="{353AF818-179D-4F87-905B-EB545C980256}" srcOrd="0" destOrd="0" presId="urn:microsoft.com/office/officeart/2005/8/layout/chevron2"/>
    <dgm:cxn modelId="{8C14B399-7757-44DE-815B-4E2DAAE7BB7E}" type="presParOf" srcId="{15C6767B-8315-4278-B3F8-D950B421DB4B}" destId="{0108CE0F-9DBA-4354-99A0-AA5095FEC0E4}" srcOrd="1" destOrd="0" presId="urn:microsoft.com/office/officeart/2005/8/layout/chevron2"/>
    <dgm:cxn modelId="{6825DFF7-E2A9-4758-B9A1-F41A5404AB0D}" type="presParOf" srcId="{A6FD2449-A1E3-401D-B06D-8687AB1DA0B6}" destId="{6FF13604-E9D7-4F45-979D-FC0051F89253}" srcOrd="1" destOrd="0" presId="urn:microsoft.com/office/officeart/2005/8/layout/chevron2"/>
    <dgm:cxn modelId="{AA08C27C-22EF-4902-B6A0-FACEA4A3D22B}" type="presParOf" srcId="{A6FD2449-A1E3-401D-B06D-8687AB1DA0B6}" destId="{274290EA-5577-43A6-A75C-D89A0A0F2C39}" srcOrd="2" destOrd="0" presId="urn:microsoft.com/office/officeart/2005/8/layout/chevron2"/>
    <dgm:cxn modelId="{E2CFC5D8-8F2D-4E72-853C-CE028AB3B168}" type="presParOf" srcId="{274290EA-5577-43A6-A75C-D89A0A0F2C39}" destId="{5ED46F80-E172-47F2-8DC9-D6E69A44FDED}" srcOrd="0" destOrd="0" presId="urn:microsoft.com/office/officeart/2005/8/layout/chevron2"/>
    <dgm:cxn modelId="{3CE25107-C837-4E65-9E74-F7A3ABF3E235}" type="presParOf" srcId="{274290EA-5577-43A6-A75C-D89A0A0F2C39}" destId="{9B7D18A8-FAEC-4A4F-BCCD-2EBB00D6687F}" srcOrd="1" destOrd="0" presId="urn:microsoft.com/office/officeart/2005/8/layout/chevron2"/>
    <dgm:cxn modelId="{92F0A503-73A8-4D66-96B1-AEFF30E6FDD7}" type="presParOf" srcId="{A6FD2449-A1E3-401D-B06D-8687AB1DA0B6}" destId="{CB98F292-F2A9-4B2F-B34A-057404989FB4}" srcOrd="3" destOrd="0" presId="urn:microsoft.com/office/officeart/2005/8/layout/chevron2"/>
    <dgm:cxn modelId="{8390BF73-6A4C-4F56-9F1F-1128BD794F16}" type="presParOf" srcId="{A6FD2449-A1E3-401D-B06D-8687AB1DA0B6}" destId="{9F7C2B0A-928D-4D3C-A83C-626FD2B3C9FA}" srcOrd="4" destOrd="0" presId="urn:microsoft.com/office/officeart/2005/8/layout/chevron2"/>
    <dgm:cxn modelId="{4998B95A-000B-4F21-85D2-EAF16AE8B85E}" type="presParOf" srcId="{9F7C2B0A-928D-4D3C-A83C-626FD2B3C9FA}" destId="{23EB1D3D-5190-452D-8AC0-71F0DA2E9E43}" srcOrd="0" destOrd="0" presId="urn:microsoft.com/office/officeart/2005/8/layout/chevron2"/>
    <dgm:cxn modelId="{E2758A46-69B6-4134-B4B2-67DA13D24E3C}" type="presParOf" srcId="{9F7C2B0A-928D-4D3C-A83C-626FD2B3C9FA}" destId="{57102232-4563-4FFE-818C-81035FA846DB}" srcOrd="1" destOrd="0" presId="urn:microsoft.com/office/officeart/2005/8/layout/chevron2"/>
    <dgm:cxn modelId="{700D87D2-E820-42A0-80BB-00D3BECDF57E}" type="presParOf" srcId="{A6FD2449-A1E3-401D-B06D-8687AB1DA0B6}" destId="{7A188B87-A5A3-4225-9B56-08084D3B36A4}" srcOrd="5" destOrd="0" presId="urn:microsoft.com/office/officeart/2005/8/layout/chevron2"/>
    <dgm:cxn modelId="{13C298F1-CD3D-4534-82AF-45418FCC6B06}" type="presParOf" srcId="{A6FD2449-A1E3-401D-B06D-8687AB1DA0B6}" destId="{D50FA889-CF29-4219-9E46-3356A18C5C4A}" srcOrd="6" destOrd="0" presId="urn:microsoft.com/office/officeart/2005/8/layout/chevron2"/>
    <dgm:cxn modelId="{E8236846-5625-4A25-9975-0D081C67EE66}" type="presParOf" srcId="{D50FA889-CF29-4219-9E46-3356A18C5C4A}" destId="{1416668F-273F-43BB-A096-12199491CCEB}" srcOrd="0" destOrd="0" presId="urn:microsoft.com/office/officeart/2005/8/layout/chevron2"/>
    <dgm:cxn modelId="{1E59D198-A168-4DDF-BB00-C1DE30D60A96}" type="presParOf" srcId="{D50FA889-CF29-4219-9E46-3356A18C5C4A}" destId="{0643D013-3B56-403D-BB78-7304DCA9E2C1}" srcOrd="1" destOrd="0" presId="urn:microsoft.com/office/officeart/2005/8/layout/chevron2"/>
    <dgm:cxn modelId="{35C92E13-897E-4D99-B4A7-8163AFE79D78}" type="presParOf" srcId="{A6FD2449-A1E3-401D-B06D-8687AB1DA0B6}" destId="{4B16F149-B5AF-4A2C-8B0D-788B3EA8DC82}" srcOrd="7" destOrd="0" presId="urn:microsoft.com/office/officeart/2005/8/layout/chevron2"/>
    <dgm:cxn modelId="{6354B710-80CB-4FB6-9D32-0AC865AE8E41}" type="presParOf" srcId="{A6FD2449-A1E3-401D-B06D-8687AB1DA0B6}" destId="{B1CDA9D8-CDB4-4F00-B5A2-7CE645814C01}" srcOrd="8" destOrd="0" presId="urn:microsoft.com/office/officeart/2005/8/layout/chevron2"/>
    <dgm:cxn modelId="{9583E23B-BFA8-4EC5-86F0-9EF68A5D212B}" type="presParOf" srcId="{B1CDA9D8-CDB4-4F00-B5A2-7CE645814C01}" destId="{92994251-3E7C-4EB8-87FE-D61B34718411}" srcOrd="0" destOrd="0" presId="urn:microsoft.com/office/officeart/2005/8/layout/chevron2"/>
    <dgm:cxn modelId="{A4AFB0E4-E5F7-4A61-B5A6-5F6F9F8C7DDA}" type="presParOf" srcId="{B1CDA9D8-CDB4-4F00-B5A2-7CE645814C01}" destId="{CC2A22BC-BA08-4CF1-9C3C-33F1D5905FA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GT" dirty="0"/>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C30C686-AD1A-41C3-AE71-3B090A17DFAA}" type="datetimeFigureOut">
              <a:rPr lang="es-GT" smtClean="0"/>
              <a:t>03/05/2017</a:t>
            </a:fld>
            <a:endParaRPr lang="es-GT" dirty="0"/>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GT" dirty="0"/>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BB6A2E9-3808-4764-A06D-9CEAC190BE2B}" type="slidenum">
              <a:rPr lang="es-GT" smtClean="0"/>
              <a:t>‹Nº›</a:t>
            </a:fld>
            <a:endParaRPr lang="es-GT" dirty="0"/>
          </a:p>
        </p:txBody>
      </p:sp>
    </p:spTree>
    <p:extLst>
      <p:ext uri="{BB962C8B-B14F-4D97-AF65-F5344CB8AC3E}">
        <p14:creationId xmlns:p14="http://schemas.microsoft.com/office/powerpoint/2010/main" val="1448519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GT"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F76E2D8-350F-4C1F-BFC2-9950A83D8FF4}" type="datetimeFigureOut">
              <a:rPr lang="es-GT" smtClean="0"/>
              <a:t>03/05/2017</a:t>
            </a:fld>
            <a:endParaRPr lang="es-GT"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GT"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GT"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6B6A376-CD8F-4F27-B9AF-C16E1D90E45F}" type="slidenum">
              <a:rPr lang="es-GT" smtClean="0"/>
              <a:t>‹Nº›</a:t>
            </a:fld>
            <a:endParaRPr lang="es-GT" dirty="0"/>
          </a:p>
        </p:txBody>
      </p:sp>
    </p:spTree>
    <p:extLst>
      <p:ext uri="{BB962C8B-B14F-4D97-AF65-F5344CB8AC3E}">
        <p14:creationId xmlns:p14="http://schemas.microsoft.com/office/powerpoint/2010/main" val="319778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2577833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170055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93383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396902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5" name="4 Marcador de pie de página"/>
          <p:cNvSpPr>
            <a:spLocks noGrp="1"/>
          </p:cNvSpPr>
          <p:nvPr>
            <p:ph type="ftr" sz="quarter" idx="11"/>
          </p:nvPr>
        </p:nvSpPr>
        <p:spPr/>
        <p:txBody>
          <a:bodyPr/>
          <a:lstStyle/>
          <a:p>
            <a:endParaRPr lang="es-GT" dirty="0"/>
          </a:p>
        </p:txBody>
      </p:sp>
      <p:sp>
        <p:nvSpPr>
          <p:cNvPr id="6" name="5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66949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6" name="5 Marcador de pie de página"/>
          <p:cNvSpPr>
            <a:spLocks noGrp="1"/>
          </p:cNvSpPr>
          <p:nvPr>
            <p:ph type="ftr" sz="quarter" idx="11"/>
          </p:nvPr>
        </p:nvSpPr>
        <p:spPr/>
        <p:txBody>
          <a:bodyPr/>
          <a:lstStyle/>
          <a:p>
            <a:endParaRPr lang="es-GT" dirty="0"/>
          </a:p>
        </p:txBody>
      </p:sp>
      <p:sp>
        <p:nvSpPr>
          <p:cNvPr id="7" name="6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316976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8" name="7 Marcador de pie de página"/>
          <p:cNvSpPr>
            <a:spLocks noGrp="1"/>
          </p:cNvSpPr>
          <p:nvPr>
            <p:ph type="ftr" sz="quarter" idx="11"/>
          </p:nvPr>
        </p:nvSpPr>
        <p:spPr/>
        <p:txBody>
          <a:bodyPr/>
          <a:lstStyle/>
          <a:p>
            <a:endParaRPr lang="es-GT" dirty="0"/>
          </a:p>
        </p:txBody>
      </p:sp>
      <p:sp>
        <p:nvSpPr>
          <p:cNvPr id="9" name="8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167965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4" name="3 Marcador de pie de página"/>
          <p:cNvSpPr>
            <a:spLocks noGrp="1"/>
          </p:cNvSpPr>
          <p:nvPr>
            <p:ph type="ftr" sz="quarter" idx="11"/>
          </p:nvPr>
        </p:nvSpPr>
        <p:spPr/>
        <p:txBody>
          <a:bodyPr/>
          <a:lstStyle/>
          <a:p>
            <a:endParaRPr lang="es-GT" dirty="0"/>
          </a:p>
        </p:txBody>
      </p:sp>
      <p:sp>
        <p:nvSpPr>
          <p:cNvPr id="5" name="4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361033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3" name="2 Marcador de pie de página"/>
          <p:cNvSpPr>
            <a:spLocks noGrp="1"/>
          </p:cNvSpPr>
          <p:nvPr>
            <p:ph type="ftr" sz="quarter" idx="11"/>
          </p:nvPr>
        </p:nvSpPr>
        <p:spPr/>
        <p:txBody>
          <a:bodyPr/>
          <a:lstStyle/>
          <a:p>
            <a:endParaRPr lang="es-GT" dirty="0"/>
          </a:p>
        </p:txBody>
      </p:sp>
      <p:sp>
        <p:nvSpPr>
          <p:cNvPr id="4" name="3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726888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6" name="5 Marcador de pie de página"/>
          <p:cNvSpPr>
            <a:spLocks noGrp="1"/>
          </p:cNvSpPr>
          <p:nvPr>
            <p:ph type="ftr" sz="quarter" idx="11"/>
          </p:nvPr>
        </p:nvSpPr>
        <p:spPr/>
        <p:txBody>
          <a:bodyPr/>
          <a:lstStyle/>
          <a:p>
            <a:endParaRPr lang="es-GT" dirty="0"/>
          </a:p>
        </p:txBody>
      </p:sp>
      <p:sp>
        <p:nvSpPr>
          <p:cNvPr id="7" name="6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265498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9CEEC0F-2F29-4BBC-9A23-6BFF19C59004}" type="datetimeFigureOut">
              <a:rPr lang="es-GT" smtClean="0"/>
              <a:t>03/05/2017</a:t>
            </a:fld>
            <a:endParaRPr lang="es-GT" dirty="0"/>
          </a:p>
        </p:txBody>
      </p:sp>
      <p:sp>
        <p:nvSpPr>
          <p:cNvPr id="6" name="5 Marcador de pie de página"/>
          <p:cNvSpPr>
            <a:spLocks noGrp="1"/>
          </p:cNvSpPr>
          <p:nvPr>
            <p:ph type="ftr" sz="quarter" idx="11"/>
          </p:nvPr>
        </p:nvSpPr>
        <p:spPr/>
        <p:txBody>
          <a:bodyPr/>
          <a:lstStyle/>
          <a:p>
            <a:endParaRPr lang="es-GT" dirty="0"/>
          </a:p>
        </p:txBody>
      </p:sp>
      <p:sp>
        <p:nvSpPr>
          <p:cNvPr id="7" name="6 Marcador de número de diapositiva"/>
          <p:cNvSpPr>
            <a:spLocks noGrp="1"/>
          </p:cNvSpPr>
          <p:nvPr>
            <p:ph type="sldNum" sz="quarter" idx="12"/>
          </p:nvPr>
        </p:nvSpPr>
        <p:spPr/>
        <p:txBody>
          <a:bodyPr/>
          <a:lstStyle/>
          <a:p>
            <a:fld id="{0256504C-9AC8-422F-9ABE-184FE134B055}" type="slidenum">
              <a:rPr lang="es-GT" smtClean="0"/>
              <a:t>‹Nº›</a:t>
            </a:fld>
            <a:endParaRPr lang="es-GT" dirty="0"/>
          </a:p>
        </p:txBody>
      </p:sp>
    </p:spTree>
    <p:extLst>
      <p:ext uri="{BB962C8B-B14F-4D97-AF65-F5344CB8AC3E}">
        <p14:creationId xmlns:p14="http://schemas.microsoft.com/office/powerpoint/2010/main" val="309139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EEC0F-2F29-4BBC-9A23-6BFF19C59004}" type="datetimeFigureOut">
              <a:rPr lang="es-GT" smtClean="0"/>
              <a:t>03/05/2017</a:t>
            </a:fld>
            <a:endParaRPr lang="es-GT"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6504C-9AC8-422F-9ABE-184FE134B055}" type="slidenum">
              <a:rPr lang="es-GT" smtClean="0"/>
              <a:t>‹Nº›</a:t>
            </a:fld>
            <a:endParaRPr lang="es-GT" dirty="0"/>
          </a:p>
        </p:txBody>
      </p:sp>
    </p:spTree>
    <p:extLst>
      <p:ext uri="{BB962C8B-B14F-4D97-AF65-F5344CB8AC3E}">
        <p14:creationId xmlns:p14="http://schemas.microsoft.com/office/powerpoint/2010/main" val="3316117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6 CuadroTexto"/>
          <p:cNvSpPr txBox="1"/>
          <p:nvPr/>
        </p:nvSpPr>
        <p:spPr>
          <a:xfrm>
            <a:off x="179512" y="2636912"/>
            <a:ext cx="8640960" cy="3877985"/>
          </a:xfrm>
          <a:prstGeom prst="rect">
            <a:avLst/>
          </a:prstGeom>
          <a:noFill/>
        </p:spPr>
        <p:txBody>
          <a:bodyPr wrap="square" rtlCol="0">
            <a:spAutoFit/>
          </a:bodyPr>
          <a:lstStyle/>
          <a:p>
            <a:pPr algn="ctr">
              <a:buNone/>
            </a:pPr>
            <a:endParaRPr lang="es-GT" sz="3200" b="1" dirty="0" smtClean="0">
              <a:solidFill>
                <a:schemeClr val="tx2">
                  <a:lumMod val="75000"/>
                </a:schemeClr>
              </a:solidFill>
              <a:effectLst>
                <a:outerShdw blurRad="38100" dist="38100" dir="2700000" algn="tl">
                  <a:srgbClr val="000000">
                    <a:alpha val="43137"/>
                  </a:srgbClr>
                </a:outerShdw>
              </a:effectLst>
              <a:latin typeface="Arial" pitchFamily="34" charset="0"/>
              <a:ea typeface="Segoe UI Black" pitchFamily="34" charset="0"/>
              <a:cs typeface="Arial" pitchFamily="34" charset="0"/>
            </a:endParaRPr>
          </a:p>
          <a:p>
            <a:pPr algn="ctr">
              <a:buNone/>
            </a:pPr>
            <a:endParaRPr lang="es-GT" sz="3200" b="1" dirty="0" smtClean="0">
              <a:solidFill>
                <a:schemeClr val="tx2">
                  <a:lumMod val="75000"/>
                </a:schemeClr>
              </a:solidFill>
              <a:effectLst>
                <a:outerShdw blurRad="38100" dist="38100" dir="2700000" algn="tl">
                  <a:srgbClr val="000000">
                    <a:alpha val="43137"/>
                  </a:srgbClr>
                </a:outerShdw>
              </a:effectLst>
              <a:latin typeface="Arial" pitchFamily="34" charset="0"/>
              <a:ea typeface="Segoe UI Black" pitchFamily="34" charset="0"/>
              <a:cs typeface="Arial" pitchFamily="34" charset="0"/>
            </a:endParaRPr>
          </a:p>
          <a:p>
            <a:pPr algn="ctr">
              <a:buNone/>
            </a:pPr>
            <a:endParaRPr lang="es-GT" sz="2800" b="1" dirty="0" smtClean="0">
              <a:solidFill>
                <a:schemeClr val="tx2">
                  <a:lumMod val="75000"/>
                </a:schemeClr>
              </a:solidFill>
              <a:latin typeface="Arial" pitchFamily="34" charset="0"/>
              <a:ea typeface="Segoe UI Black" pitchFamily="34" charset="0"/>
              <a:cs typeface="Arial" pitchFamily="34" charset="0"/>
            </a:endParaRPr>
          </a:p>
          <a:p>
            <a:pPr algn="ctr">
              <a:buNone/>
            </a:pPr>
            <a:r>
              <a:rPr lang="es-GT" sz="2800" b="1" dirty="0" smtClean="0">
                <a:solidFill>
                  <a:schemeClr val="tx2">
                    <a:lumMod val="75000"/>
                  </a:schemeClr>
                </a:solidFill>
                <a:latin typeface="Arial" pitchFamily="34" charset="0"/>
                <a:ea typeface="Segoe UI Black" pitchFamily="34" charset="0"/>
                <a:cs typeface="Arial" pitchFamily="34" charset="0"/>
              </a:rPr>
              <a:t>Ejercicio Fiscal 2018 y </a:t>
            </a:r>
          </a:p>
          <a:p>
            <a:pPr algn="ctr">
              <a:buNone/>
            </a:pPr>
            <a:r>
              <a:rPr lang="es-GT" sz="2800" b="1" dirty="0" smtClean="0">
                <a:solidFill>
                  <a:schemeClr val="tx2">
                    <a:lumMod val="75000"/>
                  </a:schemeClr>
                </a:solidFill>
                <a:latin typeface="Arial" pitchFamily="34" charset="0"/>
                <a:ea typeface="Segoe UI Black" pitchFamily="34" charset="0"/>
                <a:cs typeface="Arial" pitchFamily="34" charset="0"/>
              </a:rPr>
              <a:t>Presupuesto Multianual 2018-2022</a:t>
            </a:r>
            <a:endParaRPr lang="es-MX" sz="2800" b="1" dirty="0" smtClean="0">
              <a:solidFill>
                <a:schemeClr val="tx2">
                  <a:lumMod val="75000"/>
                </a:schemeClr>
              </a:solidFill>
              <a:latin typeface="Arial" pitchFamily="34" charset="0"/>
              <a:ea typeface="Segoe UI Black" pitchFamily="34" charset="0"/>
              <a:cs typeface="Arial" pitchFamily="34" charset="0"/>
            </a:endParaRPr>
          </a:p>
          <a:p>
            <a:pPr algn="ctr">
              <a:buNone/>
            </a:pPr>
            <a:endParaRPr lang="es-MX" dirty="0" smtClean="0">
              <a:solidFill>
                <a:srgbClr val="002060"/>
              </a:solidFill>
              <a:latin typeface="Arial" pitchFamily="34" charset="0"/>
              <a:ea typeface="Segoe UI Black" pitchFamily="34" charset="0"/>
              <a:cs typeface="Arial" pitchFamily="34" charset="0"/>
            </a:endParaRPr>
          </a:p>
          <a:p>
            <a:pPr algn="ctr">
              <a:buNone/>
            </a:pPr>
            <a:endParaRPr lang="es-MX"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endParaRPr lang="es-MX"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endParaRPr lang="es-MX"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buNone/>
            </a:pPr>
            <a:endParaRPr lang="es-MX" sz="2000"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7 CuadroTexto"/>
          <p:cNvSpPr txBox="1"/>
          <p:nvPr/>
        </p:nvSpPr>
        <p:spPr>
          <a:xfrm>
            <a:off x="1979712" y="5301208"/>
            <a:ext cx="5472608" cy="954107"/>
          </a:xfrm>
          <a:prstGeom prst="rect">
            <a:avLst/>
          </a:prstGeom>
          <a:noFill/>
        </p:spPr>
        <p:txBody>
          <a:bodyPr wrap="square" rtlCol="0">
            <a:spAutoFit/>
          </a:bodyPr>
          <a:lstStyle/>
          <a:p>
            <a:pPr algn="ctr">
              <a:buNone/>
            </a:pPr>
            <a:r>
              <a:rPr lang="es-GT" sz="2000" b="1" dirty="0" smtClean="0">
                <a:solidFill>
                  <a:schemeClr val="tx2">
                    <a:lumMod val="75000"/>
                  </a:schemeClr>
                </a:solidFill>
                <a:latin typeface="Arial" pitchFamily="34" charset="0"/>
                <a:ea typeface="Segoe UI Black" pitchFamily="34" charset="0"/>
                <a:cs typeface="Arial" pitchFamily="34" charset="0"/>
              </a:rPr>
              <a:t>Dirección Técnica de Presupuesto</a:t>
            </a:r>
          </a:p>
          <a:p>
            <a:pPr algn="ctr">
              <a:buNone/>
            </a:pPr>
            <a:endParaRPr lang="es-GT" sz="2000" b="1" dirty="0" smtClean="0">
              <a:solidFill>
                <a:schemeClr val="tx2">
                  <a:lumMod val="75000"/>
                </a:schemeClr>
              </a:solidFill>
              <a:latin typeface="Arial" pitchFamily="34" charset="0"/>
              <a:ea typeface="Segoe UI Black" pitchFamily="34" charset="0"/>
              <a:cs typeface="Arial" pitchFamily="34" charset="0"/>
            </a:endParaRPr>
          </a:p>
          <a:p>
            <a:pPr algn="ctr">
              <a:buNone/>
            </a:pPr>
            <a:r>
              <a:rPr lang="es-GT" sz="1600" b="1" dirty="0" smtClean="0">
                <a:solidFill>
                  <a:schemeClr val="tx2">
                    <a:lumMod val="75000"/>
                  </a:schemeClr>
                </a:solidFill>
                <a:latin typeface="Arial" pitchFamily="34" charset="0"/>
                <a:ea typeface="Segoe UI Black" pitchFamily="34" charset="0"/>
                <a:cs typeface="Arial" pitchFamily="34" charset="0"/>
              </a:rPr>
              <a:t>Guatemala, Abril 2017</a:t>
            </a:r>
            <a:endParaRPr lang="es-GT" sz="1600" b="1" dirty="0">
              <a:solidFill>
                <a:schemeClr val="tx2">
                  <a:lumMod val="75000"/>
                </a:schemeClr>
              </a:solidFill>
              <a:latin typeface="Arial" pitchFamily="34" charset="0"/>
              <a:ea typeface="Segoe UI Black" pitchFamily="34" charset="0"/>
              <a:cs typeface="Arial"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40" t="85897" r="14297" b="8917"/>
          <a:stretch/>
        </p:blipFill>
        <p:spPr bwMode="auto">
          <a:xfrm>
            <a:off x="107504" y="6383479"/>
            <a:ext cx="8856984" cy="429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5 Imagen" descr="C:\Users\Capacitación\Desktop\Doc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2096202"/>
            <a:ext cx="1656184" cy="1548822"/>
          </a:xfrm>
          <a:prstGeom prst="rect">
            <a:avLst/>
          </a:prstGeom>
          <a:noFill/>
          <a:ln>
            <a:noFill/>
          </a:ln>
        </p:spPr>
      </p:pic>
      <p:sp>
        <p:nvSpPr>
          <p:cNvPr id="9" name="1 Título"/>
          <p:cNvSpPr txBox="1">
            <a:spLocks/>
          </p:cNvSpPr>
          <p:nvPr/>
        </p:nvSpPr>
        <p:spPr>
          <a:xfrm>
            <a:off x="251520" y="216024"/>
            <a:ext cx="8784976" cy="1484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GT" sz="3600" b="1" dirty="0" smtClean="0">
                <a:solidFill>
                  <a:schemeClr val="tx2">
                    <a:lumMod val="75000"/>
                  </a:schemeClr>
                </a:solidFill>
                <a:latin typeface="Arial" pitchFamily="34" charset="0"/>
                <a:ea typeface="Segoe UI Black" pitchFamily="34" charset="0"/>
                <a:cs typeface="Arial" pitchFamily="34" charset="0"/>
              </a:rPr>
              <a:t>Proceso de Formulación Multianual</a:t>
            </a:r>
            <a:endParaRPr lang="es-GT" sz="4000" b="1" dirty="0">
              <a:solidFill>
                <a:srgbClr val="002060"/>
              </a:solidFill>
              <a:effectLst>
                <a:outerShdw blurRad="38100" dist="38100" dir="2700000" algn="tl">
                  <a:srgbClr val="000000">
                    <a:alpha val="43137"/>
                  </a:srgbClr>
                </a:outerShdw>
              </a:effectLst>
              <a:latin typeface="Arial" pitchFamily="34" charset="0"/>
              <a:ea typeface="Segoe UI Black" pitchFamily="34" charset="0"/>
              <a:cs typeface="Arial" pitchFamily="34" charset="0"/>
            </a:endParaRPr>
          </a:p>
        </p:txBody>
      </p:sp>
    </p:spTree>
    <p:extLst>
      <p:ext uri="{BB962C8B-B14F-4D97-AF65-F5344CB8AC3E}">
        <p14:creationId xmlns:p14="http://schemas.microsoft.com/office/powerpoint/2010/main" val="3549730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755576" y="260648"/>
            <a:ext cx="878507" cy="1197607"/>
            <a:chOff x="1" y="2304"/>
            <a:chExt cx="512894" cy="732705"/>
          </a:xfrm>
        </p:grpSpPr>
        <p:sp>
          <p:nvSpPr>
            <p:cNvPr id="10" name="9 Cheurón"/>
            <p:cNvSpPr/>
            <p:nvPr/>
          </p:nvSpPr>
          <p:spPr>
            <a:xfrm rot="5400000">
              <a:off x="-109905" y="112210"/>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GT" sz="2400" kern="1200" dirty="0">
                <a:latin typeface="Arial" pitchFamily="34" charset="0"/>
                <a:cs typeface="Arial" pitchFamily="34" charset="0"/>
              </a:endParaRPr>
            </a:p>
          </p:txBody>
        </p:sp>
      </p:grpSp>
      <p:grpSp>
        <p:nvGrpSpPr>
          <p:cNvPr id="12" name="11 Grupo"/>
          <p:cNvGrpSpPr/>
          <p:nvPr/>
        </p:nvGrpSpPr>
        <p:grpSpPr>
          <a:xfrm>
            <a:off x="1634082" y="404663"/>
            <a:ext cx="6322295" cy="644531"/>
            <a:chOff x="512894" y="2306"/>
            <a:chExt cx="4671681" cy="476258"/>
          </a:xfrm>
        </p:grpSpPr>
        <p:sp>
          <p:nvSpPr>
            <p:cNvPr id="13" name="12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defTabSz="1244600">
                <a:lnSpc>
                  <a:spcPct val="90000"/>
                </a:lnSpc>
                <a:spcBef>
                  <a:spcPct val="0"/>
                </a:spcBef>
                <a:spcAft>
                  <a:spcPct val="15000"/>
                </a:spcAft>
              </a:pPr>
              <a:r>
                <a:rPr lang="es-GT" sz="3600" dirty="0" smtClean="0">
                  <a:latin typeface="Arial" pitchFamily="34" charset="0"/>
                  <a:cs typeface="Arial" pitchFamily="34" charset="0"/>
                </a:rPr>
                <a:t>Planificación</a:t>
              </a:r>
              <a:endParaRPr lang="es-GT" sz="3600" dirty="0">
                <a:latin typeface="Arial" pitchFamily="34" charset="0"/>
                <a:cs typeface="Arial" pitchFamily="34" charset="0"/>
              </a:endParaRPr>
            </a:p>
          </p:txBody>
        </p:sp>
      </p:grpSp>
      <p:sp>
        <p:nvSpPr>
          <p:cNvPr id="15" name="Título 1"/>
          <p:cNvSpPr>
            <a:spLocks noGrp="1"/>
          </p:cNvSpPr>
          <p:nvPr>
            <p:ph type="title"/>
          </p:nvPr>
        </p:nvSpPr>
        <p:spPr>
          <a:xfrm>
            <a:off x="461704" y="1196752"/>
            <a:ext cx="8229600" cy="1143000"/>
          </a:xfrm>
        </p:spPr>
        <p:txBody>
          <a:bodyPr>
            <a:normAutofit/>
          </a:bodyPr>
          <a:lstStyle/>
          <a:p>
            <a:r>
              <a:rPr lang="es-GT" sz="2400" b="1" dirty="0">
                <a:solidFill>
                  <a:srgbClr val="002060"/>
                </a:solidFill>
                <a:latin typeface="Arial" pitchFamily="34" charset="0"/>
                <a:cs typeface="Arial" pitchFamily="34" charset="0"/>
              </a:rPr>
              <a:t>Metodología para la Implementación del </a:t>
            </a:r>
            <a:br>
              <a:rPr lang="es-GT" sz="2400" b="1" dirty="0">
                <a:solidFill>
                  <a:srgbClr val="002060"/>
                </a:solidFill>
                <a:latin typeface="Arial" pitchFamily="34" charset="0"/>
                <a:cs typeface="Arial" pitchFamily="34" charset="0"/>
              </a:rPr>
            </a:br>
            <a:r>
              <a:rPr lang="es-GT" sz="2400" b="1" dirty="0">
                <a:solidFill>
                  <a:srgbClr val="002060"/>
                </a:solidFill>
                <a:latin typeface="Arial" pitchFamily="34" charset="0"/>
                <a:cs typeface="Arial" pitchFamily="34" charset="0"/>
              </a:rPr>
              <a:t>Presupuesto Multianual 2018-2022</a:t>
            </a:r>
          </a:p>
        </p:txBody>
      </p:sp>
      <p:sp>
        <p:nvSpPr>
          <p:cNvPr id="3" name="2 Rectángulo"/>
          <p:cNvSpPr/>
          <p:nvPr/>
        </p:nvSpPr>
        <p:spPr>
          <a:xfrm>
            <a:off x="674109" y="2636912"/>
            <a:ext cx="8064897" cy="1200329"/>
          </a:xfrm>
          <a:prstGeom prst="rect">
            <a:avLst/>
          </a:prstGeom>
        </p:spPr>
        <p:txBody>
          <a:bodyPr wrap="square">
            <a:spAutoFit/>
          </a:bodyPr>
          <a:lstStyle/>
          <a:p>
            <a:pPr algn="just"/>
            <a:endParaRPr lang="es-GT" dirty="0" smtClean="0">
              <a:latin typeface="Arial" pitchFamily="34" charset="0"/>
              <a:cs typeface="Arial" pitchFamily="34" charset="0"/>
            </a:endParaRPr>
          </a:p>
          <a:p>
            <a:pPr algn="just"/>
            <a:endParaRPr lang="es-GT" dirty="0">
              <a:latin typeface="Arial" pitchFamily="34" charset="0"/>
              <a:cs typeface="Arial" pitchFamily="34" charset="0"/>
            </a:endParaRPr>
          </a:p>
          <a:p>
            <a:pPr algn="just"/>
            <a:endParaRPr lang="es-GT" dirty="0">
              <a:latin typeface="Arial" pitchFamily="34" charset="0"/>
              <a:cs typeface="Arial" pitchFamily="34" charset="0"/>
            </a:endParaRPr>
          </a:p>
          <a:p>
            <a:pPr algn="just"/>
            <a:r>
              <a:rPr lang="es-GT" dirty="0" smtClean="0">
                <a:latin typeface="Arial" pitchFamily="34" charset="0"/>
                <a:cs typeface="Arial" pitchFamily="34" charset="0"/>
              </a:rPr>
              <a:t> </a:t>
            </a:r>
            <a:endParaRPr lang="es-GT" dirty="0">
              <a:latin typeface="Arial" pitchFamily="34" charset="0"/>
              <a:cs typeface="Arial" pitchFamily="34" charset="0"/>
            </a:endParaRPr>
          </a:p>
        </p:txBody>
      </p:sp>
      <p:sp>
        <p:nvSpPr>
          <p:cNvPr id="17" name="16 Rectángulo redondeado"/>
          <p:cNvSpPr/>
          <p:nvPr/>
        </p:nvSpPr>
        <p:spPr>
          <a:xfrm>
            <a:off x="503927" y="2313211"/>
            <a:ext cx="162018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00" b="1" dirty="0">
                <a:solidFill>
                  <a:srgbClr val="002060"/>
                </a:solidFill>
                <a:latin typeface="Arial" pitchFamily="34" charset="0"/>
                <a:cs typeface="Arial" pitchFamily="34" charset="0"/>
              </a:rPr>
              <a:t>Lineamientos de formulación multianual (Normas)</a:t>
            </a:r>
            <a:endParaRPr lang="es-GT" sz="1000" b="1" dirty="0">
              <a:solidFill>
                <a:srgbClr val="002060"/>
              </a:solidFill>
              <a:latin typeface="Arial" pitchFamily="34" charset="0"/>
              <a:cs typeface="Arial" pitchFamily="34" charset="0"/>
            </a:endParaRPr>
          </a:p>
        </p:txBody>
      </p:sp>
      <p:sp>
        <p:nvSpPr>
          <p:cNvPr id="18" name="17 Rectángulo redondeado"/>
          <p:cNvSpPr/>
          <p:nvPr/>
        </p:nvSpPr>
        <p:spPr>
          <a:xfrm>
            <a:off x="4785895" y="2317498"/>
            <a:ext cx="1620000" cy="1140901"/>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Las entidades elaboran una </a:t>
            </a:r>
            <a:r>
              <a:rPr lang="es-ES" sz="1050" b="1" dirty="0">
                <a:solidFill>
                  <a:srgbClr val="002060"/>
                </a:solidFill>
                <a:latin typeface="Arial" pitchFamily="34" charset="0"/>
                <a:cs typeface="Arial" pitchFamily="34" charset="0"/>
              </a:rPr>
              <a:t>ficha </a:t>
            </a:r>
            <a:r>
              <a:rPr lang="es-ES" sz="1050" b="1" dirty="0" smtClean="0">
                <a:solidFill>
                  <a:srgbClr val="002060"/>
                </a:solidFill>
                <a:latin typeface="Arial" pitchFamily="34" charset="0"/>
                <a:cs typeface="Arial" pitchFamily="34" charset="0"/>
              </a:rPr>
              <a:t>técnica de resumen de su diagnóstico</a:t>
            </a:r>
            <a:endParaRPr lang="es-GT" sz="1050" dirty="0">
              <a:solidFill>
                <a:srgbClr val="002060"/>
              </a:solidFill>
              <a:latin typeface="Arial" pitchFamily="34" charset="0"/>
              <a:cs typeface="Arial" pitchFamily="34" charset="0"/>
            </a:endParaRPr>
          </a:p>
        </p:txBody>
      </p:sp>
      <p:sp>
        <p:nvSpPr>
          <p:cNvPr id="19" name="18 Rectángulo redondeado"/>
          <p:cNvSpPr/>
          <p:nvPr/>
        </p:nvSpPr>
        <p:spPr>
          <a:xfrm>
            <a:off x="2656491" y="2313211"/>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1. Las entidades elaboran su diagnostico por programas. </a:t>
            </a:r>
          </a:p>
          <a:p>
            <a:pPr lvl="0" algn="ctr"/>
            <a:r>
              <a:rPr lang="es-ES" sz="1050" b="1" dirty="0" smtClean="0">
                <a:solidFill>
                  <a:srgbClr val="002060"/>
                </a:solidFill>
                <a:latin typeface="Arial" pitchFamily="34" charset="0"/>
                <a:cs typeface="Arial" pitchFamily="34" charset="0"/>
              </a:rPr>
              <a:t>2. Expertos elaboran diagnósticos para sectores priorizados</a:t>
            </a:r>
            <a:endParaRPr lang="es-GT" sz="1050" dirty="0">
              <a:solidFill>
                <a:srgbClr val="002060"/>
              </a:solidFill>
              <a:latin typeface="Arial" pitchFamily="34" charset="0"/>
              <a:cs typeface="Arial" pitchFamily="34" charset="0"/>
            </a:endParaRPr>
          </a:p>
        </p:txBody>
      </p:sp>
      <p:sp>
        <p:nvSpPr>
          <p:cNvPr id="20" name="19 Rectángulo redondeado"/>
          <p:cNvSpPr/>
          <p:nvPr/>
        </p:nvSpPr>
        <p:spPr>
          <a:xfrm>
            <a:off x="496071" y="3861058"/>
            <a:ext cx="162018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Las entidades elaboran sus anteproyectos, considerando los techos y los diagnósticos.</a:t>
            </a:r>
            <a:endParaRPr lang="es-GT" sz="1050" b="1" dirty="0">
              <a:solidFill>
                <a:srgbClr val="002060"/>
              </a:solidFill>
              <a:latin typeface="Arial" pitchFamily="34" charset="0"/>
              <a:cs typeface="Arial" pitchFamily="34" charset="0"/>
            </a:endParaRPr>
          </a:p>
        </p:txBody>
      </p:sp>
      <p:sp>
        <p:nvSpPr>
          <p:cNvPr id="21" name="20 Rectángulo redondeado"/>
          <p:cNvSpPr/>
          <p:nvPr/>
        </p:nvSpPr>
        <p:spPr>
          <a:xfrm>
            <a:off x="2620307" y="3896880"/>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a:solidFill>
                  <a:srgbClr val="002060"/>
                </a:solidFill>
                <a:latin typeface="Arial" pitchFamily="34" charset="0"/>
                <a:cs typeface="Arial" pitchFamily="34" charset="0"/>
              </a:rPr>
              <a:t>Mesas técnicas por sector priorizado para consensuar los diagnósticos de expertos.</a:t>
            </a:r>
          </a:p>
        </p:txBody>
      </p:sp>
      <p:sp>
        <p:nvSpPr>
          <p:cNvPr id="22" name="21 Rectángulo redondeado"/>
          <p:cNvSpPr/>
          <p:nvPr/>
        </p:nvSpPr>
        <p:spPr>
          <a:xfrm>
            <a:off x="4780547" y="3917180"/>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Divulgación de techos (Gabinete Abierto)</a:t>
            </a:r>
            <a:endParaRPr lang="es-ES" sz="1050" b="1" dirty="0">
              <a:solidFill>
                <a:srgbClr val="002060"/>
              </a:solidFill>
              <a:latin typeface="Arial" pitchFamily="34" charset="0"/>
              <a:cs typeface="Arial" pitchFamily="34" charset="0"/>
            </a:endParaRPr>
          </a:p>
        </p:txBody>
      </p:sp>
      <p:sp>
        <p:nvSpPr>
          <p:cNvPr id="23" name="22 Rectángulo redondeado"/>
          <p:cNvSpPr/>
          <p:nvPr/>
        </p:nvSpPr>
        <p:spPr>
          <a:xfrm>
            <a:off x="6940787" y="3917180"/>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Talleres de presupuesto abierto (presentación de la ficha técnica)</a:t>
            </a:r>
            <a:endParaRPr lang="es-ES" sz="1050" b="1" dirty="0">
              <a:solidFill>
                <a:srgbClr val="002060"/>
              </a:solidFill>
              <a:latin typeface="Arial" pitchFamily="34" charset="0"/>
              <a:cs typeface="Arial" pitchFamily="34" charset="0"/>
            </a:endParaRPr>
          </a:p>
        </p:txBody>
      </p:sp>
      <p:sp>
        <p:nvSpPr>
          <p:cNvPr id="24" name="23 Rectángulo redondeado"/>
          <p:cNvSpPr/>
          <p:nvPr/>
        </p:nvSpPr>
        <p:spPr>
          <a:xfrm>
            <a:off x="496251" y="5402615"/>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GT" sz="1050" b="1" dirty="0" smtClean="0">
                <a:solidFill>
                  <a:srgbClr val="002060"/>
                </a:solidFill>
                <a:latin typeface="Arial" pitchFamily="34" charset="0"/>
                <a:cs typeface="Arial" pitchFamily="34" charset="0"/>
              </a:rPr>
              <a:t>Entrega de anteproyectos de presupuesto a </a:t>
            </a:r>
            <a:r>
              <a:rPr lang="es-GT" sz="1050" b="1" dirty="0" err="1" smtClean="0">
                <a:solidFill>
                  <a:srgbClr val="002060"/>
                </a:solidFill>
                <a:latin typeface="Arial" pitchFamily="34" charset="0"/>
                <a:cs typeface="Arial" pitchFamily="34" charset="0"/>
              </a:rPr>
              <a:t>Minfin</a:t>
            </a:r>
            <a:endParaRPr lang="es-GT" sz="1050" dirty="0">
              <a:solidFill>
                <a:srgbClr val="002060"/>
              </a:solidFill>
              <a:latin typeface="Arial" pitchFamily="34" charset="0"/>
              <a:cs typeface="Arial" pitchFamily="34" charset="0"/>
            </a:endParaRPr>
          </a:p>
          <a:p>
            <a:pPr lvl="0" algn="ctr"/>
            <a:endParaRPr lang="es-ES" sz="1050" b="1" dirty="0">
              <a:solidFill>
                <a:srgbClr val="002060"/>
              </a:solidFill>
              <a:latin typeface="Arial" pitchFamily="34" charset="0"/>
              <a:cs typeface="Arial" pitchFamily="34" charset="0"/>
            </a:endParaRPr>
          </a:p>
        </p:txBody>
      </p:sp>
      <p:sp>
        <p:nvSpPr>
          <p:cNvPr id="25" name="24 Rectángulo redondeado"/>
          <p:cNvSpPr/>
          <p:nvPr/>
        </p:nvSpPr>
        <p:spPr>
          <a:xfrm>
            <a:off x="2656491" y="5402615"/>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Elaboración del proyecto de presupuesto</a:t>
            </a:r>
            <a:endParaRPr lang="es-GT" sz="1050" dirty="0">
              <a:solidFill>
                <a:srgbClr val="002060"/>
              </a:solidFill>
              <a:latin typeface="Arial" pitchFamily="34" charset="0"/>
              <a:cs typeface="Arial" pitchFamily="34" charset="0"/>
            </a:endParaRPr>
          </a:p>
        </p:txBody>
      </p:sp>
      <p:sp>
        <p:nvSpPr>
          <p:cNvPr id="26" name="25 Rectángulo redondeado"/>
          <p:cNvSpPr/>
          <p:nvPr/>
        </p:nvSpPr>
        <p:spPr>
          <a:xfrm>
            <a:off x="4780547" y="5402615"/>
            <a:ext cx="1620000" cy="11412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smtClean="0">
                <a:solidFill>
                  <a:srgbClr val="002060"/>
                </a:solidFill>
                <a:latin typeface="Arial" pitchFamily="34" charset="0"/>
                <a:cs typeface="Arial" pitchFamily="34" charset="0"/>
              </a:rPr>
              <a:t>Entrega del proyecto al Congreso de la República de Guatemala</a:t>
            </a:r>
            <a:endParaRPr lang="es-GT" sz="1050" dirty="0">
              <a:solidFill>
                <a:srgbClr val="002060"/>
              </a:solidFill>
              <a:latin typeface="Arial" pitchFamily="34" charset="0"/>
              <a:cs typeface="Arial" pitchFamily="34" charset="0"/>
            </a:endParaRPr>
          </a:p>
        </p:txBody>
      </p:sp>
      <p:sp>
        <p:nvSpPr>
          <p:cNvPr id="27" name="26 Rectángulo redondeado"/>
          <p:cNvSpPr/>
          <p:nvPr/>
        </p:nvSpPr>
        <p:spPr>
          <a:xfrm>
            <a:off x="6904963" y="2308616"/>
            <a:ext cx="1620000" cy="1141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s-ES" sz="1050" b="1" dirty="0">
                <a:solidFill>
                  <a:srgbClr val="002060"/>
                </a:solidFill>
                <a:latin typeface="Arial" pitchFamily="34" charset="0"/>
                <a:cs typeface="Arial" pitchFamily="34" charset="0"/>
              </a:rPr>
              <a:t>Entrega del PEI, POA, POM</a:t>
            </a:r>
            <a:endParaRPr lang="es-GT" sz="1050" dirty="0">
              <a:solidFill>
                <a:srgbClr val="002060"/>
              </a:solidFill>
              <a:latin typeface="Arial" pitchFamily="34" charset="0"/>
              <a:cs typeface="Arial" pitchFamily="34" charset="0"/>
            </a:endParaRPr>
          </a:p>
        </p:txBody>
      </p:sp>
      <p:sp>
        <p:nvSpPr>
          <p:cNvPr id="28" name="27 Flecha derecha"/>
          <p:cNvSpPr/>
          <p:nvPr/>
        </p:nvSpPr>
        <p:spPr>
          <a:xfrm>
            <a:off x="2042671" y="2660697"/>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29" name="28 Flecha derecha"/>
          <p:cNvSpPr/>
          <p:nvPr/>
        </p:nvSpPr>
        <p:spPr>
          <a:xfrm>
            <a:off x="4204483" y="2689092"/>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0" name="29 Flecha derecha"/>
          <p:cNvSpPr/>
          <p:nvPr/>
        </p:nvSpPr>
        <p:spPr>
          <a:xfrm>
            <a:off x="6345048" y="2697812"/>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1" name="30 Flecha derecha"/>
          <p:cNvSpPr/>
          <p:nvPr/>
        </p:nvSpPr>
        <p:spPr>
          <a:xfrm rot="10800000">
            <a:off x="6335765" y="4271756"/>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2" name="31 Flecha derecha"/>
          <p:cNvSpPr/>
          <p:nvPr/>
        </p:nvSpPr>
        <p:spPr>
          <a:xfrm rot="5400000">
            <a:off x="7425965" y="3495189"/>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3" name="32 Flecha derecha"/>
          <p:cNvSpPr/>
          <p:nvPr/>
        </p:nvSpPr>
        <p:spPr>
          <a:xfrm rot="10800000">
            <a:off x="4162729" y="4300671"/>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4" name="33 Flecha derecha"/>
          <p:cNvSpPr/>
          <p:nvPr/>
        </p:nvSpPr>
        <p:spPr>
          <a:xfrm rot="10800000">
            <a:off x="2042670" y="4300672"/>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5" name="34 Flecha derecha"/>
          <p:cNvSpPr/>
          <p:nvPr/>
        </p:nvSpPr>
        <p:spPr>
          <a:xfrm>
            <a:off x="2044243" y="5806268"/>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6" name="35 Flecha derecha"/>
          <p:cNvSpPr/>
          <p:nvPr/>
        </p:nvSpPr>
        <p:spPr>
          <a:xfrm>
            <a:off x="4206055" y="5834663"/>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
        <p:nvSpPr>
          <p:cNvPr id="37" name="36 Flecha derecha"/>
          <p:cNvSpPr/>
          <p:nvPr/>
        </p:nvSpPr>
        <p:spPr>
          <a:xfrm rot="5400000">
            <a:off x="981339" y="5007357"/>
            <a:ext cx="649643" cy="432048"/>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GT" sz="1400" dirty="0">
              <a:latin typeface="Arial" pitchFamily="34" charset="0"/>
              <a:cs typeface="Arial" pitchFamily="34" charset="0"/>
            </a:endParaRPr>
          </a:p>
        </p:txBody>
      </p:sp>
    </p:spTree>
    <p:extLst>
      <p:ext uri="{BB962C8B-B14F-4D97-AF65-F5344CB8AC3E}">
        <p14:creationId xmlns:p14="http://schemas.microsoft.com/office/powerpoint/2010/main" val="2338564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Autofit/>
          </a:bodyPr>
          <a:lstStyle/>
          <a:p>
            <a:r>
              <a:rPr lang="es-GT" sz="1600" b="1" dirty="0">
                <a:solidFill>
                  <a:srgbClr val="002060"/>
                </a:solidFill>
                <a:latin typeface="Arial" pitchFamily="34" charset="0"/>
                <a:cs typeface="Arial" pitchFamily="34" charset="0"/>
              </a:rPr>
              <a:t>Principales Actividades Relacionadas con el Proceso de Formulación Presupuestaria para el Ejercicio Fiscal 2018 y Multianual 2018-2022</a:t>
            </a:r>
          </a:p>
        </p:txBody>
      </p:sp>
      <p:graphicFrame>
        <p:nvGraphicFramePr>
          <p:cNvPr id="4" name="3 Tabla"/>
          <p:cNvGraphicFramePr>
            <a:graphicFrameLocks noGrp="1"/>
          </p:cNvGraphicFramePr>
          <p:nvPr>
            <p:extLst>
              <p:ext uri="{D42A27DB-BD31-4B8C-83A1-F6EECF244321}">
                <p14:modId xmlns:p14="http://schemas.microsoft.com/office/powerpoint/2010/main" val="1175540652"/>
              </p:ext>
            </p:extLst>
          </p:nvPr>
        </p:nvGraphicFramePr>
        <p:xfrm>
          <a:off x="512589" y="1328866"/>
          <a:ext cx="8118822" cy="4633882"/>
        </p:xfrm>
        <a:graphic>
          <a:graphicData uri="http://schemas.openxmlformats.org/drawingml/2006/table">
            <a:tbl>
              <a:tblPr/>
              <a:tblGrid>
                <a:gridCol w="675035"/>
                <a:gridCol w="4723931"/>
                <a:gridCol w="1039046"/>
                <a:gridCol w="835312"/>
                <a:gridCol w="845498"/>
              </a:tblGrid>
              <a:tr h="301018">
                <a:tc>
                  <a:txBody>
                    <a:bodyPr/>
                    <a:lstStyle/>
                    <a:p>
                      <a:pPr algn="ctr" fontAlgn="ctr"/>
                      <a:r>
                        <a:rPr lang="es-GT" sz="1050" b="1" i="0" u="none" strike="noStrike" dirty="0">
                          <a:solidFill>
                            <a:srgbClr val="FFFFFF"/>
                          </a:solidFill>
                          <a:effectLst/>
                          <a:latin typeface="Arial" panose="020B0604020202020204" pitchFamily="34" charset="0"/>
                          <a:cs typeface="Arial" panose="020B0604020202020204" pitchFamily="34" charset="0"/>
                        </a:rPr>
                        <a:t>Número</a:t>
                      </a:r>
                    </a:p>
                  </a:txBody>
                  <a:tcPr marL="7640" marR="7640" marT="764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50" b="1" i="0" u="none" strike="noStrike" dirty="0">
                          <a:solidFill>
                            <a:srgbClr val="FFFFFF"/>
                          </a:solidFill>
                          <a:effectLst/>
                          <a:latin typeface="Arial" panose="020B0604020202020204" pitchFamily="34" charset="0"/>
                          <a:cs typeface="Arial" panose="020B0604020202020204" pitchFamily="34" charset="0"/>
                        </a:rPr>
                        <a:t>Descripción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50" b="1" i="0" u="none" strike="noStrike">
                          <a:solidFill>
                            <a:srgbClr val="FFFFFF"/>
                          </a:solidFill>
                          <a:effectLst/>
                          <a:latin typeface="Arial" panose="020B0604020202020204" pitchFamily="34" charset="0"/>
                          <a:cs typeface="Arial" panose="020B0604020202020204" pitchFamily="34" charset="0"/>
                        </a:rPr>
                        <a:t>Responsable</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50" b="1" i="0" u="none" strike="noStrike">
                          <a:solidFill>
                            <a:srgbClr val="FFFFFF"/>
                          </a:solidFill>
                          <a:effectLst/>
                          <a:latin typeface="Arial" panose="020B0604020202020204" pitchFamily="34" charset="0"/>
                          <a:cs typeface="Arial" panose="020B0604020202020204" pitchFamily="34" charset="0"/>
                        </a:rPr>
                        <a:t>Fecha</a:t>
                      </a:r>
                      <a:br>
                        <a:rPr lang="es-GT" sz="1050" b="1" i="0" u="none" strike="noStrike">
                          <a:solidFill>
                            <a:srgbClr val="FFFFFF"/>
                          </a:solidFill>
                          <a:effectLst/>
                          <a:latin typeface="Arial" panose="020B0604020202020204" pitchFamily="34" charset="0"/>
                          <a:cs typeface="Arial" panose="020B0604020202020204" pitchFamily="34" charset="0"/>
                        </a:rPr>
                      </a:br>
                      <a:r>
                        <a:rPr lang="es-GT" sz="1050" b="1" i="0" u="none" strike="noStrike">
                          <a:solidFill>
                            <a:srgbClr val="FFFFFF"/>
                          </a:solidFill>
                          <a:effectLst/>
                          <a:latin typeface="Arial" panose="020B0604020202020204" pitchFamily="34" charset="0"/>
                          <a:cs typeface="Arial" panose="020B0604020202020204" pitchFamily="34" charset="0"/>
                        </a:rPr>
                        <a:t>Inicio</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50" b="1" i="0" u="none" strike="noStrike">
                          <a:solidFill>
                            <a:srgbClr val="FFFFFF"/>
                          </a:solidFill>
                          <a:effectLst/>
                          <a:latin typeface="Arial" panose="020B0604020202020204" pitchFamily="34" charset="0"/>
                          <a:cs typeface="Arial" panose="020B0604020202020204" pitchFamily="34" charset="0"/>
                        </a:rPr>
                        <a:t>Fecha     </a:t>
                      </a:r>
                      <a:br>
                        <a:rPr lang="es-GT" sz="1050" b="1" i="0" u="none" strike="noStrike">
                          <a:solidFill>
                            <a:srgbClr val="FFFFFF"/>
                          </a:solidFill>
                          <a:effectLst/>
                          <a:latin typeface="Arial" panose="020B0604020202020204" pitchFamily="34" charset="0"/>
                          <a:cs typeface="Arial" panose="020B0604020202020204" pitchFamily="34" charset="0"/>
                        </a:rPr>
                      </a:br>
                      <a:r>
                        <a:rPr lang="es-GT" sz="1050" b="1" i="0" u="none" strike="noStrike">
                          <a:solidFill>
                            <a:srgbClr val="FFFFFF"/>
                          </a:solidFill>
                          <a:effectLst/>
                          <a:latin typeface="Arial" panose="020B0604020202020204" pitchFamily="34" charset="0"/>
                          <a:cs typeface="Arial" panose="020B0604020202020204" pitchFamily="34" charset="0"/>
                        </a:rPr>
                        <a:t>Final</a:t>
                      </a:r>
                    </a:p>
                  </a:txBody>
                  <a:tcPr marL="7640" marR="7640" marT="764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326491">
                <a:tc gridSpan="2">
                  <a:txBody>
                    <a:bodyPr/>
                    <a:lstStyle/>
                    <a:p>
                      <a:pPr algn="l" fontAlgn="b"/>
                      <a:r>
                        <a:rPr lang="es-GT" sz="1050" b="1" i="0" u="none" strike="noStrike" dirty="0">
                          <a:solidFill>
                            <a:srgbClr val="000000"/>
                          </a:solidFill>
                          <a:effectLst/>
                          <a:latin typeface="Arial" panose="020B0604020202020204" pitchFamily="34" charset="0"/>
                          <a:cs typeface="Arial" panose="020B0604020202020204" pitchFamily="34" charset="0"/>
                        </a:rPr>
                        <a:t>Actividades del proceso de Programación</a:t>
                      </a:r>
                    </a:p>
                    <a:p>
                      <a:pPr algn="l" fontAlgn="b"/>
                      <a:r>
                        <a:rPr lang="es-GT" sz="1050" b="1" i="0" u="none" strike="noStrike" dirty="0">
                          <a:solidFill>
                            <a:srgbClr val="000000"/>
                          </a:solidFill>
                          <a:effectLst/>
                          <a:latin typeface="Arial" panose="020B0604020202020204" pitchFamily="34" charset="0"/>
                          <a:cs typeface="Arial" panose="020B0604020202020204" pitchFamily="34" charset="0"/>
                        </a:rPr>
                        <a:t> </a:t>
                      </a:r>
                    </a:p>
                  </a:txBody>
                  <a:tcPr marL="7640" marR="7640" marT="764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GT"/>
                    </a:p>
                  </a:txBody>
                  <a:tcPr/>
                </a:tc>
                <a:tc>
                  <a:txBody>
                    <a:bodyPr/>
                    <a:lstStyle/>
                    <a:p>
                      <a:pPr algn="ctr" fontAlgn="ctr"/>
                      <a:r>
                        <a:rPr lang="es-GT" sz="1050" b="1" i="0" u="none" strike="noStrike">
                          <a:solidFill>
                            <a:srgbClr val="FFFFFF"/>
                          </a:solidFill>
                          <a:effectLst/>
                          <a:latin typeface="Arial" panose="020B0604020202020204" pitchFamily="34" charset="0"/>
                          <a:cs typeface="Arial" panose="020B0604020202020204" pitchFamily="34" charset="0"/>
                        </a:rPr>
                        <a:t> </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GT" sz="1050" b="1" i="0" u="none" strike="noStrike">
                          <a:solidFill>
                            <a:srgbClr val="FFFFFF"/>
                          </a:solidFill>
                          <a:effectLst/>
                          <a:latin typeface="Arial" panose="020B0604020202020204" pitchFamily="34" charset="0"/>
                          <a:cs typeface="Arial" panose="020B0604020202020204" pitchFamily="34" charset="0"/>
                        </a:rPr>
                        <a:t> </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GT" sz="1050" b="1" i="0" u="none" strike="noStrike">
                          <a:solidFill>
                            <a:srgbClr val="FFFFFF"/>
                          </a:solidFill>
                          <a:effectLst/>
                          <a:latin typeface="Arial" panose="020B0604020202020204" pitchFamily="34" charset="0"/>
                          <a:cs typeface="Arial" panose="020B0604020202020204" pitchFamily="34" charset="0"/>
                        </a:rPr>
                        <a:t> </a:t>
                      </a:r>
                    </a:p>
                  </a:txBody>
                  <a:tcPr marL="7640" marR="7640" marT="764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60441">
                <a:tc>
                  <a:txBody>
                    <a:bodyPr/>
                    <a:lstStyle/>
                    <a:p>
                      <a:pPr algn="ctr" fontAlgn="t"/>
                      <a:r>
                        <a:rPr lang="es-GT" sz="1100" b="0" i="0" u="none" strike="noStrike" dirty="0">
                          <a:solidFill>
                            <a:srgbClr val="000000"/>
                          </a:solidFill>
                          <a:effectLst/>
                          <a:latin typeface="Arial" pitchFamily="34" charset="0"/>
                          <a:cs typeface="Arial" pitchFamily="34" charset="0"/>
                        </a:rPr>
                        <a:t>1</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100" b="0" i="0" u="none" strike="noStrike" dirty="0">
                          <a:solidFill>
                            <a:schemeClr val="tx1"/>
                          </a:solidFill>
                          <a:effectLst/>
                          <a:latin typeface="Arial" pitchFamily="34" charset="0"/>
                          <a:cs typeface="Arial" pitchFamily="34" charset="0"/>
                        </a:rPr>
                        <a:t>Elabora y divulga normas de formulación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DTP</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10-mar-17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22-mar-17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6841">
                <a:tc>
                  <a:txBody>
                    <a:bodyPr/>
                    <a:lstStyle/>
                    <a:p>
                      <a:pPr algn="ctr" fontAlgn="t"/>
                      <a:r>
                        <a:rPr lang="es-GT" sz="1100" b="0" i="0" u="none" strike="noStrike">
                          <a:solidFill>
                            <a:srgbClr val="000000"/>
                          </a:solidFill>
                          <a:effectLst/>
                          <a:latin typeface="Arial" pitchFamily="34" charset="0"/>
                          <a:cs typeface="Arial" pitchFamily="34" charset="0"/>
                        </a:rPr>
                        <a:t>2</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100" b="0" i="0" u="none" strike="noStrike" dirty="0">
                          <a:solidFill>
                            <a:schemeClr val="tx1"/>
                          </a:solidFill>
                          <a:effectLst/>
                          <a:latin typeface="Arial" pitchFamily="34" charset="0"/>
                          <a:cs typeface="Arial" pitchFamily="34" charset="0"/>
                        </a:rPr>
                        <a:t>Elabora estimación de programación de gasto sobre la base del presupuesto multianual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Instituciones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01-mar-17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31-mar-17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882">
                <a:tc>
                  <a:txBody>
                    <a:bodyPr/>
                    <a:lstStyle/>
                    <a:p>
                      <a:pPr algn="ctr" fontAlgn="t"/>
                      <a:r>
                        <a:rPr lang="es-GT" sz="1100" b="0" i="0" u="none" strike="noStrike">
                          <a:solidFill>
                            <a:srgbClr val="000000"/>
                          </a:solidFill>
                          <a:effectLst/>
                          <a:latin typeface="Arial" pitchFamily="34" charset="0"/>
                          <a:cs typeface="Arial" pitchFamily="34" charset="0"/>
                        </a:rPr>
                        <a:t>3</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s-GT" sz="1100" b="0" i="0" u="none" strike="noStrike" dirty="0">
                          <a:solidFill>
                            <a:schemeClr val="tx1"/>
                          </a:solidFill>
                          <a:effectLst/>
                          <a:latin typeface="Arial" pitchFamily="34" charset="0"/>
                          <a:cs typeface="Arial" pitchFamily="34" charset="0"/>
                        </a:rPr>
                        <a:t>Elabora marco macroeconómico y </a:t>
                      </a:r>
                      <a:r>
                        <a:rPr lang="es-GT" sz="1100" b="0" i="0" u="none" strike="noStrike" dirty="0" err="1">
                          <a:solidFill>
                            <a:schemeClr val="tx1"/>
                          </a:solidFill>
                          <a:effectLst/>
                          <a:latin typeface="Arial" pitchFamily="34" charset="0"/>
                          <a:cs typeface="Arial" pitchFamily="34" charset="0"/>
                        </a:rPr>
                        <a:t>macrofiscal</a:t>
                      </a:r>
                      <a:endParaRPr lang="es-GT" sz="1100" b="0" i="0" u="none" strike="noStrike" dirty="0">
                        <a:solidFill>
                          <a:schemeClr val="tx1"/>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s-GT" sz="1100" b="0" i="0" u="none" strike="noStrike" dirty="0" err="1">
                          <a:solidFill>
                            <a:schemeClr val="tx1"/>
                          </a:solidFill>
                          <a:effectLst/>
                          <a:latin typeface="Arial" pitchFamily="34" charset="0"/>
                          <a:cs typeface="Arial" pitchFamily="34" charset="0"/>
                        </a:rPr>
                        <a:t>Banguat</a:t>
                      </a:r>
                      <a:r>
                        <a:rPr lang="es-GT" sz="1100" b="0" i="0" u="none" strike="noStrike" dirty="0">
                          <a:solidFill>
                            <a:schemeClr val="tx1"/>
                          </a:solidFill>
                          <a:effectLst/>
                          <a:latin typeface="Arial" pitchFamily="34" charset="0"/>
                          <a:cs typeface="Arial" pitchFamily="34" charset="0"/>
                        </a:rPr>
                        <a:t>-SAT-</a:t>
                      </a:r>
                      <a:r>
                        <a:rPr lang="es-GT" sz="1100" b="0" i="0" u="none" strike="noStrike" dirty="0" err="1">
                          <a:solidFill>
                            <a:schemeClr val="tx1"/>
                          </a:solidFill>
                          <a:effectLst/>
                          <a:latin typeface="Arial" pitchFamily="34" charset="0"/>
                          <a:cs typeface="Arial" pitchFamily="34" charset="0"/>
                        </a:rPr>
                        <a:t>Minfin</a:t>
                      </a:r>
                      <a:endParaRPr lang="es-GT" sz="1100" b="0" i="0" u="none" strike="noStrike" dirty="0">
                        <a:solidFill>
                          <a:schemeClr val="tx1"/>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s-GT" sz="1100" b="0" i="0" u="none" strike="noStrike">
                          <a:solidFill>
                            <a:schemeClr val="tx1"/>
                          </a:solidFill>
                          <a:effectLst/>
                          <a:latin typeface="Arial" pitchFamily="34" charset="0"/>
                          <a:cs typeface="Arial" pitchFamily="34" charset="0"/>
                        </a:rPr>
                        <a:t>01-mar-17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s-GT" sz="1100" b="0" i="0" u="none" strike="noStrike">
                          <a:solidFill>
                            <a:schemeClr val="tx1"/>
                          </a:solidFill>
                          <a:effectLst/>
                          <a:latin typeface="Arial" pitchFamily="34" charset="0"/>
                          <a:cs typeface="Arial" pitchFamily="34" charset="0"/>
                        </a:rPr>
                        <a:t>20-abr-17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60441">
                <a:tc>
                  <a:txBody>
                    <a:bodyPr/>
                    <a:lstStyle/>
                    <a:p>
                      <a:pPr algn="ctr" fontAlgn="t"/>
                      <a:r>
                        <a:rPr lang="es-GT" sz="1100" b="0" i="0" u="none" strike="noStrike">
                          <a:solidFill>
                            <a:srgbClr val="000000"/>
                          </a:solidFill>
                          <a:effectLst/>
                          <a:latin typeface="Arial" pitchFamily="34" charset="0"/>
                          <a:cs typeface="Arial" pitchFamily="34" charset="0"/>
                        </a:rPr>
                        <a:t>4</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100" b="0" i="0" u="none" strike="noStrike">
                          <a:solidFill>
                            <a:schemeClr val="tx1"/>
                          </a:solidFill>
                          <a:effectLst/>
                          <a:latin typeface="Arial" pitchFamily="34" charset="0"/>
                          <a:cs typeface="Arial" pitchFamily="34" charset="0"/>
                        </a:rPr>
                        <a:t>Estiman los ingresos propios.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DTP-Instituciones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10-mar-17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11-abr-17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4396">
                <a:tc>
                  <a:txBody>
                    <a:bodyPr/>
                    <a:lstStyle/>
                    <a:p>
                      <a:pPr algn="ctr" fontAlgn="t"/>
                      <a:r>
                        <a:rPr lang="es-GT" sz="1100" b="0" i="0" u="none" strike="noStrike">
                          <a:solidFill>
                            <a:srgbClr val="000000"/>
                          </a:solidFill>
                          <a:effectLst/>
                          <a:latin typeface="Arial" pitchFamily="34" charset="0"/>
                          <a:cs typeface="Arial" pitchFamily="34" charset="0"/>
                        </a:rPr>
                        <a:t>5</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100" b="0" i="0" u="none" strike="noStrike" dirty="0">
                          <a:solidFill>
                            <a:schemeClr val="tx1"/>
                          </a:solidFill>
                          <a:effectLst/>
                          <a:latin typeface="Arial" pitchFamily="34" charset="0"/>
                          <a:cs typeface="Arial" pitchFamily="34" charset="0"/>
                        </a:rPr>
                        <a:t>Revisan y concilian las estimaciones de recursos externos (préstamos y donaciones).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DCP/ </a:t>
                      </a:r>
                      <a:r>
                        <a:rPr lang="es-GT" sz="1100" b="0" i="0" u="none" strike="noStrike" dirty="0" err="1">
                          <a:solidFill>
                            <a:schemeClr val="tx1"/>
                          </a:solidFill>
                          <a:effectLst/>
                          <a:latin typeface="Arial" pitchFamily="34" charset="0"/>
                          <a:cs typeface="Arial" pitchFamily="34" charset="0"/>
                        </a:rPr>
                        <a:t>Minfin</a:t>
                      </a:r>
                      <a:r>
                        <a:rPr lang="es-GT" sz="1100" b="0" i="0" u="none" strike="noStrike" dirty="0">
                          <a:solidFill>
                            <a:schemeClr val="tx1"/>
                          </a:solidFill>
                          <a:effectLst/>
                          <a:latin typeface="Arial" pitchFamily="34" charset="0"/>
                          <a:cs typeface="Arial" pitchFamily="34" charset="0"/>
                        </a:rPr>
                        <a:t>- Cooperación Internacional /</a:t>
                      </a:r>
                      <a:r>
                        <a:rPr lang="es-GT" sz="1100" b="0" i="0" u="none" strike="noStrike" dirty="0" err="1">
                          <a:solidFill>
                            <a:schemeClr val="tx1"/>
                          </a:solidFill>
                          <a:effectLst/>
                          <a:latin typeface="Arial" pitchFamily="34" charset="0"/>
                          <a:cs typeface="Arial" pitchFamily="34" charset="0"/>
                        </a:rPr>
                        <a:t>Segeplán</a:t>
                      </a:r>
                      <a:endParaRPr lang="es-GT" sz="1100" b="0" i="0" u="none" strike="noStrike" dirty="0">
                        <a:solidFill>
                          <a:schemeClr val="tx1"/>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10-mar-17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11-abr-17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962">
                <a:tc>
                  <a:txBody>
                    <a:bodyPr/>
                    <a:lstStyle/>
                    <a:p>
                      <a:pPr algn="ctr" fontAlgn="t"/>
                      <a:r>
                        <a:rPr lang="es-GT" sz="1100" b="0" i="0" u="none" strike="noStrike">
                          <a:solidFill>
                            <a:srgbClr val="000000"/>
                          </a:solidFill>
                          <a:effectLst/>
                          <a:latin typeface="Arial" pitchFamily="34" charset="0"/>
                          <a:cs typeface="Arial" pitchFamily="34" charset="0"/>
                        </a:rPr>
                        <a:t>6</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GT" sz="1100" b="0" i="0" u="none" strike="noStrike">
                          <a:solidFill>
                            <a:schemeClr val="tx1"/>
                          </a:solidFill>
                          <a:effectLst/>
                          <a:latin typeface="Arial" pitchFamily="34" charset="0"/>
                          <a:cs typeface="Arial" pitchFamily="34" charset="0"/>
                        </a:rPr>
                        <a:t>Concilian las estimaciones multianuales de ingresos tributarios.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DAF-SAT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10-mar-17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20-abr-17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0882">
                <a:tc>
                  <a:txBody>
                    <a:bodyPr/>
                    <a:lstStyle/>
                    <a:p>
                      <a:pPr algn="ctr" fontAlgn="t"/>
                      <a:r>
                        <a:rPr lang="es-GT" sz="1100" b="0" i="0" u="none" strike="noStrike">
                          <a:solidFill>
                            <a:srgbClr val="000000"/>
                          </a:solidFill>
                          <a:effectLst/>
                          <a:latin typeface="Arial" pitchFamily="34" charset="0"/>
                          <a:cs typeface="Arial" pitchFamily="34" charset="0"/>
                        </a:rPr>
                        <a:t>7</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GT" sz="1100" b="0" i="0" u="none" strike="noStrike">
                          <a:solidFill>
                            <a:schemeClr val="tx1"/>
                          </a:solidFill>
                          <a:effectLst/>
                          <a:latin typeface="Arial" pitchFamily="34" charset="0"/>
                          <a:cs typeface="Arial" pitchFamily="34" charset="0"/>
                        </a:rPr>
                        <a:t>Elabora presupuesto exploratorio y su consistencia financiera, en función a resultados y prioridades de Gobierno.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DTP</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27-mar-17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31-mar-17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1323">
                <a:tc>
                  <a:txBody>
                    <a:bodyPr/>
                    <a:lstStyle/>
                    <a:p>
                      <a:pPr algn="ctr" fontAlgn="t"/>
                      <a:r>
                        <a:rPr lang="es-GT" sz="1100" b="0" i="0" u="none" strike="noStrike">
                          <a:solidFill>
                            <a:srgbClr val="000000"/>
                          </a:solidFill>
                          <a:effectLst/>
                          <a:latin typeface="Arial" pitchFamily="34" charset="0"/>
                          <a:cs typeface="Arial" pitchFamily="34" charset="0"/>
                        </a:rPr>
                        <a:t>8</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GT" sz="1100" b="0" i="0" u="none" strike="noStrike">
                          <a:solidFill>
                            <a:schemeClr val="tx1"/>
                          </a:solidFill>
                          <a:effectLst/>
                          <a:latin typeface="Arial" pitchFamily="34" charset="0"/>
                          <a:cs typeface="Arial" pitchFamily="34" charset="0"/>
                        </a:rPr>
                        <a:t>Aprueba pronóstico técnico de la recaudación tributaria esperada, en referencia al Artículo 25 del Decreto 37-2016, Ley para el Fortalecimiento de la Transparencia Fiscal y la Gobernanza de la Superintendencia de Administración Tributaria.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GT" sz="1100" b="0" i="0" u="none" strike="noStrike">
                          <a:solidFill>
                            <a:schemeClr val="tx1"/>
                          </a:solidFill>
                          <a:effectLst/>
                          <a:latin typeface="Arial" pitchFamily="34" charset="0"/>
                          <a:cs typeface="Arial" pitchFamily="34" charset="0"/>
                        </a:rPr>
                        <a:t>CTFP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03-abr-17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07-abr-17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6162">
                <a:tc>
                  <a:txBody>
                    <a:bodyPr/>
                    <a:lstStyle/>
                    <a:p>
                      <a:pPr algn="ctr" fontAlgn="t"/>
                      <a:r>
                        <a:rPr lang="es-GT" sz="1100" b="0" i="0" u="none" strike="noStrike">
                          <a:solidFill>
                            <a:srgbClr val="000000"/>
                          </a:solidFill>
                          <a:effectLst/>
                          <a:latin typeface="Arial" pitchFamily="34" charset="0"/>
                          <a:cs typeface="Arial" pitchFamily="34" charset="0"/>
                        </a:rPr>
                        <a:t>9</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GT" sz="1100" b="0" i="0" u="none" strike="noStrike">
                          <a:solidFill>
                            <a:schemeClr val="tx1"/>
                          </a:solidFill>
                          <a:effectLst/>
                          <a:latin typeface="Arial" pitchFamily="34" charset="0"/>
                          <a:cs typeface="Arial" pitchFamily="34" charset="0"/>
                        </a:rPr>
                        <a:t>Propone techos presupuestarios multianuales indicativos.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DTP</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a:solidFill>
                            <a:schemeClr val="tx1"/>
                          </a:solidFill>
                          <a:effectLst/>
                          <a:latin typeface="Arial" pitchFamily="34" charset="0"/>
                          <a:cs typeface="Arial" pitchFamily="34" charset="0"/>
                        </a:rPr>
                        <a:t>17-abr-17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100" b="0" i="0" u="none" strike="noStrike" dirty="0">
                          <a:solidFill>
                            <a:schemeClr val="tx1"/>
                          </a:solidFill>
                          <a:effectLst/>
                          <a:latin typeface="Arial" pitchFamily="34" charset="0"/>
                          <a:cs typeface="Arial" pitchFamily="34" charset="0"/>
                        </a:rPr>
                        <a:t>27-abr-17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7843">
                <a:tc>
                  <a:txBody>
                    <a:bodyPr/>
                    <a:lstStyle/>
                    <a:p>
                      <a:pPr algn="ctr" fontAlgn="t"/>
                      <a:r>
                        <a:rPr lang="es-GT" sz="1100" b="0" i="0" u="none" strike="noStrike" dirty="0">
                          <a:solidFill>
                            <a:srgbClr val="000000"/>
                          </a:solidFill>
                          <a:effectLst/>
                          <a:latin typeface="Arial" pitchFamily="34" charset="0"/>
                          <a:cs typeface="Arial" pitchFamily="34" charset="0"/>
                        </a:rPr>
                        <a:t>10</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100" b="0" i="0" u="none" strike="noStrike">
                          <a:solidFill>
                            <a:srgbClr val="000000"/>
                          </a:solidFill>
                          <a:effectLst/>
                          <a:latin typeface="Arial" pitchFamily="34" charset="0"/>
                          <a:cs typeface="Arial" pitchFamily="34" charset="0"/>
                        </a:rPr>
                        <a:t>Taller de diálogo sobre el Marco Macroeconómico de Mediano Plazo.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100" b="0" i="0" u="none" strike="noStrike">
                          <a:solidFill>
                            <a:srgbClr val="000000"/>
                          </a:solidFill>
                          <a:effectLst/>
                          <a:latin typeface="Arial" pitchFamily="34" charset="0"/>
                          <a:cs typeface="Arial" pitchFamily="34" charset="0"/>
                        </a:rPr>
                        <a:t>Minfin-SAT-Banguat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100" b="0" i="0" u="none" strike="noStrike" dirty="0" smtClean="0">
                          <a:solidFill>
                            <a:srgbClr val="000000"/>
                          </a:solidFill>
                          <a:effectLst/>
                          <a:latin typeface="Arial" pitchFamily="34" charset="0"/>
                          <a:cs typeface="Arial" pitchFamily="34" charset="0"/>
                        </a:rPr>
                        <a:t>12-may-17</a:t>
                      </a:r>
                      <a:endParaRPr lang="es-GT" sz="11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100" b="0" i="0" u="none" strike="noStrike" dirty="0" smtClean="0">
                          <a:solidFill>
                            <a:srgbClr val="000000"/>
                          </a:solidFill>
                          <a:effectLst/>
                          <a:latin typeface="Arial" pitchFamily="34" charset="0"/>
                          <a:cs typeface="Arial" pitchFamily="34" charset="0"/>
                        </a:rPr>
                        <a:t>12-may-17</a:t>
                      </a:r>
                      <a:endParaRPr lang="es-GT" sz="11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bl>
          </a:graphicData>
        </a:graphic>
      </p:graphicFrame>
    </p:spTree>
    <p:extLst>
      <p:ext uri="{BB962C8B-B14F-4D97-AF65-F5344CB8AC3E}">
        <p14:creationId xmlns:p14="http://schemas.microsoft.com/office/powerpoint/2010/main" val="574805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235773711"/>
              </p:ext>
            </p:extLst>
          </p:nvPr>
        </p:nvGraphicFramePr>
        <p:xfrm>
          <a:off x="539552" y="1052736"/>
          <a:ext cx="8064897" cy="5580471"/>
        </p:xfrm>
        <a:graphic>
          <a:graphicData uri="http://schemas.openxmlformats.org/drawingml/2006/table">
            <a:tbl>
              <a:tblPr/>
              <a:tblGrid>
                <a:gridCol w="648072"/>
                <a:gridCol w="4715033"/>
                <a:gridCol w="1032146"/>
                <a:gridCol w="829763"/>
                <a:gridCol w="839883"/>
              </a:tblGrid>
              <a:tr h="263948">
                <a:tc>
                  <a:txBody>
                    <a:bodyPr/>
                    <a:lstStyle/>
                    <a:p>
                      <a:pPr algn="ctr" fontAlgn="ctr"/>
                      <a:r>
                        <a:rPr lang="es-GT" sz="1000" b="1" i="0" u="none" strike="noStrike" dirty="0">
                          <a:solidFill>
                            <a:srgbClr val="FFFFFF"/>
                          </a:solidFill>
                          <a:effectLst/>
                          <a:latin typeface="Arial" panose="020B0604020202020204" pitchFamily="34" charset="0"/>
                          <a:cs typeface="Arial" panose="020B0604020202020204" pitchFamily="34" charset="0"/>
                        </a:rPr>
                        <a:t>Número</a:t>
                      </a:r>
                    </a:p>
                  </a:txBody>
                  <a:tcPr marL="6699" marR="6699" marT="66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Descripción</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Responsable</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Fecha</a:t>
                      </a:r>
                      <a:br>
                        <a:rPr lang="es-GT" sz="1000" b="1" i="0" u="none" strike="noStrike">
                          <a:solidFill>
                            <a:srgbClr val="FFFFFF"/>
                          </a:solidFill>
                          <a:effectLst/>
                          <a:latin typeface="Arial" panose="020B0604020202020204" pitchFamily="34" charset="0"/>
                          <a:cs typeface="Arial" panose="020B0604020202020204" pitchFamily="34" charset="0"/>
                        </a:rPr>
                      </a:br>
                      <a:r>
                        <a:rPr lang="es-GT" sz="1000" b="1" i="0" u="none" strike="noStrike">
                          <a:solidFill>
                            <a:srgbClr val="FFFFFF"/>
                          </a:solidFill>
                          <a:effectLst/>
                          <a:latin typeface="Arial" panose="020B0604020202020204" pitchFamily="34" charset="0"/>
                          <a:cs typeface="Arial" panose="020B0604020202020204" pitchFamily="34" charset="0"/>
                        </a:rPr>
                        <a:t>Inicio</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Fecha     </a:t>
                      </a:r>
                      <a:br>
                        <a:rPr lang="es-GT" sz="1000" b="1" i="0" u="none" strike="noStrike">
                          <a:solidFill>
                            <a:srgbClr val="FFFFFF"/>
                          </a:solidFill>
                          <a:effectLst/>
                          <a:latin typeface="Arial" panose="020B0604020202020204" pitchFamily="34" charset="0"/>
                          <a:cs typeface="Arial" panose="020B0604020202020204" pitchFamily="34" charset="0"/>
                        </a:rPr>
                      </a:br>
                      <a:r>
                        <a:rPr lang="es-GT" sz="1000" b="1" i="0" u="none" strike="noStrike">
                          <a:solidFill>
                            <a:srgbClr val="FFFFFF"/>
                          </a:solidFill>
                          <a:effectLst/>
                          <a:latin typeface="Arial" panose="020B0604020202020204" pitchFamily="34" charset="0"/>
                          <a:cs typeface="Arial" panose="020B0604020202020204" pitchFamily="34" charset="0"/>
                        </a:rPr>
                        <a:t>Final</a:t>
                      </a:r>
                    </a:p>
                  </a:txBody>
                  <a:tcPr marL="6699" marR="6699" marT="66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262685">
                <a:tc gridSpan="2">
                  <a:txBody>
                    <a:bodyPr/>
                    <a:lstStyle/>
                    <a:p>
                      <a:pPr algn="l" fontAlgn="b"/>
                      <a:r>
                        <a:rPr lang="es-GT" sz="1000" b="1" i="0" u="none" strike="noStrike" dirty="0">
                          <a:solidFill>
                            <a:srgbClr val="000000"/>
                          </a:solidFill>
                          <a:effectLst/>
                          <a:latin typeface="Arial" panose="020B0604020202020204" pitchFamily="34" charset="0"/>
                          <a:cs typeface="Arial" panose="020B0604020202020204" pitchFamily="34" charset="0"/>
                        </a:rPr>
                        <a:t>Actividades del proceso de Programación</a:t>
                      </a:r>
                    </a:p>
                    <a:p>
                      <a:pPr algn="l" fontAlgn="b"/>
                      <a:r>
                        <a:rPr lang="es-GT" sz="1000" b="1" i="0" u="none" strike="noStrike" dirty="0">
                          <a:solidFill>
                            <a:srgbClr val="000000"/>
                          </a:solidFill>
                          <a:effectLst/>
                          <a:latin typeface="Arial" panose="020B0604020202020204" pitchFamily="34" charset="0"/>
                          <a:cs typeface="Arial" panose="020B0604020202020204" pitchFamily="34" charset="0"/>
                        </a:rPr>
                        <a:t> </a:t>
                      </a:r>
                    </a:p>
                  </a:txBody>
                  <a:tcPr marL="6699" marR="6699" marT="6699"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GT"/>
                    </a:p>
                  </a:txBody>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 </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 </a:t>
                      </a:r>
                    </a:p>
                  </a:txBody>
                  <a:tcPr marL="6699" marR="6699" marT="6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GT" sz="1000" b="1" i="0" u="none" strike="noStrike">
                          <a:solidFill>
                            <a:srgbClr val="FFFFFF"/>
                          </a:solidFill>
                          <a:effectLst/>
                          <a:latin typeface="Arial" panose="020B0604020202020204" pitchFamily="34" charset="0"/>
                          <a:cs typeface="Arial" panose="020B0604020202020204" pitchFamily="34" charset="0"/>
                        </a:rPr>
                        <a:t> </a:t>
                      </a:r>
                    </a:p>
                  </a:txBody>
                  <a:tcPr marL="6699" marR="6699" marT="66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231402">
                <a:tc>
                  <a:txBody>
                    <a:bodyPr/>
                    <a:lstStyle/>
                    <a:p>
                      <a:pPr algn="ctr" fontAlgn="t"/>
                      <a:r>
                        <a:rPr lang="es-GT" sz="1050" b="0" i="0" u="none" strike="noStrike" dirty="0">
                          <a:solidFill>
                            <a:srgbClr val="000000"/>
                          </a:solidFill>
                          <a:effectLst/>
                          <a:latin typeface="Arial" pitchFamily="34" charset="0"/>
                          <a:cs typeface="Arial" pitchFamily="34" charset="0"/>
                        </a:rPr>
                        <a:t>11</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050" b="0" i="0" u="none" strike="noStrike" dirty="0">
                          <a:solidFill>
                            <a:schemeClr val="tx1"/>
                          </a:solidFill>
                          <a:effectLst/>
                          <a:latin typeface="Arial" pitchFamily="34" charset="0"/>
                          <a:cs typeface="Arial" pitchFamily="34" charset="0"/>
                        </a:rPr>
                        <a:t>Elaboran diagnóstico institucional a nivel de programa, con el propósito de implementar mejoras en la cobertura y calidad de los servicios, con enfoque para la reducción de brechas de desarrollo social, así como hacer explícitas sus capacidades de implementación institucional y del sector.  El diagnóstico deberá contener como mínimo lo siguiente:</a:t>
                      </a:r>
                      <a:br>
                        <a:rPr lang="es-GT" sz="1050" b="0" i="0" u="none" strike="noStrike" dirty="0">
                          <a:solidFill>
                            <a:schemeClr val="tx1"/>
                          </a:solidFill>
                          <a:effectLst/>
                          <a:latin typeface="Arial" pitchFamily="34" charset="0"/>
                          <a:cs typeface="Arial" pitchFamily="34" charset="0"/>
                        </a:rPr>
                      </a:br>
                      <a:r>
                        <a:rPr lang="es-GT" sz="1050" b="0" i="0" u="none" strike="noStrike" dirty="0">
                          <a:solidFill>
                            <a:schemeClr val="tx1"/>
                          </a:solidFill>
                          <a:effectLst/>
                          <a:latin typeface="Arial" pitchFamily="34" charset="0"/>
                          <a:cs typeface="Arial" pitchFamily="34" charset="0"/>
                        </a:rPr>
                        <a:t/>
                      </a:r>
                      <a:br>
                        <a:rPr lang="es-GT" sz="1050" b="0" i="0" u="none" strike="noStrike" dirty="0">
                          <a:solidFill>
                            <a:schemeClr val="tx1"/>
                          </a:solidFill>
                          <a:effectLst/>
                          <a:latin typeface="Arial" pitchFamily="34" charset="0"/>
                          <a:cs typeface="Arial" pitchFamily="34" charset="0"/>
                        </a:rPr>
                      </a:br>
                      <a:r>
                        <a:rPr lang="es-GT" sz="1000" b="0" i="0" u="none" strike="noStrike" dirty="0">
                          <a:solidFill>
                            <a:schemeClr val="tx1"/>
                          </a:solidFill>
                          <a:effectLst/>
                          <a:latin typeface="Arial" pitchFamily="34" charset="0"/>
                          <a:cs typeface="Arial" pitchFamily="34" charset="0"/>
                        </a:rPr>
                        <a:t>a</a:t>
                      </a:r>
                      <a:r>
                        <a:rPr lang="es-GT" sz="800" b="0" i="0" u="none" strike="noStrike" dirty="0">
                          <a:solidFill>
                            <a:schemeClr val="tx1"/>
                          </a:solidFill>
                          <a:effectLst/>
                          <a:latin typeface="Arial" pitchFamily="34" charset="0"/>
                          <a:cs typeface="Arial" pitchFamily="34" charset="0"/>
                        </a:rPr>
                        <a:t>. </a:t>
                      </a:r>
                      <a:r>
                        <a:rPr lang="es-GT" sz="900" b="0" i="0" u="none" strike="noStrike" dirty="0">
                          <a:solidFill>
                            <a:schemeClr val="tx1"/>
                          </a:solidFill>
                          <a:effectLst/>
                          <a:latin typeface="Arial" pitchFamily="34" charset="0"/>
                          <a:cs typeface="Arial" pitchFamily="34" charset="0"/>
                        </a:rPr>
                        <a:t>Análisis de sus programas vigentes.</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b. Estimación de la Población Objetivo por año.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c. Población beneficiada  por año.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d. Población no atendida por año.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e. Ejecución Financiera por año.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f. Análisis de la estructura de salarios y personal.</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g. Tendencia del gasto en recurso humano.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h. Número de puestos por renglón presupuestario.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i. Análisis por tipo de gasto.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j. Ejecución a nivel geográfico.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k. Relación entre el gasto de recurso humano y los servicios entregados a la población.</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l. Peso financiero del programa respecto al presupuesto institucional.</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m. Indicar si el programa se vincula a un resultado Estratégico de País (REP), Política General de Gobierno (PGG),  meta de Objetivos de Desarrollo Sostenible  (ODS) y Resultado Institucional.</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n. Información relacionada con el cumplimiento de metas por año.</a:t>
                      </a:r>
                      <a:br>
                        <a:rPr lang="es-GT" sz="900" b="0" i="0" u="none" strike="noStrike" dirty="0">
                          <a:solidFill>
                            <a:schemeClr val="tx1"/>
                          </a:solidFill>
                          <a:effectLst/>
                          <a:latin typeface="Arial" pitchFamily="34" charset="0"/>
                          <a:cs typeface="Arial" pitchFamily="34" charset="0"/>
                        </a:rPr>
                      </a:br>
                      <a:r>
                        <a:rPr lang="es-GT" sz="900" b="0" i="0" u="none" strike="noStrike" dirty="0">
                          <a:solidFill>
                            <a:schemeClr val="tx1"/>
                          </a:solidFill>
                          <a:effectLst/>
                          <a:latin typeface="Arial" pitchFamily="34" charset="0"/>
                          <a:cs typeface="Arial" pitchFamily="34" charset="0"/>
                        </a:rPr>
                        <a:t>o. Cuadro comparativo entre la ejecución financiera y física.</a:t>
                      </a:r>
                      <a:r>
                        <a:rPr lang="es-GT" sz="1050" b="0" i="0" u="none" strike="noStrike" dirty="0">
                          <a:solidFill>
                            <a:schemeClr val="tx1"/>
                          </a:solidFill>
                          <a:effectLst/>
                          <a:latin typeface="Arial" pitchFamily="34" charset="0"/>
                          <a:cs typeface="Arial" pitchFamily="34" charset="0"/>
                        </a:rPr>
                        <a:t/>
                      </a:r>
                      <a:br>
                        <a:rPr lang="es-GT" sz="1050" b="0" i="0" u="none" strike="noStrike" dirty="0">
                          <a:solidFill>
                            <a:schemeClr val="tx1"/>
                          </a:solidFill>
                          <a:effectLst/>
                          <a:latin typeface="Arial" pitchFamily="34" charset="0"/>
                          <a:cs typeface="Arial" pitchFamily="34" charset="0"/>
                        </a:rPr>
                      </a:br>
                      <a:r>
                        <a:rPr lang="es-GT" sz="1050" b="0" i="0" u="none" strike="noStrike" dirty="0">
                          <a:solidFill>
                            <a:srgbClr val="FF0000"/>
                          </a:solidFill>
                          <a:effectLst/>
                          <a:latin typeface="Arial" pitchFamily="34" charset="0"/>
                          <a:cs typeface="Arial"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50" b="0" i="0" u="none" strike="noStrike">
                          <a:solidFill>
                            <a:srgbClr val="000000"/>
                          </a:solidFill>
                          <a:effectLst/>
                          <a:latin typeface="Arial" pitchFamily="34" charset="0"/>
                          <a:cs typeface="Arial" pitchFamily="34" charset="0"/>
                        </a:rPr>
                        <a:t>Instituciones con asistencia de DTP-Segeplan</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50" b="0" i="0" u="none" strike="noStrike">
                          <a:solidFill>
                            <a:srgbClr val="000000"/>
                          </a:solidFill>
                          <a:effectLst/>
                          <a:latin typeface="Arial" pitchFamily="34" charset="0"/>
                          <a:cs typeface="Arial" pitchFamily="34" charset="0"/>
                        </a:rPr>
                        <a:t>09-ene-17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50" b="0" i="0" u="none" strike="noStrike">
                          <a:solidFill>
                            <a:srgbClr val="000000"/>
                          </a:solidFill>
                          <a:effectLst/>
                          <a:latin typeface="Arial" pitchFamily="34" charset="0"/>
                          <a:cs typeface="Arial" pitchFamily="34" charset="0"/>
                        </a:rPr>
                        <a:t>28-abr-17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5641">
                <a:tc>
                  <a:txBody>
                    <a:bodyPr/>
                    <a:lstStyle/>
                    <a:p>
                      <a:pPr algn="ctr" fontAlgn="t"/>
                      <a:r>
                        <a:rPr lang="es-GT" sz="1050" b="0" i="0" u="none" strike="noStrike" dirty="0" smtClean="0">
                          <a:solidFill>
                            <a:srgbClr val="000000"/>
                          </a:solidFill>
                          <a:effectLst/>
                          <a:latin typeface="Arial" pitchFamily="34" charset="0"/>
                          <a:cs typeface="Arial" pitchFamily="34" charset="0"/>
                        </a:rPr>
                        <a:t>12</a:t>
                      </a:r>
                      <a:endParaRPr lang="es-GT" sz="1050" b="0" i="0" u="none" strike="noStrike" dirty="0">
                        <a:solidFill>
                          <a:srgbClr val="000000"/>
                        </a:solidFill>
                        <a:effectLst/>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marL="0" algn="l" defTabSz="914400" rtl="0" eaLnBrk="1" fontAlgn="t" latinLnBrk="0" hangingPunct="1"/>
                      <a:r>
                        <a:rPr lang="es-GT" sz="1050" b="0" i="0" u="none" strike="noStrike" kern="1200" dirty="0">
                          <a:solidFill>
                            <a:srgbClr val="000000"/>
                          </a:solidFill>
                          <a:effectLst/>
                          <a:latin typeface="Arial" pitchFamily="34" charset="0"/>
                          <a:ea typeface="+mn-ea"/>
                          <a:cs typeface="Arial" pitchFamily="34" charset="0"/>
                        </a:rPr>
                        <a:t>Talleres Sectoriales con Diagnósticos de Expertos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marL="0" algn="ctr" defTabSz="914400" rtl="0" eaLnBrk="1" fontAlgn="t" latinLnBrk="0" hangingPunct="1"/>
                      <a:r>
                        <a:rPr lang="es-GT" sz="1050" b="0" i="0" u="none" strike="noStrike" kern="1200" dirty="0">
                          <a:solidFill>
                            <a:srgbClr val="000000"/>
                          </a:solidFill>
                          <a:effectLst/>
                          <a:latin typeface="Arial" pitchFamily="34" charset="0"/>
                          <a:ea typeface="+mn-ea"/>
                          <a:cs typeface="Arial" pitchFamily="34" charset="0"/>
                        </a:rPr>
                        <a:t>Sectores Priorizados</a:t>
                      </a:r>
                      <a:br>
                        <a:rPr lang="es-GT" sz="1050" b="0" i="0" u="none" strike="noStrike" kern="1200" dirty="0">
                          <a:solidFill>
                            <a:srgbClr val="000000"/>
                          </a:solidFill>
                          <a:effectLst/>
                          <a:latin typeface="Arial" pitchFamily="34" charset="0"/>
                          <a:ea typeface="+mn-ea"/>
                          <a:cs typeface="Arial" pitchFamily="34" charset="0"/>
                        </a:rPr>
                      </a:br>
                      <a:r>
                        <a:rPr lang="es-GT" sz="1050" b="0" i="0" u="none" strike="noStrike" kern="1200" dirty="0" err="1">
                          <a:solidFill>
                            <a:srgbClr val="000000"/>
                          </a:solidFill>
                          <a:effectLst/>
                          <a:latin typeface="Arial" pitchFamily="34" charset="0"/>
                          <a:ea typeface="+mn-ea"/>
                          <a:cs typeface="Arial" pitchFamily="34" charset="0"/>
                        </a:rPr>
                        <a:t>Minfin</a:t>
                      </a:r>
                      <a:r>
                        <a:rPr lang="es-GT" sz="1050" b="0" i="0" u="none" strike="noStrike" kern="1200" dirty="0">
                          <a:solidFill>
                            <a:srgbClr val="000000"/>
                          </a:solidFill>
                          <a:effectLst/>
                          <a:latin typeface="Arial" pitchFamily="34" charset="0"/>
                          <a:ea typeface="+mn-ea"/>
                          <a:cs typeface="Arial" pitchFamily="34" charset="0"/>
                        </a:rPr>
                        <a:t/>
                      </a:r>
                      <a:br>
                        <a:rPr lang="es-GT" sz="1050" b="0" i="0" u="none" strike="noStrike" kern="1200" dirty="0">
                          <a:solidFill>
                            <a:srgbClr val="000000"/>
                          </a:solidFill>
                          <a:effectLst/>
                          <a:latin typeface="Arial" pitchFamily="34" charset="0"/>
                          <a:ea typeface="+mn-ea"/>
                          <a:cs typeface="Arial" pitchFamily="34" charset="0"/>
                        </a:rPr>
                      </a:br>
                      <a:r>
                        <a:rPr lang="es-GT" sz="1050" b="0" i="0" u="none" strike="noStrike" kern="1200" dirty="0">
                          <a:solidFill>
                            <a:srgbClr val="000000"/>
                          </a:solidFill>
                          <a:effectLst/>
                          <a:latin typeface="Arial" pitchFamily="34" charset="0"/>
                          <a:ea typeface="+mn-ea"/>
                          <a:cs typeface="Arial" pitchFamily="34" charset="0"/>
                        </a:rPr>
                        <a:t>Expertos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marL="0" algn="ctr" defTabSz="914400" rtl="0" eaLnBrk="1" fontAlgn="t" latinLnBrk="0" hangingPunct="1"/>
                      <a:r>
                        <a:rPr lang="es-GT" sz="1050" b="0" i="0" u="none" strike="noStrike" kern="1200" dirty="0" smtClean="0">
                          <a:solidFill>
                            <a:srgbClr val="000000"/>
                          </a:solidFill>
                          <a:effectLst/>
                          <a:latin typeface="Arial" pitchFamily="34" charset="0"/>
                          <a:ea typeface="+mn-ea"/>
                          <a:cs typeface="Arial" pitchFamily="34" charset="0"/>
                        </a:rPr>
                        <a:t>17-may-2017</a:t>
                      </a:r>
                      <a:r>
                        <a:rPr lang="es-GT" sz="1050" b="0" i="0" u="none" strike="noStrike" kern="1200" dirty="0">
                          <a:solidFill>
                            <a:srgbClr val="000000"/>
                          </a:solidFill>
                          <a:effectLst/>
                          <a:latin typeface="Arial" pitchFamily="34" charset="0"/>
                          <a:ea typeface="+mn-ea"/>
                          <a:cs typeface="Arial" pitchFamily="34" charset="0"/>
                        </a:rPr>
                        <a:t/>
                      </a:r>
                      <a:br>
                        <a:rPr lang="es-GT" sz="1050" b="0" i="0" u="none" strike="noStrike" kern="1200" dirty="0">
                          <a:solidFill>
                            <a:srgbClr val="000000"/>
                          </a:solidFill>
                          <a:effectLst/>
                          <a:latin typeface="Arial" pitchFamily="34" charset="0"/>
                          <a:ea typeface="+mn-ea"/>
                          <a:cs typeface="Arial" pitchFamily="34" charset="0"/>
                        </a:rPr>
                      </a:br>
                      <a:endParaRPr lang="es-GT" sz="1050" b="0" i="0" u="none" strike="noStrike" kern="1200" dirty="0">
                        <a:solidFill>
                          <a:srgbClr val="000000"/>
                        </a:solidFill>
                        <a:effectLst/>
                        <a:latin typeface="Arial" pitchFamily="34" charset="0"/>
                        <a:ea typeface="+mn-ea"/>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marL="0" algn="ctr" defTabSz="914400" rtl="0" eaLnBrk="1" fontAlgn="t" latinLnBrk="0" hangingPunct="1"/>
                      <a:r>
                        <a:rPr lang="es-GT" sz="1050" b="0" i="0" u="none" strike="noStrike" kern="1200" dirty="0" smtClean="0">
                          <a:solidFill>
                            <a:srgbClr val="000000"/>
                          </a:solidFill>
                          <a:effectLst/>
                          <a:latin typeface="Arial" pitchFamily="34" charset="0"/>
                          <a:ea typeface="+mn-ea"/>
                          <a:cs typeface="Arial" pitchFamily="34" charset="0"/>
                        </a:rPr>
                        <a:t>19-may-2017</a:t>
                      </a:r>
                      <a:r>
                        <a:rPr lang="es-GT" sz="1050" b="0" i="0" u="none" strike="noStrike" kern="1200" dirty="0">
                          <a:solidFill>
                            <a:srgbClr val="000000"/>
                          </a:solidFill>
                          <a:effectLst/>
                          <a:latin typeface="Arial" pitchFamily="34" charset="0"/>
                          <a:ea typeface="+mn-ea"/>
                          <a:cs typeface="Arial" pitchFamily="34" charset="0"/>
                        </a:rPr>
                        <a:t/>
                      </a:r>
                      <a:br>
                        <a:rPr lang="es-GT" sz="1050" b="0" i="0" u="none" strike="noStrike" kern="1200" dirty="0">
                          <a:solidFill>
                            <a:srgbClr val="000000"/>
                          </a:solidFill>
                          <a:effectLst/>
                          <a:latin typeface="Arial" pitchFamily="34" charset="0"/>
                          <a:ea typeface="+mn-ea"/>
                          <a:cs typeface="Arial" pitchFamily="34" charset="0"/>
                        </a:rPr>
                      </a:br>
                      <a:endParaRPr lang="es-GT" sz="1050" b="0" i="0" u="none" strike="noStrike" kern="1200" dirty="0">
                        <a:solidFill>
                          <a:srgbClr val="000000"/>
                        </a:solidFill>
                        <a:effectLst/>
                        <a:latin typeface="Arial" pitchFamily="34" charset="0"/>
                        <a:ea typeface="+mn-ea"/>
                        <a:cs typeface="Arial"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75641">
                <a:tc>
                  <a:txBody>
                    <a:bodyPr/>
                    <a:lstStyle/>
                    <a:p>
                      <a:pPr algn="ctr" fontAlgn="t"/>
                      <a:r>
                        <a:rPr lang="es-GT" sz="1050" b="0" i="0" u="none" strike="noStrike" dirty="0" smtClean="0">
                          <a:solidFill>
                            <a:srgbClr val="000000"/>
                          </a:solidFill>
                          <a:effectLst/>
                          <a:latin typeface="Arial" pitchFamily="34" charset="0"/>
                          <a:cs typeface="Arial" pitchFamily="34" charset="0"/>
                        </a:rPr>
                        <a:t>13</a:t>
                      </a:r>
                      <a:endParaRPr lang="es-GT" sz="1050" b="0" i="0" u="none" strike="noStrike" dirty="0">
                        <a:solidFill>
                          <a:srgbClr val="000000"/>
                        </a:solidFill>
                        <a:effectLst/>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050" b="0" i="0" u="none" strike="noStrike" dirty="0">
                          <a:solidFill>
                            <a:srgbClr val="000000"/>
                          </a:solidFill>
                          <a:effectLst/>
                          <a:latin typeface="Arial" pitchFamily="34" charset="0"/>
                          <a:cs typeface="Arial" pitchFamily="34" charset="0"/>
                        </a:rPr>
                        <a:t>Talleres de Presupuesto Abierto (presentación diagnóstico programas prioritarios institucionales).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50" b="0" i="0" u="none" strike="noStrike" dirty="0">
                          <a:solidFill>
                            <a:srgbClr val="000000"/>
                          </a:solidFill>
                          <a:effectLst/>
                          <a:latin typeface="Arial" pitchFamily="34" charset="0"/>
                          <a:cs typeface="Arial" pitchFamily="34" charset="0"/>
                        </a:rPr>
                        <a:t>Instituciones-</a:t>
                      </a:r>
                      <a:r>
                        <a:rPr lang="es-GT" sz="1050" b="0" i="0" u="none" strike="noStrike" dirty="0" err="1">
                          <a:solidFill>
                            <a:srgbClr val="000000"/>
                          </a:solidFill>
                          <a:effectLst/>
                          <a:latin typeface="Arial" pitchFamily="34" charset="0"/>
                          <a:cs typeface="Arial" pitchFamily="34" charset="0"/>
                        </a:rPr>
                        <a:t>Minfin</a:t>
                      </a:r>
                      <a:r>
                        <a:rPr lang="es-GT" sz="1050" b="0" i="0" u="none" strike="noStrike" dirty="0">
                          <a:solidFill>
                            <a:srgbClr val="000000"/>
                          </a:solidFill>
                          <a:effectLst/>
                          <a:latin typeface="Arial" pitchFamily="34" charset="0"/>
                          <a:cs typeface="Arial" pitchFamily="34" charset="0"/>
                        </a:rPr>
                        <a:t>-Sociedad Civil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50" b="0" i="0" u="none" strike="noStrike" dirty="0" smtClean="0">
                          <a:solidFill>
                            <a:srgbClr val="000000"/>
                          </a:solidFill>
                          <a:effectLst/>
                          <a:latin typeface="Arial" pitchFamily="34" charset="0"/>
                          <a:cs typeface="Arial" pitchFamily="34" charset="0"/>
                        </a:rPr>
                        <a:t>22-may-17</a:t>
                      </a:r>
                      <a:endParaRPr lang="es-GT" sz="105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50" b="0" i="0" u="none" strike="noStrike" dirty="0" smtClean="0">
                          <a:solidFill>
                            <a:srgbClr val="000000"/>
                          </a:solidFill>
                          <a:effectLst/>
                          <a:latin typeface="Arial" pitchFamily="34" charset="0"/>
                          <a:cs typeface="Arial" pitchFamily="34" charset="0"/>
                        </a:rPr>
                        <a:t>31-may-17</a:t>
                      </a:r>
                      <a:endParaRPr lang="es-GT" sz="105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41658">
                <a:tc>
                  <a:txBody>
                    <a:bodyPr/>
                    <a:lstStyle/>
                    <a:p>
                      <a:pPr algn="ctr" fontAlgn="t"/>
                      <a:r>
                        <a:rPr lang="es-GT" sz="1050" b="0" i="0" u="none" strike="noStrike" dirty="0" smtClean="0">
                          <a:solidFill>
                            <a:srgbClr val="000000"/>
                          </a:solidFill>
                          <a:effectLst/>
                          <a:latin typeface="Arial" pitchFamily="34" charset="0"/>
                          <a:cs typeface="Arial" pitchFamily="34" charset="0"/>
                        </a:rPr>
                        <a:t>14</a:t>
                      </a:r>
                      <a:endParaRPr lang="es-GT" sz="1050" b="0" i="0" u="none" strike="noStrike" dirty="0">
                        <a:solidFill>
                          <a:srgbClr val="000000"/>
                        </a:solidFill>
                        <a:effectLst/>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050" b="0" i="0" u="none" strike="noStrike" dirty="0">
                          <a:solidFill>
                            <a:srgbClr val="000000"/>
                          </a:solidFill>
                          <a:effectLst/>
                          <a:latin typeface="Arial" pitchFamily="34" charset="0"/>
                          <a:cs typeface="Arial" pitchFamily="34" charset="0"/>
                        </a:rPr>
                        <a:t>Analizan los requerimientos de las entidades y de los programas prioritarios en función de la capacidad financiera del Estado.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50" b="0" i="0" u="none" strike="noStrike" dirty="0" err="1">
                          <a:solidFill>
                            <a:srgbClr val="000000"/>
                          </a:solidFill>
                          <a:effectLst/>
                          <a:latin typeface="Arial" pitchFamily="34" charset="0"/>
                          <a:cs typeface="Arial" pitchFamily="34" charset="0"/>
                        </a:rPr>
                        <a:t>Minfin</a:t>
                      </a:r>
                      <a:endParaRPr lang="es-GT" sz="105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50" b="0" i="0" u="none" strike="noStrike" dirty="0" smtClean="0">
                          <a:solidFill>
                            <a:srgbClr val="000000"/>
                          </a:solidFill>
                          <a:effectLst/>
                          <a:latin typeface="Arial" pitchFamily="34" charset="0"/>
                          <a:cs typeface="Arial" pitchFamily="34" charset="0"/>
                        </a:rPr>
                        <a:t>22-may-17</a:t>
                      </a:r>
                      <a:endParaRPr lang="es-GT" sz="105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50" b="0" i="0" u="none" strike="noStrike" dirty="0" smtClean="0">
                          <a:solidFill>
                            <a:srgbClr val="000000"/>
                          </a:solidFill>
                          <a:effectLst/>
                          <a:latin typeface="Arial" pitchFamily="34" charset="0"/>
                          <a:cs typeface="Arial" pitchFamily="34" charset="0"/>
                        </a:rPr>
                        <a:t>05-jun-17</a:t>
                      </a:r>
                      <a:endParaRPr lang="es-GT" sz="105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1 Título"/>
          <p:cNvSpPr>
            <a:spLocks noGrp="1"/>
          </p:cNvSpPr>
          <p:nvPr>
            <p:ph type="title"/>
          </p:nvPr>
        </p:nvSpPr>
        <p:spPr>
          <a:xfrm>
            <a:off x="467544" y="116632"/>
            <a:ext cx="8229600" cy="1143000"/>
          </a:xfrm>
        </p:spPr>
        <p:txBody>
          <a:bodyPr>
            <a:noAutofit/>
          </a:bodyPr>
          <a:lstStyle/>
          <a:p>
            <a:r>
              <a:rPr lang="es-GT" sz="1600" b="1" dirty="0">
                <a:solidFill>
                  <a:srgbClr val="002060"/>
                </a:solidFill>
                <a:latin typeface="Arial" pitchFamily="34" charset="0"/>
                <a:cs typeface="Arial" pitchFamily="34" charset="0"/>
              </a:rPr>
              <a:t>Principales Actividades Relacionadas con el Proceso de Formulación Presupuestaria para el Ejercicio Fiscal 2018 y Multianual 2018-2022</a:t>
            </a:r>
          </a:p>
        </p:txBody>
      </p:sp>
    </p:spTree>
    <p:extLst>
      <p:ext uri="{BB962C8B-B14F-4D97-AF65-F5344CB8AC3E}">
        <p14:creationId xmlns:p14="http://schemas.microsoft.com/office/powerpoint/2010/main" val="518922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438598661"/>
              </p:ext>
            </p:extLst>
          </p:nvPr>
        </p:nvGraphicFramePr>
        <p:xfrm>
          <a:off x="611560" y="1052736"/>
          <a:ext cx="7977915" cy="5553308"/>
        </p:xfrm>
        <a:graphic>
          <a:graphicData uri="http://schemas.openxmlformats.org/drawingml/2006/table">
            <a:tbl>
              <a:tblPr/>
              <a:tblGrid>
                <a:gridCol w="648072"/>
                <a:gridCol w="4705176"/>
                <a:gridCol w="948267"/>
                <a:gridCol w="804333"/>
                <a:gridCol w="872067"/>
              </a:tblGrid>
              <a:tr h="264104">
                <a:tc>
                  <a:txBody>
                    <a:bodyPr/>
                    <a:lstStyle/>
                    <a:p>
                      <a:pPr algn="ctr" fontAlgn="ctr"/>
                      <a:r>
                        <a:rPr lang="es-GT" sz="1100" b="1" i="0" u="none" strike="noStrike" dirty="0">
                          <a:solidFill>
                            <a:srgbClr val="FFFFFF"/>
                          </a:solidFill>
                          <a:effectLst/>
                          <a:latin typeface="Arial" panose="020B0604020202020204" pitchFamily="34" charset="0"/>
                          <a:cs typeface="Arial" panose="020B0604020202020204" pitchFamily="34" charset="0"/>
                        </a:rPr>
                        <a:t>Número</a:t>
                      </a:r>
                    </a:p>
                  </a:txBody>
                  <a:tcPr marL="6703" marR="6703" marT="670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100" b="1" i="0" u="none" strike="noStrike" dirty="0">
                          <a:solidFill>
                            <a:srgbClr val="FFFFFF"/>
                          </a:solidFill>
                          <a:effectLst/>
                          <a:latin typeface="Arial" panose="020B0604020202020204" pitchFamily="34" charset="0"/>
                          <a:cs typeface="Arial" panose="020B0604020202020204" pitchFamily="34" charset="0"/>
                        </a:rPr>
                        <a:t>Descripción</a:t>
                      </a:r>
                    </a:p>
                  </a:txBody>
                  <a:tcPr marL="6703" marR="6703" marT="6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100" b="1" i="0" u="none" strike="noStrike">
                          <a:solidFill>
                            <a:srgbClr val="FFFFFF"/>
                          </a:solidFill>
                          <a:effectLst/>
                          <a:latin typeface="Arial" panose="020B0604020202020204" pitchFamily="34" charset="0"/>
                          <a:cs typeface="Arial" panose="020B0604020202020204" pitchFamily="34" charset="0"/>
                        </a:rPr>
                        <a:t>Responsable</a:t>
                      </a:r>
                    </a:p>
                  </a:txBody>
                  <a:tcPr marL="6703" marR="6703" marT="6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100" b="1" i="0" u="none" strike="noStrike">
                          <a:solidFill>
                            <a:srgbClr val="FFFFFF"/>
                          </a:solidFill>
                          <a:effectLst/>
                          <a:latin typeface="Arial" panose="020B0604020202020204" pitchFamily="34" charset="0"/>
                          <a:cs typeface="Arial" panose="020B0604020202020204" pitchFamily="34" charset="0"/>
                        </a:rPr>
                        <a:t>Fecha</a:t>
                      </a:r>
                      <a:br>
                        <a:rPr lang="es-GT" sz="1100" b="1" i="0" u="none" strike="noStrike">
                          <a:solidFill>
                            <a:srgbClr val="FFFFFF"/>
                          </a:solidFill>
                          <a:effectLst/>
                          <a:latin typeface="Arial" panose="020B0604020202020204" pitchFamily="34" charset="0"/>
                          <a:cs typeface="Arial" panose="020B0604020202020204" pitchFamily="34" charset="0"/>
                        </a:rPr>
                      </a:br>
                      <a:r>
                        <a:rPr lang="es-GT" sz="1100" b="1" i="0" u="none" strike="noStrike">
                          <a:solidFill>
                            <a:srgbClr val="FFFFFF"/>
                          </a:solidFill>
                          <a:effectLst/>
                          <a:latin typeface="Arial" panose="020B0604020202020204" pitchFamily="34" charset="0"/>
                          <a:cs typeface="Arial" panose="020B0604020202020204" pitchFamily="34" charset="0"/>
                        </a:rPr>
                        <a:t>Inicio</a:t>
                      </a:r>
                    </a:p>
                  </a:txBody>
                  <a:tcPr marL="6703" marR="6703" marT="6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s-GT" sz="1100" b="1" i="0" u="none" strike="noStrike">
                          <a:solidFill>
                            <a:srgbClr val="FFFFFF"/>
                          </a:solidFill>
                          <a:effectLst/>
                          <a:latin typeface="Arial" panose="020B0604020202020204" pitchFamily="34" charset="0"/>
                          <a:cs typeface="Arial" panose="020B0604020202020204" pitchFamily="34" charset="0"/>
                        </a:rPr>
                        <a:t>Fecha     </a:t>
                      </a:r>
                      <a:br>
                        <a:rPr lang="es-GT" sz="1100" b="1" i="0" u="none" strike="noStrike">
                          <a:solidFill>
                            <a:srgbClr val="FFFFFF"/>
                          </a:solidFill>
                          <a:effectLst/>
                          <a:latin typeface="Arial" panose="020B0604020202020204" pitchFamily="34" charset="0"/>
                          <a:cs typeface="Arial" panose="020B0604020202020204" pitchFamily="34" charset="0"/>
                        </a:rPr>
                      </a:br>
                      <a:r>
                        <a:rPr lang="es-GT" sz="1100" b="1" i="0" u="none" strike="noStrike">
                          <a:solidFill>
                            <a:srgbClr val="FFFFFF"/>
                          </a:solidFill>
                          <a:effectLst/>
                          <a:latin typeface="Arial" panose="020B0604020202020204" pitchFamily="34" charset="0"/>
                          <a:cs typeface="Arial" panose="020B0604020202020204" pitchFamily="34" charset="0"/>
                        </a:rPr>
                        <a:t>Final</a:t>
                      </a:r>
                    </a:p>
                  </a:txBody>
                  <a:tcPr marL="6703" marR="6703" marT="67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r>
              <a:tr h="406697">
                <a:tc gridSpan="2">
                  <a:txBody>
                    <a:bodyPr/>
                    <a:lstStyle/>
                    <a:p>
                      <a:pPr algn="l" fontAlgn="b"/>
                      <a:r>
                        <a:rPr lang="es-GT" sz="1100" b="1" i="0" u="none" strike="noStrike" dirty="0">
                          <a:solidFill>
                            <a:srgbClr val="000000"/>
                          </a:solidFill>
                          <a:effectLst/>
                          <a:latin typeface="Arial" panose="020B0604020202020204" pitchFamily="34" charset="0"/>
                          <a:cs typeface="Arial" panose="020B0604020202020204" pitchFamily="34" charset="0"/>
                        </a:rPr>
                        <a:t>Actividades del proceso de Programación</a:t>
                      </a:r>
                    </a:p>
                    <a:p>
                      <a:pPr algn="l" fontAlgn="b"/>
                      <a:r>
                        <a:rPr lang="es-GT" sz="1100" b="1" i="0" u="none" strike="noStrike" dirty="0">
                          <a:solidFill>
                            <a:srgbClr val="000000"/>
                          </a:solidFill>
                          <a:effectLst/>
                          <a:latin typeface="Arial" panose="020B0604020202020204" pitchFamily="34" charset="0"/>
                          <a:cs typeface="Arial" panose="020B0604020202020204" pitchFamily="34" charset="0"/>
                        </a:rPr>
                        <a:t> </a:t>
                      </a:r>
                    </a:p>
                  </a:txBody>
                  <a:tcPr marL="6703" marR="6703" marT="670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s-GT"/>
                    </a:p>
                  </a:txBody>
                  <a:tcPr/>
                </a:tc>
                <a:tc>
                  <a:txBody>
                    <a:bodyPr/>
                    <a:lstStyle/>
                    <a:p>
                      <a:pPr algn="ctr" fontAlgn="ctr"/>
                      <a:r>
                        <a:rPr lang="es-GT" sz="1100" b="1" i="0" u="none" strike="noStrike">
                          <a:solidFill>
                            <a:srgbClr val="FFFFFF"/>
                          </a:solidFill>
                          <a:effectLst/>
                          <a:latin typeface="Arial" panose="020B0604020202020204" pitchFamily="34" charset="0"/>
                          <a:cs typeface="Arial" panose="020B0604020202020204" pitchFamily="34" charset="0"/>
                        </a:rPr>
                        <a:t> </a:t>
                      </a:r>
                    </a:p>
                  </a:txBody>
                  <a:tcPr marL="6703" marR="6703" marT="6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GT" sz="1100" b="1" i="0" u="none" strike="noStrike">
                          <a:solidFill>
                            <a:srgbClr val="FFFFFF"/>
                          </a:solidFill>
                          <a:effectLst/>
                          <a:latin typeface="Arial" panose="020B0604020202020204" pitchFamily="34" charset="0"/>
                          <a:cs typeface="Arial" panose="020B0604020202020204" pitchFamily="34" charset="0"/>
                        </a:rPr>
                        <a:t> </a:t>
                      </a:r>
                    </a:p>
                  </a:txBody>
                  <a:tcPr marL="6703" marR="6703" marT="67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s-GT" sz="1100" b="1" i="0" u="none" strike="noStrike">
                          <a:solidFill>
                            <a:srgbClr val="FFFFFF"/>
                          </a:solidFill>
                          <a:effectLst/>
                          <a:latin typeface="Arial" panose="020B0604020202020204" pitchFamily="34" charset="0"/>
                          <a:cs typeface="Arial" panose="020B0604020202020204" pitchFamily="34" charset="0"/>
                        </a:rPr>
                        <a:t> </a:t>
                      </a:r>
                    </a:p>
                  </a:txBody>
                  <a:tcPr marL="6703" marR="6703" marT="670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21751">
                <a:tc>
                  <a:txBody>
                    <a:bodyPr/>
                    <a:lstStyle/>
                    <a:p>
                      <a:pPr algn="ctr" fontAlgn="t"/>
                      <a:r>
                        <a:rPr lang="es-GT" sz="1000" b="0" i="0" u="none" strike="noStrike" dirty="0" smtClean="0">
                          <a:solidFill>
                            <a:srgbClr val="000000"/>
                          </a:solidFill>
                          <a:effectLst/>
                          <a:latin typeface="Arial" pitchFamily="34" charset="0"/>
                          <a:cs typeface="Arial" pitchFamily="34" charset="0"/>
                        </a:rPr>
                        <a:t>15</a:t>
                      </a:r>
                      <a:endParaRPr lang="es-GT" sz="1000" b="0" i="0" u="none" strike="noStrike" dirty="0">
                        <a:solidFill>
                          <a:srgbClr val="000000"/>
                        </a:solidFill>
                        <a:effectLst/>
                        <a:latin typeface="Arial" pitchFamily="34" charset="0"/>
                        <a:cs typeface="Arial" pitchFamily="34" charset="0"/>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GT" sz="1000" b="0" i="0" u="none" strike="noStrike" dirty="0">
                          <a:solidFill>
                            <a:srgbClr val="000000"/>
                          </a:solidFill>
                          <a:effectLst/>
                          <a:latin typeface="Arial" pitchFamily="34" charset="0"/>
                          <a:cs typeface="Arial" pitchFamily="34" charset="0"/>
                        </a:rPr>
                        <a:t>Aprueba Escenario </a:t>
                      </a:r>
                      <a:r>
                        <a:rPr lang="es-GT" sz="1000" b="0" i="0" u="none" strike="noStrike" dirty="0" err="1">
                          <a:solidFill>
                            <a:srgbClr val="000000"/>
                          </a:solidFill>
                          <a:effectLst/>
                          <a:latin typeface="Arial" pitchFamily="34" charset="0"/>
                          <a:cs typeface="Arial" pitchFamily="34" charset="0"/>
                        </a:rPr>
                        <a:t>Macrofiscal</a:t>
                      </a:r>
                      <a:r>
                        <a:rPr lang="es-GT" sz="1000" b="0" i="0" u="none" strike="noStrike" dirty="0">
                          <a:solidFill>
                            <a:srgbClr val="000000"/>
                          </a:solidFill>
                          <a:effectLst/>
                          <a:latin typeface="Arial" pitchFamily="34" charset="0"/>
                          <a:cs typeface="Arial" pitchFamily="34" charset="0"/>
                        </a:rPr>
                        <a:t> en Taller Abierto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00" b="0" i="0" u="none" strike="noStrike" dirty="0">
                          <a:solidFill>
                            <a:srgbClr val="000000"/>
                          </a:solidFill>
                          <a:effectLst/>
                          <a:latin typeface="Arial" pitchFamily="34" charset="0"/>
                          <a:cs typeface="Arial" pitchFamily="34" charset="0"/>
                        </a:rPr>
                        <a:t>CTFP</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00" b="0" i="0" u="none" strike="noStrike" dirty="0" smtClean="0">
                          <a:solidFill>
                            <a:srgbClr val="000000"/>
                          </a:solidFill>
                          <a:effectLst/>
                          <a:latin typeface="Arial" pitchFamily="34" charset="0"/>
                          <a:cs typeface="Arial" pitchFamily="34" charset="0"/>
                        </a:rPr>
                        <a:t>07-jun-17</a:t>
                      </a:r>
                      <a:endParaRPr lang="es-GT" sz="10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00" b="0" i="0" u="none" strike="noStrike" dirty="0" smtClean="0">
                          <a:solidFill>
                            <a:srgbClr val="000000"/>
                          </a:solidFill>
                          <a:effectLst/>
                          <a:latin typeface="Arial" pitchFamily="34" charset="0"/>
                          <a:cs typeface="Arial" pitchFamily="34" charset="0"/>
                        </a:rPr>
                        <a:t>09-jun-17</a:t>
                      </a:r>
                      <a:endParaRPr lang="es-GT" sz="10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751">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16</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Validan los techos presupuestarios multianuales</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Gabinete de Gobierno</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12-jun-17</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13-jun-17</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938">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17</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Divulga techos presupuestarios multianuales definitivos (Gabinete Abierto)</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a:solidFill>
                            <a:srgbClr val="000000"/>
                          </a:solidFill>
                          <a:effectLst/>
                          <a:latin typeface="Arial" panose="020B0604020202020204" pitchFamily="34" charset="0"/>
                          <a:cs typeface="Arial" panose="020B0604020202020204" pitchFamily="34" charset="0"/>
                        </a:rPr>
                        <a:t>Minfin</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15-jun-17</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15-jun-17</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15424">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18</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t"/>
                      <a:r>
                        <a:rPr lang="es-GT" sz="1000" b="0" i="0" u="none" strike="noStrike" dirty="0">
                          <a:solidFill>
                            <a:srgbClr val="000000"/>
                          </a:solidFill>
                          <a:effectLst/>
                          <a:latin typeface="Arial" pitchFamily="34" charset="0"/>
                          <a:cs typeface="Arial" pitchFamily="34" charset="0"/>
                        </a:rPr>
                        <a:t>Taller de evaluación de normativa de adquisiciones y presupuesto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s-GT" sz="1000" b="0" i="0" u="none" strike="noStrike" dirty="0" err="1">
                          <a:solidFill>
                            <a:srgbClr val="000000"/>
                          </a:solidFill>
                          <a:effectLst/>
                          <a:latin typeface="Arial" pitchFamily="34" charset="0"/>
                          <a:cs typeface="Arial" pitchFamily="34" charset="0"/>
                        </a:rPr>
                        <a:t>Minfin</a:t>
                      </a:r>
                      <a:endParaRPr lang="es-GT" sz="10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s-GT" sz="1000" b="0" i="0" u="none" strike="noStrike" dirty="0">
                          <a:solidFill>
                            <a:srgbClr val="000000"/>
                          </a:solidFill>
                          <a:effectLst/>
                          <a:latin typeface="Arial" pitchFamily="34" charset="0"/>
                          <a:cs typeface="Arial" pitchFamily="34" charset="0"/>
                        </a:rPr>
                        <a:t>10-jul-17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s-GT" sz="1000" b="0" i="0" u="none" strike="noStrike" dirty="0">
                          <a:solidFill>
                            <a:srgbClr val="000000"/>
                          </a:solidFill>
                          <a:effectLst/>
                          <a:latin typeface="Arial" pitchFamily="34" charset="0"/>
                          <a:cs typeface="Arial" pitchFamily="34" charset="0"/>
                        </a:rPr>
                        <a:t>14-jul-17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0040">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19</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Envían anteproyecto de presupuesto anual y multianual al </a:t>
                      </a:r>
                      <a:r>
                        <a:rPr lang="es-GT" sz="1000" b="0" i="0" u="none" strike="noStrike" dirty="0" err="1">
                          <a:solidFill>
                            <a:srgbClr val="000000"/>
                          </a:solidFill>
                          <a:effectLst/>
                          <a:latin typeface="Arial" panose="020B0604020202020204" pitchFamily="34" charset="0"/>
                          <a:cs typeface="Arial" panose="020B0604020202020204" pitchFamily="34" charset="0"/>
                        </a:rPr>
                        <a:t>Minfin</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Instituciones y </a:t>
                      </a:r>
                      <a:r>
                        <a:rPr lang="es-GT" sz="1000" b="0" i="0" u="none" strike="noStrike" dirty="0" err="1">
                          <a:solidFill>
                            <a:srgbClr val="000000"/>
                          </a:solidFill>
                          <a:effectLst/>
                          <a:latin typeface="Arial" panose="020B0604020202020204" pitchFamily="34" charset="0"/>
                          <a:cs typeface="Arial" panose="020B0604020202020204" pitchFamily="34" charset="0"/>
                        </a:rPr>
                        <a:t>Codedes</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17-jul-17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17-jul-17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2804">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20</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000" b="0" i="0" u="none" strike="noStrike" dirty="0">
                          <a:solidFill>
                            <a:srgbClr val="000000"/>
                          </a:solidFill>
                          <a:effectLst/>
                          <a:latin typeface="Arial" pitchFamily="34" charset="0"/>
                          <a:cs typeface="Arial" pitchFamily="34" charset="0"/>
                        </a:rPr>
                        <a:t>Taller de Programa de Inversión Pública (Listado Geográfico de Obras)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err="1">
                          <a:solidFill>
                            <a:srgbClr val="000000"/>
                          </a:solidFill>
                          <a:effectLst/>
                          <a:latin typeface="Arial" pitchFamily="34" charset="0"/>
                          <a:cs typeface="Arial" pitchFamily="34" charset="0"/>
                        </a:rPr>
                        <a:t>Minfin</a:t>
                      </a:r>
                      <a:r>
                        <a:rPr lang="es-GT" sz="1000" b="0" i="0" u="none" strike="noStrike" dirty="0">
                          <a:solidFill>
                            <a:srgbClr val="000000"/>
                          </a:solidFill>
                          <a:effectLst/>
                          <a:latin typeface="Arial" pitchFamily="34" charset="0"/>
                          <a:cs typeface="Arial" pitchFamily="34" charset="0"/>
                        </a:rPr>
                        <a:t/>
                      </a:r>
                      <a:br>
                        <a:rPr lang="es-GT" sz="1000" b="0" i="0" u="none" strike="noStrike" dirty="0">
                          <a:solidFill>
                            <a:srgbClr val="000000"/>
                          </a:solidFill>
                          <a:effectLst/>
                          <a:latin typeface="Arial" pitchFamily="34" charset="0"/>
                          <a:cs typeface="Arial" pitchFamily="34" charset="0"/>
                        </a:rPr>
                      </a:br>
                      <a:r>
                        <a:rPr lang="es-GT" sz="1000" b="0" i="0" u="none" strike="noStrike" dirty="0">
                          <a:solidFill>
                            <a:srgbClr val="000000"/>
                          </a:solidFill>
                          <a:effectLst/>
                          <a:latin typeface="Arial" pitchFamily="34" charset="0"/>
                          <a:cs typeface="Arial" pitchFamily="34" charset="0"/>
                        </a:rPr>
                        <a:t>SCEP</a:t>
                      </a:r>
                      <a:br>
                        <a:rPr lang="es-GT" sz="1000" b="0" i="0" u="none" strike="noStrike" dirty="0">
                          <a:solidFill>
                            <a:srgbClr val="000000"/>
                          </a:solidFill>
                          <a:effectLst/>
                          <a:latin typeface="Arial" pitchFamily="34" charset="0"/>
                          <a:cs typeface="Arial" pitchFamily="34" charset="0"/>
                        </a:rPr>
                      </a:br>
                      <a:r>
                        <a:rPr lang="es-GT" sz="1000" b="0" i="0" u="none" strike="noStrike" dirty="0">
                          <a:solidFill>
                            <a:srgbClr val="000000"/>
                          </a:solidFill>
                          <a:effectLst/>
                          <a:latin typeface="Arial" pitchFamily="34" charset="0"/>
                          <a:cs typeface="Arial" pitchFamily="34" charset="0"/>
                        </a:rPr>
                        <a:t>Entidades</a:t>
                      </a:r>
                      <a:br>
                        <a:rPr lang="es-GT" sz="1000" b="0" i="0" u="none" strike="noStrike" dirty="0">
                          <a:solidFill>
                            <a:srgbClr val="000000"/>
                          </a:solidFill>
                          <a:effectLst/>
                          <a:latin typeface="Arial" pitchFamily="34" charset="0"/>
                          <a:cs typeface="Arial" pitchFamily="34" charset="0"/>
                        </a:rPr>
                      </a:br>
                      <a:r>
                        <a:rPr lang="es-GT" sz="1000" b="0" i="0" u="none" strike="noStrike" dirty="0" err="1">
                          <a:solidFill>
                            <a:srgbClr val="000000"/>
                          </a:solidFill>
                          <a:effectLst/>
                          <a:latin typeface="Arial" pitchFamily="34" charset="0"/>
                          <a:cs typeface="Arial" pitchFamily="34" charset="0"/>
                        </a:rPr>
                        <a:t>Segeplán</a:t>
                      </a:r>
                      <a:endParaRPr lang="es-GT" sz="10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itchFamily="34" charset="0"/>
                          <a:cs typeface="Arial" pitchFamily="34" charset="0"/>
                        </a:rPr>
                        <a:t>17-jul-17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itchFamily="34" charset="0"/>
                          <a:cs typeface="Arial" pitchFamily="34" charset="0"/>
                        </a:rPr>
                        <a:t>19-jul-17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244971">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21</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Consolida anteproyectos de presupuesto de ingresos y egresos anual y multianual.</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DTP</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18-jul-17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04-ago-17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92804">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22</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000" b="0" i="0" u="none" strike="noStrike" dirty="0">
                          <a:solidFill>
                            <a:srgbClr val="000000"/>
                          </a:solidFill>
                          <a:effectLst/>
                          <a:latin typeface="Arial" pitchFamily="34" charset="0"/>
                          <a:cs typeface="Arial" pitchFamily="34" charset="0"/>
                        </a:rPr>
                        <a:t>Taller de </a:t>
                      </a:r>
                      <a:r>
                        <a:rPr lang="es-GT" sz="1000" b="0" i="0" u="none" strike="noStrike" dirty="0" err="1">
                          <a:solidFill>
                            <a:srgbClr val="000000"/>
                          </a:solidFill>
                          <a:effectLst/>
                          <a:latin typeface="Arial" pitchFamily="34" charset="0"/>
                          <a:cs typeface="Arial" pitchFamily="34" charset="0"/>
                        </a:rPr>
                        <a:t>ONG's</a:t>
                      </a:r>
                      <a:endParaRPr lang="es-GT" sz="1000" b="0" i="0" u="none" strike="noStrike" dirty="0">
                        <a:solidFill>
                          <a:srgbClr val="000000"/>
                        </a:solidFill>
                        <a:effectLst/>
                        <a:latin typeface="Arial" pitchFamily="34" charset="0"/>
                        <a:cs typeface="Arial"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err="1">
                          <a:solidFill>
                            <a:srgbClr val="000000"/>
                          </a:solidFill>
                          <a:effectLst/>
                          <a:latin typeface="Arial" pitchFamily="34" charset="0"/>
                          <a:cs typeface="Arial" pitchFamily="34" charset="0"/>
                        </a:rPr>
                        <a:t>Minfin</a:t>
                      </a:r>
                      <a:r>
                        <a:rPr lang="es-GT" sz="1000" b="0" i="0" u="none" strike="noStrike" dirty="0">
                          <a:solidFill>
                            <a:srgbClr val="000000"/>
                          </a:solidFill>
                          <a:effectLst/>
                          <a:latin typeface="Arial" pitchFamily="34" charset="0"/>
                          <a:cs typeface="Arial" pitchFamily="34" charset="0"/>
                        </a:rPr>
                        <a:t/>
                      </a:r>
                      <a:br>
                        <a:rPr lang="es-GT" sz="1000" b="0" i="0" u="none" strike="noStrike" dirty="0">
                          <a:solidFill>
                            <a:srgbClr val="000000"/>
                          </a:solidFill>
                          <a:effectLst/>
                          <a:latin typeface="Arial" pitchFamily="34" charset="0"/>
                          <a:cs typeface="Arial" pitchFamily="34" charset="0"/>
                        </a:rPr>
                      </a:br>
                      <a:r>
                        <a:rPr lang="es-GT" sz="1000" b="0" i="0" u="none" strike="noStrike" dirty="0">
                          <a:solidFill>
                            <a:srgbClr val="000000"/>
                          </a:solidFill>
                          <a:effectLst/>
                          <a:latin typeface="Arial" pitchFamily="34" charset="0"/>
                          <a:cs typeface="Arial" pitchFamily="34" charset="0"/>
                        </a:rPr>
                        <a:t>Entidades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itchFamily="34" charset="0"/>
                          <a:cs typeface="Arial" pitchFamily="34" charset="0"/>
                        </a:rPr>
                        <a:t>20-jul-17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itchFamily="34" charset="0"/>
                          <a:cs typeface="Arial" pitchFamily="34" charset="0"/>
                        </a:rPr>
                        <a:t>27-jul-17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92804">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23</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Presentación de las Normas de Calidad y Eficiencia del Gasto Público</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Instituciones-</a:t>
                      </a:r>
                      <a:r>
                        <a:rPr lang="es-GT" sz="1000" b="0" i="0" u="none" strike="noStrike" dirty="0" err="1">
                          <a:solidFill>
                            <a:srgbClr val="000000"/>
                          </a:solidFill>
                          <a:effectLst/>
                          <a:latin typeface="Arial" panose="020B0604020202020204" pitchFamily="34" charset="0"/>
                          <a:cs typeface="Arial" panose="020B0604020202020204" pitchFamily="34" charset="0"/>
                        </a:rPr>
                        <a:t>Minfin</a:t>
                      </a:r>
                      <a:r>
                        <a:rPr lang="es-GT" sz="1000" b="0" i="0" u="none" strike="noStrike" dirty="0">
                          <a:solidFill>
                            <a:srgbClr val="000000"/>
                          </a:solidFill>
                          <a:effectLst/>
                          <a:latin typeface="Arial" panose="020B0604020202020204" pitchFamily="34" charset="0"/>
                          <a:cs typeface="Arial" panose="020B0604020202020204" pitchFamily="34" charset="0"/>
                        </a:rPr>
                        <a:t>-Sociedad Civil</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07-ago-17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11-ago-17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455814">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24</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Presentación de Riesgos Fiscales</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Instituciones-</a:t>
                      </a:r>
                      <a:r>
                        <a:rPr lang="es-GT" sz="1000" b="0" i="0" u="none" strike="noStrike" dirty="0" err="1">
                          <a:solidFill>
                            <a:srgbClr val="000000"/>
                          </a:solidFill>
                          <a:effectLst/>
                          <a:latin typeface="Arial" panose="020B0604020202020204" pitchFamily="34" charset="0"/>
                          <a:cs typeface="Arial" panose="020B0604020202020204" pitchFamily="34" charset="0"/>
                        </a:rPr>
                        <a:t>Minfin</a:t>
                      </a:r>
                      <a:r>
                        <a:rPr lang="es-GT" sz="1000" b="0" i="0" u="none" strike="noStrike" dirty="0">
                          <a:solidFill>
                            <a:srgbClr val="000000"/>
                          </a:solidFill>
                          <a:effectLst/>
                          <a:latin typeface="Arial" panose="020B0604020202020204" pitchFamily="34" charset="0"/>
                          <a:cs typeface="Arial" panose="020B0604020202020204" pitchFamily="34" charset="0"/>
                        </a:rPr>
                        <a:t> (DEF)-Sociedad Civil</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a:solidFill>
                            <a:srgbClr val="000000"/>
                          </a:solidFill>
                          <a:effectLst/>
                          <a:latin typeface="Arial" panose="020B0604020202020204" pitchFamily="34" charset="0"/>
                          <a:cs typeface="Arial" panose="020B0604020202020204" pitchFamily="34" charset="0"/>
                        </a:rPr>
                        <a:t>07-ago-17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t"/>
                      <a:r>
                        <a:rPr lang="es-GT" sz="1000" b="0" i="0" u="none" strike="noStrike">
                          <a:solidFill>
                            <a:srgbClr val="000000"/>
                          </a:solidFill>
                          <a:effectLst/>
                          <a:latin typeface="Arial" panose="020B0604020202020204" pitchFamily="34" charset="0"/>
                          <a:cs typeface="Arial" panose="020B0604020202020204" pitchFamily="34" charset="0"/>
                        </a:rPr>
                        <a:t>11-ago-17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348563">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25</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Presentación del Proyecto de Presupuesto General de Ingresos y Egresos anual y multianual</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err="1">
                          <a:solidFill>
                            <a:srgbClr val="000000"/>
                          </a:solidFill>
                          <a:effectLst/>
                          <a:latin typeface="Arial" panose="020B0604020202020204" pitchFamily="34" charset="0"/>
                          <a:cs typeface="Arial" panose="020B0604020202020204" pitchFamily="34" charset="0"/>
                        </a:rPr>
                        <a:t>Minfin</a:t>
                      </a:r>
                      <a:r>
                        <a:rPr lang="es-GT" sz="1000" b="0" i="0" u="none" strike="noStrike" dirty="0">
                          <a:solidFill>
                            <a:srgbClr val="000000"/>
                          </a:solidFill>
                          <a:effectLst/>
                          <a:latin typeface="Arial" panose="020B0604020202020204" pitchFamily="34" charset="0"/>
                          <a:cs typeface="Arial" panose="020B0604020202020204" pitchFamily="34" charset="0"/>
                        </a:rPr>
                        <a:t>-CTFP</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25-ago-17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a:solidFill>
                            <a:srgbClr val="000000"/>
                          </a:solidFill>
                          <a:effectLst/>
                          <a:latin typeface="Arial" panose="020B0604020202020204" pitchFamily="34" charset="0"/>
                          <a:cs typeface="Arial" panose="020B0604020202020204" pitchFamily="34" charset="0"/>
                        </a:rPr>
                        <a:t>25-ago-17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8673">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26</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000" b="0" i="0" u="none" strike="noStrike" dirty="0">
                          <a:solidFill>
                            <a:srgbClr val="000000"/>
                          </a:solidFill>
                          <a:effectLst/>
                          <a:latin typeface="Arial" panose="020B0604020202020204" pitchFamily="34" charset="0"/>
                          <a:cs typeface="Arial" panose="020B0604020202020204" pitchFamily="34" charset="0"/>
                        </a:rPr>
                        <a:t>Valida Proyecto de Presupuesto General de Ingresos y Egresos anual y multianual</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Gabinete de Gobierno</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25-ago-17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31-ago-17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8782">
                <a:tc>
                  <a:txBody>
                    <a:bodyPr/>
                    <a:lstStyle/>
                    <a:p>
                      <a:pPr algn="ctr" fontAlgn="t"/>
                      <a:r>
                        <a:rPr lang="es-GT" sz="1000" b="0" i="0" u="none" strike="noStrike" dirty="0" smtClean="0">
                          <a:solidFill>
                            <a:srgbClr val="000000"/>
                          </a:solidFill>
                          <a:effectLst/>
                          <a:latin typeface="Arial" panose="020B0604020202020204" pitchFamily="34" charset="0"/>
                          <a:cs typeface="Arial" panose="020B0604020202020204" pitchFamily="34" charset="0"/>
                        </a:rPr>
                        <a:t>27</a:t>
                      </a:r>
                      <a:endParaRPr lang="es-GT" sz="1000" b="0" i="0" u="none" strike="noStrike" dirty="0">
                        <a:solidFill>
                          <a:srgbClr val="000000"/>
                        </a:solidFill>
                        <a:effectLst/>
                        <a:latin typeface="Arial" panose="020B0604020202020204" pitchFamily="34" charset="0"/>
                        <a:cs typeface="Arial" panose="020B0604020202020204" pitchFamily="34" charset="0"/>
                      </a:endParaRPr>
                    </a:p>
                  </a:txBody>
                  <a:tcPr marL="6703" marR="6703" marT="6703"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GT" sz="1000" b="0" i="0" u="none" strike="noStrike">
                          <a:solidFill>
                            <a:srgbClr val="000000"/>
                          </a:solidFill>
                          <a:effectLst/>
                          <a:latin typeface="Arial" panose="020B0604020202020204" pitchFamily="34" charset="0"/>
                          <a:cs typeface="Arial" panose="020B0604020202020204" pitchFamily="34" charset="0"/>
                        </a:rPr>
                        <a:t>Entrega Proyecto de Presupuesto al Congreso de la República de Guatemala</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Presidente de la República</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01-sep-17</a:t>
                      </a:r>
                    </a:p>
                  </a:txBody>
                  <a:tcPr marL="6703" marR="6703" marT="67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es-GT" sz="1000" b="0" i="0" u="none" strike="noStrike" dirty="0">
                          <a:solidFill>
                            <a:srgbClr val="000000"/>
                          </a:solidFill>
                          <a:effectLst/>
                          <a:latin typeface="Arial" panose="020B0604020202020204" pitchFamily="34" charset="0"/>
                          <a:cs typeface="Arial" panose="020B0604020202020204" pitchFamily="34" charset="0"/>
                        </a:rPr>
                        <a:t>01-sep-17</a:t>
                      </a:r>
                    </a:p>
                  </a:txBody>
                  <a:tcPr marL="6703" marR="6703" marT="670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1 Título"/>
          <p:cNvSpPr>
            <a:spLocks noGrp="1"/>
          </p:cNvSpPr>
          <p:nvPr>
            <p:ph type="title"/>
          </p:nvPr>
        </p:nvSpPr>
        <p:spPr>
          <a:xfrm>
            <a:off x="467544" y="116632"/>
            <a:ext cx="8229600" cy="1143000"/>
          </a:xfrm>
        </p:spPr>
        <p:txBody>
          <a:bodyPr>
            <a:noAutofit/>
          </a:bodyPr>
          <a:lstStyle/>
          <a:p>
            <a:r>
              <a:rPr lang="es-GT" sz="1600" b="1" dirty="0">
                <a:solidFill>
                  <a:srgbClr val="002060"/>
                </a:solidFill>
                <a:latin typeface="Arial" pitchFamily="34" charset="0"/>
                <a:cs typeface="Arial" pitchFamily="34" charset="0"/>
              </a:rPr>
              <a:t>Principales Actividades Relacionadas con el Proceso de Formulación Presupuestaria para el Ejercicio Fiscal 2018 y Multianual 2018-2022</a:t>
            </a:r>
          </a:p>
        </p:txBody>
      </p:sp>
    </p:spTree>
    <p:extLst>
      <p:ext uri="{BB962C8B-B14F-4D97-AF65-F5344CB8AC3E}">
        <p14:creationId xmlns:p14="http://schemas.microsoft.com/office/powerpoint/2010/main" val="2365275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55776" y="1916832"/>
            <a:ext cx="4092674" cy="2689048"/>
          </a:xfrm>
          <a:prstGeom prst="rect">
            <a:avLst/>
          </a:prstGeom>
        </p:spPr>
      </p:pic>
    </p:spTree>
    <p:extLst>
      <p:ext uri="{BB962C8B-B14F-4D97-AF65-F5344CB8AC3E}">
        <p14:creationId xmlns:p14="http://schemas.microsoft.com/office/powerpoint/2010/main" val="26360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14 Grupo"/>
          <p:cNvGrpSpPr/>
          <p:nvPr/>
        </p:nvGrpSpPr>
        <p:grpSpPr>
          <a:xfrm>
            <a:off x="578252" y="1863987"/>
            <a:ext cx="8064896" cy="4805373"/>
            <a:chOff x="1193851" y="1393612"/>
            <a:chExt cx="6671198" cy="4805373"/>
          </a:xfrm>
        </p:grpSpPr>
        <p:sp>
          <p:nvSpPr>
            <p:cNvPr id="9" name="8 Rectángulo redondeado"/>
            <p:cNvSpPr/>
            <p:nvPr/>
          </p:nvSpPr>
          <p:spPr>
            <a:xfrm>
              <a:off x="4673280" y="2060847"/>
              <a:ext cx="3191769" cy="4138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mj-lt"/>
                <a:buAutoNum type="arabicPeriod"/>
              </a:pPr>
              <a:r>
                <a:rPr lang="es-GT" dirty="0" smtClean="0">
                  <a:latin typeface="Arial" pitchFamily="34" charset="0"/>
                  <a:cs typeface="Arial" pitchFamily="34" charset="0"/>
                </a:rPr>
                <a:t>Gestión por Resultados</a:t>
              </a:r>
            </a:p>
            <a:p>
              <a:pPr marL="342900" indent="-342900" algn="just">
                <a:buFont typeface="+mj-lt"/>
                <a:buAutoNum type="arabicPeriod"/>
              </a:pPr>
              <a:r>
                <a:rPr lang="es-GT" b="1" u="sng" dirty="0" smtClean="0">
                  <a:latin typeface="Arial" pitchFamily="34" charset="0"/>
                  <a:cs typeface="Arial" pitchFamily="34" charset="0"/>
                </a:rPr>
                <a:t>Proceso de Formulación Multianual</a:t>
              </a:r>
            </a:p>
            <a:p>
              <a:pPr marL="342900" indent="-342900" algn="just">
                <a:buFont typeface="+mj-lt"/>
                <a:buAutoNum type="arabicPeriod"/>
              </a:pPr>
              <a:r>
                <a:rPr lang="es-GT" dirty="0" smtClean="0">
                  <a:latin typeface="Arial" pitchFamily="34" charset="0"/>
                  <a:cs typeface="Arial" pitchFamily="34" charset="0"/>
                </a:rPr>
                <a:t>Normas de Formulación</a:t>
              </a:r>
            </a:p>
            <a:p>
              <a:pPr marL="342900" indent="-342900" algn="just">
                <a:buFont typeface="+mj-lt"/>
                <a:buAutoNum type="arabicPeriod"/>
              </a:pPr>
              <a:r>
                <a:rPr lang="es-GT" dirty="0" smtClean="0">
                  <a:latin typeface="Arial" pitchFamily="34" charset="0"/>
                  <a:cs typeface="Arial" pitchFamily="34" charset="0"/>
                </a:rPr>
                <a:t>Presupuesto Multianual</a:t>
              </a:r>
            </a:p>
            <a:p>
              <a:pPr marL="342900" indent="-342900" algn="just">
                <a:buFont typeface="+mj-lt"/>
                <a:buAutoNum type="arabicPeriod"/>
              </a:pPr>
              <a:r>
                <a:rPr lang="es-GT" dirty="0" smtClean="0">
                  <a:latin typeface="Arial" pitchFamily="34" charset="0"/>
                  <a:cs typeface="Arial" pitchFamily="34" charset="0"/>
                </a:rPr>
                <a:t>Marco de la Política de Gobierno y Marco Macroeconómico</a:t>
              </a:r>
            </a:p>
            <a:p>
              <a:pPr marL="342900" indent="-342900" algn="just">
                <a:buFont typeface="+mj-lt"/>
                <a:buAutoNum type="arabicPeriod"/>
              </a:pPr>
              <a:r>
                <a:rPr lang="es-GT" dirty="0" smtClean="0">
                  <a:latin typeface="Arial" pitchFamily="34" charset="0"/>
                  <a:cs typeface="Arial" pitchFamily="34" charset="0"/>
                </a:rPr>
                <a:t>Observatorio de Calidad del Gasto Público</a:t>
              </a:r>
            </a:p>
            <a:p>
              <a:pPr marL="342900" indent="-342900" algn="just">
                <a:buFont typeface="+mj-lt"/>
                <a:buAutoNum type="arabicPeriod"/>
              </a:pPr>
              <a:r>
                <a:rPr lang="es-GT" dirty="0">
                  <a:latin typeface="Arial" pitchFamily="34" charset="0"/>
                  <a:cs typeface="Arial" pitchFamily="34" charset="0"/>
                </a:rPr>
                <a:t>Gobierno Abierto</a:t>
              </a:r>
            </a:p>
            <a:p>
              <a:pPr marL="342900" indent="-342900" algn="just">
                <a:buFont typeface="+mj-lt"/>
                <a:buAutoNum type="arabicPeriod"/>
              </a:pPr>
              <a:r>
                <a:rPr lang="es-GT" dirty="0">
                  <a:latin typeface="Arial" pitchFamily="34" charset="0"/>
                  <a:cs typeface="Arial" pitchFamily="34" charset="0"/>
                </a:rPr>
                <a:t>Presupuesto </a:t>
              </a:r>
              <a:r>
                <a:rPr lang="es-GT" dirty="0" smtClean="0">
                  <a:latin typeface="Arial" pitchFamily="34" charset="0"/>
                  <a:cs typeface="Arial" pitchFamily="34" charset="0"/>
                </a:rPr>
                <a:t>Abierto</a:t>
              </a:r>
              <a:endParaRPr lang="es-GT" dirty="0">
                <a:latin typeface="Arial" pitchFamily="34" charset="0"/>
                <a:cs typeface="Arial" pitchFamily="34" charset="0"/>
              </a:endParaRPr>
            </a:p>
          </p:txBody>
        </p:sp>
        <p:sp>
          <p:nvSpPr>
            <p:cNvPr id="10" name="9 Flecha derecha"/>
            <p:cNvSpPr/>
            <p:nvPr/>
          </p:nvSpPr>
          <p:spPr>
            <a:xfrm>
              <a:off x="4325832" y="3934850"/>
              <a:ext cx="330183" cy="390129"/>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endParaRPr lang="es-GT" dirty="0">
                <a:latin typeface="Arial" pitchFamily="34" charset="0"/>
                <a:cs typeface="Arial" pitchFamily="34" charset="0"/>
              </a:endParaRPr>
            </a:p>
          </p:txBody>
        </p:sp>
        <p:sp>
          <p:nvSpPr>
            <p:cNvPr id="20" name="19 CuadroTexto"/>
            <p:cNvSpPr txBox="1"/>
            <p:nvPr/>
          </p:nvSpPr>
          <p:spPr>
            <a:xfrm>
              <a:off x="1331640" y="1412776"/>
              <a:ext cx="280655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GT" sz="1400" b="1" dirty="0" smtClean="0">
                  <a:latin typeface="Arial" pitchFamily="34" charset="0"/>
                  <a:cs typeface="Arial" pitchFamily="34" charset="0"/>
                </a:rPr>
                <a:t>Atribuciones de la CTFP (Artículo 9 del Reglamento del LOP)</a:t>
              </a:r>
              <a:endParaRPr lang="es-GT" sz="1400" b="1" dirty="0">
                <a:latin typeface="Arial" pitchFamily="34" charset="0"/>
                <a:cs typeface="Arial" pitchFamily="34" charset="0"/>
              </a:endParaRPr>
            </a:p>
          </p:txBody>
        </p:sp>
        <p:sp>
          <p:nvSpPr>
            <p:cNvPr id="21" name="20 CuadroTexto"/>
            <p:cNvSpPr txBox="1"/>
            <p:nvPr/>
          </p:nvSpPr>
          <p:spPr>
            <a:xfrm>
              <a:off x="4893402" y="1393612"/>
              <a:ext cx="280655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GT" sz="1400" b="1" dirty="0" smtClean="0">
                  <a:latin typeface="Arial" pitchFamily="34" charset="0"/>
                  <a:cs typeface="Arial" pitchFamily="34" charset="0"/>
                </a:rPr>
                <a:t>Tema estratégico para seguimiento</a:t>
              </a:r>
              <a:endParaRPr lang="es-GT" sz="1400" b="1" dirty="0">
                <a:latin typeface="Arial" pitchFamily="34" charset="0"/>
                <a:cs typeface="Arial" pitchFamily="34" charset="0"/>
              </a:endParaRPr>
            </a:p>
          </p:txBody>
        </p:sp>
        <p:sp>
          <p:nvSpPr>
            <p:cNvPr id="29" name="28 Rectángulo redondeado"/>
            <p:cNvSpPr/>
            <p:nvPr/>
          </p:nvSpPr>
          <p:spPr>
            <a:xfrm>
              <a:off x="1193851" y="2060847"/>
              <a:ext cx="3081708" cy="4138138"/>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GT" sz="2400" dirty="0" smtClean="0">
                  <a:latin typeface="Arial" pitchFamily="34" charset="0"/>
                  <a:cs typeface="Arial" pitchFamily="34" charset="0"/>
                </a:rPr>
                <a:t>Autorizar metodologías para el </a:t>
              </a:r>
              <a:r>
                <a:rPr lang="es-GT" sz="2400" dirty="0">
                  <a:latin typeface="Arial" pitchFamily="34" charset="0"/>
                  <a:cs typeface="Arial" pitchFamily="34" charset="0"/>
                </a:rPr>
                <a:t>análisis de </a:t>
              </a:r>
              <a:r>
                <a:rPr lang="es-GT" sz="2400" dirty="0" smtClean="0">
                  <a:latin typeface="Arial" pitchFamily="34" charset="0"/>
                  <a:cs typeface="Arial" pitchFamily="34" charset="0"/>
                </a:rPr>
                <a:t>la eficiencia </a:t>
              </a:r>
              <a:r>
                <a:rPr lang="es-GT" sz="2400" dirty="0">
                  <a:latin typeface="Arial" pitchFamily="34" charset="0"/>
                  <a:cs typeface="Arial" pitchFamily="34" charset="0"/>
                </a:rPr>
                <a:t>de la gestión pública y la optimización de </a:t>
              </a:r>
              <a:r>
                <a:rPr lang="es-GT" sz="2400" dirty="0" smtClean="0">
                  <a:latin typeface="Arial" pitchFamily="34" charset="0"/>
                  <a:cs typeface="Arial" pitchFamily="34" charset="0"/>
                </a:rPr>
                <a:t>la administración </a:t>
              </a:r>
              <a:r>
                <a:rPr lang="es-GT" sz="2400" dirty="0">
                  <a:latin typeface="Arial" pitchFamily="34" charset="0"/>
                  <a:cs typeface="Arial" pitchFamily="34" charset="0"/>
                </a:rPr>
                <a:t>financiera de los recursos </a:t>
              </a:r>
              <a:r>
                <a:rPr lang="es-GT" sz="2400" dirty="0" smtClean="0">
                  <a:latin typeface="Arial" pitchFamily="34" charset="0"/>
                  <a:cs typeface="Arial" pitchFamily="34" charset="0"/>
                </a:rPr>
                <a:t>públicos.</a:t>
              </a:r>
              <a:endParaRPr lang="es-GT" sz="2400" dirty="0">
                <a:latin typeface="Arial" pitchFamily="34" charset="0"/>
                <a:cs typeface="Arial" pitchFamily="34" charset="0"/>
              </a:endParaRPr>
            </a:p>
          </p:txBody>
        </p:sp>
      </p:grpSp>
      <p:sp>
        <p:nvSpPr>
          <p:cNvPr id="2" name="Título 1"/>
          <p:cNvSpPr>
            <a:spLocks noGrp="1"/>
          </p:cNvSpPr>
          <p:nvPr>
            <p:ph type="title"/>
          </p:nvPr>
        </p:nvSpPr>
        <p:spPr>
          <a:xfrm>
            <a:off x="457200" y="341784"/>
            <a:ext cx="8229600" cy="1143000"/>
          </a:xfrm>
        </p:spPr>
        <p:txBody>
          <a:bodyPr>
            <a:noAutofit/>
          </a:bodyPr>
          <a:lstStyle/>
          <a:p>
            <a:r>
              <a:rPr lang="es-MX" sz="2800" b="1" dirty="0">
                <a:solidFill>
                  <a:srgbClr val="002060"/>
                </a:solidFill>
                <a:latin typeface="Arial" pitchFamily="34" charset="0"/>
                <a:cs typeface="Arial" pitchFamily="34" charset="0"/>
              </a:rPr>
              <a:t>El rol de </a:t>
            </a:r>
            <a:r>
              <a:rPr lang="es-MX" sz="2800" b="1" dirty="0" smtClean="0">
                <a:solidFill>
                  <a:srgbClr val="002060"/>
                </a:solidFill>
                <a:latin typeface="Arial" pitchFamily="34" charset="0"/>
                <a:cs typeface="Arial" pitchFamily="34" charset="0"/>
              </a:rPr>
              <a:t>la Comisión Técnica de Finanzas Públicas (CTFP) </a:t>
            </a:r>
            <a:r>
              <a:rPr lang="es-MX" sz="2800" b="1" dirty="0">
                <a:solidFill>
                  <a:srgbClr val="002060"/>
                </a:solidFill>
                <a:latin typeface="Arial" pitchFamily="34" charset="0"/>
                <a:cs typeface="Arial" pitchFamily="34" charset="0"/>
              </a:rPr>
              <a:t>en el proceso de programación y formulación presupuestaria</a:t>
            </a:r>
            <a:endParaRPr lang="es-GT" sz="2800" b="1"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289112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solidFill>
                  <a:srgbClr val="002060"/>
                </a:solidFill>
                <a:latin typeface="Arial" pitchFamily="34" charset="0"/>
                <a:cs typeface="Arial" pitchFamily="34" charset="0"/>
              </a:rPr>
              <a:t>Proceso Presupuestario 2018 y Multianual 2018-2022</a:t>
            </a:r>
            <a:endParaRPr lang="es-GT" sz="3200" b="1" dirty="0">
              <a:solidFill>
                <a:srgbClr val="002060"/>
              </a:solidFill>
              <a:latin typeface="Arial" pitchFamily="34" charset="0"/>
              <a:cs typeface="Arial" pitchFamily="34" charset="0"/>
            </a:endParaRPr>
          </a:p>
        </p:txBody>
      </p:sp>
      <p:graphicFrame>
        <p:nvGraphicFramePr>
          <p:cNvPr id="4" name="3 Diagrama"/>
          <p:cNvGraphicFramePr/>
          <p:nvPr>
            <p:extLst>
              <p:ext uri="{D42A27DB-BD31-4B8C-83A1-F6EECF244321}">
                <p14:modId xmlns:p14="http://schemas.microsoft.com/office/powerpoint/2010/main" val="2484399201"/>
              </p:ext>
            </p:extLst>
          </p:nvPr>
        </p:nvGraphicFramePr>
        <p:xfrm>
          <a:off x="2348334" y="1342172"/>
          <a:ext cx="5976664"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1187624" y="1412776"/>
            <a:ext cx="1224136" cy="338554"/>
          </a:xfrm>
          <a:prstGeom prst="rect">
            <a:avLst/>
          </a:prstGeom>
        </p:spPr>
        <p:txBody>
          <a:bodyPr wrap="square">
            <a:spAutoFit/>
          </a:bodyPr>
          <a:lstStyle/>
          <a:p>
            <a:r>
              <a:rPr lang="es-GT" sz="1600" dirty="0" smtClean="0">
                <a:latin typeface="Arial" pitchFamily="34" charset="0"/>
                <a:cs typeface="Arial" pitchFamily="34" charset="0"/>
              </a:rPr>
              <a:t>Feb - Abril</a:t>
            </a:r>
            <a:endParaRPr lang="es-GT" sz="1600" dirty="0">
              <a:latin typeface="Arial" pitchFamily="34" charset="0"/>
              <a:cs typeface="Arial" pitchFamily="34" charset="0"/>
            </a:endParaRPr>
          </a:p>
        </p:txBody>
      </p:sp>
      <p:sp>
        <p:nvSpPr>
          <p:cNvPr id="7" name="6 Rectángulo"/>
          <p:cNvSpPr/>
          <p:nvPr/>
        </p:nvSpPr>
        <p:spPr>
          <a:xfrm>
            <a:off x="1174282" y="1988840"/>
            <a:ext cx="1224136" cy="338554"/>
          </a:xfrm>
          <a:prstGeom prst="rect">
            <a:avLst/>
          </a:prstGeom>
        </p:spPr>
        <p:txBody>
          <a:bodyPr wrap="square">
            <a:spAutoFit/>
          </a:bodyPr>
          <a:lstStyle/>
          <a:p>
            <a:r>
              <a:rPr lang="es-GT" sz="1600" dirty="0" smtClean="0">
                <a:latin typeface="Arial" pitchFamily="34" charset="0"/>
                <a:cs typeface="Arial" pitchFamily="34" charset="0"/>
              </a:rPr>
              <a:t>Abril - Ago</a:t>
            </a:r>
            <a:endParaRPr lang="es-GT" sz="1600" dirty="0">
              <a:latin typeface="Arial" pitchFamily="34" charset="0"/>
              <a:cs typeface="Arial" pitchFamily="34" charset="0"/>
            </a:endParaRPr>
          </a:p>
        </p:txBody>
      </p:sp>
      <p:sp>
        <p:nvSpPr>
          <p:cNvPr id="8" name="7 Rectángulo"/>
          <p:cNvSpPr/>
          <p:nvPr/>
        </p:nvSpPr>
        <p:spPr>
          <a:xfrm>
            <a:off x="1187624" y="2636912"/>
            <a:ext cx="1224136" cy="338554"/>
          </a:xfrm>
          <a:prstGeom prst="rect">
            <a:avLst/>
          </a:prstGeom>
        </p:spPr>
        <p:txBody>
          <a:bodyPr wrap="square">
            <a:spAutoFit/>
          </a:bodyPr>
          <a:lstStyle/>
          <a:p>
            <a:r>
              <a:rPr lang="es-GT" sz="1600" dirty="0" smtClean="0">
                <a:latin typeface="Arial" pitchFamily="34" charset="0"/>
                <a:cs typeface="Arial" pitchFamily="34" charset="0"/>
              </a:rPr>
              <a:t>Sep</a:t>
            </a:r>
            <a:endParaRPr lang="es-GT" sz="1600" dirty="0">
              <a:latin typeface="Arial" pitchFamily="34" charset="0"/>
              <a:cs typeface="Arial" pitchFamily="34" charset="0"/>
            </a:endParaRPr>
          </a:p>
        </p:txBody>
      </p:sp>
      <p:sp>
        <p:nvSpPr>
          <p:cNvPr id="9" name="8 Rectángulo"/>
          <p:cNvSpPr/>
          <p:nvPr/>
        </p:nvSpPr>
        <p:spPr>
          <a:xfrm>
            <a:off x="1187624" y="3284984"/>
            <a:ext cx="1224136" cy="338554"/>
          </a:xfrm>
          <a:prstGeom prst="rect">
            <a:avLst/>
          </a:prstGeom>
        </p:spPr>
        <p:txBody>
          <a:bodyPr wrap="square">
            <a:spAutoFit/>
          </a:bodyPr>
          <a:lstStyle/>
          <a:p>
            <a:r>
              <a:rPr lang="es-GT" sz="1600" dirty="0" smtClean="0">
                <a:latin typeface="Arial" pitchFamily="34" charset="0"/>
                <a:cs typeface="Arial" pitchFamily="34" charset="0"/>
              </a:rPr>
              <a:t>Sep - Nov</a:t>
            </a:r>
            <a:endParaRPr lang="es-GT" sz="1600" dirty="0">
              <a:latin typeface="Arial" pitchFamily="34" charset="0"/>
              <a:cs typeface="Arial" pitchFamily="34" charset="0"/>
            </a:endParaRPr>
          </a:p>
        </p:txBody>
      </p:sp>
      <p:sp>
        <p:nvSpPr>
          <p:cNvPr id="10" name="9 Rectángulo"/>
          <p:cNvSpPr/>
          <p:nvPr/>
        </p:nvSpPr>
        <p:spPr>
          <a:xfrm>
            <a:off x="1187624" y="4283804"/>
            <a:ext cx="1224136" cy="338554"/>
          </a:xfrm>
          <a:prstGeom prst="rect">
            <a:avLst/>
          </a:prstGeom>
        </p:spPr>
        <p:txBody>
          <a:bodyPr wrap="square">
            <a:spAutoFit/>
          </a:bodyPr>
          <a:lstStyle/>
          <a:p>
            <a:r>
              <a:rPr lang="es-GT" sz="1600" dirty="0" smtClean="0">
                <a:latin typeface="Arial" pitchFamily="34" charset="0"/>
                <a:cs typeface="Arial" pitchFamily="34" charset="0"/>
              </a:rPr>
              <a:t>Ene - Dic</a:t>
            </a:r>
            <a:endParaRPr lang="es-GT" sz="1600" dirty="0">
              <a:latin typeface="Arial" pitchFamily="34" charset="0"/>
              <a:cs typeface="Arial" pitchFamily="34" charset="0"/>
            </a:endParaRPr>
          </a:p>
        </p:txBody>
      </p:sp>
      <p:sp>
        <p:nvSpPr>
          <p:cNvPr id="11" name="10 Rectángulo"/>
          <p:cNvSpPr/>
          <p:nvPr/>
        </p:nvSpPr>
        <p:spPr>
          <a:xfrm>
            <a:off x="1187624" y="5219908"/>
            <a:ext cx="1224136" cy="338554"/>
          </a:xfrm>
          <a:prstGeom prst="rect">
            <a:avLst/>
          </a:prstGeom>
        </p:spPr>
        <p:txBody>
          <a:bodyPr wrap="square">
            <a:spAutoFit/>
          </a:bodyPr>
          <a:lstStyle/>
          <a:p>
            <a:r>
              <a:rPr lang="es-GT" sz="1600" dirty="0" smtClean="0">
                <a:latin typeface="Arial" pitchFamily="34" charset="0"/>
                <a:cs typeface="Arial" pitchFamily="34" charset="0"/>
              </a:rPr>
              <a:t>Ene - Abril</a:t>
            </a:r>
            <a:endParaRPr lang="es-GT" sz="1600" dirty="0">
              <a:latin typeface="Arial" pitchFamily="34" charset="0"/>
              <a:cs typeface="Arial" pitchFamily="34" charset="0"/>
            </a:endParaRPr>
          </a:p>
        </p:txBody>
      </p:sp>
      <p:cxnSp>
        <p:nvCxnSpPr>
          <p:cNvPr id="14" name="13 Conector recto"/>
          <p:cNvCxnSpPr/>
          <p:nvPr/>
        </p:nvCxnSpPr>
        <p:spPr>
          <a:xfrm>
            <a:off x="1174282" y="1412776"/>
            <a:ext cx="0" cy="2241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1174282" y="3933056"/>
            <a:ext cx="6671"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flipH="1">
            <a:off x="1174282" y="5219908"/>
            <a:ext cx="6671" cy="369332"/>
          </a:xfrm>
          <a:prstGeom prst="line">
            <a:avLst/>
          </a:prstGeom>
        </p:spPr>
        <p:style>
          <a:lnRef idx="1">
            <a:schemeClr val="accent1"/>
          </a:lnRef>
          <a:fillRef idx="0">
            <a:schemeClr val="accent1"/>
          </a:fillRef>
          <a:effectRef idx="0">
            <a:schemeClr val="accent1"/>
          </a:effectRef>
          <a:fontRef idx="minor">
            <a:schemeClr val="tx1"/>
          </a:fontRef>
        </p:style>
      </p:cxnSp>
      <p:sp>
        <p:nvSpPr>
          <p:cNvPr id="28" name="27 Rectángulo"/>
          <p:cNvSpPr/>
          <p:nvPr/>
        </p:nvSpPr>
        <p:spPr>
          <a:xfrm>
            <a:off x="259904" y="2364269"/>
            <a:ext cx="855712" cy="338554"/>
          </a:xfrm>
          <a:prstGeom prst="rect">
            <a:avLst/>
          </a:prstGeom>
        </p:spPr>
        <p:txBody>
          <a:bodyPr wrap="square">
            <a:spAutoFit/>
          </a:bodyPr>
          <a:lstStyle/>
          <a:p>
            <a:pPr algn="ctr"/>
            <a:r>
              <a:rPr lang="es-GT" sz="1600" dirty="0" smtClean="0">
                <a:latin typeface="Arial" pitchFamily="34" charset="0"/>
                <a:cs typeface="Arial" pitchFamily="34" charset="0"/>
              </a:rPr>
              <a:t>2017</a:t>
            </a:r>
            <a:endParaRPr lang="es-GT" sz="1600" dirty="0">
              <a:latin typeface="Arial" pitchFamily="34" charset="0"/>
              <a:cs typeface="Arial" pitchFamily="34" charset="0"/>
            </a:endParaRPr>
          </a:p>
        </p:txBody>
      </p:sp>
      <p:sp>
        <p:nvSpPr>
          <p:cNvPr id="29" name="28 Rectángulo"/>
          <p:cNvSpPr/>
          <p:nvPr/>
        </p:nvSpPr>
        <p:spPr>
          <a:xfrm>
            <a:off x="268288" y="4283804"/>
            <a:ext cx="855712" cy="338554"/>
          </a:xfrm>
          <a:prstGeom prst="rect">
            <a:avLst/>
          </a:prstGeom>
        </p:spPr>
        <p:txBody>
          <a:bodyPr wrap="square">
            <a:spAutoFit/>
          </a:bodyPr>
          <a:lstStyle/>
          <a:p>
            <a:pPr algn="ctr"/>
            <a:r>
              <a:rPr lang="es-GT" sz="1600" dirty="0" smtClean="0">
                <a:latin typeface="Arial" pitchFamily="34" charset="0"/>
                <a:cs typeface="Arial" pitchFamily="34" charset="0"/>
              </a:rPr>
              <a:t>2018</a:t>
            </a:r>
            <a:endParaRPr lang="es-GT" sz="1600" dirty="0">
              <a:latin typeface="Arial" pitchFamily="34" charset="0"/>
              <a:cs typeface="Arial" pitchFamily="34" charset="0"/>
            </a:endParaRPr>
          </a:p>
        </p:txBody>
      </p:sp>
      <p:sp>
        <p:nvSpPr>
          <p:cNvPr id="30" name="29 Rectángulo"/>
          <p:cNvSpPr/>
          <p:nvPr/>
        </p:nvSpPr>
        <p:spPr>
          <a:xfrm>
            <a:off x="268288" y="5219908"/>
            <a:ext cx="855712" cy="338554"/>
          </a:xfrm>
          <a:prstGeom prst="rect">
            <a:avLst/>
          </a:prstGeom>
        </p:spPr>
        <p:txBody>
          <a:bodyPr wrap="square">
            <a:spAutoFit/>
          </a:bodyPr>
          <a:lstStyle/>
          <a:p>
            <a:pPr algn="ctr"/>
            <a:r>
              <a:rPr lang="es-GT" sz="1600" dirty="0" smtClean="0">
                <a:latin typeface="Arial" pitchFamily="34" charset="0"/>
                <a:cs typeface="Arial" pitchFamily="34" charset="0"/>
              </a:rPr>
              <a:t>2019</a:t>
            </a:r>
            <a:endParaRPr lang="es-GT" sz="1600" dirty="0">
              <a:latin typeface="Arial" pitchFamily="34" charset="0"/>
              <a:cs typeface="Arial" pitchFamily="34" charset="0"/>
            </a:endParaRPr>
          </a:p>
        </p:txBody>
      </p:sp>
    </p:spTree>
    <p:extLst>
      <p:ext uri="{BB962C8B-B14F-4D97-AF65-F5344CB8AC3E}">
        <p14:creationId xmlns:p14="http://schemas.microsoft.com/office/powerpoint/2010/main" val="1530030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67575257"/>
              </p:ext>
            </p:extLst>
          </p:nvPr>
        </p:nvGraphicFramePr>
        <p:xfrm>
          <a:off x="251524" y="1484784"/>
          <a:ext cx="8568948"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7" name="16 Grupo"/>
          <p:cNvGrpSpPr/>
          <p:nvPr/>
        </p:nvGrpSpPr>
        <p:grpSpPr>
          <a:xfrm>
            <a:off x="755576" y="260648"/>
            <a:ext cx="878507" cy="1197607"/>
            <a:chOff x="1" y="2304"/>
            <a:chExt cx="512894" cy="732705"/>
          </a:xfrm>
        </p:grpSpPr>
        <p:sp>
          <p:nvSpPr>
            <p:cNvPr id="22" name="21 Cheurón"/>
            <p:cNvSpPr/>
            <p:nvPr/>
          </p:nvSpPr>
          <p:spPr>
            <a:xfrm rot="5400000">
              <a:off x="-109905" y="112210"/>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GT" sz="2400" kern="1200" dirty="0" smtClean="0">
                  <a:latin typeface="Arial" pitchFamily="34" charset="0"/>
                  <a:cs typeface="Arial" pitchFamily="34" charset="0"/>
                </a:rPr>
                <a:t>1</a:t>
              </a:r>
              <a:endParaRPr lang="es-GT" sz="2400" kern="1200" dirty="0">
                <a:latin typeface="Arial" pitchFamily="34" charset="0"/>
                <a:cs typeface="Arial" pitchFamily="34" charset="0"/>
              </a:endParaRPr>
            </a:p>
          </p:txBody>
        </p:sp>
      </p:grpSp>
      <p:grpSp>
        <p:nvGrpSpPr>
          <p:cNvPr id="18" name="17 Grupo"/>
          <p:cNvGrpSpPr/>
          <p:nvPr/>
        </p:nvGrpSpPr>
        <p:grpSpPr>
          <a:xfrm>
            <a:off x="1634082" y="404663"/>
            <a:ext cx="6322295" cy="644531"/>
            <a:chOff x="512894" y="2306"/>
            <a:chExt cx="4671681" cy="476258"/>
          </a:xfrm>
        </p:grpSpPr>
        <p:sp>
          <p:nvSpPr>
            <p:cNvPr id="19" name="18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algn="l" defTabSz="1244600">
                <a:lnSpc>
                  <a:spcPct val="90000"/>
                </a:lnSpc>
                <a:spcBef>
                  <a:spcPct val="0"/>
                </a:spcBef>
                <a:spcAft>
                  <a:spcPct val="15000"/>
                </a:spcAft>
              </a:pPr>
              <a:r>
                <a:rPr lang="es-GT" sz="3600" kern="1200" dirty="0" smtClean="0">
                  <a:latin typeface="Arial" pitchFamily="34" charset="0"/>
                  <a:cs typeface="Arial" pitchFamily="34" charset="0"/>
                </a:rPr>
                <a:t>Planificación</a:t>
              </a:r>
              <a:endParaRPr lang="es-GT" sz="3600" kern="1200" dirty="0">
                <a:latin typeface="Arial" pitchFamily="34" charset="0"/>
                <a:cs typeface="Arial" pitchFamily="34" charset="0"/>
              </a:endParaRPr>
            </a:p>
          </p:txBody>
        </p:sp>
      </p:grpSp>
    </p:spTree>
    <p:extLst>
      <p:ext uri="{BB962C8B-B14F-4D97-AF65-F5344CB8AC3E}">
        <p14:creationId xmlns:p14="http://schemas.microsoft.com/office/powerpoint/2010/main" val="3631095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754805" y="260646"/>
            <a:ext cx="879278" cy="1197607"/>
            <a:chOff x="-449" y="2303"/>
            <a:chExt cx="513344" cy="732705"/>
          </a:xfrm>
        </p:grpSpPr>
        <p:sp>
          <p:nvSpPr>
            <p:cNvPr id="10" name="9 Cheurón"/>
            <p:cNvSpPr/>
            <p:nvPr/>
          </p:nvSpPr>
          <p:spPr>
            <a:xfrm rot="5400000">
              <a:off x="-110355" y="112209"/>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GT" sz="2400" kern="1200" dirty="0">
                <a:latin typeface="Arial" pitchFamily="34" charset="0"/>
                <a:cs typeface="Arial" pitchFamily="34" charset="0"/>
              </a:endParaRPr>
            </a:p>
          </p:txBody>
        </p:sp>
      </p:grpSp>
      <p:grpSp>
        <p:nvGrpSpPr>
          <p:cNvPr id="12" name="11 Grupo"/>
          <p:cNvGrpSpPr/>
          <p:nvPr/>
        </p:nvGrpSpPr>
        <p:grpSpPr>
          <a:xfrm>
            <a:off x="1634082" y="404663"/>
            <a:ext cx="6322295" cy="644531"/>
            <a:chOff x="512894" y="2306"/>
            <a:chExt cx="4671681" cy="476258"/>
          </a:xfrm>
        </p:grpSpPr>
        <p:sp>
          <p:nvSpPr>
            <p:cNvPr id="13" name="12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algn="l" defTabSz="1244600">
                <a:lnSpc>
                  <a:spcPct val="90000"/>
                </a:lnSpc>
                <a:spcBef>
                  <a:spcPct val="0"/>
                </a:spcBef>
                <a:spcAft>
                  <a:spcPct val="15000"/>
                </a:spcAft>
              </a:pPr>
              <a:r>
                <a:rPr lang="es-GT" sz="3600" kern="1200" dirty="0" smtClean="0">
                  <a:latin typeface="Arial" pitchFamily="34" charset="0"/>
                  <a:cs typeface="Arial" pitchFamily="34" charset="0"/>
                </a:rPr>
                <a:t>Planificación</a:t>
              </a:r>
              <a:endParaRPr lang="es-GT" sz="3600" kern="1200" dirty="0">
                <a:latin typeface="Arial" pitchFamily="34" charset="0"/>
                <a:cs typeface="Arial" pitchFamily="34" charset="0"/>
              </a:endParaRPr>
            </a:p>
          </p:txBody>
        </p:sp>
      </p:grpSp>
      <p:sp>
        <p:nvSpPr>
          <p:cNvPr id="15" name="Título 1"/>
          <p:cNvSpPr>
            <a:spLocks noGrp="1"/>
          </p:cNvSpPr>
          <p:nvPr>
            <p:ph type="title"/>
          </p:nvPr>
        </p:nvSpPr>
        <p:spPr>
          <a:xfrm>
            <a:off x="514648" y="1340768"/>
            <a:ext cx="8229600" cy="1143000"/>
          </a:xfrm>
        </p:spPr>
        <p:txBody>
          <a:bodyPr>
            <a:normAutofit/>
          </a:bodyPr>
          <a:lstStyle/>
          <a:p>
            <a:r>
              <a:rPr lang="es-MX" sz="2400" b="1" dirty="0" smtClean="0">
                <a:solidFill>
                  <a:srgbClr val="002060"/>
                </a:solidFill>
                <a:latin typeface="Arial" pitchFamily="34" charset="0"/>
                <a:cs typeface="Arial" pitchFamily="34" charset="0"/>
              </a:rPr>
              <a:t>Principales Normas de Formulación Presupuestaria</a:t>
            </a:r>
            <a:endParaRPr lang="es-GT" sz="2400" b="1" dirty="0">
              <a:solidFill>
                <a:srgbClr val="002060"/>
              </a:solidFill>
              <a:latin typeface="Arial" pitchFamily="34" charset="0"/>
              <a:cs typeface="Arial" pitchFamily="34" charset="0"/>
            </a:endParaRPr>
          </a:p>
        </p:txBody>
      </p:sp>
      <p:sp>
        <p:nvSpPr>
          <p:cNvPr id="7" name="6 Rectángulo"/>
          <p:cNvSpPr/>
          <p:nvPr/>
        </p:nvSpPr>
        <p:spPr>
          <a:xfrm>
            <a:off x="395536" y="2564904"/>
            <a:ext cx="8424936" cy="3570208"/>
          </a:xfrm>
          <a:prstGeom prst="rect">
            <a:avLst/>
          </a:prstGeom>
        </p:spPr>
        <p:txBody>
          <a:bodyPr wrap="square">
            <a:spAutoFit/>
          </a:bodyPr>
          <a:lstStyle/>
          <a:p>
            <a:pPr algn="just"/>
            <a:r>
              <a:rPr lang="es-GT" sz="1600" b="1" dirty="0">
                <a:latin typeface="Arial" pitchFamily="34" charset="0"/>
                <a:cs typeface="Arial" pitchFamily="34" charset="0"/>
              </a:rPr>
              <a:t>Norma 2. Formulación multianual. </a:t>
            </a:r>
            <a:r>
              <a:rPr lang="es-GT" sz="1600" dirty="0">
                <a:latin typeface="Arial" pitchFamily="34" charset="0"/>
                <a:cs typeface="Arial" pitchFamily="34" charset="0"/>
              </a:rPr>
              <a:t>C</a:t>
            </a:r>
            <a:r>
              <a:rPr lang="es-GT" sz="1600" dirty="0" smtClean="0">
                <a:latin typeface="Arial" pitchFamily="34" charset="0"/>
                <a:cs typeface="Arial" pitchFamily="34" charset="0"/>
              </a:rPr>
              <a:t>ada </a:t>
            </a:r>
            <a:r>
              <a:rPr lang="es-GT" sz="1600" dirty="0">
                <a:latin typeface="Arial" pitchFamily="34" charset="0"/>
                <a:cs typeface="Arial" pitchFamily="34" charset="0"/>
              </a:rPr>
              <a:t>entidad deberá realizar un diagnóstico por programa para evaluar </a:t>
            </a:r>
            <a:r>
              <a:rPr lang="es-MX" sz="1600" dirty="0">
                <a:latin typeface="Arial" pitchFamily="34" charset="0"/>
                <a:cs typeface="Arial" pitchFamily="34" charset="0"/>
              </a:rPr>
              <a:t>la situación actual en que opera para satisfacer la demanda de bienes y servicios a la población, </a:t>
            </a:r>
            <a:r>
              <a:rPr lang="es-GT" sz="1600" dirty="0">
                <a:latin typeface="Arial" pitchFamily="34" charset="0"/>
                <a:cs typeface="Arial" pitchFamily="34" charset="0"/>
              </a:rPr>
              <a:t>la funcionalidad e impacto, con el propósito de proponer mejoras para la reducción de brechas en los indicadores sociales. </a:t>
            </a:r>
            <a:r>
              <a:rPr lang="es-GT" sz="1600" b="1" dirty="0">
                <a:latin typeface="Arial" pitchFamily="34" charset="0"/>
                <a:cs typeface="Arial" pitchFamily="34" charset="0"/>
              </a:rPr>
              <a:t> </a:t>
            </a:r>
            <a:endParaRPr lang="es-GT" sz="1600" b="1" dirty="0" smtClean="0">
              <a:latin typeface="Arial" pitchFamily="34" charset="0"/>
              <a:cs typeface="Arial" pitchFamily="34" charset="0"/>
            </a:endParaRPr>
          </a:p>
          <a:p>
            <a:pPr algn="just"/>
            <a:endParaRPr lang="es-GT" sz="1600" b="1" dirty="0">
              <a:latin typeface="Arial" pitchFamily="34" charset="0"/>
              <a:cs typeface="Arial" pitchFamily="34" charset="0"/>
            </a:endParaRPr>
          </a:p>
          <a:p>
            <a:pPr algn="just"/>
            <a:r>
              <a:rPr lang="es-GT" sz="1600" dirty="0">
                <a:latin typeface="Arial" pitchFamily="34" charset="0"/>
                <a:cs typeface="Arial" pitchFamily="34" charset="0"/>
              </a:rPr>
              <a:t>Como resultado de su diagnóstico, las instituciones deberán de llenar una ficha técnica que presentará en resumen la línea base del programa y la meta a alcanzar en el periodo 2018-2022.  La Dirección Técnica del Presupuesto, de oficio estará remitiendo a las instituciones la ficha técnica, </a:t>
            </a:r>
            <a:r>
              <a:rPr lang="es-GT" sz="1600" dirty="0" smtClean="0">
                <a:latin typeface="Arial" pitchFamily="34" charset="0"/>
                <a:cs typeface="Arial" pitchFamily="34" charset="0"/>
              </a:rPr>
              <a:t>en abril de </a:t>
            </a:r>
            <a:r>
              <a:rPr lang="es-GT" sz="1600" dirty="0">
                <a:latin typeface="Arial" pitchFamily="34" charset="0"/>
                <a:cs typeface="Arial" pitchFamily="34" charset="0"/>
              </a:rPr>
              <a:t>2017.</a:t>
            </a:r>
          </a:p>
          <a:p>
            <a:pPr algn="just"/>
            <a:r>
              <a:rPr lang="es-GT" sz="1600" dirty="0">
                <a:latin typeface="Arial" pitchFamily="34" charset="0"/>
                <a:cs typeface="Arial" pitchFamily="34" charset="0"/>
              </a:rPr>
              <a:t> </a:t>
            </a:r>
          </a:p>
          <a:p>
            <a:pPr algn="just"/>
            <a:r>
              <a:rPr lang="es-GT" sz="1600" dirty="0">
                <a:latin typeface="Arial" pitchFamily="34" charset="0"/>
                <a:cs typeface="Arial" pitchFamily="34" charset="0"/>
              </a:rPr>
              <a:t>La formulación del anteproyecto de presupuesto multianual institucional no debe formularse bajo criterios incrementalistas inerciales; sino dentro del marco de eficiencia en el gasto público y la determinación de alcanzar los resultados y metas propuestos.</a:t>
            </a:r>
          </a:p>
          <a:p>
            <a:pPr algn="just"/>
            <a:endParaRPr lang="es-GT" sz="1600" dirty="0">
              <a:latin typeface="Arial" pitchFamily="34" charset="0"/>
              <a:cs typeface="Arial" pitchFamily="34" charset="0"/>
            </a:endParaRPr>
          </a:p>
        </p:txBody>
      </p:sp>
    </p:spTree>
    <p:extLst>
      <p:ext uri="{BB962C8B-B14F-4D97-AF65-F5344CB8AC3E}">
        <p14:creationId xmlns:p14="http://schemas.microsoft.com/office/powerpoint/2010/main" val="3275493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755576" y="260648"/>
            <a:ext cx="878507" cy="1197607"/>
            <a:chOff x="1" y="2304"/>
            <a:chExt cx="512894" cy="732705"/>
          </a:xfrm>
        </p:grpSpPr>
        <p:sp>
          <p:nvSpPr>
            <p:cNvPr id="10" name="9 Cheurón"/>
            <p:cNvSpPr/>
            <p:nvPr/>
          </p:nvSpPr>
          <p:spPr>
            <a:xfrm rot="5400000">
              <a:off x="-109905" y="112210"/>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GT" sz="2400" kern="1200" dirty="0">
                <a:latin typeface="Arial" pitchFamily="34" charset="0"/>
                <a:cs typeface="Arial" pitchFamily="34" charset="0"/>
              </a:endParaRPr>
            </a:p>
          </p:txBody>
        </p:sp>
      </p:grpSp>
      <p:grpSp>
        <p:nvGrpSpPr>
          <p:cNvPr id="12" name="11 Grupo"/>
          <p:cNvGrpSpPr/>
          <p:nvPr/>
        </p:nvGrpSpPr>
        <p:grpSpPr>
          <a:xfrm>
            <a:off x="1634082" y="404663"/>
            <a:ext cx="6322295" cy="644531"/>
            <a:chOff x="512894" y="2306"/>
            <a:chExt cx="4671681" cy="476258"/>
          </a:xfrm>
        </p:grpSpPr>
        <p:sp>
          <p:nvSpPr>
            <p:cNvPr id="13" name="12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defTabSz="1244600">
                <a:lnSpc>
                  <a:spcPct val="90000"/>
                </a:lnSpc>
                <a:spcBef>
                  <a:spcPct val="0"/>
                </a:spcBef>
                <a:spcAft>
                  <a:spcPct val="15000"/>
                </a:spcAft>
              </a:pPr>
              <a:r>
                <a:rPr lang="es-GT" sz="3600" dirty="0" smtClean="0">
                  <a:latin typeface="Arial" pitchFamily="34" charset="0"/>
                  <a:cs typeface="Arial" pitchFamily="34" charset="0"/>
                </a:rPr>
                <a:t>Planificación</a:t>
              </a:r>
              <a:endParaRPr lang="es-GT" sz="3600" dirty="0">
                <a:latin typeface="Arial" pitchFamily="34" charset="0"/>
                <a:cs typeface="Arial" pitchFamily="34" charset="0"/>
              </a:endParaRPr>
            </a:p>
          </p:txBody>
        </p:sp>
      </p:grpSp>
      <p:sp>
        <p:nvSpPr>
          <p:cNvPr id="15" name="Título 1"/>
          <p:cNvSpPr>
            <a:spLocks noGrp="1"/>
          </p:cNvSpPr>
          <p:nvPr>
            <p:ph type="title"/>
          </p:nvPr>
        </p:nvSpPr>
        <p:spPr>
          <a:xfrm>
            <a:off x="514648" y="1340768"/>
            <a:ext cx="8229600" cy="1143000"/>
          </a:xfrm>
        </p:spPr>
        <p:txBody>
          <a:bodyPr>
            <a:normAutofit/>
          </a:bodyPr>
          <a:lstStyle/>
          <a:p>
            <a:r>
              <a:rPr lang="es-MX" sz="2400" b="1" dirty="0" smtClean="0">
                <a:solidFill>
                  <a:srgbClr val="002060"/>
                </a:solidFill>
                <a:latin typeface="Arial" pitchFamily="34" charset="0"/>
                <a:cs typeface="Arial" pitchFamily="34" charset="0"/>
              </a:rPr>
              <a:t>Principales Normas de Formulación Presupuestaria</a:t>
            </a:r>
            <a:endParaRPr lang="es-GT" sz="2400" b="1" dirty="0">
              <a:solidFill>
                <a:srgbClr val="002060"/>
              </a:solidFill>
              <a:latin typeface="Arial" pitchFamily="34" charset="0"/>
              <a:cs typeface="Arial" pitchFamily="34" charset="0"/>
            </a:endParaRPr>
          </a:p>
        </p:txBody>
      </p:sp>
      <p:sp>
        <p:nvSpPr>
          <p:cNvPr id="16" name="15 CuadroTexto"/>
          <p:cNvSpPr txBox="1"/>
          <p:nvPr/>
        </p:nvSpPr>
        <p:spPr>
          <a:xfrm>
            <a:off x="683568" y="2564904"/>
            <a:ext cx="5256584" cy="369332"/>
          </a:xfrm>
          <a:prstGeom prst="rect">
            <a:avLst/>
          </a:prstGeom>
          <a:noFill/>
        </p:spPr>
        <p:txBody>
          <a:bodyPr wrap="square" rtlCol="0">
            <a:spAutoFit/>
          </a:bodyPr>
          <a:lstStyle/>
          <a:p>
            <a:r>
              <a:rPr lang="es-GT" b="1" u="sng" dirty="0">
                <a:latin typeface="Arial" pitchFamily="34" charset="0"/>
                <a:cs typeface="Arial" pitchFamily="34" charset="0"/>
              </a:rPr>
              <a:t>D</a:t>
            </a:r>
            <a:r>
              <a:rPr lang="es-GT" b="1" u="sng" dirty="0" smtClean="0">
                <a:latin typeface="Arial" pitchFamily="34" charset="0"/>
                <a:cs typeface="Arial" pitchFamily="34" charset="0"/>
              </a:rPr>
              <a:t>. Presupuesto de Ingresos</a:t>
            </a:r>
            <a:endParaRPr lang="es-GT" b="1" u="sng" dirty="0">
              <a:latin typeface="Arial" pitchFamily="34" charset="0"/>
              <a:cs typeface="Arial" pitchFamily="34" charset="0"/>
            </a:endParaRPr>
          </a:p>
        </p:txBody>
      </p:sp>
      <p:sp>
        <p:nvSpPr>
          <p:cNvPr id="2" name="1 Rectángulo"/>
          <p:cNvSpPr/>
          <p:nvPr/>
        </p:nvSpPr>
        <p:spPr>
          <a:xfrm>
            <a:off x="755576" y="2967335"/>
            <a:ext cx="7632848" cy="646331"/>
          </a:xfrm>
          <a:prstGeom prst="rect">
            <a:avLst/>
          </a:prstGeom>
        </p:spPr>
        <p:txBody>
          <a:bodyPr wrap="square">
            <a:spAutoFit/>
          </a:bodyPr>
          <a:lstStyle/>
          <a:p>
            <a:pPr algn="just"/>
            <a:r>
              <a:rPr lang="es-GT" dirty="0">
                <a:latin typeface="Arial" pitchFamily="34" charset="0"/>
                <a:cs typeface="Arial" pitchFamily="34" charset="0"/>
              </a:rPr>
              <a:t>L</a:t>
            </a:r>
            <a:r>
              <a:rPr lang="es-GT" dirty="0" smtClean="0">
                <a:latin typeface="Arial" pitchFamily="34" charset="0"/>
                <a:cs typeface="Arial" pitchFamily="34" charset="0"/>
              </a:rPr>
              <a:t>a </a:t>
            </a:r>
            <a:r>
              <a:rPr lang="es-GT" dirty="0">
                <a:latin typeface="Arial" pitchFamily="34" charset="0"/>
                <a:cs typeface="Arial" pitchFamily="34" charset="0"/>
              </a:rPr>
              <a:t>formulación presupuestaria de los ingresos a percibir, sean proyectados en forma multianual (2018-2022).</a:t>
            </a:r>
          </a:p>
        </p:txBody>
      </p:sp>
      <p:sp>
        <p:nvSpPr>
          <p:cNvPr id="3" name="2 Rectángulo"/>
          <p:cNvSpPr/>
          <p:nvPr/>
        </p:nvSpPr>
        <p:spPr>
          <a:xfrm>
            <a:off x="755576" y="3789040"/>
            <a:ext cx="8064897" cy="3139321"/>
          </a:xfrm>
          <a:prstGeom prst="rect">
            <a:avLst/>
          </a:prstGeom>
        </p:spPr>
        <p:txBody>
          <a:bodyPr wrap="square">
            <a:spAutoFit/>
          </a:bodyPr>
          <a:lstStyle/>
          <a:p>
            <a:pPr algn="just"/>
            <a:r>
              <a:rPr lang="es-GT" b="1" dirty="0">
                <a:latin typeface="Arial" pitchFamily="34" charset="0"/>
                <a:cs typeface="Arial" pitchFamily="34" charset="0"/>
              </a:rPr>
              <a:t>Norma 18. Recursos externos</a:t>
            </a:r>
            <a:r>
              <a:rPr lang="es-GT" b="1" dirty="0" smtClean="0">
                <a:latin typeface="Arial" pitchFamily="34" charset="0"/>
                <a:cs typeface="Arial" pitchFamily="34" charset="0"/>
              </a:rPr>
              <a:t>. </a:t>
            </a:r>
            <a:r>
              <a:rPr lang="es-GT" dirty="0">
                <a:latin typeface="Arial" pitchFamily="34" charset="0"/>
                <a:cs typeface="Arial" pitchFamily="34" charset="0"/>
              </a:rPr>
              <a:t>Para tener concordancia con la formulación multianual la DCP deberá remitir a la Dirección Técnica del Presupuesto, la proyección de los recursos externos para el periodo 2018-2022</a:t>
            </a:r>
            <a:r>
              <a:rPr lang="es-GT" dirty="0" smtClean="0">
                <a:latin typeface="Arial" pitchFamily="34" charset="0"/>
                <a:cs typeface="Arial" pitchFamily="34" charset="0"/>
              </a:rPr>
              <a:t>.</a:t>
            </a:r>
          </a:p>
          <a:p>
            <a:pPr algn="just"/>
            <a:endParaRPr lang="es-GT" dirty="0">
              <a:latin typeface="Arial" pitchFamily="34" charset="0"/>
              <a:cs typeface="Arial" pitchFamily="34" charset="0"/>
            </a:endParaRPr>
          </a:p>
          <a:p>
            <a:pPr algn="just"/>
            <a:r>
              <a:rPr lang="es-GT" b="1" dirty="0">
                <a:latin typeface="Arial" pitchFamily="34" charset="0"/>
                <a:cs typeface="Arial" pitchFamily="34" charset="0"/>
              </a:rPr>
              <a:t>Norma 20. Programación del saldo de caja de ingresos propios</a:t>
            </a:r>
            <a:r>
              <a:rPr lang="es-GT" dirty="0">
                <a:latin typeface="Arial" pitchFamily="34" charset="0"/>
                <a:cs typeface="Arial" pitchFamily="34" charset="0"/>
              </a:rPr>
              <a:t>. Para la programación de los saldos de caja de ingresos propios, se debe adjuntar certificación con la integración y el reporte del Sicoin, donde se compruebe la fuente de financiamiento. Así también, deberán elaborar su programación de manera multianual.</a:t>
            </a:r>
          </a:p>
          <a:p>
            <a:pPr algn="just"/>
            <a:endParaRPr lang="es-GT" dirty="0">
              <a:latin typeface="Arial" pitchFamily="34" charset="0"/>
              <a:cs typeface="Arial" pitchFamily="34" charset="0"/>
            </a:endParaRPr>
          </a:p>
          <a:p>
            <a:pPr algn="just"/>
            <a:r>
              <a:rPr lang="es-GT" dirty="0" smtClean="0">
                <a:latin typeface="Arial" pitchFamily="34" charset="0"/>
                <a:cs typeface="Arial" pitchFamily="34" charset="0"/>
              </a:rPr>
              <a:t> </a:t>
            </a:r>
            <a:endParaRPr lang="es-GT" dirty="0">
              <a:latin typeface="Arial" pitchFamily="34" charset="0"/>
              <a:cs typeface="Arial" pitchFamily="34" charset="0"/>
            </a:endParaRPr>
          </a:p>
        </p:txBody>
      </p:sp>
    </p:spTree>
    <p:extLst>
      <p:ext uri="{BB962C8B-B14F-4D97-AF65-F5344CB8AC3E}">
        <p14:creationId xmlns:p14="http://schemas.microsoft.com/office/powerpoint/2010/main" val="3755038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755576" y="260648"/>
            <a:ext cx="878507" cy="1197607"/>
            <a:chOff x="1" y="2304"/>
            <a:chExt cx="512894" cy="732705"/>
          </a:xfrm>
        </p:grpSpPr>
        <p:sp>
          <p:nvSpPr>
            <p:cNvPr id="10" name="9 Cheurón"/>
            <p:cNvSpPr/>
            <p:nvPr/>
          </p:nvSpPr>
          <p:spPr>
            <a:xfrm rot="5400000">
              <a:off x="-109905" y="112210"/>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GT" sz="2400" kern="1200" dirty="0">
                <a:latin typeface="Arial" pitchFamily="34" charset="0"/>
                <a:cs typeface="Arial" pitchFamily="34" charset="0"/>
              </a:endParaRPr>
            </a:p>
          </p:txBody>
        </p:sp>
      </p:grpSp>
      <p:grpSp>
        <p:nvGrpSpPr>
          <p:cNvPr id="12" name="11 Grupo"/>
          <p:cNvGrpSpPr/>
          <p:nvPr/>
        </p:nvGrpSpPr>
        <p:grpSpPr>
          <a:xfrm>
            <a:off x="1634082" y="404663"/>
            <a:ext cx="6322295" cy="644531"/>
            <a:chOff x="512894" y="2306"/>
            <a:chExt cx="4671681" cy="476258"/>
          </a:xfrm>
        </p:grpSpPr>
        <p:sp>
          <p:nvSpPr>
            <p:cNvPr id="13" name="12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defTabSz="1244600">
                <a:lnSpc>
                  <a:spcPct val="90000"/>
                </a:lnSpc>
                <a:spcBef>
                  <a:spcPct val="0"/>
                </a:spcBef>
                <a:spcAft>
                  <a:spcPct val="15000"/>
                </a:spcAft>
              </a:pPr>
              <a:r>
                <a:rPr lang="es-GT" sz="3600" dirty="0" smtClean="0">
                  <a:latin typeface="Arial" pitchFamily="34" charset="0"/>
                  <a:cs typeface="Arial" pitchFamily="34" charset="0"/>
                </a:rPr>
                <a:t>Planificación</a:t>
              </a:r>
              <a:endParaRPr lang="es-GT" sz="3600" dirty="0">
                <a:latin typeface="Arial" pitchFamily="34" charset="0"/>
                <a:cs typeface="Arial" pitchFamily="34" charset="0"/>
              </a:endParaRPr>
            </a:p>
          </p:txBody>
        </p:sp>
      </p:grpSp>
      <p:sp>
        <p:nvSpPr>
          <p:cNvPr id="15" name="Título 1"/>
          <p:cNvSpPr>
            <a:spLocks noGrp="1"/>
          </p:cNvSpPr>
          <p:nvPr>
            <p:ph type="title"/>
          </p:nvPr>
        </p:nvSpPr>
        <p:spPr>
          <a:xfrm>
            <a:off x="514648" y="1340768"/>
            <a:ext cx="8229600" cy="1143000"/>
          </a:xfrm>
        </p:spPr>
        <p:txBody>
          <a:bodyPr>
            <a:normAutofit/>
          </a:bodyPr>
          <a:lstStyle/>
          <a:p>
            <a:r>
              <a:rPr lang="es-MX" sz="2400" b="1" dirty="0" smtClean="0">
                <a:solidFill>
                  <a:srgbClr val="002060"/>
                </a:solidFill>
                <a:latin typeface="Arial" pitchFamily="34" charset="0"/>
                <a:cs typeface="Arial" pitchFamily="34" charset="0"/>
              </a:rPr>
              <a:t>Principales Normas de Formulación Presupuestaria</a:t>
            </a:r>
            <a:endParaRPr lang="es-GT" sz="2400" b="1" dirty="0">
              <a:solidFill>
                <a:srgbClr val="002060"/>
              </a:solidFill>
              <a:latin typeface="Arial" pitchFamily="34" charset="0"/>
              <a:cs typeface="Arial" pitchFamily="34" charset="0"/>
            </a:endParaRPr>
          </a:p>
        </p:txBody>
      </p:sp>
      <p:sp>
        <p:nvSpPr>
          <p:cNvPr id="16" name="15 CuadroTexto"/>
          <p:cNvSpPr txBox="1"/>
          <p:nvPr/>
        </p:nvSpPr>
        <p:spPr>
          <a:xfrm>
            <a:off x="683568" y="2420888"/>
            <a:ext cx="5256584" cy="369332"/>
          </a:xfrm>
          <a:prstGeom prst="rect">
            <a:avLst/>
          </a:prstGeom>
          <a:noFill/>
        </p:spPr>
        <p:txBody>
          <a:bodyPr wrap="square" rtlCol="0">
            <a:spAutoFit/>
          </a:bodyPr>
          <a:lstStyle/>
          <a:p>
            <a:r>
              <a:rPr lang="es-GT" b="1" u="sng" dirty="0">
                <a:latin typeface="Arial" pitchFamily="34" charset="0"/>
                <a:cs typeface="Arial" pitchFamily="34" charset="0"/>
              </a:rPr>
              <a:t>E</a:t>
            </a:r>
            <a:r>
              <a:rPr lang="es-GT" b="1" u="sng" dirty="0" smtClean="0">
                <a:latin typeface="Arial" pitchFamily="34" charset="0"/>
                <a:cs typeface="Arial" pitchFamily="34" charset="0"/>
              </a:rPr>
              <a:t>. Presupuesto de Egresos</a:t>
            </a:r>
            <a:endParaRPr lang="es-GT" b="1" u="sng" dirty="0">
              <a:latin typeface="Arial" pitchFamily="34" charset="0"/>
              <a:cs typeface="Arial" pitchFamily="34" charset="0"/>
            </a:endParaRPr>
          </a:p>
        </p:txBody>
      </p:sp>
      <p:sp>
        <p:nvSpPr>
          <p:cNvPr id="3" name="2 Rectángulo"/>
          <p:cNvSpPr/>
          <p:nvPr/>
        </p:nvSpPr>
        <p:spPr>
          <a:xfrm>
            <a:off x="674109" y="2636912"/>
            <a:ext cx="8064897" cy="4801314"/>
          </a:xfrm>
          <a:prstGeom prst="rect">
            <a:avLst/>
          </a:prstGeom>
        </p:spPr>
        <p:txBody>
          <a:bodyPr wrap="square">
            <a:spAutoFit/>
          </a:bodyPr>
          <a:lstStyle/>
          <a:p>
            <a:pPr algn="just"/>
            <a:endParaRPr lang="es-GT" dirty="0" smtClean="0">
              <a:latin typeface="Arial" pitchFamily="34" charset="0"/>
              <a:cs typeface="Arial" pitchFamily="34" charset="0"/>
            </a:endParaRPr>
          </a:p>
          <a:p>
            <a:pPr algn="just"/>
            <a:r>
              <a:rPr lang="es-GT" b="1" dirty="0">
                <a:latin typeface="Arial" pitchFamily="34" charset="0"/>
                <a:cs typeface="Arial" pitchFamily="34" charset="0"/>
              </a:rPr>
              <a:t>Norma 25. Recurso Humano.</a:t>
            </a:r>
            <a:r>
              <a:rPr lang="es-GT" dirty="0">
                <a:latin typeface="Arial" pitchFamily="34" charset="0"/>
                <a:cs typeface="Arial" pitchFamily="34" charset="0"/>
              </a:rPr>
              <a:t> Las instituciones deberán realizar su estimación del requerimiento de recurso humano a utilizar para el periodo multianual (2018-2022), así como el detalle del respaldo financiero que corresponda por año y justificar las variaciones en el periodo</a:t>
            </a:r>
            <a:r>
              <a:rPr lang="es-GT" dirty="0" smtClean="0">
                <a:latin typeface="Arial" pitchFamily="34" charset="0"/>
                <a:cs typeface="Arial" pitchFamily="34" charset="0"/>
              </a:rPr>
              <a:t>.</a:t>
            </a:r>
          </a:p>
          <a:p>
            <a:pPr algn="just"/>
            <a:endParaRPr lang="es-GT" dirty="0">
              <a:latin typeface="Arial" pitchFamily="34" charset="0"/>
              <a:cs typeface="Arial" pitchFamily="34" charset="0"/>
            </a:endParaRPr>
          </a:p>
          <a:p>
            <a:pPr algn="just"/>
            <a:r>
              <a:rPr lang="es-GT" b="1" dirty="0">
                <a:latin typeface="Arial" pitchFamily="34" charset="0"/>
                <a:cs typeface="Arial" pitchFamily="34" charset="0"/>
              </a:rPr>
              <a:t>Norma </a:t>
            </a:r>
            <a:r>
              <a:rPr lang="es-GT" b="1" dirty="0" smtClean="0">
                <a:latin typeface="Arial" pitchFamily="34" charset="0"/>
                <a:cs typeface="Arial" pitchFamily="34" charset="0"/>
              </a:rPr>
              <a:t>28. </a:t>
            </a:r>
            <a:r>
              <a:rPr lang="es-GT" b="1" dirty="0">
                <a:latin typeface="Arial" pitchFamily="34" charset="0"/>
                <a:cs typeface="Arial" pitchFamily="34" charset="0"/>
              </a:rPr>
              <a:t>Programación en los grupos de gasto 1 Servicios no Personales y 2 Materiales y Suministros.</a:t>
            </a:r>
            <a:r>
              <a:rPr lang="es-GT" dirty="0">
                <a:latin typeface="Arial" pitchFamily="34" charset="0"/>
                <a:cs typeface="Arial" pitchFamily="34" charset="0"/>
              </a:rPr>
              <a:t> Se deben observar criterios de racionalización y austeridad en la programación de los renglones de los grupos de gasto 1 Servicios no Personales y 2 Materiales y Suministros. </a:t>
            </a:r>
            <a:endParaRPr lang="es-GT" dirty="0" smtClean="0">
              <a:latin typeface="Arial" pitchFamily="34" charset="0"/>
              <a:cs typeface="Arial" pitchFamily="34" charset="0"/>
            </a:endParaRPr>
          </a:p>
          <a:p>
            <a:pPr algn="just"/>
            <a:endParaRPr lang="es-GT" dirty="0">
              <a:latin typeface="Arial" pitchFamily="34" charset="0"/>
              <a:cs typeface="Arial" pitchFamily="34" charset="0"/>
            </a:endParaRPr>
          </a:p>
          <a:p>
            <a:pPr algn="just"/>
            <a:r>
              <a:rPr lang="es-GT" u="sng" dirty="0">
                <a:latin typeface="Arial" pitchFamily="34" charset="0"/>
                <a:cs typeface="Arial" pitchFamily="34" charset="0"/>
              </a:rPr>
              <a:t>Adicionalmente, la programación deberá responder a los requerimientos de los bienes y/o servicios que permitan llevar a cabo la producción en el periodo multianual.  </a:t>
            </a:r>
          </a:p>
          <a:p>
            <a:pPr algn="just"/>
            <a:endParaRPr lang="es-GT" dirty="0">
              <a:latin typeface="Arial" pitchFamily="34" charset="0"/>
              <a:cs typeface="Arial" pitchFamily="34" charset="0"/>
            </a:endParaRPr>
          </a:p>
          <a:p>
            <a:pPr algn="just"/>
            <a:endParaRPr lang="es-GT" dirty="0">
              <a:latin typeface="Arial" pitchFamily="34" charset="0"/>
              <a:cs typeface="Arial" pitchFamily="34" charset="0"/>
            </a:endParaRPr>
          </a:p>
          <a:p>
            <a:pPr algn="just"/>
            <a:r>
              <a:rPr lang="es-GT" dirty="0" smtClean="0">
                <a:latin typeface="Arial" pitchFamily="34" charset="0"/>
                <a:cs typeface="Arial" pitchFamily="34" charset="0"/>
              </a:rPr>
              <a:t> </a:t>
            </a:r>
            <a:endParaRPr lang="es-GT" dirty="0">
              <a:latin typeface="Arial" pitchFamily="34" charset="0"/>
              <a:cs typeface="Arial" pitchFamily="34" charset="0"/>
            </a:endParaRPr>
          </a:p>
        </p:txBody>
      </p:sp>
    </p:spTree>
    <p:extLst>
      <p:ext uri="{BB962C8B-B14F-4D97-AF65-F5344CB8AC3E}">
        <p14:creationId xmlns:p14="http://schemas.microsoft.com/office/powerpoint/2010/main" val="2655811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755576" y="260648"/>
            <a:ext cx="878507" cy="1197607"/>
            <a:chOff x="1" y="2304"/>
            <a:chExt cx="512894" cy="732705"/>
          </a:xfrm>
        </p:grpSpPr>
        <p:sp>
          <p:nvSpPr>
            <p:cNvPr id="10" name="9 Cheurón"/>
            <p:cNvSpPr/>
            <p:nvPr/>
          </p:nvSpPr>
          <p:spPr>
            <a:xfrm rot="5400000">
              <a:off x="-109905" y="112210"/>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GT" sz="2400" kern="1200" dirty="0">
                <a:latin typeface="Arial" pitchFamily="34" charset="0"/>
                <a:cs typeface="Arial" pitchFamily="34" charset="0"/>
              </a:endParaRPr>
            </a:p>
          </p:txBody>
        </p:sp>
      </p:grpSp>
      <p:grpSp>
        <p:nvGrpSpPr>
          <p:cNvPr id="12" name="11 Grupo"/>
          <p:cNvGrpSpPr/>
          <p:nvPr/>
        </p:nvGrpSpPr>
        <p:grpSpPr>
          <a:xfrm>
            <a:off x="1634082" y="404663"/>
            <a:ext cx="6322295" cy="644531"/>
            <a:chOff x="512894" y="2306"/>
            <a:chExt cx="4671681" cy="476258"/>
          </a:xfrm>
        </p:grpSpPr>
        <p:sp>
          <p:nvSpPr>
            <p:cNvPr id="13" name="12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defTabSz="1244600">
                <a:lnSpc>
                  <a:spcPct val="90000"/>
                </a:lnSpc>
                <a:spcBef>
                  <a:spcPct val="0"/>
                </a:spcBef>
                <a:spcAft>
                  <a:spcPct val="15000"/>
                </a:spcAft>
              </a:pPr>
              <a:r>
                <a:rPr lang="es-GT" sz="3600" dirty="0" smtClean="0">
                  <a:latin typeface="Arial" pitchFamily="34" charset="0"/>
                  <a:cs typeface="Arial" pitchFamily="34" charset="0"/>
                </a:rPr>
                <a:t>Planificación</a:t>
              </a:r>
              <a:endParaRPr lang="es-GT" sz="3600" dirty="0">
                <a:latin typeface="Arial" pitchFamily="34" charset="0"/>
                <a:cs typeface="Arial" pitchFamily="34" charset="0"/>
              </a:endParaRPr>
            </a:p>
          </p:txBody>
        </p:sp>
      </p:grpSp>
      <p:sp>
        <p:nvSpPr>
          <p:cNvPr id="15" name="Título 1"/>
          <p:cNvSpPr>
            <a:spLocks noGrp="1"/>
          </p:cNvSpPr>
          <p:nvPr>
            <p:ph type="title"/>
          </p:nvPr>
        </p:nvSpPr>
        <p:spPr>
          <a:xfrm>
            <a:off x="514648" y="1340768"/>
            <a:ext cx="8229600" cy="1143000"/>
          </a:xfrm>
        </p:spPr>
        <p:txBody>
          <a:bodyPr>
            <a:normAutofit/>
          </a:bodyPr>
          <a:lstStyle/>
          <a:p>
            <a:r>
              <a:rPr lang="es-MX" sz="2400" b="1" dirty="0" smtClean="0">
                <a:solidFill>
                  <a:srgbClr val="002060"/>
                </a:solidFill>
                <a:latin typeface="Arial" pitchFamily="34" charset="0"/>
                <a:cs typeface="Arial" pitchFamily="34" charset="0"/>
              </a:rPr>
              <a:t>Principales Normas de Formulación Presupuestaria</a:t>
            </a:r>
            <a:endParaRPr lang="es-GT" sz="2400" b="1" dirty="0">
              <a:solidFill>
                <a:srgbClr val="002060"/>
              </a:solidFill>
              <a:latin typeface="Arial" pitchFamily="34" charset="0"/>
              <a:cs typeface="Arial" pitchFamily="34" charset="0"/>
            </a:endParaRPr>
          </a:p>
        </p:txBody>
      </p:sp>
      <p:sp>
        <p:nvSpPr>
          <p:cNvPr id="16" name="15 CuadroTexto"/>
          <p:cNvSpPr txBox="1"/>
          <p:nvPr/>
        </p:nvSpPr>
        <p:spPr>
          <a:xfrm>
            <a:off x="683568" y="2339588"/>
            <a:ext cx="5256584" cy="369332"/>
          </a:xfrm>
          <a:prstGeom prst="rect">
            <a:avLst/>
          </a:prstGeom>
          <a:noFill/>
        </p:spPr>
        <p:txBody>
          <a:bodyPr wrap="square" rtlCol="0">
            <a:spAutoFit/>
          </a:bodyPr>
          <a:lstStyle/>
          <a:p>
            <a:r>
              <a:rPr lang="es-GT" b="1" u="sng" dirty="0">
                <a:latin typeface="Arial" pitchFamily="34" charset="0"/>
                <a:cs typeface="Arial" pitchFamily="34" charset="0"/>
              </a:rPr>
              <a:t>E</a:t>
            </a:r>
            <a:r>
              <a:rPr lang="es-GT" b="1" u="sng" dirty="0" smtClean="0">
                <a:latin typeface="Arial" pitchFamily="34" charset="0"/>
                <a:cs typeface="Arial" pitchFamily="34" charset="0"/>
              </a:rPr>
              <a:t>. Presupuesto de Egresos</a:t>
            </a:r>
            <a:endParaRPr lang="es-GT" b="1" u="sng" dirty="0">
              <a:latin typeface="Arial" pitchFamily="34" charset="0"/>
              <a:cs typeface="Arial" pitchFamily="34" charset="0"/>
            </a:endParaRPr>
          </a:p>
        </p:txBody>
      </p:sp>
      <p:sp>
        <p:nvSpPr>
          <p:cNvPr id="3" name="2 Rectángulo"/>
          <p:cNvSpPr/>
          <p:nvPr/>
        </p:nvSpPr>
        <p:spPr>
          <a:xfrm>
            <a:off x="674109" y="2636912"/>
            <a:ext cx="8064897" cy="1200329"/>
          </a:xfrm>
          <a:prstGeom prst="rect">
            <a:avLst/>
          </a:prstGeom>
        </p:spPr>
        <p:txBody>
          <a:bodyPr wrap="square">
            <a:spAutoFit/>
          </a:bodyPr>
          <a:lstStyle/>
          <a:p>
            <a:pPr algn="just"/>
            <a:endParaRPr lang="es-GT" dirty="0" smtClean="0">
              <a:latin typeface="Arial" pitchFamily="34" charset="0"/>
              <a:cs typeface="Arial" pitchFamily="34" charset="0"/>
            </a:endParaRPr>
          </a:p>
          <a:p>
            <a:pPr algn="just"/>
            <a:endParaRPr lang="es-GT" dirty="0">
              <a:latin typeface="Arial" pitchFamily="34" charset="0"/>
              <a:cs typeface="Arial" pitchFamily="34" charset="0"/>
            </a:endParaRPr>
          </a:p>
          <a:p>
            <a:pPr algn="just"/>
            <a:endParaRPr lang="es-GT" dirty="0">
              <a:latin typeface="Arial" pitchFamily="34" charset="0"/>
              <a:cs typeface="Arial" pitchFamily="34" charset="0"/>
            </a:endParaRPr>
          </a:p>
          <a:p>
            <a:pPr algn="just"/>
            <a:r>
              <a:rPr lang="es-GT" dirty="0" smtClean="0">
                <a:latin typeface="Arial" pitchFamily="34" charset="0"/>
                <a:cs typeface="Arial" pitchFamily="34" charset="0"/>
              </a:rPr>
              <a:t> </a:t>
            </a:r>
            <a:endParaRPr lang="es-GT" dirty="0">
              <a:latin typeface="Arial" pitchFamily="34" charset="0"/>
              <a:cs typeface="Arial" pitchFamily="34" charset="0"/>
            </a:endParaRPr>
          </a:p>
        </p:txBody>
      </p:sp>
      <p:sp>
        <p:nvSpPr>
          <p:cNvPr id="2" name="1 Rectángulo"/>
          <p:cNvSpPr/>
          <p:nvPr/>
        </p:nvSpPr>
        <p:spPr>
          <a:xfrm>
            <a:off x="764042" y="2782083"/>
            <a:ext cx="7696390" cy="4247317"/>
          </a:xfrm>
          <a:prstGeom prst="rect">
            <a:avLst/>
          </a:prstGeom>
        </p:spPr>
        <p:txBody>
          <a:bodyPr wrap="square">
            <a:spAutoFit/>
          </a:bodyPr>
          <a:lstStyle/>
          <a:p>
            <a:pPr algn="just"/>
            <a:r>
              <a:rPr lang="es-GT" sz="1500" b="1" dirty="0">
                <a:latin typeface="Arial" pitchFamily="34" charset="0"/>
                <a:cs typeface="Arial" pitchFamily="34" charset="0"/>
              </a:rPr>
              <a:t>Norma </a:t>
            </a:r>
            <a:r>
              <a:rPr lang="es-GT" sz="1500" b="1" dirty="0" smtClean="0">
                <a:latin typeface="Arial" pitchFamily="34" charset="0"/>
                <a:cs typeface="Arial" pitchFamily="34" charset="0"/>
              </a:rPr>
              <a:t>29. </a:t>
            </a:r>
            <a:r>
              <a:rPr lang="es-GT" sz="1500" b="1" dirty="0">
                <a:latin typeface="Arial" pitchFamily="34" charset="0"/>
                <a:cs typeface="Arial" pitchFamily="34" charset="0"/>
              </a:rPr>
              <a:t>Programación de equipo</a:t>
            </a:r>
            <a:r>
              <a:rPr lang="es-MX" sz="1500" dirty="0">
                <a:latin typeface="Arial" pitchFamily="34" charset="0"/>
                <a:cs typeface="Arial" pitchFamily="34" charset="0"/>
              </a:rPr>
              <a:t>. La programación del equipo de cómputo, vehículos y otros, deberá validarse con las adquisiciones efectuadas el ejercicio fiscal anterior, con el fin de que el presupuesto multianual no muestre de forma reiterada los mismos requerimientos.  </a:t>
            </a:r>
            <a:endParaRPr lang="es-MX" sz="1500" dirty="0" smtClean="0">
              <a:latin typeface="Arial" pitchFamily="34" charset="0"/>
              <a:cs typeface="Arial" pitchFamily="34" charset="0"/>
            </a:endParaRPr>
          </a:p>
          <a:p>
            <a:pPr algn="just"/>
            <a:endParaRPr lang="es-MX" sz="1500" dirty="0">
              <a:latin typeface="Arial" pitchFamily="34" charset="0"/>
              <a:cs typeface="Arial" pitchFamily="34" charset="0"/>
            </a:endParaRPr>
          </a:p>
          <a:p>
            <a:pPr algn="just"/>
            <a:r>
              <a:rPr lang="es-GT" sz="1500" b="1" dirty="0">
                <a:latin typeface="Arial" pitchFamily="34" charset="0"/>
                <a:cs typeface="Arial" pitchFamily="34" charset="0"/>
              </a:rPr>
              <a:t>Norma </a:t>
            </a:r>
            <a:r>
              <a:rPr lang="es-GT" sz="1500" b="1" dirty="0" smtClean="0">
                <a:latin typeface="Arial" pitchFamily="34" charset="0"/>
                <a:cs typeface="Arial" pitchFamily="34" charset="0"/>
              </a:rPr>
              <a:t>32. </a:t>
            </a:r>
            <a:r>
              <a:rPr lang="es-GT" sz="1500" b="1" dirty="0">
                <a:latin typeface="Arial" pitchFamily="34" charset="0"/>
                <a:cs typeface="Arial" pitchFamily="34" charset="0"/>
              </a:rPr>
              <a:t>Programación de asignaciones para inversión.</a:t>
            </a:r>
            <a:r>
              <a:rPr lang="es-GT" sz="1500" dirty="0">
                <a:latin typeface="Arial" pitchFamily="34" charset="0"/>
                <a:cs typeface="Arial" pitchFamily="34" charset="0"/>
              </a:rPr>
              <a:t> Las instituciones deberán programar las asignaciones destinadas a inversión dentro del proceso de formulación, sin dejar reservas en gastos de funcionamiento. En la programación de obras se debe considerar los siguientes lineamientos:</a:t>
            </a:r>
          </a:p>
          <a:p>
            <a:pPr algn="just"/>
            <a:endParaRPr lang="es-GT" sz="1500" dirty="0" smtClean="0">
              <a:latin typeface="Arial" pitchFamily="34" charset="0"/>
              <a:cs typeface="Arial" pitchFamily="34" charset="0"/>
            </a:endParaRPr>
          </a:p>
          <a:p>
            <a:pPr marL="285750" lvl="0" indent="-285750" algn="just">
              <a:buFont typeface="Arial" panose="020B0604020202020204" pitchFamily="34" charset="0"/>
              <a:buChar char="•"/>
            </a:pPr>
            <a:r>
              <a:rPr lang="es-MX" sz="1500" dirty="0" smtClean="0">
                <a:latin typeface="Arial" pitchFamily="34" charset="0"/>
                <a:cs typeface="Arial" pitchFamily="34" charset="0"/>
              </a:rPr>
              <a:t>Las </a:t>
            </a:r>
            <a:r>
              <a:rPr lang="es-MX" sz="1500" dirty="0">
                <a:latin typeface="Arial" pitchFamily="34" charset="0"/>
                <a:cs typeface="Arial" pitchFamily="34" charset="0"/>
              </a:rPr>
              <a:t>obras que se programen en el presupuesto, estarán en función de los techos que la institución defina para la inversión y deberá priorizar las obras de arrastre. </a:t>
            </a:r>
            <a:endParaRPr lang="es-MX" sz="1500" dirty="0" smtClean="0">
              <a:latin typeface="Arial" pitchFamily="34" charset="0"/>
              <a:cs typeface="Arial" pitchFamily="34" charset="0"/>
            </a:endParaRPr>
          </a:p>
          <a:p>
            <a:pPr marL="342900" lvl="0" indent="-342900" algn="just">
              <a:buAutoNum type="alphaLcPeriod" startAt="5"/>
            </a:pPr>
            <a:endParaRPr lang="es-GT" sz="1500" dirty="0">
              <a:latin typeface="Arial" pitchFamily="34" charset="0"/>
              <a:cs typeface="Arial" pitchFamily="34" charset="0"/>
            </a:endParaRPr>
          </a:p>
          <a:p>
            <a:pPr marL="285750" lvl="0" indent="-285750" algn="just">
              <a:buFont typeface="Arial" panose="020B0604020202020204" pitchFamily="34" charset="0"/>
              <a:buChar char="•"/>
            </a:pPr>
            <a:r>
              <a:rPr lang="es-MX" sz="1500" dirty="0" smtClean="0">
                <a:latin typeface="Arial" pitchFamily="34" charset="0"/>
                <a:cs typeface="Arial" pitchFamily="34" charset="0"/>
              </a:rPr>
              <a:t>Se </a:t>
            </a:r>
            <a:r>
              <a:rPr lang="es-MX" sz="1500" dirty="0">
                <a:latin typeface="Arial" pitchFamily="34" charset="0"/>
                <a:cs typeface="Arial" pitchFamily="34" charset="0"/>
              </a:rPr>
              <a:t>deberá estimar la duración de los proyectos y su programación financiera multianual, para lo cual deberá remitir copia de la información junto con el anteproyecto a la Dirección Técnica del Presupuesto. Esta programación servirá de base para la formulación de cada año.    </a:t>
            </a:r>
            <a:endParaRPr lang="es-GT" sz="1500" dirty="0">
              <a:latin typeface="Arial" pitchFamily="34" charset="0"/>
              <a:cs typeface="Arial" pitchFamily="34" charset="0"/>
            </a:endParaRPr>
          </a:p>
          <a:p>
            <a:pPr algn="just"/>
            <a:endParaRPr lang="es-GT" sz="1500" dirty="0">
              <a:latin typeface="Arial" pitchFamily="34" charset="0"/>
              <a:cs typeface="Arial" pitchFamily="34" charset="0"/>
            </a:endParaRPr>
          </a:p>
        </p:txBody>
      </p:sp>
    </p:spTree>
    <p:extLst>
      <p:ext uri="{BB962C8B-B14F-4D97-AF65-F5344CB8AC3E}">
        <p14:creationId xmlns:p14="http://schemas.microsoft.com/office/powerpoint/2010/main" val="1436888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8 Grupo"/>
          <p:cNvGrpSpPr/>
          <p:nvPr/>
        </p:nvGrpSpPr>
        <p:grpSpPr>
          <a:xfrm>
            <a:off x="755576" y="260648"/>
            <a:ext cx="878507" cy="1197607"/>
            <a:chOff x="1" y="2304"/>
            <a:chExt cx="512894" cy="732705"/>
          </a:xfrm>
        </p:grpSpPr>
        <p:sp>
          <p:nvSpPr>
            <p:cNvPr id="10" name="9 Cheurón"/>
            <p:cNvSpPr/>
            <p:nvPr/>
          </p:nvSpPr>
          <p:spPr>
            <a:xfrm rot="5400000">
              <a:off x="-109905" y="112210"/>
              <a:ext cx="732705" cy="51289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urón 4"/>
            <p:cNvSpPr/>
            <p:nvPr/>
          </p:nvSpPr>
          <p:spPr>
            <a:xfrm>
              <a:off x="1" y="258751"/>
              <a:ext cx="512894" cy="2198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s-GT" sz="2400" kern="1200" dirty="0">
                <a:latin typeface="Arial" pitchFamily="34" charset="0"/>
                <a:cs typeface="Arial" pitchFamily="34" charset="0"/>
              </a:endParaRPr>
            </a:p>
          </p:txBody>
        </p:sp>
      </p:grpSp>
      <p:grpSp>
        <p:nvGrpSpPr>
          <p:cNvPr id="12" name="11 Grupo"/>
          <p:cNvGrpSpPr/>
          <p:nvPr/>
        </p:nvGrpSpPr>
        <p:grpSpPr>
          <a:xfrm>
            <a:off x="1634082" y="404663"/>
            <a:ext cx="6322295" cy="644531"/>
            <a:chOff x="512894" y="2306"/>
            <a:chExt cx="4671681" cy="476258"/>
          </a:xfrm>
        </p:grpSpPr>
        <p:sp>
          <p:nvSpPr>
            <p:cNvPr id="13" name="12 Redondear rectángulo de esquina del mismo lado"/>
            <p:cNvSpPr/>
            <p:nvPr/>
          </p:nvSpPr>
          <p:spPr>
            <a:xfrm rot="5400000">
              <a:off x="2610606" y="-2095406"/>
              <a:ext cx="476258" cy="4671681"/>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edondear rectángulo de esquina del mismo lado 6"/>
            <p:cNvSpPr/>
            <p:nvPr/>
          </p:nvSpPr>
          <p:spPr>
            <a:xfrm>
              <a:off x="512894" y="25554"/>
              <a:ext cx="4648432" cy="42976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7780" rIns="17780" bIns="17780" numCol="1" spcCol="1270" anchor="ctr" anchorCtr="0">
              <a:noAutofit/>
            </a:bodyPr>
            <a:lstStyle/>
            <a:p>
              <a:pPr marL="0" lvl="1" defTabSz="1244600">
                <a:lnSpc>
                  <a:spcPct val="90000"/>
                </a:lnSpc>
                <a:spcBef>
                  <a:spcPct val="0"/>
                </a:spcBef>
                <a:spcAft>
                  <a:spcPct val="15000"/>
                </a:spcAft>
              </a:pPr>
              <a:r>
                <a:rPr lang="es-GT" sz="3600" dirty="0" smtClean="0">
                  <a:latin typeface="Arial" pitchFamily="34" charset="0"/>
                  <a:cs typeface="Arial" pitchFamily="34" charset="0"/>
                </a:rPr>
                <a:t>Planificación</a:t>
              </a:r>
              <a:endParaRPr lang="es-GT" sz="3600" dirty="0">
                <a:latin typeface="Arial" pitchFamily="34" charset="0"/>
                <a:cs typeface="Arial" pitchFamily="34" charset="0"/>
              </a:endParaRPr>
            </a:p>
          </p:txBody>
        </p:sp>
      </p:grpSp>
      <p:sp>
        <p:nvSpPr>
          <p:cNvPr id="15" name="Título 1"/>
          <p:cNvSpPr>
            <a:spLocks noGrp="1"/>
          </p:cNvSpPr>
          <p:nvPr>
            <p:ph type="title"/>
          </p:nvPr>
        </p:nvSpPr>
        <p:spPr>
          <a:xfrm>
            <a:off x="514648" y="1340768"/>
            <a:ext cx="8229600" cy="1143000"/>
          </a:xfrm>
        </p:spPr>
        <p:txBody>
          <a:bodyPr>
            <a:normAutofit/>
          </a:bodyPr>
          <a:lstStyle/>
          <a:p>
            <a:r>
              <a:rPr lang="es-GT" sz="2400" b="1" dirty="0">
                <a:solidFill>
                  <a:srgbClr val="002060"/>
                </a:solidFill>
                <a:latin typeface="Arial" pitchFamily="34" charset="0"/>
                <a:cs typeface="Arial" pitchFamily="34" charset="0"/>
              </a:rPr>
              <a:t>Metodología para la Implementación del </a:t>
            </a:r>
            <a:br>
              <a:rPr lang="es-GT" sz="2400" b="1" dirty="0">
                <a:solidFill>
                  <a:srgbClr val="002060"/>
                </a:solidFill>
                <a:latin typeface="Arial" pitchFamily="34" charset="0"/>
                <a:cs typeface="Arial" pitchFamily="34" charset="0"/>
              </a:rPr>
            </a:br>
            <a:r>
              <a:rPr lang="es-GT" sz="2400" b="1" dirty="0">
                <a:solidFill>
                  <a:srgbClr val="002060"/>
                </a:solidFill>
                <a:latin typeface="Arial" pitchFamily="34" charset="0"/>
                <a:cs typeface="Arial" pitchFamily="34" charset="0"/>
              </a:rPr>
              <a:t>Presupuesto Multianual 2018-2022</a:t>
            </a:r>
          </a:p>
        </p:txBody>
      </p:sp>
      <p:sp>
        <p:nvSpPr>
          <p:cNvPr id="3" name="2 Rectángulo"/>
          <p:cNvSpPr/>
          <p:nvPr/>
        </p:nvSpPr>
        <p:spPr>
          <a:xfrm>
            <a:off x="674109" y="2636912"/>
            <a:ext cx="8064897" cy="1200329"/>
          </a:xfrm>
          <a:prstGeom prst="rect">
            <a:avLst/>
          </a:prstGeom>
        </p:spPr>
        <p:txBody>
          <a:bodyPr wrap="square">
            <a:spAutoFit/>
          </a:bodyPr>
          <a:lstStyle/>
          <a:p>
            <a:pPr algn="just"/>
            <a:endParaRPr lang="es-GT" dirty="0" smtClean="0">
              <a:latin typeface="Arial" pitchFamily="34" charset="0"/>
              <a:cs typeface="Arial" pitchFamily="34" charset="0"/>
            </a:endParaRPr>
          </a:p>
          <a:p>
            <a:pPr algn="just"/>
            <a:endParaRPr lang="es-GT" dirty="0">
              <a:latin typeface="Arial" pitchFamily="34" charset="0"/>
              <a:cs typeface="Arial" pitchFamily="34" charset="0"/>
            </a:endParaRPr>
          </a:p>
          <a:p>
            <a:pPr algn="just"/>
            <a:endParaRPr lang="es-GT" dirty="0">
              <a:latin typeface="Arial" pitchFamily="34" charset="0"/>
              <a:cs typeface="Arial" pitchFamily="34" charset="0"/>
            </a:endParaRPr>
          </a:p>
          <a:p>
            <a:pPr algn="just"/>
            <a:r>
              <a:rPr lang="es-GT" dirty="0" smtClean="0">
                <a:latin typeface="Arial" pitchFamily="34" charset="0"/>
                <a:cs typeface="Arial" pitchFamily="34" charset="0"/>
              </a:rPr>
              <a:t> </a:t>
            </a:r>
            <a:endParaRPr lang="es-GT" dirty="0">
              <a:latin typeface="Arial" pitchFamily="34" charset="0"/>
              <a:cs typeface="Arial" pitchFamily="34" charset="0"/>
            </a:endParaRPr>
          </a:p>
        </p:txBody>
      </p:sp>
      <p:sp>
        <p:nvSpPr>
          <p:cNvPr id="4" name="3 Rectángulo"/>
          <p:cNvSpPr/>
          <p:nvPr/>
        </p:nvSpPr>
        <p:spPr>
          <a:xfrm>
            <a:off x="531884" y="2620286"/>
            <a:ext cx="8064896" cy="1200329"/>
          </a:xfrm>
          <a:prstGeom prst="rect">
            <a:avLst/>
          </a:prstGeom>
        </p:spPr>
        <p:txBody>
          <a:bodyPr wrap="square">
            <a:spAutoFit/>
          </a:bodyPr>
          <a:lstStyle/>
          <a:p>
            <a:pPr algn="just"/>
            <a:r>
              <a:rPr lang="es-GT" dirty="0">
                <a:latin typeface="Arial" panose="020B0604020202020204" pitchFamily="34" charset="0"/>
                <a:cs typeface="Arial" panose="020B0604020202020204" pitchFamily="34" charset="0"/>
              </a:rPr>
              <a:t>Para el proceso 2018-2022, se busca mejorar la formulación del anteproyecto de presupuesto multianual institucional, evitando formularse bajo criterios incrementalistas inerciales; sino dentro del marco de eficiencia en el gasto público y la determinación de alcanzar los resultados y metas </a:t>
            </a:r>
            <a:r>
              <a:rPr lang="es-GT" dirty="0" smtClean="0">
                <a:latin typeface="Arial" panose="020B0604020202020204" pitchFamily="34" charset="0"/>
                <a:cs typeface="Arial" panose="020B0604020202020204" pitchFamily="34" charset="0"/>
              </a:rPr>
              <a:t>propuestos.</a:t>
            </a:r>
            <a:endParaRPr lang="es-GT" dirty="0">
              <a:latin typeface="Arial" panose="020B0604020202020204" pitchFamily="34" charset="0"/>
              <a:cs typeface="Arial" panose="020B0604020202020204" pitchFamily="34" charset="0"/>
            </a:endParaRPr>
          </a:p>
        </p:txBody>
      </p:sp>
      <p:sp>
        <p:nvSpPr>
          <p:cNvPr id="5" name="4 Rectángulo"/>
          <p:cNvSpPr/>
          <p:nvPr/>
        </p:nvSpPr>
        <p:spPr>
          <a:xfrm>
            <a:off x="524731" y="4077072"/>
            <a:ext cx="8064896" cy="1477328"/>
          </a:xfrm>
          <a:prstGeom prst="rect">
            <a:avLst/>
          </a:prstGeom>
        </p:spPr>
        <p:txBody>
          <a:bodyPr wrap="square">
            <a:spAutoFit/>
          </a:bodyPr>
          <a:lstStyle/>
          <a:p>
            <a:pPr algn="just"/>
            <a:r>
              <a:rPr lang="es-GT" dirty="0" smtClean="0">
                <a:latin typeface="Arial" panose="020B0604020202020204" pitchFamily="34" charset="0"/>
                <a:cs typeface="Arial" panose="020B0604020202020204" pitchFamily="34" charset="0"/>
              </a:rPr>
              <a:t>Las </a:t>
            </a:r>
            <a:r>
              <a:rPr lang="es-GT" dirty="0">
                <a:latin typeface="Arial" panose="020B0604020202020204" pitchFamily="34" charset="0"/>
                <a:cs typeface="Arial" panose="020B0604020202020204" pitchFamily="34" charset="0"/>
              </a:rPr>
              <a:t>entidades del sector público deben elaborar un presupuesto multianual de cinco años, con énfasis en la realización de un diagnóstico de sus programas presupuestarios, con el objetivo de realizar una línea base para proponer mejoras sustanciales en sus intervenciones e indicadores, que reflejen la reducción de brechas sociales. </a:t>
            </a:r>
          </a:p>
        </p:txBody>
      </p:sp>
    </p:spTree>
    <p:extLst>
      <p:ext uri="{BB962C8B-B14F-4D97-AF65-F5344CB8AC3E}">
        <p14:creationId xmlns:p14="http://schemas.microsoft.com/office/powerpoint/2010/main" val="2062618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3671</TotalTime>
  <Words>1536</Words>
  <Application>Microsoft Office PowerPoint</Application>
  <PresentationFormat>Presentación en pantalla (4:3)</PresentationFormat>
  <Paragraphs>301</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Segoe UI Black</vt:lpstr>
      <vt:lpstr>Tema de Office</vt:lpstr>
      <vt:lpstr>Presentación de PowerPoint</vt:lpstr>
      <vt:lpstr>El rol de la Comisión Técnica de Finanzas Públicas (CTFP) en el proceso de programación y formulación presupuestaria</vt:lpstr>
      <vt:lpstr>Proceso Presupuestario 2018 y Multianual 2018-2022</vt:lpstr>
      <vt:lpstr>Presentación de PowerPoint</vt:lpstr>
      <vt:lpstr>Principales Normas de Formulación Presupuestaria</vt:lpstr>
      <vt:lpstr>Principales Normas de Formulación Presupuestaria</vt:lpstr>
      <vt:lpstr>Principales Normas de Formulación Presupuestaria</vt:lpstr>
      <vt:lpstr>Principales Normas de Formulación Presupuestaria</vt:lpstr>
      <vt:lpstr>Metodología para la Implementación del  Presupuesto Multianual 2018-2022</vt:lpstr>
      <vt:lpstr>Metodología para la Implementación del  Presupuesto Multianual 2018-2022</vt:lpstr>
      <vt:lpstr>Principales Actividades Relacionadas con el Proceso de Formulación Presupuestaria para el Ejercicio Fiscal 2018 y Multianual 2018-2022</vt:lpstr>
      <vt:lpstr>Principales Actividades Relacionadas con el Proceso de Formulación Presupuestaria para el Ejercicio Fiscal 2018 y Multianual 2018-2022</vt:lpstr>
      <vt:lpstr>Principales Actividades Relacionadas con el Proceso de Formulación Presupuestaria para el Ejercicio Fiscal 2018 y Multianual 2018-2022</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Aida Cristina  Quintanilla Lara</dc:creator>
  <cp:lastModifiedBy>Myriam Adelaida Galvez García</cp:lastModifiedBy>
  <cp:revision>395</cp:revision>
  <cp:lastPrinted>2017-04-28T15:08:17Z</cp:lastPrinted>
  <dcterms:created xsi:type="dcterms:W3CDTF">2015-02-16T15:19:16Z</dcterms:created>
  <dcterms:modified xsi:type="dcterms:W3CDTF">2017-05-03T16:19:48Z</dcterms:modified>
</cp:coreProperties>
</file>