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256" r:id="rId2"/>
    <p:sldId id="703" r:id="rId3"/>
    <p:sldId id="765" r:id="rId4"/>
    <p:sldId id="764" r:id="rId5"/>
    <p:sldId id="815" r:id="rId6"/>
    <p:sldId id="775" r:id="rId7"/>
    <p:sldId id="783" r:id="rId8"/>
    <p:sldId id="816" r:id="rId9"/>
    <p:sldId id="817" r:id="rId10"/>
    <p:sldId id="818" r:id="rId11"/>
    <p:sldId id="819" r:id="rId12"/>
    <p:sldId id="820" r:id="rId13"/>
    <p:sldId id="821" r:id="rId14"/>
    <p:sldId id="822" r:id="rId15"/>
    <p:sldId id="823" r:id="rId16"/>
    <p:sldId id="824" r:id="rId17"/>
    <p:sldId id="825" r:id="rId18"/>
    <p:sldId id="826" r:id="rId19"/>
    <p:sldId id="827" r:id="rId20"/>
    <p:sldId id="770" r:id="rId21"/>
    <p:sldId id="809" r:id="rId22"/>
    <p:sldId id="793" r:id="rId23"/>
    <p:sldId id="794" r:id="rId24"/>
    <p:sldId id="810" r:id="rId25"/>
    <p:sldId id="795" r:id="rId26"/>
    <p:sldId id="796" r:id="rId27"/>
    <p:sldId id="800" r:id="rId28"/>
    <p:sldId id="797" r:id="rId29"/>
    <p:sldId id="798" r:id="rId30"/>
    <p:sldId id="801" r:id="rId31"/>
    <p:sldId id="799" r:id="rId32"/>
    <p:sldId id="802" r:id="rId33"/>
    <p:sldId id="805" r:id="rId34"/>
    <p:sldId id="807" r:id="rId35"/>
    <p:sldId id="831" r:id="rId36"/>
    <p:sldId id="832" r:id="rId37"/>
    <p:sldId id="806" r:id="rId38"/>
    <p:sldId id="782" r:id="rId39"/>
    <p:sldId id="829" r:id="rId40"/>
    <p:sldId id="833" r:id="rId41"/>
  </p:sldIdLst>
  <p:sldSz cx="9144000" cy="6858000" type="screen4x3"/>
  <p:notesSz cx="7026275" cy="9312275"/>
  <p:defaultTextStyle>
    <a:defPPr>
      <a:defRPr lang="en-US"/>
    </a:defPPr>
    <a:lvl1pPr algn="l" rtl="0" eaLnBrk="0" fontAlgn="base" hangingPunct="0">
      <a:spcBef>
        <a:spcPct val="20000"/>
      </a:spcBef>
      <a:spcAft>
        <a:spcPct val="0"/>
      </a:spcAft>
      <a:defRPr sz="2400" b="1" kern="1200">
        <a:solidFill>
          <a:srgbClr val="FFFFCC"/>
        </a:solidFill>
        <a:latin typeface="Arial" charset="0"/>
        <a:ea typeface="+mn-ea"/>
        <a:cs typeface="Arial" charset="0"/>
      </a:defRPr>
    </a:lvl1pPr>
    <a:lvl2pPr marL="457200" algn="l" rtl="0" eaLnBrk="0" fontAlgn="base" hangingPunct="0">
      <a:spcBef>
        <a:spcPct val="20000"/>
      </a:spcBef>
      <a:spcAft>
        <a:spcPct val="0"/>
      </a:spcAft>
      <a:defRPr sz="2400" b="1" kern="1200">
        <a:solidFill>
          <a:srgbClr val="FFFFCC"/>
        </a:solidFill>
        <a:latin typeface="Arial" charset="0"/>
        <a:ea typeface="+mn-ea"/>
        <a:cs typeface="Arial" charset="0"/>
      </a:defRPr>
    </a:lvl2pPr>
    <a:lvl3pPr marL="914400" algn="l" rtl="0" eaLnBrk="0" fontAlgn="base" hangingPunct="0">
      <a:spcBef>
        <a:spcPct val="20000"/>
      </a:spcBef>
      <a:spcAft>
        <a:spcPct val="0"/>
      </a:spcAft>
      <a:defRPr sz="2400" b="1" kern="1200">
        <a:solidFill>
          <a:srgbClr val="FFFFCC"/>
        </a:solidFill>
        <a:latin typeface="Arial" charset="0"/>
        <a:ea typeface="+mn-ea"/>
        <a:cs typeface="Arial" charset="0"/>
      </a:defRPr>
    </a:lvl3pPr>
    <a:lvl4pPr marL="1371600" algn="l" rtl="0" eaLnBrk="0" fontAlgn="base" hangingPunct="0">
      <a:spcBef>
        <a:spcPct val="20000"/>
      </a:spcBef>
      <a:spcAft>
        <a:spcPct val="0"/>
      </a:spcAft>
      <a:defRPr sz="2400" b="1" kern="1200">
        <a:solidFill>
          <a:srgbClr val="FFFFCC"/>
        </a:solidFill>
        <a:latin typeface="Arial" charset="0"/>
        <a:ea typeface="+mn-ea"/>
        <a:cs typeface="Arial" charset="0"/>
      </a:defRPr>
    </a:lvl4pPr>
    <a:lvl5pPr marL="1828800" algn="l" rtl="0" eaLnBrk="0" fontAlgn="base" hangingPunct="0">
      <a:spcBef>
        <a:spcPct val="20000"/>
      </a:spcBef>
      <a:spcAft>
        <a:spcPct val="0"/>
      </a:spcAft>
      <a:defRPr sz="2400" b="1" kern="1200">
        <a:solidFill>
          <a:srgbClr val="FFFFCC"/>
        </a:solidFill>
        <a:latin typeface="Arial" charset="0"/>
        <a:ea typeface="+mn-ea"/>
        <a:cs typeface="Arial" charset="0"/>
      </a:defRPr>
    </a:lvl5pPr>
    <a:lvl6pPr marL="2286000" algn="l" defTabSz="914400" rtl="0" eaLnBrk="1" latinLnBrk="0" hangingPunct="1">
      <a:defRPr sz="2400" b="1" kern="1200">
        <a:solidFill>
          <a:srgbClr val="FFFFCC"/>
        </a:solidFill>
        <a:latin typeface="Arial" charset="0"/>
        <a:ea typeface="+mn-ea"/>
        <a:cs typeface="Arial" charset="0"/>
      </a:defRPr>
    </a:lvl6pPr>
    <a:lvl7pPr marL="2743200" algn="l" defTabSz="914400" rtl="0" eaLnBrk="1" latinLnBrk="0" hangingPunct="1">
      <a:defRPr sz="2400" b="1" kern="1200">
        <a:solidFill>
          <a:srgbClr val="FFFFCC"/>
        </a:solidFill>
        <a:latin typeface="Arial" charset="0"/>
        <a:ea typeface="+mn-ea"/>
        <a:cs typeface="Arial" charset="0"/>
      </a:defRPr>
    </a:lvl7pPr>
    <a:lvl8pPr marL="3200400" algn="l" defTabSz="914400" rtl="0" eaLnBrk="1" latinLnBrk="0" hangingPunct="1">
      <a:defRPr sz="2400" b="1" kern="1200">
        <a:solidFill>
          <a:srgbClr val="FFFFCC"/>
        </a:solidFill>
        <a:latin typeface="Arial" charset="0"/>
        <a:ea typeface="+mn-ea"/>
        <a:cs typeface="Arial" charset="0"/>
      </a:defRPr>
    </a:lvl8pPr>
    <a:lvl9pPr marL="3657600" algn="l" defTabSz="914400" rtl="0" eaLnBrk="1" latinLnBrk="0" hangingPunct="1">
      <a:defRPr sz="2400" b="1" kern="1200">
        <a:solidFill>
          <a:srgbClr val="FFFFCC"/>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21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Hughes" initials="RH" lastIdx="1" clrIdx="0"/>
  <p:cmAuthor id="1" name="dgentry" initials="d"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021"/>
    <a:srgbClr val="FF9900"/>
    <a:srgbClr val="800000"/>
    <a:srgbClr val="996600"/>
    <a:srgbClr val="006600"/>
    <a:srgbClr val="000066"/>
    <a:srgbClr val="008000"/>
    <a:srgbClr val="5F5F5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1333" autoAdjust="0"/>
  </p:normalViewPr>
  <p:slideViewPr>
    <p:cSldViewPr>
      <p:cViewPr varScale="1">
        <p:scale>
          <a:sx n="99" d="100"/>
          <a:sy n="99" d="100"/>
        </p:scale>
        <p:origin x="594" y="78"/>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notesViewPr>
    <p:cSldViewPr>
      <p:cViewPr>
        <p:scale>
          <a:sx n="75" d="100"/>
          <a:sy n="75" d="100"/>
        </p:scale>
        <p:origin x="-2028" y="-72"/>
      </p:cViewPr>
      <p:guideLst>
        <p:guide orient="horz" pos="2933"/>
        <p:guide pos="221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4"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 noProof="0"/>
            </a:pPr>
            <a:r>
              <a:rPr lang="es-ES" sz="1600" noProof="0" smtClean="0"/>
              <a:t>Inversiones en </a:t>
            </a:r>
            <a:r>
              <a:rPr lang="es-ES" sz="1600" noProof="0"/>
              <a:t>PPPs-- 1990-2014</a:t>
            </a:r>
          </a:p>
          <a:p>
            <a:pPr>
              <a:defRPr lang="es-ES" noProof="0"/>
            </a:pPr>
            <a:r>
              <a:rPr lang="es-ES" sz="1400" noProof="0"/>
              <a:t>(</a:t>
            </a:r>
            <a:r>
              <a:rPr lang="es-ES" sz="1400" noProof="0" smtClean="0"/>
              <a:t>Porcentaje del PIB)</a:t>
            </a:r>
            <a:endParaRPr lang="es-ES" sz="1400" noProof="0"/>
          </a:p>
        </c:rich>
      </c:tx>
      <c:overlay val="0"/>
    </c:title>
    <c:autoTitleDeleted val="0"/>
    <c:plotArea>
      <c:layout/>
      <c:barChart>
        <c:barDir val="bar"/>
        <c:grouping val="clustered"/>
        <c:varyColors val="0"/>
        <c:ser>
          <c:idx val="0"/>
          <c:order val="0"/>
          <c:tx>
            <c:strRef>
              <c:f>Sheet1!$B$1</c:f>
              <c:strCache>
                <c:ptCount val="1"/>
                <c:pt idx="0">
                  <c:v>Investments in PPPs</c:v>
                </c:pt>
              </c:strCache>
            </c:strRef>
          </c:tx>
          <c:invertIfNegative val="0"/>
          <c:cat>
            <c:strRef>
              <c:f>Sheet1!$A$2:$A$19</c:f>
              <c:strCache>
                <c:ptCount val="18"/>
                <c:pt idx="0">
                  <c:v>Finland</c:v>
                </c:pt>
                <c:pt idx="1">
                  <c:v>Germany</c:v>
                </c:pt>
                <c:pt idx="2">
                  <c:v>Sweden</c:v>
                </c:pt>
                <c:pt idx="3">
                  <c:v>Austria</c:v>
                </c:pt>
                <c:pt idx="4">
                  <c:v>Italy</c:v>
                </c:pt>
                <c:pt idx="5">
                  <c:v>Netherlands</c:v>
                </c:pt>
                <c:pt idx="6">
                  <c:v>Poland</c:v>
                </c:pt>
                <c:pt idx="7">
                  <c:v>France</c:v>
                </c:pt>
                <c:pt idx="8">
                  <c:v>Belgium</c:v>
                </c:pt>
                <c:pt idx="9">
                  <c:v>Russia</c:v>
                </c:pt>
                <c:pt idx="10">
                  <c:v>Ireland</c:v>
                </c:pt>
                <c:pt idx="11">
                  <c:v>Spain</c:v>
                </c:pt>
                <c:pt idx="12">
                  <c:v>Costa Rica</c:v>
                </c:pt>
                <c:pt idx="13">
                  <c:v>Cyprus</c:v>
                </c:pt>
                <c:pt idx="14">
                  <c:v>Hungary</c:v>
                </c:pt>
                <c:pt idx="15">
                  <c:v>United Kingdom</c:v>
                </c:pt>
                <c:pt idx="16">
                  <c:v>Greece</c:v>
                </c:pt>
                <c:pt idx="17">
                  <c:v>Portugal</c:v>
                </c:pt>
              </c:strCache>
            </c:strRef>
          </c:cat>
          <c:val>
            <c:numRef>
              <c:f>Sheet1!$B$2:$B$19</c:f>
              <c:numCache>
                <c:formatCode>General</c:formatCode>
                <c:ptCount val="18"/>
                <c:pt idx="0">
                  <c:v>0.2</c:v>
                </c:pt>
                <c:pt idx="1">
                  <c:v>0.4</c:v>
                </c:pt>
                <c:pt idx="2">
                  <c:v>0.4</c:v>
                </c:pt>
                <c:pt idx="3">
                  <c:v>0.5</c:v>
                </c:pt>
                <c:pt idx="4">
                  <c:v>0.70000000000000062</c:v>
                </c:pt>
                <c:pt idx="5">
                  <c:v>0.9</c:v>
                </c:pt>
                <c:pt idx="6">
                  <c:v>1.1000000000000001</c:v>
                </c:pt>
                <c:pt idx="7">
                  <c:v>1.1000000000000001</c:v>
                </c:pt>
                <c:pt idx="8">
                  <c:v>1.5</c:v>
                </c:pt>
                <c:pt idx="9">
                  <c:v>2</c:v>
                </c:pt>
                <c:pt idx="10">
                  <c:v>2.2999999999999998</c:v>
                </c:pt>
                <c:pt idx="11">
                  <c:v>3.2</c:v>
                </c:pt>
                <c:pt idx="12">
                  <c:v>3.5</c:v>
                </c:pt>
                <c:pt idx="13">
                  <c:v>4.0999999999999996</c:v>
                </c:pt>
                <c:pt idx="14">
                  <c:v>4.5</c:v>
                </c:pt>
                <c:pt idx="15">
                  <c:v>7</c:v>
                </c:pt>
                <c:pt idx="16">
                  <c:v>7.4</c:v>
                </c:pt>
                <c:pt idx="17">
                  <c:v>12.5</c:v>
                </c:pt>
              </c:numCache>
            </c:numRef>
          </c:val>
        </c:ser>
        <c:dLbls>
          <c:showLegendKey val="0"/>
          <c:showVal val="0"/>
          <c:showCatName val="0"/>
          <c:showSerName val="0"/>
          <c:showPercent val="0"/>
          <c:showBubbleSize val="0"/>
        </c:dLbls>
        <c:gapWidth val="150"/>
        <c:axId val="246171688"/>
        <c:axId val="246172080"/>
      </c:barChart>
      <c:catAx>
        <c:axId val="246171688"/>
        <c:scaling>
          <c:orientation val="minMax"/>
        </c:scaling>
        <c:delete val="0"/>
        <c:axPos val="l"/>
        <c:numFmt formatCode="General" sourceLinked="0"/>
        <c:majorTickMark val="out"/>
        <c:minorTickMark val="none"/>
        <c:tickLblPos val="nextTo"/>
        <c:crossAx val="246172080"/>
        <c:crosses val="autoZero"/>
        <c:auto val="1"/>
        <c:lblAlgn val="ctr"/>
        <c:lblOffset val="100"/>
        <c:noMultiLvlLbl val="0"/>
      </c:catAx>
      <c:valAx>
        <c:axId val="246172080"/>
        <c:scaling>
          <c:orientation val="minMax"/>
        </c:scaling>
        <c:delete val="0"/>
        <c:axPos val="b"/>
        <c:numFmt formatCode="General" sourceLinked="1"/>
        <c:majorTickMark val="out"/>
        <c:minorTickMark val="none"/>
        <c:tickLblPos val="nextTo"/>
        <c:crossAx val="246171688"/>
        <c:crosses val="autoZero"/>
        <c:crossBetween val="between"/>
      </c:valAx>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 noProof="0"/>
            </a:pPr>
            <a:r>
              <a:rPr lang="es-ES" sz="1400" noProof="0" smtClean="0"/>
              <a:t>Gasto</a:t>
            </a:r>
            <a:r>
              <a:rPr lang="es-ES" sz="1400" baseline="0" noProof="0" smtClean="0"/>
              <a:t> </a:t>
            </a:r>
            <a:r>
              <a:rPr lang="es-ES" sz="1400" noProof="0" smtClean="0"/>
              <a:t>Anual </a:t>
            </a:r>
          </a:p>
          <a:p>
            <a:pPr>
              <a:defRPr lang="es-ES" noProof="0"/>
            </a:pPr>
            <a:r>
              <a:rPr lang="es-ES" sz="1400" noProof="0" smtClean="0"/>
              <a:t>po</a:t>
            </a:r>
            <a:r>
              <a:rPr lang="es-ES" sz="1400" baseline="0" noProof="0" smtClean="0"/>
              <a:t>rcentaje del PIB</a:t>
            </a:r>
            <a:endParaRPr lang="es-ES" sz="1400" noProof="0"/>
          </a:p>
        </c:rich>
      </c:tx>
      <c:overlay val="0"/>
    </c:title>
    <c:autoTitleDeleted val="0"/>
    <c:plotArea>
      <c:layout/>
      <c:barChart>
        <c:barDir val="bar"/>
        <c:grouping val="clustered"/>
        <c:varyColors val="0"/>
        <c:ser>
          <c:idx val="0"/>
          <c:order val="0"/>
          <c:tx>
            <c:strRef>
              <c:f>Sheet1!$F$1</c:f>
              <c:strCache>
                <c:ptCount val="1"/>
                <c:pt idx="0">
                  <c:v>Annual Expenditures</c:v>
                </c:pt>
              </c:strCache>
            </c:strRef>
          </c:tx>
          <c:invertIfNegative val="0"/>
          <c:cat>
            <c:strRef>
              <c:f>Sheet1!$E$2:$E$9</c:f>
              <c:strCache>
                <c:ptCount val="8"/>
                <c:pt idx="0">
                  <c:v>Costa Rica</c:v>
                </c:pt>
                <c:pt idx="1">
                  <c:v>Portugal</c:v>
                </c:pt>
                <c:pt idx="2">
                  <c:v>Romania</c:v>
                </c:pt>
                <c:pt idx="3">
                  <c:v>Mozambique</c:v>
                </c:pt>
                <c:pt idx="4">
                  <c:v>Ireland</c:v>
                </c:pt>
                <c:pt idx="5">
                  <c:v>Finland</c:v>
                </c:pt>
                <c:pt idx="6">
                  <c:v>Russia</c:v>
                </c:pt>
                <c:pt idx="7">
                  <c:v>Bolivia</c:v>
                </c:pt>
              </c:strCache>
            </c:strRef>
          </c:cat>
          <c:val>
            <c:numRef>
              <c:f>Sheet1!$F$2:$F$9</c:f>
              <c:numCache>
                <c:formatCode>General</c:formatCode>
                <c:ptCount val="8"/>
                <c:pt idx="0">
                  <c:v>4.3</c:v>
                </c:pt>
                <c:pt idx="1">
                  <c:v>5.4</c:v>
                </c:pt>
                <c:pt idx="2">
                  <c:v>7.6</c:v>
                </c:pt>
                <c:pt idx="3">
                  <c:v>11</c:v>
                </c:pt>
                <c:pt idx="4">
                  <c:v>12</c:v>
                </c:pt>
                <c:pt idx="5">
                  <c:v>14</c:v>
                </c:pt>
                <c:pt idx="6">
                  <c:v>29</c:v>
                </c:pt>
                <c:pt idx="7">
                  <c:v>32</c:v>
                </c:pt>
              </c:numCache>
            </c:numRef>
          </c:val>
        </c:ser>
        <c:dLbls>
          <c:showLegendKey val="0"/>
          <c:showVal val="0"/>
          <c:showCatName val="0"/>
          <c:showSerName val="0"/>
          <c:showPercent val="0"/>
          <c:showBubbleSize val="0"/>
        </c:dLbls>
        <c:gapWidth val="150"/>
        <c:axId val="246172864"/>
        <c:axId val="246173256"/>
      </c:barChart>
      <c:catAx>
        <c:axId val="246172864"/>
        <c:scaling>
          <c:orientation val="minMax"/>
        </c:scaling>
        <c:delete val="0"/>
        <c:axPos val="l"/>
        <c:numFmt formatCode="General" sourceLinked="0"/>
        <c:majorTickMark val="out"/>
        <c:minorTickMark val="none"/>
        <c:tickLblPos val="nextTo"/>
        <c:crossAx val="246173256"/>
        <c:crosses val="autoZero"/>
        <c:auto val="1"/>
        <c:lblAlgn val="ctr"/>
        <c:lblOffset val="100"/>
        <c:noMultiLvlLbl val="0"/>
      </c:catAx>
      <c:valAx>
        <c:axId val="246173256"/>
        <c:scaling>
          <c:orientation val="minMax"/>
        </c:scaling>
        <c:delete val="0"/>
        <c:axPos val="b"/>
        <c:numFmt formatCode="General" sourceLinked="1"/>
        <c:majorTickMark val="out"/>
        <c:minorTickMark val="none"/>
        <c:tickLblPos val="nextTo"/>
        <c:crossAx val="246172864"/>
        <c:crosses val="autoZero"/>
        <c:crossBetween val="between"/>
      </c:valAx>
      <c:spPr>
        <a:noFill/>
        <a:ln w="25400">
          <a:noFill/>
        </a:ln>
      </c:spPr>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DE80B2-A8B8-44E5-860A-D00BB13690B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0BF3F05-D19E-467F-A32C-3FAB7E7978EE}">
      <dgm:prSet phldrT="[Text]" custT="1"/>
      <dgm:spPr>
        <a:solidFill>
          <a:schemeClr val="bg1">
            <a:lumMod val="65000"/>
          </a:schemeClr>
        </a:solidFill>
      </dgm:spPr>
      <dgm:t>
        <a:bodyPr/>
        <a:lstStyle/>
        <a:p>
          <a:r>
            <a:rPr lang="es-ES" sz="1600" b="1" noProof="0" smtClean="0">
              <a:solidFill>
                <a:schemeClr val="accent4">
                  <a:lumMod val="10000"/>
                </a:schemeClr>
              </a:solidFill>
            </a:rPr>
            <a:t>Sector Público</a:t>
          </a:r>
        </a:p>
        <a:p>
          <a:r>
            <a:rPr lang="es-ES" sz="1600" noProof="0" smtClean="0">
              <a:solidFill>
                <a:schemeClr val="accent4">
                  <a:lumMod val="10000"/>
                </a:schemeClr>
              </a:solidFill>
            </a:rPr>
            <a:t>624 Entidades</a:t>
          </a:r>
        </a:p>
        <a:p>
          <a:r>
            <a:rPr lang="es-ES" sz="1600" noProof="0" smtClean="0">
              <a:solidFill>
                <a:schemeClr val="accent4">
                  <a:lumMod val="10000"/>
                </a:schemeClr>
              </a:solidFill>
            </a:rPr>
            <a:t>60% del PIB</a:t>
          </a:r>
          <a:endParaRPr lang="es-ES" sz="1600" noProof="0">
            <a:solidFill>
              <a:schemeClr val="accent4">
                <a:lumMod val="10000"/>
              </a:schemeClr>
            </a:solidFill>
          </a:endParaRPr>
        </a:p>
      </dgm:t>
    </dgm:pt>
    <dgm:pt modelId="{C9A8E0F2-64B7-4F0A-83AB-A9E4992A3379}" type="parTrans" cxnId="{D0EDC08B-70FB-438F-910D-15D8374A3F88}">
      <dgm:prSet/>
      <dgm:spPr/>
      <dgm:t>
        <a:bodyPr/>
        <a:lstStyle/>
        <a:p>
          <a:endParaRPr lang="es-ES" noProof="0">
            <a:solidFill>
              <a:schemeClr val="accent4">
                <a:lumMod val="10000"/>
              </a:schemeClr>
            </a:solidFill>
          </a:endParaRPr>
        </a:p>
      </dgm:t>
    </dgm:pt>
    <dgm:pt modelId="{5A73F004-BC99-4C79-9077-66EE0FFBE4CB}" type="sibTrans" cxnId="{D0EDC08B-70FB-438F-910D-15D8374A3F88}">
      <dgm:prSet/>
      <dgm:spPr/>
      <dgm:t>
        <a:bodyPr/>
        <a:lstStyle/>
        <a:p>
          <a:endParaRPr lang="es-ES" noProof="0">
            <a:solidFill>
              <a:schemeClr val="accent4">
                <a:lumMod val="10000"/>
              </a:schemeClr>
            </a:solidFill>
          </a:endParaRPr>
        </a:p>
      </dgm:t>
    </dgm:pt>
    <dgm:pt modelId="{7EF05439-4645-468C-BF2A-6E72BAF4EFC5}">
      <dgm:prSet phldrT="[Text]" custT="1"/>
      <dgm:spPr>
        <a:solidFill>
          <a:srgbClr val="0070C0"/>
        </a:solidFill>
      </dgm:spPr>
      <dgm:t>
        <a:bodyPr/>
        <a:lstStyle/>
        <a:p>
          <a:r>
            <a:rPr lang="es-ES" sz="1400" b="1" noProof="0" dirty="0" smtClean="0">
              <a:solidFill>
                <a:schemeClr val="bg1"/>
              </a:solidFill>
            </a:rPr>
            <a:t>Gob. Central</a:t>
          </a:r>
        </a:p>
        <a:p>
          <a:r>
            <a:rPr lang="es-ES" sz="1100" noProof="0" dirty="0" smtClean="0">
              <a:solidFill>
                <a:schemeClr val="bg1"/>
              </a:solidFill>
            </a:rPr>
            <a:t>171 Entidades</a:t>
          </a:r>
        </a:p>
        <a:p>
          <a:r>
            <a:rPr lang="es-ES" sz="1100" noProof="0" dirty="0" smtClean="0">
              <a:solidFill>
                <a:schemeClr val="bg1"/>
              </a:solidFill>
            </a:rPr>
            <a:t>43% </a:t>
          </a:r>
          <a:r>
            <a:rPr lang="es-ES" sz="1100" noProof="0" dirty="0" smtClean="0">
              <a:solidFill>
                <a:schemeClr val="accent4">
                  <a:lumMod val="10000"/>
                </a:schemeClr>
              </a:solidFill>
            </a:rPr>
            <a:t>del PIB</a:t>
          </a:r>
          <a:endParaRPr lang="es-ES" sz="1100" noProof="0" dirty="0">
            <a:solidFill>
              <a:schemeClr val="bg1"/>
            </a:solidFill>
          </a:endParaRPr>
        </a:p>
      </dgm:t>
    </dgm:pt>
    <dgm:pt modelId="{D20CC900-EE55-496A-A3A8-2D012443BB8B}" type="parTrans" cxnId="{4F56CBE2-0CFC-415D-B613-98BA3F6D8F25}">
      <dgm:prSet/>
      <dgm:spPr>
        <a:ln>
          <a:solidFill>
            <a:srgbClr val="000000"/>
          </a:solidFill>
        </a:ln>
      </dgm:spPr>
      <dgm:t>
        <a:bodyPr/>
        <a:lstStyle/>
        <a:p>
          <a:endParaRPr lang="es-ES" noProof="0">
            <a:solidFill>
              <a:schemeClr val="accent4">
                <a:lumMod val="10000"/>
              </a:schemeClr>
            </a:solidFill>
          </a:endParaRPr>
        </a:p>
      </dgm:t>
    </dgm:pt>
    <dgm:pt modelId="{6AC4096F-E592-4282-B788-E901A14CB8D2}" type="sibTrans" cxnId="{4F56CBE2-0CFC-415D-B613-98BA3F6D8F25}">
      <dgm:prSet/>
      <dgm:spPr/>
      <dgm:t>
        <a:bodyPr/>
        <a:lstStyle/>
        <a:p>
          <a:endParaRPr lang="es-ES" noProof="0">
            <a:solidFill>
              <a:schemeClr val="accent4">
                <a:lumMod val="10000"/>
              </a:schemeClr>
            </a:solidFill>
          </a:endParaRPr>
        </a:p>
      </dgm:t>
    </dgm:pt>
    <dgm:pt modelId="{7E3A6159-BB93-4B1C-9520-EE874ED369F6}">
      <dgm:prSet phldrT="[Text]" custT="1"/>
      <dgm:spPr>
        <a:solidFill>
          <a:srgbClr val="3CB50B"/>
        </a:solidFill>
      </dgm:spPr>
      <dgm:t>
        <a:bodyPr/>
        <a:lstStyle/>
        <a:p>
          <a:r>
            <a:rPr lang="es-ES" sz="1400" b="1" noProof="0" smtClean="0">
              <a:solidFill>
                <a:schemeClr val="bg1"/>
              </a:solidFill>
            </a:rPr>
            <a:t>Gob. Local</a:t>
          </a:r>
        </a:p>
        <a:p>
          <a:r>
            <a:rPr lang="es-ES" sz="1100" noProof="0" smtClean="0">
              <a:solidFill>
                <a:schemeClr val="bg1"/>
              </a:solidFill>
            </a:rPr>
            <a:t>391 Entidades</a:t>
          </a:r>
        </a:p>
        <a:p>
          <a:r>
            <a:rPr lang="es-ES" sz="1100" noProof="0" smtClean="0">
              <a:solidFill>
                <a:schemeClr val="bg1"/>
              </a:solidFill>
            </a:rPr>
            <a:t>5% </a:t>
          </a:r>
          <a:r>
            <a:rPr lang="es-ES" sz="1100" noProof="0" smtClean="0">
              <a:solidFill>
                <a:schemeClr val="accent4">
                  <a:lumMod val="10000"/>
                </a:schemeClr>
              </a:solidFill>
            </a:rPr>
            <a:t>del PIB</a:t>
          </a:r>
          <a:endParaRPr lang="es-ES" sz="1100" noProof="0">
            <a:solidFill>
              <a:schemeClr val="bg1"/>
            </a:solidFill>
          </a:endParaRPr>
        </a:p>
      </dgm:t>
    </dgm:pt>
    <dgm:pt modelId="{46C21499-8A72-47C0-8A31-AE009B209502}" type="parTrans" cxnId="{86459B2D-1CA3-4D90-9B68-B5B8506BC8CF}">
      <dgm:prSet/>
      <dgm:spPr>
        <a:ln>
          <a:solidFill>
            <a:srgbClr val="000000"/>
          </a:solidFill>
        </a:ln>
      </dgm:spPr>
      <dgm:t>
        <a:bodyPr/>
        <a:lstStyle/>
        <a:p>
          <a:endParaRPr lang="es-ES" noProof="0">
            <a:solidFill>
              <a:schemeClr val="accent4">
                <a:lumMod val="10000"/>
              </a:schemeClr>
            </a:solidFill>
          </a:endParaRPr>
        </a:p>
      </dgm:t>
    </dgm:pt>
    <dgm:pt modelId="{7EB9CC0E-CD09-4511-B2C4-1A216454946B}" type="sibTrans" cxnId="{86459B2D-1CA3-4D90-9B68-B5B8506BC8CF}">
      <dgm:prSet/>
      <dgm:spPr/>
      <dgm:t>
        <a:bodyPr/>
        <a:lstStyle/>
        <a:p>
          <a:endParaRPr lang="es-ES" noProof="0">
            <a:solidFill>
              <a:schemeClr val="accent4">
                <a:lumMod val="10000"/>
              </a:schemeClr>
            </a:solidFill>
          </a:endParaRPr>
        </a:p>
      </dgm:t>
    </dgm:pt>
    <dgm:pt modelId="{562CF9A2-0273-4CAD-9D95-6051ACD2F481}">
      <dgm:prSet phldrT="[Text]" custT="1"/>
      <dgm:spPr>
        <a:solidFill>
          <a:srgbClr val="C00000"/>
        </a:solidFill>
      </dgm:spPr>
      <dgm:t>
        <a:bodyPr/>
        <a:lstStyle/>
        <a:p>
          <a:r>
            <a:rPr lang="es-ES" sz="1400" b="1" noProof="0" smtClean="0">
              <a:solidFill>
                <a:schemeClr val="bg1"/>
              </a:solidFill>
            </a:rPr>
            <a:t>Empresas Públicas</a:t>
          </a:r>
        </a:p>
        <a:p>
          <a:r>
            <a:rPr lang="es-ES" sz="1100" noProof="0" smtClean="0">
              <a:solidFill>
                <a:schemeClr val="bg1"/>
              </a:solidFill>
            </a:rPr>
            <a:t>62 Entidades</a:t>
          </a:r>
        </a:p>
        <a:p>
          <a:r>
            <a:rPr lang="es-ES" sz="1100" noProof="0" smtClean="0">
              <a:solidFill>
                <a:schemeClr val="bg1"/>
              </a:solidFill>
            </a:rPr>
            <a:t>12% </a:t>
          </a:r>
          <a:r>
            <a:rPr lang="es-ES" sz="1100" noProof="0" smtClean="0">
              <a:solidFill>
                <a:schemeClr val="accent4">
                  <a:lumMod val="10000"/>
                </a:schemeClr>
              </a:solidFill>
            </a:rPr>
            <a:t>del PIB</a:t>
          </a:r>
          <a:endParaRPr lang="es-ES" sz="1100" noProof="0">
            <a:solidFill>
              <a:schemeClr val="bg1"/>
            </a:solidFill>
          </a:endParaRPr>
        </a:p>
      </dgm:t>
    </dgm:pt>
    <dgm:pt modelId="{0A6DEC4A-D4A3-4FBD-B7AC-6F46C4F0013E}" type="parTrans" cxnId="{3BA3B007-C919-4850-9B0A-9D2800DBDD7E}">
      <dgm:prSet/>
      <dgm:spPr>
        <a:ln>
          <a:solidFill>
            <a:srgbClr val="000000"/>
          </a:solidFill>
        </a:ln>
      </dgm:spPr>
      <dgm:t>
        <a:bodyPr/>
        <a:lstStyle/>
        <a:p>
          <a:endParaRPr lang="es-ES" noProof="0">
            <a:solidFill>
              <a:schemeClr val="accent4">
                <a:lumMod val="10000"/>
              </a:schemeClr>
            </a:solidFill>
          </a:endParaRPr>
        </a:p>
      </dgm:t>
    </dgm:pt>
    <dgm:pt modelId="{CC8BCF6E-F8BA-4005-A8C1-0C12D35FBEE0}" type="sibTrans" cxnId="{3BA3B007-C919-4850-9B0A-9D2800DBDD7E}">
      <dgm:prSet/>
      <dgm:spPr/>
      <dgm:t>
        <a:bodyPr/>
        <a:lstStyle/>
        <a:p>
          <a:endParaRPr lang="es-ES" noProof="0">
            <a:solidFill>
              <a:schemeClr val="accent4">
                <a:lumMod val="10000"/>
              </a:schemeClr>
            </a:solidFill>
          </a:endParaRPr>
        </a:p>
      </dgm:t>
    </dgm:pt>
    <dgm:pt modelId="{0CD91B59-314E-4411-BBAD-D860E21E54B4}">
      <dgm:prSet/>
      <dgm:spPr>
        <a:solidFill>
          <a:srgbClr val="FF6565"/>
        </a:solidFill>
      </dgm:spPr>
      <dgm:t>
        <a:bodyPr/>
        <a:lstStyle/>
        <a:p>
          <a:r>
            <a:rPr lang="es-ES" b="1" noProof="0" smtClean="0">
              <a:solidFill>
                <a:schemeClr val="accent4">
                  <a:lumMod val="10000"/>
                </a:schemeClr>
              </a:solidFill>
            </a:rPr>
            <a:t>No Financieras</a:t>
          </a:r>
        </a:p>
        <a:p>
          <a:r>
            <a:rPr lang="es-ES" noProof="0" smtClean="0">
              <a:solidFill>
                <a:schemeClr val="accent4">
                  <a:lumMod val="10000"/>
                </a:schemeClr>
              </a:solidFill>
            </a:rPr>
            <a:t>57 Entidades</a:t>
          </a:r>
        </a:p>
        <a:p>
          <a:r>
            <a:rPr lang="es-ES" noProof="0" smtClean="0">
              <a:solidFill>
                <a:schemeClr val="accent4">
                  <a:lumMod val="10000"/>
                </a:schemeClr>
              </a:solidFill>
            </a:rPr>
            <a:t>6 % del PIB</a:t>
          </a:r>
          <a:endParaRPr lang="es-ES" noProof="0">
            <a:solidFill>
              <a:schemeClr val="accent4">
                <a:lumMod val="10000"/>
              </a:schemeClr>
            </a:solidFill>
          </a:endParaRPr>
        </a:p>
      </dgm:t>
    </dgm:pt>
    <dgm:pt modelId="{566FFF32-CBD5-4B3E-AF55-7E67DD994EFB}" type="parTrans" cxnId="{0DCB0D70-7CC0-4EB0-AD99-A846CA52AE80}">
      <dgm:prSet/>
      <dgm:spPr>
        <a:ln>
          <a:solidFill>
            <a:srgbClr val="000000"/>
          </a:solidFill>
        </a:ln>
      </dgm:spPr>
      <dgm:t>
        <a:bodyPr/>
        <a:lstStyle/>
        <a:p>
          <a:endParaRPr lang="es-ES" noProof="0">
            <a:solidFill>
              <a:schemeClr val="accent4">
                <a:lumMod val="10000"/>
              </a:schemeClr>
            </a:solidFill>
          </a:endParaRPr>
        </a:p>
      </dgm:t>
    </dgm:pt>
    <dgm:pt modelId="{A1F7D1F4-1348-405D-9DE1-B4144DDF7A4A}" type="sibTrans" cxnId="{0DCB0D70-7CC0-4EB0-AD99-A846CA52AE80}">
      <dgm:prSet/>
      <dgm:spPr/>
      <dgm:t>
        <a:bodyPr/>
        <a:lstStyle/>
        <a:p>
          <a:endParaRPr lang="es-ES" noProof="0">
            <a:solidFill>
              <a:schemeClr val="accent4">
                <a:lumMod val="10000"/>
              </a:schemeClr>
            </a:solidFill>
          </a:endParaRPr>
        </a:p>
      </dgm:t>
    </dgm:pt>
    <dgm:pt modelId="{0FE1EB82-CE03-4F02-AAAD-A77FD38434C3}">
      <dgm:prSet/>
      <dgm:spPr>
        <a:solidFill>
          <a:srgbClr val="FF6565"/>
        </a:solidFill>
      </dgm:spPr>
      <dgm:t>
        <a:bodyPr/>
        <a:lstStyle/>
        <a:p>
          <a:r>
            <a:rPr lang="es-ES" b="1" noProof="0" smtClean="0">
              <a:solidFill>
                <a:schemeClr val="accent4">
                  <a:lumMod val="10000"/>
                </a:schemeClr>
              </a:solidFill>
            </a:rPr>
            <a:t>Financieras </a:t>
          </a:r>
        </a:p>
        <a:p>
          <a:r>
            <a:rPr lang="es-ES" noProof="0" smtClean="0">
              <a:solidFill>
                <a:schemeClr val="accent4">
                  <a:lumMod val="10000"/>
                </a:schemeClr>
              </a:solidFill>
            </a:rPr>
            <a:t>5 Entidades</a:t>
          </a:r>
        </a:p>
        <a:p>
          <a:r>
            <a:rPr lang="es-ES" noProof="0" smtClean="0">
              <a:solidFill>
                <a:schemeClr val="accent4">
                  <a:lumMod val="10000"/>
                </a:schemeClr>
              </a:solidFill>
            </a:rPr>
            <a:t>6.3% del PIB</a:t>
          </a:r>
          <a:endParaRPr lang="es-ES" noProof="0">
            <a:solidFill>
              <a:schemeClr val="accent4">
                <a:lumMod val="10000"/>
              </a:schemeClr>
            </a:solidFill>
          </a:endParaRPr>
        </a:p>
      </dgm:t>
    </dgm:pt>
    <dgm:pt modelId="{CEDA6036-3CC3-4BE7-AC0C-49FADE18F1DF}" type="parTrans" cxnId="{5E633B3E-A818-4B0F-93C6-A3C78F26F81C}">
      <dgm:prSet/>
      <dgm:spPr>
        <a:ln>
          <a:solidFill>
            <a:srgbClr val="000000"/>
          </a:solidFill>
        </a:ln>
      </dgm:spPr>
      <dgm:t>
        <a:bodyPr/>
        <a:lstStyle/>
        <a:p>
          <a:endParaRPr lang="es-ES" noProof="0">
            <a:solidFill>
              <a:schemeClr val="accent4">
                <a:lumMod val="10000"/>
              </a:schemeClr>
            </a:solidFill>
          </a:endParaRPr>
        </a:p>
      </dgm:t>
    </dgm:pt>
    <dgm:pt modelId="{05DFDD0D-B451-4826-99D2-5DD7E7B47A63}" type="sibTrans" cxnId="{5E633B3E-A818-4B0F-93C6-A3C78F26F81C}">
      <dgm:prSet/>
      <dgm:spPr/>
      <dgm:t>
        <a:bodyPr/>
        <a:lstStyle/>
        <a:p>
          <a:endParaRPr lang="es-ES" noProof="0">
            <a:solidFill>
              <a:schemeClr val="accent4">
                <a:lumMod val="10000"/>
              </a:schemeClr>
            </a:solidFill>
          </a:endParaRPr>
        </a:p>
      </dgm:t>
    </dgm:pt>
    <dgm:pt modelId="{8EDE82E5-FC91-427B-BFB7-967B4487E14D}">
      <dgm:prSet/>
      <dgm:spPr>
        <a:solidFill>
          <a:srgbClr val="92F66A"/>
        </a:solidFill>
      </dgm:spPr>
      <dgm:t>
        <a:bodyPr/>
        <a:lstStyle/>
        <a:p>
          <a:r>
            <a:rPr lang="es-ES" b="1" noProof="0" smtClean="0">
              <a:solidFill>
                <a:schemeClr val="accent4">
                  <a:lumMod val="10000"/>
                </a:schemeClr>
              </a:solidFill>
            </a:rPr>
            <a:t>Gob. Locales</a:t>
          </a:r>
        </a:p>
        <a:p>
          <a:r>
            <a:rPr lang="es-ES" noProof="0" smtClean="0">
              <a:solidFill>
                <a:schemeClr val="accent4">
                  <a:lumMod val="10000"/>
                </a:schemeClr>
              </a:solidFill>
            </a:rPr>
            <a:t>124 Entidades</a:t>
          </a:r>
        </a:p>
        <a:p>
          <a:r>
            <a:rPr lang="es-ES" noProof="0" smtClean="0">
              <a:solidFill>
                <a:schemeClr val="accent4">
                  <a:lumMod val="10000"/>
                </a:schemeClr>
              </a:solidFill>
            </a:rPr>
            <a:t>5% del PIB</a:t>
          </a:r>
          <a:endParaRPr lang="es-ES" noProof="0">
            <a:solidFill>
              <a:schemeClr val="accent4">
                <a:lumMod val="10000"/>
              </a:schemeClr>
            </a:solidFill>
          </a:endParaRPr>
        </a:p>
      </dgm:t>
    </dgm:pt>
    <dgm:pt modelId="{E5B053C4-872F-47BA-837D-DB9B2643019E}" type="parTrans" cxnId="{1C69DFC1-AA78-459A-9A85-6529BE670206}">
      <dgm:prSet/>
      <dgm:spPr>
        <a:ln>
          <a:solidFill>
            <a:srgbClr val="000000"/>
          </a:solidFill>
        </a:ln>
      </dgm:spPr>
      <dgm:t>
        <a:bodyPr/>
        <a:lstStyle/>
        <a:p>
          <a:endParaRPr lang="es-ES" noProof="0">
            <a:solidFill>
              <a:schemeClr val="accent4">
                <a:lumMod val="10000"/>
              </a:schemeClr>
            </a:solidFill>
          </a:endParaRPr>
        </a:p>
      </dgm:t>
    </dgm:pt>
    <dgm:pt modelId="{A2ABBE13-E810-4194-AA32-41A0E37AF533}" type="sibTrans" cxnId="{1C69DFC1-AA78-459A-9A85-6529BE670206}">
      <dgm:prSet/>
      <dgm:spPr/>
      <dgm:t>
        <a:bodyPr/>
        <a:lstStyle/>
        <a:p>
          <a:endParaRPr lang="es-ES" noProof="0">
            <a:solidFill>
              <a:schemeClr val="accent4">
                <a:lumMod val="10000"/>
              </a:schemeClr>
            </a:solidFill>
          </a:endParaRPr>
        </a:p>
      </dgm:t>
    </dgm:pt>
    <dgm:pt modelId="{8FAAC932-BF81-4DBC-98D4-892B8AB325D3}">
      <dgm:prSet/>
      <dgm:spPr>
        <a:solidFill>
          <a:srgbClr val="92F66A"/>
        </a:solidFill>
      </dgm:spPr>
      <dgm:t>
        <a:bodyPr/>
        <a:lstStyle/>
        <a:p>
          <a:r>
            <a:rPr lang="es-ES" b="1" noProof="0" smtClean="0">
              <a:solidFill>
                <a:schemeClr val="accent4">
                  <a:lumMod val="10000"/>
                </a:schemeClr>
              </a:solidFill>
            </a:rPr>
            <a:t>Educación Vocacional </a:t>
          </a:r>
        </a:p>
        <a:p>
          <a:r>
            <a:rPr lang="es-ES" noProof="0" smtClean="0">
              <a:solidFill>
                <a:schemeClr val="accent4">
                  <a:lumMod val="10000"/>
                </a:schemeClr>
              </a:solidFill>
            </a:rPr>
            <a:t>34 Entidades</a:t>
          </a:r>
        </a:p>
        <a:p>
          <a:r>
            <a:rPr lang="es-ES" noProof="0" smtClean="0">
              <a:solidFill>
                <a:schemeClr val="accent4">
                  <a:lumMod val="10000"/>
                </a:schemeClr>
              </a:solidFill>
            </a:rPr>
            <a:t>?</a:t>
          </a:r>
          <a:endParaRPr lang="es-ES" noProof="0">
            <a:solidFill>
              <a:schemeClr val="accent4">
                <a:lumMod val="10000"/>
              </a:schemeClr>
            </a:solidFill>
          </a:endParaRPr>
        </a:p>
      </dgm:t>
    </dgm:pt>
    <dgm:pt modelId="{AD99363E-C229-4C64-A019-CA0640C3125F}" type="parTrans" cxnId="{79082073-B229-4D53-90B1-EE9491A183BC}">
      <dgm:prSet/>
      <dgm:spPr>
        <a:ln>
          <a:solidFill>
            <a:srgbClr val="000000"/>
          </a:solidFill>
        </a:ln>
      </dgm:spPr>
      <dgm:t>
        <a:bodyPr/>
        <a:lstStyle/>
        <a:p>
          <a:endParaRPr lang="es-ES" noProof="0">
            <a:solidFill>
              <a:schemeClr val="accent4">
                <a:lumMod val="10000"/>
              </a:schemeClr>
            </a:solidFill>
          </a:endParaRPr>
        </a:p>
      </dgm:t>
    </dgm:pt>
    <dgm:pt modelId="{69A2110F-F0E5-431E-8E6C-3CB43A46E214}" type="sibTrans" cxnId="{79082073-B229-4D53-90B1-EE9491A183BC}">
      <dgm:prSet/>
      <dgm:spPr/>
      <dgm:t>
        <a:bodyPr/>
        <a:lstStyle/>
        <a:p>
          <a:endParaRPr lang="es-ES" noProof="0">
            <a:solidFill>
              <a:schemeClr val="accent4">
                <a:lumMod val="10000"/>
              </a:schemeClr>
            </a:solidFill>
          </a:endParaRPr>
        </a:p>
      </dgm:t>
    </dgm:pt>
    <dgm:pt modelId="{8552B035-82DC-4243-BED3-935C334B3865}">
      <dgm:prSet/>
      <dgm:spPr>
        <a:solidFill>
          <a:schemeClr val="tx1">
            <a:lumMod val="20000"/>
            <a:lumOff val="80000"/>
          </a:schemeClr>
        </a:solidFill>
      </dgm:spPr>
      <dgm:t>
        <a:bodyPr/>
        <a:lstStyle/>
        <a:p>
          <a:r>
            <a:rPr lang="es-ES" b="1" noProof="0" smtClean="0">
              <a:solidFill>
                <a:schemeClr val="accent4">
                  <a:lumMod val="10000"/>
                </a:schemeClr>
              </a:solidFill>
            </a:rPr>
            <a:t>Adm. Central</a:t>
          </a:r>
        </a:p>
        <a:p>
          <a:r>
            <a:rPr lang="es-ES" noProof="0" smtClean="0">
              <a:solidFill>
                <a:schemeClr val="accent4">
                  <a:lumMod val="10000"/>
                </a:schemeClr>
              </a:solidFill>
            </a:rPr>
            <a:t>43 Entidades</a:t>
          </a:r>
        </a:p>
        <a:p>
          <a:r>
            <a:rPr lang="es-ES" noProof="0" smtClean="0">
              <a:solidFill>
                <a:schemeClr val="accent4">
                  <a:lumMod val="10000"/>
                </a:schemeClr>
              </a:solidFill>
            </a:rPr>
            <a:t>30% del PIB</a:t>
          </a:r>
        </a:p>
      </dgm:t>
    </dgm:pt>
    <dgm:pt modelId="{FC86855C-6E69-4803-A929-7B885035613A}" type="parTrans" cxnId="{4AC16F14-CAB7-434B-A417-9DCDB7D54325}">
      <dgm:prSet/>
      <dgm:spPr>
        <a:ln>
          <a:solidFill>
            <a:schemeClr val="accent4">
              <a:lumMod val="10000"/>
            </a:schemeClr>
          </a:solidFill>
        </a:ln>
      </dgm:spPr>
      <dgm:t>
        <a:bodyPr/>
        <a:lstStyle/>
        <a:p>
          <a:endParaRPr lang="es-ES" noProof="0">
            <a:solidFill>
              <a:schemeClr val="accent4">
                <a:lumMod val="10000"/>
              </a:schemeClr>
            </a:solidFill>
          </a:endParaRPr>
        </a:p>
      </dgm:t>
    </dgm:pt>
    <dgm:pt modelId="{FE6ADE3F-ECD6-4B57-B98B-4E9B43575EAF}" type="sibTrans" cxnId="{4AC16F14-CAB7-434B-A417-9DCDB7D54325}">
      <dgm:prSet/>
      <dgm:spPr/>
      <dgm:t>
        <a:bodyPr/>
        <a:lstStyle/>
        <a:p>
          <a:endParaRPr lang="es-ES" noProof="0">
            <a:solidFill>
              <a:schemeClr val="accent4">
                <a:lumMod val="10000"/>
              </a:schemeClr>
            </a:solidFill>
          </a:endParaRPr>
        </a:p>
      </dgm:t>
    </dgm:pt>
    <dgm:pt modelId="{5872147A-5250-4AAC-A1FC-9B9CF052649D}">
      <dgm:prSet/>
      <dgm:spPr>
        <a:solidFill>
          <a:schemeClr val="tx1">
            <a:lumMod val="20000"/>
            <a:lumOff val="80000"/>
          </a:schemeClr>
        </a:solidFill>
      </dgm:spPr>
      <dgm:t>
        <a:bodyPr/>
        <a:lstStyle/>
        <a:p>
          <a:r>
            <a:rPr lang="es-ES" b="1" noProof="0" smtClean="0">
              <a:solidFill>
                <a:schemeClr val="accent4">
                  <a:lumMod val="10000"/>
                </a:schemeClr>
              </a:solidFill>
            </a:rPr>
            <a:t>Fondos Extra Presupuestarios</a:t>
          </a:r>
        </a:p>
        <a:p>
          <a:r>
            <a:rPr lang="es-ES" noProof="0" smtClean="0">
              <a:solidFill>
                <a:schemeClr val="accent4">
                  <a:lumMod val="10000"/>
                </a:schemeClr>
              </a:solidFill>
            </a:rPr>
            <a:t>43 Entidades</a:t>
          </a:r>
        </a:p>
        <a:p>
          <a:r>
            <a:rPr lang="es-ES" noProof="0" smtClean="0">
              <a:solidFill>
                <a:schemeClr val="accent4">
                  <a:lumMod val="10000"/>
                </a:schemeClr>
              </a:solidFill>
            </a:rPr>
            <a:t>3.3% del PIB</a:t>
          </a:r>
          <a:endParaRPr lang="es-ES" noProof="0">
            <a:solidFill>
              <a:schemeClr val="accent4">
                <a:lumMod val="10000"/>
              </a:schemeClr>
            </a:solidFill>
          </a:endParaRPr>
        </a:p>
      </dgm:t>
    </dgm:pt>
    <dgm:pt modelId="{DDACC547-BB4E-434F-98F3-B2734F5A9793}" type="parTrans" cxnId="{36C4F876-9088-4C5D-9B41-35A957FEF879}">
      <dgm:prSet/>
      <dgm:spPr>
        <a:ln>
          <a:solidFill>
            <a:schemeClr val="accent4">
              <a:lumMod val="10000"/>
            </a:schemeClr>
          </a:solidFill>
        </a:ln>
      </dgm:spPr>
      <dgm:t>
        <a:bodyPr/>
        <a:lstStyle/>
        <a:p>
          <a:endParaRPr lang="es-ES" noProof="0">
            <a:solidFill>
              <a:schemeClr val="accent4">
                <a:lumMod val="10000"/>
              </a:schemeClr>
            </a:solidFill>
          </a:endParaRPr>
        </a:p>
      </dgm:t>
    </dgm:pt>
    <dgm:pt modelId="{CD8E6976-4E59-4044-A410-513D32435017}" type="sibTrans" cxnId="{36C4F876-9088-4C5D-9B41-35A957FEF879}">
      <dgm:prSet/>
      <dgm:spPr/>
      <dgm:t>
        <a:bodyPr/>
        <a:lstStyle/>
        <a:p>
          <a:endParaRPr lang="es-ES" noProof="0">
            <a:solidFill>
              <a:schemeClr val="accent4">
                <a:lumMod val="10000"/>
              </a:schemeClr>
            </a:solidFill>
          </a:endParaRPr>
        </a:p>
      </dgm:t>
    </dgm:pt>
    <dgm:pt modelId="{7B268A67-6BDB-4221-BDF9-A8AD8925FFE1}">
      <dgm:prSet/>
      <dgm:spPr>
        <a:solidFill>
          <a:schemeClr val="tx1">
            <a:lumMod val="20000"/>
            <a:lumOff val="80000"/>
          </a:schemeClr>
        </a:solidFill>
      </dgm:spPr>
      <dgm:t>
        <a:bodyPr/>
        <a:lstStyle/>
        <a:p>
          <a:r>
            <a:rPr lang="es-ES" b="1" noProof="0" smtClean="0">
              <a:solidFill>
                <a:schemeClr val="accent4">
                  <a:lumMod val="10000"/>
                </a:schemeClr>
              </a:solidFill>
            </a:rPr>
            <a:t>Entidades No Comerciales</a:t>
          </a:r>
        </a:p>
        <a:p>
          <a:r>
            <a:rPr lang="es-ES" noProof="0" smtClean="0">
              <a:solidFill>
                <a:schemeClr val="accent4">
                  <a:lumMod val="10000"/>
                </a:schemeClr>
              </a:solidFill>
            </a:rPr>
            <a:t>83 Entidades</a:t>
          </a:r>
        </a:p>
        <a:p>
          <a:r>
            <a:rPr lang="es-ES" noProof="0" smtClean="0">
              <a:solidFill>
                <a:schemeClr val="accent4">
                  <a:lumMod val="10000"/>
                </a:schemeClr>
              </a:solidFill>
            </a:rPr>
            <a:t>3.4% del PIB</a:t>
          </a:r>
          <a:endParaRPr lang="es-ES" noProof="0">
            <a:solidFill>
              <a:schemeClr val="accent4">
                <a:lumMod val="10000"/>
              </a:schemeClr>
            </a:solidFill>
          </a:endParaRPr>
        </a:p>
      </dgm:t>
    </dgm:pt>
    <dgm:pt modelId="{44A075DB-8666-41F8-BDA7-644C08DDDD14}" type="parTrans" cxnId="{52F83D0B-9E24-43BE-9E26-38FA2068F9DD}">
      <dgm:prSet/>
      <dgm:spPr>
        <a:ln>
          <a:solidFill>
            <a:schemeClr val="accent4">
              <a:lumMod val="10000"/>
            </a:schemeClr>
          </a:solidFill>
        </a:ln>
      </dgm:spPr>
      <dgm:t>
        <a:bodyPr/>
        <a:lstStyle/>
        <a:p>
          <a:endParaRPr lang="es-ES" noProof="0">
            <a:solidFill>
              <a:schemeClr val="accent4">
                <a:lumMod val="10000"/>
              </a:schemeClr>
            </a:solidFill>
          </a:endParaRPr>
        </a:p>
      </dgm:t>
    </dgm:pt>
    <dgm:pt modelId="{A7842A6A-3A0A-47F8-877E-56EF9172AEEA}" type="sibTrans" cxnId="{52F83D0B-9E24-43BE-9E26-38FA2068F9DD}">
      <dgm:prSet/>
      <dgm:spPr/>
      <dgm:t>
        <a:bodyPr/>
        <a:lstStyle/>
        <a:p>
          <a:endParaRPr lang="es-ES" noProof="0">
            <a:solidFill>
              <a:schemeClr val="accent4">
                <a:lumMod val="10000"/>
              </a:schemeClr>
            </a:solidFill>
          </a:endParaRPr>
        </a:p>
      </dgm:t>
    </dgm:pt>
    <dgm:pt modelId="{27512A9C-C8C3-42B2-8B0C-A26F7DCDBEBF}">
      <dgm:prSet/>
      <dgm:spPr>
        <a:solidFill>
          <a:srgbClr val="92F66A"/>
        </a:solidFill>
      </dgm:spPr>
      <dgm:t>
        <a:bodyPr/>
        <a:lstStyle/>
        <a:p>
          <a:r>
            <a:rPr lang="es-ES" b="1" noProof="0" smtClean="0">
              <a:solidFill>
                <a:schemeClr val="accent4">
                  <a:lumMod val="10000"/>
                </a:schemeClr>
              </a:solidFill>
            </a:rPr>
            <a:t>Empresas Gob. Local</a:t>
          </a:r>
        </a:p>
        <a:p>
          <a:r>
            <a:rPr lang="es-ES" noProof="0" smtClean="0">
              <a:solidFill>
                <a:schemeClr val="accent4">
                  <a:lumMod val="10000"/>
                </a:schemeClr>
              </a:solidFill>
            </a:rPr>
            <a:t>233 Entidades</a:t>
          </a:r>
        </a:p>
        <a:p>
          <a:r>
            <a:rPr lang="es-ES" noProof="0" smtClean="0">
              <a:solidFill>
                <a:schemeClr val="accent4">
                  <a:lumMod val="10000"/>
                </a:schemeClr>
              </a:solidFill>
            </a:rPr>
            <a:t>?</a:t>
          </a:r>
          <a:endParaRPr lang="es-ES" noProof="0">
            <a:solidFill>
              <a:schemeClr val="accent4">
                <a:lumMod val="10000"/>
              </a:schemeClr>
            </a:solidFill>
          </a:endParaRPr>
        </a:p>
      </dgm:t>
    </dgm:pt>
    <dgm:pt modelId="{7BD2B4A7-0A17-49A1-BCD6-9AB16941387F}" type="parTrans" cxnId="{D947FED0-9109-4012-BF39-B17AC4F56E28}">
      <dgm:prSet/>
      <dgm:spPr>
        <a:ln>
          <a:solidFill>
            <a:srgbClr val="000000"/>
          </a:solidFill>
        </a:ln>
      </dgm:spPr>
      <dgm:t>
        <a:bodyPr/>
        <a:lstStyle/>
        <a:p>
          <a:endParaRPr lang="es-ES" noProof="0">
            <a:solidFill>
              <a:schemeClr val="accent4">
                <a:lumMod val="10000"/>
              </a:schemeClr>
            </a:solidFill>
          </a:endParaRPr>
        </a:p>
      </dgm:t>
    </dgm:pt>
    <dgm:pt modelId="{1A6EB5B8-631F-4503-83CA-55F440280EE4}" type="sibTrans" cxnId="{D947FED0-9109-4012-BF39-B17AC4F56E28}">
      <dgm:prSet/>
      <dgm:spPr/>
      <dgm:t>
        <a:bodyPr/>
        <a:lstStyle/>
        <a:p>
          <a:endParaRPr lang="es-ES" noProof="0">
            <a:solidFill>
              <a:schemeClr val="accent4">
                <a:lumMod val="10000"/>
              </a:schemeClr>
            </a:solidFill>
          </a:endParaRPr>
        </a:p>
      </dgm:t>
    </dgm:pt>
    <dgm:pt modelId="{1B8F9CB2-21D8-4E1D-8891-82C4E1BA924F}" type="pres">
      <dgm:prSet presAssocID="{6ADE80B2-A8B8-44E5-860A-D00BB13690B7}" presName="hierChild1" presStyleCnt="0">
        <dgm:presLayoutVars>
          <dgm:orgChart val="1"/>
          <dgm:chPref val="1"/>
          <dgm:dir/>
          <dgm:animOne val="branch"/>
          <dgm:animLvl val="lvl"/>
          <dgm:resizeHandles/>
        </dgm:presLayoutVars>
      </dgm:prSet>
      <dgm:spPr/>
      <dgm:t>
        <a:bodyPr/>
        <a:lstStyle/>
        <a:p>
          <a:endParaRPr lang="en-US"/>
        </a:p>
      </dgm:t>
    </dgm:pt>
    <dgm:pt modelId="{AAB8C391-5510-4613-9721-65ED2F383499}" type="pres">
      <dgm:prSet presAssocID="{80BF3F05-D19E-467F-A32C-3FAB7E7978EE}" presName="hierRoot1" presStyleCnt="0">
        <dgm:presLayoutVars>
          <dgm:hierBranch val="init"/>
        </dgm:presLayoutVars>
      </dgm:prSet>
      <dgm:spPr/>
    </dgm:pt>
    <dgm:pt modelId="{EF3DD573-C131-4E8B-9B15-F803EE0D9F88}" type="pres">
      <dgm:prSet presAssocID="{80BF3F05-D19E-467F-A32C-3FAB7E7978EE}" presName="rootComposite1" presStyleCnt="0"/>
      <dgm:spPr/>
    </dgm:pt>
    <dgm:pt modelId="{256DB31A-032F-4672-959E-E819C01654BA}" type="pres">
      <dgm:prSet presAssocID="{80BF3F05-D19E-467F-A32C-3FAB7E7978EE}" presName="rootText1" presStyleLbl="node0" presStyleIdx="0" presStyleCnt="1" custScaleX="178701" custScaleY="131792" custLinFactNeighborX="376" custLinFactNeighborY="-189">
        <dgm:presLayoutVars>
          <dgm:chPref val="3"/>
        </dgm:presLayoutVars>
      </dgm:prSet>
      <dgm:spPr/>
      <dgm:t>
        <a:bodyPr/>
        <a:lstStyle/>
        <a:p>
          <a:endParaRPr lang="en-US"/>
        </a:p>
      </dgm:t>
    </dgm:pt>
    <dgm:pt modelId="{29BF6552-76B4-4ABD-946F-4B312C700005}" type="pres">
      <dgm:prSet presAssocID="{80BF3F05-D19E-467F-A32C-3FAB7E7978EE}" presName="rootConnector1" presStyleLbl="node1" presStyleIdx="0" presStyleCnt="0"/>
      <dgm:spPr/>
      <dgm:t>
        <a:bodyPr/>
        <a:lstStyle/>
        <a:p>
          <a:endParaRPr lang="en-US"/>
        </a:p>
      </dgm:t>
    </dgm:pt>
    <dgm:pt modelId="{DFE3A07A-8C75-4F5D-B286-79D8352FA327}" type="pres">
      <dgm:prSet presAssocID="{80BF3F05-D19E-467F-A32C-3FAB7E7978EE}" presName="hierChild2" presStyleCnt="0"/>
      <dgm:spPr/>
    </dgm:pt>
    <dgm:pt modelId="{4EA650AF-A956-4D6B-A3CB-171063B69D0A}" type="pres">
      <dgm:prSet presAssocID="{D20CC900-EE55-496A-A3A8-2D012443BB8B}" presName="Name37" presStyleLbl="parChTrans1D2" presStyleIdx="0" presStyleCnt="3"/>
      <dgm:spPr/>
      <dgm:t>
        <a:bodyPr/>
        <a:lstStyle/>
        <a:p>
          <a:endParaRPr lang="en-US"/>
        </a:p>
      </dgm:t>
    </dgm:pt>
    <dgm:pt modelId="{B6234870-B234-4EC8-BE58-09E79099D292}" type="pres">
      <dgm:prSet presAssocID="{7EF05439-4645-468C-BF2A-6E72BAF4EFC5}" presName="hierRoot2" presStyleCnt="0">
        <dgm:presLayoutVars>
          <dgm:hierBranch val="init"/>
        </dgm:presLayoutVars>
      </dgm:prSet>
      <dgm:spPr/>
    </dgm:pt>
    <dgm:pt modelId="{7AA78B1C-71A1-4341-A553-951AF5C6520C}" type="pres">
      <dgm:prSet presAssocID="{7EF05439-4645-468C-BF2A-6E72BAF4EFC5}" presName="rootComposite" presStyleCnt="0"/>
      <dgm:spPr/>
    </dgm:pt>
    <dgm:pt modelId="{3BCDA3D5-E061-43AD-A3C3-40A51A8932DF}" type="pres">
      <dgm:prSet presAssocID="{7EF05439-4645-468C-BF2A-6E72BAF4EFC5}" presName="rootText" presStyleLbl="node2" presStyleIdx="0" presStyleCnt="3">
        <dgm:presLayoutVars>
          <dgm:chPref val="3"/>
        </dgm:presLayoutVars>
      </dgm:prSet>
      <dgm:spPr/>
      <dgm:t>
        <a:bodyPr/>
        <a:lstStyle/>
        <a:p>
          <a:endParaRPr lang="en-US"/>
        </a:p>
      </dgm:t>
    </dgm:pt>
    <dgm:pt modelId="{5309BE9D-E20B-4B3F-8F82-9B832AFE70A7}" type="pres">
      <dgm:prSet presAssocID="{7EF05439-4645-468C-BF2A-6E72BAF4EFC5}" presName="rootConnector" presStyleLbl="node2" presStyleIdx="0" presStyleCnt="3"/>
      <dgm:spPr/>
      <dgm:t>
        <a:bodyPr/>
        <a:lstStyle/>
        <a:p>
          <a:endParaRPr lang="en-US"/>
        </a:p>
      </dgm:t>
    </dgm:pt>
    <dgm:pt modelId="{FDD074C3-D436-4358-AC7A-82566E8215BA}" type="pres">
      <dgm:prSet presAssocID="{7EF05439-4645-468C-BF2A-6E72BAF4EFC5}" presName="hierChild4" presStyleCnt="0"/>
      <dgm:spPr/>
    </dgm:pt>
    <dgm:pt modelId="{654E7CDE-FE00-4F1D-AC6E-A18C07A1129E}" type="pres">
      <dgm:prSet presAssocID="{FC86855C-6E69-4803-A929-7B885035613A}" presName="Name37" presStyleLbl="parChTrans1D3" presStyleIdx="0" presStyleCnt="8"/>
      <dgm:spPr/>
      <dgm:t>
        <a:bodyPr/>
        <a:lstStyle/>
        <a:p>
          <a:endParaRPr lang="en-US"/>
        </a:p>
      </dgm:t>
    </dgm:pt>
    <dgm:pt modelId="{8E95B52F-440F-4616-8E9A-2435CC942104}" type="pres">
      <dgm:prSet presAssocID="{8552B035-82DC-4243-BED3-935C334B3865}" presName="hierRoot2" presStyleCnt="0">
        <dgm:presLayoutVars>
          <dgm:hierBranch val="init"/>
        </dgm:presLayoutVars>
      </dgm:prSet>
      <dgm:spPr/>
    </dgm:pt>
    <dgm:pt modelId="{65F812A7-833D-416F-9A34-EE7137EB04F6}" type="pres">
      <dgm:prSet presAssocID="{8552B035-82DC-4243-BED3-935C334B3865}" presName="rootComposite" presStyleCnt="0"/>
      <dgm:spPr/>
    </dgm:pt>
    <dgm:pt modelId="{B4018BE8-5E1F-4612-8D1B-6ACABD528D4C}" type="pres">
      <dgm:prSet presAssocID="{8552B035-82DC-4243-BED3-935C334B3865}" presName="rootText" presStyleLbl="node3" presStyleIdx="0" presStyleCnt="8" custScaleX="126334">
        <dgm:presLayoutVars>
          <dgm:chPref val="3"/>
        </dgm:presLayoutVars>
      </dgm:prSet>
      <dgm:spPr/>
      <dgm:t>
        <a:bodyPr/>
        <a:lstStyle/>
        <a:p>
          <a:endParaRPr lang="en-US"/>
        </a:p>
      </dgm:t>
    </dgm:pt>
    <dgm:pt modelId="{C6179A30-89B0-46DE-8F0A-A18F32971608}" type="pres">
      <dgm:prSet presAssocID="{8552B035-82DC-4243-BED3-935C334B3865}" presName="rootConnector" presStyleLbl="node3" presStyleIdx="0" presStyleCnt="8"/>
      <dgm:spPr/>
      <dgm:t>
        <a:bodyPr/>
        <a:lstStyle/>
        <a:p>
          <a:endParaRPr lang="en-US"/>
        </a:p>
      </dgm:t>
    </dgm:pt>
    <dgm:pt modelId="{A50110EA-0702-46EF-97CA-9BDFD7D5C3A9}" type="pres">
      <dgm:prSet presAssocID="{8552B035-82DC-4243-BED3-935C334B3865}" presName="hierChild4" presStyleCnt="0"/>
      <dgm:spPr/>
    </dgm:pt>
    <dgm:pt modelId="{D940ECE0-5B3C-4C44-9B49-D0D639DD0683}" type="pres">
      <dgm:prSet presAssocID="{8552B035-82DC-4243-BED3-935C334B3865}" presName="hierChild5" presStyleCnt="0"/>
      <dgm:spPr/>
    </dgm:pt>
    <dgm:pt modelId="{AD2A15A9-3150-4A08-BEC9-673E33F6E0D9}" type="pres">
      <dgm:prSet presAssocID="{DDACC547-BB4E-434F-98F3-B2734F5A9793}" presName="Name37" presStyleLbl="parChTrans1D3" presStyleIdx="1" presStyleCnt="8"/>
      <dgm:spPr/>
      <dgm:t>
        <a:bodyPr/>
        <a:lstStyle/>
        <a:p>
          <a:endParaRPr lang="en-US"/>
        </a:p>
      </dgm:t>
    </dgm:pt>
    <dgm:pt modelId="{7A81EB0F-5633-4641-A206-1D3F71E05089}" type="pres">
      <dgm:prSet presAssocID="{5872147A-5250-4AAC-A1FC-9B9CF052649D}" presName="hierRoot2" presStyleCnt="0">
        <dgm:presLayoutVars>
          <dgm:hierBranch val="init"/>
        </dgm:presLayoutVars>
      </dgm:prSet>
      <dgm:spPr/>
    </dgm:pt>
    <dgm:pt modelId="{E32BAE47-326E-4AA5-9B58-DC2CB70B6549}" type="pres">
      <dgm:prSet presAssocID="{5872147A-5250-4AAC-A1FC-9B9CF052649D}" presName="rootComposite" presStyleCnt="0"/>
      <dgm:spPr/>
    </dgm:pt>
    <dgm:pt modelId="{C9689A5E-99E7-41FB-B077-AD25E418B141}" type="pres">
      <dgm:prSet presAssocID="{5872147A-5250-4AAC-A1FC-9B9CF052649D}" presName="rootText" presStyleLbl="node3" presStyleIdx="1" presStyleCnt="8" custScaleX="127101">
        <dgm:presLayoutVars>
          <dgm:chPref val="3"/>
        </dgm:presLayoutVars>
      </dgm:prSet>
      <dgm:spPr/>
      <dgm:t>
        <a:bodyPr/>
        <a:lstStyle/>
        <a:p>
          <a:endParaRPr lang="en-US"/>
        </a:p>
      </dgm:t>
    </dgm:pt>
    <dgm:pt modelId="{A4B70106-BCB0-483F-8C33-6F38D3B211BD}" type="pres">
      <dgm:prSet presAssocID="{5872147A-5250-4AAC-A1FC-9B9CF052649D}" presName="rootConnector" presStyleLbl="node3" presStyleIdx="1" presStyleCnt="8"/>
      <dgm:spPr/>
      <dgm:t>
        <a:bodyPr/>
        <a:lstStyle/>
        <a:p>
          <a:endParaRPr lang="en-US"/>
        </a:p>
      </dgm:t>
    </dgm:pt>
    <dgm:pt modelId="{2B5C6758-7EFD-4BF9-83F9-6E64708E11CC}" type="pres">
      <dgm:prSet presAssocID="{5872147A-5250-4AAC-A1FC-9B9CF052649D}" presName="hierChild4" presStyleCnt="0"/>
      <dgm:spPr/>
    </dgm:pt>
    <dgm:pt modelId="{7AA7D930-CFE8-445D-8F83-FD6E0880178B}" type="pres">
      <dgm:prSet presAssocID="{5872147A-5250-4AAC-A1FC-9B9CF052649D}" presName="hierChild5" presStyleCnt="0"/>
      <dgm:spPr/>
    </dgm:pt>
    <dgm:pt modelId="{3DCD8330-6814-461D-937C-BB1A54C0FB4D}" type="pres">
      <dgm:prSet presAssocID="{44A075DB-8666-41F8-BDA7-644C08DDDD14}" presName="Name37" presStyleLbl="parChTrans1D3" presStyleIdx="2" presStyleCnt="8"/>
      <dgm:spPr/>
      <dgm:t>
        <a:bodyPr/>
        <a:lstStyle/>
        <a:p>
          <a:endParaRPr lang="en-US"/>
        </a:p>
      </dgm:t>
    </dgm:pt>
    <dgm:pt modelId="{28A952A0-9A19-4F7A-A821-27F1882752F3}" type="pres">
      <dgm:prSet presAssocID="{7B268A67-6BDB-4221-BDF9-A8AD8925FFE1}" presName="hierRoot2" presStyleCnt="0">
        <dgm:presLayoutVars>
          <dgm:hierBranch val="init"/>
        </dgm:presLayoutVars>
      </dgm:prSet>
      <dgm:spPr/>
    </dgm:pt>
    <dgm:pt modelId="{1DA86314-B283-41E7-B8D1-CAF490CF506B}" type="pres">
      <dgm:prSet presAssocID="{7B268A67-6BDB-4221-BDF9-A8AD8925FFE1}" presName="rootComposite" presStyleCnt="0"/>
      <dgm:spPr/>
    </dgm:pt>
    <dgm:pt modelId="{24DEE660-54FD-4033-BA8E-DC6F5952A6FF}" type="pres">
      <dgm:prSet presAssocID="{7B268A67-6BDB-4221-BDF9-A8AD8925FFE1}" presName="rootText" presStyleLbl="node3" presStyleIdx="2" presStyleCnt="8" custScaleX="130077">
        <dgm:presLayoutVars>
          <dgm:chPref val="3"/>
        </dgm:presLayoutVars>
      </dgm:prSet>
      <dgm:spPr/>
      <dgm:t>
        <a:bodyPr/>
        <a:lstStyle/>
        <a:p>
          <a:endParaRPr lang="en-US"/>
        </a:p>
      </dgm:t>
    </dgm:pt>
    <dgm:pt modelId="{DD949164-5D67-4969-A415-FA22DF1927F6}" type="pres">
      <dgm:prSet presAssocID="{7B268A67-6BDB-4221-BDF9-A8AD8925FFE1}" presName="rootConnector" presStyleLbl="node3" presStyleIdx="2" presStyleCnt="8"/>
      <dgm:spPr/>
      <dgm:t>
        <a:bodyPr/>
        <a:lstStyle/>
        <a:p>
          <a:endParaRPr lang="en-US"/>
        </a:p>
      </dgm:t>
    </dgm:pt>
    <dgm:pt modelId="{0E7C5180-DCE4-44D1-9378-838870E9D056}" type="pres">
      <dgm:prSet presAssocID="{7B268A67-6BDB-4221-BDF9-A8AD8925FFE1}" presName="hierChild4" presStyleCnt="0"/>
      <dgm:spPr/>
    </dgm:pt>
    <dgm:pt modelId="{E6FB3D5E-E63C-4300-82E5-077F49728D96}" type="pres">
      <dgm:prSet presAssocID="{7B268A67-6BDB-4221-BDF9-A8AD8925FFE1}" presName="hierChild5" presStyleCnt="0"/>
      <dgm:spPr/>
    </dgm:pt>
    <dgm:pt modelId="{4AE8F204-42EE-4350-B8B3-CE26237D53CC}" type="pres">
      <dgm:prSet presAssocID="{7EF05439-4645-468C-BF2A-6E72BAF4EFC5}" presName="hierChild5" presStyleCnt="0"/>
      <dgm:spPr/>
    </dgm:pt>
    <dgm:pt modelId="{0AFAC084-F9A2-470A-8B32-C0162F5A6513}" type="pres">
      <dgm:prSet presAssocID="{46C21499-8A72-47C0-8A31-AE009B209502}" presName="Name37" presStyleLbl="parChTrans1D2" presStyleIdx="1" presStyleCnt="3"/>
      <dgm:spPr/>
      <dgm:t>
        <a:bodyPr/>
        <a:lstStyle/>
        <a:p>
          <a:endParaRPr lang="en-US"/>
        </a:p>
      </dgm:t>
    </dgm:pt>
    <dgm:pt modelId="{5F4E82D6-6ED7-46D4-B0AB-4DD6D92E9975}" type="pres">
      <dgm:prSet presAssocID="{7E3A6159-BB93-4B1C-9520-EE874ED369F6}" presName="hierRoot2" presStyleCnt="0">
        <dgm:presLayoutVars>
          <dgm:hierBranch val="init"/>
        </dgm:presLayoutVars>
      </dgm:prSet>
      <dgm:spPr/>
    </dgm:pt>
    <dgm:pt modelId="{2D84277B-4775-478D-B7F7-23B6DB805563}" type="pres">
      <dgm:prSet presAssocID="{7E3A6159-BB93-4B1C-9520-EE874ED369F6}" presName="rootComposite" presStyleCnt="0"/>
      <dgm:spPr/>
    </dgm:pt>
    <dgm:pt modelId="{753A34C9-E73F-4D4C-AB14-BAA7C4AA554A}" type="pres">
      <dgm:prSet presAssocID="{7E3A6159-BB93-4B1C-9520-EE874ED369F6}" presName="rootText" presStyleLbl="node2" presStyleIdx="1" presStyleCnt="3">
        <dgm:presLayoutVars>
          <dgm:chPref val="3"/>
        </dgm:presLayoutVars>
      </dgm:prSet>
      <dgm:spPr/>
      <dgm:t>
        <a:bodyPr/>
        <a:lstStyle/>
        <a:p>
          <a:endParaRPr lang="en-US"/>
        </a:p>
      </dgm:t>
    </dgm:pt>
    <dgm:pt modelId="{3877D21D-6C7C-44DF-AAEC-9DC89962D849}" type="pres">
      <dgm:prSet presAssocID="{7E3A6159-BB93-4B1C-9520-EE874ED369F6}" presName="rootConnector" presStyleLbl="node2" presStyleIdx="1" presStyleCnt="3"/>
      <dgm:spPr/>
      <dgm:t>
        <a:bodyPr/>
        <a:lstStyle/>
        <a:p>
          <a:endParaRPr lang="en-US"/>
        </a:p>
      </dgm:t>
    </dgm:pt>
    <dgm:pt modelId="{C70926A5-A9E1-4CCD-B260-FDEF1D74BDCE}" type="pres">
      <dgm:prSet presAssocID="{7E3A6159-BB93-4B1C-9520-EE874ED369F6}" presName="hierChild4" presStyleCnt="0"/>
      <dgm:spPr/>
    </dgm:pt>
    <dgm:pt modelId="{5107929B-B2AB-4598-A7B8-73517E4838EE}" type="pres">
      <dgm:prSet presAssocID="{E5B053C4-872F-47BA-837D-DB9B2643019E}" presName="Name37" presStyleLbl="parChTrans1D3" presStyleIdx="3" presStyleCnt="8"/>
      <dgm:spPr/>
      <dgm:t>
        <a:bodyPr/>
        <a:lstStyle/>
        <a:p>
          <a:endParaRPr lang="en-US"/>
        </a:p>
      </dgm:t>
    </dgm:pt>
    <dgm:pt modelId="{D39F9167-CA98-4720-93DC-DD102E384355}" type="pres">
      <dgm:prSet presAssocID="{8EDE82E5-FC91-427B-BFB7-967B4487E14D}" presName="hierRoot2" presStyleCnt="0">
        <dgm:presLayoutVars>
          <dgm:hierBranch val="init"/>
        </dgm:presLayoutVars>
      </dgm:prSet>
      <dgm:spPr/>
    </dgm:pt>
    <dgm:pt modelId="{D212538E-5D99-425E-A66D-8B990AB32034}" type="pres">
      <dgm:prSet presAssocID="{8EDE82E5-FC91-427B-BFB7-967B4487E14D}" presName="rootComposite" presStyleCnt="0"/>
      <dgm:spPr/>
    </dgm:pt>
    <dgm:pt modelId="{E3F6FCD5-4231-46B1-AF32-D0C2EFB14B6E}" type="pres">
      <dgm:prSet presAssocID="{8EDE82E5-FC91-427B-BFB7-967B4487E14D}" presName="rootText" presStyleLbl="node3" presStyleIdx="3" presStyleCnt="8" custScaleX="117517">
        <dgm:presLayoutVars>
          <dgm:chPref val="3"/>
        </dgm:presLayoutVars>
      </dgm:prSet>
      <dgm:spPr/>
      <dgm:t>
        <a:bodyPr/>
        <a:lstStyle/>
        <a:p>
          <a:endParaRPr lang="en-US"/>
        </a:p>
      </dgm:t>
    </dgm:pt>
    <dgm:pt modelId="{015EE114-D327-47DD-B5D8-71C964372970}" type="pres">
      <dgm:prSet presAssocID="{8EDE82E5-FC91-427B-BFB7-967B4487E14D}" presName="rootConnector" presStyleLbl="node3" presStyleIdx="3" presStyleCnt="8"/>
      <dgm:spPr/>
      <dgm:t>
        <a:bodyPr/>
        <a:lstStyle/>
        <a:p>
          <a:endParaRPr lang="en-US"/>
        </a:p>
      </dgm:t>
    </dgm:pt>
    <dgm:pt modelId="{17FF082E-16D5-4BF1-9E73-7B50561D11B8}" type="pres">
      <dgm:prSet presAssocID="{8EDE82E5-FC91-427B-BFB7-967B4487E14D}" presName="hierChild4" presStyleCnt="0"/>
      <dgm:spPr/>
    </dgm:pt>
    <dgm:pt modelId="{F231A978-1BDA-4954-B1E9-72417DCA5A6F}" type="pres">
      <dgm:prSet presAssocID="{8EDE82E5-FC91-427B-BFB7-967B4487E14D}" presName="hierChild5" presStyleCnt="0"/>
      <dgm:spPr/>
    </dgm:pt>
    <dgm:pt modelId="{BB06A443-6DF2-467A-AF17-7733BB09A59B}" type="pres">
      <dgm:prSet presAssocID="{AD99363E-C229-4C64-A019-CA0640C3125F}" presName="Name37" presStyleLbl="parChTrans1D3" presStyleIdx="4" presStyleCnt="8"/>
      <dgm:spPr/>
      <dgm:t>
        <a:bodyPr/>
        <a:lstStyle/>
        <a:p>
          <a:endParaRPr lang="en-US"/>
        </a:p>
      </dgm:t>
    </dgm:pt>
    <dgm:pt modelId="{F10C5A3C-96C6-4E91-B1CD-8BBD2C5A90AB}" type="pres">
      <dgm:prSet presAssocID="{8FAAC932-BF81-4DBC-98D4-892B8AB325D3}" presName="hierRoot2" presStyleCnt="0">
        <dgm:presLayoutVars>
          <dgm:hierBranch val="init"/>
        </dgm:presLayoutVars>
      </dgm:prSet>
      <dgm:spPr/>
    </dgm:pt>
    <dgm:pt modelId="{4C12AD26-0763-4570-B0F8-762DFD4339E6}" type="pres">
      <dgm:prSet presAssocID="{8FAAC932-BF81-4DBC-98D4-892B8AB325D3}" presName="rootComposite" presStyleCnt="0"/>
      <dgm:spPr/>
    </dgm:pt>
    <dgm:pt modelId="{A3A86FBE-E193-4DDE-BB94-1D87506FC255}" type="pres">
      <dgm:prSet presAssocID="{8FAAC932-BF81-4DBC-98D4-892B8AB325D3}" presName="rootText" presStyleLbl="node3" presStyleIdx="4" presStyleCnt="8" custScaleX="115647">
        <dgm:presLayoutVars>
          <dgm:chPref val="3"/>
        </dgm:presLayoutVars>
      </dgm:prSet>
      <dgm:spPr/>
      <dgm:t>
        <a:bodyPr/>
        <a:lstStyle/>
        <a:p>
          <a:endParaRPr lang="en-US"/>
        </a:p>
      </dgm:t>
    </dgm:pt>
    <dgm:pt modelId="{480547F6-0CD6-4A7F-B4CB-4B5E7C60825E}" type="pres">
      <dgm:prSet presAssocID="{8FAAC932-BF81-4DBC-98D4-892B8AB325D3}" presName="rootConnector" presStyleLbl="node3" presStyleIdx="4" presStyleCnt="8"/>
      <dgm:spPr/>
      <dgm:t>
        <a:bodyPr/>
        <a:lstStyle/>
        <a:p>
          <a:endParaRPr lang="en-US"/>
        </a:p>
      </dgm:t>
    </dgm:pt>
    <dgm:pt modelId="{8A5C821A-24ED-4300-8E76-B51B386A4C6E}" type="pres">
      <dgm:prSet presAssocID="{8FAAC932-BF81-4DBC-98D4-892B8AB325D3}" presName="hierChild4" presStyleCnt="0"/>
      <dgm:spPr/>
    </dgm:pt>
    <dgm:pt modelId="{6FE4B507-5FDC-4F09-8048-4D54474BC527}" type="pres">
      <dgm:prSet presAssocID="{8FAAC932-BF81-4DBC-98D4-892B8AB325D3}" presName="hierChild5" presStyleCnt="0"/>
      <dgm:spPr/>
    </dgm:pt>
    <dgm:pt modelId="{29C32BCD-B7D6-49CB-87AA-A9C290A845E5}" type="pres">
      <dgm:prSet presAssocID="{7BD2B4A7-0A17-49A1-BCD6-9AB16941387F}" presName="Name37" presStyleLbl="parChTrans1D3" presStyleIdx="5" presStyleCnt="8"/>
      <dgm:spPr/>
      <dgm:t>
        <a:bodyPr/>
        <a:lstStyle/>
        <a:p>
          <a:endParaRPr lang="en-US"/>
        </a:p>
      </dgm:t>
    </dgm:pt>
    <dgm:pt modelId="{D404C9A4-7558-4144-B8D4-CCCE7FB23079}" type="pres">
      <dgm:prSet presAssocID="{27512A9C-C8C3-42B2-8B0C-A26F7DCDBEBF}" presName="hierRoot2" presStyleCnt="0">
        <dgm:presLayoutVars>
          <dgm:hierBranch val="init"/>
        </dgm:presLayoutVars>
      </dgm:prSet>
      <dgm:spPr/>
    </dgm:pt>
    <dgm:pt modelId="{16EC4606-0BEC-43F4-AF4A-904FF225ED2C}" type="pres">
      <dgm:prSet presAssocID="{27512A9C-C8C3-42B2-8B0C-A26F7DCDBEBF}" presName="rootComposite" presStyleCnt="0"/>
      <dgm:spPr/>
    </dgm:pt>
    <dgm:pt modelId="{E348BCFF-6E12-4D9D-81EC-567C8CB73A75}" type="pres">
      <dgm:prSet presAssocID="{27512A9C-C8C3-42B2-8B0C-A26F7DCDBEBF}" presName="rootText" presStyleLbl="node3" presStyleIdx="5" presStyleCnt="8" custScaleX="115647">
        <dgm:presLayoutVars>
          <dgm:chPref val="3"/>
        </dgm:presLayoutVars>
      </dgm:prSet>
      <dgm:spPr/>
      <dgm:t>
        <a:bodyPr/>
        <a:lstStyle/>
        <a:p>
          <a:endParaRPr lang="en-US"/>
        </a:p>
      </dgm:t>
    </dgm:pt>
    <dgm:pt modelId="{D9DD4468-5472-403E-B20E-54E197D7E461}" type="pres">
      <dgm:prSet presAssocID="{27512A9C-C8C3-42B2-8B0C-A26F7DCDBEBF}" presName="rootConnector" presStyleLbl="node3" presStyleIdx="5" presStyleCnt="8"/>
      <dgm:spPr/>
      <dgm:t>
        <a:bodyPr/>
        <a:lstStyle/>
        <a:p>
          <a:endParaRPr lang="en-US"/>
        </a:p>
      </dgm:t>
    </dgm:pt>
    <dgm:pt modelId="{A10FAE21-3D4B-4ACC-9A8E-E114314C3F8F}" type="pres">
      <dgm:prSet presAssocID="{27512A9C-C8C3-42B2-8B0C-A26F7DCDBEBF}" presName="hierChild4" presStyleCnt="0"/>
      <dgm:spPr/>
    </dgm:pt>
    <dgm:pt modelId="{AD72EB8E-D191-437E-8D27-385BF5928BEC}" type="pres">
      <dgm:prSet presAssocID="{27512A9C-C8C3-42B2-8B0C-A26F7DCDBEBF}" presName="hierChild5" presStyleCnt="0"/>
      <dgm:spPr/>
    </dgm:pt>
    <dgm:pt modelId="{ADDA30C3-6511-4245-AEEF-B718D8EAE89F}" type="pres">
      <dgm:prSet presAssocID="{7E3A6159-BB93-4B1C-9520-EE874ED369F6}" presName="hierChild5" presStyleCnt="0"/>
      <dgm:spPr/>
    </dgm:pt>
    <dgm:pt modelId="{83BEF3FD-F854-48A1-BE41-6A65E821F7D9}" type="pres">
      <dgm:prSet presAssocID="{0A6DEC4A-D4A3-4FBD-B7AC-6F46C4F0013E}" presName="Name37" presStyleLbl="parChTrans1D2" presStyleIdx="2" presStyleCnt="3"/>
      <dgm:spPr/>
      <dgm:t>
        <a:bodyPr/>
        <a:lstStyle/>
        <a:p>
          <a:endParaRPr lang="en-US"/>
        </a:p>
      </dgm:t>
    </dgm:pt>
    <dgm:pt modelId="{C7867378-6942-4BDE-BBA9-EB36DCABE4ED}" type="pres">
      <dgm:prSet presAssocID="{562CF9A2-0273-4CAD-9D95-6051ACD2F481}" presName="hierRoot2" presStyleCnt="0">
        <dgm:presLayoutVars>
          <dgm:hierBranch val="init"/>
        </dgm:presLayoutVars>
      </dgm:prSet>
      <dgm:spPr/>
    </dgm:pt>
    <dgm:pt modelId="{1D1C012B-D6A5-4622-A350-0AC64373B155}" type="pres">
      <dgm:prSet presAssocID="{562CF9A2-0273-4CAD-9D95-6051ACD2F481}" presName="rootComposite" presStyleCnt="0"/>
      <dgm:spPr/>
    </dgm:pt>
    <dgm:pt modelId="{3033AAE5-C898-436E-B3E4-EB78D6125124}" type="pres">
      <dgm:prSet presAssocID="{562CF9A2-0273-4CAD-9D95-6051ACD2F481}" presName="rootText" presStyleLbl="node2" presStyleIdx="2" presStyleCnt="3" custScaleY="133648">
        <dgm:presLayoutVars>
          <dgm:chPref val="3"/>
        </dgm:presLayoutVars>
      </dgm:prSet>
      <dgm:spPr/>
      <dgm:t>
        <a:bodyPr/>
        <a:lstStyle/>
        <a:p>
          <a:endParaRPr lang="en-US"/>
        </a:p>
      </dgm:t>
    </dgm:pt>
    <dgm:pt modelId="{BAA528A1-2EAF-488D-8630-4AB18A327AF0}" type="pres">
      <dgm:prSet presAssocID="{562CF9A2-0273-4CAD-9D95-6051ACD2F481}" presName="rootConnector" presStyleLbl="node2" presStyleIdx="2" presStyleCnt="3"/>
      <dgm:spPr/>
      <dgm:t>
        <a:bodyPr/>
        <a:lstStyle/>
        <a:p>
          <a:endParaRPr lang="en-US"/>
        </a:p>
      </dgm:t>
    </dgm:pt>
    <dgm:pt modelId="{F6D07DB3-E58C-472F-B371-9F53522E5600}" type="pres">
      <dgm:prSet presAssocID="{562CF9A2-0273-4CAD-9D95-6051ACD2F481}" presName="hierChild4" presStyleCnt="0"/>
      <dgm:spPr/>
    </dgm:pt>
    <dgm:pt modelId="{75CCC077-0163-4206-8806-3C8510E817EA}" type="pres">
      <dgm:prSet presAssocID="{566FFF32-CBD5-4B3E-AF55-7E67DD994EFB}" presName="Name37" presStyleLbl="parChTrans1D3" presStyleIdx="6" presStyleCnt="8"/>
      <dgm:spPr/>
      <dgm:t>
        <a:bodyPr/>
        <a:lstStyle/>
        <a:p>
          <a:endParaRPr lang="en-US"/>
        </a:p>
      </dgm:t>
    </dgm:pt>
    <dgm:pt modelId="{F18EB9C4-9D44-4204-A499-1DF685F08287}" type="pres">
      <dgm:prSet presAssocID="{0CD91B59-314E-4411-BBAD-D860E21E54B4}" presName="hierRoot2" presStyleCnt="0">
        <dgm:presLayoutVars>
          <dgm:hierBranch val="init"/>
        </dgm:presLayoutVars>
      </dgm:prSet>
      <dgm:spPr/>
    </dgm:pt>
    <dgm:pt modelId="{5B024A9F-6F0A-49D6-95E4-6DCC169DAAC0}" type="pres">
      <dgm:prSet presAssocID="{0CD91B59-314E-4411-BBAD-D860E21E54B4}" presName="rootComposite" presStyleCnt="0"/>
      <dgm:spPr/>
    </dgm:pt>
    <dgm:pt modelId="{D4A6A696-6553-40E7-BA2B-330E0FCFE424}" type="pres">
      <dgm:prSet presAssocID="{0CD91B59-314E-4411-BBAD-D860E21E54B4}" presName="rootText" presStyleLbl="node3" presStyleIdx="6" presStyleCnt="8" custScaleX="118947">
        <dgm:presLayoutVars>
          <dgm:chPref val="3"/>
        </dgm:presLayoutVars>
      </dgm:prSet>
      <dgm:spPr/>
      <dgm:t>
        <a:bodyPr/>
        <a:lstStyle/>
        <a:p>
          <a:endParaRPr lang="en-US"/>
        </a:p>
      </dgm:t>
    </dgm:pt>
    <dgm:pt modelId="{32DD1ECF-22FB-457D-8C1F-4956A6A8AA76}" type="pres">
      <dgm:prSet presAssocID="{0CD91B59-314E-4411-BBAD-D860E21E54B4}" presName="rootConnector" presStyleLbl="node3" presStyleIdx="6" presStyleCnt="8"/>
      <dgm:spPr/>
      <dgm:t>
        <a:bodyPr/>
        <a:lstStyle/>
        <a:p>
          <a:endParaRPr lang="en-US"/>
        </a:p>
      </dgm:t>
    </dgm:pt>
    <dgm:pt modelId="{815F21CF-7D94-4FC7-89CF-3D6EDA0D8922}" type="pres">
      <dgm:prSet presAssocID="{0CD91B59-314E-4411-BBAD-D860E21E54B4}" presName="hierChild4" presStyleCnt="0"/>
      <dgm:spPr/>
    </dgm:pt>
    <dgm:pt modelId="{8DDD64B3-D2B3-4609-B4FC-4C845727B9C3}" type="pres">
      <dgm:prSet presAssocID="{0CD91B59-314E-4411-BBAD-D860E21E54B4}" presName="hierChild5" presStyleCnt="0"/>
      <dgm:spPr/>
    </dgm:pt>
    <dgm:pt modelId="{2C5A9921-4A05-422A-8B47-429056D4160A}" type="pres">
      <dgm:prSet presAssocID="{CEDA6036-3CC3-4BE7-AC0C-49FADE18F1DF}" presName="Name37" presStyleLbl="parChTrans1D3" presStyleIdx="7" presStyleCnt="8"/>
      <dgm:spPr/>
      <dgm:t>
        <a:bodyPr/>
        <a:lstStyle/>
        <a:p>
          <a:endParaRPr lang="en-US"/>
        </a:p>
      </dgm:t>
    </dgm:pt>
    <dgm:pt modelId="{9E135BF9-6F35-4034-A4D7-ADA55087622D}" type="pres">
      <dgm:prSet presAssocID="{0FE1EB82-CE03-4F02-AAAD-A77FD38434C3}" presName="hierRoot2" presStyleCnt="0">
        <dgm:presLayoutVars>
          <dgm:hierBranch val="init"/>
        </dgm:presLayoutVars>
      </dgm:prSet>
      <dgm:spPr/>
    </dgm:pt>
    <dgm:pt modelId="{C041EFC0-937F-4D6A-8C65-571010D7B9B2}" type="pres">
      <dgm:prSet presAssocID="{0FE1EB82-CE03-4F02-AAAD-A77FD38434C3}" presName="rootComposite" presStyleCnt="0"/>
      <dgm:spPr/>
    </dgm:pt>
    <dgm:pt modelId="{A095B7D3-7D85-4D57-B649-8C0D22B6B4C1}" type="pres">
      <dgm:prSet presAssocID="{0FE1EB82-CE03-4F02-AAAD-A77FD38434C3}" presName="rootText" presStyleLbl="node3" presStyleIdx="7" presStyleCnt="8" custScaleX="117599">
        <dgm:presLayoutVars>
          <dgm:chPref val="3"/>
        </dgm:presLayoutVars>
      </dgm:prSet>
      <dgm:spPr/>
      <dgm:t>
        <a:bodyPr/>
        <a:lstStyle/>
        <a:p>
          <a:endParaRPr lang="en-US"/>
        </a:p>
      </dgm:t>
    </dgm:pt>
    <dgm:pt modelId="{BC2E56A7-FAB5-4E6F-A240-737C88583858}" type="pres">
      <dgm:prSet presAssocID="{0FE1EB82-CE03-4F02-AAAD-A77FD38434C3}" presName="rootConnector" presStyleLbl="node3" presStyleIdx="7" presStyleCnt="8"/>
      <dgm:spPr/>
      <dgm:t>
        <a:bodyPr/>
        <a:lstStyle/>
        <a:p>
          <a:endParaRPr lang="en-US"/>
        </a:p>
      </dgm:t>
    </dgm:pt>
    <dgm:pt modelId="{8C5EE3ED-8295-4FC6-89C7-120075C3EF0F}" type="pres">
      <dgm:prSet presAssocID="{0FE1EB82-CE03-4F02-AAAD-A77FD38434C3}" presName="hierChild4" presStyleCnt="0"/>
      <dgm:spPr/>
    </dgm:pt>
    <dgm:pt modelId="{35B6C916-17D7-446D-9102-06642122527A}" type="pres">
      <dgm:prSet presAssocID="{0FE1EB82-CE03-4F02-AAAD-A77FD38434C3}" presName="hierChild5" presStyleCnt="0"/>
      <dgm:spPr/>
    </dgm:pt>
    <dgm:pt modelId="{6D8395FC-681E-48EF-84D4-887F41D61413}" type="pres">
      <dgm:prSet presAssocID="{562CF9A2-0273-4CAD-9D95-6051ACD2F481}" presName="hierChild5" presStyleCnt="0"/>
      <dgm:spPr/>
    </dgm:pt>
    <dgm:pt modelId="{1065E9E1-7EC6-4B28-9C82-F36A27CFD7CF}" type="pres">
      <dgm:prSet presAssocID="{80BF3F05-D19E-467F-A32C-3FAB7E7978EE}" presName="hierChild3" presStyleCnt="0"/>
      <dgm:spPr/>
    </dgm:pt>
  </dgm:ptLst>
  <dgm:cxnLst>
    <dgm:cxn modelId="{BA819179-17EE-4942-A767-9CC73F768D7A}" type="presOf" srcId="{7E3A6159-BB93-4B1C-9520-EE874ED369F6}" destId="{753A34C9-E73F-4D4C-AB14-BAA7C4AA554A}" srcOrd="0" destOrd="0" presId="urn:microsoft.com/office/officeart/2005/8/layout/orgChart1"/>
    <dgm:cxn modelId="{EACF65F4-5C01-4344-BFFF-95C4D380D19A}" type="presOf" srcId="{0CD91B59-314E-4411-BBAD-D860E21E54B4}" destId="{32DD1ECF-22FB-457D-8C1F-4956A6A8AA76}" srcOrd="1" destOrd="0" presId="urn:microsoft.com/office/officeart/2005/8/layout/orgChart1"/>
    <dgm:cxn modelId="{B29800DD-839C-45BC-AE2C-925CBEABDC98}" type="presOf" srcId="{46C21499-8A72-47C0-8A31-AE009B209502}" destId="{0AFAC084-F9A2-470A-8B32-C0162F5A6513}" srcOrd="0" destOrd="0" presId="urn:microsoft.com/office/officeart/2005/8/layout/orgChart1"/>
    <dgm:cxn modelId="{87BE2505-F6A3-4734-B66B-2F8EF72EEAFC}" type="presOf" srcId="{27512A9C-C8C3-42B2-8B0C-A26F7DCDBEBF}" destId="{D9DD4468-5472-403E-B20E-54E197D7E461}" srcOrd="1" destOrd="0" presId="urn:microsoft.com/office/officeart/2005/8/layout/orgChart1"/>
    <dgm:cxn modelId="{C6B576B8-1E4E-4E73-A21B-9B027B0FCBF3}" type="presOf" srcId="{AD99363E-C229-4C64-A019-CA0640C3125F}" destId="{BB06A443-6DF2-467A-AF17-7733BB09A59B}" srcOrd="0" destOrd="0" presId="urn:microsoft.com/office/officeart/2005/8/layout/orgChart1"/>
    <dgm:cxn modelId="{9E6EE26B-997E-419C-B317-BD2C64EE4397}" type="presOf" srcId="{27512A9C-C8C3-42B2-8B0C-A26F7DCDBEBF}" destId="{E348BCFF-6E12-4D9D-81EC-567C8CB73A75}" srcOrd="0" destOrd="0" presId="urn:microsoft.com/office/officeart/2005/8/layout/orgChart1"/>
    <dgm:cxn modelId="{ADF00EEA-3A1A-4A58-AE3B-D1893A574F6E}" type="presOf" srcId="{E5B053C4-872F-47BA-837D-DB9B2643019E}" destId="{5107929B-B2AB-4598-A7B8-73517E4838EE}" srcOrd="0" destOrd="0" presId="urn:microsoft.com/office/officeart/2005/8/layout/orgChart1"/>
    <dgm:cxn modelId="{212278C8-91E8-4D0D-AAC5-6D87D7A3CE92}" type="presOf" srcId="{7B268A67-6BDB-4221-BDF9-A8AD8925FFE1}" destId="{DD949164-5D67-4969-A415-FA22DF1927F6}" srcOrd="1" destOrd="0" presId="urn:microsoft.com/office/officeart/2005/8/layout/orgChart1"/>
    <dgm:cxn modelId="{B731D4EF-EC96-408D-A3E0-774EC286EA16}" type="presOf" srcId="{8EDE82E5-FC91-427B-BFB7-967B4487E14D}" destId="{E3F6FCD5-4231-46B1-AF32-D0C2EFB14B6E}" srcOrd="0" destOrd="0" presId="urn:microsoft.com/office/officeart/2005/8/layout/orgChart1"/>
    <dgm:cxn modelId="{3E877DB9-C7C9-4EF4-8DBC-E7FF3F5D61A6}" type="presOf" srcId="{FC86855C-6E69-4803-A929-7B885035613A}" destId="{654E7CDE-FE00-4F1D-AC6E-A18C07A1129E}" srcOrd="0" destOrd="0" presId="urn:microsoft.com/office/officeart/2005/8/layout/orgChart1"/>
    <dgm:cxn modelId="{EEED644C-AF40-4E32-A099-55D7FF2FCD5B}" type="presOf" srcId="{5872147A-5250-4AAC-A1FC-9B9CF052649D}" destId="{C9689A5E-99E7-41FB-B077-AD25E418B141}" srcOrd="0" destOrd="0" presId="urn:microsoft.com/office/officeart/2005/8/layout/orgChart1"/>
    <dgm:cxn modelId="{D2D8AD96-8CCD-4CB9-8758-18FD7C816DD0}" type="presOf" srcId="{80BF3F05-D19E-467F-A32C-3FAB7E7978EE}" destId="{256DB31A-032F-4672-959E-E819C01654BA}" srcOrd="0" destOrd="0" presId="urn:microsoft.com/office/officeart/2005/8/layout/orgChart1"/>
    <dgm:cxn modelId="{C2BF84A4-1B0D-4FC2-A8B7-8738C1604F66}" type="presOf" srcId="{566FFF32-CBD5-4B3E-AF55-7E67DD994EFB}" destId="{75CCC077-0163-4206-8806-3C8510E817EA}" srcOrd="0" destOrd="0" presId="urn:microsoft.com/office/officeart/2005/8/layout/orgChart1"/>
    <dgm:cxn modelId="{7495AF34-1424-47B6-A807-B783AADAE774}" type="presOf" srcId="{562CF9A2-0273-4CAD-9D95-6051ACD2F481}" destId="{3033AAE5-C898-436E-B3E4-EB78D6125124}" srcOrd="0" destOrd="0" presId="urn:microsoft.com/office/officeart/2005/8/layout/orgChart1"/>
    <dgm:cxn modelId="{86459B2D-1CA3-4D90-9B68-B5B8506BC8CF}" srcId="{80BF3F05-D19E-467F-A32C-3FAB7E7978EE}" destId="{7E3A6159-BB93-4B1C-9520-EE874ED369F6}" srcOrd="1" destOrd="0" parTransId="{46C21499-8A72-47C0-8A31-AE009B209502}" sibTransId="{7EB9CC0E-CD09-4511-B2C4-1A216454946B}"/>
    <dgm:cxn modelId="{ADA5CE34-5449-4AE3-9803-66236F475906}" type="presOf" srcId="{CEDA6036-3CC3-4BE7-AC0C-49FADE18F1DF}" destId="{2C5A9921-4A05-422A-8B47-429056D4160A}" srcOrd="0" destOrd="0" presId="urn:microsoft.com/office/officeart/2005/8/layout/orgChart1"/>
    <dgm:cxn modelId="{598FEEB8-E7C5-4022-A16F-9A8E40395281}" type="presOf" srcId="{80BF3F05-D19E-467F-A32C-3FAB7E7978EE}" destId="{29BF6552-76B4-4ABD-946F-4B312C700005}" srcOrd="1" destOrd="0" presId="urn:microsoft.com/office/officeart/2005/8/layout/orgChart1"/>
    <dgm:cxn modelId="{79082073-B229-4D53-90B1-EE9491A183BC}" srcId="{7E3A6159-BB93-4B1C-9520-EE874ED369F6}" destId="{8FAAC932-BF81-4DBC-98D4-892B8AB325D3}" srcOrd="1" destOrd="0" parTransId="{AD99363E-C229-4C64-A019-CA0640C3125F}" sibTransId="{69A2110F-F0E5-431E-8E6C-3CB43A46E214}"/>
    <dgm:cxn modelId="{61EAC379-34BB-472E-B3C3-D0F22077459D}" type="presOf" srcId="{7BD2B4A7-0A17-49A1-BCD6-9AB16941387F}" destId="{29C32BCD-B7D6-49CB-87AA-A9C290A845E5}" srcOrd="0" destOrd="0" presId="urn:microsoft.com/office/officeart/2005/8/layout/orgChart1"/>
    <dgm:cxn modelId="{5E633B3E-A818-4B0F-93C6-A3C78F26F81C}" srcId="{562CF9A2-0273-4CAD-9D95-6051ACD2F481}" destId="{0FE1EB82-CE03-4F02-AAAD-A77FD38434C3}" srcOrd="1" destOrd="0" parTransId="{CEDA6036-3CC3-4BE7-AC0C-49FADE18F1DF}" sibTransId="{05DFDD0D-B451-4826-99D2-5DD7E7B47A63}"/>
    <dgm:cxn modelId="{81A433E0-1457-447A-AFDA-4A77646CEFFE}" type="presOf" srcId="{44A075DB-8666-41F8-BDA7-644C08DDDD14}" destId="{3DCD8330-6814-461D-937C-BB1A54C0FB4D}" srcOrd="0" destOrd="0" presId="urn:microsoft.com/office/officeart/2005/8/layout/orgChart1"/>
    <dgm:cxn modelId="{505522E5-5274-47F5-B938-74B9C746D96E}" type="presOf" srcId="{8552B035-82DC-4243-BED3-935C334B3865}" destId="{B4018BE8-5E1F-4612-8D1B-6ACABD528D4C}" srcOrd="0" destOrd="0" presId="urn:microsoft.com/office/officeart/2005/8/layout/orgChart1"/>
    <dgm:cxn modelId="{0DCB0D70-7CC0-4EB0-AD99-A846CA52AE80}" srcId="{562CF9A2-0273-4CAD-9D95-6051ACD2F481}" destId="{0CD91B59-314E-4411-BBAD-D860E21E54B4}" srcOrd="0" destOrd="0" parTransId="{566FFF32-CBD5-4B3E-AF55-7E67DD994EFB}" sibTransId="{A1F7D1F4-1348-405D-9DE1-B4144DDF7A4A}"/>
    <dgm:cxn modelId="{87C3C105-0903-4A77-8D94-7C14A2DB250E}" type="presOf" srcId="{D20CC900-EE55-496A-A3A8-2D012443BB8B}" destId="{4EA650AF-A956-4D6B-A3CB-171063B69D0A}" srcOrd="0" destOrd="0" presId="urn:microsoft.com/office/officeart/2005/8/layout/orgChart1"/>
    <dgm:cxn modelId="{FE55283C-1FC1-4F15-81D2-73AFCBACDBCB}" type="presOf" srcId="{8FAAC932-BF81-4DBC-98D4-892B8AB325D3}" destId="{A3A86FBE-E193-4DDE-BB94-1D87506FC255}" srcOrd="0" destOrd="0" presId="urn:microsoft.com/office/officeart/2005/8/layout/orgChart1"/>
    <dgm:cxn modelId="{AB127CC5-621F-4F75-9C93-15759543597F}" type="presOf" srcId="{DDACC547-BB4E-434F-98F3-B2734F5A9793}" destId="{AD2A15A9-3150-4A08-BEC9-673E33F6E0D9}" srcOrd="0" destOrd="0" presId="urn:microsoft.com/office/officeart/2005/8/layout/orgChart1"/>
    <dgm:cxn modelId="{F0542A4D-BA63-4F62-B850-FEFD08B0C163}" type="presOf" srcId="{0A6DEC4A-D4A3-4FBD-B7AC-6F46C4F0013E}" destId="{83BEF3FD-F854-48A1-BE41-6A65E821F7D9}" srcOrd="0" destOrd="0" presId="urn:microsoft.com/office/officeart/2005/8/layout/orgChart1"/>
    <dgm:cxn modelId="{6FEC91C3-01A4-4CE8-8AF6-87942379AA0B}" type="presOf" srcId="{7B268A67-6BDB-4221-BDF9-A8AD8925FFE1}" destId="{24DEE660-54FD-4033-BA8E-DC6F5952A6FF}" srcOrd="0" destOrd="0" presId="urn:microsoft.com/office/officeart/2005/8/layout/orgChart1"/>
    <dgm:cxn modelId="{16AA6260-8706-4CA6-B947-476C429B6550}" type="presOf" srcId="{5872147A-5250-4AAC-A1FC-9B9CF052649D}" destId="{A4B70106-BCB0-483F-8C33-6F38D3B211BD}" srcOrd="1" destOrd="0" presId="urn:microsoft.com/office/officeart/2005/8/layout/orgChart1"/>
    <dgm:cxn modelId="{3BA3B007-C919-4850-9B0A-9D2800DBDD7E}" srcId="{80BF3F05-D19E-467F-A32C-3FAB7E7978EE}" destId="{562CF9A2-0273-4CAD-9D95-6051ACD2F481}" srcOrd="2" destOrd="0" parTransId="{0A6DEC4A-D4A3-4FBD-B7AC-6F46C4F0013E}" sibTransId="{CC8BCF6E-F8BA-4005-A8C1-0C12D35FBEE0}"/>
    <dgm:cxn modelId="{4F56CBE2-0CFC-415D-B613-98BA3F6D8F25}" srcId="{80BF3F05-D19E-467F-A32C-3FAB7E7978EE}" destId="{7EF05439-4645-468C-BF2A-6E72BAF4EFC5}" srcOrd="0" destOrd="0" parTransId="{D20CC900-EE55-496A-A3A8-2D012443BB8B}" sibTransId="{6AC4096F-E592-4282-B788-E901A14CB8D2}"/>
    <dgm:cxn modelId="{66941FC3-9257-40D6-BB45-F8929159D442}" type="presOf" srcId="{562CF9A2-0273-4CAD-9D95-6051ACD2F481}" destId="{BAA528A1-2EAF-488D-8630-4AB18A327AF0}" srcOrd="1" destOrd="0" presId="urn:microsoft.com/office/officeart/2005/8/layout/orgChart1"/>
    <dgm:cxn modelId="{A04E2375-035C-4766-8297-6CA6518703DE}" type="presOf" srcId="{0FE1EB82-CE03-4F02-AAAD-A77FD38434C3}" destId="{A095B7D3-7D85-4D57-B649-8C0D22B6B4C1}" srcOrd="0" destOrd="0" presId="urn:microsoft.com/office/officeart/2005/8/layout/orgChart1"/>
    <dgm:cxn modelId="{46437C20-CD89-4961-AED3-C24E2FB6C510}" type="presOf" srcId="{8EDE82E5-FC91-427B-BFB7-967B4487E14D}" destId="{015EE114-D327-47DD-B5D8-71C964372970}" srcOrd="1" destOrd="0" presId="urn:microsoft.com/office/officeart/2005/8/layout/orgChart1"/>
    <dgm:cxn modelId="{1C69DFC1-AA78-459A-9A85-6529BE670206}" srcId="{7E3A6159-BB93-4B1C-9520-EE874ED369F6}" destId="{8EDE82E5-FC91-427B-BFB7-967B4487E14D}" srcOrd="0" destOrd="0" parTransId="{E5B053C4-872F-47BA-837D-DB9B2643019E}" sibTransId="{A2ABBE13-E810-4194-AA32-41A0E37AF533}"/>
    <dgm:cxn modelId="{CB2FB3C6-15C9-4DCE-A5E5-8F0FFC6073FA}" type="presOf" srcId="{7E3A6159-BB93-4B1C-9520-EE874ED369F6}" destId="{3877D21D-6C7C-44DF-AAEC-9DC89962D849}" srcOrd="1" destOrd="0" presId="urn:microsoft.com/office/officeart/2005/8/layout/orgChart1"/>
    <dgm:cxn modelId="{D947FED0-9109-4012-BF39-B17AC4F56E28}" srcId="{7E3A6159-BB93-4B1C-9520-EE874ED369F6}" destId="{27512A9C-C8C3-42B2-8B0C-A26F7DCDBEBF}" srcOrd="2" destOrd="0" parTransId="{7BD2B4A7-0A17-49A1-BCD6-9AB16941387F}" sibTransId="{1A6EB5B8-631F-4503-83CA-55F440280EE4}"/>
    <dgm:cxn modelId="{AC6D8B40-56DB-4C42-A7FD-C1F2F717BEDB}" type="presOf" srcId="{8552B035-82DC-4243-BED3-935C334B3865}" destId="{C6179A30-89B0-46DE-8F0A-A18F32971608}" srcOrd="1" destOrd="0" presId="urn:microsoft.com/office/officeart/2005/8/layout/orgChart1"/>
    <dgm:cxn modelId="{EF662FC8-CDC8-444B-914D-94BE680D9EDC}" type="presOf" srcId="{6ADE80B2-A8B8-44E5-860A-D00BB13690B7}" destId="{1B8F9CB2-21D8-4E1D-8891-82C4E1BA924F}" srcOrd="0" destOrd="0" presId="urn:microsoft.com/office/officeart/2005/8/layout/orgChart1"/>
    <dgm:cxn modelId="{0BA3F335-9B9D-414B-81E6-7EC80D6B9307}" type="presOf" srcId="{0CD91B59-314E-4411-BBAD-D860E21E54B4}" destId="{D4A6A696-6553-40E7-BA2B-330E0FCFE424}" srcOrd="0" destOrd="0" presId="urn:microsoft.com/office/officeart/2005/8/layout/orgChart1"/>
    <dgm:cxn modelId="{4AC16F14-CAB7-434B-A417-9DCDB7D54325}" srcId="{7EF05439-4645-468C-BF2A-6E72BAF4EFC5}" destId="{8552B035-82DC-4243-BED3-935C334B3865}" srcOrd="0" destOrd="0" parTransId="{FC86855C-6E69-4803-A929-7B885035613A}" sibTransId="{FE6ADE3F-ECD6-4B57-B98B-4E9B43575EAF}"/>
    <dgm:cxn modelId="{52F83D0B-9E24-43BE-9E26-38FA2068F9DD}" srcId="{7EF05439-4645-468C-BF2A-6E72BAF4EFC5}" destId="{7B268A67-6BDB-4221-BDF9-A8AD8925FFE1}" srcOrd="2" destOrd="0" parTransId="{44A075DB-8666-41F8-BDA7-644C08DDDD14}" sibTransId="{A7842A6A-3A0A-47F8-877E-56EF9172AEEA}"/>
    <dgm:cxn modelId="{03B4C529-163C-44FC-AA16-03FABEDEE205}" type="presOf" srcId="{0FE1EB82-CE03-4F02-AAAD-A77FD38434C3}" destId="{BC2E56A7-FAB5-4E6F-A240-737C88583858}" srcOrd="1" destOrd="0" presId="urn:microsoft.com/office/officeart/2005/8/layout/orgChart1"/>
    <dgm:cxn modelId="{826F0183-6F41-4ACE-94DA-57645865C7C1}" type="presOf" srcId="{8FAAC932-BF81-4DBC-98D4-892B8AB325D3}" destId="{480547F6-0CD6-4A7F-B4CB-4B5E7C60825E}" srcOrd="1" destOrd="0" presId="urn:microsoft.com/office/officeart/2005/8/layout/orgChart1"/>
    <dgm:cxn modelId="{D0EDC08B-70FB-438F-910D-15D8374A3F88}" srcId="{6ADE80B2-A8B8-44E5-860A-D00BB13690B7}" destId="{80BF3F05-D19E-467F-A32C-3FAB7E7978EE}" srcOrd="0" destOrd="0" parTransId="{C9A8E0F2-64B7-4F0A-83AB-A9E4992A3379}" sibTransId="{5A73F004-BC99-4C79-9077-66EE0FFBE4CB}"/>
    <dgm:cxn modelId="{697AF618-04C5-4323-BDA6-B27741CC6904}" type="presOf" srcId="{7EF05439-4645-468C-BF2A-6E72BAF4EFC5}" destId="{5309BE9D-E20B-4B3F-8F82-9B832AFE70A7}" srcOrd="1" destOrd="0" presId="urn:microsoft.com/office/officeart/2005/8/layout/orgChart1"/>
    <dgm:cxn modelId="{36C4F876-9088-4C5D-9B41-35A957FEF879}" srcId="{7EF05439-4645-468C-BF2A-6E72BAF4EFC5}" destId="{5872147A-5250-4AAC-A1FC-9B9CF052649D}" srcOrd="1" destOrd="0" parTransId="{DDACC547-BB4E-434F-98F3-B2734F5A9793}" sibTransId="{CD8E6976-4E59-4044-A410-513D32435017}"/>
    <dgm:cxn modelId="{CBDBC31B-B19A-43E4-B197-17B32259F3C6}" type="presOf" srcId="{7EF05439-4645-468C-BF2A-6E72BAF4EFC5}" destId="{3BCDA3D5-E061-43AD-A3C3-40A51A8932DF}" srcOrd="0" destOrd="0" presId="urn:microsoft.com/office/officeart/2005/8/layout/orgChart1"/>
    <dgm:cxn modelId="{DE1FF6A0-3280-41E0-8AA0-51B062BC742F}" type="presParOf" srcId="{1B8F9CB2-21D8-4E1D-8891-82C4E1BA924F}" destId="{AAB8C391-5510-4613-9721-65ED2F383499}" srcOrd="0" destOrd="0" presId="urn:microsoft.com/office/officeart/2005/8/layout/orgChart1"/>
    <dgm:cxn modelId="{F1345EAE-5C82-4A4E-A883-4EC2210DB26E}" type="presParOf" srcId="{AAB8C391-5510-4613-9721-65ED2F383499}" destId="{EF3DD573-C131-4E8B-9B15-F803EE0D9F88}" srcOrd="0" destOrd="0" presId="urn:microsoft.com/office/officeart/2005/8/layout/orgChart1"/>
    <dgm:cxn modelId="{27092F12-CB0A-4C9D-BC2E-DB5CCEB6D996}" type="presParOf" srcId="{EF3DD573-C131-4E8B-9B15-F803EE0D9F88}" destId="{256DB31A-032F-4672-959E-E819C01654BA}" srcOrd="0" destOrd="0" presId="urn:microsoft.com/office/officeart/2005/8/layout/orgChart1"/>
    <dgm:cxn modelId="{E98195F9-7316-4071-98E6-C4371054C567}" type="presParOf" srcId="{EF3DD573-C131-4E8B-9B15-F803EE0D9F88}" destId="{29BF6552-76B4-4ABD-946F-4B312C700005}" srcOrd="1" destOrd="0" presId="urn:microsoft.com/office/officeart/2005/8/layout/orgChart1"/>
    <dgm:cxn modelId="{3F72A124-B5BF-41B6-BA37-467BA4C37380}" type="presParOf" srcId="{AAB8C391-5510-4613-9721-65ED2F383499}" destId="{DFE3A07A-8C75-4F5D-B286-79D8352FA327}" srcOrd="1" destOrd="0" presId="urn:microsoft.com/office/officeart/2005/8/layout/orgChart1"/>
    <dgm:cxn modelId="{A7452D8D-6B6F-4D4D-B2B9-CF6E8041F85C}" type="presParOf" srcId="{DFE3A07A-8C75-4F5D-B286-79D8352FA327}" destId="{4EA650AF-A956-4D6B-A3CB-171063B69D0A}" srcOrd="0" destOrd="0" presId="urn:microsoft.com/office/officeart/2005/8/layout/orgChart1"/>
    <dgm:cxn modelId="{867C6737-6765-4477-ACB5-1891191655DC}" type="presParOf" srcId="{DFE3A07A-8C75-4F5D-B286-79D8352FA327}" destId="{B6234870-B234-4EC8-BE58-09E79099D292}" srcOrd="1" destOrd="0" presId="urn:microsoft.com/office/officeart/2005/8/layout/orgChart1"/>
    <dgm:cxn modelId="{EAFD5D6C-876A-4005-AA3A-7351E8BA8272}" type="presParOf" srcId="{B6234870-B234-4EC8-BE58-09E79099D292}" destId="{7AA78B1C-71A1-4341-A553-951AF5C6520C}" srcOrd="0" destOrd="0" presId="urn:microsoft.com/office/officeart/2005/8/layout/orgChart1"/>
    <dgm:cxn modelId="{F072162D-B470-40FF-80F1-165F38170152}" type="presParOf" srcId="{7AA78B1C-71A1-4341-A553-951AF5C6520C}" destId="{3BCDA3D5-E061-43AD-A3C3-40A51A8932DF}" srcOrd="0" destOrd="0" presId="urn:microsoft.com/office/officeart/2005/8/layout/orgChart1"/>
    <dgm:cxn modelId="{E5D40FB1-D03D-4967-BCF6-F6985370C1F1}" type="presParOf" srcId="{7AA78B1C-71A1-4341-A553-951AF5C6520C}" destId="{5309BE9D-E20B-4B3F-8F82-9B832AFE70A7}" srcOrd="1" destOrd="0" presId="urn:microsoft.com/office/officeart/2005/8/layout/orgChart1"/>
    <dgm:cxn modelId="{DB62F308-F9F9-494C-9E34-5B7957381D49}" type="presParOf" srcId="{B6234870-B234-4EC8-BE58-09E79099D292}" destId="{FDD074C3-D436-4358-AC7A-82566E8215BA}" srcOrd="1" destOrd="0" presId="urn:microsoft.com/office/officeart/2005/8/layout/orgChart1"/>
    <dgm:cxn modelId="{E7FD5BBB-5353-4D1E-9229-C179B5B816EA}" type="presParOf" srcId="{FDD074C3-D436-4358-AC7A-82566E8215BA}" destId="{654E7CDE-FE00-4F1D-AC6E-A18C07A1129E}" srcOrd="0" destOrd="0" presId="urn:microsoft.com/office/officeart/2005/8/layout/orgChart1"/>
    <dgm:cxn modelId="{2F7ADACA-65EE-445B-AEF9-A2D89173CF44}" type="presParOf" srcId="{FDD074C3-D436-4358-AC7A-82566E8215BA}" destId="{8E95B52F-440F-4616-8E9A-2435CC942104}" srcOrd="1" destOrd="0" presId="urn:microsoft.com/office/officeart/2005/8/layout/orgChart1"/>
    <dgm:cxn modelId="{B99BB7A9-B69F-452E-82AE-8200BE159C93}" type="presParOf" srcId="{8E95B52F-440F-4616-8E9A-2435CC942104}" destId="{65F812A7-833D-416F-9A34-EE7137EB04F6}" srcOrd="0" destOrd="0" presId="urn:microsoft.com/office/officeart/2005/8/layout/orgChart1"/>
    <dgm:cxn modelId="{E7D709F8-BD96-47B8-80C3-65EF660905CE}" type="presParOf" srcId="{65F812A7-833D-416F-9A34-EE7137EB04F6}" destId="{B4018BE8-5E1F-4612-8D1B-6ACABD528D4C}" srcOrd="0" destOrd="0" presId="urn:microsoft.com/office/officeart/2005/8/layout/orgChart1"/>
    <dgm:cxn modelId="{C31D06FD-9DE9-422D-B209-75E6E584C89B}" type="presParOf" srcId="{65F812A7-833D-416F-9A34-EE7137EB04F6}" destId="{C6179A30-89B0-46DE-8F0A-A18F32971608}" srcOrd="1" destOrd="0" presId="urn:microsoft.com/office/officeart/2005/8/layout/orgChart1"/>
    <dgm:cxn modelId="{19385903-9874-4674-9D63-196C9DB19A6C}" type="presParOf" srcId="{8E95B52F-440F-4616-8E9A-2435CC942104}" destId="{A50110EA-0702-46EF-97CA-9BDFD7D5C3A9}" srcOrd="1" destOrd="0" presId="urn:microsoft.com/office/officeart/2005/8/layout/orgChart1"/>
    <dgm:cxn modelId="{F17D6357-4E8C-4EED-998B-0A0769B56219}" type="presParOf" srcId="{8E95B52F-440F-4616-8E9A-2435CC942104}" destId="{D940ECE0-5B3C-4C44-9B49-D0D639DD0683}" srcOrd="2" destOrd="0" presId="urn:microsoft.com/office/officeart/2005/8/layout/orgChart1"/>
    <dgm:cxn modelId="{86C0FB83-7F3B-4DBF-B97D-D1F25A4BB5FD}" type="presParOf" srcId="{FDD074C3-D436-4358-AC7A-82566E8215BA}" destId="{AD2A15A9-3150-4A08-BEC9-673E33F6E0D9}" srcOrd="2" destOrd="0" presId="urn:microsoft.com/office/officeart/2005/8/layout/orgChart1"/>
    <dgm:cxn modelId="{C321E44E-E283-47E7-8920-CF7A7959248A}" type="presParOf" srcId="{FDD074C3-D436-4358-AC7A-82566E8215BA}" destId="{7A81EB0F-5633-4641-A206-1D3F71E05089}" srcOrd="3" destOrd="0" presId="urn:microsoft.com/office/officeart/2005/8/layout/orgChart1"/>
    <dgm:cxn modelId="{7249251F-3954-48EC-A705-E033D2251F98}" type="presParOf" srcId="{7A81EB0F-5633-4641-A206-1D3F71E05089}" destId="{E32BAE47-326E-4AA5-9B58-DC2CB70B6549}" srcOrd="0" destOrd="0" presId="urn:microsoft.com/office/officeart/2005/8/layout/orgChart1"/>
    <dgm:cxn modelId="{50021DA8-551D-41FD-B4FA-C944E946F72B}" type="presParOf" srcId="{E32BAE47-326E-4AA5-9B58-DC2CB70B6549}" destId="{C9689A5E-99E7-41FB-B077-AD25E418B141}" srcOrd="0" destOrd="0" presId="urn:microsoft.com/office/officeart/2005/8/layout/orgChart1"/>
    <dgm:cxn modelId="{460BA27A-69C2-4D3C-8A22-15F5A0D0D1D5}" type="presParOf" srcId="{E32BAE47-326E-4AA5-9B58-DC2CB70B6549}" destId="{A4B70106-BCB0-483F-8C33-6F38D3B211BD}" srcOrd="1" destOrd="0" presId="urn:microsoft.com/office/officeart/2005/8/layout/orgChart1"/>
    <dgm:cxn modelId="{209F526C-D4E7-4853-8CD3-4EEF998AB597}" type="presParOf" srcId="{7A81EB0F-5633-4641-A206-1D3F71E05089}" destId="{2B5C6758-7EFD-4BF9-83F9-6E64708E11CC}" srcOrd="1" destOrd="0" presId="urn:microsoft.com/office/officeart/2005/8/layout/orgChart1"/>
    <dgm:cxn modelId="{24C2ACD2-FFC9-4D82-AA31-85E04163AAB2}" type="presParOf" srcId="{7A81EB0F-5633-4641-A206-1D3F71E05089}" destId="{7AA7D930-CFE8-445D-8F83-FD6E0880178B}" srcOrd="2" destOrd="0" presId="urn:microsoft.com/office/officeart/2005/8/layout/orgChart1"/>
    <dgm:cxn modelId="{56C7BB42-7B7F-49F0-8ADA-3163AC36C682}" type="presParOf" srcId="{FDD074C3-D436-4358-AC7A-82566E8215BA}" destId="{3DCD8330-6814-461D-937C-BB1A54C0FB4D}" srcOrd="4" destOrd="0" presId="urn:microsoft.com/office/officeart/2005/8/layout/orgChart1"/>
    <dgm:cxn modelId="{1A35CE15-8FA0-40AB-8275-4F124C2E5730}" type="presParOf" srcId="{FDD074C3-D436-4358-AC7A-82566E8215BA}" destId="{28A952A0-9A19-4F7A-A821-27F1882752F3}" srcOrd="5" destOrd="0" presId="urn:microsoft.com/office/officeart/2005/8/layout/orgChart1"/>
    <dgm:cxn modelId="{B141396E-B784-4F75-A34A-671CED0EC519}" type="presParOf" srcId="{28A952A0-9A19-4F7A-A821-27F1882752F3}" destId="{1DA86314-B283-41E7-B8D1-CAF490CF506B}" srcOrd="0" destOrd="0" presId="urn:microsoft.com/office/officeart/2005/8/layout/orgChart1"/>
    <dgm:cxn modelId="{F5DBA1F5-49AB-40AA-B57C-D37FC866BB3D}" type="presParOf" srcId="{1DA86314-B283-41E7-B8D1-CAF490CF506B}" destId="{24DEE660-54FD-4033-BA8E-DC6F5952A6FF}" srcOrd="0" destOrd="0" presId="urn:microsoft.com/office/officeart/2005/8/layout/orgChart1"/>
    <dgm:cxn modelId="{B98CDD38-7B16-4DBB-8F5D-19BA2EE6E861}" type="presParOf" srcId="{1DA86314-B283-41E7-B8D1-CAF490CF506B}" destId="{DD949164-5D67-4969-A415-FA22DF1927F6}" srcOrd="1" destOrd="0" presId="urn:microsoft.com/office/officeart/2005/8/layout/orgChart1"/>
    <dgm:cxn modelId="{81843D2B-2E11-4851-9DB0-65DD014E6E88}" type="presParOf" srcId="{28A952A0-9A19-4F7A-A821-27F1882752F3}" destId="{0E7C5180-DCE4-44D1-9378-838870E9D056}" srcOrd="1" destOrd="0" presId="urn:microsoft.com/office/officeart/2005/8/layout/orgChart1"/>
    <dgm:cxn modelId="{43FBEA00-7055-4AA7-ADC9-CFCC94E5F504}" type="presParOf" srcId="{28A952A0-9A19-4F7A-A821-27F1882752F3}" destId="{E6FB3D5E-E63C-4300-82E5-077F49728D96}" srcOrd="2" destOrd="0" presId="urn:microsoft.com/office/officeart/2005/8/layout/orgChart1"/>
    <dgm:cxn modelId="{719C1554-BA32-4EFD-92FD-7DF692FB81FF}" type="presParOf" srcId="{B6234870-B234-4EC8-BE58-09E79099D292}" destId="{4AE8F204-42EE-4350-B8B3-CE26237D53CC}" srcOrd="2" destOrd="0" presId="urn:microsoft.com/office/officeart/2005/8/layout/orgChart1"/>
    <dgm:cxn modelId="{1A2F6399-4532-41AA-84F6-91790F14021E}" type="presParOf" srcId="{DFE3A07A-8C75-4F5D-B286-79D8352FA327}" destId="{0AFAC084-F9A2-470A-8B32-C0162F5A6513}" srcOrd="2" destOrd="0" presId="urn:microsoft.com/office/officeart/2005/8/layout/orgChart1"/>
    <dgm:cxn modelId="{EAAD982F-E4C7-4D94-840E-8C186FA78417}" type="presParOf" srcId="{DFE3A07A-8C75-4F5D-B286-79D8352FA327}" destId="{5F4E82D6-6ED7-46D4-B0AB-4DD6D92E9975}" srcOrd="3" destOrd="0" presId="urn:microsoft.com/office/officeart/2005/8/layout/orgChart1"/>
    <dgm:cxn modelId="{53A19485-03C6-45E0-9F72-76DE9455B50B}" type="presParOf" srcId="{5F4E82D6-6ED7-46D4-B0AB-4DD6D92E9975}" destId="{2D84277B-4775-478D-B7F7-23B6DB805563}" srcOrd="0" destOrd="0" presId="urn:microsoft.com/office/officeart/2005/8/layout/orgChart1"/>
    <dgm:cxn modelId="{BB90272A-D879-483F-9958-7514CC3C0050}" type="presParOf" srcId="{2D84277B-4775-478D-B7F7-23B6DB805563}" destId="{753A34C9-E73F-4D4C-AB14-BAA7C4AA554A}" srcOrd="0" destOrd="0" presId="urn:microsoft.com/office/officeart/2005/8/layout/orgChart1"/>
    <dgm:cxn modelId="{FF2A650D-7174-4D35-A396-BA7EDA36D7E7}" type="presParOf" srcId="{2D84277B-4775-478D-B7F7-23B6DB805563}" destId="{3877D21D-6C7C-44DF-AAEC-9DC89962D849}" srcOrd="1" destOrd="0" presId="urn:microsoft.com/office/officeart/2005/8/layout/orgChart1"/>
    <dgm:cxn modelId="{EE536A5E-E34E-4817-BC44-5283CA52991E}" type="presParOf" srcId="{5F4E82D6-6ED7-46D4-B0AB-4DD6D92E9975}" destId="{C70926A5-A9E1-4CCD-B260-FDEF1D74BDCE}" srcOrd="1" destOrd="0" presId="urn:microsoft.com/office/officeart/2005/8/layout/orgChart1"/>
    <dgm:cxn modelId="{9150FD01-AB04-4BCE-A143-049632B51D43}" type="presParOf" srcId="{C70926A5-A9E1-4CCD-B260-FDEF1D74BDCE}" destId="{5107929B-B2AB-4598-A7B8-73517E4838EE}" srcOrd="0" destOrd="0" presId="urn:microsoft.com/office/officeart/2005/8/layout/orgChart1"/>
    <dgm:cxn modelId="{38E75FF1-8E2C-4456-B032-35C61E02042D}" type="presParOf" srcId="{C70926A5-A9E1-4CCD-B260-FDEF1D74BDCE}" destId="{D39F9167-CA98-4720-93DC-DD102E384355}" srcOrd="1" destOrd="0" presId="urn:microsoft.com/office/officeart/2005/8/layout/orgChart1"/>
    <dgm:cxn modelId="{DF83599E-B970-4F2E-A3B5-D2E3AC7232B2}" type="presParOf" srcId="{D39F9167-CA98-4720-93DC-DD102E384355}" destId="{D212538E-5D99-425E-A66D-8B990AB32034}" srcOrd="0" destOrd="0" presId="urn:microsoft.com/office/officeart/2005/8/layout/orgChart1"/>
    <dgm:cxn modelId="{81A6CFD7-0030-49CB-8707-38E58375E330}" type="presParOf" srcId="{D212538E-5D99-425E-A66D-8B990AB32034}" destId="{E3F6FCD5-4231-46B1-AF32-D0C2EFB14B6E}" srcOrd="0" destOrd="0" presId="urn:microsoft.com/office/officeart/2005/8/layout/orgChart1"/>
    <dgm:cxn modelId="{FD11B566-AD4A-4E08-9853-C12D5C21F6A5}" type="presParOf" srcId="{D212538E-5D99-425E-A66D-8B990AB32034}" destId="{015EE114-D327-47DD-B5D8-71C964372970}" srcOrd="1" destOrd="0" presId="urn:microsoft.com/office/officeart/2005/8/layout/orgChart1"/>
    <dgm:cxn modelId="{B44C9C8A-0D18-4C05-88BA-12D05BC523FA}" type="presParOf" srcId="{D39F9167-CA98-4720-93DC-DD102E384355}" destId="{17FF082E-16D5-4BF1-9E73-7B50561D11B8}" srcOrd="1" destOrd="0" presId="urn:microsoft.com/office/officeart/2005/8/layout/orgChart1"/>
    <dgm:cxn modelId="{8108535E-FCBE-4E0E-A334-94ADFAB71073}" type="presParOf" srcId="{D39F9167-CA98-4720-93DC-DD102E384355}" destId="{F231A978-1BDA-4954-B1E9-72417DCA5A6F}" srcOrd="2" destOrd="0" presId="urn:microsoft.com/office/officeart/2005/8/layout/orgChart1"/>
    <dgm:cxn modelId="{E0841BF0-4480-4876-A06F-B93E625DDE02}" type="presParOf" srcId="{C70926A5-A9E1-4CCD-B260-FDEF1D74BDCE}" destId="{BB06A443-6DF2-467A-AF17-7733BB09A59B}" srcOrd="2" destOrd="0" presId="urn:microsoft.com/office/officeart/2005/8/layout/orgChart1"/>
    <dgm:cxn modelId="{7E950E66-7453-489B-A748-71A9AD18BF6E}" type="presParOf" srcId="{C70926A5-A9E1-4CCD-B260-FDEF1D74BDCE}" destId="{F10C5A3C-96C6-4E91-B1CD-8BBD2C5A90AB}" srcOrd="3" destOrd="0" presId="urn:microsoft.com/office/officeart/2005/8/layout/orgChart1"/>
    <dgm:cxn modelId="{A9698E64-94C0-4822-8874-E7A3B770FDDF}" type="presParOf" srcId="{F10C5A3C-96C6-4E91-B1CD-8BBD2C5A90AB}" destId="{4C12AD26-0763-4570-B0F8-762DFD4339E6}" srcOrd="0" destOrd="0" presId="urn:microsoft.com/office/officeart/2005/8/layout/orgChart1"/>
    <dgm:cxn modelId="{C99D0CBE-98FA-4D82-AED3-912E9470D1FB}" type="presParOf" srcId="{4C12AD26-0763-4570-B0F8-762DFD4339E6}" destId="{A3A86FBE-E193-4DDE-BB94-1D87506FC255}" srcOrd="0" destOrd="0" presId="urn:microsoft.com/office/officeart/2005/8/layout/orgChart1"/>
    <dgm:cxn modelId="{502AAB2B-DB4B-4237-BF2A-7FCF15BF3B1B}" type="presParOf" srcId="{4C12AD26-0763-4570-B0F8-762DFD4339E6}" destId="{480547F6-0CD6-4A7F-B4CB-4B5E7C60825E}" srcOrd="1" destOrd="0" presId="urn:microsoft.com/office/officeart/2005/8/layout/orgChart1"/>
    <dgm:cxn modelId="{898AD3F1-38F4-4150-9FC5-91A7D7C18E33}" type="presParOf" srcId="{F10C5A3C-96C6-4E91-B1CD-8BBD2C5A90AB}" destId="{8A5C821A-24ED-4300-8E76-B51B386A4C6E}" srcOrd="1" destOrd="0" presId="urn:microsoft.com/office/officeart/2005/8/layout/orgChart1"/>
    <dgm:cxn modelId="{619BBF73-B2CE-452E-85ED-700467E14CA0}" type="presParOf" srcId="{F10C5A3C-96C6-4E91-B1CD-8BBD2C5A90AB}" destId="{6FE4B507-5FDC-4F09-8048-4D54474BC527}" srcOrd="2" destOrd="0" presId="urn:microsoft.com/office/officeart/2005/8/layout/orgChart1"/>
    <dgm:cxn modelId="{982A6683-69D1-48B8-836F-BEB766E41AA7}" type="presParOf" srcId="{C70926A5-A9E1-4CCD-B260-FDEF1D74BDCE}" destId="{29C32BCD-B7D6-49CB-87AA-A9C290A845E5}" srcOrd="4" destOrd="0" presId="urn:microsoft.com/office/officeart/2005/8/layout/orgChart1"/>
    <dgm:cxn modelId="{95C67945-C222-42FA-B4A5-E5B1AB1C043E}" type="presParOf" srcId="{C70926A5-A9E1-4CCD-B260-FDEF1D74BDCE}" destId="{D404C9A4-7558-4144-B8D4-CCCE7FB23079}" srcOrd="5" destOrd="0" presId="urn:microsoft.com/office/officeart/2005/8/layout/orgChart1"/>
    <dgm:cxn modelId="{70212724-7452-4D6D-B3CF-F39DB2C07812}" type="presParOf" srcId="{D404C9A4-7558-4144-B8D4-CCCE7FB23079}" destId="{16EC4606-0BEC-43F4-AF4A-904FF225ED2C}" srcOrd="0" destOrd="0" presId="urn:microsoft.com/office/officeart/2005/8/layout/orgChart1"/>
    <dgm:cxn modelId="{47D93FE6-21F8-4891-BBA2-59425C35E359}" type="presParOf" srcId="{16EC4606-0BEC-43F4-AF4A-904FF225ED2C}" destId="{E348BCFF-6E12-4D9D-81EC-567C8CB73A75}" srcOrd="0" destOrd="0" presId="urn:microsoft.com/office/officeart/2005/8/layout/orgChart1"/>
    <dgm:cxn modelId="{22F7A4E7-6977-4B99-8DFB-349AF6D4E859}" type="presParOf" srcId="{16EC4606-0BEC-43F4-AF4A-904FF225ED2C}" destId="{D9DD4468-5472-403E-B20E-54E197D7E461}" srcOrd="1" destOrd="0" presId="urn:microsoft.com/office/officeart/2005/8/layout/orgChart1"/>
    <dgm:cxn modelId="{C497DFD8-3E7C-446D-A91B-C5E269F9455F}" type="presParOf" srcId="{D404C9A4-7558-4144-B8D4-CCCE7FB23079}" destId="{A10FAE21-3D4B-4ACC-9A8E-E114314C3F8F}" srcOrd="1" destOrd="0" presId="urn:microsoft.com/office/officeart/2005/8/layout/orgChart1"/>
    <dgm:cxn modelId="{813413C0-5838-48CB-831F-6CB3475E63FC}" type="presParOf" srcId="{D404C9A4-7558-4144-B8D4-CCCE7FB23079}" destId="{AD72EB8E-D191-437E-8D27-385BF5928BEC}" srcOrd="2" destOrd="0" presId="urn:microsoft.com/office/officeart/2005/8/layout/orgChart1"/>
    <dgm:cxn modelId="{349F3042-2979-4AF5-AD42-2B7F43207D19}" type="presParOf" srcId="{5F4E82D6-6ED7-46D4-B0AB-4DD6D92E9975}" destId="{ADDA30C3-6511-4245-AEEF-B718D8EAE89F}" srcOrd="2" destOrd="0" presId="urn:microsoft.com/office/officeart/2005/8/layout/orgChart1"/>
    <dgm:cxn modelId="{B501BEC6-DBEE-40C2-BA83-1FE294546859}" type="presParOf" srcId="{DFE3A07A-8C75-4F5D-B286-79D8352FA327}" destId="{83BEF3FD-F854-48A1-BE41-6A65E821F7D9}" srcOrd="4" destOrd="0" presId="urn:microsoft.com/office/officeart/2005/8/layout/orgChart1"/>
    <dgm:cxn modelId="{61CF430C-6FA0-4B01-8A66-7946FE080A29}" type="presParOf" srcId="{DFE3A07A-8C75-4F5D-B286-79D8352FA327}" destId="{C7867378-6942-4BDE-BBA9-EB36DCABE4ED}" srcOrd="5" destOrd="0" presId="urn:microsoft.com/office/officeart/2005/8/layout/orgChart1"/>
    <dgm:cxn modelId="{351B98BE-1E07-4EB9-9405-FE6C1FF1738C}" type="presParOf" srcId="{C7867378-6942-4BDE-BBA9-EB36DCABE4ED}" destId="{1D1C012B-D6A5-4622-A350-0AC64373B155}" srcOrd="0" destOrd="0" presId="urn:microsoft.com/office/officeart/2005/8/layout/orgChart1"/>
    <dgm:cxn modelId="{A78B6AE3-D544-4006-A551-28E63D69B4C2}" type="presParOf" srcId="{1D1C012B-D6A5-4622-A350-0AC64373B155}" destId="{3033AAE5-C898-436E-B3E4-EB78D6125124}" srcOrd="0" destOrd="0" presId="urn:microsoft.com/office/officeart/2005/8/layout/orgChart1"/>
    <dgm:cxn modelId="{3105153C-7530-4C5C-8F96-E6D160CB34D3}" type="presParOf" srcId="{1D1C012B-D6A5-4622-A350-0AC64373B155}" destId="{BAA528A1-2EAF-488D-8630-4AB18A327AF0}" srcOrd="1" destOrd="0" presId="urn:microsoft.com/office/officeart/2005/8/layout/orgChart1"/>
    <dgm:cxn modelId="{D7F7AB72-7591-46B6-A62E-0ABDA5A2753A}" type="presParOf" srcId="{C7867378-6942-4BDE-BBA9-EB36DCABE4ED}" destId="{F6D07DB3-E58C-472F-B371-9F53522E5600}" srcOrd="1" destOrd="0" presId="urn:microsoft.com/office/officeart/2005/8/layout/orgChart1"/>
    <dgm:cxn modelId="{B07B43F0-BBB8-4DC8-8DD7-5234F72378E9}" type="presParOf" srcId="{F6D07DB3-E58C-472F-B371-9F53522E5600}" destId="{75CCC077-0163-4206-8806-3C8510E817EA}" srcOrd="0" destOrd="0" presId="urn:microsoft.com/office/officeart/2005/8/layout/orgChart1"/>
    <dgm:cxn modelId="{D4BAE4B9-AA3E-4DDF-A599-D21D1C4EFCA9}" type="presParOf" srcId="{F6D07DB3-E58C-472F-B371-9F53522E5600}" destId="{F18EB9C4-9D44-4204-A499-1DF685F08287}" srcOrd="1" destOrd="0" presId="urn:microsoft.com/office/officeart/2005/8/layout/orgChart1"/>
    <dgm:cxn modelId="{718E439F-7BF2-4BD9-93BA-5E6235EEFA10}" type="presParOf" srcId="{F18EB9C4-9D44-4204-A499-1DF685F08287}" destId="{5B024A9F-6F0A-49D6-95E4-6DCC169DAAC0}" srcOrd="0" destOrd="0" presId="urn:microsoft.com/office/officeart/2005/8/layout/orgChart1"/>
    <dgm:cxn modelId="{85B5A190-A5BB-4746-A6A6-E01B57663C8F}" type="presParOf" srcId="{5B024A9F-6F0A-49D6-95E4-6DCC169DAAC0}" destId="{D4A6A696-6553-40E7-BA2B-330E0FCFE424}" srcOrd="0" destOrd="0" presId="urn:microsoft.com/office/officeart/2005/8/layout/orgChart1"/>
    <dgm:cxn modelId="{F3BD72E6-CDB8-49A8-9BA9-990DE6E7558E}" type="presParOf" srcId="{5B024A9F-6F0A-49D6-95E4-6DCC169DAAC0}" destId="{32DD1ECF-22FB-457D-8C1F-4956A6A8AA76}" srcOrd="1" destOrd="0" presId="urn:microsoft.com/office/officeart/2005/8/layout/orgChart1"/>
    <dgm:cxn modelId="{653A0A80-BE42-4155-8751-4E18218CC13E}" type="presParOf" srcId="{F18EB9C4-9D44-4204-A499-1DF685F08287}" destId="{815F21CF-7D94-4FC7-89CF-3D6EDA0D8922}" srcOrd="1" destOrd="0" presId="urn:microsoft.com/office/officeart/2005/8/layout/orgChart1"/>
    <dgm:cxn modelId="{C52CAA1B-C0E1-42BD-BC91-39E25180F330}" type="presParOf" srcId="{F18EB9C4-9D44-4204-A499-1DF685F08287}" destId="{8DDD64B3-D2B3-4609-B4FC-4C845727B9C3}" srcOrd="2" destOrd="0" presId="urn:microsoft.com/office/officeart/2005/8/layout/orgChart1"/>
    <dgm:cxn modelId="{05FEA884-28E1-498B-B918-FC73EBD6EF3F}" type="presParOf" srcId="{F6D07DB3-E58C-472F-B371-9F53522E5600}" destId="{2C5A9921-4A05-422A-8B47-429056D4160A}" srcOrd="2" destOrd="0" presId="urn:microsoft.com/office/officeart/2005/8/layout/orgChart1"/>
    <dgm:cxn modelId="{8E776CB3-E52B-45FA-B55E-73DDCB893058}" type="presParOf" srcId="{F6D07DB3-E58C-472F-B371-9F53522E5600}" destId="{9E135BF9-6F35-4034-A4D7-ADA55087622D}" srcOrd="3" destOrd="0" presId="urn:microsoft.com/office/officeart/2005/8/layout/orgChart1"/>
    <dgm:cxn modelId="{7FEFAB92-CE86-4F74-AA49-F0A7CB94980A}" type="presParOf" srcId="{9E135BF9-6F35-4034-A4D7-ADA55087622D}" destId="{C041EFC0-937F-4D6A-8C65-571010D7B9B2}" srcOrd="0" destOrd="0" presId="urn:microsoft.com/office/officeart/2005/8/layout/orgChart1"/>
    <dgm:cxn modelId="{28397460-92E8-4C85-9447-CE42C8AF4D13}" type="presParOf" srcId="{C041EFC0-937F-4D6A-8C65-571010D7B9B2}" destId="{A095B7D3-7D85-4D57-B649-8C0D22B6B4C1}" srcOrd="0" destOrd="0" presId="urn:microsoft.com/office/officeart/2005/8/layout/orgChart1"/>
    <dgm:cxn modelId="{012BB996-CB3A-45EC-B4FB-5E6F8E39ED20}" type="presParOf" srcId="{C041EFC0-937F-4D6A-8C65-571010D7B9B2}" destId="{BC2E56A7-FAB5-4E6F-A240-737C88583858}" srcOrd="1" destOrd="0" presId="urn:microsoft.com/office/officeart/2005/8/layout/orgChart1"/>
    <dgm:cxn modelId="{1DFC5F3F-C78F-4A14-89A1-703624A55B55}" type="presParOf" srcId="{9E135BF9-6F35-4034-A4D7-ADA55087622D}" destId="{8C5EE3ED-8295-4FC6-89C7-120075C3EF0F}" srcOrd="1" destOrd="0" presId="urn:microsoft.com/office/officeart/2005/8/layout/orgChart1"/>
    <dgm:cxn modelId="{DEAC59D7-4107-48CE-A9E3-839C61C706DC}" type="presParOf" srcId="{9E135BF9-6F35-4034-A4D7-ADA55087622D}" destId="{35B6C916-17D7-446D-9102-06642122527A}" srcOrd="2" destOrd="0" presId="urn:microsoft.com/office/officeart/2005/8/layout/orgChart1"/>
    <dgm:cxn modelId="{A57C2D3D-58A3-499E-9E92-5A55F9D3E637}" type="presParOf" srcId="{C7867378-6942-4BDE-BBA9-EB36DCABE4ED}" destId="{6D8395FC-681E-48EF-84D4-887F41D61413}" srcOrd="2" destOrd="0" presId="urn:microsoft.com/office/officeart/2005/8/layout/orgChart1"/>
    <dgm:cxn modelId="{CC993EC9-394A-4A15-A501-BC32F4D6006C}" type="presParOf" srcId="{AAB8C391-5510-4613-9721-65ED2F383499}" destId="{1065E9E1-7EC6-4B28-9C82-F36A27CFD7C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4929" cy="465614"/>
          </a:xfrm>
          <a:prstGeom prst="rect">
            <a:avLst/>
          </a:prstGeom>
          <a:noFill/>
          <a:ln w="9525">
            <a:noFill/>
            <a:miter lim="800000"/>
            <a:headEnd/>
            <a:tailEnd/>
          </a:ln>
        </p:spPr>
        <p:txBody>
          <a:bodyPr vert="horz" wrap="square" lIns="91572" tIns="45787" rIns="91572" bIns="45787" numCol="1" anchor="t" anchorCtr="0" compatLnSpc="1">
            <a:prstTxWarp prst="textNoShape">
              <a:avLst/>
            </a:prstTxWarp>
          </a:bodyPr>
          <a:lstStyle>
            <a:lvl1pPr algn="l" defTabSz="914963" eaLnBrk="1" hangingPunct="1">
              <a:spcBef>
                <a:spcPct val="0"/>
              </a:spcBef>
              <a:defRPr sz="1200" b="0">
                <a:solidFill>
                  <a:schemeClr val="tx1"/>
                </a:solidFill>
              </a:defRPr>
            </a:lvl1pPr>
          </a:lstStyle>
          <a:p>
            <a:pPr>
              <a:defRPr/>
            </a:pPr>
            <a:endParaRPr lang="fr-FR"/>
          </a:p>
        </p:txBody>
      </p:sp>
      <p:sp>
        <p:nvSpPr>
          <p:cNvPr id="25603" name="Rectangle 3"/>
          <p:cNvSpPr>
            <a:spLocks noGrp="1" noChangeArrowheads="1"/>
          </p:cNvSpPr>
          <p:nvPr>
            <p:ph type="dt" sz="quarter" idx="1"/>
          </p:nvPr>
        </p:nvSpPr>
        <p:spPr bwMode="auto">
          <a:xfrm>
            <a:off x="3979776" y="0"/>
            <a:ext cx="3044929" cy="465614"/>
          </a:xfrm>
          <a:prstGeom prst="rect">
            <a:avLst/>
          </a:prstGeom>
          <a:noFill/>
          <a:ln w="9525">
            <a:noFill/>
            <a:miter lim="800000"/>
            <a:headEnd/>
            <a:tailEnd/>
          </a:ln>
        </p:spPr>
        <p:txBody>
          <a:bodyPr vert="horz" wrap="square" lIns="91572" tIns="45787" rIns="91572" bIns="45787" numCol="1" anchor="t" anchorCtr="0" compatLnSpc="1">
            <a:prstTxWarp prst="textNoShape">
              <a:avLst/>
            </a:prstTxWarp>
          </a:bodyPr>
          <a:lstStyle>
            <a:lvl1pPr algn="r" defTabSz="914963" eaLnBrk="1" hangingPunct="1">
              <a:spcBef>
                <a:spcPct val="0"/>
              </a:spcBef>
              <a:defRPr sz="1200" b="0">
                <a:solidFill>
                  <a:schemeClr val="tx1"/>
                </a:solidFill>
              </a:defRPr>
            </a:lvl1pPr>
          </a:lstStyle>
          <a:p>
            <a:pPr>
              <a:defRPr/>
            </a:pPr>
            <a:endParaRPr lang="fr-FR"/>
          </a:p>
        </p:txBody>
      </p:sp>
      <p:sp>
        <p:nvSpPr>
          <p:cNvPr id="25604" name="Rectangle 4"/>
          <p:cNvSpPr>
            <a:spLocks noGrp="1" noChangeArrowheads="1"/>
          </p:cNvSpPr>
          <p:nvPr>
            <p:ph type="ftr" sz="quarter" idx="2"/>
          </p:nvPr>
        </p:nvSpPr>
        <p:spPr bwMode="auto">
          <a:xfrm>
            <a:off x="0" y="8845089"/>
            <a:ext cx="3044929" cy="465614"/>
          </a:xfrm>
          <a:prstGeom prst="rect">
            <a:avLst/>
          </a:prstGeom>
          <a:noFill/>
          <a:ln w="9525">
            <a:noFill/>
            <a:miter lim="800000"/>
            <a:headEnd/>
            <a:tailEnd/>
          </a:ln>
        </p:spPr>
        <p:txBody>
          <a:bodyPr vert="horz" wrap="square" lIns="91572" tIns="45787" rIns="91572" bIns="45787" numCol="1" anchor="b" anchorCtr="0" compatLnSpc="1">
            <a:prstTxWarp prst="textNoShape">
              <a:avLst/>
            </a:prstTxWarp>
          </a:bodyPr>
          <a:lstStyle>
            <a:lvl1pPr algn="l" defTabSz="914963" eaLnBrk="1" hangingPunct="1">
              <a:spcBef>
                <a:spcPct val="0"/>
              </a:spcBef>
              <a:defRPr sz="1200" b="0">
                <a:solidFill>
                  <a:schemeClr val="tx1"/>
                </a:solidFill>
              </a:defRPr>
            </a:lvl1pPr>
          </a:lstStyle>
          <a:p>
            <a:pPr>
              <a:defRPr/>
            </a:pPr>
            <a:endParaRPr lang="fr-FR"/>
          </a:p>
        </p:txBody>
      </p:sp>
      <p:sp>
        <p:nvSpPr>
          <p:cNvPr id="25605" name="Rectangle 5"/>
          <p:cNvSpPr>
            <a:spLocks noGrp="1" noChangeArrowheads="1"/>
          </p:cNvSpPr>
          <p:nvPr>
            <p:ph type="sldNum" sz="quarter" idx="3"/>
          </p:nvPr>
        </p:nvSpPr>
        <p:spPr bwMode="auto">
          <a:xfrm>
            <a:off x="3979776" y="8845089"/>
            <a:ext cx="3044929" cy="465614"/>
          </a:xfrm>
          <a:prstGeom prst="rect">
            <a:avLst/>
          </a:prstGeom>
          <a:noFill/>
          <a:ln w="9525">
            <a:noFill/>
            <a:miter lim="800000"/>
            <a:headEnd/>
            <a:tailEnd/>
          </a:ln>
        </p:spPr>
        <p:txBody>
          <a:bodyPr vert="horz" wrap="square" lIns="91572" tIns="45787" rIns="91572" bIns="45787" numCol="1" anchor="b" anchorCtr="0" compatLnSpc="1">
            <a:prstTxWarp prst="textNoShape">
              <a:avLst/>
            </a:prstTxWarp>
          </a:bodyPr>
          <a:lstStyle>
            <a:lvl1pPr algn="r" defTabSz="914963" eaLnBrk="1" hangingPunct="1">
              <a:spcBef>
                <a:spcPct val="0"/>
              </a:spcBef>
              <a:defRPr sz="1200" b="0">
                <a:solidFill>
                  <a:schemeClr val="tx1"/>
                </a:solidFill>
              </a:defRPr>
            </a:lvl1pPr>
          </a:lstStyle>
          <a:p>
            <a:pPr>
              <a:defRPr/>
            </a:pPr>
            <a:fld id="{D68024AD-0859-4334-97C1-F4D52B28F111}" type="slidenum">
              <a:rPr lang="en-US"/>
              <a:pPr>
                <a:defRPr/>
              </a:pPr>
              <a:t>‹Nº›</a:t>
            </a:fld>
            <a:endParaRPr lang="en-US"/>
          </a:p>
        </p:txBody>
      </p:sp>
    </p:spTree>
    <p:extLst>
      <p:ext uri="{BB962C8B-B14F-4D97-AF65-F5344CB8AC3E}">
        <p14:creationId xmlns:p14="http://schemas.microsoft.com/office/powerpoint/2010/main" val="1351320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44929" cy="465614"/>
          </a:xfrm>
          <a:prstGeom prst="rect">
            <a:avLst/>
          </a:prstGeom>
          <a:noFill/>
          <a:ln w="9525">
            <a:noFill/>
            <a:miter lim="800000"/>
            <a:headEnd/>
            <a:tailEnd/>
          </a:ln>
        </p:spPr>
        <p:txBody>
          <a:bodyPr vert="horz" wrap="square" lIns="90534" tIns="45268" rIns="90534" bIns="45268" numCol="1" anchor="t" anchorCtr="0" compatLnSpc="1">
            <a:prstTxWarp prst="textNoShape">
              <a:avLst/>
            </a:prstTxWarp>
          </a:bodyPr>
          <a:lstStyle>
            <a:lvl1pPr algn="l" eaLnBrk="1" hangingPunct="1">
              <a:spcBef>
                <a:spcPct val="0"/>
              </a:spcBef>
              <a:defRPr sz="1200" b="0">
                <a:solidFill>
                  <a:schemeClr val="tx1"/>
                </a:solidFill>
              </a:defRPr>
            </a:lvl1pPr>
          </a:lstStyle>
          <a:p>
            <a:pPr>
              <a:defRPr/>
            </a:pPr>
            <a:endParaRPr lang="fr-FR"/>
          </a:p>
        </p:txBody>
      </p:sp>
      <p:sp>
        <p:nvSpPr>
          <p:cNvPr id="33795" name="Rectangle 3"/>
          <p:cNvSpPr>
            <a:spLocks noGrp="1" noChangeArrowheads="1"/>
          </p:cNvSpPr>
          <p:nvPr>
            <p:ph type="dt" idx="1"/>
          </p:nvPr>
        </p:nvSpPr>
        <p:spPr bwMode="auto">
          <a:xfrm>
            <a:off x="3979776" y="0"/>
            <a:ext cx="3044929" cy="465614"/>
          </a:xfrm>
          <a:prstGeom prst="rect">
            <a:avLst/>
          </a:prstGeom>
          <a:noFill/>
          <a:ln w="9525">
            <a:noFill/>
            <a:miter lim="800000"/>
            <a:headEnd/>
            <a:tailEnd/>
          </a:ln>
        </p:spPr>
        <p:txBody>
          <a:bodyPr vert="horz" wrap="square" lIns="90534" tIns="45268" rIns="90534" bIns="45268" numCol="1" anchor="t" anchorCtr="0" compatLnSpc="1">
            <a:prstTxWarp prst="textNoShape">
              <a:avLst/>
            </a:prstTxWarp>
          </a:bodyPr>
          <a:lstStyle>
            <a:lvl1pPr algn="r" eaLnBrk="1" hangingPunct="1">
              <a:spcBef>
                <a:spcPct val="0"/>
              </a:spcBef>
              <a:defRPr sz="1200" b="0">
                <a:solidFill>
                  <a:schemeClr val="tx1"/>
                </a:solidFill>
              </a:defRPr>
            </a:lvl1pPr>
          </a:lstStyle>
          <a:p>
            <a:pPr>
              <a:defRPr/>
            </a:pPr>
            <a:endParaRPr lang="fr-FR"/>
          </a:p>
        </p:txBody>
      </p:sp>
      <p:sp>
        <p:nvSpPr>
          <p:cNvPr id="28676" name="Rectangle 4"/>
          <p:cNvSpPr>
            <a:spLocks noGrp="1" noRot="1" noChangeAspect="1" noChangeArrowheads="1" noTextEdit="1"/>
          </p:cNvSpPr>
          <p:nvPr>
            <p:ph type="sldImg" idx="2"/>
          </p:nvPr>
        </p:nvSpPr>
        <p:spPr bwMode="auto">
          <a:xfrm>
            <a:off x="1185863" y="698500"/>
            <a:ext cx="4654550" cy="34925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2314" y="4423331"/>
            <a:ext cx="5621648" cy="4190524"/>
          </a:xfrm>
          <a:prstGeom prst="rect">
            <a:avLst/>
          </a:prstGeom>
          <a:noFill/>
          <a:ln w="9525">
            <a:noFill/>
            <a:miter lim="800000"/>
            <a:headEnd/>
            <a:tailEnd/>
          </a:ln>
        </p:spPr>
        <p:txBody>
          <a:bodyPr vert="horz" wrap="square" lIns="90534" tIns="45268" rIns="90534" bIns="452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845089"/>
            <a:ext cx="3044929" cy="465614"/>
          </a:xfrm>
          <a:prstGeom prst="rect">
            <a:avLst/>
          </a:prstGeom>
          <a:noFill/>
          <a:ln w="9525">
            <a:noFill/>
            <a:miter lim="800000"/>
            <a:headEnd/>
            <a:tailEnd/>
          </a:ln>
        </p:spPr>
        <p:txBody>
          <a:bodyPr vert="horz" wrap="square" lIns="90534" tIns="45268" rIns="90534" bIns="45268" numCol="1" anchor="b" anchorCtr="0" compatLnSpc="1">
            <a:prstTxWarp prst="textNoShape">
              <a:avLst/>
            </a:prstTxWarp>
          </a:bodyPr>
          <a:lstStyle>
            <a:lvl1pPr algn="l" eaLnBrk="1" hangingPunct="1">
              <a:spcBef>
                <a:spcPct val="0"/>
              </a:spcBef>
              <a:defRPr sz="1200" b="0">
                <a:solidFill>
                  <a:schemeClr val="tx1"/>
                </a:solidFill>
              </a:defRPr>
            </a:lvl1pPr>
          </a:lstStyle>
          <a:p>
            <a:pPr>
              <a:defRPr/>
            </a:pPr>
            <a:endParaRPr lang="fr-FR"/>
          </a:p>
        </p:txBody>
      </p:sp>
      <p:sp>
        <p:nvSpPr>
          <p:cNvPr id="33799" name="Rectangle 7"/>
          <p:cNvSpPr>
            <a:spLocks noGrp="1" noChangeArrowheads="1"/>
          </p:cNvSpPr>
          <p:nvPr>
            <p:ph type="sldNum" sz="quarter" idx="5"/>
          </p:nvPr>
        </p:nvSpPr>
        <p:spPr bwMode="auto">
          <a:xfrm>
            <a:off x="3979776" y="8845089"/>
            <a:ext cx="3044929" cy="465614"/>
          </a:xfrm>
          <a:prstGeom prst="rect">
            <a:avLst/>
          </a:prstGeom>
          <a:noFill/>
          <a:ln w="9525">
            <a:noFill/>
            <a:miter lim="800000"/>
            <a:headEnd/>
            <a:tailEnd/>
          </a:ln>
        </p:spPr>
        <p:txBody>
          <a:bodyPr vert="horz" wrap="square" lIns="90534" tIns="45268" rIns="90534" bIns="45268" numCol="1" anchor="b" anchorCtr="0" compatLnSpc="1">
            <a:prstTxWarp prst="textNoShape">
              <a:avLst/>
            </a:prstTxWarp>
          </a:bodyPr>
          <a:lstStyle>
            <a:lvl1pPr algn="r" eaLnBrk="1" hangingPunct="1">
              <a:spcBef>
                <a:spcPct val="0"/>
              </a:spcBef>
              <a:defRPr sz="1200" b="0">
                <a:solidFill>
                  <a:schemeClr val="tx1"/>
                </a:solidFill>
              </a:defRPr>
            </a:lvl1pPr>
          </a:lstStyle>
          <a:p>
            <a:pPr>
              <a:defRPr/>
            </a:pPr>
            <a:fld id="{8A0D58CA-9F49-4A27-A831-D9FED8A7D327}" type="slidenum">
              <a:rPr lang="en-US"/>
              <a:pPr>
                <a:defRPr/>
              </a:pPr>
              <a:t>‹Nº›</a:t>
            </a:fld>
            <a:endParaRPr lang="en-US"/>
          </a:p>
        </p:txBody>
      </p:sp>
    </p:spTree>
    <p:extLst>
      <p:ext uri="{BB962C8B-B14F-4D97-AF65-F5344CB8AC3E}">
        <p14:creationId xmlns:p14="http://schemas.microsoft.com/office/powerpoint/2010/main" val="3625856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722739" y="4429623"/>
            <a:ext cx="5621648" cy="4190524"/>
          </a:xfrm>
          <a:noFill/>
          <a:ln/>
        </p:spPr>
        <p:txBody>
          <a:bodyPr/>
          <a:lstStyle/>
          <a:p>
            <a:pPr marL="226383" indent="-226383"/>
            <a:endParaRPr lang="fr-FR" dirty="0" smtClean="0"/>
          </a:p>
        </p:txBody>
      </p:sp>
    </p:spTree>
    <p:extLst>
      <p:ext uri="{BB962C8B-B14F-4D97-AF65-F5344CB8AC3E}">
        <p14:creationId xmlns:p14="http://schemas.microsoft.com/office/powerpoint/2010/main" val="566809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21</a:t>
            </a:fld>
            <a:endParaRPr lang="en-US"/>
          </a:p>
        </p:txBody>
      </p:sp>
    </p:spTree>
    <p:extLst>
      <p:ext uri="{BB962C8B-B14F-4D97-AF65-F5344CB8AC3E}">
        <p14:creationId xmlns:p14="http://schemas.microsoft.com/office/powerpoint/2010/main" val="360805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22</a:t>
            </a:fld>
            <a:endParaRPr lang="en-US"/>
          </a:p>
        </p:txBody>
      </p:sp>
    </p:spTree>
    <p:extLst>
      <p:ext uri="{BB962C8B-B14F-4D97-AF65-F5344CB8AC3E}">
        <p14:creationId xmlns:p14="http://schemas.microsoft.com/office/powerpoint/2010/main" val="1051311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23</a:t>
            </a:fld>
            <a:endParaRPr lang="en-US"/>
          </a:p>
        </p:txBody>
      </p:sp>
    </p:spTree>
    <p:extLst>
      <p:ext uri="{BB962C8B-B14F-4D97-AF65-F5344CB8AC3E}">
        <p14:creationId xmlns:p14="http://schemas.microsoft.com/office/powerpoint/2010/main" val="1994128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24</a:t>
            </a:fld>
            <a:endParaRPr lang="en-US"/>
          </a:p>
        </p:txBody>
      </p:sp>
    </p:spTree>
    <p:extLst>
      <p:ext uri="{BB962C8B-B14F-4D97-AF65-F5344CB8AC3E}">
        <p14:creationId xmlns:p14="http://schemas.microsoft.com/office/powerpoint/2010/main" val="1929399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25</a:t>
            </a:fld>
            <a:endParaRPr lang="en-US"/>
          </a:p>
        </p:txBody>
      </p:sp>
    </p:spTree>
    <p:extLst>
      <p:ext uri="{BB962C8B-B14F-4D97-AF65-F5344CB8AC3E}">
        <p14:creationId xmlns:p14="http://schemas.microsoft.com/office/powerpoint/2010/main" val="3782061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26</a:t>
            </a:fld>
            <a:endParaRPr lang="en-US"/>
          </a:p>
        </p:txBody>
      </p:sp>
    </p:spTree>
    <p:extLst>
      <p:ext uri="{BB962C8B-B14F-4D97-AF65-F5344CB8AC3E}">
        <p14:creationId xmlns:p14="http://schemas.microsoft.com/office/powerpoint/2010/main" val="3366295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27</a:t>
            </a:fld>
            <a:endParaRPr lang="en-US"/>
          </a:p>
        </p:txBody>
      </p:sp>
    </p:spTree>
    <p:extLst>
      <p:ext uri="{BB962C8B-B14F-4D97-AF65-F5344CB8AC3E}">
        <p14:creationId xmlns:p14="http://schemas.microsoft.com/office/powerpoint/2010/main" val="1781915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28</a:t>
            </a:fld>
            <a:endParaRPr lang="en-US"/>
          </a:p>
        </p:txBody>
      </p:sp>
    </p:spTree>
    <p:extLst>
      <p:ext uri="{BB962C8B-B14F-4D97-AF65-F5344CB8AC3E}">
        <p14:creationId xmlns:p14="http://schemas.microsoft.com/office/powerpoint/2010/main" val="1496078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29</a:t>
            </a:fld>
            <a:endParaRPr lang="en-US"/>
          </a:p>
        </p:txBody>
      </p:sp>
    </p:spTree>
    <p:extLst>
      <p:ext uri="{BB962C8B-B14F-4D97-AF65-F5344CB8AC3E}">
        <p14:creationId xmlns:p14="http://schemas.microsoft.com/office/powerpoint/2010/main" val="1892018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30</a:t>
            </a:fld>
            <a:endParaRPr lang="en-US"/>
          </a:p>
        </p:txBody>
      </p:sp>
    </p:spTree>
    <p:extLst>
      <p:ext uri="{BB962C8B-B14F-4D97-AF65-F5344CB8AC3E}">
        <p14:creationId xmlns:p14="http://schemas.microsoft.com/office/powerpoint/2010/main" val="2674601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a:t>
            </a:fld>
            <a:endParaRPr lang="en-US" dirty="0"/>
          </a:p>
        </p:txBody>
      </p:sp>
    </p:spTree>
    <p:extLst>
      <p:ext uri="{BB962C8B-B14F-4D97-AF65-F5344CB8AC3E}">
        <p14:creationId xmlns:p14="http://schemas.microsoft.com/office/powerpoint/2010/main" val="18895098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31</a:t>
            </a:fld>
            <a:endParaRPr lang="en-US"/>
          </a:p>
        </p:txBody>
      </p:sp>
    </p:spTree>
    <p:extLst>
      <p:ext uri="{BB962C8B-B14F-4D97-AF65-F5344CB8AC3E}">
        <p14:creationId xmlns:p14="http://schemas.microsoft.com/office/powerpoint/2010/main" val="1069345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32</a:t>
            </a:fld>
            <a:endParaRPr lang="en-US"/>
          </a:p>
        </p:txBody>
      </p:sp>
    </p:spTree>
    <p:extLst>
      <p:ext uri="{BB962C8B-B14F-4D97-AF65-F5344CB8AC3E}">
        <p14:creationId xmlns:p14="http://schemas.microsoft.com/office/powerpoint/2010/main" val="3932752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33</a:t>
            </a:fld>
            <a:endParaRPr lang="en-US"/>
          </a:p>
        </p:txBody>
      </p:sp>
    </p:spTree>
    <p:extLst>
      <p:ext uri="{BB962C8B-B14F-4D97-AF65-F5344CB8AC3E}">
        <p14:creationId xmlns:p14="http://schemas.microsoft.com/office/powerpoint/2010/main" val="4112846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34</a:t>
            </a:fld>
            <a:endParaRPr lang="en-US"/>
          </a:p>
        </p:txBody>
      </p:sp>
    </p:spTree>
    <p:extLst>
      <p:ext uri="{BB962C8B-B14F-4D97-AF65-F5344CB8AC3E}">
        <p14:creationId xmlns:p14="http://schemas.microsoft.com/office/powerpoint/2010/main" val="641548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35</a:t>
            </a:fld>
            <a:endParaRPr lang="en-US"/>
          </a:p>
        </p:txBody>
      </p:sp>
    </p:spTree>
    <p:extLst>
      <p:ext uri="{BB962C8B-B14F-4D97-AF65-F5344CB8AC3E}">
        <p14:creationId xmlns:p14="http://schemas.microsoft.com/office/powerpoint/2010/main" val="10693458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36</a:t>
            </a:fld>
            <a:endParaRPr lang="en-US"/>
          </a:p>
        </p:txBody>
      </p:sp>
    </p:spTree>
    <p:extLst>
      <p:ext uri="{BB962C8B-B14F-4D97-AF65-F5344CB8AC3E}">
        <p14:creationId xmlns:p14="http://schemas.microsoft.com/office/powerpoint/2010/main" val="6415485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37</a:t>
            </a:fld>
            <a:endParaRPr lang="en-US"/>
          </a:p>
        </p:txBody>
      </p:sp>
    </p:spTree>
    <p:extLst>
      <p:ext uri="{BB962C8B-B14F-4D97-AF65-F5344CB8AC3E}">
        <p14:creationId xmlns:p14="http://schemas.microsoft.com/office/powerpoint/2010/main" val="163797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7</a:t>
            </a:fld>
            <a:endParaRPr lang="en-US"/>
          </a:p>
        </p:txBody>
      </p:sp>
    </p:spTree>
    <p:extLst>
      <p:ext uri="{BB962C8B-B14F-4D97-AF65-F5344CB8AC3E}">
        <p14:creationId xmlns:p14="http://schemas.microsoft.com/office/powerpoint/2010/main" val="1282566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9</a:t>
            </a:fld>
            <a:endParaRPr lang="en-US"/>
          </a:p>
        </p:txBody>
      </p:sp>
    </p:spTree>
    <p:extLst>
      <p:ext uri="{BB962C8B-B14F-4D97-AF65-F5344CB8AC3E}">
        <p14:creationId xmlns:p14="http://schemas.microsoft.com/office/powerpoint/2010/main" val="3152012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10</a:t>
            </a:fld>
            <a:endParaRPr lang="en-US"/>
          </a:p>
        </p:txBody>
      </p:sp>
    </p:spTree>
    <p:extLst>
      <p:ext uri="{BB962C8B-B14F-4D97-AF65-F5344CB8AC3E}">
        <p14:creationId xmlns:p14="http://schemas.microsoft.com/office/powerpoint/2010/main" val="792046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12</a:t>
            </a:fld>
            <a:endParaRPr lang="en-US"/>
          </a:p>
        </p:txBody>
      </p:sp>
    </p:spTree>
    <p:extLst>
      <p:ext uri="{BB962C8B-B14F-4D97-AF65-F5344CB8AC3E}">
        <p14:creationId xmlns:p14="http://schemas.microsoft.com/office/powerpoint/2010/main" val="414951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13</a:t>
            </a:fld>
            <a:endParaRPr lang="en-US"/>
          </a:p>
        </p:txBody>
      </p:sp>
    </p:spTree>
    <p:extLst>
      <p:ext uri="{BB962C8B-B14F-4D97-AF65-F5344CB8AC3E}">
        <p14:creationId xmlns:p14="http://schemas.microsoft.com/office/powerpoint/2010/main" val="1444465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effectLst/>
              <a:latin typeface="Arial" charset="0"/>
              <a:ea typeface="+mn-ea"/>
              <a:cs typeface="Arial" charset="0"/>
            </a:endParaRPr>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14</a:t>
            </a:fld>
            <a:endParaRPr lang="en-US"/>
          </a:p>
        </p:txBody>
      </p:sp>
    </p:spTree>
    <p:extLst>
      <p:ext uri="{BB962C8B-B14F-4D97-AF65-F5344CB8AC3E}">
        <p14:creationId xmlns:p14="http://schemas.microsoft.com/office/powerpoint/2010/main" val="1627827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20</a:t>
            </a:fld>
            <a:endParaRPr lang="en-US"/>
          </a:p>
        </p:txBody>
      </p:sp>
    </p:spTree>
    <p:extLst>
      <p:ext uri="{BB962C8B-B14F-4D97-AF65-F5344CB8AC3E}">
        <p14:creationId xmlns:p14="http://schemas.microsoft.com/office/powerpoint/2010/main" val="37521855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0" y="1612900"/>
            <a:ext cx="9144000" cy="0"/>
          </a:xfrm>
          <a:prstGeom prst="line">
            <a:avLst/>
          </a:prstGeom>
          <a:noFill/>
          <a:ln w="28575">
            <a:solidFill>
              <a:srgbClr val="990000"/>
            </a:solidFill>
            <a:round/>
            <a:headEnd/>
            <a:tailEnd/>
          </a:ln>
          <a:effectLst/>
        </p:spPr>
        <p:txBody>
          <a:bodyPr/>
          <a:lstStyle/>
          <a:p>
            <a:pPr algn="r" eaLnBrk="1" hangingPunct="1">
              <a:spcBef>
                <a:spcPct val="0"/>
              </a:spcBef>
              <a:defRPr/>
            </a:pPr>
            <a:endParaRPr lang="en-US" b="0">
              <a:solidFill>
                <a:srgbClr val="0000FF"/>
              </a:solidFill>
            </a:endParaRPr>
          </a:p>
        </p:txBody>
      </p:sp>
      <p:pic>
        <p:nvPicPr>
          <p:cNvPr id="5" name="Picture 9" descr="webpic"/>
          <p:cNvPicPr>
            <a:picLocks noChangeAspect="1" noChangeArrowheads="1"/>
          </p:cNvPicPr>
          <p:nvPr userDrawn="1"/>
        </p:nvPicPr>
        <p:blipFill>
          <a:blip r:embed="rId2" cstate="print"/>
          <a:srcRect/>
          <a:stretch>
            <a:fillRect/>
          </a:stretch>
        </p:blipFill>
        <p:spPr bwMode="auto">
          <a:xfrm>
            <a:off x="0" y="0"/>
            <a:ext cx="9144000" cy="1600200"/>
          </a:xfrm>
          <a:prstGeom prst="rect">
            <a:avLst/>
          </a:prstGeom>
          <a:noFill/>
          <a:ln w="9525">
            <a:noFill/>
            <a:miter lim="800000"/>
            <a:headEnd/>
            <a:tailEnd/>
          </a:ln>
        </p:spPr>
      </p:pic>
      <p:pic>
        <p:nvPicPr>
          <p:cNvPr id="6" name="Picture 11"/>
          <p:cNvPicPr>
            <a:picLocks noChangeAspect="1" noChangeArrowheads="1"/>
          </p:cNvPicPr>
          <p:nvPr userDrawn="1"/>
        </p:nvPicPr>
        <p:blipFill>
          <a:blip r:embed="rId3" cstate="print"/>
          <a:srcRect/>
          <a:stretch>
            <a:fillRect/>
          </a:stretch>
        </p:blipFill>
        <p:spPr bwMode="auto">
          <a:xfrm>
            <a:off x="3915613" y="5738291"/>
            <a:ext cx="1315553" cy="882231"/>
          </a:xfrm>
          <a:prstGeom prst="rect">
            <a:avLst/>
          </a:prstGeom>
          <a:noFill/>
          <a:ln w="9525">
            <a:noFill/>
            <a:miter lim="800000"/>
            <a:headEnd/>
            <a:tailEnd/>
          </a:ln>
        </p:spPr>
      </p:pic>
      <p:sp>
        <p:nvSpPr>
          <p:cNvPr id="138242" name="Rectangle 2"/>
          <p:cNvSpPr>
            <a:spLocks noGrp="1" noChangeArrowheads="1"/>
          </p:cNvSpPr>
          <p:nvPr>
            <p:ph type="ctrTitle"/>
          </p:nvPr>
        </p:nvSpPr>
        <p:spPr>
          <a:xfrm>
            <a:off x="685800" y="1600200"/>
            <a:ext cx="7772400" cy="1470025"/>
          </a:xfrm>
        </p:spPr>
        <p:txBody>
          <a:bodyPr/>
          <a:lstStyle>
            <a:lvl1pPr>
              <a:defRPr>
                <a:solidFill>
                  <a:schemeClr val="accent2"/>
                </a:solidFill>
              </a:defRPr>
            </a:lvl1pPr>
          </a:lstStyle>
          <a:p>
            <a:r>
              <a:rPr lang="en-US"/>
              <a:t>Click to edit Master title style</a:t>
            </a:r>
          </a:p>
        </p:txBody>
      </p:sp>
      <p:sp>
        <p:nvSpPr>
          <p:cNvPr id="138243" name="Rectangle 3"/>
          <p:cNvSpPr>
            <a:spLocks noGrp="1" noChangeArrowheads="1"/>
          </p:cNvSpPr>
          <p:nvPr>
            <p:ph type="subTitle" idx="1"/>
          </p:nvPr>
        </p:nvSpPr>
        <p:spPr>
          <a:xfrm>
            <a:off x="1371600" y="3505200"/>
            <a:ext cx="6400800" cy="1752600"/>
          </a:xfrm>
        </p:spPr>
        <p:txBody>
          <a:bodyPr/>
          <a:lstStyle>
            <a:lvl1pPr marL="0" indent="0" algn="ctr">
              <a:buFontTx/>
              <a:buNone/>
              <a:defRPr>
                <a:solidFill>
                  <a:srgbClr val="CC6600"/>
                </a:solidFill>
              </a:defRPr>
            </a:lvl1pPr>
          </a:lstStyle>
          <a:p>
            <a:r>
              <a:rPr lang="en-US"/>
              <a:t>Click to edit Master subtitle style</a:t>
            </a:r>
          </a:p>
        </p:txBody>
      </p:sp>
      <p:sp>
        <p:nvSpPr>
          <p:cNvPr id="7" name="Rectangle 4"/>
          <p:cNvSpPr>
            <a:spLocks noGrp="1" noChangeArrowheads="1"/>
          </p:cNvSpPr>
          <p:nvPr>
            <p:ph type="dt" sz="half" idx="10"/>
          </p:nvPr>
        </p:nvSpPr>
        <p:spPr/>
        <p:txBody>
          <a:bodyPr/>
          <a:lstStyle>
            <a:lvl1pPr>
              <a:defRPr/>
            </a:lvl1pPr>
          </a:lstStyle>
          <a:p>
            <a:pPr>
              <a:defRPr/>
            </a:pPr>
            <a:fld id="{76D58715-F247-4466-9586-FE23B4293013}" type="datetime1">
              <a:rPr lang="en-US" smtClean="0"/>
              <a:pPr>
                <a:defRPr/>
              </a:pPr>
              <a:t>5/20/2016</a:t>
            </a:fld>
            <a:endParaRPr lang="en-US"/>
          </a:p>
        </p:txBody>
      </p:sp>
      <p:sp>
        <p:nvSpPr>
          <p:cNvPr id="8" name="Rectangle 6"/>
          <p:cNvSpPr>
            <a:spLocks noGrp="1" noChangeArrowheads="1"/>
          </p:cNvSpPr>
          <p:nvPr>
            <p:ph type="sldNum" sz="quarter" idx="11"/>
          </p:nvPr>
        </p:nvSpPr>
        <p:spPr>
          <a:xfrm>
            <a:off x="6553200" y="6245225"/>
            <a:ext cx="2133600" cy="476250"/>
          </a:xfrm>
        </p:spPr>
        <p:txBody>
          <a:bodyPr/>
          <a:lstStyle>
            <a:lvl1pPr>
              <a:defRPr sz="1400" b="0">
                <a:solidFill>
                  <a:schemeClr val="tx1"/>
                </a:solidFill>
              </a:defRPr>
            </a:lvl1pPr>
          </a:lstStyle>
          <a:p>
            <a:pPr>
              <a:defRPr/>
            </a:pP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5E84D8F-BCC9-4914-9A66-F16DF5E641A3}" type="datetime1">
              <a:rPr lang="en-US" smtClean="0"/>
              <a:pPr>
                <a:defRPr/>
              </a:pPr>
              <a:t>5/20/2016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D2F35A6-39C6-4B23-BE02-D3F3183FFD7D}"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70DAF30-2324-4744-90B8-C209C0A6973D}" type="datetime1">
              <a:rPr lang="en-US" smtClean="0"/>
              <a:pPr>
                <a:defRPr/>
              </a:pPr>
              <a:t>5/20/2016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BDE2409-82F5-4F6B-8709-73BBA561B312}"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71600"/>
            <a:ext cx="8229600" cy="47545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CEC4AAA7-1EC1-4351-9393-19E076B88FA8}" type="datetime1">
              <a:rPr lang="en-US" smtClean="0"/>
              <a:pPr>
                <a:defRPr/>
              </a:pPr>
              <a:t>5/20/2016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31C322-26C0-4973-B24B-58450906D3E3}" type="slidenum">
              <a:rPr lang="en-US"/>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76200"/>
            <a:ext cx="7467600" cy="1066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371600"/>
            <a:ext cx="4038600"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71600"/>
            <a:ext cx="4038600"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824288"/>
            <a:ext cx="4038600" cy="230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824288"/>
            <a:ext cx="4038600" cy="230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897077C-BF69-440B-A11A-38B7A1D58E80}" type="datetime1">
              <a:rPr lang="en-US" smtClean="0"/>
              <a:pPr>
                <a:defRPr/>
              </a:pPr>
              <a:t>5/20/2016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456E41F-D730-4460-A095-8E441A0F5304}" type="slidenum">
              <a:rPr lang="en-US"/>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6200"/>
            <a:ext cx="8229600" cy="604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9786BB6-8E3C-4C37-9E3D-637A3A3F6141}" type="datetime1">
              <a:rPr lang="en-US" smtClean="0"/>
              <a:pPr>
                <a:defRPr/>
              </a:pPr>
              <a:t>5/20/2016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18A27A8-29AF-4DFD-9EE8-0FECFA2F62A0}" type="slidenum">
              <a:rPr lang="en-US"/>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smtClean="0"/>
            </a:lvl1pPr>
          </a:lstStyle>
          <a:p>
            <a:pPr>
              <a:defRPr/>
            </a:pPr>
            <a:fld id="{D6842BDA-8387-46E1-BA5F-9E44F9BA7782}" type="datetime1">
              <a:rPr lang="en-US" smtClean="0"/>
              <a:pPr>
                <a:defRPr/>
              </a:pPr>
              <a:t>5/20/2016</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705600" y="6381750"/>
            <a:ext cx="2133600" cy="476250"/>
          </a:xfrm>
        </p:spPr>
        <p:txBody>
          <a:bodyPr/>
          <a:lstStyle>
            <a:lvl1pPr>
              <a:defRPr/>
            </a:lvl1pPr>
          </a:lstStyle>
          <a:p>
            <a:fld id="{A0AE2223-78B1-442A-9FF9-89E91986ABF4}"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6D7FDED-8FB5-4F5B-88ED-44889FBC5CCC}" type="datetime1">
              <a:rPr lang="en-US" smtClean="0"/>
              <a:pPr>
                <a:defRPr/>
              </a:pPr>
              <a:t>5/20/2016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199FE57-B04B-4B7C-816D-A15AF53620B8}"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E895C0E-D2F5-433E-BC2F-8FE6522A9B7A}" type="datetime1">
              <a:rPr lang="en-US" smtClean="0"/>
              <a:pPr>
                <a:defRPr/>
              </a:pPr>
              <a:t>5/20/2016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ED890B0-7E9D-4D94-9CDC-887F82336ECB}"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2B7AA75-9CDE-43C6-AB7F-01D5C73337A7}" type="datetime1">
              <a:rPr lang="en-US" smtClean="0"/>
              <a:pPr>
                <a:defRPr/>
              </a:pPr>
              <a:t>5/20/2016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48A304A-2A52-4088-8CAF-2E75BA7CCCF9}"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DACD866-9FB5-406D-8631-0F1330BE36C0}" type="datetime1">
              <a:rPr lang="en-US" smtClean="0"/>
              <a:pPr>
                <a:defRPr/>
              </a:pPr>
              <a:t>5/20/2016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DEE71F4-BD95-4845-9E24-D67667EF0E0F}"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EE81C51-4156-4A50-A512-153AA3057CC5}" type="datetime1">
              <a:rPr lang="en-US" smtClean="0"/>
              <a:pPr>
                <a:defRPr/>
              </a:pPr>
              <a:t>5/20/2016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0B17803-2800-4867-BEDA-65382B359458}"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EFF3359-38D8-4ACF-893C-04D0D3711905}" type="datetime1">
              <a:rPr lang="en-US" smtClean="0"/>
              <a:pPr>
                <a:defRPr/>
              </a:pPr>
              <a:t>5/20/2016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A83155D-84CD-48C0-9F06-F0DF4E61ABC8}"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5EE8953-8FC4-4EF3-86BD-DD17A4A44253}" type="datetime1">
              <a:rPr lang="en-US" smtClean="0"/>
              <a:pPr>
                <a:defRPr/>
              </a:pPr>
              <a:t>5/20/2016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D058960-875C-4DF9-BBA4-AFD8153C16DD}"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81CC637-0F2D-40CE-9CFE-D70E87D0F592}" type="datetime1">
              <a:rPr lang="en-US" smtClean="0"/>
              <a:pPr>
                <a:defRPr/>
              </a:pPr>
              <a:t>5/20/2016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C191687-06A5-4701-B6D2-8EBA4AB424C2}"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74676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b="0">
                <a:solidFill>
                  <a:schemeClr val="tx1"/>
                </a:solidFill>
              </a:defRPr>
            </a:lvl1pPr>
          </a:lstStyle>
          <a:p>
            <a:pPr>
              <a:defRPr/>
            </a:pPr>
            <a:fld id="{68C8343F-3D84-4682-A9E5-D6EE1187E7B4}" type="datetime1">
              <a:rPr lang="en-US" smtClean="0"/>
              <a:pPr>
                <a:defRPr/>
              </a:pPr>
              <a:t>5/20/2016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705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600">
                <a:solidFill>
                  <a:schemeClr val="bg1"/>
                </a:solidFill>
              </a:defRPr>
            </a:lvl1pPr>
          </a:lstStyle>
          <a:p>
            <a:fld id="{93240BDF-807B-469F-AA9A-587A43BB6CE8}" type="slidenum">
              <a:rPr lang="en-US"/>
              <a:pPr/>
              <a:t>‹Nº›</a:t>
            </a:fld>
            <a:endParaRPr lang="en-US"/>
          </a:p>
        </p:txBody>
      </p:sp>
      <p:pic>
        <p:nvPicPr>
          <p:cNvPr id="1031" name="Picture 8" descr="fadlogo2"/>
          <p:cNvPicPr>
            <a:picLocks noChangeAspect="1" noChangeArrowheads="1"/>
          </p:cNvPicPr>
          <p:nvPr/>
        </p:nvPicPr>
        <p:blipFill>
          <a:blip r:embed="rId17" cstate="print"/>
          <a:srcRect/>
          <a:stretch>
            <a:fillRect/>
          </a:stretch>
        </p:blipFill>
        <p:spPr bwMode="auto">
          <a:xfrm>
            <a:off x="8001000" y="0"/>
            <a:ext cx="1143000" cy="1143000"/>
          </a:xfrm>
          <a:prstGeom prst="rect">
            <a:avLst/>
          </a:prstGeom>
          <a:noFill/>
          <a:ln w="9525">
            <a:noFill/>
            <a:miter lim="800000"/>
            <a:headEnd/>
            <a:tailEnd/>
          </a:ln>
        </p:spPr>
      </p:pic>
      <p:sp>
        <p:nvSpPr>
          <p:cNvPr id="1033" name="Line 9"/>
          <p:cNvSpPr>
            <a:spLocks noChangeShapeType="1"/>
          </p:cNvSpPr>
          <p:nvPr/>
        </p:nvSpPr>
        <p:spPr bwMode="auto">
          <a:xfrm>
            <a:off x="0" y="1143000"/>
            <a:ext cx="9144000" cy="0"/>
          </a:xfrm>
          <a:prstGeom prst="line">
            <a:avLst/>
          </a:prstGeom>
          <a:noFill/>
          <a:ln w="28575">
            <a:solidFill>
              <a:srgbClr val="990000"/>
            </a:solidFill>
            <a:round/>
            <a:headEnd/>
            <a:tailEnd/>
          </a:ln>
          <a:effectLst/>
        </p:spPr>
        <p:txBody>
          <a:bodyPr/>
          <a:lstStyle/>
          <a:p>
            <a:pPr algn="r" eaLnBrk="1" hangingPunct="1">
              <a:spcBef>
                <a:spcPct val="0"/>
              </a:spcBef>
              <a:defRPr/>
            </a:pPr>
            <a:endParaRPr lang="en-US" b="0">
              <a:solidFill>
                <a:srgbClr val="0000FF"/>
              </a:solidFill>
            </a:endParaRPr>
          </a:p>
        </p:txBody>
      </p:sp>
    </p:spTree>
  </p:cSld>
  <p:clrMap bg1="lt1" tx1="dk1" bg2="lt2" tx2="dk2" accent1="accent1" accent2="accent2" accent3="accent3" accent4="accent4" accent5="accent5" accent6="accent6" hlink="hlink" folHlink="folHlink"/>
  <p:sldLayoutIdLst>
    <p:sldLayoutId id="2147483734"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Lst>
  <p:hf hdr="0" ftr="0" dt="0"/>
  <p:txStyles>
    <p:titleStyle>
      <a:lvl1pPr algn="l" rtl="0" eaLnBrk="0" fontAlgn="base" hangingPunct="0">
        <a:spcBef>
          <a:spcPct val="0"/>
        </a:spcBef>
        <a:spcAft>
          <a:spcPct val="0"/>
        </a:spcAft>
        <a:defRPr sz="2800" b="1">
          <a:solidFill>
            <a:srgbClr val="990000"/>
          </a:solidFill>
          <a:latin typeface="+mj-lt"/>
          <a:ea typeface="+mj-ea"/>
          <a:cs typeface="+mj-cs"/>
        </a:defRPr>
      </a:lvl1pPr>
      <a:lvl2pPr algn="l" rtl="0" eaLnBrk="0" fontAlgn="base" hangingPunct="0">
        <a:spcBef>
          <a:spcPct val="0"/>
        </a:spcBef>
        <a:spcAft>
          <a:spcPct val="0"/>
        </a:spcAft>
        <a:defRPr sz="2800" b="1">
          <a:solidFill>
            <a:srgbClr val="990000"/>
          </a:solidFill>
          <a:latin typeface="Arial" charset="0"/>
          <a:cs typeface="Arial" charset="0"/>
        </a:defRPr>
      </a:lvl2pPr>
      <a:lvl3pPr algn="l" rtl="0" eaLnBrk="0" fontAlgn="base" hangingPunct="0">
        <a:spcBef>
          <a:spcPct val="0"/>
        </a:spcBef>
        <a:spcAft>
          <a:spcPct val="0"/>
        </a:spcAft>
        <a:defRPr sz="2800" b="1">
          <a:solidFill>
            <a:srgbClr val="990000"/>
          </a:solidFill>
          <a:latin typeface="Arial" charset="0"/>
          <a:cs typeface="Arial" charset="0"/>
        </a:defRPr>
      </a:lvl3pPr>
      <a:lvl4pPr algn="l" rtl="0" eaLnBrk="0" fontAlgn="base" hangingPunct="0">
        <a:spcBef>
          <a:spcPct val="0"/>
        </a:spcBef>
        <a:spcAft>
          <a:spcPct val="0"/>
        </a:spcAft>
        <a:defRPr sz="2800" b="1">
          <a:solidFill>
            <a:srgbClr val="990000"/>
          </a:solidFill>
          <a:latin typeface="Arial" charset="0"/>
          <a:cs typeface="Arial" charset="0"/>
        </a:defRPr>
      </a:lvl4pPr>
      <a:lvl5pPr algn="l" rtl="0" eaLnBrk="0" fontAlgn="base" hangingPunct="0">
        <a:spcBef>
          <a:spcPct val="0"/>
        </a:spcBef>
        <a:spcAft>
          <a:spcPct val="0"/>
        </a:spcAft>
        <a:defRPr sz="2800" b="1">
          <a:solidFill>
            <a:srgbClr val="990000"/>
          </a:solidFill>
          <a:latin typeface="Arial" charset="0"/>
          <a:cs typeface="Arial" charset="0"/>
        </a:defRPr>
      </a:lvl5pPr>
      <a:lvl6pPr marL="457200" algn="l" rtl="0" fontAlgn="base">
        <a:spcBef>
          <a:spcPct val="0"/>
        </a:spcBef>
        <a:spcAft>
          <a:spcPct val="0"/>
        </a:spcAft>
        <a:defRPr sz="3600">
          <a:solidFill>
            <a:srgbClr val="990000"/>
          </a:solidFill>
          <a:latin typeface="Arial" charset="0"/>
          <a:cs typeface="Arial" charset="0"/>
        </a:defRPr>
      </a:lvl6pPr>
      <a:lvl7pPr marL="914400" algn="l" rtl="0" fontAlgn="base">
        <a:spcBef>
          <a:spcPct val="0"/>
        </a:spcBef>
        <a:spcAft>
          <a:spcPct val="0"/>
        </a:spcAft>
        <a:defRPr sz="3600">
          <a:solidFill>
            <a:srgbClr val="990000"/>
          </a:solidFill>
          <a:latin typeface="Arial" charset="0"/>
          <a:cs typeface="Arial" charset="0"/>
        </a:defRPr>
      </a:lvl7pPr>
      <a:lvl8pPr marL="1371600" algn="l" rtl="0" fontAlgn="base">
        <a:spcBef>
          <a:spcPct val="0"/>
        </a:spcBef>
        <a:spcAft>
          <a:spcPct val="0"/>
        </a:spcAft>
        <a:defRPr sz="3600">
          <a:solidFill>
            <a:srgbClr val="990000"/>
          </a:solidFill>
          <a:latin typeface="Arial" charset="0"/>
          <a:cs typeface="Arial" charset="0"/>
        </a:defRPr>
      </a:lvl8pPr>
      <a:lvl9pPr marL="1828800" algn="l" rtl="0" fontAlgn="base">
        <a:spcBef>
          <a:spcPct val="0"/>
        </a:spcBef>
        <a:spcAft>
          <a:spcPct val="0"/>
        </a:spcAft>
        <a:defRPr sz="3600">
          <a:solidFill>
            <a:srgbClr val="990000"/>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rgbClr val="990000"/>
          </a:solidFill>
          <a:latin typeface="+mn-lt"/>
          <a:cs typeface="+mn-cs"/>
        </a:defRPr>
      </a:lvl2pPr>
      <a:lvl3pPr marL="1143000" indent="-228600" algn="l" rtl="0" eaLnBrk="0" fontAlgn="base" hangingPunct="0">
        <a:spcBef>
          <a:spcPct val="20000"/>
        </a:spcBef>
        <a:spcAft>
          <a:spcPct val="0"/>
        </a:spcAft>
        <a:buChar char="•"/>
        <a:defRPr sz="2400">
          <a:solidFill>
            <a:schemeClr val="accent2"/>
          </a:solidFill>
          <a:latin typeface="+mn-lt"/>
          <a:cs typeface="+mn-cs"/>
        </a:defRPr>
      </a:lvl3pPr>
      <a:lvl4pPr marL="1600200" indent="-228600" algn="l" rtl="0" eaLnBrk="0" fontAlgn="base" hangingPunct="0">
        <a:spcBef>
          <a:spcPct val="20000"/>
        </a:spcBef>
        <a:spcAft>
          <a:spcPct val="0"/>
        </a:spcAft>
        <a:buChar char="–"/>
        <a:defRPr sz="2000">
          <a:solidFill>
            <a:srgbClr val="CC6600"/>
          </a:solidFill>
          <a:latin typeface="+mn-lt"/>
          <a:cs typeface="+mn-cs"/>
        </a:defRPr>
      </a:lvl4pPr>
      <a:lvl5pPr marL="2057400" indent="-228600" algn="l" rtl="0" eaLnBrk="0" fontAlgn="base" hangingPunct="0">
        <a:spcBef>
          <a:spcPct val="20000"/>
        </a:spcBef>
        <a:spcAft>
          <a:spcPct val="0"/>
        </a:spcAft>
        <a:buChar char="»"/>
        <a:defRPr sz="2000">
          <a:solidFill>
            <a:schemeClr val="accent2"/>
          </a:solidFill>
          <a:latin typeface="+mn-lt"/>
          <a:cs typeface="+mn-cs"/>
        </a:defRPr>
      </a:lvl5pPr>
      <a:lvl6pPr marL="2514600" indent="-228600" algn="l" rtl="0" fontAlgn="base">
        <a:spcBef>
          <a:spcPct val="20000"/>
        </a:spcBef>
        <a:spcAft>
          <a:spcPct val="0"/>
        </a:spcAft>
        <a:buChar char="»"/>
        <a:defRPr sz="2000">
          <a:solidFill>
            <a:schemeClr val="accent2"/>
          </a:solidFill>
          <a:latin typeface="+mn-lt"/>
          <a:cs typeface="+mn-cs"/>
        </a:defRPr>
      </a:lvl6pPr>
      <a:lvl7pPr marL="2971800" indent="-228600" algn="l" rtl="0" fontAlgn="base">
        <a:spcBef>
          <a:spcPct val="20000"/>
        </a:spcBef>
        <a:spcAft>
          <a:spcPct val="0"/>
        </a:spcAft>
        <a:buChar char="»"/>
        <a:defRPr sz="2000">
          <a:solidFill>
            <a:schemeClr val="accent2"/>
          </a:solidFill>
          <a:latin typeface="+mn-lt"/>
          <a:cs typeface="+mn-cs"/>
        </a:defRPr>
      </a:lvl7pPr>
      <a:lvl8pPr marL="3429000" indent="-228600" algn="l" rtl="0" fontAlgn="base">
        <a:spcBef>
          <a:spcPct val="20000"/>
        </a:spcBef>
        <a:spcAft>
          <a:spcPct val="0"/>
        </a:spcAft>
        <a:buChar char="»"/>
        <a:defRPr sz="2000">
          <a:solidFill>
            <a:schemeClr val="accent2"/>
          </a:solidFill>
          <a:latin typeface="+mn-lt"/>
          <a:cs typeface="+mn-cs"/>
        </a:defRPr>
      </a:lvl8pPr>
      <a:lvl9pPr marL="3886200" indent="-228600" algn="l" rtl="0" fontAlgn="base">
        <a:spcBef>
          <a:spcPct val="20000"/>
        </a:spcBef>
        <a:spcAft>
          <a:spcPct val="0"/>
        </a:spcAft>
        <a:buChar char="»"/>
        <a:defRPr sz="2000">
          <a:solidFill>
            <a:schemeClr val="accent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imf.org/external/np/fad/tra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ctrTitle"/>
          </p:nvPr>
        </p:nvSpPr>
        <p:spPr>
          <a:xfrm>
            <a:off x="1066800" y="1905000"/>
            <a:ext cx="7543800" cy="9144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cene3d>
              <a:camera prst="obliqueTopLeft"/>
              <a:lightRig rig="threePt" dir="t"/>
            </a:scene3d>
            <a:sp3d extrusionH="57150">
              <a:bevelT w="38100" h="38100"/>
            </a:sp3d>
          </a:bodyPr>
          <a:lstStyle/>
          <a:p>
            <a:pPr algn="ctr" eaLnBrk="1" hangingPunct="1"/>
            <a:r>
              <a:rPr lang="es-ES" sz="3200" dirty="0" smtClean="0">
                <a:solidFill>
                  <a:srgbClr val="800000"/>
                </a:solidFill>
              </a:rPr>
              <a:t/>
            </a:r>
            <a:br>
              <a:rPr lang="es-ES" sz="3200" dirty="0" smtClean="0">
                <a:solidFill>
                  <a:srgbClr val="800000"/>
                </a:solidFill>
              </a:rPr>
            </a:br>
            <a:r>
              <a:rPr lang="es-ES" sz="3200" dirty="0" smtClean="0">
                <a:solidFill>
                  <a:srgbClr val="800000"/>
                </a:solidFill>
              </a:rPr>
              <a:t>Código y Evaluación de Transparencia Fiscal</a:t>
            </a:r>
          </a:p>
        </p:txBody>
      </p:sp>
      <p:sp>
        <p:nvSpPr>
          <p:cNvPr id="4099" name="Rectangle 6"/>
          <p:cNvSpPr>
            <a:spLocks noGrp="1" noChangeArrowheads="1"/>
          </p:cNvSpPr>
          <p:nvPr>
            <p:ph type="subTitle" idx="1"/>
          </p:nvPr>
        </p:nvSpPr>
        <p:spPr>
          <a:xfrm>
            <a:off x="533400" y="3581400"/>
            <a:ext cx="8382000" cy="1447800"/>
          </a:xfrm>
          <a:effectLst/>
        </p:spPr>
        <p:txBody>
          <a:bodyPr>
            <a:scene3d>
              <a:camera prst="orthographicFront"/>
              <a:lightRig rig="threePt" dir="t"/>
            </a:scene3d>
            <a:sp3d extrusionH="57150">
              <a:bevelT w="38100" h="38100"/>
            </a:sp3d>
          </a:bodyPr>
          <a:lstStyle/>
          <a:p>
            <a:pPr eaLnBrk="1" hangingPunct="1">
              <a:lnSpc>
                <a:spcPct val="80000"/>
              </a:lnSpc>
            </a:pPr>
            <a:r>
              <a:rPr lang="es-ES" sz="3600" dirty="0" smtClean="0">
                <a:solidFill>
                  <a:srgbClr val="996600"/>
                </a:solidFill>
              </a:rPr>
              <a:t>Guatemala</a:t>
            </a:r>
          </a:p>
          <a:p>
            <a:pPr eaLnBrk="1" hangingPunct="1">
              <a:lnSpc>
                <a:spcPct val="80000"/>
              </a:lnSpc>
            </a:pPr>
            <a:endParaRPr lang="es-ES" sz="3600" dirty="0" smtClean="0">
              <a:solidFill>
                <a:srgbClr val="996600"/>
              </a:solidFill>
            </a:endParaRPr>
          </a:p>
          <a:p>
            <a:pPr eaLnBrk="1" hangingPunct="1">
              <a:lnSpc>
                <a:spcPct val="80000"/>
              </a:lnSpc>
            </a:pPr>
            <a:r>
              <a:rPr lang="es-ES" sz="2400" dirty="0" smtClean="0">
                <a:solidFill>
                  <a:srgbClr val="996600"/>
                </a:solidFill>
              </a:rPr>
              <a:t>Mario Pessoa</a:t>
            </a:r>
          </a:p>
          <a:p>
            <a:pPr eaLnBrk="1" hangingPunct="1">
              <a:lnSpc>
                <a:spcPct val="80000"/>
              </a:lnSpc>
            </a:pPr>
            <a:endParaRPr lang="es-ES" sz="2400" dirty="0" smtClean="0">
              <a:solidFill>
                <a:srgbClr val="996600"/>
              </a:solidFill>
            </a:endParaRPr>
          </a:p>
          <a:p>
            <a:pPr eaLnBrk="1" hangingPunct="1">
              <a:lnSpc>
                <a:spcPct val="80000"/>
              </a:lnSpc>
            </a:pPr>
            <a:r>
              <a:rPr lang="es-ES" sz="2000" dirty="0" smtClean="0">
                <a:solidFill>
                  <a:srgbClr val="996600"/>
                </a:solidFill>
              </a:rPr>
              <a:t>22 de febrero de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99FE57-B04B-4B7C-816D-A15AF53620B8}" type="slidenum">
              <a:rPr lang="en-US" smtClean="0"/>
              <a:pPr/>
              <a:t>10</a:t>
            </a:fld>
            <a:endParaRPr lang="en-US"/>
          </a:p>
        </p:txBody>
      </p:sp>
      <p:sp>
        <p:nvSpPr>
          <p:cNvPr id="11" name="Title 1"/>
          <p:cNvSpPr>
            <a:spLocks noGrp="1"/>
          </p:cNvSpPr>
          <p:nvPr>
            <p:ph type="title" sz="quarter"/>
          </p:nvPr>
        </p:nvSpPr>
        <p:spPr>
          <a:xfrm>
            <a:off x="0" y="76200"/>
            <a:ext cx="7924800" cy="762000"/>
          </a:xfrm>
        </p:spPr>
        <p:txBody>
          <a:bodyPr/>
          <a:lstStyle/>
          <a:p>
            <a:r>
              <a:rPr lang="es-ES" sz="2400" dirty="0" smtClean="0"/>
              <a:t>II - Evaluación de Transparencia Fiscal:</a:t>
            </a:r>
            <a:br>
              <a:rPr lang="es-ES" sz="2400" dirty="0" smtClean="0"/>
            </a:br>
            <a:r>
              <a:rPr lang="es-ES" sz="2400" b="0" dirty="0" smtClean="0">
                <a:solidFill>
                  <a:srgbClr val="000066"/>
                </a:solidFill>
              </a:rPr>
              <a:t>Resumen de los Resultados - Bolivia</a:t>
            </a:r>
            <a:endParaRPr lang="pt-BR" sz="2400" dirty="0">
              <a:solidFill>
                <a:srgbClr val="000066"/>
              </a:solidFill>
            </a:endParaRPr>
          </a:p>
        </p:txBody>
      </p:sp>
      <p:pic>
        <p:nvPicPr>
          <p:cNvPr id="2050" name="Picture 2"/>
          <p:cNvPicPr>
            <a:picLocks noChangeAspect="1" noChangeArrowheads="1"/>
          </p:cNvPicPr>
          <p:nvPr/>
        </p:nvPicPr>
        <p:blipFill>
          <a:blip r:embed="rId3" cstate="print"/>
          <a:srcRect/>
          <a:stretch>
            <a:fillRect/>
          </a:stretch>
        </p:blipFill>
        <p:spPr bwMode="auto">
          <a:xfrm>
            <a:off x="1447800" y="1143000"/>
            <a:ext cx="6553200" cy="5715000"/>
          </a:xfrm>
          <a:prstGeom prst="rect">
            <a:avLst/>
          </a:prstGeom>
          <a:noFill/>
          <a:ln w="9525">
            <a:noFill/>
            <a:miter lim="800000"/>
            <a:headEnd/>
            <a:tailEnd/>
          </a:ln>
          <a:effectLst/>
        </p:spPr>
      </p:pic>
      <p:sp>
        <p:nvSpPr>
          <p:cNvPr id="5" name="Slide Number Placeholder 3"/>
          <p:cNvSpPr txBox="1">
            <a:spLocks/>
          </p:cNvSpPr>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1914010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II - Evaluación de Transparencia Fiscal:</a:t>
            </a:r>
            <a:br>
              <a:rPr lang="es-ES" dirty="0" smtClean="0"/>
            </a:br>
            <a:r>
              <a:rPr lang="es-ES" b="0" dirty="0" smtClean="0">
                <a:solidFill>
                  <a:srgbClr val="000066"/>
                </a:solidFill>
              </a:rPr>
              <a:t>Resumen de los Resultados - Portugal</a:t>
            </a:r>
            <a:endParaRPr lang="es-ES" dirty="0"/>
          </a:p>
        </p:txBody>
      </p:sp>
      <p:pic>
        <p:nvPicPr>
          <p:cNvPr id="5" name="Content Placeholder 4"/>
          <p:cNvPicPr>
            <a:picLocks noGrp="1" noChangeAspect="1"/>
          </p:cNvPicPr>
          <p:nvPr>
            <p:ph idx="1"/>
          </p:nvPr>
        </p:nvPicPr>
        <p:blipFill>
          <a:blip r:embed="rId2" cstate="print"/>
          <a:stretch>
            <a:fillRect/>
          </a:stretch>
        </p:blipFill>
        <p:spPr>
          <a:xfrm>
            <a:off x="1638398" y="1143000"/>
            <a:ext cx="5176681" cy="5715000"/>
          </a:xfrm>
          <a:prstGeom prst="rect">
            <a:avLst/>
          </a:prstGeom>
        </p:spPr>
      </p:pic>
      <p:sp>
        <p:nvSpPr>
          <p:cNvPr id="4" name="Slide Number Placeholder 3"/>
          <p:cNvSpPr>
            <a:spLocks noGrp="1"/>
          </p:cNvSpPr>
          <p:nvPr>
            <p:ph type="sldNum" sz="quarter" idx="12"/>
          </p:nvPr>
        </p:nvSpPr>
        <p:spPr/>
        <p:txBody>
          <a:bodyPr/>
          <a:lstStyle/>
          <a:p>
            <a:fld id="{7199FE57-B04B-4B7C-816D-A15AF53620B8}" type="slidenum">
              <a:rPr lang="en-US" smtClean="0"/>
              <a:pPr/>
              <a:t>11</a:t>
            </a:fld>
            <a:endParaRPr lang="en-US"/>
          </a:p>
        </p:txBody>
      </p:sp>
    </p:spTree>
    <p:extLst>
      <p:ext uri="{BB962C8B-B14F-4D97-AF65-F5344CB8AC3E}">
        <p14:creationId xmlns:p14="http://schemas.microsoft.com/office/powerpoint/2010/main" val="1654777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467600" cy="1066800"/>
          </a:xfrm>
        </p:spPr>
        <p:txBody>
          <a:bodyPr/>
          <a:lstStyle/>
          <a:p>
            <a:pPr lvl="0"/>
            <a:r>
              <a:rPr lang="es-ES" sz="2400" dirty="0" smtClean="0"/>
              <a:t>II - Evaluación de Transparencia Fiscal:</a:t>
            </a:r>
            <a:br>
              <a:rPr lang="es-ES" sz="2400" dirty="0" smtClean="0"/>
            </a:br>
            <a:r>
              <a:rPr lang="es-ES" sz="2400" b="0" dirty="0" smtClean="0">
                <a:solidFill>
                  <a:srgbClr val="000066"/>
                </a:solidFill>
              </a:rPr>
              <a:t>Considera todo el sector público</a:t>
            </a:r>
            <a:endParaRPr lang="es-E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89194027"/>
              </p:ext>
            </p:extLst>
          </p:nvPr>
        </p:nvGraphicFramePr>
        <p:xfrm>
          <a:off x="457200" y="16764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7199FE57-B04B-4B7C-816D-A15AF53620B8}" type="slidenum">
              <a:rPr lang="en-US" smtClean="0"/>
              <a:pPr/>
              <a:t>12</a:t>
            </a:fld>
            <a:endParaRPr lang="en-US"/>
          </a:p>
        </p:txBody>
      </p:sp>
      <p:sp>
        <p:nvSpPr>
          <p:cNvPr id="6" name="TextBox 5"/>
          <p:cNvSpPr txBox="1"/>
          <p:nvPr/>
        </p:nvSpPr>
        <p:spPr>
          <a:xfrm>
            <a:off x="2133600" y="1230868"/>
            <a:ext cx="4863832" cy="338554"/>
          </a:xfrm>
          <a:prstGeom prst="rect">
            <a:avLst/>
          </a:prstGeom>
          <a:noFill/>
        </p:spPr>
        <p:txBody>
          <a:bodyPr wrap="none" rtlCol="0">
            <a:spAutoFit/>
          </a:bodyPr>
          <a:lstStyle/>
          <a:p>
            <a:r>
              <a:rPr lang="es-ES" sz="1600" smtClean="0">
                <a:solidFill>
                  <a:srgbClr val="000000"/>
                </a:solidFill>
              </a:rPr>
              <a:t>Irlanda: Composición Institucional y Financiera</a:t>
            </a:r>
            <a:endParaRPr lang="es-ES" sz="1600">
              <a:solidFill>
                <a:srgbClr val="000000"/>
              </a:solidFill>
            </a:endParaRPr>
          </a:p>
        </p:txBody>
      </p:sp>
      <p:sp>
        <p:nvSpPr>
          <p:cNvPr id="7" name="Slide Number Placeholder 3"/>
          <p:cNvSpPr txBox="1">
            <a:spLocks/>
          </p:cNvSpPr>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871090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99FE57-B04B-4B7C-816D-A15AF53620B8}" type="slidenum">
              <a:rPr lang="en-US" smtClean="0"/>
              <a:pPr/>
              <a:t>13</a:t>
            </a:fld>
            <a:endParaRPr lang="en-US" dirty="0"/>
          </a:p>
        </p:txBody>
      </p:sp>
      <p:sp>
        <p:nvSpPr>
          <p:cNvPr id="8" name="TextBox 7"/>
          <p:cNvSpPr txBox="1"/>
          <p:nvPr/>
        </p:nvSpPr>
        <p:spPr>
          <a:xfrm>
            <a:off x="685800" y="1143000"/>
            <a:ext cx="7696200" cy="1077218"/>
          </a:xfrm>
          <a:prstGeom prst="rect">
            <a:avLst/>
          </a:prstGeom>
          <a:noFill/>
        </p:spPr>
        <p:txBody>
          <a:bodyPr wrap="square" rtlCol="0">
            <a:spAutoFit/>
          </a:bodyPr>
          <a:lstStyle/>
          <a:p>
            <a:pPr algn="ctr"/>
            <a:r>
              <a:rPr lang="es-ES" sz="1600" smtClean="0">
                <a:solidFill>
                  <a:srgbClr val="000000"/>
                </a:solidFill>
              </a:rPr>
              <a:t>Irlanda Visión General del Sector Público, 2011</a:t>
            </a:r>
          </a:p>
          <a:p>
            <a:pPr algn="ctr"/>
            <a:r>
              <a:rPr lang="es-ES" sz="1600" b="0" smtClean="0">
                <a:solidFill>
                  <a:srgbClr val="000000"/>
                </a:solidFill>
              </a:rPr>
              <a:t>(Percent of GDP)</a:t>
            </a:r>
          </a:p>
          <a:p>
            <a:endParaRPr lang="es-ES"/>
          </a:p>
        </p:txBody>
      </p:sp>
      <p:sp>
        <p:nvSpPr>
          <p:cNvPr id="10" name="Title 1"/>
          <p:cNvSpPr txBox="1">
            <a:spLocks/>
          </p:cNvSpPr>
          <p:nvPr/>
        </p:nvSpPr>
        <p:spPr bwMode="auto">
          <a:xfrm>
            <a:off x="0" y="76200"/>
            <a:ext cx="79248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spcBef>
                <a:spcPct val="0"/>
              </a:spcBef>
              <a:defRPr/>
            </a:pPr>
            <a:r>
              <a:rPr lang="es-ES" dirty="0" smtClean="0">
                <a:solidFill>
                  <a:srgbClr val="000000"/>
                </a:solidFill>
              </a:rPr>
              <a:t>II - Evaluación de Transparencia </a:t>
            </a:r>
            <a:r>
              <a:rPr lang="es-ES" smtClean="0">
                <a:solidFill>
                  <a:srgbClr val="000000"/>
                </a:solidFill>
              </a:rPr>
              <a:t>Fiscal:</a:t>
            </a:r>
            <a:br>
              <a:rPr lang="es-ES" smtClean="0">
                <a:solidFill>
                  <a:srgbClr val="000000"/>
                </a:solidFill>
              </a:rPr>
            </a:br>
            <a:r>
              <a:rPr lang="es-ES" b="0" kern="0" smtClean="0">
                <a:solidFill>
                  <a:srgbClr val="000066"/>
                </a:solidFill>
                <a:latin typeface="+mj-lt"/>
                <a:ea typeface="+mj-ea"/>
                <a:cs typeface="+mj-cs"/>
              </a:rPr>
              <a:t>Una visión </a:t>
            </a:r>
            <a:r>
              <a:rPr kumimoji="0" lang="es-ES" sz="2400" b="0" i="0" u="none" strike="noStrike" kern="0" cap="none" spc="0" normalizeH="0" baseline="0" noProof="0" smtClean="0">
                <a:ln>
                  <a:noFill/>
                </a:ln>
                <a:solidFill>
                  <a:srgbClr val="000066"/>
                </a:solidFill>
                <a:effectLst/>
                <a:uLnTx/>
                <a:uFillTx/>
                <a:latin typeface="+mj-lt"/>
                <a:ea typeface="+mj-ea"/>
                <a:cs typeface="+mj-cs"/>
              </a:rPr>
              <a:t>clara y completa de las finanzas públicas</a:t>
            </a:r>
            <a:endParaRPr kumimoji="0" lang="es-ES" sz="2400" b="1" i="0" u="none" strike="noStrike" kern="0" cap="none" spc="0" normalizeH="0" baseline="0" noProof="0" dirty="0">
              <a:ln>
                <a:noFill/>
              </a:ln>
              <a:solidFill>
                <a:srgbClr val="000066"/>
              </a:solidFill>
              <a:effectLst/>
              <a:uLnTx/>
              <a:uFillTx/>
              <a:latin typeface="+mj-lt"/>
              <a:ea typeface="+mj-ea"/>
              <a:cs typeface="+mj-cs"/>
            </a:endParaRPr>
          </a:p>
        </p:txBody>
      </p:sp>
      <p:pic>
        <p:nvPicPr>
          <p:cNvPr id="2051" name="Picture 3"/>
          <p:cNvPicPr>
            <a:picLocks noChangeAspect="1" noChangeArrowheads="1"/>
          </p:cNvPicPr>
          <p:nvPr/>
        </p:nvPicPr>
        <p:blipFill>
          <a:blip r:embed="rId3" cstate="print"/>
          <a:srcRect/>
          <a:stretch>
            <a:fillRect/>
          </a:stretch>
        </p:blipFill>
        <p:spPr bwMode="auto">
          <a:xfrm>
            <a:off x="452830" y="1828795"/>
            <a:ext cx="7344729" cy="4464104"/>
          </a:xfrm>
          <a:prstGeom prst="rect">
            <a:avLst/>
          </a:prstGeom>
          <a:noFill/>
          <a:ln w="9525">
            <a:noFill/>
            <a:miter lim="800000"/>
            <a:headEnd/>
            <a:tailEnd/>
          </a:ln>
          <a:effectLst/>
        </p:spPr>
      </p:pic>
      <p:sp>
        <p:nvSpPr>
          <p:cNvPr id="12" name="Rounded Rectangle 11"/>
          <p:cNvSpPr/>
          <p:nvPr/>
        </p:nvSpPr>
        <p:spPr bwMode="auto">
          <a:xfrm>
            <a:off x="7772400" y="2209800"/>
            <a:ext cx="12954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0"/>
              </a:spcBef>
            </a:pPr>
            <a:r>
              <a:rPr lang="es-ES" sz="1000" b="0" smtClean="0">
                <a:solidFill>
                  <a:srgbClr val="000000"/>
                </a:solidFill>
              </a:rPr>
              <a:t>Déficit Sector Público menor que del Gobierno General</a:t>
            </a:r>
          </a:p>
        </p:txBody>
      </p:sp>
      <p:sp>
        <p:nvSpPr>
          <p:cNvPr id="13" name="Rounded Rectangle 12"/>
          <p:cNvSpPr/>
          <p:nvPr/>
        </p:nvSpPr>
        <p:spPr bwMode="auto">
          <a:xfrm>
            <a:off x="7772400" y="3048000"/>
            <a:ext cx="12954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0"/>
              </a:spcBef>
            </a:pPr>
            <a:r>
              <a:rPr lang="es-ES" sz="1000" b="0" smtClean="0">
                <a:solidFill>
                  <a:srgbClr val="000000"/>
                </a:solidFill>
              </a:rPr>
              <a:t>Grandes Activos Sector Financiero que en general menoscabados</a:t>
            </a:r>
          </a:p>
        </p:txBody>
      </p:sp>
      <p:sp>
        <p:nvSpPr>
          <p:cNvPr id="14" name="Rounded Rectangle 13"/>
          <p:cNvSpPr/>
          <p:nvPr/>
        </p:nvSpPr>
        <p:spPr bwMode="auto">
          <a:xfrm>
            <a:off x="7772400" y="3886200"/>
            <a:ext cx="12954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0"/>
              </a:spcBef>
            </a:pPr>
            <a:r>
              <a:rPr lang="es-ES" sz="1000" b="0" smtClean="0">
                <a:solidFill>
                  <a:srgbClr val="000000"/>
                </a:solidFill>
              </a:rPr>
              <a:t>Pasivos Sector Público más de 3 veces deuda del GG </a:t>
            </a:r>
          </a:p>
        </p:txBody>
      </p:sp>
      <p:sp>
        <p:nvSpPr>
          <p:cNvPr id="15" name="Rounded Rectangle 14"/>
          <p:cNvSpPr/>
          <p:nvPr/>
        </p:nvSpPr>
        <p:spPr bwMode="auto">
          <a:xfrm>
            <a:off x="7772400" y="4800600"/>
            <a:ext cx="1295400" cy="9906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0"/>
              </a:spcBef>
            </a:pPr>
            <a:r>
              <a:rPr lang="es-ES" sz="1000" b="0" smtClean="0">
                <a:solidFill>
                  <a:srgbClr val="000000"/>
                </a:solidFill>
              </a:rPr>
              <a:t>Pasivos Netos Sector Público menor que EEUU y mismo tamaño que GB</a:t>
            </a:r>
          </a:p>
        </p:txBody>
      </p:sp>
      <p:sp>
        <p:nvSpPr>
          <p:cNvPr id="11" name="Slide Number Placeholder 3"/>
          <p:cNvSpPr txBox="1">
            <a:spLocks/>
          </p:cNvSpPr>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3415264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4038821" y="2333279"/>
            <a:ext cx="5028979" cy="2853145"/>
          </a:xfrm>
          <a:prstGeom prst="rect">
            <a:avLst/>
          </a:prstGeom>
          <a:noFill/>
          <a:ln w="9525">
            <a:noFill/>
            <a:miter lim="800000"/>
            <a:headEnd/>
            <a:tailEnd/>
          </a:ln>
          <a:effectLst/>
        </p:spPr>
      </p:pic>
      <p:pic>
        <p:nvPicPr>
          <p:cNvPr id="18" name="Picture 17"/>
          <p:cNvPicPr>
            <a:picLocks noChangeAspect="1"/>
          </p:cNvPicPr>
          <p:nvPr/>
        </p:nvPicPr>
        <p:blipFill>
          <a:blip r:embed="rId4" cstate="print"/>
          <a:srcRect/>
          <a:stretch>
            <a:fillRect/>
          </a:stretch>
        </p:blipFill>
        <p:spPr bwMode="auto">
          <a:xfrm>
            <a:off x="381000" y="2362200"/>
            <a:ext cx="3485714" cy="2862857"/>
          </a:xfrm>
          <a:prstGeom prst="rect">
            <a:avLst/>
          </a:prstGeom>
          <a:noFill/>
          <a:ln w="9525">
            <a:noFill/>
            <a:miter lim="800000"/>
            <a:headEnd/>
            <a:tailEnd/>
          </a:ln>
        </p:spPr>
      </p:pic>
      <p:sp>
        <p:nvSpPr>
          <p:cNvPr id="2" name="Title 1"/>
          <p:cNvSpPr>
            <a:spLocks noGrp="1"/>
          </p:cNvSpPr>
          <p:nvPr>
            <p:ph type="title" sz="quarter"/>
          </p:nvPr>
        </p:nvSpPr>
        <p:spPr>
          <a:xfrm>
            <a:off x="0" y="76200"/>
            <a:ext cx="7924800" cy="1066800"/>
          </a:xfrm>
        </p:spPr>
        <p:txBody>
          <a:bodyPr/>
          <a:lstStyle/>
          <a:p>
            <a:r>
              <a:rPr lang="es-ES" sz="2400" dirty="0" smtClean="0"/>
              <a:t>II. Indicadores de Vulnerabilidad Fiscal:</a:t>
            </a:r>
            <a:br>
              <a:rPr lang="es-ES" sz="2400" dirty="0" smtClean="0"/>
            </a:br>
            <a:r>
              <a:rPr lang="es-ES" sz="2400" b="0" dirty="0" smtClean="0">
                <a:solidFill>
                  <a:srgbClr val="000066"/>
                </a:solidFill>
              </a:rPr>
              <a:t>Informaciones Fiscales - Irlanda</a:t>
            </a:r>
            <a:endParaRPr lang="es-ES" sz="2400" dirty="0">
              <a:solidFill>
                <a:srgbClr val="000066"/>
              </a:solidFill>
            </a:endParaRPr>
          </a:p>
        </p:txBody>
      </p:sp>
      <p:sp>
        <p:nvSpPr>
          <p:cNvPr id="3" name="Content Placeholder 2"/>
          <p:cNvSpPr>
            <a:spLocks noGrp="1"/>
          </p:cNvSpPr>
          <p:nvPr>
            <p:ph sz="quarter" idx="1"/>
          </p:nvPr>
        </p:nvSpPr>
        <p:spPr>
          <a:xfrm>
            <a:off x="152400" y="1752600"/>
            <a:ext cx="4038600" cy="609600"/>
          </a:xfrm>
        </p:spPr>
        <p:txBody>
          <a:bodyPr/>
          <a:lstStyle/>
          <a:p>
            <a:pPr algn="ctr">
              <a:buNone/>
            </a:pPr>
            <a:r>
              <a:rPr lang="es-ES" sz="1200" smtClean="0">
                <a:solidFill>
                  <a:srgbClr val="000000"/>
                </a:solidFill>
              </a:rPr>
              <a:t>Cobertura de las Entidades del Setor Público</a:t>
            </a:r>
          </a:p>
          <a:p>
            <a:pPr algn="ctr">
              <a:buNone/>
            </a:pPr>
            <a:r>
              <a:rPr lang="es-ES" sz="1000" b="0" smtClean="0">
                <a:solidFill>
                  <a:srgbClr val="000000"/>
                </a:solidFill>
              </a:rPr>
              <a:t>(porcentaje de gastos)</a:t>
            </a:r>
          </a:p>
        </p:txBody>
      </p:sp>
      <p:sp>
        <p:nvSpPr>
          <p:cNvPr id="4" name="Content Placeholder 3"/>
          <p:cNvSpPr>
            <a:spLocks noGrp="1"/>
          </p:cNvSpPr>
          <p:nvPr>
            <p:ph sz="quarter" idx="2"/>
          </p:nvPr>
        </p:nvSpPr>
        <p:spPr>
          <a:xfrm>
            <a:off x="4953000" y="1752600"/>
            <a:ext cx="4038600" cy="457200"/>
          </a:xfrm>
        </p:spPr>
        <p:txBody>
          <a:bodyPr/>
          <a:lstStyle/>
          <a:p>
            <a:pPr algn="ctr">
              <a:spcBef>
                <a:spcPts val="0"/>
              </a:spcBef>
              <a:buNone/>
            </a:pPr>
            <a:r>
              <a:rPr lang="es-ES" sz="1200" smtClean="0">
                <a:solidFill>
                  <a:srgbClr val="000000"/>
                </a:solidFill>
              </a:rPr>
              <a:t>Informes de Activos y Pasivos</a:t>
            </a:r>
          </a:p>
          <a:p>
            <a:pPr algn="ctr">
              <a:spcBef>
                <a:spcPts val="0"/>
              </a:spcBef>
              <a:buNone/>
            </a:pPr>
            <a:r>
              <a:rPr lang="es-ES" sz="1000" b="0" smtClean="0">
                <a:solidFill>
                  <a:srgbClr val="000000"/>
                </a:solidFill>
              </a:rPr>
              <a:t>(porcentaje del PIB)</a:t>
            </a:r>
          </a:p>
          <a:p>
            <a:pPr algn="ctr">
              <a:buNone/>
            </a:pPr>
            <a:endParaRPr lang="es-ES" sz="1800"/>
          </a:p>
        </p:txBody>
      </p:sp>
      <p:sp>
        <p:nvSpPr>
          <p:cNvPr id="12" name="Rounded Rectangle 11"/>
          <p:cNvSpPr/>
          <p:nvPr/>
        </p:nvSpPr>
        <p:spPr bwMode="auto">
          <a:xfrm>
            <a:off x="2971800" y="2133600"/>
            <a:ext cx="1219200" cy="8382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ES" sz="1000" b="0" smtClean="0">
                <a:solidFill>
                  <a:srgbClr val="000000"/>
                </a:solidFill>
              </a:rPr>
              <a:t>Empresas Públicas están fuera de los informes fiscales </a:t>
            </a:r>
            <a:endParaRPr kumimoji="0" lang="es-ES" sz="1000" b="0" i="0" u="none" strike="noStrike" cap="none" normalizeH="0" baseline="0" smtClean="0">
              <a:ln>
                <a:noFill/>
              </a:ln>
              <a:solidFill>
                <a:srgbClr val="000000"/>
              </a:solidFill>
              <a:effectLst/>
            </a:endParaRPr>
          </a:p>
        </p:txBody>
      </p:sp>
      <p:sp>
        <p:nvSpPr>
          <p:cNvPr id="13" name="Rounded Rectangle 12"/>
          <p:cNvSpPr/>
          <p:nvPr/>
        </p:nvSpPr>
        <p:spPr bwMode="auto">
          <a:xfrm>
            <a:off x="7772400" y="2133600"/>
            <a:ext cx="1219200" cy="9144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0"/>
              </a:spcBef>
            </a:pPr>
            <a:r>
              <a:rPr lang="es-ES" sz="1000" b="0" smtClean="0">
                <a:solidFill>
                  <a:srgbClr val="000000"/>
                </a:solidFill>
              </a:rPr>
              <a:t>Solo un cuarto de los pasivos del sector público son reportados</a:t>
            </a:r>
          </a:p>
        </p:txBody>
      </p:sp>
      <p:sp>
        <p:nvSpPr>
          <p:cNvPr id="10" name="Slide Number Placeholder 9"/>
          <p:cNvSpPr>
            <a:spLocks noGrp="1"/>
          </p:cNvSpPr>
          <p:nvPr>
            <p:ph type="sldNum" sz="quarter" idx="12"/>
          </p:nvPr>
        </p:nvSpPr>
        <p:spPr/>
        <p:txBody>
          <a:bodyPr/>
          <a:lstStyle/>
          <a:p>
            <a:fld id="{B456E41F-D730-4460-A095-8E441A0F5304}" type="slidenum">
              <a:rPr lang="en-US" smtClean="0"/>
              <a:pPr/>
              <a:t>14</a:t>
            </a:fld>
            <a:endParaRPr lang="en-US"/>
          </a:p>
        </p:txBody>
      </p:sp>
      <p:sp>
        <p:nvSpPr>
          <p:cNvPr id="11" name="Slide Number Placeholder 3"/>
          <p:cNvSpPr txBox="1">
            <a:spLocks/>
          </p:cNvSpPr>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3294082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7924800" cy="457200"/>
          </a:xfrm>
        </p:spPr>
        <p:txBody>
          <a:bodyPr/>
          <a:lstStyle/>
          <a:p>
            <a:r>
              <a:rPr lang="es-ES" dirty="0" smtClean="0"/>
              <a:t>II - Portugal: Evolución de la Deuda Pública</a:t>
            </a:r>
            <a:endParaRPr lang="es-E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7199FE57-B04B-4B7C-816D-A15AF53620B8}" type="slidenum">
              <a:rPr lang="en-US" smtClean="0"/>
              <a:pPr/>
              <a:t>15</a:t>
            </a:fld>
            <a:endParaRPr lang="en-US"/>
          </a:p>
        </p:txBody>
      </p:sp>
      <p:pic>
        <p:nvPicPr>
          <p:cNvPr id="3074" name="Picture 2"/>
          <p:cNvPicPr>
            <a:picLocks noChangeAspect="1" noChangeArrowheads="1"/>
          </p:cNvPicPr>
          <p:nvPr/>
        </p:nvPicPr>
        <p:blipFill>
          <a:blip r:embed="rId2" cstate="print"/>
          <a:srcRect/>
          <a:stretch>
            <a:fillRect/>
          </a:stretch>
        </p:blipFill>
        <p:spPr bwMode="auto">
          <a:xfrm>
            <a:off x="0" y="838200"/>
            <a:ext cx="9296400" cy="6167438"/>
          </a:xfrm>
          <a:prstGeom prst="rect">
            <a:avLst/>
          </a:prstGeom>
          <a:noFill/>
          <a:ln w="9525">
            <a:noFill/>
            <a:miter lim="800000"/>
            <a:headEnd/>
            <a:tailEnd/>
          </a:ln>
          <a:effectLst/>
        </p:spPr>
      </p:pic>
      <p:sp>
        <p:nvSpPr>
          <p:cNvPr id="6" name="TextBox 5"/>
          <p:cNvSpPr txBox="1"/>
          <p:nvPr/>
        </p:nvSpPr>
        <p:spPr>
          <a:xfrm>
            <a:off x="7620000" y="1752600"/>
            <a:ext cx="1524000" cy="400110"/>
          </a:xfrm>
          <a:prstGeom prst="rect">
            <a:avLst/>
          </a:prstGeom>
          <a:noFill/>
        </p:spPr>
        <p:txBody>
          <a:bodyPr wrap="square" rtlCol="0">
            <a:spAutoFit/>
          </a:bodyPr>
          <a:lstStyle/>
          <a:p>
            <a:r>
              <a:rPr lang="en-US" sz="1000" dirty="0" smtClean="0">
                <a:solidFill>
                  <a:schemeClr val="tx1"/>
                </a:solidFill>
              </a:rPr>
              <a:t>Expenditure arrears and SOE debt</a:t>
            </a:r>
            <a:endParaRPr lang="en-US" sz="1000" dirty="0">
              <a:solidFill>
                <a:schemeClr val="tx1"/>
              </a:solidFill>
            </a:endParaRPr>
          </a:p>
        </p:txBody>
      </p:sp>
      <p:cxnSp>
        <p:nvCxnSpPr>
          <p:cNvPr id="8" name="Straight Arrow Connector 7"/>
          <p:cNvCxnSpPr>
            <a:stCxn id="6" idx="2"/>
          </p:cNvCxnSpPr>
          <p:nvPr/>
        </p:nvCxnSpPr>
        <p:spPr bwMode="auto">
          <a:xfrm flipH="1">
            <a:off x="7620000" y="2152710"/>
            <a:ext cx="762000" cy="28569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Slide Number Placeholder 3"/>
          <p:cNvSpPr txBox="1">
            <a:spLocks/>
          </p:cNvSpPr>
          <p:nvPr/>
        </p:nvSpPr>
        <p:spPr bwMode="auto">
          <a:xfrm>
            <a:off x="7086600" y="5791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1371734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smtClean="0"/>
              <a:t>II - Tamaño de los Pasivos de las Empresas Públicas en Varios Países</a:t>
            </a:r>
            <a:endParaRPr lang="es-ES"/>
          </a:p>
        </p:txBody>
      </p:sp>
      <p:sp>
        <p:nvSpPr>
          <p:cNvPr id="4" name="Slide Number Placeholder 3"/>
          <p:cNvSpPr>
            <a:spLocks noGrp="1"/>
          </p:cNvSpPr>
          <p:nvPr>
            <p:ph type="sldNum" sz="quarter" idx="12"/>
          </p:nvPr>
        </p:nvSpPr>
        <p:spPr/>
        <p:txBody>
          <a:bodyPr/>
          <a:lstStyle/>
          <a:p>
            <a:fld id="{7199FE57-B04B-4B7C-816D-A15AF53620B8}" type="slidenum">
              <a:rPr lang="en-US" smtClean="0"/>
              <a:pPr/>
              <a:t>16</a:t>
            </a:fld>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64559" y="1536257"/>
            <a:ext cx="8927041" cy="4104574"/>
          </a:xfrm>
          <a:prstGeom prst="rect">
            <a:avLst/>
          </a:prstGeom>
          <a:noFill/>
          <a:ln w="9525">
            <a:noFill/>
            <a:miter lim="800000"/>
            <a:headEnd/>
            <a:tailEnd/>
          </a:ln>
          <a:effectLst/>
        </p:spPr>
      </p:pic>
      <p:sp>
        <p:nvSpPr>
          <p:cNvPr id="5" name="Slide Number Placeholder 3"/>
          <p:cNvSpPr txBox="1">
            <a:spLocks/>
          </p:cNvSpPr>
          <p:nvPr/>
        </p:nvSpPr>
        <p:spPr bwMode="auto">
          <a:xfrm>
            <a:off x="70104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3186603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i="1" dirty="0" smtClean="0"/>
              <a:t>II - Rusia: Cobertura de los Estados Financieros (% del PIB)</a:t>
            </a:r>
            <a:endParaRPr lang="es-ES" dirty="0"/>
          </a:p>
        </p:txBody>
      </p:sp>
      <p:sp>
        <p:nvSpPr>
          <p:cNvPr id="4" name="Slide Number Placeholder 3"/>
          <p:cNvSpPr>
            <a:spLocks noGrp="1"/>
          </p:cNvSpPr>
          <p:nvPr>
            <p:ph type="sldNum" sz="quarter" idx="12"/>
          </p:nvPr>
        </p:nvSpPr>
        <p:spPr/>
        <p:txBody>
          <a:bodyPr/>
          <a:lstStyle/>
          <a:p>
            <a:fld id="{7199FE57-B04B-4B7C-816D-A15AF53620B8}" type="slidenum">
              <a:rPr lang="en-US" smtClean="0"/>
              <a:pPr/>
              <a:t>17</a:t>
            </a:fld>
            <a:endParaRPr lang="en-US"/>
          </a:p>
        </p:txBody>
      </p:sp>
      <p:pic>
        <p:nvPicPr>
          <p:cNvPr id="5" name="Content Placeholder 4"/>
          <p:cNvPicPr>
            <a:picLocks noGrp="1"/>
          </p:cNvPicPr>
          <p:nvPr>
            <p:ph idx="1"/>
          </p:nvPr>
        </p:nvPicPr>
        <p:blipFill>
          <a:blip r:embed="rId2" cstate="print"/>
          <a:stretch>
            <a:fillRect/>
          </a:stretch>
        </p:blipFill>
        <p:spPr>
          <a:xfrm>
            <a:off x="762000" y="1143000"/>
            <a:ext cx="8001000" cy="5257800"/>
          </a:xfrm>
          <a:prstGeom prst="rect">
            <a:avLst/>
          </a:prstGeom>
        </p:spPr>
      </p:pic>
      <p:sp>
        <p:nvSpPr>
          <p:cNvPr id="6" name="Slide Number Placeholder 3"/>
          <p:cNvSpPr txBox="1">
            <a:spLocks/>
          </p:cNvSpPr>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48628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dirty="0" smtClean="0"/>
              <a:t>II - Relevancia de las </a:t>
            </a:r>
            <a:r>
              <a:rPr lang="es-ES" dirty="0" err="1" smtClean="0"/>
              <a:t>PPPs</a:t>
            </a:r>
            <a:r>
              <a:rPr lang="es-ES" dirty="0" smtClean="0"/>
              <a:t> en algunos países</a:t>
            </a:r>
            <a:endParaRPr lang="es-ES" dirty="0"/>
          </a:p>
        </p:txBody>
      </p:sp>
      <p:graphicFrame>
        <p:nvGraphicFramePr>
          <p:cNvPr id="4" name="Chart 3"/>
          <p:cNvGraphicFramePr/>
          <p:nvPr>
            <p:extLst>
              <p:ext uri="{D42A27DB-BD31-4B8C-83A1-F6EECF244321}">
                <p14:modId xmlns:p14="http://schemas.microsoft.com/office/powerpoint/2010/main" val="2834991518"/>
              </p:ext>
            </p:extLst>
          </p:nvPr>
        </p:nvGraphicFramePr>
        <p:xfrm>
          <a:off x="609600" y="1295400"/>
          <a:ext cx="77724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7199FE57-B04B-4B7C-816D-A15AF53620B8}" type="slidenum">
              <a:rPr lang="en-US" smtClean="0"/>
              <a:pPr/>
              <a:t>18</a:t>
            </a:fld>
            <a:endParaRPr lang="en-US"/>
          </a:p>
        </p:txBody>
      </p:sp>
      <p:sp>
        <p:nvSpPr>
          <p:cNvPr id="6" name="Slide Number Placeholder 3"/>
          <p:cNvSpPr txBox="1">
            <a:spLocks/>
          </p:cNvSpPr>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2756642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dirty="0" smtClean="0"/>
              <a:t>II - Tamaño de las Empresas Públicas en algunos Países</a:t>
            </a:r>
            <a:endParaRPr lang="es-ES" dirty="0"/>
          </a:p>
        </p:txBody>
      </p:sp>
      <p:graphicFrame>
        <p:nvGraphicFramePr>
          <p:cNvPr id="4" name="Chart 3"/>
          <p:cNvGraphicFramePr/>
          <p:nvPr>
            <p:extLst>
              <p:ext uri="{D42A27DB-BD31-4B8C-83A1-F6EECF244321}">
                <p14:modId xmlns:p14="http://schemas.microsoft.com/office/powerpoint/2010/main" val="1631186948"/>
              </p:ext>
            </p:extLst>
          </p:nvPr>
        </p:nvGraphicFramePr>
        <p:xfrm>
          <a:off x="914401" y="1509712"/>
          <a:ext cx="6634162" cy="458628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7199FE57-B04B-4B7C-816D-A15AF53620B8}" type="slidenum">
              <a:rPr lang="en-US" smtClean="0"/>
              <a:pPr/>
              <a:t>19</a:t>
            </a:fld>
            <a:endParaRPr lang="en-US"/>
          </a:p>
        </p:txBody>
      </p:sp>
      <p:sp>
        <p:nvSpPr>
          <p:cNvPr id="6" name="Slide Number Placeholder 3"/>
          <p:cNvSpPr txBox="1">
            <a:spLocks/>
          </p:cNvSpPr>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3552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sz="2400" dirty="0" smtClean="0">
                <a:solidFill>
                  <a:srgbClr val="800000"/>
                </a:solidFill>
              </a:rPr>
              <a:t>Nuevo Código de Transparencia Fiscal</a:t>
            </a:r>
            <a:r>
              <a:rPr lang="es-ES" sz="2300" dirty="0" smtClean="0"/>
              <a:t>:</a:t>
            </a:r>
            <a:br>
              <a:rPr lang="es-ES" sz="2300" dirty="0" smtClean="0"/>
            </a:br>
            <a:r>
              <a:rPr lang="es-ES" sz="2300" b="0" dirty="0" smtClean="0">
                <a:solidFill>
                  <a:srgbClr val="000066"/>
                </a:solidFill>
              </a:rPr>
              <a:t>Estructura de la Presentación</a:t>
            </a:r>
            <a:endParaRPr lang="es-ES" sz="2300" b="0" dirty="0">
              <a:solidFill>
                <a:srgbClr val="000066"/>
              </a:solidFill>
            </a:endParaRPr>
          </a:p>
        </p:txBody>
      </p:sp>
      <p:sp>
        <p:nvSpPr>
          <p:cNvPr id="3" name="Content Placeholder 2"/>
          <p:cNvSpPr>
            <a:spLocks noGrp="1"/>
          </p:cNvSpPr>
          <p:nvPr>
            <p:ph idx="1"/>
          </p:nvPr>
        </p:nvSpPr>
        <p:spPr>
          <a:xfrm>
            <a:off x="0" y="1371600"/>
            <a:ext cx="9144000" cy="4754563"/>
          </a:xfrm>
        </p:spPr>
        <p:txBody>
          <a:bodyPr anchor="ctr"/>
          <a:lstStyle/>
          <a:p>
            <a:pPr marL="457200" indent="-457200">
              <a:lnSpc>
                <a:spcPct val="200000"/>
              </a:lnSpc>
              <a:spcBef>
                <a:spcPts val="0"/>
              </a:spcBef>
              <a:spcAft>
                <a:spcPts val="600"/>
              </a:spcAft>
              <a:buFont typeface="+mj-lt"/>
              <a:buAutoNum type="romanUcPeriod"/>
            </a:pPr>
            <a:r>
              <a:rPr lang="es-ES" sz="2800" dirty="0" smtClean="0">
                <a:solidFill>
                  <a:srgbClr val="800000"/>
                </a:solidFill>
              </a:rPr>
              <a:t>El Código de Transparencia Fiscal de 2007</a:t>
            </a:r>
          </a:p>
          <a:p>
            <a:pPr marL="457200" indent="-457200">
              <a:lnSpc>
                <a:spcPct val="200000"/>
              </a:lnSpc>
              <a:spcBef>
                <a:spcPts val="0"/>
              </a:spcBef>
              <a:spcAft>
                <a:spcPts val="600"/>
              </a:spcAft>
              <a:buFont typeface="+mj-lt"/>
              <a:buAutoNum type="romanUcPeriod"/>
            </a:pPr>
            <a:r>
              <a:rPr lang="es-ES" sz="2800" dirty="0" smtClean="0">
                <a:solidFill>
                  <a:srgbClr val="800000"/>
                </a:solidFill>
              </a:rPr>
              <a:t>El Nuevo Código de Transparencia Fiscal de 2014</a:t>
            </a:r>
          </a:p>
          <a:p>
            <a:pPr marL="457200" indent="-457200">
              <a:lnSpc>
                <a:spcPct val="200000"/>
              </a:lnSpc>
              <a:spcBef>
                <a:spcPts val="0"/>
              </a:spcBef>
              <a:spcAft>
                <a:spcPts val="600"/>
              </a:spcAft>
              <a:buFont typeface="+mj-lt"/>
              <a:buAutoNum type="romanUcPeriod"/>
            </a:pPr>
            <a:r>
              <a:rPr lang="es-ES" sz="2800" dirty="0" smtClean="0">
                <a:solidFill>
                  <a:srgbClr val="800000"/>
                </a:solidFill>
              </a:rPr>
              <a:t>La Evaluación de la Transparencia Fiscal </a:t>
            </a:r>
          </a:p>
          <a:p>
            <a:pPr marL="457200" indent="-457200">
              <a:lnSpc>
                <a:spcPct val="200000"/>
              </a:lnSpc>
              <a:spcBef>
                <a:spcPts val="0"/>
              </a:spcBef>
              <a:spcAft>
                <a:spcPts val="600"/>
              </a:spcAft>
              <a:buFont typeface="+mj-lt"/>
              <a:buAutoNum type="romanUcPeriod"/>
            </a:pPr>
            <a:r>
              <a:rPr lang="es-ES" sz="2800" dirty="0" smtClean="0">
                <a:solidFill>
                  <a:srgbClr val="800000"/>
                </a:solidFill>
              </a:rPr>
              <a:t> Cronograma de Actividades</a:t>
            </a:r>
          </a:p>
        </p:txBody>
      </p:sp>
      <p:sp>
        <p:nvSpPr>
          <p:cNvPr id="4" name="Slide Number Placeholder 3"/>
          <p:cNvSpPr>
            <a:spLocks noGrp="1"/>
          </p:cNvSpPr>
          <p:nvPr>
            <p:ph type="sldNum" sz="quarter" idx="12"/>
          </p:nvPr>
        </p:nvSpPr>
        <p:spPr/>
        <p:txBody>
          <a:bodyPr/>
          <a:lstStyle/>
          <a:p>
            <a:fld id="{7199FE57-B04B-4B7C-816D-A15AF53620B8}" type="slidenum">
              <a:rPr lang="es-ES" smtClean="0"/>
              <a:pPr/>
              <a:t>2</a:t>
            </a:fld>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228600" y="1295400"/>
          <a:ext cx="8737601" cy="4318000"/>
        </p:xfrm>
        <a:graphic>
          <a:graphicData uri="http://schemas.openxmlformats.org/drawingml/2006/table">
            <a:tbl>
              <a:tblPr firstRow="1" bandRow="1">
                <a:tableStyleId>{00A15C55-8517-42AA-B614-E9B94910E393}</a:tableStyleId>
              </a:tblPr>
              <a:tblGrid>
                <a:gridCol w="1524000"/>
                <a:gridCol w="1846217"/>
                <a:gridCol w="1685109"/>
                <a:gridCol w="1685109"/>
                <a:gridCol w="1997166"/>
              </a:tblGrid>
              <a:tr h="370840">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noProof="0" dirty="0" smtClean="0">
                          <a:solidFill>
                            <a:srgbClr val="000000"/>
                          </a:solidFill>
                        </a:rPr>
                        <a:t>Básica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70840">
                <a:tc>
                  <a:txBody>
                    <a:bodyPr/>
                    <a:lstStyle/>
                    <a:p>
                      <a:pPr algn="ctr"/>
                      <a:r>
                        <a:rPr lang="es-ES" sz="1600" b="1" i="1" noProof="0" dirty="0" smtClean="0">
                          <a:solidFill>
                            <a:srgbClr val="000000"/>
                          </a:solidFill>
                        </a:rPr>
                        <a:t>1.1 Cobertura</a:t>
                      </a:r>
                      <a:endParaRPr lang="es-ES" sz="1600" b="1" i="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200" b="1" i="1" kern="1200" baseline="0" dirty="0" smtClean="0">
                          <a:solidFill>
                            <a:schemeClr val="dk1"/>
                          </a:solidFill>
                          <a:latin typeface="+mn-lt"/>
                          <a:ea typeface="+mn-ea"/>
                          <a:cs typeface="+mn-cs"/>
                        </a:rPr>
                        <a:t>Los informes fiscales deben proporcionar un panorama completo de las actividades fiscales del sector público y sus subsectores, conforme a normas internacionales.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9880">
                <a:tc>
                  <a:txBody>
                    <a:bodyPr/>
                    <a:lstStyle/>
                    <a:p>
                      <a:pPr algn="ctr"/>
                      <a:r>
                        <a:rPr lang="es-ES" sz="1200" noProof="0" dirty="0" smtClean="0">
                          <a:solidFill>
                            <a:srgbClr val="000000"/>
                          </a:solidFill>
                        </a:rPr>
                        <a:t>1.1.1 Cobertura de Instituciones</a:t>
                      </a:r>
                      <a:endParaRPr lang="es-ES" sz="120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kern="1200" baseline="0" dirty="0" smtClean="0">
                          <a:solidFill>
                            <a:schemeClr val="dk1"/>
                          </a:solidFill>
                          <a:latin typeface="+mn-lt"/>
                          <a:ea typeface="+mn-ea"/>
                          <a:cs typeface="+mn-cs"/>
                        </a:rPr>
                        <a:t>Los informes fiscales abarcan todas las entidades que participan en actividades públicas, conforme a normas internacionales.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kern="1200" baseline="0" dirty="0" smtClean="0">
                          <a:solidFill>
                            <a:schemeClr val="dk1"/>
                          </a:solidFill>
                          <a:latin typeface="+mn-lt"/>
                          <a:ea typeface="+mn-ea"/>
                          <a:cs typeface="+mn-cs"/>
                        </a:rPr>
                        <a:t>En los informes fiscales se consolidan todas las entidades del gobierno central, conforme a normas internacionales.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kern="1200" baseline="0" dirty="0" smtClean="0">
                          <a:solidFill>
                            <a:schemeClr val="dk1"/>
                          </a:solidFill>
                          <a:latin typeface="+mn-lt"/>
                          <a:ea typeface="+mn-ea"/>
                          <a:cs typeface="+mn-cs"/>
                        </a:rPr>
                        <a:t>En los informes fiscales se consolidan todas las entidades del gobierno general y se presenta información sobre cada subsector, conforme a normas internacionales.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kern="1200" baseline="0" dirty="0" smtClean="0">
                          <a:solidFill>
                            <a:schemeClr val="dk1"/>
                          </a:solidFill>
                          <a:latin typeface="+mn-lt"/>
                          <a:ea typeface="+mn-ea"/>
                          <a:cs typeface="+mn-cs"/>
                        </a:rPr>
                        <a:t>En los informes fiscales se consolidan todas las entidades del sector público y se presenta información sobre cada subsector, conforme a normas internacionales.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290320">
                <a:tc>
                  <a:txBody>
                    <a:bodyPr/>
                    <a:lstStyle/>
                    <a:p>
                      <a:pPr algn="ctr"/>
                      <a:r>
                        <a:rPr lang="es-ES" sz="1200" noProof="0" dirty="0" smtClean="0">
                          <a:solidFill>
                            <a:srgbClr val="000000"/>
                          </a:solidFill>
                        </a:rPr>
                        <a:t>1.1.2 Cobertura de Saldos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kern="1200" baseline="0" dirty="0" smtClean="0">
                          <a:solidFill>
                            <a:schemeClr val="dk1"/>
                          </a:solidFill>
                          <a:latin typeface="+mn-lt"/>
                          <a:ea typeface="+mn-ea"/>
                          <a:cs typeface="+mn-cs"/>
                        </a:rPr>
                        <a:t>Los informes fiscales incluyen un balance de los activos, pasivos y patrimonio públicos.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kern="1200" baseline="0" dirty="0" smtClean="0">
                          <a:solidFill>
                            <a:schemeClr val="dk1"/>
                          </a:solidFill>
                          <a:latin typeface="+mn-lt"/>
                          <a:ea typeface="+mn-ea"/>
                          <a:cs typeface="+mn-cs"/>
                        </a:rPr>
                        <a:t>Los informes fiscales abarcan el efectivo y los depósitos y la totalidad de la deuda.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kern="1200" baseline="0" dirty="0" smtClean="0">
                          <a:solidFill>
                            <a:schemeClr val="dk1"/>
                          </a:solidFill>
                          <a:latin typeface="+mn-lt"/>
                          <a:ea typeface="+mn-ea"/>
                          <a:cs typeface="+mn-cs"/>
                        </a:rPr>
                        <a:t>Los informes fiscales abarcan todos los activos y pasivos financieros.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kern="1200" baseline="0" dirty="0" smtClean="0">
                          <a:solidFill>
                            <a:schemeClr val="dk1"/>
                          </a:solidFill>
                          <a:latin typeface="+mn-lt"/>
                          <a:ea typeface="+mn-ea"/>
                          <a:cs typeface="+mn-cs"/>
                        </a:rPr>
                        <a:t>Los informes fiscales abarcan todos los activos y pasivos financieros y no financieros, y el patrimonio neto.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228600" y="1295400"/>
          <a:ext cx="8737601" cy="4607560"/>
        </p:xfrm>
        <a:graphic>
          <a:graphicData uri="http://schemas.openxmlformats.org/drawingml/2006/table">
            <a:tbl>
              <a:tblPr firstRow="1" bandRow="1">
                <a:tableStyleId>{00A15C55-8517-42AA-B614-E9B94910E393}</a:tableStyleId>
              </a:tblPr>
              <a:tblGrid>
                <a:gridCol w="1524000"/>
                <a:gridCol w="1846217"/>
                <a:gridCol w="1685109"/>
                <a:gridCol w="1685109"/>
                <a:gridCol w="1997166"/>
              </a:tblGrid>
              <a:tr h="370840">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noProof="0" dirty="0" smtClean="0">
                          <a:solidFill>
                            <a:srgbClr val="000000"/>
                          </a:solidFill>
                        </a:rPr>
                        <a:t>Básica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70840">
                <a:tc>
                  <a:txBody>
                    <a:bodyPr/>
                    <a:lstStyle/>
                    <a:p>
                      <a:pPr algn="ctr"/>
                      <a:r>
                        <a:rPr lang="es-ES" sz="1600" b="1" i="1" noProof="0" dirty="0" smtClean="0">
                          <a:solidFill>
                            <a:srgbClr val="000000"/>
                          </a:solidFill>
                        </a:rPr>
                        <a:t>1.1 Cobertura</a:t>
                      </a:r>
                      <a:endParaRPr lang="es-ES" sz="1600" b="1" i="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200" b="1" i="1" kern="1200" baseline="0" dirty="0" smtClean="0">
                          <a:solidFill>
                            <a:schemeClr val="dk1"/>
                          </a:solidFill>
                          <a:latin typeface="+mn-lt"/>
                          <a:ea typeface="+mn-ea"/>
                          <a:cs typeface="+mn-cs"/>
                        </a:rPr>
                        <a:t>Los informes fiscales deben proporcionar un panorama completo de las actividades fiscales del sector público y sus subsectores, conforme a normas internacionales. </a:t>
                      </a:r>
                      <a:endParaRPr lang="es-ES" sz="1200" i="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9880">
                <a:tc>
                  <a:txBody>
                    <a:bodyPr/>
                    <a:lstStyle/>
                    <a:p>
                      <a:pPr algn="ctr"/>
                      <a:r>
                        <a:rPr lang="es-ES" sz="1600" noProof="0" dirty="0" smtClean="0">
                          <a:solidFill>
                            <a:srgbClr val="000000"/>
                          </a:solidFill>
                          <a:latin typeface="+mn-lt"/>
                        </a:rPr>
                        <a:t>1.1.3 Cobertura de Flujos</a:t>
                      </a:r>
                      <a:endParaRPr lang="es-ES" sz="1600" noProof="0" dirty="0">
                        <a:solidFill>
                          <a:srgbClr val="000000"/>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Los informes fiscales abarcan todos los ingresos, gastos y financiamiento públicos.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Los informes fiscales abarcan ingresos, gastos y financiamiento en efectivo. 	</a:t>
                      </a:r>
                    </a:p>
                    <a:p>
                      <a:pPr marL="0" marR="0" algn="ctr">
                        <a:lnSpc>
                          <a:spcPct val="110000"/>
                        </a:lnSpc>
                        <a:spcBef>
                          <a:spcPts val="0"/>
                        </a:spcBef>
                        <a:spcAft>
                          <a:spcPts val="0"/>
                        </a:spcAft>
                      </a:pPr>
                      <a:r>
                        <a:rPr lang="es-ES" sz="1200" kern="1200" noProof="0" dirty="0" smtClean="0">
                          <a:solidFill>
                            <a:schemeClr val="dk1"/>
                          </a:solidFill>
                          <a:latin typeface="+mn-lt"/>
                          <a:ea typeface="+mn-ea"/>
                          <a:cs typeface="+mn-cs"/>
                        </a:rPr>
                        <a:t>.</a:t>
                      </a:r>
                      <a:endParaRPr lang="es-ES" sz="1200" kern="1200" noProof="0" dirty="0" smtClean="0">
                        <a:solidFill>
                          <a:srgbClr val="000000"/>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Los informes fiscales abarcan los flujos de efectivo y los ingresos, gastos y financiamiento devengados.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Los informes fiscales abarcan los flujos de efectivo, los ingresos, gastos y financiamiento devengados, y otros flujos económicos.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290320">
                <a:tc>
                  <a:txBody>
                    <a:bodyPr/>
                    <a:lstStyle/>
                    <a:p>
                      <a:pPr algn="ctr"/>
                      <a:r>
                        <a:rPr lang="es-ES" sz="1600" noProof="0" dirty="0" smtClean="0">
                          <a:solidFill>
                            <a:srgbClr val="000000"/>
                          </a:solidFill>
                          <a:latin typeface="+mn-lt"/>
                        </a:rPr>
                        <a:t>1.1.4 Cobertura de Gastos Tributarios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El gobierno divulga y gestiona regularmente las pérdidas de ingresos generadas por los gastos tributarios.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La pérdida estimada de ingresos generada por los gastos tributarios se publica al menos anualmente.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La pérdida de ingresos generada por el gasto tributario se estima por sector o área de política y se publica al menos anualmente.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La pérdida de ingresos generada por el gasto tributario se estima por sector o área de política y se publica al menos anualmente. Existen controles sobre el tamaño del gasto tributario, u objetivos presupuestarios para dicho gasto.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228600" y="1295400"/>
          <a:ext cx="8737601" cy="4231196"/>
        </p:xfrm>
        <a:graphic>
          <a:graphicData uri="http://schemas.openxmlformats.org/drawingml/2006/table">
            <a:tbl>
              <a:tblPr firstRow="1" bandRow="1">
                <a:tableStyleId>{00A15C55-8517-42AA-B614-E9B94910E393}</a:tableStyleId>
              </a:tblPr>
              <a:tblGrid>
                <a:gridCol w="1524000"/>
                <a:gridCol w="1846217"/>
                <a:gridCol w="1685109"/>
                <a:gridCol w="1685109"/>
                <a:gridCol w="1997166"/>
              </a:tblGrid>
              <a:tr h="370840">
                <a:tc rowSpan="2">
                  <a:txBody>
                    <a:bodyPr/>
                    <a:lstStyle/>
                    <a:p>
                      <a:pPr algn="ctr"/>
                      <a:r>
                        <a:rPr lang="es-ES" dirty="0" smtClean="0">
                          <a:solidFill>
                            <a:srgbClr val="000000"/>
                          </a:solidFill>
                        </a:rPr>
                        <a:t>Dimensión</a:t>
                      </a:r>
                      <a:endParaRPr lang="es-ES"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smtClean="0">
                          <a:solidFill>
                            <a:srgbClr val="000000"/>
                          </a:solidFill>
                          <a:latin typeface="+mn-lt"/>
                          <a:ea typeface="+mn-ea"/>
                          <a:cs typeface="+mn-cs"/>
                        </a:rPr>
                        <a:t>Principio</a:t>
                      </a:r>
                      <a:endParaRPr lang="es-ES" sz="1800" kern="1200" dirty="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smtClean="0">
                          <a:solidFill>
                            <a:srgbClr val="000000"/>
                          </a:solidFill>
                        </a:rPr>
                        <a:t>Practicas</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dirty="0" smtClean="0">
                          <a:solidFill>
                            <a:srgbClr val="000000"/>
                          </a:solidFill>
                        </a:rPr>
                        <a:t>Básica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smtClean="0">
                          <a:solidFill>
                            <a:srgbClr val="000000"/>
                          </a:solidFill>
                        </a:rPr>
                        <a:t>Buena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smtClean="0">
                          <a:solidFill>
                            <a:srgbClr val="000000"/>
                          </a:solidFill>
                        </a:rPr>
                        <a:t>Avanzada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70840">
                <a:tc>
                  <a:txBody>
                    <a:bodyPr/>
                    <a:lstStyle/>
                    <a:p>
                      <a:pPr marL="0" marR="0" algn="l">
                        <a:lnSpc>
                          <a:spcPct val="110000"/>
                        </a:lnSpc>
                        <a:spcBef>
                          <a:spcPts val="0"/>
                        </a:spcBef>
                        <a:spcAft>
                          <a:spcPts val="0"/>
                        </a:spcAft>
                      </a:pPr>
                      <a:r>
                        <a:rPr lang="es-ES" sz="1600" b="1" i="1" noProof="0" dirty="0" smtClean="0">
                          <a:solidFill>
                            <a:srgbClr val="000000"/>
                          </a:solidFill>
                          <a:latin typeface="Times New Roman"/>
                          <a:ea typeface="Times New Roman"/>
                        </a:rPr>
                        <a:t>1.2 Frecuencia</a:t>
                      </a:r>
                      <a:r>
                        <a:rPr lang="es-ES" sz="1600" b="1" i="1" dirty="0" smtClean="0">
                          <a:solidFill>
                            <a:srgbClr val="000000"/>
                          </a:solidFill>
                          <a:latin typeface="Times New Roman"/>
                          <a:ea typeface="Times New Roman"/>
                        </a:rPr>
                        <a:t> y Puntualidad</a:t>
                      </a:r>
                      <a:endParaRPr lang="es-ES" sz="1600" dirty="0">
                        <a:solidFill>
                          <a:srgbClr val="000000"/>
                        </a:solidFill>
                        <a:latin typeface="Times New Roman"/>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600" b="1" i="1" kern="1200" dirty="0" smtClean="0">
                          <a:solidFill>
                            <a:schemeClr val="dk1"/>
                          </a:solidFill>
                          <a:latin typeface="+mn-lt"/>
                          <a:ea typeface="+mn-ea"/>
                          <a:cs typeface="+mn-cs"/>
                        </a:rPr>
                        <a:t>Los informes fiscales deben publicarse en forma frecuente y puntual</a:t>
                      </a:r>
                      <a:endParaRPr lang="es-ES" sz="16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9880">
                <a:tc>
                  <a:txBody>
                    <a:bodyPr/>
                    <a:lstStyle/>
                    <a:p>
                      <a:pPr marL="0" marR="0" algn="l">
                        <a:lnSpc>
                          <a:spcPct val="110000"/>
                        </a:lnSpc>
                        <a:spcBef>
                          <a:spcPts val="0"/>
                        </a:spcBef>
                        <a:spcAft>
                          <a:spcPts val="0"/>
                        </a:spcAft>
                      </a:pPr>
                      <a:r>
                        <a:rPr lang="es-ES" sz="1200" dirty="0" smtClean="0">
                          <a:solidFill>
                            <a:srgbClr val="000000"/>
                          </a:solidFill>
                          <a:latin typeface="+mn-lt"/>
                          <a:ea typeface="Times New Roman"/>
                        </a:rPr>
                        <a:t>1.2.1 Frecuencia de la Presentación de Informes dentro del Ejercicio</a:t>
                      </a:r>
                      <a:endParaRPr lang="es-ES" sz="1200" dirty="0">
                        <a:solidFill>
                          <a:srgbClr val="000000"/>
                        </a:solidFill>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dirty="0" smtClean="0">
                          <a:latin typeface="+mn-lt"/>
                          <a:ea typeface="Times New Roman"/>
                        </a:rPr>
                        <a:t> </a:t>
                      </a:r>
                      <a:r>
                        <a:rPr lang="es-ES" sz="1200" baseline="0" dirty="0" smtClean="0">
                          <a:solidFill>
                            <a:srgbClr val="000000"/>
                          </a:solidFill>
                          <a:latin typeface="+mn-lt"/>
                        </a:rPr>
                        <a:t>Los informes fiscales del ejercicio se publican en forma frecuente y regular. 	</a:t>
                      </a:r>
                    </a:p>
                    <a:p>
                      <a:pPr marL="0" marR="0" algn="l">
                        <a:lnSpc>
                          <a:spcPct val="110000"/>
                        </a:lnSpc>
                        <a:spcBef>
                          <a:spcPts val="0"/>
                        </a:spcBef>
                        <a:spcAft>
                          <a:spcPts val="0"/>
                        </a:spcAft>
                      </a:pPr>
                      <a:endParaRPr lang="es-ES" sz="120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Los informes fiscales del ejercicio se publican con frecuencia trimestral, en el plazo de un trimestre.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Los informes fiscales del ejercicio de se publican con frecuencia trimestral, en el plazo de un mes.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Los informes fiscales del ejercicio se publican con frecuencia mensual, en el plazo de un mes.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290320">
                <a:tc>
                  <a:txBody>
                    <a:bodyPr/>
                    <a:lstStyle/>
                    <a:p>
                      <a:pPr marL="0" marR="0" algn="l" defTabSz="914400" rtl="0" eaLnBrk="1" latinLnBrk="0" hangingPunct="1">
                        <a:lnSpc>
                          <a:spcPct val="110000"/>
                        </a:lnSpc>
                        <a:spcBef>
                          <a:spcPts val="0"/>
                        </a:spcBef>
                        <a:spcAft>
                          <a:spcPts val="0"/>
                        </a:spcAft>
                      </a:pPr>
                      <a:r>
                        <a:rPr lang="es-ES" sz="1200" kern="1200" baseline="0" dirty="0" smtClean="0">
                          <a:solidFill>
                            <a:srgbClr val="000000"/>
                          </a:solidFill>
                          <a:latin typeface="+mn-lt"/>
                          <a:ea typeface="+mn-ea"/>
                          <a:cs typeface="+mn-cs"/>
                        </a:rPr>
                        <a:t>1.2.2 Puntualidad de los Estados Financieros Anuales Auditados</a:t>
                      </a:r>
                      <a:endParaRPr lang="es-ES" sz="1200" kern="1200" baseline="0" dirty="0">
                        <a:solidFill>
                          <a:srgbClr val="000000"/>
                        </a:solidFill>
                        <a:latin typeface="+mn-lt"/>
                        <a:ea typeface="+mn-ea"/>
                        <a:cs typeface="+mn-cs"/>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lnSpc>
                          <a:spcPct val="110000"/>
                        </a:lnSpc>
                      </a:pPr>
                      <a:r>
                        <a:rPr lang="es-ES" sz="1200" kern="1200" baseline="0" smtClean="0">
                          <a:solidFill>
                            <a:srgbClr val="000000"/>
                          </a:solidFill>
                          <a:latin typeface="+mn-lt"/>
                          <a:ea typeface="+mn-ea"/>
                          <a:cs typeface="+mn-cs"/>
                        </a:rPr>
                        <a:t>Los estados financieros anuales auditados o definitivos se publican de manera puntual. </a:t>
                      </a:r>
                      <a:endParaRPr lang="es-ES" sz="1200" kern="1200" baseline="0" dirty="0" smtClean="0">
                        <a:solidFill>
                          <a:srgbClr val="000000"/>
                        </a:solidFill>
                        <a:latin typeface="+mn-lt"/>
                        <a:ea typeface="+mn-ea"/>
                        <a:cs typeface="+mn-cs"/>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lnSpc>
                          <a:spcPct val="110000"/>
                        </a:lnSpc>
                      </a:pPr>
                      <a:r>
                        <a:rPr lang="es-ES" sz="1200" kern="1200" baseline="0" dirty="0" smtClean="0">
                          <a:solidFill>
                            <a:srgbClr val="000000"/>
                          </a:solidFill>
                          <a:latin typeface="+mn-lt"/>
                          <a:ea typeface="+mn-ea"/>
                          <a:cs typeface="+mn-cs"/>
                        </a:rPr>
                        <a:t>Los estados financieros anuales auditados o definitivos se publican dentro de los 12 meses posteriores al cierre del ejercicio financiero.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10000"/>
                        </a:lnSpc>
                      </a:pPr>
                      <a:r>
                        <a:rPr lang="es-ES" sz="1200" kern="1200" baseline="0" dirty="0" smtClean="0">
                          <a:solidFill>
                            <a:srgbClr val="000000"/>
                          </a:solidFill>
                          <a:latin typeface="+mn-lt"/>
                          <a:ea typeface="+mn-ea"/>
                          <a:cs typeface="+mn-cs"/>
                        </a:rPr>
                        <a:t>Los estados financieros anuales auditados o definitivos se publican dentro de los 9 meses posteriores al cierre del ejercicio financiero.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10000"/>
                        </a:lnSpc>
                      </a:pPr>
                      <a:r>
                        <a:rPr lang="es-ES" sz="1200" kern="1200" baseline="0" dirty="0" smtClean="0">
                          <a:solidFill>
                            <a:srgbClr val="000000"/>
                          </a:solidFill>
                          <a:latin typeface="+mn-lt"/>
                          <a:ea typeface="+mn-ea"/>
                          <a:cs typeface="+mn-cs"/>
                        </a:rPr>
                        <a:t>Los estados financieros anuales auditados o definitivos se publican dentro de los 6 meses posteriores al cierre del ejercicio financiero.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76199" y="1295401"/>
          <a:ext cx="8991601" cy="4937760"/>
        </p:xfrm>
        <a:graphic>
          <a:graphicData uri="http://schemas.openxmlformats.org/drawingml/2006/table">
            <a:tbl>
              <a:tblPr firstRow="1" bandRow="1">
                <a:tableStyleId>{00A15C55-8517-42AA-B614-E9B94910E393}</a:tableStyleId>
              </a:tblPr>
              <a:tblGrid>
                <a:gridCol w="1568302"/>
                <a:gridCol w="1899886"/>
                <a:gridCol w="1734095"/>
                <a:gridCol w="1734095"/>
                <a:gridCol w="2055223"/>
              </a:tblGrid>
              <a:tr h="361213">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smtClean="0">
                          <a:solidFill>
                            <a:srgbClr val="000000"/>
                          </a:solidFill>
                        </a:rPr>
                        <a:t>Practicas</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6121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dirty="0" smtClean="0">
                          <a:solidFill>
                            <a:srgbClr val="000000"/>
                          </a:solidFill>
                        </a:rPr>
                        <a:t>Básica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632123">
                <a:tc>
                  <a:txBody>
                    <a:bodyPr/>
                    <a:lstStyle/>
                    <a:p>
                      <a:pPr algn="ctr"/>
                      <a:r>
                        <a:rPr lang="es-ES" sz="1800" b="1" i="1" kern="1200" noProof="0" dirty="0" smtClean="0">
                          <a:solidFill>
                            <a:srgbClr val="000000"/>
                          </a:solidFill>
                          <a:latin typeface="+mn-lt"/>
                          <a:ea typeface="+mn-ea"/>
                          <a:cs typeface="+mn-cs"/>
                        </a:rPr>
                        <a:t>1.3 Calidad</a:t>
                      </a:r>
                      <a:endParaRPr lang="es-ES" sz="1800" b="1" i="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800" b="1" i="1" kern="1200" baseline="0" dirty="0" smtClean="0">
                          <a:solidFill>
                            <a:schemeClr val="dk1"/>
                          </a:solidFill>
                          <a:latin typeface="+mn-lt"/>
                          <a:ea typeface="+mn-ea"/>
                          <a:cs typeface="+mn-cs"/>
                        </a:rPr>
                        <a:t>La información contenida en los informes fiscales debe ser pertinente, comparable a nivel internacional y coherente tanto interna como históricamente.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9388">
                <a:tc>
                  <a:txBody>
                    <a:bodyPr/>
                    <a:lstStyle/>
                    <a:p>
                      <a:pPr marL="0" marR="0" algn="l">
                        <a:lnSpc>
                          <a:spcPct val="110000"/>
                        </a:lnSpc>
                        <a:spcBef>
                          <a:spcPts val="0"/>
                        </a:spcBef>
                        <a:spcAft>
                          <a:spcPts val="0"/>
                        </a:spcAft>
                      </a:pPr>
                      <a:r>
                        <a:rPr lang="es-ES" sz="1600" b="1" noProof="0" dirty="0" smtClean="0">
                          <a:solidFill>
                            <a:srgbClr val="000000"/>
                          </a:solidFill>
                          <a:latin typeface="+mn-lt"/>
                          <a:ea typeface="Times New Roman"/>
                        </a:rPr>
                        <a:t>1.3.1 Clasificación</a:t>
                      </a:r>
                      <a:endParaRPr lang="es-ES" sz="1600" b="1" noProof="0" dirty="0">
                        <a:solidFill>
                          <a:srgbClr val="000000"/>
                        </a:solidFill>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En los informes fiscales la información se clasifica en formas que exponen claramente el uso de los recursos públicos y facilitan las comparaciones internacionales.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En los informes fiscales se utilizan clasificaciones administrativas y económicas coherentes con las normas internacionales, cuando corresponde.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En los informes fiscales se utilizan clasificaciones administrativas, económicas y funcionales coherentes con las normas internacionales, cuando corresponde.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En los informes fiscales se utilizan clasificaciones administrativas, económicas, funcionales y programáticas coherentes con las normas internacionales, cuando corresponde.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183745">
                <a:tc>
                  <a:txBody>
                    <a:bodyPr/>
                    <a:lstStyle/>
                    <a:p>
                      <a:pPr marL="0" marR="0" algn="l">
                        <a:lnSpc>
                          <a:spcPct val="110000"/>
                        </a:lnSpc>
                        <a:spcBef>
                          <a:spcPts val="0"/>
                        </a:spcBef>
                        <a:spcAft>
                          <a:spcPts val="0"/>
                        </a:spcAft>
                      </a:pPr>
                      <a:r>
                        <a:rPr lang="es-ES" sz="1600" b="1" noProof="0" dirty="0" smtClean="0">
                          <a:solidFill>
                            <a:srgbClr val="000000"/>
                          </a:solidFill>
                          <a:latin typeface="+mn-lt"/>
                          <a:ea typeface="Times New Roman"/>
                        </a:rPr>
                        <a:t>1.3.2 Coherencia Interna</a:t>
                      </a:r>
                      <a:endParaRPr lang="es-ES" sz="1600" b="1" noProof="0" dirty="0">
                        <a:solidFill>
                          <a:srgbClr val="000000"/>
                        </a:solidFill>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Los informes fiscales tienen coherencia interna e incluyen conciliaciones entre indicadores alternativos de los agregados fiscales resumidos.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Los informes fiscales incluyen al menos una de las conciliaciones siguientes: i) saldo y financiamiento fiscal, </a:t>
                      </a:r>
                      <a:r>
                        <a:rPr lang="es-ES" sz="1200" baseline="0" dirty="0" err="1" smtClean="0">
                          <a:solidFill>
                            <a:srgbClr val="000000"/>
                          </a:solidFill>
                          <a:latin typeface="Segoe UI"/>
                        </a:rPr>
                        <a:t>ii</a:t>
                      </a:r>
                      <a:r>
                        <a:rPr lang="es-ES" sz="1200" baseline="0" dirty="0" smtClean="0">
                          <a:solidFill>
                            <a:srgbClr val="000000"/>
                          </a:solidFill>
                          <a:latin typeface="Segoe UI"/>
                        </a:rPr>
                        <a:t>) deuda emitida y tenencia de deuda, o </a:t>
                      </a:r>
                      <a:r>
                        <a:rPr lang="es-ES" sz="1200" baseline="0" dirty="0" err="1" smtClean="0">
                          <a:solidFill>
                            <a:srgbClr val="000000"/>
                          </a:solidFill>
                          <a:latin typeface="Segoe UI"/>
                        </a:rPr>
                        <a:t>iii</a:t>
                      </a:r>
                      <a:r>
                        <a:rPr lang="es-ES" sz="1200" baseline="0" dirty="0" smtClean="0">
                          <a:solidFill>
                            <a:srgbClr val="000000"/>
                          </a:solidFill>
                          <a:latin typeface="Segoe UI"/>
                        </a:rPr>
                        <a:t>) financiamiento y variación del saldo de la deuda.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Los informes fiscales incluyen al menos dos de las conciliaciones siguientes: i) saldo y financiamiento fiscal, </a:t>
                      </a:r>
                      <a:r>
                        <a:rPr lang="es-ES" sz="1200" baseline="0" dirty="0" err="1" smtClean="0">
                          <a:solidFill>
                            <a:srgbClr val="000000"/>
                          </a:solidFill>
                          <a:latin typeface="Segoe UI"/>
                        </a:rPr>
                        <a:t>ii</a:t>
                      </a:r>
                      <a:r>
                        <a:rPr lang="es-ES" sz="1200" baseline="0" dirty="0" smtClean="0">
                          <a:solidFill>
                            <a:srgbClr val="000000"/>
                          </a:solidFill>
                          <a:latin typeface="Segoe UI"/>
                        </a:rPr>
                        <a:t>) deuda emitida y tenencia de deuda, o </a:t>
                      </a:r>
                      <a:r>
                        <a:rPr lang="es-ES" sz="1200" baseline="0" dirty="0" err="1" smtClean="0">
                          <a:solidFill>
                            <a:srgbClr val="000000"/>
                          </a:solidFill>
                          <a:latin typeface="Segoe UI"/>
                        </a:rPr>
                        <a:t>iii</a:t>
                      </a:r>
                      <a:r>
                        <a:rPr lang="es-ES" sz="1200" baseline="0" dirty="0" smtClean="0">
                          <a:solidFill>
                            <a:srgbClr val="000000"/>
                          </a:solidFill>
                          <a:latin typeface="Segoe UI"/>
                        </a:rPr>
                        <a:t>) financiamiento y variación del saldo de la deuda.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Los informes fiscales incluyen al menos tres de las conciliaciones siguientes: i) saldo y financiamiento fiscal, </a:t>
                      </a:r>
                      <a:r>
                        <a:rPr lang="es-ES" sz="1200" baseline="0" dirty="0" err="1" smtClean="0">
                          <a:solidFill>
                            <a:srgbClr val="000000"/>
                          </a:solidFill>
                          <a:latin typeface="Segoe UI"/>
                        </a:rPr>
                        <a:t>ii</a:t>
                      </a:r>
                      <a:r>
                        <a:rPr lang="es-ES" sz="1200" baseline="0" dirty="0" smtClean="0">
                          <a:solidFill>
                            <a:srgbClr val="000000"/>
                          </a:solidFill>
                          <a:latin typeface="Segoe UI"/>
                        </a:rPr>
                        <a:t>) deuda emitida y tenencia de deuda, o </a:t>
                      </a:r>
                      <a:r>
                        <a:rPr lang="es-ES" sz="1200" baseline="0" dirty="0" err="1" smtClean="0">
                          <a:solidFill>
                            <a:srgbClr val="000000"/>
                          </a:solidFill>
                          <a:latin typeface="Segoe UI"/>
                        </a:rPr>
                        <a:t>iii</a:t>
                      </a:r>
                      <a:r>
                        <a:rPr lang="es-ES" sz="1200" baseline="0" dirty="0" smtClean="0">
                          <a:solidFill>
                            <a:srgbClr val="000000"/>
                          </a:solidFill>
                          <a:latin typeface="Segoe UI"/>
                        </a:rPr>
                        <a:t>) financiamiento y variación del saldo de la deuda.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152399" y="1295401"/>
          <a:ext cx="8839203" cy="3291840"/>
        </p:xfrm>
        <a:graphic>
          <a:graphicData uri="http://schemas.openxmlformats.org/drawingml/2006/table">
            <a:tbl>
              <a:tblPr firstRow="1" bandRow="1">
                <a:tableStyleId>{00A15C55-8517-42AA-B614-E9B94910E393}</a:tableStyleId>
              </a:tblPr>
              <a:tblGrid>
                <a:gridCol w="1541721"/>
                <a:gridCol w="1867685"/>
                <a:gridCol w="1704704"/>
                <a:gridCol w="1704704"/>
                <a:gridCol w="2020389"/>
              </a:tblGrid>
              <a:tr h="361213">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6121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dirty="0" smtClean="0">
                          <a:solidFill>
                            <a:srgbClr val="000000"/>
                          </a:solidFill>
                        </a:rPr>
                        <a:t>Básica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632123">
                <a:tc>
                  <a:txBody>
                    <a:bodyPr/>
                    <a:lstStyle/>
                    <a:p>
                      <a:pPr algn="ctr"/>
                      <a:r>
                        <a:rPr lang="es-ES" sz="1800" b="1" i="1" kern="1200" noProof="0" dirty="0" smtClean="0">
                          <a:solidFill>
                            <a:srgbClr val="000000"/>
                          </a:solidFill>
                          <a:latin typeface="+mn-lt"/>
                          <a:ea typeface="+mn-ea"/>
                          <a:cs typeface="+mn-cs"/>
                        </a:rPr>
                        <a:t>1.3 Calidad</a:t>
                      </a:r>
                      <a:endParaRPr lang="es-ES" sz="1800" b="1" i="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800" b="1" i="1" kern="1200" baseline="0" dirty="0" smtClean="0">
                          <a:solidFill>
                            <a:schemeClr val="dk1"/>
                          </a:solidFill>
                          <a:latin typeface="+mn-lt"/>
                          <a:ea typeface="+mn-ea"/>
                          <a:cs typeface="+mn-cs"/>
                        </a:rPr>
                        <a:t>La información contenida en los informes fiscales debe ser pertinente, comparable a nivel internacional y coherente tanto interna como históricamente.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9388">
                <a:tc>
                  <a:txBody>
                    <a:bodyPr/>
                    <a:lstStyle/>
                    <a:p>
                      <a:pPr marL="0" marR="0" algn="l">
                        <a:lnSpc>
                          <a:spcPct val="110000"/>
                        </a:lnSpc>
                        <a:spcBef>
                          <a:spcPts val="0"/>
                        </a:spcBef>
                        <a:spcAft>
                          <a:spcPts val="0"/>
                        </a:spcAft>
                      </a:pPr>
                      <a:r>
                        <a:rPr lang="es-ES" sz="1800" b="1" noProof="0" dirty="0" smtClean="0">
                          <a:solidFill>
                            <a:srgbClr val="000000"/>
                          </a:solidFill>
                          <a:latin typeface="+mn-lt"/>
                          <a:ea typeface="Times New Roman"/>
                        </a:rPr>
                        <a:t>1.3.3 Revisiones Históricas</a:t>
                      </a:r>
                      <a:endParaRPr lang="es-ES" sz="1800" b="1" noProof="0" dirty="0">
                        <a:solidFill>
                          <a:srgbClr val="000000"/>
                        </a:solidFill>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Se divulgan y explican las revisiones significativas de las estadísticas fiscales históricas.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Se divulgan las revisiones significativas de las estadísticas fiscales históricas.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Se divulgan las revisiones significativas de las estadísticas fiscales históricas, y se explica cada una de las revisiones significativas.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Se divulgan las revisiones significativas de las estadísticas fiscales históricas, se explica cada una de las revisiones significativas y se incluye un cuadro puente entre las series temporales anteriores y las nuevas.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76200" y="1219201"/>
          <a:ext cx="8991600" cy="5665102"/>
        </p:xfrm>
        <a:graphic>
          <a:graphicData uri="http://schemas.openxmlformats.org/drawingml/2006/table">
            <a:tbl>
              <a:tblPr firstRow="1" bandRow="1">
                <a:tableStyleId>{00A15C55-8517-42AA-B614-E9B94910E393}</a:tableStyleId>
              </a:tblPr>
              <a:tblGrid>
                <a:gridCol w="1565877"/>
                <a:gridCol w="1652032"/>
                <a:gridCol w="1865845"/>
                <a:gridCol w="124390"/>
                <a:gridCol w="1998735"/>
                <a:gridCol w="1784721"/>
              </a:tblGrid>
              <a:tr h="349007">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4">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32003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es-ES" b="1" noProof="0" dirty="0" smtClean="0">
                          <a:solidFill>
                            <a:srgbClr val="000000"/>
                          </a:solidFill>
                        </a:rPr>
                        <a:t>Básica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dirty="0" smtClean="0">
                          <a:solidFill>
                            <a:srgbClr val="000000"/>
                          </a:solidFill>
                        </a:rPr>
                        <a:t>Avanzada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63879">
                <a:tc>
                  <a:txBody>
                    <a:bodyPr/>
                    <a:lstStyle/>
                    <a:p>
                      <a:pPr algn="ctr"/>
                      <a:r>
                        <a:rPr lang="es-ES" sz="1600" b="1" i="1" kern="1200" noProof="0" dirty="0" smtClean="0">
                          <a:solidFill>
                            <a:schemeClr val="dk1"/>
                          </a:solidFill>
                          <a:latin typeface="+mn-lt"/>
                          <a:ea typeface="+mn-ea"/>
                          <a:cs typeface="+mn-cs"/>
                        </a:rPr>
                        <a:t>1.4 Integridad</a:t>
                      </a:r>
                      <a:endParaRPr lang="es-ES" sz="1600" b="1" i="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5">
                  <a:txBody>
                    <a:bodyPr/>
                    <a:lstStyle/>
                    <a:p>
                      <a:r>
                        <a:rPr lang="es-ES" sz="1400" b="1" i="1" kern="1200" baseline="0" dirty="0" smtClean="0">
                          <a:solidFill>
                            <a:schemeClr val="dk1"/>
                          </a:solidFill>
                          <a:latin typeface="+mn-lt"/>
                          <a:ea typeface="+mn-ea"/>
                          <a:cs typeface="+mn-cs"/>
                        </a:rPr>
                        <a:t>Las estadísticas fiscales y los estados financieros deben ser fiables, deben someterse a un examen externo y deben facilitar la rendición de cuentas. </a:t>
                      </a:r>
                      <a:r>
                        <a:rPr lang="es-ES" sz="1800" b="1" i="1" kern="1200" baseline="0" dirty="0" smtClean="0">
                          <a:solidFill>
                            <a:schemeClr val="dk1"/>
                          </a:solidFill>
                          <a:latin typeface="+mn-lt"/>
                          <a:ea typeface="+mn-ea"/>
                          <a:cs typeface="+mn-cs"/>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975359">
                <a:tc>
                  <a:txBody>
                    <a:bodyPr/>
                    <a:lstStyle/>
                    <a:p>
                      <a:pPr marL="0" marR="0" algn="l">
                        <a:lnSpc>
                          <a:spcPct val="110000"/>
                        </a:lnSpc>
                        <a:spcBef>
                          <a:spcPts val="0"/>
                        </a:spcBef>
                        <a:spcAft>
                          <a:spcPts val="0"/>
                        </a:spcAft>
                      </a:pPr>
                      <a:r>
                        <a:rPr lang="es-ES" sz="1400" b="1" noProof="0" dirty="0" smtClean="0">
                          <a:solidFill>
                            <a:srgbClr val="000000"/>
                          </a:solidFill>
                          <a:latin typeface="+mn-lt"/>
                          <a:ea typeface="Times New Roman"/>
                        </a:rPr>
                        <a:t>1.4.1 Integridad Estadística</a:t>
                      </a:r>
                      <a:endParaRPr lang="es-ES" sz="1400" b="1" noProof="0" dirty="0">
                        <a:solidFill>
                          <a:srgbClr val="000000"/>
                        </a:solidFill>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000" baseline="0" dirty="0" smtClean="0">
                          <a:solidFill>
                            <a:srgbClr val="000000"/>
                          </a:solidFill>
                          <a:latin typeface="Segoe UI"/>
                        </a:rPr>
                        <a:t>Las estadísticas fiscales se compilan y se divulgan de conformidad con las normas internacionales.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000" baseline="0" dirty="0" smtClean="0">
                          <a:solidFill>
                            <a:srgbClr val="000000"/>
                          </a:solidFill>
                          <a:latin typeface="Segoe UI"/>
                        </a:rPr>
                        <a:t>Las estadísticas fiscales se divulgan de conformidad con las normas internacionales.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000" baseline="0" dirty="0" smtClean="0">
                          <a:solidFill>
                            <a:srgbClr val="000000"/>
                          </a:solidFill>
                          <a:latin typeface="Segoe UI"/>
                        </a:rPr>
                        <a:t>Las estadísticas fiscales son compiladas por un organismo gubernamental específico y se divulgan de conformidad con las normas internacionales.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l">
                        <a:lnSpc>
                          <a:spcPct val="110000"/>
                        </a:lnSpc>
                        <a:spcBef>
                          <a:spcPts val="0"/>
                        </a:spcBef>
                        <a:spcAft>
                          <a:spcPts val="0"/>
                        </a:spcAft>
                      </a:pPr>
                      <a:endParaRPr lang="es-ES" sz="1200" noProof="0" dirty="0">
                        <a:latin typeface="Times New Roman"/>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Las estadísticas fiscales son compiladas por una entidad profesional independiente y se divulgan de conformidad con las normas internacionales. 	</a:t>
                      </a:r>
                    </a:p>
                    <a:p>
                      <a:endParaRPr lang="es-ES" sz="10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599614">
                <a:tc>
                  <a:txBody>
                    <a:bodyPr/>
                    <a:lstStyle/>
                    <a:p>
                      <a:pPr marL="0" marR="0" algn="l">
                        <a:lnSpc>
                          <a:spcPct val="110000"/>
                        </a:lnSpc>
                        <a:spcBef>
                          <a:spcPts val="0"/>
                        </a:spcBef>
                        <a:spcAft>
                          <a:spcPts val="0"/>
                        </a:spcAft>
                      </a:pPr>
                      <a:r>
                        <a:rPr lang="es-ES" sz="1400" b="1" noProof="0" dirty="0" smtClean="0">
                          <a:solidFill>
                            <a:srgbClr val="000000"/>
                          </a:solidFill>
                          <a:latin typeface="+mn-lt"/>
                          <a:ea typeface="Times New Roman"/>
                        </a:rPr>
                        <a:t>1.4.2   Auditoría Externa</a:t>
                      </a:r>
                      <a:endParaRPr lang="es-ES" sz="1400" b="1" noProof="0" dirty="0">
                        <a:solidFill>
                          <a:srgbClr val="000000"/>
                        </a:solidFill>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000" baseline="0" dirty="0" smtClean="0">
                          <a:solidFill>
                            <a:srgbClr val="000000"/>
                          </a:solidFill>
                          <a:latin typeface="Segoe UI"/>
                        </a:rPr>
                        <a:t>Los estados financieros anuales están sujetos a una auditoría publicada, realizada por una entidad fiscalizadora superior e independiente, con el fin de validar su fiabilidad.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000" baseline="0" dirty="0" smtClean="0">
                          <a:solidFill>
                            <a:srgbClr val="000000"/>
                          </a:solidFill>
                          <a:latin typeface="Segoe UI"/>
                        </a:rPr>
                        <a:t>Una entidad fiscalizadora superior e independiente publica un informe de auditoría sobre la fiabilidad de los estados financieros anuales del gobierno.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000" baseline="0" dirty="0" smtClean="0">
                          <a:solidFill>
                            <a:srgbClr val="000000"/>
                          </a:solidFill>
                          <a:latin typeface="Segoe UI"/>
                        </a:rPr>
                        <a:t>Una entidad fiscalizadora superior e independiente publica un informe de auditoría que determina si los estados financieros anuales del gobierno muestran una visión verídica y justa de su posición financiera, y sin un dictamen de auditoría desfavorable o con abstención de opinión.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l">
                        <a:lnSpc>
                          <a:spcPct val="110000"/>
                        </a:lnSpc>
                        <a:spcBef>
                          <a:spcPts val="0"/>
                        </a:spcBef>
                        <a:spcAft>
                          <a:spcPts val="0"/>
                        </a:spcAft>
                      </a:pPr>
                      <a:endParaRPr lang="es-ES" sz="1200" noProof="0" dirty="0">
                        <a:latin typeface="Times New Roman"/>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Una entidad fiscalizadora superior e independiente publica un informe de auditoría conforme a las normas internacionales que determina si los estados financieros anuales del gobierno muestran una visión verídica y justa de su posición financiera y sin salvedades significativas. </a:t>
                      </a:r>
                      <a:r>
                        <a:rPr lang="es-ES" sz="1000" noProof="0" dirty="0" smtClean="0">
                          <a:latin typeface="Times New Roman"/>
                          <a:ea typeface="SimSun"/>
                        </a:rPr>
                        <a:t> </a:t>
                      </a:r>
                    </a:p>
                    <a:p>
                      <a:endParaRPr lang="es-ES" sz="1000" noProof="0" dirty="0">
                        <a:latin typeface="Times New Roman"/>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458862">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400" b="1" kern="1200" baseline="0" dirty="0" smtClean="0">
                          <a:solidFill>
                            <a:srgbClr val="000000"/>
                          </a:solidFill>
                          <a:latin typeface="+mn-lt"/>
                          <a:ea typeface="+mn-ea"/>
                          <a:cs typeface="+mn-cs"/>
                        </a:rPr>
                        <a:t>1.4.3 </a:t>
                      </a:r>
                      <a:r>
                        <a:rPr lang="es-ES" sz="1400" b="1" kern="1200" baseline="0" dirty="0" err="1" smtClean="0">
                          <a:solidFill>
                            <a:srgbClr val="000000"/>
                          </a:solidFill>
                          <a:latin typeface="+mn-lt"/>
                          <a:ea typeface="+mn-ea"/>
                          <a:cs typeface="+mn-cs"/>
                        </a:rPr>
                        <a:t>Comparabilidad</a:t>
                      </a:r>
                      <a:r>
                        <a:rPr lang="es-ES" sz="1400" b="1" kern="1200" baseline="0" dirty="0" smtClean="0">
                          <a:solidFill>
                            <a:srgbClr val="000000"/>
                          </a:solidFill>
                          <a:latin typeface="+mn-lt"/>
                          <a:ea typeface="+mn-ea"/>
                          <a:cs typeface="+mn-cs"/>
                        </a:rPr>
                        <a:t> de los Datos Fiscales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000" baseline="0" dirty="0" smtClean="0">
                          <a:solidFill>
                            <a:srgbClr val="000000"/>
                          </a:solidFill>
                          <a:latin typeface="Segoe UI"/>
                        </a:rPr>
                        <a:t>Los pronósticos fiscales, los presupuestos y los informes fiscales se presentan sobre una base comparable, en la que se explica cualquier discrepancia.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000" baseline="0" dirty="0" smtClean="0">
                          <a:solidFill>
                            <a:srgbClr val="000000"/>
                          </a:solidFill>
                          <a:latin typeface="Segoe UI"/>
                        </a:rPr>
                        <a:t>Al menos un informe fiscal se prepara sobre la misma base que el pronóstico y el presupuesto fiscal.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000" baseline="0" dirty="0" smtClean="0">
                          <a:solidFill>
                            <a:srgbClr val="000000"/>
                          </a:solidFill>
                          <a:latin typeface="Segoe UI"/>
                        </a:rPr>
                        <a:t>El pronóstico y el presupuesto fiscal y los resultados son comparables; además, los resultados se concilian con las estadísticas fiscales o con las cuentas definitivas.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r>
                        <a:rPr lang="es-ES" sz="1000" baseline="0" dirty="0" smtClean="0">
                          <a:solidFill>
                            <a:srgbClr val="000000"/>
                          </a:solidFill>
                          <a:latin typeface="Segoe UI"/>
                        </a:rPr>
                        <a:t>El pronóstico y el presupuesto fiscal y los resultados son comparables; además, los resultados se concilian tanto con las estadísticas fiscales como las cuentas definitivas.</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0" y="1295400"/>
          <a:ext cx="8991601" cy="5546631"/>
        </p:xfrm>
        <a:graphic>
          <a:graphicData uri="http://schemas.openxmlformats.org/drawingml/2006/table">
            <a:tbl>
              <a:tblPr firstRow="1" bandRow="1">
                <a:tableStyleId>{00A15C55-8517-42AA-B614-E9B94910E393}</a:tableStyleId>
              </a:tblPr>
              <a:tblGrid>
                <a:gridCol w="1752600"/>
                <a:gridCol w="1715588"/>
                <a:gridCol w="1734095"/>
                <a:gridCol w="1734095"/>
                <a:gridCol w="2055223"/>
              </a:tblGrid>
              <a:tr h="465211">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65211">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dirty="0" smtClean="0">
                          <a:solidFill>
                            <a:srgbClr val="000000"/>
                          </a:solidFill>
                        </a:rPr>
                        <a:t>Básica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802968">
                <a:tc>
                  <a:txBody>
                    <a:bodyPr/>
                    <a:lstStyle/>
                    <a:p>
                      <a:r>
                        <a:rPr lang="es-ES" sz="1600" b="1" i="1" kern="1200" noProof="0" dirty="0" smtClean="0">
                          <a:solidFill>
                            <a:schemeClr val="dk1"/>
                          </a:solidFill>
                          <a:latin typeface="+mn-lt"/>
                          <a:ea typeface="+mn-ea"/>
                          <a:cs typeface="+mn-cs"/>
                        </a:rPr>
                        <a:t>2.1 </a:t>
                      </a:r>
                      <a:r>
                        <a:rPr lang="es-ES" sz="1600" b="1" i="1" kern="1200" baseline="0" dirty="0" smtClean="0">
                          <a:solidFill>
                            <a:schemeClr val="dk1"/>
                          </a:solidFill>
                          <a:latin typeface="+mn-lt"/>
                          <a:ea typeface="+mn-ea"/>
                          <a:cs typeface="+mn-cs"/>
                        </a:rPr>
                        <a:t>Exhaustividad</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800" b="1" i="1" kern="1200" baseline="0" dirty="0" smtClean="0">
                          <a:solidFill>
                            <a:schemeClr val="dk1"/>
                          </a:solidFill>
                          <a:latin typeface="+mn-lt"/>
                          <a:ea typeface="+mn-ea"/>
                          <a:cs typeface="+mn-cs"/>
                        </a:rPr>
                        <a:t>Los pronósticos y presupuestos fiscales deben presentar un panorama completo de las perspectivas fiscales.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81928">
                <a:tc>
                  <a:txBody>
                    <a:bodyPr/>
                    <a:lstStyle/>
                    <a:p>
                      <a:pPr marL="0" marR="0" algn="l">
                        <a:lnSpc>
                          <a:spcPct val="110000"/>
                        </a:lnSpc>
                        <a:spcBef>
                          <a:spcPts val="0"/>
                        </a:spcBef>
                        <a:spcAft>
                          <a:spcPts val="0"/>
                        </a:spcAft>
                      </a:pPr>
                      <a:r>
                        <a:rPr lang="es-ES" sz="1600" b="0" noProof="0" dirty="0" smtClean="0">
                          <a:latin typeface="+mn-lt"/>
                          <a:ea typeface="Times New Roman"/>
                        </a:rPr>
                        <a:t>2.1.1 Unidad presupuestaria</a:t>
                      </a:r>
                      <a:endParaRPr lang="es-ES" sz="1600" b="0"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Los ingresos, los gastos y el financiamiento de todas las entidades del gobierno central se presentan en cifras brutas, en documentación presupuestaria, y son aprobados por el poder legislativo.</a:t>
                      </a:r>
                      <a:endParaRPr lang="es-ES" sz="1200" noProof="0" dirty="0">
                        <a:latin typeface="Times New Roman"/>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La documentación presupuestaria incorpora todos los ingresos, gastos y financiamiento tributarios internos brutos de los ministerios y organismos del gobierno central.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La documentación presupuestaria incorpora todos los ingresos, gastos y financiamiento tributarios y no tributarios internos brutos de los ministerios, organismos y fondos extrapresupuestarios del gobierno central.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La documentación presupuestaria incorpora todos los ingresos, gastos y financiamiento internos y externos brutos de los ministerios, organismos, fondos extrapresupuestarios y fondos de la seguridad social del gobierno central.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618681">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0" noProof="0" dirty="0" smtClean="0">
                          <a:latin typeface="+mn-lt"/>
                          <a:ea typeface="Times New Roman"/>
                        </a:rPr>
                        <a:t>2.1.2 </a:t>
                      </a:r>
                      <a:r>
                        <a:rPr lang="es-ES" sz="1600" b="0" kern="1200" baseline="0" dirty="0" smtClean="0">
                          <a:solidFill>
                            <a:schemeClr val="dk1"/>
                          </a:solidFill>
                          <a:latin typeface="+mn-lt"/>
                          <a:ea typeface="+mn-ea"/>
                          <a:cs typeface="+mn-cs"/>
                        </a:rPr>
                        <a:t>Proyecciones Macroeconómicas 	</a:t>
                      </a:r>
                    </a:p>
                    <a:p>
                      <a:pPr marL="0" marR="0" algn="l">
                        <a:lnSpc>
                          <a:spcPct val="110000"/>
                        </a:lnSpc>
                        <a:spcBef>
                          <a:spcPts val="0"/>
                        </a:spcBef>
                        <a:spcAft>
                          <a:spcPts val="0"/>
                        </a:spcAft>
                      </a:pPr>
                      <a:endParaRPr lang="es-ES" sz="1600" b="0"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Las proyecciones presupuestarias se basan en pronósticos macroeconómicos integrales, que se divulgan y se explican.</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La documentación presupuestaria incluye pronósticos de las principales variables macroeconómicas.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La documentación presupuestaria incluye pronósticos de las principales variables macroeconómicas y sus supuestos subyacentes.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La documentación presupuestaria incluye pronósticos de las principales variables macroeconómicas y sus componentes, así como sus supuestos subyacentes.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74747" y="1295400"/>
          <a:ext cx="8993053" cy="5334000"/>
        </p:xfrm>
        <a:graphic>
          <a:graphicData uri="http://schemas.openxmlformats.org/drawingml/2006/table">
            <a:tbl>
              <a:tblPr firstRow="1" bandRow="1">
                <a:tableStyleId>{00A15C55-8517-42AA-B614-E9B94910E393}</a:tableStyleId>
              </a:tblPr>
              <a:tblGrid>
                <a:gridCol w="1568302"/>
                <a:gridCol w="1632098"/>
                <a:gridCol w="269240"/>
                <a:gridCol w="1734095"/>
                <a:gridCol w="1734095"/>
                <a:gridCol w="148770"/>
                <a:gridCol w="1906453"/>
              </a:tblGrid>
              <a:tr h="465211">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grid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hMerge="1">
                  <a:txBody>
                    <a:bodyPr/>
                    <a:lstStyle/>
                    <a:p>
                      <a:endParaRPr lang="en-US"/>
                    </a:p>
                  </a:txBody>
                  <a:tcPr/>
                </a:tc>
                <a:tc gridSpan="4">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465211">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vMerge="1">
                  <a:txBody>
                    <a:bodyPr/>
                    <a:lstStyle/>
                    <a:p>
                      <a:endParaRPr lang="en-US"/>
                    </a:p>
                  </a:txBody>
                  <a:tcPr/>
                </a:tc>
                <a:tc>
                  <a:txBody>
                    <a:bodyPr/>
                    <a:lstStyle/>
                    <a:p>
                      <a:pPr algn="ctr"/>
                      <a:r>
                        <a:rPr lang="es-ES" b="1" dirty="0" smtClean="0">
                          <a:solidFill>
                            <a:srgbClr val="000000"/>
                          </a:solidFill>
                        </a:rPr>
                        <a:t>Básica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r>
              <a:tr h="669778">
                <a:tc>
                  <a:txBody>
                    <a:bodyPr/>
                    <a:lstStyle/>
                    <a:p>
                      <a:r>
                        <a:rPr lang="es-ES" sz="1600" b="1" i="1" kern="1200" noProof="0" dirty="0" smtClean="0">
                          <a:solidFill>
                            <a:schemeClr val="dk1"/>
                          </a:solidFill>
                          <a:latin typeface="+mn-lt"/>
                          <a:ea typeface="+mn-ea"/>
                          <a:cs typeface="+mn-cs"/>
                        </a:rPr>
                        <a:t>2.1 </a:t>
                      </a:r>
                      <a:r>
                        <a:rPr lang="es-ES" sz="1600" b="1" i="1" kern="1200" baseline="0" dirty="0" smtClean="0">
                          <a:solidFill>
                            <a:schemeClr val="dk1"/>
                          </a:solidFill>
                          <a:latin typeface="+mn-lt"/>
                          <a:ea typeface="+mn-ea"/>
                          <a:cs typeface="+mn-cs"/>
                        </a:rPr>
                        <a:t>Exhaustividad</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r>
                        <a:rPr lang="es-ES" sz="1800" b="1" i="1" kern="1200" baseline="0" dirty="0" smtClean="0">
                          <a:solidFill>
                            <a:schemeClr val="dk1"/>
                          </a:solidFill>
                          <a:latin typeface="+mn-lt"/>
                          <a:ea typeface="+mn-ea"/>
                          <a:cs typeface="+mn-cs"/>
                        </a:rPr>
                        <a:t>Los pronósticos y presupuestos fiscales deben presentar un panorama completo de las perspectivas fiscales.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1600200">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2.1.3 </a:t>
                      </a:r>
                      <a:r>
                        <a:rPr lang="es-ES" sz="1600" b="1" kern="1200" baseline="0" dirty="0" smtClean="0">
                          <a:solidFill>
                            <a:schemeClr val="dk1"/>
                          </a:solidFill>
                          <a:latin typeface="+mn-lt"/>
                          <a:ea typeface="+mn-ea"/>
                          <a:cs typeface="+mn-cs"/>
                        </a:rPr>
                        <a:t>Marco presupuestario a mediano plazo 	</a:t>
                      </a:r>
                    </a:p>
                    <a:p>
                      <a:pPr marL="0" marR="0" algn="l">
                        <a:lnSpc>
                          <a:spcPct val="110000"/>
                        </a:lnSpc>
                        <a:spcBef>
                          <a:spcPts val="0"/>
                        </a:spcBef>
                        <a:spcAft>
                          <a:spcPts val="0"/>
                        </a:spcAft>
                      </a:pP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000" baseline="0" dirty="0" smtClean="0">
                          <a:solidFill>
                            <a:srgbClr val="000000"/>
                          </a:solidFill>
                          <a:latin typeface="+mn-lt"/>
                        </a:rPr>
                        <a:t>La documentación presupuestaria incluye resultados y proyecciones de ingresos, gastos y financiamiento en el mediano plazo sobre la misma base que el presupuesto anual.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000" baseline="0" dirty="0" smtClean="0">
                          <a:solidFill>
                            <a:srgbClr val="000000"/>
                          </a:solidFill>
                          <a:latin typeface="+mn-lt"/>
                        </a:rPr>
                        <a:t>La documentación presupuestaria incluye los resultados de los dos ejercicios anteriores y proyecciones a mediano plazo de los ingresos, gastos y financiamiento agregados.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000" baseline="0" dirty="0" smtClean="0">
                          <a:solidFill>
                            <a:srgbClr val="000000"/>
                          </a:solidFill>
                          <a:latin typeface="+mn-lt"/>
                        </a:rPr>
                        <a:t>La documentación presupuestaria incluye los resultados de los dos ejercicios anteriores y proyecciones a mediano plazo de los ingresos, gastos y financiamiento por categoría económica.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mn-lt"/>
                        </a:rPr>
                        <a:t>La documentación presupuestaria incluye los resultados de los dos ejercicios anteriores y proyecciones a mediano plazo de los ingresos, gastos y financiamiento por categoría económica y por ministerio o programa.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618681">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2.1.4 </a:t>
                      </a:r>
                      <a:r>
                        <a:rPr lang="es-ES" sz="1600" b="1" kern="1200" baseline="0" dirty="0" smtClean="0">
                          <a:solidFill>
                            <a:schemeClr val="dk1"/>
                          </a:solidFill>
                          <a:latin typeface="+mn-lt"/>
                          <a:ea typeface="+mn-ea"/>
                          <a:cs typeface="+mn-cs"/>
                        </a:rPr>
                        <a:t>Proyectos de Inversión 	</a:t>
                      </a:r>
                    </a:p>
                    <a:p>
                      <a:pPr marL="0" marR="0" algn="l">
                        <a:lnSpc>
                          <a:spcPct val="110000"/>
                        </a:lnSpc>
                        <a:spcBef>
                          <a:spcPts val="0"/>
                        </a:spcBef>
                        <a:spcAft>
                          <a:spcPts val="0"/>
                        </a:spcAft>
                      </a:pP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000" baseline="0" dirty="0" smtClean="0">
                          <a:solidFill>
                            <a:srgbClr val="000000"/>
                          </a:solidFill>
                          <a:latin typeface="+mn-lt"/>
                        </a:rPr>
                        <a:t>El gobierno divulga regularmente las obligaciones financieras contraídas en el marco de proyectos de inversión plurianuales, y somete los proyectos más importantes a análisis de costo-beneficio y a licitación pública y competitiva.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000" baseline="0" dirty="0" smtClean="0">
                          <a:solidFill>
                            <a:srgbClr val="000000"/>
                          </a:solidFill>
                          <a:latin typeface="+mn-lt"/>
                        </a:rPr>
                        <a:t>Se cumple uno de los requisitos siguientes: i) el gobierno divulga regularmente el valor total de las obligaciones contraídas en el marco de proyectos de inversión plurianuales; </a:t>
                      </a:r>
                      <a:r>
                        <a:rPr lang="es-ES" sz="1000" baseline="0" dirty="0" err="1" smtClean="0">
                          <a:solidFill>
                            <a:srgbClr val="000000"/>
                          </a:solidFill>
                          <a:latin typeface="+mn-lt"/>
                        </a:rPr>
                        <a:t>ii</a:t>
                      </a:r>
                      <a:r>
                        <a:rPr lang="es-ES" sz="1000" baseline="0" dirty="0" smtClean="0">
                          <a:solidFill>
                            <a:srgbClr val="000000"/>
                          </a:solidFill>
                          <a:latin typeface="+mn-lt"/>
                        </a:rPr>
                        <a:t>) somete todos los proyectos más importantes a un análisis de costo-beneficio publicado antes de su aprobación; o </a:t>
                      </a:r>
                      <a:r>
                        <a:rPr lang="es-ES" sz="1000" baseline="0" dirty="0" err="1" smtClean="0">
                          <a:solidFill>
                            <a:srgbClr val="000000"/>
                          </a:solidFill>
                          <a:latin typeface="+mn-lt"/>
                        </a:rPr>
                        <a:t>iii</a:t>
                      </a:r>
                      <a:r>
                        <a:rPr lang="es-ES" sz="1000" baseline="0" dirty="0" smtClean="0">
                          <a:solidFill>
                            <a:srgbClr val="000000"/>
                          </a:solidFill>
                          <a:latin typeface="+mn-lt"/>
                        </a:rPr>
                        <a:t>) establece que todos los proyectos principales deben contratarse mediante licitación pública y competitiva.</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000" baseline="0" dirty="0" smtClean="0">
                          <a:solidFill>
                            <a:srgbClr val="000000"/>
                          </a:solidFill>
                          <a:latin typeface="+mn-lt"/>
                        </a:rPr>
                        <a:t>Se cumplen dos de los requisitos siguientes: i) el gobierno divulga regularmente el valor total de las obligaciones contraídas en el marco de proyectos de inversión plurianuales; </a:t>
                      </a:r>
                      <a:r>
                        <a:rPr lang="es-ES" sz="1000" baseline="0" dirty="0" err="1" smtClean="0">
                          <a:solidFill>
                            <a:srgbClr val="000000"/>
                          </a:solidFill>
                          <a:latin typeface="+mn-lt"/>
                        </a:rPr>
                        <a:t>ii</a:t>
                      </a:r>
                      <a:r>
                        <a:rPr lang="es-ES" sz="1000" baseline="0" dirty="0" smtClean="0">
                          <a:solidFill>
                            <a:srgbClr val="000000"/>
                          </a:solidFill>
                          <a:latin typeface="+mn-lt"/>
                        </a:rPr>
                        <a:t>) somete todos los proyectos más importantes a un análisis de costo-beneficio publicado antes de su aprobación; o </a:t>
                      </a:r>
                      <a:r>
                        <a:rPr lang="es-ES" sz="1000" baseline="0" dirty="0" err="1" smtClean="0">
                          <a:solidFill>
                            <a:srgbClr val="000000"/>
                          </a:solidFill>
                          <a:latin typeface="+mn-lt"/>
                        </a:rPr>
                        <a:t>iii</a:t>
                      </a:r>
                      <a:r>
                        <a:rPr lang="es-ES" sz="1000" baseline="0" dirty="0" smtClean="0">
                          <a:solidFill>
                            <a:srgbClr val="000000"/>
                          </a:solidFill>
                          <a:latin typeface="+mn-lt"/>
                        </a:rPr>
                        <a:t>) establece que todos los proyectos principales deben contratarse mediante licitación pública y competitiva. </a:t>
                      </a:r>
                      <a:endParaRPr lang="es-ES" sz="1000"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mn-lt"/>
                        </a:rPr>
                        <a:t>Se cumplen todos los requisitos siguientes: i) el gobierno divulga regularmente el valor total de las obligaciones contraídas en el marco de proyectos de inversión plurianuales; </a:t>
                      </a:r>
                      <a:r>
                        <a:rPr lang="es-ES" sz="1000" baseline="0" dirty="0" err="1" smtClean="0">
                          <a:solidFill>
                            <a:srgbClr val="000000"/>
                          </a:solidFill>
                          <a:latin typeface="+mn-lt"/>
                        </a:rPr>
                        <a:t>ii</a:t>
                      </a:r>
                      <a:r>
                        <a:rPr lang="es-ES" sz="1000" baseline="0" dirty="0" smtClean="0">
                          <a:solidFill>
                            <a:srgbClr val="000000"/>
                          </a:solidFill>
                          <a:latin typeface="+mn-lt"/>
                        </a:rPr>
                        <a:t>) somete todos los proyectos más importantes a un análisis de costo-beneficio publicado antes de su aprobación; o </a:t>
                      </a:r>
                      <a:r>
                        <a:rPr lang="es-ES" sz="1000" baseline="0" dirty="0" err="1" smtClean="0">
                          <a:solidFill>
                            <a:srgbClr val="000000"/>
                          </a:solidFill>
                          <a:latin typeface="+mn-lt"/>
                        </a:rPr>
                        <a:t>iii</a:t>
                      </a:r>
                      <a:r>
                        <a:rPr lang="es-ES" sz="1000" baseline="0" dirty="0" smtClean="0">
                          <a:solidFill>
                            <a:srgbClr val="000000"/>
                          </a:solidFill>
                          <a:latin typeface="+mn-lt"/>
                        </a:rPr>
                        <a:t>) establece que todos los proyectos principales deben contratarse mediante licitación pública y competitiva.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1" y="1295400"/>
          <a:ext cx="8977448" cy="5557520"/>
        </p:xfrm>
        <a:graphic>
          <a:graphicData uri="http://schemas.openxmlformats.org/drawingml/2006/table">
            <a:tbl>
              <a:tblPr firstRow="1" bandRow="1">
                <a:tableStyleId>{00A15C55-8517-42AA-B614-E9B94910E393}</a:tableStyleId>
              </a:tblPr>
              <a:tblGrid>
                <a:gridCol w="1563872"/>
                <a:gridCol w="1788927"/>
                <a:gridCol w="1846036"/>
                <a:gridCol w="1729196"/>
                <a:gridCol w="2049417"/>
              </a:tblGrid>
              <a:tr h="370840">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dirty="0" smtClean="0">
                          <a:solidFill>
                            <a:srgbClr val="000000"/>
                          </a:solidFill>
                        </a:rPr>
                        <a:t>Básica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70840">
                <a:tc>
                  <a:txBody>
                    <a:bodyPr/>
                    <a:lstStyle/>
                    <a:p>
                      <a:pPr algn="ctr"/>
                      <a:r>
                        <a:rPr lang="es-ES" sz="1600" b="1" i="1" noProof="0" dirty="0" smtClean="0">
                          <a:solidFill>
                            <a:srgbClr val="000000"/>
                          </a:solidFill>
                          <a:latin typeface="+mn-lt"/>
                        </a:rPr>
                        <a:t>2.2 Orden</a:t>
                      </a:r>
                      <a:endParaRPr lang="es-ES" sz="1600" b="1" i="1" noProof="0" dirty="0">
                        <a:solidFill>
                          <a:srgbClr val="000000"/>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nSpc>
                          <a:spcPct val="100000"/>
                        </a:lnSpc>
                      </a:pPr>
                      <a:r>
                        <a:rPr lang="es-ES" sz="1400" b="1" i="1" kern="1200" baseline="0" dirty="0" smtClean="0">
                          <a:solidFill>
                            <a:schemeClr val="dk1"/>
                          </a:solidFill>
                          <a:latin typeface="+mn-lt"/>
                          <a:ea typeface="+mn-ea"/>
                          <a:cs typeface="+mn-cs"/>
                        </a:rPr>
                        <a:t>Las facultades y obligaciones del poder ejecutivo y legislativo en el proceso de elaboración del presupuesto deben ser definidas por la ley, y el presupuesto debe presentarse, debatirse y aprobarse en un plazo prudencial. </a:t>
                      </a:r>
                      <a:r>
                        <a:rPr lang="es-ES" sz="1800" b="1" i="1" kern="1200" baseline="0" dirty="0" smtClean="0">
                          <a:solidFill>
                            <a:schemeClr val="dk1"/>
                          </a:solidFill>
                          <a:latin typeface="+mn-lt"/>
                          <a:ea typeface="+mn-ea"/>
                          <a:cs typeface="+mn-cs"/>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9880">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2.2.1     </a:t>
                      </a:r>
                      <a:r>
                        <a:rPr lang="es-ES" sz="1600" b="1" kern="1200" baseline="0" dirty="0" smtClean="0">
                          <a:solidFill>
                            <a:schemeClr val="dk1"/>
                          </a:solidFill>
                          <a:latin typeface="+mn-lt"/>
                          <a:ea typeface="+mn-ea"/>
                          <a:cs typeface="+mn-cs"/>
                        </a:rPr>
                        <a:t>Legislación Fiscal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100" baseline="0" dirty="0" smtClean="0">
                          <a:solidFill>
                            <a:srgbClr val="000000"/>
                          </a:solidFill>
                          <a:latin typeface="Segoe UI"/>
                        </a:rPr>
                        <a:t>El marco jurídico establece claramente los plazos para la elaboración y la aprobación del presupuesto, los principales contenidos de la documentación presupuestaria y las facultades y obligaciones del poder ejecutivo y legislativo en el proceso presupuestario.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100" baseline="0" dirty="0" smtClean="0">
                          <a:solidFill>
                            <a:srgbClr val="000000"/>
                          </a:solidFill>
                          <a:latin typeface="Segoe UI"/>
                        </a:rPr>
                        <a:t>El marco jurídico define uno de los criterios siguientes: i) el calendario para la preparación y aprobación del pre-supuesto; </a:t>
                      </a:r>
                      <a:r>
                        <a:rPr lang="es-ES" sz="1100" baseline="0" dirty="0" err="1" smtClean="0">
                          <a:solidFill>
                            <a:srgbClr val="000000"/>
                          </a:solidFill>
                          <a:latin typeface="Segoe UI"/>
                        </a:rPr>
                        <a:t>ii</a:t>
                      </a:r>
                      <a:r>
                        <a:rPr lang="es-ES" sz="1100" baseline="0" dirty="0" smtClean="0">
                          <a:solidFill>
                            <a:srgbClr val="000000"/>
                          </a:solidFill>
                          <a:latin typeface="Segoe UI"/>
                        </a:rPr>
                        <a:t>) los principales requisitos de contenido para la propuesta de pre-supuesto del poder ejecutivo; o </a:t>
                      </a:r>
                      <a:r>
                        <a:rPr lang="es-ES" sz="1100" baseline="0" dirty="0" err="1" smtClean="0">
                          <a:solidFill>
                            <a:srgbClr val="000000"/>
                          </a:solidFill>
                          <a:latin typeface="Segoe UI"/>
                        </a:rPr>
                        <a:t>iii</a:t>
                      </a:r>
                      <a:r>
                        <a:rPr lang="es-ES" sz="1100" baseline="0" dirty="0" smtClean="0">
                          <a:solidFill>
                            <a:srgbClr val="000000"/>
                          </a:solidFill>
                          <a:latin typeface="Segoe UI"/>
                        </a:rPr>
                        <a:t>) las facultades del poder legislativo para modificar la propuesta de presupuesto del poder ejecutivo.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100" baseline="0" dirty="0" smtClean="0">
                          <a:solidFill>
                            <a:srgbClr val="000000"/>
                          </a:solidFill>
                          <a:latin typeface="Segoe UI"/>
                        </a:rPr>
                        <a:t>El marco jurídico define dos de los criterios siguientes: i) el calendario para la preparación y aprobación del presupuesto; </a:t>
                      </a:r>
                      <a:r>
                        <a:rPr lang="es-ES" sz="1100" baseline="0" dirty="0" err="1" smtClean="0">
                          <a:solidFill>
                            <a:srgbClr val="000000"/>
                          </a:solidFill>
                          <a:latin typeface="Segoe UI"/>
                        </a:rPr>
                        <a:t>ii</a:t>
                      </a:r>
                      <a:r>
                        <a:rPr lang="es-ES" sz="1100" baseline="0" dirty="0" smtClean="0">
                          <a:solidFill>
                            <a:srgbClr val="000000"/>
                          </a:solidFill>
                          <a:latin typeface="Segoe UI"/>
                        </a:rPr>
                        <a:t>) los principales requisitos de contenido para la propuesta de presupuesto del poder ejecutivo; </a:t>
                      </a:r>
                      <a:r>
                        <a:rPr lang="es-ES" sz="1100" baseline="0" dirty="0" err="1" smtClean="0">
                          <a:solidFill>
                            <a:srgbClr val="000000"/>
                          </a:solidFill>
                          <a:latin typeface="Segoe UI"/>
                        </a:rPr>
                        <a:t>iii</a:t>
                      </a:r>
                      <a:r>
                        <a:rPr lang="es-ES" sz="1100" baseline="0" dirty="0" smtClean="0">
                          <a:solidFill>
                            <a:srgbClr val="000000"/>
                          </a:solidFill>
                          <a:latin typeface="Segoe UI"/>
                        </a:rPr>
                        <a:t>) las facultades del poder legislativo para modificar la propuesta de presupuesto del poder ejecutivo. </a:t>
                      </a:r>
                      <a:endParaRPr lang="es-ES" sz="1100" noProof="0" dirty="0">
                        <a:latin typeface="Times New Roman"/>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100" baseline="0" dirty="0" smtClean="0">
                          <a:solidFill>
                            <a:srgbClr val="000000"/>
                          </a:solidFill>
                          <a:latin typeface="Segoe UI"/>
                        </a:rPr>
                        <a:t>El marco jurídico define todos los criterios siguientes: i) el calendario para la preparación y aprobación del presupuesto; </a:t>
                      </a:r>
                      <a:r>
                        <a:rPr lang="es-ES" sz="1100" baseline="0" dirty="0" err="1" smtClean="0">
                          <a:solidFill>
                            <a:srgbClr val="000000"/>
                          </a:solidFill>
                          <a:latin typeface="Segoe UI"/>
                        </a:rPr>
                        <a:t>ii</a:t>
                      </a:r>
                      <a:r>
                        <a:rPr lang="es-ES" sz="1100" baseline="0" dirty="0" smtClean="0">
                          <a:solidFill>
                            <a:srgbClr val="000000"/>
                          </a:solidFill>
                          <a:latin typeface="Segoe UI"/>
                        </a:rPr>
                        <a:t>) los principales requisitos de contenido para la propuesta de presupuesto del poder ejecutivo; </a:t>
                      </a:r>
                      <a:r>
                        <a:rPr lang="es-ES" sz="1100" baseline="0" dirty="0" err="1" smtClean="0">
                          <a:solidFill>
                            <a:srgbClr val="000000"/>
                          </a:solidFill>
                          <a:latin typeface="Segoe UI"/>
                        </a:rPr>
                        <a:t>iii</a:t>
                      </a:r>
                      <a:r>
                        <a:rPr lang="es-ES" sz="1100" baseline="0" dirty="0" smtClean="0">
                          <a:solidFill>
                            <a:srgbClr val="000000"/>
                          </a:solidFill>
                          <a:latin typeface="Segoe UI"/>
                        </a:rPr>
                        <a:t>) las facultades del poder legislativo para modificar la propuesta de presupuesto del poder ejecutivo.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00760">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2.2.2  </a:t>
                      </a:r>
                      <a:r>
                        <a:rPr lang="es-ES" sz="1500" b="1" kern="1200" baseline="0" dirty="0" smtClean="0">
                          <a:solidFill>
                            <a:schemeClr val="dk1"/>
                          </a:solidFill>
                          <a:latin typeface="+mn-lt"/>
                          <a:ea typeface="+mn-ea"/>
                          <a:cs typeface="+mn-cs"/>
                        </a:rPr>
                        <a:t>Puntualidad de los documentos presupuestarios </a:t>
                      </a:r>
                      <a:r>
                        <a:rPr lang="es-ES" sz="1600" b="1" kern="1200" baseline="0" dirty="0" smtClean="0">
                          <a:solidFill>
                            <a:schemeClr val="dk1"/>
                          </a:solidFill>
                          <a:latin typeface="+mn-lt"/>
                          <a:ea typeface="+mn-ea"/>
                          <a:cs typeface="+mn-cs"/>
                        </a:rPr>
                        <a:t>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100" baseline="0" dirty="0" smtClean="0">
                          <a:solidFill>
                            <a:srgbClr val="000000"/>
                          </a:solidFill>
                          <a:latin typeface="Segoe UI"/>
                        </a:rPr>
                        <a:t>Se da siempre al poder legislativo y a la población tiempo suficiente para analizar y aprobar el presupuesto anual.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100" baseline="0" dirty="0" smtClean="0">
                          <a:solidFill>
                            <a:srgbClr val="000000"/>
                          </a:solidFill>
                          <a:latin typeface="Segoe UI"/>
                        </a:rPr>
                        <a:t>El presupuesto se presenta al poder legislativo y se pone a disposición de la población al menos un mes antes del inicio del ejercicio y se aprueba y se publica en el plazo máximo de un mes desde el comienzo del ejercicio.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100" baseline="0" dirty="0" smtClean="0">
                          <a:solidFill>
                            <a:srgbClr val="000000"/>
                          </a:solidFill>
                          <a:latin typeface="Segoe UI"/>
                        </a:rPr>
                        <a:t>El presupuesto se presenta al poder legislativo y se pone a disposición de la población al menos dos meses antes del inicio del ejercicio y se aprueba y se publica al inicio del ejercicio.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100" baseline="0" dirty="0" smtClean="0">
                          <a:solidFill>
                            <a:srgbClr val="000000"/>
                          </a:solidFill>
                          <a:latin typeface="Segoe UI"/>
                        </a:rPr>
                        <a:t>El presupuesto se presenta al poder legislativo y se pone a disposición de la población al menos tres meses antes del inicio del ejercicio y se aprueba y se publica al menos un mes antes del comienzo del ejercicio.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101600" y="1295400"/>
          <a:ext cx="8966200" cy="5360584"/>
        </p:xfrm>
        <a:graphic>
          <a:graphicData uri="http://schemas.openxmlformats.org/drawingml/2006/table">
            <a:tbl>
              <a:tblPr firstRow="1" bandRow="1">
                <a:tableStyleId>{00A15C55-8517-42AA-B614-E9B94910E393}</a:tableStyleId>
              </a:tblPr>
              <a:tblGrid>
                <a:gridCol w="1563872"/>
                <a:gridCol w="1894519"/>
                <a:gridCol w="1729196"/>
                <a:gridCol w="1729196"/>
                <a:gridCol w="2049417"/>
              </a:tblGrid>
              <a:tr h="461443">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6144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dirty="0" smtClean="0">
                          <a:solidFill>
                            <a:srgbClr val="000000"/>
                          </a:solidFill>
                        </a:rPr>
                        <a:t>Básica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677314">
                <a:tc>
                  <a:txBody>
                    <a:bodyPr/>
                    <a:lstStyle/>
                    <a:p>
                      <a:pPr algn="ctr"/>
                      <a:r>
                        <a:rPr lang="es-ES" sz="1600" b="1" i="1" kern="1200" noProof="0" dirty="0" smtClean="0">
                          <a:solidFill>
                            <a:schemeClr val="dk1"/>
                          </a:solidFill>
                          <a:latin typeface="+mn-lt"/>
                          <a:ea typeface="+mn-ea"/>
                          <a:cs typeface="+mn-cs"/>
                        </a:rPr>
                        <a:t>2.3 Orientación de políticas</a:t>
                      </a:r>
                      <a:endParaRPr lang="es-ES" sz="1600" b="1" i="1" noProof="0" dirty="0">
                        <a:solidFill>
                          <a:srgbClr val="000000"/>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800" b="1" i="1" kern="1200" baseline="0" dirty="0" smtClean="0">
                          <a:solidFill>
                            <a:schemeClr val="dk1"/>
                          </a:solidFill>
                          <a:latin typeface="+mn-lt"/>
                          <a:ea typeface="+mn-ea"/>
                          <a:cs typeface="+mn-cs"/>
                        </a:rPr>
                        <a:t>Los pronósticos y presupuestos fiscales deben presentarse de manera tal que se facilite el análisis de las políticas y la rendición de cuentas.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7251">
                <a:tc>
                  <a:txBody>
                    <a:bodyPr/>
                    <a:lstStyle/>
                    <a:p>
                      <a:pPr marL="0" marR="0" algn="l">
                        <a:lnSpc>
                          <a:spcPct val="110000"/>
                        </a:lnSpc>
                        <a:spcBef>
                          <a:spcPts val="0"/>
                        </a:spcBef>
                        <a:spcAft>
                          <a:spcPts val="0"/>
                        </a:spcAft>
                      </a:pPr>
                      <a:r>
                        <a:rPr lang="es-ES" sz="1600" b="1" noProof="0" dirty="0" smtClean="0">
                          <a:latin typeface="+mn-lt"/>
                          <a:ea typeface="Times New Roman"/>
                        </a:rPr>
                        <a:t>2.3.1 Objetivos de la Política Fiscal</a:t>
                      </a: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El gobierno enuncia objetivos claros y mensurables para las finanzas públicas y presenta informes al respecto.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El gobierno enuncia un objetivo numérico para los principales agregados fiscales que es preciso o bien de duración limitada y presenta regularmente informes al respecto.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El gobierno enuncia un objetivo numérico para los principales agregados fiscales que es tanto preciso como de duración limitada y presenta regularmente informes al respecto.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El gobierno enuncia un objetivo numérico para los principales agregados fiscales que es tanto preciso como de duración limitada y ha estado vigente durante tres años o más y presenta regular-mente informes al respecto. 	</a:t>
                      </a:r>
                      <a:endParaRPr lang="es-ES" sz="1200" noProof="0" dirty="0">
                        <a:latin typeface="Times New Roman"/>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877378">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2.3.2 </a:t>
                      </a:r>
                      <a:r>
                        <a:rPr lang="es-ES" sz="1600" b="1" kern="1200" baseline="0" dirty="0" smtClean="0">
                          <a:solidFill>
                            <a:schemeClr val="dk1"/>
                          </a:solidFill>
                          <a:latin typeface="+mn-lt"/>
                          <a:ea typeface="+mn-ea"/>
                          <a:cs typeface="+mn-cs"/>
                        </a:rPr>
                        <a:t>Información sobre el Desempeño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En la documentación presupuestaria se proporciona información sobre los objetivos y los resultados alcanzados en cada ámbito importante de las políticas públicas.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Segoe UI"/>
                        </a:rPr>
                        <a:t>En la documentación presupuestaria se incluye información acerca de los insumos adquiridos en cada ámbito importante de las políticas públicas.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En la documentación presupuestaria se presentan las metas fijadas para las tareas que se deben cumplir en cada ámbito importante de las políticas del gobierno y los avances logrados.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Segoe UI"/>
                        </a:rPr>
                        <a:t>En la documentación presupuestaria se presenta las metas fijadas para los resultados que se deben obtener en cada ámbito importante de las políticas del gobierno y los avances logrados.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dirty="0" smtClean="0"/>
              <a:t>I. </a:t>
            </a:r>
            <a:r>
              <a:rPr lang="es-ES" dirty="0" smtClean="0">
                <a:solidFill>
                  <a:srgbClr val="800000"/>
                </a:solidFill>
              </a:rPr>
              <a:t>El Código de Transparencia Fiscal de 2007 </a:t>
            </a:r>
            <a:endParaRPr lang="es-ES" b="0" dirty="0">
              <a:solidFill>
                <a:srgbClr val="000066"/>
              </a:solidFill>
            </a:endParaRPr>
          </a:p>
        </p:txBody>
      </p:sp>
      <p:sp>
        <p:nvSpPr>
          <p:cNvPr id="8" name="Content Placeholder 7"/>
          <p:cNvSpPr>
            <a:spLocks noGrp="1"/>
          </p:cNvSpPr>
          <p:nvPr>
            <p:ph idx="1"/>
          </p:nvPr>
        </p:nvSpPr>
        <p:spPr>
          <a:xfrm>
            <a:off x="228600" y="1143000"/>
            <a:ext cx="8915400" cy="5714999"/>
          </a:xfrm>
        </p:spPr>
        <p:txBody>
          <a:bodyPr anchor="ctr"/>
          <a:lstStyle/>
          <a:p>
            <a:pPr marL="338138" indent="-338138">
              <a:spcBef>
                <a:spcPts val="0"/>
              </a:spcBef>
            </a:pPr>
            <a:r>
              <a:rPr lang="es-ES" sz="2000" dirty="0" smtClean="0">
                <a:solidFill>
                  <a:srgbClr val="002060"/>
                </a:solidFill>
              </a:rPr>
              <a:t>Evaluación de la claridad de la legislación y papeles de las instituciones fiscales, transparencia del proceso presupuestario, acceso público de las informaciones y garantía de integridad  </a:t>
            </a:r>
          </a:p>
          <a:p>
            <a:pPr marL="682625" lvl="1" indent="-219075">
              <a:spcBef>
                <a:spcPts val="200"/>
              </a:spcBef>
            </a:pPr>
            <a:r>
              <a:rPr lang="es-ES" sz="2000" dirty="0" smtClean="0"/>
              <a:t>Código con 4 “Pilares” con enfoque en la legislación, instituciones y procesos </a:t>
            </a:r>
          </a:p>
          <a:p>
            <a:pPr marL="682625" lvl="1" indent="-219075">
              <a:spcBef>
                <a:spcPts val="200"/>
              </a:spcBef>
            </a:pPr>
            <a:r>
              <a:rPr lang="es-ES" sz="2000" dirty="0" smtClean="0"/>
              <a:t>ROSC tenia menor énfasis en el contenido de los informes y su calidad</a:t>
            </a:r>
          </a:p>
          <a:p>
            <a:pPr marL="457200" indent="-400050">
              <a:spcBef>
                <a:spcPts val="0"/>
              </a:spcBef>
            </a:pPr>
            <a:endParaRPr lang="es-ES" sz="2000" dirty="0" smtClean="0"/>
          </a:p>
          <a:p>
            <a:pPr marL="338138" indent="-338138">
              <a:spcBef>
                <a:spcPts val="0"/>
              </a:spcBef>
            </a:pPr>
            <a:r>
              <a:rPr lang="es-ES" sz="2000" dirty="0" smtClean="0">
                <a:solidFill>
                  <a:srgbClr val="002060"/>
                </a:solidFill>
              </a:rPr>
              <a:t>Evaluaciones de tipo exhaustivo en contraposición a una análisis basada en riesgos</a:t>
            </a:r>
          </a:p>
          <a:p>
            <a:pPr marL="688975" lvl="1" indent="-231775">
              <a:spcBef>
                <a:spcPts val="200"/>
              </a:spcBef>
            </a:pPr>
            <a:r>
              <a:rPr lang="es-ES" sz="2000" dirty="0" smtClean="0"/>
              <a:t>Peso igual en todos elementos del código </a:t>
            </a:r>
          </a:p>
          <a:p>
            <a:pPr marL="688975" lvl="1" indent="-231775">
              <a:spcBef>
                <a:spcPts val="200"/>
              </a:spcBef>
            </a:pPr>
            <a:r>
              <a:rPr lang="es-ES" sz="2000" dirty="0" smtClean="0"/>
              <a:t>Dificultad de identificar gravedad relativa entre las diferentes debilidades</a:t>
            </a:r>
          </a:p>
          <a:p>
            <a:pPr marL="688975" lvl="1" indent="-231775">
              <a:spcBef>
                <a:spcPts val="200"/>
              </a:spcBef>
            </a:pPr>
            <a:r>
              <a:rPr lang="es-ES" sz="2000" dirty="0" smtClean="0"/>
              <a:t>Recomendaciones sin clara priorización</a:t>
            </a:r>
          </a:p>
          <a:p>
            <a:pPr marL="338138" indent="-338138">
              <a:spcBef>
                <a:spcPts val="0"/>
              </a:spcBef>
            </a:pPr>
            <a:endParaRPr lang="es-ES" sz="2000" dirty="0" smtClean="0"/>
          </a:p>
          <a:p>
            <a:pPr marL="338138" indent="-338138">
              <a:spcBef>
                <a:spcPts val="0"/>
              </a:spcBef>
            </a:pPr>
            <a:r>
              <a:rPr lang="es-ES" sz="2000" dirty="0" smtClean="0">
                <a:solidFill>
                  <a:srgbClr val="002060"/>
                </a:solidFill>
              </a:rPr>
              <a:t>Difícil comparación entre los países por ausencia de parámetros de referencia</a:t>
            </a:r>
            <a:endParaRPr lang="es-ES" sz="2000" dirty="0" smtClean="0"/>
          </a:p>
          <a:p>
            <a:pPr marL="288925" indent="-231775">
              <a:spcBef>
                <a:spcPts val="0"/>
              </a:spcBef>
              <a:buNone/>
            </a:pPr>
            <a:endParaRPr lang="es-ES" sz="1800" dirty="0" smtClean="0"/>
          </a:p>
        </p:txBody>
      </p:sp>
      <p:sp>
        <p:nvSpPr>
          <p:cNvPr id="4" name="Slide Number Placeholder 3"/>
          <p:cNvSpPr>
            <a:spLocks noGrp="1"/>
          </p:cNvSpPr>
          <p:nvPr>
            <p:ph type="sldNum" sz="quarter" idx="12"/>
          </p:nvPr>
        </p:nvSpPr>
        <p:spPr/>
        <p:txBody>
          <a:bodyPr/>
          <a:lstStyle/>
          <a:p>
            <a:fld id="{7199FE57-B04B-4B7C-816D-A15AF53620B8}" type="slidenum">
              <a:rPr lang="es-ES" smtClean="0">
                <a:solidFill>
                  <a:srgbClr val="800000"/>
                </a:solidFill>
              </a:rPr>
              <a:pPr/>
              <a:t>3</a:t>
            </a:fld>
            <a:endParaRPr lang="es-ES">
              <a:solidFill>
                <a:srgbClr val="8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101600" y="1295400"/>
          <a:ext cx="8966200" cy="5464406"/>
        </p:xfrm>
        <a:graphic>
          <a:graphicData uri="http://schemas.openxmlformats.org/drawingml/2006/table">
            <a:tbl>
              <a:tblPr firstRow="1" bandRow="1">
                <a:tableStyleId>{00A15C55-8517-42AA-B614-E9B94910E393}</a:tableStyleId>
              </a:tblPr>
              <a:tblGrid>
                <a:gridCol w="1563872"/>
                <a:gridCol w="1712727"/>
                <a:gridCol w="181792"/>
                <a:gridCol w="1342208"/>
                <a:gridCol w="386988"/>
                <a:gridCol w="1729196"/>
                <a:gridCol w="2049417"/>
              </a:tblGrid>
              <a:tr h="461443">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grid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hMerge="1">
                  <a:txBody>
                    <a:bodyPr/>
                    <a:lstStyle/>
                    <a:p>
                      <a:endParaRPr lang="en-US"/>
                    </a:p>
                  </a:txBody>
                  <a:tcPr/>
                </a:tc>
                <a:tc gridSpan="4">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6144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vMerge="1">
                  <a:txBody>
                    <a:bodyPr/>
                    <a:lstStyle/>
                    <a:p>
                      <a:endParaRPr lang="en-US"/>
                    </a:p>
                  </a:txBody>
                  <a:tcPr/>
                </a:tc>
                <a:tc gridSpan="2">
                  <a:txBody>
                    <a:bodyPr/>
                    <a:lstStyle/>
                    <a:p>
                      <a:pPr algn="ctr"/>
                      <a:r>
                        <a:rPr lang="es-ES" b="1" dirty="0" smtClean="0">
                          <a:solidFill>
                            <a:srgbClr val="000000"/>
                          </a:solidFill>
                        </a:rPr>
                        <a:t>Básica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677314">
                <a:tc>
                  <a:txBody>
                    <a:bodyPr/>
                    <a:lstStyle/>
                    <a:p>
                      <a:pPr algn="ctr"/>
                      <a:r>
                        <a:rPr lang="es-ES" sz="1600" b="1" i="1" kern="1200" noProof="0" dirty="0" smtClean="0">
                          <a:solidFill>
                            <a:schemeClr val="dk1"/>
                          </a:solidFill>
                          <a:latin typeface="+mn-lt"/>
                          <a:ea typeface="+mn-ea"/>
                          <a:cs typeface="+mn-cs"/>
                        </a:rPr>
                        <a:t>2.3 Orientación de políticas</a:t>
                      </a:r>
                      <a:endParaRPr lang="es-ES" sz="1600" b="1" i="1" noProof="0" dirty="0">
                        <a:solidFill>
                          <a:srgbClr val="000000"/>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r>
                        <a:rPr lang="es-ES" sz="1800" b="1" i="1" kern="1200" baseline="0" dirty="0" smtClean="0">
                          <a:solidFill>
                            <a:schemeClr val="dk1"/>
                          </a:solidFill>
                          <a:latin typeface="+mn-lt"/>
                          <a:ea typeface="+mn-ea"/>
                          <a:cs typeface="+mn-cs"/>
                        </a:rPr>
                        <a:t>Los pronósticos y presupuestos fiscales deben presentarse de manera tal que se facilite el análisis de las políticas y la rendición de cuentas.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7251">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800" b="1" noProof="0" dirty="0" smtClean="0">
                          <a:latin typeface="+mn-lt"/>
                          <a:ea typeface="Times New Roman"/>
                        </a:rPr>
                        <a:t>2.3.3 </a:t>
                      </a:r>
                      <a:r>
                        <a:rPr lang="es-ES" sz="1800" b="1" kern="1200" baseline="0" dirty="0" smtClean="0">
                          <a:solidFill>
                            <a:schemeClr val="dk1"/>
                          </a:solidFill>
                          <a:latin typeface="+mn-lt"/>
                          <a:ea typeface="+mn-ea"/>
                          <a:cs typeface="+mn-cs"/>
                        </a:rPr>
                        <a:t>Participación de la población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400" baseline="0" dirty="0" smtClean="0">
                          <a:solidFill>
                            <a:srgbClr val="000000"/>
                          </a:solidFill>
                          <a:latin typeface="Segoe UI"/>
                        </a:rPr>
                        <a:t>El gobierno brinda a los ciudadanos un resumen accesible de las repercusiones de las políticas presupuestarias y una oportunidad para participar en las deliberaciones sobre el presupuesto.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400" baseline="0" dirty="0" smtClean="0">
                          <a:solidFill>
                            <a:srgbClr val="000000"/>
                          </a:solidFill>
                          <a:latin typeface="Segoe UI"/>
                        </a:rPr>
                        <a:t>El gobierno publica una descripción accesible del desempeño y el pronóstico económico y fiscal reciente, así como un resumen de las repercusiones del presupuesto sobre un ciudadano típico.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400" baseline="0" dirty="0" smtClean="0">
                          <a:solidFill>
                            <a:srgbClr val="000000"/>
                          </a:solidFill>
                          <a:latin typeface="Segoe UI"/>
                        </a:rPr>
                        <a:t>El gobierno publica una descripción accesible del desempeño y el pronóstico económico y fiscal reciente, así como una explicación detallada de las repercusiones del presupuesto sobre un ciudadano típico, y brinda a los ciudadanos la posibilidad de expresarse formalmente durante las deliberaciones sobre el presupuesto.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400" baseline="0" dirty="0" smtClean="0">
                          <a:solidFill>
                            <a:srgbClr val="000000"/>
                          </a:solidFill>
                          <a:latin typeface="Segoe UI"/>
                        </a:rPr>
                        <a:t>El gobierno publica una descripción accesible del desempeño y el pronóstico económico y fiscal reciente, así como una explicación detallada de las repercusiones del presupuesto sobre diferentes grupos demográficos, y brinda a los ciudadanos la posibilidad de expresarse formalmente durante las deliberaciones sobre el presupuesto.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101600" y="1219200"/>
          <a:ext cx="8975453" cy="5257800"/>
        </p:xfrm>
        <a:graphic>
          <a:graphicData uri="http://schemas.openxmlformats.org/drawingml/2006/table">
            <a:tbl>
              <a:tblPr firstRow="1" bandRow="1">
                <a:tableStyleId>{00A15C55-8517-42AA-B614-E9B94910E393}</a:tableStyleId>
              </a:tblPr>
              <a:tblGrid>
                <a:gridCol w="1563872"/>
                <a:gridCol w="1534928"/>
                <a:gridCol w="152400"/>
                <a:gridCol w="1828800"/>
                <a:gridCol w="1846036"/>
                <a:gridCol w="2049417"/>
              </a:tblGrid>
              <a:tr h="416055">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4">
                  <a:txBody>
                    <a:bodyPr/>
                    <a:lstStyle/>
                    <a:p>
                      <a:pPr algn="ctr"/>
                      <a:r>
                        <a:rPr lang="es-ES" b="1" noProof="0" smtClean="0">
                          <a:solidFill>
                            <a:srgbClr val="000000"/>
                          </a:solidFill>
                        </a:rPr>
                        <a:t>Prácticas</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1605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es-ES" b="1" noProof="0" smtClean="0">
                          <a:solidFill>
                            <a:srgbClr val="000000"/>
                          </a:solidFill>
                        </a:rPr>
                        <a:t>Básica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416055">
                <a:tc>
                  <a:txBody>
                    <a:bodyPr/>
                    <a:lstStyle/>
                    <a:p>
                      <a:pPr algn="ctr"/>
                      <a:r>
                        <a:rPr lang="es-ES" sz="1400" b="1" i="1" kern="1200" noProof="0" smtClean="0">
                          <a:solidFill>
                            <a:schemeClr val="dk1"/>
                          </a:solidFill>
                          <a:latin typeface="+mn-lt"/>
                          <a:ea typeface="+mn-ea"/>
                          <a:cs typeface="+mn-cs"/>
                        </a:rPr>
                        <a:t>2.4 Credibilidad</a:t>
                      </a:r>
                      <a:endParaRPr lang="es-ES" sz="1400" b="1" i="1" noProof="0">
                        <a:solidFill>
                          <a:srgbClr val="000000"/>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5">
                  <a:txBody>
                    <a:bodyPr/>
                    <a:lstStyle/>
                    <a:p>
                      <a:r>
                        <a:rPr lang="es-ES" sz="1600" b="1" i="1" kern="1200" noProof="0" smtClean="0">
                          <a:solidFill>
                            <a:schemeClr val="dk1"/>
                          </a:solidFill>
                          <a:latin typeface="+mn-lt"/>
                          <a:ea typeface="+mn-ea"/>
                          <a:cs typeface="+mn-cs"/>
                        </a:rPr>
                        <a:t>Los pronósticos y presupuestos fiscales y económicos deben ser creíbles</a:t>
                      </a:r>
                      <a:endParaRPr lang="es-ES" sz="1600" i="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0235">
                <a:tc>
                  <a:txBody>
                    <a:bodyPr/>
                    <a:lstStyle/>
                    <a:p>
                      <a:pPr marL="0" marR="0" algn="l">
                        <a:lnSpc>
                          <a:spcPct val="110000"/>
                        </a:lnSpc>
                        <a:spcBef>
                          <a:spcPts val="0"/>
                        </a:spcBef>
                        <a:spcAft>
                          <a:spcPts val="0"/>
                        </a:spcAft>
                      </a:pPr>
                      <a:r>
                        <a:rPr lang="es-ES" sz="1400" b="1" noProof="0" dirty="0" smtClean="0">
                          <a:latin typeface="+mn-lt"/>
                          <a:ea typeface="Times New Roman"/>
                        </a:rPr>
                        <a:t>2.4.1 Evaluación Independiente</a:t>
                      </a:r>
                      <a:endParaRPr lang="es-ES" sz="14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000" baseline="0" noProof="0" smtClean="0">
                          <a:solidFill>
                            <a:srgbClr val="000000"/>
                          </a:solidFill>
                          <a:latin typeface="Segoe UI"/>
                        </a:rPr>
                        <a:t>El desempeño y el pronóstico económico y fiscal del gobierno es objeto de una evaluación independiente.</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2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noProof="0" smtClean="0">
                          <a:solidFill>
                            <a:srgbClr val="000000"/>
                          </a:solidFill>
                          <a:latin typeface="Segoe UI"/>
                        </a:rPr>
                        <a:t>En la documentación presupuestaria se incluyen comparaciones entre las proyecciones económicas y fiscales del gobierno y las de analistas independientes.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noProof="0" smtClean="0">
                          <a:solidFill>
                            <a:srgbClr val="000000"/>
                          </a:solidFill>
                          <a:latin typeface="Segoe UI"/>
                        </a:rPr>
                        <a:t>Una entidad independiente evalúa la credibilidad del pronóstico económico y fiscal del gobierno.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noProof="0" smtClean="0">
                          <a:solidFill>
                            <a:srgbClr val="000000"/>
                          </a:solidFill>
                          <a:latin typeface="Segoe UI"/>
                        </a:rPr>
                        <a:t>Una entidad independiente evalúa la credibilidad del pronóstico económico y fiscal del gobierno, y su desempeño respecto de sus objetivos de política fiscal.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066800">
                <a:tc>
                  <a:txBody>
                    <a:bodyPr/>
                    <a:lstStyle/>
                    <a:p>
                      <a:pPr marL="0" marR="0" algn="l">
                        <a:lnSpc>
                          <a:spcPct val="110000"/>
                        </a:lnSpc>
                        <a:spcBef>
                          <a:spcPts val="0"/>
                        </a:spcBef>
                        <a:spcAft>
                          <a:spcPts val="0"/>
                        </a:spcAft>
                      </a:pPr>
                      <a:r>
                        <a:rPr lang="es-ES" sz="1400" b="1" noProof="0" dirty="0" smtClean="0">
                          <a:latin typeface="+mn-lt"/>
                          <a:ea typeface="Times New Roman"/>
                        </a:rPr>
                        <a:t>2.4.2 Presupuesto Suplementario</a:t>
                      </a:r>
                      <a:endParaRPr lang="es-ES" sz="14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000" baseline="0" noProof="0" smtClean="0">
                          <a:solidFill>
                            <a:srgbClr val="000000"/>
                          </a:solidFill>
                          <a:latin typeface="Segoe UI"/>
                        </a:rPr>
                        <a:t>Toda modificación significativa del presupuesto aprobado es autorizada por el poder legislativo.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2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noProof="0" smtClean="0">
                          <a:solidFill>
                            <a:srgbClr val="000000"/>
                          </a:solidFill>
                          <a:latin typeface="Segoe UI"/>
                        </a:rPr>
                        <a:t>Un presupuesto suplementario regulariza el gasto que exceda el presupuesto aprobado.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noProof="0" smtClean="0">
                          <a:solidFill>
                            <a:srgbClr val="000000"/>
                          </a:solidFill>
                          <a:latin typeface="Segoe UI"/>
                        </a:rPr>
                        <a:t>Se requiere un presupuesto suplementario antes de modificar significativamente el gasto total presupuestado.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noProof="0" smtClean="0">
                          <a:solidFill>
                            <a:srgbClr val="000000"/>
                          </a:solidFill>
                          <a:latin typeface="Segoe UI"/>
                        </a:rPr>
                        <a:t>Se requiere un presupuesto suplementario antes de modificar significativamente el gasto total presupuestado o alterar su composición de manera sustancial.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752600">
                <a:tc>
                  <a:txBody>
                    <a:bodyPr/>
                    <a:lstStyle/>
                    <a:p>
                      <a:pPr marL="0" marR="0" algn="l">
                        <a:lnSpc>
                          <a:spcPct val="110000"/>
                        </a:lnSpc>
                        <a:spcBef>
                          <a:spcPts val="0"/>
                        </a:spcBef>
                        <a:spcAft>
                          <a:spcPts val="0"/>
                        </a:spcAft>
                      </a:pPr>
                      <a:r>
                        <a:rPr lang="es-ES" sz="1400" b="1" noProof="0" dirty="0" smtClean="0">
                          <a:latin typeface="+mn-lt"/>
                          <a:ea typeface="Times New Roman"/>
                        </a:rPr>
                        <a:t>2.4.3 Conciliación de Pronósticos</a:t>
                      </a:r>
                      <a:endParaRPr lang="es-ES" sz="14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000" baseline="0" noProof="0" smtClean="0">
                          <a:solidFill>
                            <a:srgbClr val="000000"/>
                          </a:solidFill>
                          <a:latin typeface="Segoe UI"/>
                        </a:rPr>
                        <a:t>En la documentación presupuestaria y cualquier actualización posterior se explica toda modificación significativa de los pronósticos fiscales anteriores del gobierno, distinguiéndose el impacto fiscal de las nuevas medidas de política del pronóstico de base.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2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noProof="0" smtClean="0">
                          <a:solidFill>
                            <a:srgbClr val="000000"/>
                          </a:solidFill>
                          <a:latin typeface="Segoe UI"/>
                        </a:rPr>
                        <a:t>Las diferencias entre ediciones sucesivas de pronósticos relativos a los ingresos, gastos y financiamiento del gobierno se muestran a nivel agregado, con un análisis cualitativo del impacto de las nuevas políticas en los pronósticos.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noProof="0" smtClean="0">
                          <a:solidFill>
                            <a:srgbClr val="000000"/>
                          </a:solidFill>
                          <a:latin typeface="Segoe UI"/>
                        </a:rPr>
                        <a:t>Las diferencias entre ediciones sucesivas de pronósticos relativos a los ingresos, gastos y financiamiento del gobierno se desglosan para reflejar el impacto global de las nuevas políticas y determinantes macroeconómicos.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noProof="0" dirty="0" smtClean="0">
                          <a:solidFill>
                            <a:srgbClr val="000000"/>
                          </a:solidFill>
                          <a:latin typeface="Segoe UI"/>
                        </a:rPr>
                        <a:t>Las diferencias entre ediciones sucesivas de pronósticos relativos a los ingresos, gastos y financiamiento del gobierno se desglosan para reflejar los efectos de los cambios de política en cada caso individual, los determinantes macroeconómicos y otros factores, tales como ajustes técnicos o contables.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76200" y="1219200"/>
          <a:ext cx="8966200" cy="5577840"/>
        </p:xfrm>
        <a:graphic>
          <a:graphicData uri="http://schemas.openxmlformats.org/drawingml/2006/table">
            <a:tbl>
              <a:tblPr firstRow="1" bandRow="1">
                <a:tableStyleId>{00A15C55-8517-42AA-B614-E9B94910E393}</a:tableStyleId>
              </a:tblPr>
              <a:tblGrid>
                <a:gridCol w="1563872"/>
                <a:gridCol w="1894519"/>
                <a:gridCol w="1729196"/>
                <a:gridCol w="1729196"/>
                <a:gridCol w="2049417"/>
              </a:tblGrid>
              <a:tr h="461443">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smtClean="0">
                          <a:solidFill>
                            <a:srgbClr val="000000"/>
                          </a:solidFill>
                        </a:rPr>
                        <a:t>Prácticas</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gn="ctr"/>
                      <a:endParaRPr lang="en-US"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61443">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noProof="0" smtClean="0">
                          <a:solidFill>
                            <a:srgbClr val="000000"/>
                          </a:solidFill>
                        </a:rPr>
                        <a:t>Básica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677314">
                <a:tc>
                  <a:txBody>
                    <a:bodyPr/>
                    <a:lstStyle/>
                    <a:p>
                      <a:r>
                        <a:rPr lang="es-ES" sz="1400" b="1" i="1" kern="1200" baseline="0" noProof="0" smtClean="0">
                          <a:solidFill>
                            <a:schemeClr val="dk1"/>
                          </a:solidFill>
                          <a:latin typeface="+mn-lt"/>
                          <a:ea typeface="+mn-ea"/>
                          <a:cs typeface="+mn-cs"/>
                        </a:rPr>
                        <a:t>3.1 Divulgación y análisis de riesgos </a:t>
                      </a:r>
                      <a:r>
                        <a:rPr lang="es-ES" sz="1600" b="1" i="1" kern="1200" baseline="0" noProof="0" smtClean="0">
                          <a:solidFill>
                            <a:schemeClr val="dk1"/>
                          </a:solidFill>
                          <a:latin typeface="+mn-lt"/>
                          <a:ea typeface="+mn-ea"/>
                          <a:cs typeface="+mn-cs"/>
                        </a:rPr>
                        <a:t>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800" b="1" i="1" kern="1200" noProof="0" dirty="0" smtClean="0">
                          <a:solidFill>
                            <a:schemeClr val="dk1"/>
                          </a:solidFill>
                          <a:latin typeface="+mn-lt"/>
                          <a:ea typeface="+mn-ea"/>
                          <a:cs typeface="+mn-cs"/>
                        </a:rPr>
                        <a:t>Los gobiernos deben publicar informes resumidos regulares sobre los riesgos para sus perspectivas fiscales.</a:t>
                      </a:r>
                      <a:endParaRPr lang="es-ES" i="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714">
                <a:tc>
                  <a:txBody>
                    <a:bodyPr/>
                    <a:lstStyle/>
                    <a:p>
                      <a:pPr marL="0" marR="0" algn="l">
                        <a:lnSpc>
                          <a:spcPct val="110000"/>
                        </a:lnSpc>
                        <a:spcBef>
                          <a:spcPts val="0"/>
                        </a:spcBef>
                        <a:spcAft>
                          <a:spcPts val="0"/>
                        </a:spcAft>
                      </a:pPr>
                      <a:r>
                        <a:rPr lang="es-ES" sz="1600" b="1" noProof="0" dirty="0" smtClean="0">
                          <a:latin typeface="+mn-lt"/>
                          <a:ea typeface="Times New Roman"/>
                        </a:rPr>
                        <a:t>3.1.1   Riesgos </a:t>
                      </a:r>
                      <a:r>
                        <a:rPr lang="es-ES" sz="1600" b="1" noProof="0" dirty="0" err="1" smtClean="0">
                          <a:latin typeface="+mn-lt"/>
                          <a:ea typeface="Times New Roman"/>
                        </a:rPr>
                        <a:t>Macroeconó</a:t>
                      </a:r>
                      <a:r>
                        <a:rPr lang="es-ES" sz="1600" b="1" noProof="0" dirty="0" smtClean="0">
                          <a:latin typeface="+mn-lt"/>
                          <a:ea typeface="Times New Roman"/>
                        </a:rPr>
                        <a:t>-micos</a:t>
                      </a: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400" baseline="0" noProof="0" smtClean="0">
                          <a:solidFill>
                            <a:srgbClr val="000000"/>
                          </a:solidFill>
                          <a:latin typeface="Segoe UI"/>
                        </a:rPr>
                        <a:t>El gobierno informa sobre la manera en que los resultados fiscales podrían diferir de los pronósticos de base como consecuencia de distintos supuestos económicos.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400" baseline="0" noProof="0" smtClean="0">
                          <a:solidFill>
                            <a:srgbClr val="000000"/>
                          </a:solidFill>
                          <a:latin typeface="Segoe UI"/>
                        </a:rPr>
                        <a:t>En la documentación presupuestaria se incluye un análisis de la sensibilidad de los pronósticos fiscales con respecto a los principales supuestos económicos.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400" baseline="0" noProof="0" smtClean="0">
                          <a:solidFill>
                            <a:srgbClr val="000000"/>
                          </a:solidFill>
                          <a:latin typeface="Segoe UI"/>
                        </a:rPr>
                        <a:t>En la documentación presupuestaria se incluye un análisis de sensibilidad y escenarios alternativos de pronósticos macroeconómicos y fiscales.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400" baseline="0" noProof="0" smtClean="0">
                          <a:solidFill>
                            <a:srgbClr val="000000"/>
                          </a:solidFill>
                          <a:latin typeface="Segoe UI"/>
                        </a:rPr>
                        <a:t>En la documentación presupuestaria se incluye un análisis de sensibilidad, escenarios alternativos y pronósticos probabilísticos de los resultados fiscales.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877378">
                <a:tc>
                  <a:txBody>
                    <a:bodyPr/>
                    <a:lstStyle/>
                    <a:p>
                      <a:pPr marL="0" marR="0" algn="l">
                        <a:lnSpc>
                          <a:spcPct val="110000"/>
                        </a:lnSpc>
                        <a:spcBef>
                          <a:spcPts val="0"/>
                        </a:spcBef>
                        <a:spcAft>
                          <a:spcPts val="0"/>
                        </a:spcAft>
                      </a:pPr>
                      <a:r>
                        <a:rPr lang="es-ES" sz="1600" b="1" noProof="0" dirty="0" smtClean="0">
                          <a:latin typeface="+mn-lt"/>
                          <a:ea typeface="Times New Roman"/>
                        </a:rPr>
                        <a:t>3.1.2   Riesgos Fiscales Específicos</a:t>
                      </a: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400" baseline="0" noProof="0" smtClean="0">
                          <a:solidFill>
                            <a:srgbClr val="000000"/>
                          </a:solidFill>
                          <a:latin typeface="Segoe UI"/>
                        </a:rPr>
                        <a:t>El gobierno presenta regularmente un informe resumido sobre los principales riesgos específicos para sus pronósticos fiscales.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400" baseline="0" noProof="0" smtClean="0">
                          <a:solidFill>
                            <a:srgbClr val="000000"/>
                          </a:solidFill>
                          <a:latin typeface="Segoe UI"/>
                        </a:rPr>
                        <a:t>Los principales riesgos específicos para el pronóstico fiscal se divulgan en un informe resumido y se analizan en términos cualitativos.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400" baseline="0" noProof="0" smtClean="0">
                          <a:solidFill>
                            <a:srgbClr val="000000"/>
                          </a:solidFill>
                          <a:latin typeface="Segoe UI"/>
                        </a:rPr>
                        <a:t>Los principales riesgos específicos para el pronóstico fiscal se divulgan en un informe resumido, junto con estimaciones de su magnitud.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400" baseline="0" noProof="0" dirty="0" smtClean="0">
                          <a:solidFill>
                            <a:srgbClr val="000000"/>
                          </a:solidFill>
                          <a:latin typeface="Segoe UI"/>
                        </a:rPr>
                        <a:t>Los principales riesgos específicos para el pronóstico fiscal se divulgan en un informe resumido, junto con estimaciones de su magnitud y, cuando sea posible, de su probabilidad.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101599" y="1143000"/>
          <a:ext cx="8966201" cy="4884976"/>
        </p:xfrm>
        <a:graphic>
          <a:graphicData uri="http://schemas.openxmlformats.org/drawingml/2006/table">
            <a:tbl>
              <a:tblPr firstRow="1" bandRow="1">
                <a:tableStyleId>{00A15C55-8517-42AA-B614-E9B94910E393}</a:tableStyleId>
              </a:tblPr>
              <a:tblGrid>
                <a:gridCol w="1752600"/>
                <a:gridCol w="1846217"/>
                <a:gridCol w="1481184"/>
                <a:gridCol w="1752600"/>
                <a:gridCol w="2133600"/>
              </a:tblGrid>
              <a:tr h="430808">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r>
              <a:tr h="430808">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dirty="0" smtClean="0">
                          <a:solidFill>
                            <a:srgbClr val="000000"/>
                          </a:solidFill>
                        </a:rPr>
                        <a:t>Básica</a:t>
                      </a:r>
                      <a:endParaRPr lang="es-ES"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dirty="0" smtClean="0">
                          <a:solidFill>
                            <a:srgbClr val="000000"/>
                          </a:solidFill>
                        </a:rPr>
                        <a:t>Buena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dirty="0" smtClean="0">
                          <a:solidFill>
                            <a:srgbClr val="000000"/>
                          </a:solidFill>
                        </a:rPr>
                        <a:t>Avanzada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731269">
                <a:tc>
                  <a:txBody>
                    <a:bodyPr/>
                    <a:lstStyle/>
                    <a:p>
                      <a:r>
                        <a:rPr lang="es-ES" sz="1600" b="1" i="1" kern="1200" baseline="0" noProof="0" dirty="0" smtClean="0">
                          <a:solidFill>
                            <a:schemeClr val="dk1"/>
                          </a:solidFill>
                          <a:latin typeface="+mn-lt"/>
                          <a:ea typeface="+mn-ea"/>
                          <a:cs typeface="+mn-cs"/>
                        </a:rPr>
                        <a:t>3.1 Divulgación y análisis de riesgos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800" b="1" i="1" kern="1200" noProof="0" dirty="0" smtClean="0">
                          <a:solidFill>
                            <a:schemeClr val="dk1"/>
                          </a:solidFill>
                          <a:latin typeface="+mn-lt"/>
                          <a:ea typeface="+mn-ea"/>
                          <a:cs typeface="+mn-cs"/>
                        </a:rPr>
                        <a:t>Los gobiernos deben publicar informes resumidos regulares sobre los riesgos para sus perspectivas fiscales.</a:t>
                      </a:r>
                      <a:endParaRPr lang="es-ES" i="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r>
              <a:tr h="1049211">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3.1.3 </a:t>
                      </a:r>
                      <a:r>
                        <a:rPr lang="es-ES" sz="1600" b="1" kern="1200" baseline="0" dirty="0" smtClean="0">
                          <a:solidFill>
                            <a:schemeClr val="dk1"/>
                          </a:solidFill>
                          <a:latin typeface="+mn-lt"/>
                          <a:ea typeface="+mn-ea"/>
                          <a:cs typeface="+mn-cs"/>
                        </a:rPr>
                        <a:t>Análisis de la Sostenibilidad Fiscal a Largo Plazo </a:t>
                      </a:r>
                      <a:r>
                        <a:rPr lang="es-ES" sz="1600" kern="1200" baseline="0" dirty="0" smtClean="0">
                          <a:solidFill>
                            <a:schemeClr val="dk1"/>
                          </a:solidFill>
                          <a:latin typeface="+mn-lt"/>
                          <a:ea typeface="+mn-ea"/>
                          <a:cs typeface="+mn-cs"/>
                        </a:rPr>
                        <a:t>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400" kern="1200" baseline="0" dirty="0" smtClean="0">
                          <a:solidFill>
                            <a:srgbClr val="000000"/>
                          </a:solidFill>
                          <a:latin typeface="+mn-lt"/>
                          <a:ea typeface="+mn-ea"/>
                          <a:cs typeface="+mn-cs"/>
                        </a:rPr>
                        <a:t>El gobierno publica regularmente proyecciones sobre la evolución de las finanzas públicas a largo plazo.</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400" baseline="0" dirty="0" smtClean="0">
                          <a:solidFill>
                            <a:srgbClr val="000000"/>
                          </a:solidFill>
                          <a:latin typeface="+mn-lt"/>
                        </a:rPr>
                        <a:t>El gobierno publica regularmente proyecciones sobre la sostenibilidad de los principales agregados fiscales y de los fondos de salud y de seguridad social durante los 10 años siguientes como mínimo.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400" baseline="0" dirty="0" smtClean="0">
                          <a:solidFill>
                            <a:srgbClr val="000000"/>
                          </a:solidFill>
                          <a:latin typeface="+mn-lt"/>
                        </a:rPr>
                        <a:t>El gobierno publica regularmente diferentes escenarios sobre la sostenibilidad de los principales agregados fiscales y de los fondos de salud y de seguridad social durante los 30 años siguientes como mínimo, sobre la base de diferentes supuestos macroeconómicos.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400" baseline="0" dirty="0" smtClean="0">
                          <a:solidFill>
                            <a:srgbClr val="000000"/>
                          </a:solidFill>
                          <a:latin typeface="+mn-lt"/>
                        </a:rPr>
                        <a:t>El gobierno publica regularmente diferentes escenarios sobre la sostenibilidad de los principales agregados fiscales y de los fondos de salud y de seguridad social durante los 30 años siguientes como mínimo, sobre la base de diferentes supuestos macroeconómicos, demográficos, de recursos naturales u otros supuestos.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76200" y="1219200"/>
          <a:ext cx="8991600" cy="5515451"/>
        </p:xfrm>
        <a:graphic>
          <a:graphicData uri="http://schemas.openxmlformats.org/drawingml/2006/table">
            <a:tbl>
              <a:tblPr firstRow="1" bandRow="1">
                <a:tableStyleId>{00A15C55-8517-42AA-B614-E9B94910E393}</a:tableStyleId>
              </a:tblPr>
              <a:tblGrid>
                <a:gridCol w="1568302"/>
                <a:gridCol w="1503829"/>
                <a:gridCol w="1573530"/>
                <a:gridCol w="1723390"/>
                <a:gridCol w="2622549"/>
              </a:tblGrid>
              <a:tr h="479119">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r>
              <a:tr h="479119">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noProof="0" smtClean="0">
                          <a:solidFill>
                            <a:srgbClr val="000000"/>
                          </a:solidFill>
                        </a:rPr>
                        <a:t>Básica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dirty="0" smtClean="0">
                          <a:solidFill>
                            <a:srgbClr val="000000"/>
                          </a:solidFill>
                        </a:rPr>
                        <a:t>Buena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dirty="0" smtClean="0">
                          <a:solidFill>
                            <a:srgbClr val="000000"/>
                          </a:solidFill>
                        </a:rPr>
                        <a:t>Avanzada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689856">
                <a:tc>
                  <a:txBody>
                    <a:bodyPr/>
                    <a:lstStyle/>
                    <a:p>
                      <a:pPr algn="ctr"/>
                      <a:r>
                        <a:rPr lang="es-ES" sz="1600" b="1" i="1" noProof="0" dirty="0" smtClean="0">
                          <a:latin typeface="+mn-lt"/>
                          <a:ea typeface="Times New Roman"/>
                        </a:rPr>
                        <a:t>3.2 Gestión del riesgo</a:t>
                      </a:r>
                      <a:endParaRPr lang="es-ES" sz="1600" b="1" i="1" noProof="0" dirty="0">
                        <a:solidFill>
                          <a:srgbClr val="000000"/>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800" b="1" i="1" kern="1200" baseline="0" dirty="0" smtClean="0">
                          <a:solidFill>
                            <a:schemeClr val="dk1"/>
                          </a:solidFill>
                          <a:latin typeface="+mn-lt"/>
                          <a:ea typeface="+mn-ea"/>
                          <a:cs typeface="+mn-cs"/>
                        </a:rPr>
                        <a:t>Los riesgos específicos para las finanzas públicas deben ser objeto de seguimiento, divulgación y gestión en forma regular.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1693521">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3.2.1 </a:t>
                      </a:r>
                      <a:r>
                        <a:rPr lang="es-ES" sz="1500" b="1" kern="1200" baseline="0" dirty="0" smtClean="0">
                          <a:solidFill>
                            <a:schemeClr val="dk1"/>
                          </a:solidFill>
                          <a:latin typeface="+mn-lt"/>
                          <a:ea typeface="+mn-ea"/>
                          <a:cs typeface="+mn-cs"/>
                        </a:rPr>
                        <a:t>Contingencias Presupuestarias </a:t>
                      </a:r>
                      <a:r>
                        <a:rPr lang="es-ES" sz="1600" b="1" kern="1200" baseline="0" dirty="0" smtClean="0">
                          <a:solidFill>
                            <a:schemeClr val="dk1"/>
                          </a:solidFill>
                          <a:latin typeface="+mn-lt"/>
                          <a:ea typeface="+mn-ea"/>
                          <a:cs typeface="+mn-cs"/>
                        </a:rPr>
                        <a:t>	</a:t>
                      </a:r>
                    </a:p>
                    <a:p>
                      <a:pPr marL="0" marR="0" algn="l">
                        <a:lnSpc>
                          <a:spcPct val="110000"/>
                        </a:lnSpc>
                        <a:spcBef>
                          <a:spcPts val="0"/>
                        </a:spcBef>
                        <a:spcAft>
                          <a:spcPts val="0"/>
                        </a:spcAft>
                      </a:pP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En el presupuesto se contempla una asignación adecuada y transparente para las contingencias que surjan durante la ejecución del ejercicio.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En el presupuesto se incluye una asignación para contingencias.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En el presupuesto se incluye una asignación para contingencias con criterios de acceso transparentes.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En el presupuesto se incluye una asignación para contingencias con criterios de acceso transparentes y se presentan regularmente, dentro del ejercicio, informes acerca de su utilización.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949292">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3.2.2</a:t>
                      </a:r>
                      <a:r>
                        <a:rPr lang="es-ES" sz="1600" b="1" baseline="0" noProof="0" dirty="0" smtClean="0">
                          <a:latin typeface="+mn-lt"/>
                          <a:ea typeface="Times New Roman"/>
                        </a:rPr>
                        <a:t> </a:t>
                      </a:r>
                      <a:r>
                        <a:rPr lang="es-ES" sz="1600" b="1" kern="1200" baseline="0" dirty="0" smtClean="0">
                          <a:solidFill>
                            <a:schemeClr val="dk1"/>
                          </a:solidFill>
                          <a:latin typeface="+mn-lt"/>
                          <a:ea typeface="+mn-ea"/>
                          <a:cs typeface="+mn-cs"/>
                        </a:rPr>
                        <a:t>Gestión de Activos y Pasivos 	</a:t>
                      </a:r>
                    </a:p>
                    <a:p>
                      <a:pPr marL="0" marR="0" algn="l">
                        <a:lnSpc>
                          <a:spcPct val="110000"/>
                        </a:lnSpc>
                        <a:spcBef>
                          <a:spcPts val="0"/>
                        </a:spcBef>
                        <a:spcAft>
                          <a:spcPts val="0"/>
                        </a:spcAft>
                      </a:pP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Se divulgan y gestionan los riesgos relativos a los principales activos y pasivos.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Todo endeudamiento es aprobado por ley, y los riesgos que conllevan las tenencias de deuda en poder del gobierno se divulgan y analizan.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Todo endeudamiento es aprobado por ley, y los riesgos que afectan los activos y pasivos financieros del gobierno se divulgan y analizan.</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Todos los pasivos y las adquisiciones o enajenaciones sustanciales de activos se aprueban por ley, y los riesgos que afectan el balance se divulgan y gestionan de acuerdo con una estrategia publicada.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101600" y="1219201"/>
          <a:ext cx="8975453" cy="5486399"/>
        </p:xfrm>
        <a:graphic>
          <a:graphicData uri="http://schemas.openxmlformats.org/drawingml/2006/table">
            <a:tbl>
              <a:tblPr firstRow="1" bandRow="1">
                <a:tableStyleId>{00A15C55-8517-42AA-B614-E9B94910E393}</a:tableStyleId>
              </a:tblPr>
              <a:tblGrid>
                <a:gridCol w="1563872"/>
                <a:gridCol w="1534928"/>
                <a:gridCol w="152400"/>
                <a:gridCol w="1828800"/>
                <a:gridCol w="1846036"/>
                <a:gridCol w="2049417"/>
              </a:tblGrid>
              <a:tr h="403120">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4">
                  <a:txBody>
                    <a:bodyPr/>
                    <a:lstStyle/>
                    <a:p>
                      <a:pPr algn="ctr"/>
                      <a:r>
                        <a:rPr lang="es-ES" b="1" noProof="0" smtClean="0">
                          <a:solidFill>
                            <a:srgbClr val="000000"/>
                          </a:solidFill>
                        </a:rPr>
                        <a:t>Prácticas</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0312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r>
                        <a:rPr lang="es-ES" b="1" noProof="0" smtClean="0">
                          <a:solidFill>
                            <a:srgbClr val="000000"/>
                          </a:solidFill>
                        </a:rPr>
                        <a:t>Básica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72640">
                <a:tc>
                  <a:txBody>
                    <a:bodyPr/>
                    <a:lstStyle/>
                    <a:p>
                      <a:pPr algn="ctr"/>
                      <a:r>
                        <a:rPr lang="es-ES" sz="1600" b="1" i="1" noProof="0" dirty="0" smtClean="0">
                          <a:latin typeface="+mn-lt"/>
                          <a:ea typeface="Times New Roman"/>
                        </a:rPr>
                        <a:t>3.2 Gestión del riesgo</a:t>
                      </a:r>
                      <a:endParaRPr lang="es-ES" sz="1600" b="1" i="1" noProof="0" dirty="0">
                        <a:solidFill>
                          <a:srgbClr val="000000"/>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5">
                  <a:txBody>
                    <a:bodyPr/>
                    <a:lstStyle/>
                    <a:p>
                      <a:r>
                        <a:rPr lang="es-ES" sz="1600" b="1" i="1" kern="1200" baseline="0" dirty="0" smtClean="0">
                          <a:solidFill>
                            <a:schemeClr val="dk1"/>
                          </a:solidFill>
                          <a:latin typeface="+mn-lt"/>
                          <a:ea typeface="+mn-ea"/>
                          <a:cs typeface="+mn-cs"/>
                        </a:rPr>
                        <a:t>Los riesgos específicos para las finanzas públicas deben ser objeto de seguimiento, divulgación y gestión en forma regular. </a:t>
                      </a:r>
                      <a:endParaRPr lang="es-ES" sz="1600" i="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05559">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3.2.3 </a:t>
                      </a:r>
                      <a:r>
                        <a:rPr lang="es-ES" sz="1600" b="1" kern="1200" baseline="0" dirty="0" smtClean="0">
                          <a:solidFill>
                            <a:schemeClr val="dk1"/>
                          </a:solidFill>
                          <a:latin typeface="+mn-lt"/>
                          <a:ea typeface="+mn-ea"/>
                          <a:cs typeface="+mn-cs"/>
                        </a:rPr>
                        <a:t>Garantías 	</a:t>
                      </a:r>
                    </a:p>
                    <a:p>
                      <a:pPr marL="0" marR="0" algn="l">
                        <a:lnSpc>
                          <a:spcPct val="110000"/>
                        </a:lnSpc>
                        <a:spcBef>
                          <a:spcPts val="0"/>
                        </a:spcBef>
                        <a:spcAft>
                          <a:spcPts val="0"/>
                        </a:spcAft>
                      </a:pP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000" baseline="0" dirty="0" smtClean="0">
                          <a:solidFill>
                            <a:srgbClr val="000000"/>
                          </a:solidFill>
                          <a:latin typeface="Segoe UI"/>
                        </a:rPr>
                        <a:t>La exposición en garantías públicas se divulga regularmente y se aprueba por ley.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2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Todas las garantías públicas, sus beneficiarios y la exposición bruta que estas generan se publican al menos una vez al año.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Todas las garantías públicas, sus beneficiarios y la exposición bruta que estas generan se publican al menos una vez al año. El valor máximo de las nuevas garantías o su saldo es aprobado por ley.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Todas las garantías públicas, sus beneficiarios, la exposición bruta que estas generan y la probabilidad de que sean ejecutadas se publican al menos una vez al año. El valor máximo de las nuevas garantías o su saldo es aprobado por ley.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356254">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3.2.4 </a:t>
                      </a:r>
                      <a:r>
                        <a:rPr lang="es-ES" sz="1600" b="1" kern="1200" baseline="0" dirty="0" smtClean="0">
                          <a:solidFill>
                            <a:schemeClr val="dk1"/>
                          </a:solidFill>
                          <a:latin typeface="+mn-lt"/>
                          <a:ea typeface="+mn-ea"/>
                          <a:cs typeface="+mn-cs"/>
                        </a:rPr>
                        <a:t>Asociaciones público-privadas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000" baseline="0" dirty="0" smtClean="0">
                          <a:solidFill>
                            <a:srgbClr val="000000"/>
                          </a:solidFill>
                          <a:latin typeface="Segoe UI"/>
                        </a:rPr>
                        <a:t>Las obligaciones contraídas en el marco de asociaciones público-privadas se divulgan regularmente y se gestionan de manera activa. 	</a:t>
                      </a:r>
                    </a:p>
                    <a:p>
                      <a:endParaRPr lang="es-ES" sz="1000" baseline="0" noProof="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2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El gobierno publica al menos una vez al año todos los derechos, obligaciones y riesgos que derivan de contratos de asociaciones público-privadas. 	</a:t>
                      </a:r>
                    </a:p>
                    <a:p>
                      <a:endParaRPr lang="es-ES" sz="1000" baseline="0" noProof="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El gobierno publica al menos una vez al año todos los derechos, obligaciones y riesgos que derivan de contratos de asociaciones público-privadas y los ingresos y pagos previstos durante la vigencia del contrato.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El gobierno publica al menos una vez al año todos los derechos, las obligaciones y los riesgos que derivan de contratos de asociaciones público-privadas y los ingresos y pagos previstos durante la vigencia del contrato. Se establece por ley un límite para las obligaciones acumuladas.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510239">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3.2.5 </a:t>
                      </a:r>
                      <a:r>
                        <a:rPr lang="es-ES" sz="1600" b="1" kern="1200" baseline="0" dirty="0" smtClean="0">
                          <a:solidFill>
                            <a:schemeClr val="dk1"/>
                          </a:solidFill>
                          <a:latin typeface="+mn-lt"/>
                          <a:ea typeface="+mn-ea"/>
                          <a:cs typeface="+mn-cs"/>
                        </a:rPr>
                        <a:t>Exposición al sector financiero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000" baseline="0" dirty="0" smtClean="0">
                          <a:solidFill>
                            <a:srgbClr val="000000"/>
                          </a:solidFill>
                          <a:latin typeface="Segoe UI"/>
                        </a:rPr>
                        <a:t>Se analiza, se divulga y se gestiona la exposición fiscal potencial del gobierno al sector financiero.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2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Las autoridades cuantifican y divulgan su respaldo expreso al sector financiero al menos una vez al año.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Las autoridades cuantifican y divulgan su respaldo expreso al sector financiero al menos una vez al año, y evalúan regularmente la estabilidad del sector financiero.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aseline="0" dirty="0" smtClean="0">
                          <a:solidFill>
                            <a:srgbClr val="000000"/>
                          </a:solidFill>
                          <a:latin typeface="Segoe UI"/>
                        </a:rPr>
                        <a:t>Las autoridades cuantifican y divulgan su respaldo expreso al sector financiero al menos una vez al año, y evalúan regularmente la estabilidad del sector financiero, sobre la base de una variedad plausible de escenarios macroeconómicos y del mercado financiero.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76200" y="1219200"/>
          <a:ext cx="8991600" cy="5486400"/>
        </p:xfrm>
        <a:graphic>
          <a:graphicData uri="http://schemas.openxmlformats.org/drawingml/2006/table">
            <a:tbl>
              <a:tblPr firstRow="1" bandRow="1">
                <a:tableStyleId>{00A15C55-8517-42AA-B614-E9B94910E393}</a:tableStyleId>
              </a:tblPr>
              <a:tblGrid>
                <a:gridCol w="1568302"/>
                <a:gridCol w="1503829"/>
                <a:gridCol w="1573530"/>
                <a:gridCol w="1723390"/>
                <a:gridCol w="2622549"/>
              </a:tblGrid>
              <a:tr h="381000">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dirty="0" smtClean="0">
                          <a:solidFill>
                            <a:srgbClr val="000000"/>
                          </a:solidFill>
                          <a:latin typeface="+mn-lt"/>
                          <a:ea typeface="+mn-ea"/>
                          <a:cs typeface="+mn-cs"/>
                        </a:rPr>
                        <a:t>Principio</a:t>
                      </a:r>
                      <a:endParaRPr lang="es-ES" sz="1800" kern="1200" noProof="0" dirty="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3">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r>
              <a:tr h="359081">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s-ES" b="1" noProof="0" smtClean="0">
                          <a:solidFill>
                            <a:srgbClr val="000000"/>
                          </a:solidFill>
                        </a:rPr>
                        <a:t>Básica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dirty="0" smtClean="0">
                          <a:solidFill>
                            <a:srgbClr val="000000"/>
                          </a:solidFill>
                        </a:rPr>
                        <a:t>Buena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ES" b="1" noProof="0" dirty="0" smtClean="0">
                          <a:solidFill>
                            <a:srgbClr val="000000"/>
                          </a:solidFill>
                        </a:rPr>
                        <a:t>Avanzada</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718162">
                <a:tc>
                  <a:txBody>
                    <a:bodyPr/>
                    <a:lstStyle/>
                    <a:p>
                      <a:pPr algn="ctr"/>
                      <a:r>
                        <a:rPr lang="es-ES" sz="1600" b="1" i="1" noProof="0" dirty="0" smtClean="0">
                          <a:latin typeface="+mn-lt"/>
                          <a:ea typeface="Times New Roman"/>
                        </a:rPr>
                        <a:t>3.2 Gestión del riesgo</a:t>
                      </a:r>
                      <a:endParaRPr lang="es-ES" sz="1600" b="1" i="1" noProof="0" dirty="0">
                        <a:solidFill>
                          <a:srgbClr val="000000"/>
                        </a:solidFill>
                        <a:latin typeface="+mn-lt"/>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r>
                        <a:rPr lang="es-ES" sz="1800" b="1" i="1" kern="1200" baseline="0" dirty="0" smtClean="0">
                          <a:solidFill>
                            <a:schemeClr val="dk1"/>
                          </a:solidFill>
                          <a:latin typeface="+mn-lt"/>
                          <a:ea typeface="+mn-ea"/>
                          <a:cs typeface="+mn-cs"/>
                        </a:rPr>
                        <a:t>Los riesgos específicos para las finanzas públicas deben ser objeto de seguimiento, divulgación y gestión en forma regular.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1693521">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3.2.6 </a:t>
                      </a:r>
                      <a:r>
                        <a:rPr lang="es-ES" sz="1600" b="1" kern="1200" baseline="0" dirty="0" smtClean="0">
                          <a:solidFill>
                            <a:schemeClr val="dk1"/>
                          </a:solidFill>
                          <a:latin typeface="+mn-lt"/>
                          <a:ea typeface="+mn-ea"/>
                          <a:cs typeface="+mn-cs"/>
                        </a:rPr>
                        <a:t>Recursos Naturales 	</a:t>
                      </a:r>
                    </a:p>
                    <a:p>
                      <a:pPr marL="0" marR="0" indent="0" algn="l" defTabSz="914400" rtl="0" eaLnBrk="1" fontAlgn="auto" latinLnBrk="0" hangingPunct="1">
                        <a:lnSpc>
                          <a:spcPct val="110000"/>
                        </a:lnSpc>
                        <a:spcBef>
                          <a:spcPts val="0"/>
                        </a:spcBef>
                        <a:spcAft>
                          <a:spcPts val="0"/>
                        </a:spcAft>
                        <a:buClrTx/>
                        <a:buSzTx/>
                        <a:buFontTx/>
                        <a:buNone/>
                        <a:tabLst/>
                        <a:defRPr/>
                      </a:pPr>
                      <a:r>
                        <a:rPr lang="es-ES" sz="1600" b="1" kern="1200" baseline="0" dirty="0" smtClean="0">
                          <a:solidFill>
                            <a:schemeClr val="dk1"/>
                          </a:solidFill>
                          <a:latin typeface="+mn-lt"/>
                          <a:ea typeface="+mn-ea"/>
                          <a:cs typeface="+mn-cs"/>
                        </a:rPr>
                        <a:t>	</a:t>
                      </a:r>
                    </a:p>
                    <a:p>
                      <a:pPr marL="0" marR="0" algn="l">
                        <a:lnSpc>
                          <a:spcPct val="110000"/>
                        </a:lnSpc>
                        <a:spcBef>
                          <a:spcPts val="0"/>
                        </a:spcBef>
                        <a:spcAft>
                          <a:spcPts val="0"/>
                        </a:spcAft>
                      </a:pP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Se valora, se divulga y se gestiona la participación del gobierno en los activos de recursos naturales agotables y su explotación. 	</a:t>
                      </a:r>
                    </a:p>
                    <a:p>
                      <a:endParaRPr lang="es-ES" sz="1200" baseline="0" dirty="0" smtClean="0">
                        <a:solidFill>
                          <a:srgbClr val="000000"/>
                        </a:solidFill>
                        <a:latin typeface="+mn-lt"/>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El gobierno publica anualmente una estimación del volumen y el valor de los principales activos de recursos naturales, así como del volumen y el valor de las ventas e ingresos fiscales del ejercicio anterior.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El gobierno publica anualmente una estimación del volumen y el valor de los principales activos de recursos naturales sobre la base de diferentes escenarios de precios, así como del volumen y el valor de las ventas e ingresos fiscales del ejercicio anterior.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El gobierno publica anualmente una estimación del volumen y el valor de los principales activos de recursos naturales sobre la base de diferentes escenarios de precios y extracción, así como del volumen y el valor de las ventas e ingresos fiscales del ejercicio anterior. 	</a:t>
                      </a:r>
                    </a:p>
                    <a:p>
                      <a:endParaRPr lang="es-ES" sz="1200" baseline="0" dirty="0" smtClean="0">
                        <a:solidFill>
                          <a:srgbClr val="000000"/>
                        </a:solidFill>
                        <a:latin typeface="+mn-lt"/>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644038">
                <a:tc>
                  <a:txBody>
                    <a:bodyPr/>
                    <a:lstStyle/>
                    <a:p>
                      <a:pPr marL="0" marR="0" indent="0" algn="l" defTabSz="914400" rtl="0" eaLnBrk="1" fontAlgn="auto" latinLnBrk="0" hangingPunct="1">
                        <a:lnSpc>
                          <a:spcPct val="110000"/>
                        </a:lnSpc>
                        <a:spcBef>
                          <a:spcPts val="0"/>
                        </a:spcBef>
                        <a:spcAft>
                          <a:spcPts val="0"/>
                        </a:spcAft>
                        <a:buClrTx/>
                        <a:buSzTx/>
                        <a:buFontTx/>
                        <a:buNone/>
                        <a:tabLst/>
                        <a:defRPr/>
                      </a:pPr>
                      <a:r>
                        <a:rPr lang="es-ES" sz="1600" b="1" noProof="0" dirty="0" smtClean="0">
                          <a:latin typeface="+mn-lt"/>
                          <a:ea typeface="Times New Roman"/>
                        </a:rPr>
                        <a:t>3.2.7 </a:t>
                      </a:r>
                      <a:r>
                        <a:rPr lang="es-ES" sz="1600" b="1" kern="1200" baseline="0" dirty="0" smtClean="0">
                          <a:solidFill>
                            <a:schemeClr val="dk1"/>
                          </a:solidFill>
                          <a:latin typeface="+mn-lt"/>
                          <a:ea typeface="+mn-ea"/>
                          <a:cs typeface="+mn-cs"/>
                        </a:rPr>
                        <a:t>Riesgos Ambientales 	</a:t>
                      </a:r>
                    </a:p>
                    <a:p>
                      <a:pPr marL="0" marR="0" indent="0" algn="l" defTabSz="914400" rtl="0" eaLnBrk="1" fontAlgn="auto" latinLnBrk="0" hangingPunct="1">
                        <a:lnSpc>
                          <a:spcPct val="110000"/>
                        </a:lnSpc>
                        <a:spcBef>
                          <a:spcPts val="0"/>
                        </a:spcBef>
                        <a:spcAft>
                          <a:spcPts val="0"/>
                        </a:spcAft>
                        <a:buClrTx/>
                        <a:buSzTx/>
                        <a:buFontTx/>
                        <a:buNone/>
                        <a:tabLst/>
                        <a:defRPr/>
                      </a:pPr>
                      <a:r>
                        <a:rPr lang="es-ES" sz="1600" b="1" baseline="0" noProof="0" dirty="0" smtClean="0">
                          <a:latin typeface="+mn-lt"/>
                          <a:ea typeface="Times New Roman"/>
                        </a:rPr>
                        <a:t> </a:t>
                      </a:r>
                      <a:r>
                        <a:rPr lang="es-ES" sz="1600" b="1" kern="1200" baseline="0" dirty="0" smtClean="0">
                          <a:solidFill>
                            <a:schemeClr val="dk1"/>
                          </a:solidFill>
                          <a:latin typeface="+mn-lt"/>
                          <a:ea typeface="+mn-ea"/>
                          <a:cs typeface="+mn-cs"/>
                        </a:rPr>
                        <a:t>	</a:t>
                      </a:r>
                    </a:p>
                    <a:p>
                      <a:pPr marL="0" marR="0" algn="l">
                        <a:lnSpc>
                          <a:spcPct val="110000"/>
                        </a:lnSpc>
                        <a:spcBef>
                          <a:spcPts val="0"/>
                        </a:spcBef>
                        <a:spcAft>
                          <a:spcPts val="0"/>
                        </a:spcAft>
                      </a:pP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Se analiza, divulga y gestiona la exposición fiscal potencial a desastres naturales y otros riesgos ambientales de importancia.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ES" sz="1200" baseline="0" dirty="0" smtClean="0">
                          <a:solidFill>
                            <a:srgbClr val="000000"/>
                          </a:solidFill>
                          <a:latin typeface="+mn-lt"/>
                        </a:rPr>
                        <a:t>El gobierno identifica y analiza, en términos cualitativos, los principales riesgos fiscales derivados de desastres naturales.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El gobierno identifica y analiza los principales riesgos fiscales derivados de desastres naturales, y los cuantifica en función de experiencias históricas.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El gobierno identifica y analiza los principales riesgos fiscales derivados de desastres naturales, los cuantifica en función de experiencias históricas y los gestiona de acuerdo con una estrategia publicada.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7924800" cy="1066800"/>
          </a:xfrm>
        </p:spPr>
        <p:txBody>
          <a:bodyPr/>
          <a:lstStyle/>
          <a:p>
            <a:r>
              <a:rPr lang="es-ES" sz="2300" dirty="0" smtClean="0"/>
              <a:t>III. </a:t>
            </a:r>
            <a:r>
              <a:rPr lang="es-ES" dirty="0" smtClean="0">
                <a:solidFill>
                  <a:srgbClr val="800000"/>
                </a:solidFill>
              </a:rPr>
              <a:t>Código de Transparencia Fiscal </a:t>
            </a:r>
            <a:br>
              <a:rPr lang="es-ES" dirty="0" smtClean="0">
                <a:solidFill>
                  <a:srgbClr val="800000"/>
                </a:solidFill>
              </a:rPr>
            </a:br>
            <a:r>
              <a:rPr lang="es-ES" sz="2300" b="0" dirty="0" smtClean="0">
                <a:solidFill>
                  <a:srgbClr val="002060"/>
                </a:solidFill>
              </a:rPr>
              <a:t>Principios y Prácticas</a:t>
            </a:r>
            <a:endParaRPr lang="es-ES" sz="2300" b="0" dirty="0">
              <a:solidFill>
                <a:srgbClr val="002060"/>
              </a:solidFill>
            </a:endParaRPr>
          </a:p>
        </p:txBody>
      </p:sp>
      <p:graphicFrame>
        <p:nvGraphicFramePr>
          <p:cNvPr id="6" name="Content Placeholder 5"/>
          <p:cNvGraphicFramePr>
            <a:graphicFrameLocks noGrp="1"/>
          </p:cNvGraphicFramePr>
          <p:nvPr>
            <p:ph idx="1"/>
          </p:nvPr>
        </p:nvGraphicFramePr>
        <p:xfrm>
          <a:off x="76200" y="1192758"/>
          <a:ext cx="9017355" cy="5589042"/>
        </p:xfrm>
        <a:graphic>
          <a:graphicData uri="http://schemas.openxmlformats.org/drawingml/2006/table">
            <a:tbl>
              <a:tblPr firstRow="1" bandRow="1">
                <a:tableStyleId>{00A15C55-8517-42AA-B614-E9B94910E393}</a:tableStyleId>
              </a:tblPr>
              <a:tblGrid>
                <a:gridCol w="1498666"/>
                <a:gridCol w="1706919"/>
                <a:gridCol w="116840"/>
                <a:gridCol w="1400316"/>
                <a:gridCol w="187320"/>
                <a:gridCol w="1760945"/>
                <a:gridCol w="293611"/>
                <a:gridCol w="2052738"/>
              </a:tblGrid>
              <a:tr h="355631">
                <a:tc rowSpan="2">
                  <a:txBody>
                    <a:bodyPr/>
                    <a:lstStyle/>
                    <a:p>
                      <a:pPr algn="ctr"/>
                      <a:r>
                        <a:rPr lang="es-ES" noProof="0" dirty="0" smtClean="0">
                          <a:solidFill>
                            <a:srgbClr val="000000"/>
                          </a:solidFill>
                        </a:rPr>
                        <a:t>Dimensión</a:t>
                      </a:r>
                      <a:endParaRPr lang="es-ES"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r>
                        <a:rPr lang="es-ES" sz="1800" kern="1200" noProof="0" smtClean="0">
                          <a:solidFill>
                            <a:srgbClr val="000000"/>
                          </a:solidFill>
                          <a:latin typeface="+mn-lt"/>
                          <a:ea typeface="+mn-ea"/>
                          <a:cs typeface="+mn-cs"/>
                        </a:rPr>
                        <a:t>Principio</a:t>
                      </a:r>
                      <a:endParaRPr lang="es-ES" sz="1800" kern="1200" noProof="0">
                        <a:solidFill>
                          <a:srgbClr val="000000"/>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6">
                  <a:txBody>
                    <a:bodyPr/>
                    <a:lstStyle/>
                    <a:p>
                      <a:pPr algn="ctr"/>
                      <a:r>
                        <a:rPr lang="es-ES" b="1" noProof="0" dirty="0" smtClean="0">
                          <a:solidFill>
                            <a:srgbClr val="000000"/>
                          </a:solidFill>
                        </a:rPr>
                        <a:t>Prácticas</a:t>
                      </a:r>
                      <a:endParaRPr lang="es-ES"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55631">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r>
                        <a:rPr lang="es-ES" b="1" noProof="0" smtClean="0">
                          <a:solidFill>
                            <a:srgbClr val="000000"/>
                          </a:solidFill>
                        </a:rPr>
                        <a:t>Básica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c gridSpan="2">
                  <a:txBody>
                    <a:bodyPr/>
                    <a:lstStyle/>
                    <a:p>
                      <a:pPr algn="ctr"/>
                      <a:r>
                        <a:rPr lang="es-ES" b="1" noProof="0" smtClean="0">
                          <a:solidFill>
                            <a:srgbClr val="000000"/>
                          </a:solidFill>
                        </a:rPr>
                        <a:t>Buena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algn="ctr"/>
                      <a:r>
                        <a:rPr lang="es-ES" b="1" noProof="0" smtClean="0">
                          <a:solidFill>
                            <a:srgbClr val="000000"/>
                          </a:solidFill>
                        </a:rPr>
                        <a:t>Avanzada</a:t>
                      </a:r>
                      <a:endParaRPr lang="es-ES" b="1" noProof="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622354">
                <a:tc>
                  <a:txBody>
                    <a:bodyPr/>
                    <a:lstStyle/>
                    <a:p>
                      <a:pPr algn="ctr"/>
                      <a:r>
                        <a:rPr lang="es-ES" sz="1600" b="1" i="1" kern="1200" noProof="0" dirty="0" smtClean="0">
                          <a:solidFill>
                            <a:schemeClr val="dk1"/>
                          </a:solidFill>
                          <a:latin typeface="+mn-lt"/>
                          <a:ea typeface="+mn-ea"/>
                          <a:cs typeface="+mn-cs"/>
                        </a:rPr>
                        <a:t>3.3 Coordinación fiscal</a:t>
                      </a:r>
                      <a:endParaRPr lang="es-ES" sz="1600" b="1" i="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7">
                  <a:txBody>
                    <a:bodyPr/>
                    <a:lstStyle/>
                    <a:p>
                      <a:r>
                        <a:rPr lang="es-ES" sz="1800" b="1" i="1" kern="1200" baseline="0" dirty="0" smtClean="0">
                          <a:solidFill>
                            <a:schemeClr val="dk1"/>
                          </a:solidFill>
                          <a:latin typeface="+mn-lt"/>
                          <a:ea typeface="+mn-ea"/>
                          <a:cs typeface="+mn-cs"/>
                        </a:rPr>
                        <a:t>Las relaciones y el desempeño fiscal de los diversos ámbitos del sector público deben ser analizados, divulgados y coordinados.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52599">
                <a:tc>
                  <a:txBody>
                    <a:bodyPr/>
                    <a:lstStyle/>
                    <a:p>
                      <a:pPr marL="0" marR="0" algn="l">
                        <a:lnSpc>
                          <a:spcPct val="110000"/>
                        </a:lnSpc>
                        <a:spcBef>
                          <a:spcPts val="0"/>
                        </a:spcBef>
                        <a:spcAft>
                          <a:spcPts val="0"/>
                        </a:spcAft>
                      </a:pPr>
                      <a:r>
                        <a:rPr lang="es-ES" sz="1600" b="1" noProof="0" dirty="0" smtClean="0">
                          <a:latin typeface="+mn-lt"/>
                          <a:ea typeface="Times New Roman"/>
                        </a:rPr>
                        <a:t>3.3.1 Gobiernos sub-nacionales</a:t>
                      </a: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200" baseline="0" dirty="0" smtClean="0">
                          <a:solidFill>
                            <a:srgbClr val="000000"/>
                          </a:solidFill>
                          <a:latin typeface="+mn-lt"/>
                        </a:rPr>
                        <a:t>Se recopila y publica información exhaustiva sobre la situación y el desempeño financiero de los gobiernos </a:t>
                      </a:r>
                      <a:r>
                        <a:rPr lang="es-ES" sz="1200" baseline="0" dirty="0" err="1" smtClean="0">
                          <a:solidFill>
                            <a:srgbClr val="000000"/>
                          </a:solidFill>
                          <a:latin typeface="+mn-lt"/>
                        </a:rPr>
                        <a:t>subnacionales</a:t>
                      </a:r>
                      <a:r>
                        <a:rPr lang="es-ES" sz="1200" baseline="0" dirty="0" smtClean="0">
                          <a:solidFill>
                            <a:srgbClr val="000000"/>
                          </a:solidFill>
                          <a:latin typeface="+mn-lt"/>
                        </a:rPr>
                        <a:t>, a título individual y como sector consolidado.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La situación y el desempeño financiero de los gobiernos </a:t>
                      </a:r>
                      <a:r>
                        <a:rPr lang="es-ES" sz="1200" baseline="0" dirty="0" err="1" smtClean="0">
                          <a:solidFill>
                            <a:srgbClr val="000000"/>
                          </a:solidFill>
                          <a:latin typeface="+mn-lt"/>
                        </a:rPr>
                        <a:t>subnacionales</a:t>
                      </a:r>
                      <a:r>
                        <a:rPr lang="es-ES" sz="1200" baseline="0" dirty="0" smtClean="0">
                          <a:solidFill>
                            <a:srgbClr val="000000"/>
                          </a:solidFill>
                          <a:latin typeface="+mn-lt"/>
                        </a:rPr>
                        <a:t> se publica anualmente.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200" baseline="0" dirty="0" smtClean="0">
                          <a:solidFill>
                            <a:srgbClr val="000000"/>
                          </a:solidFill>
                          <a:latin typeface="+mn-lt"/>
                        </a:rPr>
                        <a:t>La situación y el desempeño financiero de los gobiernos </a:t>
                      </a:r>
                      <a:r>
                        <a:rPr lang="es-ES" sz="1200" baseline="0" dirty="0" err="1" smtClean="0">
                          <a:solidFill>
                            <a:srgbClr val="000000"/>
                          </a:solidFill>
                          <a:latin typeface="+mn-lt"/>
                        </a:rPr>
                        <a:t>subnacionales</a:t>
                      </a:r>
                      <a:r>
                        <a:rPr lang="es-ES" sz="1200" baseline="0" dirty="0" smtClean="0">
                          <a:solidFill>
                            <a:srgbClr val="000000"/>
                          </a:solidFill>
                          <a:latin typeface="+mn-lt"/>
                        </a:rPr>
                        <a:t> se publica anualmente, y se fija un límite a sus pasivos o endeudamiento.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200" baseline="0" dirty="0" smtClean="0">
                          <a:solidFill>
                            <a:srgbClr val="000000"/>
                          </a:solidFill>
                          <a:latin typeface="+mn-lt"/>
                        </a:rPr>
                        <a:t>La situación y el desempeño financiero de los gobiernos </a:t>
                      </a:r>
                      <a:r>
                        <a:rPr lang="es-ES" sz="1200" baseline="0" dirty="0" err="1" smtClean="0">
                          <a:solidFill>
                            <a:srgbClr val="000000"/>
                          </a:solidFill>
                          <a:latin typeface="+mn-lt"/>
                        </a:rPr>
                        <a:t>subnacionales</a:t>
                      </a:r>
                      <a:r>
                        <a:rPr lang="es-ES" sz="1200" baseline="0" dirty="0" smtClean="0">
                          <a:solidFill>
                            <a:srgbClr val="000000"/>
                          </a:solidFill>
                          <a:latin typeface="+mn-lt"/>
                        </a:rPr>
                        <a:t> se publica trimestralmente, y se fija un límite a sus pasivos o endeudamiento.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281963">
                <a:tc>
                  <a:txBody>
                    <a:bodyPr/>
                    <a:lstStyle/>
                    <a:p>
                      <a:pPr marL="0" marR="0" algn="l">
                        <a:lnSpc>
                          <a:spcPct val="110000"/>
                        </a:lnSpc>
                        <a:spcBef>
                          <a:spcPts val="0"/>
                        </a:spcBef>
                        <a:spcAft>
                          <a:spcPts val="0"/>
                        </a:spcAft>
                      </a:pPr>
                      <a:r>
                        <a:rPr lang="es-ES" sz="1600" b="1" noProof="0" dirty="0" smtClean="0">
                          <a:latin typeface="+mn-lt"/>
                          <a:ea typeface="Times New Roman"/>
                        </a:rPr>
                        <a:t>3.3.2 Empresas Públicas</a:t>
                      </a:r>
                      <a:endParaRPr lang="es-ES" sz="1600" b="1" noProof="0" dirty="0">
                        <a:latin typeface="+mn-lt"/>
                        <a:ea typeface="Times New Roman"/>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s-ES" sz="1200" baseline="0" dirty="0" smtClean="0">
                          <a:solidFill>
                            <a:srgbClr val="000000"/>
                          </a:solidFill>
                          <a:latin typeface="+mn-lt"/>
                        </a:rPr>
                        <a:t>El gobierno publica regularmente información exhaustiva sobre el desempeño financiero de las sociedades públicas, así como de cualquier actividad </a:t>
                      </a:r>
                      <a:r>
                        <a:rPr lang="es-ES" sz="1200" baseline="0" dirty="0" err="1" smtClean="0">
                          <a:solidFill>
                            <a:srgbClr val="000000"/>
                          </a:solidFill>
                          <a:latin typeface="+mn-lt"/>
                        </a:rPr>
                        <a:t>cuasifiscal</a:t>
                      </a:r>
                      <a:r>
                        <a:rPr lang="es-ES" sz="1200" baseline="0" dirty="0" smtClean="0">
                          <a:solidFill>
                            <a:srgbClr val="000000"/>
                          </a:solidFill>
                          <a:latin typeface="+mn-lt"/>
                        </a:rPr>
                        <a:t> que estas lleven a cabo.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200" baseline="0" dirty="0" smtClean="0">
                          <a:solidFill>
                            <a:srgbClr val="000000"/>
                          </a:solidFill>
                          <a:latin typeface="+mn-lt"/>
                        </a:rPr>
                        <a:t>Todas las transferencias realizadas entre el gobierno y las sociedades públicas se divulgan al menos anualmente.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200" baseline="0" dirty="0" smtClean="0">
                          <a:solidFill>
                            <a:srgbClr val="000000"/>
                          </a:solidFill>
                          <a:latin typeface="+mn-lt"/>
                        </a:rPr>
                        <a:t>Todas las transferencias realizadas entre el gobierno y las sociedades públicas se divulgan y, sobre la base de una política de apropiación publicada, se publica al menos una vez al año un informe sobre el desempeño financiero general del sector de las sociedades públicas.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s-ES" sz="1200" baseline="0" dirty="0" smtClean="0">
                          <a:solidFill>
                            <a:srgbClr val="000000"/>
                          </a:solidFill>
                          <a:latin typeface="+mn-lt"/>
                        </a:rPr>
                        <a:t>Todo el respaldo directo e indirecto entre el gobierno y las sociedades públicas se divulga y, sobre la base de una política de apropiación publicada, se publica al menos una vez al año un informe sobre el desempeño financiero general del sector de las sociedades públicas, en el que se incluye una estimación de las actividades </a:t>
                      </a:r>
                      <a:r>
                        <a:rPr lang="es-ES" sz="1200" baseline="0" dirty="0" err="1" smtClean="0">
                          <a:solidFill>
                            <a:srgbClr val="000000"/>
                          </a:solidFill>
                          <a:latin typeface="+mn-lt"/>
                        </a:rPr>
                        <a:t>cuasifiscales</a:t>
                      </a:r>
                      <a:r>
                        <a:rPr lang="es-ES" sz="1200" baseline="0" dirty="0" smtClean="0">
                          <a:solidFill>
                            <a:srgbClr val="000000"/>
                          </a:solidFill>
                          <a:latin typeface="+mn-lt"/>
                        </a:rPr>
                        <a:t> llevadas a cabo. 	</a:t>
                      </a: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sz="1400" baseline="0" dirty="0" smtClean="0">
                        <a:solidFill>
                          <a:srgbClr val="000000"/>
                        </a:solidFill>
                        <a:latin typeface="Segoe UI"/>
                      </a:endParaRPr>
                    </a:p>
                  </a:txBody>
                  <a:tcPr marL="36195" marR="361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sz="2300" dirty="0" smtClean="0"/>
              <a:t>III - Evaluación de Transparencia Fiscal:</a:t>
            </a:r>
            <a:br>
              <a:rPr lang="es-ES" sz="2300" dirty="0" smtClean="0"/>
            </a:br>
            <a:r>
              <a:rPr lang="es-ES" sz="2300" b="0" dirty="0" smtClean="0">
                <a:solidFill>
                  <a:srgbClr val="000066"/>
                </a:solidFill>
              </a:rPr>
              <a:t>Plan de Acción Priorizado &amp; Secuenciado</a:t>
            </a:r>
            <a:endParaRPr lang="es-ES" sz="2300" dirty="0">
              <a:solidFill>
                <a:srgbClr val="000066"/>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59100947"/>
              </p:ext>
            </p:extLst>
          </p:nvPr>
        </p:nvGraphicFramePr>
        <p:xfrm>
          <a:off x="381000" y="1983692"/>
          <a:ext cx="8374225" cy="4453941"/>
        </p:xfrm>
        <a:graphic>
          <a:graphicData uri="http://schemas.openxmlformats.org/drawingml/2006/table">
            <a:tbl>
              <a:tblPr firstRow="1" bandRow="1">
                <a:tableStyleId>{5940675A-B579-460E-94D1-54222C63F5DA}</a:tableStyleId>
              </a:tblPr>
              <a:tblGrid>
                <a:gridCol w="1524000"/>
                <a:gridCol w="1370045"/>
                <a:gridCol w="1370045"/>
                <a:gridCol w="1370045"/>
                <a:gridCol w="1370045"/>
                <a:gridCol w="1370045"/>
              </a:tblGrid>
              <a:tr h="341633">
                <a:tc>
                  <a:txBody>
                    <a:bodyPr/>
                    <a:lstStyle/>
                    <a:p>
                      <a:pPr marL="342900" indent="-342900" algn="ctr">
                        <a:buNone/>
                      </a:pPr>
                      <a:r>
                        <a:rPr lang="es-ES" sz="1600" b="1" noProof="0" dirty="0" smtClean="0">
                          <a:solidFill>
                            <a:srgbClr val="000000"/>
                          </a:solidFill>
                        </a:rPr>
                        <a:t>Acción</a:t>
                      </a:r>
                      <a:endParaRPr lang="es-ES" sz="16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r>
                        <a:rPr lang="es-ES" sz="1600" b="1" noProof="0" dirty="0" smtClean="0">
                          <a:solidFill>
                            <a:srgbClr val="000000"/>
                          </a:solidFill>
                        </a:rPr>
                        <a:t>2016</a:t>
                      </a:r>
                      <a:endParaRPr lang="es-ES" sz="16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r>
                        <a:rPr lang="es-ES" sz="1600" b="1" noProof="0" dirty="0" smtClean="0">
                          <a:solidFill>
                            <a:srgbClr val="000000"/>
                          </a:solidFill>
                        </a:rPr>
                        <a:t>2017</a:t>
                      </a:r>
                      <a:endParaRPr lang="es-ES" sz="16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r>
                        <a:rPr lang="es-ES" sz="1600" b="1" noProof="0" dirty="0" smtClean="0">
                          <a:solidFill>
                            <a:srgbClr val="000000"/>
                          </a:solidFill>
                        </a:rPr>
                        <a:t>2018</a:t>
                      </a:r>
                      <a:endParaRPr lang="es-ES" sz="16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r>
                        <a:rPr lang="es-ES" sz="1600" b="1" noProof="0" dirty="0" smtClean="0">
                          <a:solidFill>
                            <a:srgbClr val="000000"/>
                          </a:solidFill>
                        </a:rPr>
                        <a:t>2019</a:t>
                      </a:r>
                      <a:endParaRPr lang="es-ES" sz="16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r>
                        <a:rPr lang="es-ES" sz="1600" b="1" noProof="0" dirty="0" smtClean="0">
                          <a:solidFill>
                            <a:srgbClr val="000000"/>
                          </a:solidFill>
                        </a:rPr>
                        <a:t>2020</a:t>
                      </a:r>
                      <a:endParaRPr lang="es-ES" sz="1600" b="1" noProof="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13164">
                <a:tc gridSpan="6">
                  <a:txBody>
                    <a:bodyPr/>
                    <a:lstStyle/>
                    <a:p>
                      <a:r>
                        <a:rPr lang="es-ES" sz="1600" b="1" noProof="0" dirty="0" smtClean="0">
                          <a:solidFill>
                            <a:srgbClr val="000000"/>
                          </a:solidFill>
                        </a:rPr>
                        <a:t>1. Expandir  la cobertura de las instituciones en los informes fiscales</a:t>
                      </a:r>
                      <a:endParaRPr lang="es-ES" sz="1600" b="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2304">
                <a:tc>
                  <a:txBody>
                    <a:bodyPr/>
                    <a:lstStyle/>
                    <a:p>
                      <a:pPr marL="0" indent="0">
                        <a:tabLst>
                          <a:tab pos="117475" algn="l"/>
                        </a:tabLst>
                      </a:pPr>
                      <a:r>
                        <a:rPr lang="es-ES" sz="1300" b="1" baseline="0" noProof="0" dirty="0" smtClean="0">
                          <a:solidFill>
                            <a:srgbClr val="000000"/>
                          </a:solidFill>
                        </a:rPr>
                        <a:t>Consolidar los fondos  extra-presupuestarios</a:t>
                      </a:r>
                      <a:endParaRPr lang="es-ES" sz="1300" b="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ES" sz="1200" b="0" noProof="0" smtClean="0">
                          <a:solidFill>
                            <a:srgbClr val="000000"/>
                          </a:solidFill>
                        </a:rPr>
                        <a:t>Consolidar fondos mas grandes</a:t>
                      </a:r>
                      <a:endParaRPr lang="es-ES" sz="1200" b="0" noProof="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200" b="0" noProof="0" smtClean="0">
                          <a:solidFill>
                            <a:srgbClr val="000000"/>
                          </a:solidFill>
                        </a:rPr>
                        <a:t>Consolidar  otros fondos</a:t>
                      </a:r>
                      <a:endParaRPr lang="es-ES" sz="1200" b="0" noProof="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200" b="0" baseline="0" noProof="0" dirty="0" smtClean="0">
                          <a:solidFill>
                            <a:srgbClr val="000000"/>
                          </a:solidFill>
                        </a:rPr>
                        <a:t>Publicar  estadísticas anuales consolidado gobierno central </a:t>
                      </a:r>
                      <a:endParaRPr lang="es-ES" sz="1200" b="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b="0" baseline="0" noProof="0" dirty="0" smtClean="0">
                          <a:solidFill>
                            <a:srgbClr val="000000"/>
                          </a:solidFill>
                        </a:rPr>
                        <a:t>Publicar estadísticas trimestrales del gobierno central consolidado</a:t>
                      </a:r>
                      <a:endParaRPr lang="es-ES" sz="1200" b="0" noProof="0" dirty="0" smtClean="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b="0" baseline="0" noProof="0" dirty="0" smtClean="0">
                          <a:solidFill>
                            <a:srgbClr val="000000"/>
                          </a:solidFill>
                        </a:rPr>
                        <a:t>Publicar estadísticas trimestrales del gobierno central consolidado</a:t>
                      </a:r>
                      <a:endParaRPr lang="es-ES" sz="1200" b="0" noProof="0" dirty="0" smtClean="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72304">
                <a:tc>
                  <a:txBody>
                    <a:bodyPr/>
                    <a:lstStyle/>
                    <a:p>
                      <a:pPr marL="0" indent="0"/>
                      <a:r>
                        <a:rPr lang="es-ES" sz="1400" b="1" noProof="0" dirty="0" smtClean="0">
                          <a:solidFill>
                            <a:srgbClr val="000000"/>
                          </a:solidFill>
                        </a:rPr>
                        <a:t>Consolidar gobiernos locales</a:t>
                      </a:r>
                      <a:endParaRPr lang="es-ES" sz="1400" b="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ES" sz="1200" b="0" noProof="0" smtClean="0">
                          <a:solidFill>
                            <a:srgbClr val="000000"/>
                          </a:solidFill>
                        </a:rPr>
                        <a:t>Publicar</a:t>
                      </a:r>
                      <a:r>
                        <a:rPr lang="es-ES" sz="1200" b="0" baseline="0" noProof="0" smtClean="0">
                          <a:solidFill>
                            <a:srgbClr val="000000"/>
                          </a:solidFill>
                        </a:rPr>
                        <a:t> datos anuales consolidados de los gobiernos locales </a:t>
                      </a:r>
                      <a:endParaRPr lang="es-ES" sz="1200" b="0" noProof="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200" b="0" noProof="0" dirty="0" smtClean="0">
                          <a:solidFill>
                            <a:srgbClr val="000000"/>
                          </a:solidFill>
                        </a:rPr>
                        <a:t>Consolidar  los municipios mas grandes</a:t>
                      </a:r>
                      <a:endParaRPr lang="es-ES" sz="1200" b="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200" b="0" noProof="0" smtClean="0">
                          <a:solidFill>
                            <a:srgbClr val="000000"/>
                          </a:solidFill>
                        </a:rPr>
                        <a:t>Consolidar los otros gobiernos locales</a:t>
                      </a:r>
                      <a:endParaRPr lang="es-ES" sz="1200" b="0" noProof="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200" b="0" noProof="0" dirty="0" smtClean="0">
                          <a:solidFill>
                            <a:srgbClr val="000000"/>
                          </a:solidFill>
                        </a:rPr>
                        <a:t>Publicar estadísticas anuales </a:t>
                      </a:r>
                      <a:r>
                        <a:rPr lang="es-ES" sz="1200" b="0" baseline="0" noProof="0" dirty="0" smtClean="0">
                          <a:solidFill>
                            <a:srgbClr val="000000"/>
                          </a:solidFill>
                        </a:rPr>
                        <a:t> consolidadas del gobierno general </a:t>
                      </a:r>
                      <a:endParaRPr lang="es-ES" sz="1200" b="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s-ES" sz="1200" b="0" noProof="0" dirty="0" smtClean="0">
                          <a:solidFill>
                            <a:srgbClr val="000000"/>
                          </a:solidFill>
                        </a:rPr>
                        <a:t>Publicar estadísticas  trimestrales</a:t>
                      </a:r>
                      <a:r>
                        <a:rPr lang="es-ES" sz="1200" b="0" baseline="0" noProof="0" dirty="0" smtClean="0">
                          <a:solidFill>
                            <a:srgbClr val="000000"/>
                          </a:solidFill>
                        </a:rPr>
                        <a:t> consolidadas del gobierno general </a:t>
                      </a:r>
                      <a:endParaRPr lang="es-ES" sz="1200" b="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72304">
                <a:tc>
                  <a:txBody>
                    <a:bodyPr/>
                    <a:lstStyle/>
                    <a:p>
                      <a:pPr marL="0" indent="0"/>
                      <a:r>
                        <a:rPr lang="es-ES" sz="1400" b="1" noProof="0" dirty="0" smtClean="0">
                          <a:solidFill>
                            <a:srgbClr val="000000"/>
                          </a:solidFill>
                        </a:rPr>
                        <a:t>Consolidar las empresas</a:t>
                      </a:r>
                      <a:r>
                        <a:rPr lang="es-ES" sz="1400" b="1" baseline="0" noProof="0" dirty="0" smtClean="0">
                          <a:solidFill>
                            <a:srgbClr val="000000"/>
                          </a:solidFill>
                        </a:rPr>
                        <a:t> </a:t>
                      </a:r>
                      <a:r>
                        <a:rPr lang="es-ES" sz="1400" b="1" noProof="0" dirty="0" smtClean="0">
                          <a:solidFill>
                            <a:srgbClr val="000000"/>
                          </a:solidFill>
                        </a:rPr>
                        <a:t>públicas</a:t>
                      </a:r>
                      <a:endParaRPr lang="es-ES" sz="1400" b="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noProof="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200" b="0" noProof="0" dirty="0" smtClean="0">
                          <a:solidFill>
                            <a:srgbClr val="000000"/>
                          </a:solidFill>
                        </a:rPr>
                        <a:t>Publicar estadísticas </a:t>
                      </a:r>
                      <a:r>
                        <a:rPr lang="es-ES" sz="1200" b="0" baseline="0" noProof="0" dirty="0" smtClean="0">
                          <a:solidFill>
                            <a:srgbClr val="000000"/>
                          </a:solidFill>
                        </a:rPr>
                        <a:t> de las empresas públicas</a:t>
                      </a:r>
                      <a:endParaRPr lang="es-ES" sz="1200" b="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200" b="0" noProof="0" dirty="0" smtClean="0">
                          <a:solidFill>
                            <a:srgbClr val="000000"/>
                          </a:solidFill>
                        </a:rPr>
                        <a:t>Consolidar </a:t>
                      </a:r>
                      <a:r>
                        <a:rPr lang="es-ES" sz="1200" b="0" baseline="0" noProof="0" dirty="0" smtClean="0">
                          <a:solidFill>
                            <a:srgbClr val="000000"/>
                          </a:solidFill>
                        </a:rPr>
                        <a:t> empresas más grandes</a:t>
                      </a:r>
                      <a:endParaRPr lang="es-ES" sz="1200" b="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200" b="0" noProof="0" dirty="0" smtClean="0">
                          <a:solidFill>
                            <a:srgbClr val="000000"/>
                          </a:solidFill>
                        </a:rPr>
                        <a:t>Consolidar</a:t>
                      </a:r>
                      <a:r>
                        <a:rPr lang="es-ES" sz="1200" b="0" baseline="0" noProof="0" dirty="0" smtClean="0">
                          <a:solidFill>
                            <a:srgbClr val="000000"/>
                          </a:solidFill>
                        </a:rPr>
                        <a:t> resto empresas públicas</a:t>
                      </a:r>
                      <a:endParaRPr lang="es-ES" sz="1200" b="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200" b="0" noProof="0" dirty="0" smtClean="0">
                          <a:solidFill>
                            <a:srgbClr val="000000"/>
                          </a:solidFill>
                        </a:rPr>
                        <a:t>Publicar estadísticas anuales del sector público no financiero</a:t>
                      </a:r>
                      <a:endParaRPr lang="es-ES" sz="1200" b="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9900"/>
                    </a:solidFill>
                  </a:tcPr>
                </a:tc>
              </a:tr>
              <a:tr h="393748">
                <a:tc gridSpan="6">
                  <a:txBody>
                    <a:bodyPr/>
                    <a:lstStyle/>
                    <a:p>
                      <a:pPr marL="225425" indent="-225425"/>
                      <a:r>
                        <a:rPr lang="es-ES" sz="1600" b="1" noProof="0" dirty="0" smtClean="0">
                          <a:solidFill>
                            <a:srgbClr val="000000"/>
                          </a:solidFill>
                        </a:rPr>
                        <a:t>2. Mejorar la credibilidad de las proyecciones</a:t>
                      </a:r>
                      <a:endParaRPr lang="es-ES" sz="1600" b="1"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en-US" sz="12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en-US" sz="12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2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lang="en-US" sz="12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052">
                <a:tc>
                  <a:txBody>
                    <a:bodyPr/>
                    <a:lstStyle/>
                    <a:p>
                      <a:pPr marL="225425" indent="-225425"/>
                      <a:r>
                        <a:rPr lang="es-ES" sz="1400" b="1" noProof="0" smtClean="0">
                          <a:solidFill>
                            <a:srgbClr val="000000"/>
                          </a:solidFill>
                        </a:rPr>
                        <a:t>…</a:t>
                      </a:r>
                      <a:endParaRPr lang="es-ES" sz="1400" b="1" noProof="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noProof="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s-ES" sz="1200" b="0" noProof="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s-ES" sz="1200" b="0" noProof="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ES" sz="1200" b="0" noProof="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s-ES" sz="1200" b="0" noProof="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7199FE57-B04B-4B7C-816D-A15AF53620B8}" type="slidenum">
              <a:rPr lang="en-US" smtClean="0"/>
              <a:pPr/>
              <a:t>38</a:t>
            </a:fld>
            <a:endParaRPr lang="en-US"/>
          </a:p>
        </p:txBody>
      </p:sp>
      <p:sp>
        <p:nvSpPr>
          <p:cNvPr id="6" name="TextBox 5"/>
          <p:cNvSpPr txBox="1"/>
          <p:nvPr/>
        </p:nvSpPr>
        <p:spPr>
          <a:xfrm>
            <a:off x="2040214" y="1197114"/>
            <a:ext cx="5070811" cy="707886"/>
          </a:xfrm>
          <a:prstGeom prst="rect">
            <a:avLst/>
          </a:prstGeom>
          <a:noFill/>
        </p:spPr>
        <p:txBody>
          <a:bodyPr wrap="none" rtlCol="0">
            <a:spAutoFit/>
          </a:bodyPr>
          <a:lstStyle/>
          <a:p>
            <a:pPr algn="ctr">
              <a:spcBef>
                <a:spcPts val="0"/>
              </a:spcBef>
            </a:pPr>
            <a:r>
              <a:rPr lang="es-ES" sz="2000" dirty="0" smtClean="0">
                <a:solidFill>
                  <a:srgbClr val="000000"/>
                </a:solidFill>
              </a:rPr>
              <a:t>Plan de Acción de Transparencia Fiscal</a:t>
            </a:r>
          </a:p>
          <a:p>
            <a:pPr algn="ctr">
              <a:spcBef>
                <a:spcPts val="0"/>
              </a:spcBef>
            </a:pPr>
            <a:r>
              <a:rPr lang="es-ES" sz="2000" b="0" dirty="0" smtClean="0">
                <a:solidFill>
                  <a:srgbClr val="000000"/>
                </a:solidFill>
              </a:rPr>
              <a:t>Ejemplo de Evaluación</a:t>
            </a:r>
            <a:endParaRPr lang="es-ES" sz="2000" b="0" dirty="0">
              <a:solidFill>
                <a:srgbClr val="00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IV - Cronograma de Atividades</a:t>
            </a:r>
            <a:endParaRPr lang="en-US" dirty="0"/>
          </a:p>
        </p:txBody>
      </p:sp>
      <p:sp>
        <p:nvSpPr>
          <p:cNvPr id="3" name="Content Placeholder 2"/>
          <p:cNvSpPr>
            <a:spLocks noGrp="1"/>
          </p:cNvSpPr>
          <p:nvPr>
            <p:ph idx="1"/>
          </p:nvPr>
        </p:nvSpPr>
        <p:spPr>
          <a:xfrm>
            <a:off x="0" y="1371600"/>
            <a:ext cx="9144000" cy="5486400"/>
          </a:xfrm>
        </p:spPr>
        <p:txBody>
          <a:bodyPr/>
          <a:lstStyle/>
          <a:p>
            <a:r>
              <a:rPr lang="es-ES" sz="2400" dirty="0" smtClean="0"/>
              <a:t>Visita 1 – 22 a 24 de febrero:</a:t>
            </a:r>
          </a:p>
          <a:p>
            <a:pPr lvl="1"/>
            <a:r>
              <a:rPr lang="es-ES" sz="2400" dirty="0" smtClean="0"/>
              <a:t>Explicación del Código de Transparencia Fiscal.</a:t>
            </a:r>
          </a:p>
          <a:p>
            <a:pPr lvl="1"/>
            <a:r>
              <a:rPr lang="es-ES" sz="2400" dirty="0" smtClean="0"/>
              <a:t>Reuniones específicas con el MFCP y otras entidades.</a:t>
            </a:r>
          </a:p>
          <a:p>
            <a:r>
              <a:rPr lang="es-ES" sz="2400" dirty="0" smtClean="0"/>
              <a:t>Preparación de la Visita 2 – organización de las informaciones por parte de las autoridades.</a:t>
            </a:r>
          </a:p>
          <a:p>
            <a:r>
              <a:rPr lang="es-ES" sz="2400" dirty="0" smtClean="0"/>
              <a:t>Visita 2 – Misión de evaluación – 28 de marzo a 11 de abril. </a:t>
            </a:r>
          </a:p>
          <a:p>
            <a:r>
              <a:rPr lang="es-ES" sz="2400" dirty="0" smtClean="0"/>
              <a:t>Revisión y aprobación de la evaluación – 1 a 2 meses después de la Visita 2. Después de aprobado el informe, traducción para ingles para tramite en el Directorio del FMI (solo para conocimiento). Publicación simultanea del informe en la página del MFCP y FMI.</a:t>
            </a:r>
          </a:p>
          <a:p>
            <a:r>
              <a:rPr lang="es-ES" sz="2400" dirty="0" smtClean="0"/>
              <a:t>Visita 3 – Evento de Publicación de la Evaluación - Roda de Prensa (opcional) – 1 día.</a:t>
            </a:r>
          </a:p>
          <a:p>
            <a:endParaRPr lang="es-ES" dirty="0"/>
          </a:p>
        </p:txBody>
      </p:sp>
      <p:sp>
        <p:nvSpPr>
          <p:cNvPr id="4" name="Slide Number Placeholder 3"/>
          <p:cNvSpPr>
            <a:spLocks noGrp="1"/>
          </p:cNvSpPr>
          <p:nvPr>
            <p:ph type="sldNum" sz="quarter" idx="12"/>
          </p:nvPr>
        </p:nvSpPr>
        <p:spPr/>
        <p:txBody>
          <a:bodyPr/>
          <a:lstStyle/>
          <a:p>
            <a:fld id="{7199FE57-B04B-4B7C-816D-A15AF53620B8}" type="slidenum">
              <a:rPr lang="en-US" smtClean="0"/>
              <a:pPr/>
              <a:t>39</a:t>
            </a:fld>
            <a:endParaRPr lang="en-US"/>
          </a:p>
        </p:txBody>
      </p:sp>
    </p:spTree>
    <p:extLst>
      <p:ext uri="{BB962C8B-B14F-4D97-AF65-F5344CB8AC3E}">
        <p14:creationId xmlns:p14="http://schemas.microsoft.com/office/powerpoint/2010/main" val="111651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sz="2300" dirty="0" smtClean="0"/>
              <a:t>II. </a:t>
            </a:r>
            <a:r>
              <a:rPr lang="es-ES" sz="2400" dirty="0" smtClean="0">
                <a:solidFill>
                  <a:srgbClr val="800000"/>
                </a:solidFill>
              </a:rPr>
              <a:t>El Nuevo Código de Transparencia Fiscal</a:t>
            </a:r>
            <a:r>
              <a:rPr lang="es-ES" sz="2000" dirty="0" smtClean="0">
                <a:solidFill>
                  <a:srgbClr val="800000"/>
                </a:solidFill>
              </a:rPr>
              <a:t> </a:t>
            </a:r>
            <a:r>
              <a:rPr lang="es-ES" sz="2300" dirty="0" smtClean="0"/>
              <a:t/>
            </a:r>
            <a:br>
              <a:rPr lang="es-ES" sz="2300" dirty="0" smtClean="0"/>
            </a:br>
            <a:r>
              <a:rPr lang="es-ES" sz="2300" b="0" dirty="0" smtClean="0">
                <a:solidFill>
                  <a:srgbClr val="000066"/>
                </a:solidFill>
              </a:rPr>
              <a:t>Objetivos de la Revisión</a:t>
            </a:r>
            <a:endParaRPr lang="es-ES" sz="2300" b="0" dirty="0">
              <a:solidFill>
                <a:srgbClr val="000066"/>
              </a:solidFill>
            </a:endParaRPr>
          </a:p>
        </p:txBody>
      </p:sp>
      <p:sp>
        <p:nvSpPr>
          <p:cNvPr id="8" name="Content Placeholder 7"/>
          <p:cNvSpPr>
            <a:spLocks noGrp="1"/>
          </p:cNvSpPr>
          <p:nvPr>
            <p:ph idx="1"/>
          </p:nvPr>
        </p:nvSpPr>
        <p:spPr>
          <a:xfrm>
            <a:off x="0" y="1143000"/>
            <a:ext cx="9144000" cy="5714999"/>
          </a:xfrm>
        </p:spPr>
        <p:txBody>
          <a:bodyPr anchor="ctr"/>
          <a:lstStyle/>
          <a:p>
            <a:pPr marL="338138" indent="-338138">
              <a:spcBef>
                <a:spcPts val="0"/>
              </a:spcBef>
            </a:pPr>
            <a:r>
              <a:rPr lang="es-ES" sz="2000" dirty="0" smtClean="0">
                <a:solidFill>
                  <a:srgbClr val="002060"/>
                </a:solidFill>
              </a:rPr>
              <a:t>Enfoque más grande en relación a la adecuación de los datos de los informes fiscales en contraposición a la claridad de los procedimientos </a:t>
            </a:r>
          </a:p>
          <a:p>
            <a:pPr marL="738188" lvl="1" indent="-338138">
              <a:spcBef>
                <a:spcPts val="0"/>
              </a:spcBef>
            </a:pPr>
            <a:r>
              <a:rPr lang="es-ES" sz="2000" dirty="0" smtClean="0"/>
              <a:t>Código re-organizado en 3 “Pilares” o dimensiones:</a:t>
            </a:r>
          </a:p>
          <a:p>
            <a:pPr marL="1092200" lvl="1" indent="-228600">
              <a:spcBef>
                <a:spcPts val="0"/>
              </a:spcBef>
              <a:buFont typeface="+mj-lt"/>
              <a:buAutoNum type="romanLcPeriod"/>
            </a:pPr>
            <a:r>
              <a:rPr lang="es-ES" sz="2000" b="1" dirty="0" smtClean="0">
                <a:solidFill>
                  <a:srgbClr val="002060"/>
                </a:solidFill>
              </a:rPr>
              <a:t>Informes fiscales: </a:t>
            </a:r>
            <a:r>
              <a:rPr lang="es-ES" sz="2000" dirty="0" smtClean="0">
                <a:solidFill>
                  <a:srgbClr val="002060"/>
                </a:solidFill>
              </a:rPr>
              <a:t>financieros, estadísticos y contables</a:t>
            </a:r>
          </a:p>
          <a:p>
            <a:pPr marL="1092200" lvl="1" indent="-228600">
              <a:spcBef>
                <a:spcPts val="0"/>
              </a:spcBef>
              <a:buFont typeface="+mj-lt"/>
              <a:buAutoNum type="romanLcPeriod"/>
            </a:pPr>
            <a:r>
              <a:rPr lang="es-ES" sz="2000" b="1" dirty="0" smtClean="0">
                <a:solidFill>
                  <a:srgbClr val="002060"/>
                </a:solidFill>
              </a:rPr>
              <a:t>Proyecciones fiscales: </a:t>
            </a:r>
            <a:r>
              <a:rPr lang="es-ES" sz="2000" dirty="0" smtClean="0">
                <a:solidFill>
                  <a:srgbClr val="002060"/>
                </a:solidFill>
              </a:rPr>
              <a:t>estrategias fiscales y presupuestaria</a:t>
            </a:r>
          </a:p>
          <a:p>
            <a:pPr marL="1092200" lvl="1" indent="-228600">
              <a:spcBef>
                <a:spcPts val="0"/>
              </a:spcBef>
              <a:buFont typeface="+mj-lt"/>
              <a:buAutoNum type="romanLcPeriod"/>
            </a:pPr>
            <a:r>
              <a:rPr lang="es-ES" sz="2000" dirty="0" smtClean="0">
                <a:solidFill>
                  <a:srgbClr val="002060"/>
                </a:solidFill>
              </a:rPr>
              <a:t> </a:t>
            </a:r>
            <a:r>
              <a:rPr lang="es-ES" sz="2000" b="1" dirty="0" smtClean="0">
                <a:solidFill>
                  <a:srgbClr val="002060"/>
                </a:solidFill>
              </a:rPr>
              <a:t>Análisis de los riesgos fiscales: </a:t>
            </a:r>
            <a:r>
              <a:rPr lang="es-ES" sz="2000" dirty="0" smtClean="0">
                <a:solidFill>
                  <a:srgbClr val="002060"/>
                </a:solidFill>
              </a:rPr>
              <a:t>evaluación de los riesgos fiscales</a:t>
            </a:r>
          </a:p>
          <a:p>
            <a:pPr marL="338138" indent="-338138">
              <a:spcBef>
                <a:spcPts val="0"/>
              </a:spcBef>
            </a:pPr>
            <a:endParaRPr lang="es-ES" sz="2000" dirty="0" smtClean="0">
              <a:solidFill>
                <a:srgbClr val="002060"/>
              </a:solidFill>
            </a:endParaRPr>
          </a:p>
          <a:p>
            <a:pPr marL="338138" indent="-338138">
              <a:spcBef>
                <a:spcPts val="0"/>
              </a:spcBef>
            </a:pPr>
            <a:r>
              <a:rPr lang="es-ES" sz="2000" dirty="0" smtClean="0">
                <a:solidFill>
                  <a:srgbClr val="002060"/>
                </a:solidFill>
              </a:rPr>
              <a:t>Principios actualizados para reflejar las lecciones de la crisis y desarrollos recientes de los estándares fiscales</a:t>
            </a:r>
          </a:p>
          <a:p>
            <a:pPr marL="688975" lvl="1" indent="-231775">
              <a:spcBef>
                <a:spcPts val="200"/>
              </a:spcBef>
            </a:pPr>
            <a:r>
              <a:rPr lang="es-ES" sz="2000" dirty="0" smtClean="0"/>
              <a:t>Poner mas fuerte énfasis en el análisis y gestión de riesgos fiscales</a:t>
            </a:r>
          </a:p>
          <a:p>
            <a:pPr marL="688975" lvl="1" indent="-231775">
              <a:spcBef>
                <a:spcPts val="200"/>
              </a:spcBef>
            </a:pPr>
            <a:r>
              <a:rPr lang="es-ES" sz="2000" dirty="0" smtClean="0"/>
              <a:t>Expandir la cobertura de los informes para el sector público </a:t>
            </a:r>
          </a:p>
          <a:p>
            <a:pPr marL="688975" lvl="1" indent="-231775">
              <a:spcBef>
                <a:spcPts val="200"/>
              </a:spcBef>
            </a:pPr>
            <a:r>
              <a:rPr lang="es-ES" sz="2000" dirty="0" smtClean="0"/>
              <a:t>Incentivar la publicación de estadios financieros de amplia cobertura</a:t>
            </a:r>
          </a:p>
          <a:p>
            <a:pPr marL="688975" lvl="1" indent="-231775">
              <a:spcBef>
                <a:spcPts val="200"/>
              </a:spcBef>
            </a:pPr>
            <a:r>
              <a:rPr lang="es-ES" sz="2000" dirty="0" smtClean="0"/>
              <a:t>Promover informes más oportunos y frecuentes</a:t>
            </a:r>
          </a:p>
          <a:p>
            <a:pPr marL="338138" indent="-338138">
              <a:spcBef>
                <a:spcPts val="0"/>
              </a:spcBef>
            </a:pPr>
            <a:endParaRPr lang="es-ES" sz="2000" dirty="0" smtClean="0"/>
          </a:p>
        </p:txBody>
      </p:sp>
      <p:sp>
        <p:nvSpPr>
          <p:cNvPr id="4" name="Slide Number Placeholder 3"/>
          <p:cNvSpPr>
            <a:spLocks noGrp="1"/>
          </p:cNvSpPr>
          <p:nvPr>
            <p:ph type="sldNum" sz="quarter" idx="12"/>
          </p:nvPr>
        </p:nvSpPr>
        <p:spPr/>
        <p:txBody>
          <a:bodyPr/>
          <a:lstStyle/>
          <a:p>
            <a:fld id="{7199FE57-B04B-4B7C-816D-A15AF53620B8}" type="slidenum">
              <a:rPr lang="en-US" smtClean="0">
                <a:solidFill>
                  <a:srgbClr val="800000"/>
                </a:solidFill>
              </a:rPr>
              <a:pPr/>
              <a:t>4</a:t>
            </a:fld>
            <a:endParaRPr lang="en-US" dirty="0">
              <a:solidFill>
                <a:srgbClr val="80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z="3600" dirty="0" smtClean="0"/>
              <a:t>Más Informaciones</a:t>
            </a:r>
            <a:endParaRPr lang="en-US" sz="3600" dirty="0"/>
          </a:p>
        </p:txBody>
      </p:sp>
      <p:sp>
        <p:nvSpPr>
          <p:cNvPr id="3" name="Content Placeholder 2"/>
          <p:cNvSpPr>
            <a:spLocks noGrp="1"/>
          </p:cNvSpPr>
          <p:nvPr>
            <p:ph idx="1"/>
          </p:nvPr>
        </p:nvSpPr>
        <p:spPr/>
        <p:txBody>
          <a:bodyPr/>
          <a:lstStyle/>
          <a:p>
            <a:r>
              <a:rPr lang="es-ES" dirty="0" smtClean="0"/>
              <a:t>El Código y los Informes se encuentran en la página del FMI en la Internet</a:t>
            </a:r>
          </a:p>
          <a:p>
            <a:r>
              <a:rPr lang="en-US" sz="2800" dirty="0" smtClean="0">
                <a:hlinkClick r:id="rId2"/>
              </a:rPr>
              <a:t>http://www.imf.org/external/np/fad/trans/</a:t>
            </a:r>
            <a:r>
              <a:rPr lang="en-US" sz="2800" dirty="0" smtClean="0"/>
              <a:t> </a:t>
            </a:r>
          </a:p>
          <a:p>
            <a:endParaRPr lang="es-ES" sz="2800" dirty="0" smtClean="0"/>
          </a:p>
          <a:p>
            <a:endParaRPr lang="es-ES" sz="2800" dirty="0" smtClean="0"/>
          </a:p>
          <a:p>
            <a:r>
              <a:rPr lang="es-ES" sz="2800" dirty="0" smtClean="0"/>
              <a:t>Informes de: Bolivia, Costa Rica, Filipinas, Finlandia, Irlanda, Mozambique, Perú, Portugal, Romania, Rusia, </a:t>
            </a:r>
            <a:endParaRPr lang="en-US" sz="2800" dirty="0"/>
          </a:p>
        </p:txBody>
      </p:sp>
      <p:sp>
        <p:nvSpPr>
          <p:cNvPr id="4" name="Slide Number Placeholder 3"/>
          <p:cNvSpPr>
            <a:spLocks noGrp="1"/>
          </p:cNvSpPr>
          <p:nvPr>
            <p:ph type="sldNum" sz="quarter" idx="12"/>
          </p:nvPr>
        </p:nvSpPr>
        <p:spPr/>
        <p:txBody>
          <a:bodyPr/>
          <a:lstStyle/>
          <a:p>
            <a:fld id="{7199FE57-B04B-4B7C-816D-A15AF53620B8}" type="slidenum">
              <a:rPr lang="en-US" smtClean="0"/>
              <a:pPr/>
              <a:t>40</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sz="2300" dirty="0" smtClean="0"/>
              <a:t>II. </a:t>
            </a:r>
            <a:r>
              <a:rPr lang="es-ES" sz="2400" dirty="0" smtClean="0">
                <a:solidFill>
                  <a:srgbClr val="800000"/>
                </a:solidFill>
              </a:rPr>
              <a:t>El Nuevo Código de Transparencia Fiscal</a:t>
            </a:r>
            <a:r>
              <a:rPr lang="es-ES" sz="2000" dirty="0" smtClean="0">
                <a:solidFill>
                  <a:srgbClr val="800000"/>
                </a:solidFill>
              </a:rPr>
              <a:t> </a:t>
            </a:r>
            <a:r>
              <a:rPr lang="es-ES" sz="2300" dirty="0" smtClean="0"/>
              <a:t/>
            </a:r>
            <a:br>
              <a:rPr lang="es-ES" sz="2300" dirty="0" smtClean="0"/>
            </a:br>
            <a:r>
              <a:rPr lang="es-ES" sz="2300" b="0" dirty="0" smtClean="0">
                <a:solidFill>
                  <a:srgbClr val="000066"/>
                </a:solidFill>
              </a:rPr>
              <a:t>Objetivos de la Revisión</a:t>
            </a:r>
            <a:endParaRPr lang="es-ES" sz="2300" b="0" dirty="0">
              <a:solidFill>
                <a:srgbClr val="000066"/>
              </a:solidFill>
            </a:endParaRPr>
          </a:p>
        </p:txBody>
      </p:sp>
      <p:sp>
        <p:nvSpPr>
          <p:cNvPr id="8" name="Content Placeholder 7"/>
          <p:cNvSpPr>
            <a:spLocks noGrp="1"/>
          </p:cNvSpPr>
          <p:nvPr>
            <p:ph idx="1"/>
          </p:nvPr>
        </p:nvSpPr>
        <p:spPr>
          <a:xfrm>
            <a:off x="0" y="1143000"/>
            <a:ext cx="9144000" cy="5714999"/>
          </a:xfrm>
        </p:spPr>
        <p:txBody>
          <a:bodyPr anchor="ctr"/>
          <a:lstStyle/>
          <a:p>
            <a:pPr marL="338138" indent="-338138">
              <a:spcBef>
                <a:spcPts val="0"/>
              </a:spcBef>
            </a:pPr>
            <a:r>
              <a:rPr lang="es-ES" sz="2000" dirty="0" smtClean="0">
                <a:solidFill>
                  <a:srgbClr val="002060"/>
                </a:solidFill>
              </a:rPr>
              <a:t>Proveer un conjunto de prácticas para cada principio con marco de graduación bien definido:</a:t>
            </a:r>
          </a:p>
          <a:p>
            <a:pPr marL="738188" lvl="1" indent="-338138">
              <a:spcBef>
                <a:spcPts val="0"/>
              </a:spcBef>
            </a:pPr>
            <a:r>
              <a:rPr lang="es-ES" sz="2000" b="1" dirty="0" smtClean="0">
                <a:solidFill>
                  <a:srgbClr val="A50021"/>
                </a:solidFill>
              </a:rPr>
              <a:t>Prácticas Básicas: </a:t>
            </a:r>
            <a:r>
              <a:rPr lang="es-ES" sz="2000" dirty="0" smtClean="0">
                <a:solidFill>
                  <a:srgbClr val="A50021"/>
                </a:solidFill>
              </a:rPr>
              <a:t>estándares mínimos que se espera alcanzables por todos los países</a:t>
            </a:r>
          </a:p>
          <a:p>
            <a:pPr marL="738188" lvl="1" indent="-338138">
              <a:spcBef>
                <a:spcPts val="0"/>
              </a:spcBef>
            </a:pPr>
            <a:r>
              <a:rPr lang="es-ES" sz="2000" b="1" dirty="0" smtClean="0">
                <a:solidFill>
                  <a:srgbClr val="A50021"/>
                </a:solidFill>
              </a:rPr>
              <a:t>Prácticas Buenas: </a:t>
            </a:r>
            <a:r>
              <a:rPr lang="es-ES" sz="2000" dirty="0" smtClean="0">
                <a:solidFill>
                  <a:srgbClr val="A50021"/>
                </a:solidFill>
              </a:rPr>
              <a:t>requiere instituciones, recursos humanos y capacidades tecnológicas más desarrollados</a:t>
            </a:r>
          </a:p>
          <a:p>
            <a:pPr marL="738188" lvl="1" indent="-338138">
              <a:spcBef>
                <a:spcPts val="0"/>
              </a:spcBef>
            </a:pPr>
            <a:r>
              <a:rPr lang="es-ES" sz="2000" b="1" dirty="0" smtClean="0">
                <a:solidFill>
                  <a:srgbClr val="A50021"/>
                </a:solidFill>
              </a:rPr>
              <a:t>Prácticas Avanzadas: </a:t>
            </a:r>
            <a:r>
              <a:rPr lang="es-ES" sz="2000" dirty="0" smtClean="0">
                <a:solidFill>
                  <a:srgbClr val="A50021"/>
                </a:solidFill>
              </a:rPr>
              <a:t>adherencia completa con los estándares internacionales relevantes</a:t>
            </a:r>
          </a:p>
          <a:p>
            <a:pPr marL="288925" indent="-231775">
              <a:spcBef>
                <a:spcPts val="0"/>
              </a:spcBef>
            </a:pPr>
            <a:endParaRPr lang="es-ES" sz="2000" dirty="0" smtClean="0"/>
          </a:p>
          <a:p>
            <a:pPr marL="346075" indent="-288925">
              <a:spcBef>
                <a:spcPts val="0"/>
              </a:spcBef>
            </a:pPr>
            <a:r>
              <a:rPr lang="es-ES" sz="2000" dirty="0" smtClean="0">
                <a:solidFill>
                  <a:srgbClr val="002060"/>
                </a:solidFill>
              </a:rPr>
              <a:t>Proveer un conjunto de indicadores de transparencia fiscal en términos cuantitativos</a:t>
            </a:r>
          </a:p>
          <a:p>
            <a:pPr marL="746125" lvl="1" indent="-288925">
              <a:spcBef>
                <a:spcPts val="0"/>
              </a:spcBef>
            </a:pPr>
            <a:r>
              <a:rPr lang="es-ES" sz="2000" dirty="0" smtClean="0"/>
              <a:t>Identificar no solamente las fuentes pero la magnitud de las deficiencias en los informes </a:t>
            </a:r>
          </a:p>
          <a:p>
            <a:pPr marL="746125" lvl="1" indent="-288925">
              <a:spcBef>
                <a:spcPts val="0"/>
              </a:spcBef>
            </a:pPr>
            <a:r>
              <a:rPr lang="es-ES" sz="2000" dirty="0" smtClean="0"/>
              <a:t>Facilitar la priorización de las reformas en la transparencia fiscal</a:t>
            </a:r>
          </a:p>
        </p:txBody>
      </p:sp>
      <p:sp>
        <p:nvSpPr>
          <p:cNvPr id="4" name="Slide Number Placeholder 3"/>
          <p:cNvSpPr>
            <a:spLocks noGrp="1"/>
          </p:cNvSpPr>
          <p:nvPr>
            <p:ph type="sldNum" sz="quarter" idx="12"/>
          </p:nvPr>
        </p:nvSpPr>
        <p:spPr/>
        <p:txBody>
          <a:bodyPr/>
          <a:lstStyle/>
          <a:p>
            <a:fld id="{7199FE57-B04B-4B7C-816D-A15AF53620B8}" type="slidenum">
              <a:rPr lang="en-US" smtClean="0">
                <a:solidFill>
                  <a:srgbClr val="800000"/>
                </a:solidFill>
              </a:rPr>
              <a:pPr/>
              <a:t>5</a:t>
            </a:fld>
            <a:endParaRPr lang="en-US" dirty="0">
              <a:solidFill>
                <a:srgbClr val="8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sz="2300" dirty="0" smtClean="0"/>
              <a:t>II. </a:t>
            </a:r>
            <a:r>
              <a:rPr lang="es-ES" dirty="0" smtClean="0">
                <a:solidFill>
                  <a:srgbClr val="800000"/>
                </a:solidFill>
              </a:rPr>
              <a:t>El Nuevo Código de Transparencia Fiscal</a:t>
            </a:r>
            <a:br>
              <a:rPr lang="es-ES" dirty="0" smtClean="0">
                <a:solidFill>
                  <a:srgbClr val="800000"/>
                </a:solidFill>
              </a:rPr>
            </a:br>
            <a:r>
              <a:rPr lang="es-ES" b="0" dirty="0" smtClean="0">
                <a:solidFill>
                  <a:srgbClr val="000066"/>
                </a:solidFill>
              </a:rPr>
              <a:t> Objetivos de la Revisión</a:t>
            </a:r>
            <a:r>
              <a:rPr lang="es-ES" dirty="0" smtClean="0">
                <a:solidFill>
                  <a:srgbClr val="800000"/>
                </a:solidFill>
              </a:rPr>
              <a:t> </a:t>
            </a:r>
            <a:endParaRPr lang="es-ES" sz="2300" b="0" dirty="0">
              <a:solidFill>
                <a:srgbClr val="000066"/>
              </a:solidFill>
            </a:endParaRPr>
          </a:p>
        </p:txBody>
      </p:sp>
      <p:sp>
        <p:nvSpPr>
          <p:cNvPr id="8" name="Content Placeholder 7"/>
          <p:cNvSpPr>
            <a:spLocks noGrp="1"/>
          </p:cNvSpPr>
          <p:nvPr>
            <p:ph idx="1"/>
          </p:nvPr>
        </p:nvSpPr>
        <p:spPr>
          <a:xfrm>
            <a:off x="228600" y="1219200"/>
            <a:ext cx="8458200" cy="5334000"/>
          </a:xfrm>
        </p:spPr>
        <p:txBody>
          <a:bodyPr anchor="ctr"/>
          <a:lstStyle/>
          <a:p>
            <a:pPr>
              <a:spcBef>
                <a:spcPts val="0"/>
              </a:spcBef>
            </a:pPr>
            <a:r>
              <a:rPr lang="es-ES" sz="1800" dirty="0" smtClean="0">
                <a:solidFill>
                  <a:srgbClr val="002060"/>
                </a:solidFill>
              </a:rPr>
              <a:t>Evaluar da práctica en separado, en vez de cumulativamente </a:t>
            </a:r>
          </a:p>
          <a:p>
            <a:pPr marL="738188" lvl="1" indent="-338138">
              <a:spcBef>
                <a:spcPts val="0"/>
              </a:spcBef>
            </a:pPr>
            <a:r>
              <a:rPr lang="es-ES" sz="1600" dirty="0" smtClean="0"/>
              <a:t>Ejemplo: un país que informa sobre en gobierno central en base mensual puntuará básico en relación a el primero criterio y avanzado en relación a el segundo</a:t>
            </a:r>
          </a:p>
          <a:p>
            <a:pPr marL="738188" lvl="1" indent="-338138">
              <a:spcBef>
                <a:spcPts val="0"/>
              </a:spcBef>
              <a:buNone/>
            </a:pPr>
            <a:endParaRPr lang="es-ES" sz="1600" dirty="0" smtClean="0"/>
          </a:p>
          <a:p>
            <a:pPr>
              <a:spcBef>
                <a:spcPts val="0"/>
              </a:spcBef>
            </a:pPr>
            <a:r>
              <a:rPr lang="es-ES" sz="1800" dirty="0" smtClean="0">
                <a:solidFill>
                  <a:srgbClr val="002060"/>
                </a:solidFill>
              </a:rPr>
              <a:t>Foco en características observables y no en impresiones subjetivas</a:t>
            </a:r>
          </a:p>
          <a:p>
            <a:pPr marL="688975" lvl="1" indent="-231775">
              <a:spcBef>
                <a:spcPts val="200"/>
              </a:spcBef>
            </a:pPr>
            <a:r>
              <a:rPr lang="es-ES" sz="1600" dirty="0" smtClean="0"/>
              <a:t>Apoyar en datos publicados, en vez de claridad de las leyes y de los procedimientos</a:t>
            </a:r>
          </a:p>
          <a:p>
            <a:pPr marL="338138" indent="-338138">
              <a:spcBef>
                <a:spcPts val="0"/>
              </a:spcBef>
            </a:pPr>
            <a:endParaRPr lang="es-ES" sz="1800" dirty="0" smtClean="0"/>
          </a:p>
          <a:p>
            <a:pPr marL="338138" indent="-338138">
              <a:spcBef>
                <a:spcPts val="0"/>
              </a:spcBef>
            </a:pPr>
            <a:r>
              <a:rPr lang="es-ES" sz="1800" dirty="0" smtClean="0">
                <a:solidFill>
                  <a:srgbClr val="002060"/>
                </a:solidFill>
              </a:rPr>
              <a:t>Basar las prácticas en estándares internacionales siempre que posible</a:t>
            </a:r>
          </a:p>
          <a:p>
            <a:pPr marL="738188" lvl="1" indent="-338138">
              <a:spcBef>
                <a:spcPts val="0"/>
              </a:spcBef>
            </a:pPr>
            <a:r>
              <a:rPr lang="es-ES" sz="1600" dirty="0" smtClean="0"/>
              <a:t>Utilizar MFP, NICSP, PEFA, principios de la OCDE como base de las prácticas</a:t>
            </a:r>
          </a:p>
          <a:p>
            <a:pPr marL="738188" lvl="1" indent="-338138">
              <a:spcBef>
                <a:spcPts val="0"/>
              </a:spcBef>
            </a:pPr>
            <a:r>
              <a:rPr lang="es-ES" sz="1600" dirty="0" smtClean="0"/>
              <a:t>Complementar otros instrumentos de evaluación (por ejemplo, PEFA, RA FIT)</a:t>
            </a:r>
          </a:p>
          <a:p>
            <a:pPr marL="288925" indent="-231775">
              <a:spcBef>
                <a:spcPts val="0"/>
              </a:spcBef>
            </a:pPr>
            <a:endParaRPr lang="es-ES" sz="1800" dirty="0" smtClean="0"/>
          </a:p>
          <a:p>
            <a:pPr marL="346075" indent="-288925">
              <a:spcBef>
                <a:spcPts val="0"/>
              </a:spcBef>
            </a:pPr>
            <a:r>
              <a:rPr lang="es-ES" sz="1800" dirty="0" smtClean="0"/>
              <a:t>Asegurar masa crítica de países en cada nivel de las prácticas</a:t>
            </a:r>
          </a:p>
          <a:p>
            <a:pPr marL="746125" lvl="1" indent="-288925">
              <a:spcBef>
                <a:spcPts val="0"/>
              </a:spcBef>
            </a:pPr>
            <a:r>
              <a:rPr lang="es-ES" sz="1600" b="1" dirty="0" smtClean="0"/>
              <a:t>Básica: </a:t>
            </a:r>
            <a:r>
              <a:rPr lang="es-ES" sz="1600" dirty="0" smtClean="0"/>
              <a:t>Alcanzable incluso en países en desarrollo o con baja capacidad</a:t>
            </a:r>
          </a:p>
          <a:p>
            <a:pPr marL="746125" lvl="1" indent="-288925">
              <a:spcBef>
                <a:spcPts val="0"/>
              </a:spcBef>
            </a:pPr>
            <a:r>
              <a:rPr lang="es-ES" sz="1600" b="1" dirty="0" smtClean="0"/>
              <a:t>Avanzada:</a:t>
            </a:r>
            <a:r>
              <a:rPr lang="es-ES" sz="1600" dirty="0" smtClean="0"/>
              <a:t> Alcanzable y en la práctica ya alcanzado por algunos países</a:t>
            </a:r>
          </a:p>
          <a:p>
            <a:pPr marL="746125" lvl="1" indent="-288925">
              <a:spcBef>
                <a:spcPts val="0"/>
              </a:spcBef>
            </a:pPr>
            <a:endParaRPr lang="es-ES" sz="1800" b="1" dirty="0" smtClean="0">
              <a:solidFill>
                <a:srgbClr val="002060"/>
              </a:solidFill>
              <a:ea typeface="+mn-ea"/>
            </a:endParaRPr>
          </a:p>
          <a:p>
            <a:pPr marL="346075" indent="-288925">
              <a:spcBef>
                <a:spcPts val="0"/>
              </a:spcBef>
            </a:pPr>
            <a:r>
              <a:rPr lang="es-ES" sz="1800" dirty="0" smtClean="0">
                <a:solidFill>
                  <a:srgbClr val="002060"/>
                </a:solidFill>
              </a:rPr>
              <a:t>Evaluaciones por módulo en áreas de más grande necesidad</a:t>
            </a:r>
          </a:p>
          <a:p>
            <a:pPr marL="746125" lvl="1" indent="-288925">
              <a:spcBef>
                <a:spcPts val="0"/>
              </a:spcBef>
            </a:pPr>
            <a:r>
              <a:rPr lang="es-ES" sz="1600" dirty="0" smtClean="0"/>
              <a:t>Por ejemplo, utilizar el módulo de gestión de riesgo fiscal en países que no publican datos de riesgo fiscal</a:t>
            </a:r>
            <a:endParaRPr lang="es-ES" sz="1400" dirty="0" smtClean="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305800" cy="914400"/>
          </a:xfrm>
        </p:spPr>
        <p:txBody>
          <a:bodyPr/>
          <a:lstStyle/>
          <a:p>
            <a:pPr lvl="0">
              <a:defRPr/>
            </a:pPr>
            <a:r>
              <a:rPr lang="es-ES" sz="2300" dirty="0" smtClean="0"/>
              <a:t>II. </a:t>
            </a:r>
            <a:r>
              <a:rPr lang="es-ES" sz="2400" dirty="0" smtClean="0">
                <a:solidFill>
                  <a:srgbClr val="800000"/>
                </a:solidFill>
              </a:rPr>
              <a:t>El Nuevo Código de Transparencia Fiscal </a:t>
            </a:r>
            <a:br>
              <a:rPr lang="es-ES" sz="2400" dirty="0" smtClean="0">
                <a:solidFill>
                  <a:srgbClr val="800000"/>
                </a:solidFill>
              </a:rPr>
            </a:br>
            <a:r>
              <a:rPr lang="es-ES" sz="2300" b="0" dirty="0" smtClean="0">
                <a:solidFill>
                  <a:srgbClr val="000066"/>
                </a:solidFill>
              </a:rPr>
              <a:t>Estructura del Código Revisado</a:t>
            </a:r>
            <a:endParaRPr lang="es-ES" sz="2300" b="0" dirty="0">
              <a:solidFill>
                <a:srgbClr val="000066"/>
              </a:solidFill>
            </a:endParaRPr>
          </a:p>
        </p:txBody>
      </p:sp>
      <p:sp>
        <p:nvSpPr>
          <p:cNvPr id="3" name="Content Placeholder 2"/>
          <p:cNvSpPr>
            <a:spLocks noGrp="1"/>
          </p:cNvSpPr>
          <p:nvPr>
            <p:ph idx="1"/>
          </p:nvPr>
        </p:nvSpPr>
        <p:spPr>
          <a:xfrm>
            <a:off x="381000" y="1447800"/>
            <a:ext cx="8686800" cy="4754563"/>
          </a:xfrm>
        </p:spPr>
        <p:txBody>
          <a:bodyPr anchor="ctr"/>
          <a:lstStyle/>
          <a:p>
            <a:pPr>
              <a:buNone/>
            </a:pPr>
            <a:r>
              <a:rPr lang="es-ES" sz="1500" dirty="0" smtClean="0"/>
              <a:t>1. Informes Fiscales</a:t>
            </a:r>
          </a:p>
          <a:p>
            <a:pPr marL="1206500" lvl="2" indent="-635000">
              <a:buNone/>
            </a:pPr>
            <a:r>
              <a:rPr lang="es-ES" sz="1500" dirty="0" smtClean="0">
                <a:solidFill>
                  <a:srgbClr val="990000"/>
                </a:solidFill>
              </a:rPr>
              <a:t>1.1 </a:t>
            </a:r>
            <a:r>
              <a:rPr lang="es-ES" sz="1500" b="1" dirty="0" smtClean="0">
                <a:solidFill>
                  <a:srgbClr val="990000"/>
                </a:solidFill>
              </a:rPr>
              <a:t>Cobertura </a:t>
            </a:r>
            <a:r>
              <a:rPr lang="es-ES" sz="1500" dirty="0" smtClean="0">
                <a:solidFill>
                  <a:srgbClr val="990000"/>
                </a:solidFill>
              </a:rPr>
              <a:t>(instituciones, saldos, flujos, y gasto tributario)</a:t>
            </a:r>
          </a:p>
          <a:p>
            <a:pPr marL="1206500" lvl="2" indent="-635000">
              <a:buNone/>
            </a:pPr>
            <a:r>
              <a:rPr lang="es-ES" sz="1500" dirty="0" smtClean="0">
                <a:solidFill>
                  <a:srgbClr val="990000"/>
                </a:solidFill>
              </a:rPr>
              <a:t>1.2 </a:t>
            </a:r>
            <a:r>
              <a:rPr lang="es-ES" sz="1500" b="1" dirty="0" smtClean="0">
                <a:solidFill>
                  <a:srgbClr val="990000"/>
                </a:solidFill>
              </a:rPr>
              <a:t>Frecuencia y puntualidad </a:t>
            </a:r>
            <a:r>
              <a:rPr lang="es-ES" sz="1500" dirty="0" smtClean="0">
                <a:solidFill>
                  <a:srgbClr val="990000"/>
                </a:solidFill>
              </a:rPr>
              <a:t>(informes fiscales en el curso del ejercicio y de final de ano)</a:t>
            </a:r>
          </a:p>
          <a:p>
            <a:pPr marL="1206500" lvl="2" indent="-635000">
              <a:buNone/>
            </a:pPr>
            <a:r>
              <a:rPr lang="es-ES" sz="1500" dirty="0" smtClean="0">
                <a:solidFill>
                  <a:srgbClr val="990000"/>
                </a:solidFill>
              </a:rPr>
              <a:t>1.3: </a:t>
            </a:r>
            <a:r>
              <a:rPr lang="es-ES" sz="1500" b="1" dirty="0" smtClean="0">
                <a:solidFill>
                  <a:srgbClr val="990000"/>
                </a:solidFill>
              </a:rPr>
              <a:t>Calidad </a:t>
            </a:r>
            <a:r>
              <a:rPr lang="es-ES" sz="1500" dirty="0" smtClean="0">
                <a:solidFill>
                  <a:srgbClr val="990000"/>
                </a:solidFill>
              </a:rPr>
              <a:t>(clasificación, consistencia histórica e interna, comparación de las proyecciones y el efectuado)</a:t>
            </a:r>
          </a:p>
          <a:p>
            <a:pPr marL="1206500" lvl="2" indent="-635000">
              <a:buNone/>
            </a:pPr>
            <a:r>
              <a:rPr lang="es-ES" sz="1500" dirty="0" smtClean="0">
                <a:solidFill>
                  <a:srgbClr val="990000"/>
                </a:solidFill>
              </a:rPr>
              <a:t>1.4. </a:t>
            </a:r>
            <a:r>
              <a:rPr lang="es-ES" sz="1500" b="1" dirty="0" smtClean="0">
                <a:solidFill>
                  <a:srgbClr val="990000"/>
                </a:solidFill>
              </a:rPr>
              <a:t>Confiabilidad</a:t>
            </a:r>
            <a:r>
              <a:rPr lang="es-ES" sz="1500" dirty="0" smtClean="0">
                <a:solidFill>
                  <a:srgbClr val="990000"/>
                </a:solidFill>
              </a:rPr>
              <a:t> (independencia de las instituciones de estadísticas y de auditoria externa y confiabilidad)</a:t>
            </a:r>
          </a:p>
          <a:p>
            <a:pPr marL="1206500" lvl="2" indent="-635000">
              <a:buNone/>
            </a:pPr>
            <a:endParaRPr lang="es-ES" sz="1500" dirty="0" smtClean="0"/>
          </a:p>
          <a:p>
            <a:pPr>
              <a:buNone/>
            </a:pPr>
            <a:r>
              <a:rPr lang="es-ES" sz="1500" dirty="0" smtClean="0"/>
              <a:t>2. Proyecciones Fiscales y Presupuestos</a:t>
            </a:r>
          </a:p>
          <a:p>
            <a:pPr marL="1206500" lvl="2" indent="-635000">
              <a:buNone/>
            </a:pPr>
            <a:r>
              <a:rPr lang="es-ES" sz="1500" dirty="0" smtClean="0">
                <a:solidFill>
                  <a:srgbClr val="990000"/>
                </a:solidFill>
              </a:rPr>
              <a:t>2.1 </a:t>
            </a:r>
            <a:r>
              <a:rPr lang="es-ES" sz="1500" b="1" dirty="0" smtClean="0">
                <a:solidFill>
                  <a:srgbClr val="990000"/>
                </a:solidFill>
              </a:rPr>
              <a:t>Alcance</a:t>
            </a:r>
            <a:r>
              <a:rPr lang="es-ES" sz="1500" dirty="0" smtClean="0">
                <a:solidFill>
                  <a:srgbClr val="990000"/>
                </a:solidFill>
              </a:rPr>
              <a:t> (unidad, valor bruto, proyecciones, marco de mediano plazo)</a:t>
            </a:r>
          </a:p>
          <a:p>
            <a:pPr marL="1206500" lvl="2" indent="-635000">
              <a:buNone/>
            </a:pPr>
            <a:r>
              <a:rPr lang="es-ES" sz="1500" dirty="0" smtClean="0">
                <a:solidFill>
                  <a:srgbClr val="990000"/>
                </a:solidFill>
              </a:rPr>
              <a:t>2.2 </a:t>
            </a:r>
            <a:r>
              <a:rPr lang="es-ES" sz="1500" b="1" dirty="0" smtClean="0">
                <a:solidFill>
                  <a:srgbClr val="990000"/>
                </a:solidFill>
              </a:rPr>
              <a:t>Puntualidad</a:t>
            </a:r>
            <a:r>
              <a:rPr lang="es-ES" sz="1500" dirty="0" smtClean="0">
                <a:solidFill>
                  <a:srgbClr val="990000"/>
                </a:solidFill>
              </a:rPr>
              <a:t> (estrategia fiscal y actualizaciones, propuesta y aprobación del presupuesto)</a:t>
            </a:r>
          </a:p>
          <a:p>
            <a:pPr marL="1206500" lvl="2" indent="-635000">
              <a:buNone/>
            </a:pPr>
            <a:r>
              <a:rPr lang="es-ES" sz="1500" dirty="0" smtClean="0">
                <a:solidFill>
                  <a:srgbClr val="990000"/>
                </a:solidFill>
              </a:rPr>
              <a:t>2.3 </a:t>
            </a:r>
            <a:r>
              <a:rPr lang="es-ES" sz="1500" b="1" dirty="0" smtClean="0">
                <a:solidFill>
                  <a:srgbClr val="990000"/>
                </a:solidFill>
              </a:rPr>
              <a:t>Orientación de las Políticas </a:t>
            </a:r>
            <a:r>
              <a:rPr lang="es-ES" sz="1500" dirty="0" smtClean="0">
                <a:solidFill>
                  <a:srgbClr val="990000"/>
                </a:solidFill>
              </a:rPr>
              <a:t>(objetivos fiscales, nuevas políticas, desempeño, análisis distributivo y análisis de sostenibilidad)</a:t>
            </a:r>
          </a:p>
          <a:p>
            <a:pPr marL="1206500" lvl="2" indent="-635000">
              <a:buNone/>
            </a:pPr>
            <a:r>
              <a:rPr lang="es-ES" sz="1500" dirty="0" smtClean="0">
                <a:solidFill>
                  <a:srgbClr val="990000"/>
                </a:solidFill>
              </a:rPr>
              <a:t>2.4 </a:t>
            </a:r>
            <a:r>
              <a:rPr lang="es-ES" sz="1500" b="1" dirty="0" smtClean="0">
                <a:solidFill>
                  <a:srgbClr val="990000"/>
                </a:solidFill>
              </a:rPr>
              <a:t>Credibilidad</a:t>
            </a:r>
            <a:r>
              <a:rPr lang="es-ES" sz="1500" dirty="0" smtClean="0">
                <a:solidFill>
                  <a:srgbClr val="990000"/>
                </a:solidFill>
              </a:rPr>
              <a:t> (evaluación independiente y reconciliación de las proyecciones)</a:t>
            </a:r>
          </a:p>
          <a:p>
            <a:pPr marL="1206500" lvl="2" indent="-635000">
              <a:buNone/>
            </a:pPr>
            <a:endParaRPr lang="es-ES" sz="1500" dirty="0" smtClean="0">
              <a:solidFill>
                <a:srgbClr val="000000"/>
              </a:solidFill>
            </a:endParaRPr>
          </a:p>
          <a:p>
            <a:pPr>
              <a:buNone/>
            </a:pPr>
            <a:r>
              <a:rPr lang="es-ES" sz="1500" dirty="0" smtClean="0"/>
              <a:t>3. Análisis y Gestión de Riesgos Fiscales</a:t>
            </a:r>
          </a:p>
          <a:p>
            <a:pPr marL="1206500" lvl="2" indent="-635000">
              <a:buNone/>
            </a:pPr>
            <a:r>
              <a:rPr lang="es-ES" sz="1500" dirty="0" smtClean="0">
                <a:solidFill>
                  <a:srgbClr val="990000"/>
                </a:solidFill>
              </a:rPr>
              <a:t>3.1 </a:t>
            </a:r>
            <a:r>
              <a:rPr lang="es-ES" sz="1500" b="1" dirty="0" smtClean="0">
                <a:solidFill>
                  <a:srgbClr val="990000"/>
                </a:solidFill>
              </a:rPr>
              <a:t>Análisis de Riesgos </a:t>
            </a:r>
            <a:r>
              <a:rPr lang="es-ES" sz="1500" dirty="0" smtClean="0">
                <a:solidFill>
                  <a:srgbClr val="990000"/>
                </a:solidFill>
              </a:rPr>
              <a:t>(riesgos macroeconómico y riesgos fiscales específicos)</a:t>
            </a:r>
          </a:p>
          <a:p>
            <a:pPr marL="1206500" lvl="2" indent="-635000">
              <a:buNone/>
            </a:pPr>
            <a:r>
              <a:rPr lang="es-ES" sz="1500" dirty="0" smtClean="0">
                <a:solidFill>
                  <a:srgbClr val="990000"/>
                </a:solidFill>
              </a:rPr>
              <a:t>3.2 </a:t>
            </a:r>
            <a:r>
              <a:rPr lang="es-ES" sz="1500" b="1" dirty="0" smtClean="0">
                <a:solidFill>
                  <a:srgbClr val="990000"/>
                </a:solidFill>
              </a:rPr>
              <a:t>Gestión del Riesgo </a:t>
            </a:r>
            <a:r>
              <a:rPr lang="es-ES" sz="1500" dirty="0" smtClean="0">
                <a:solidFill>
                  <a:srgbClr val="990000"/>
                </a:solidFill>
              </a:rPr>
              <a:t>(reservas de contingencia, gestión de activos y pasivos, garantías,)</a:t>
            </a:r>
          </a:p>
          <a:p>
            <a:pPr marL="1206500" lvl="2" indent="-635000">
              <a:buNone/>
            </a:pPr>
            <a:r>
              <a:rPr lang="es-ES" sz="1500" dirty="0" smtClean="0">
                <a:solidFill>
                  <a:srgbClr val="990000"/>
                </a:solidFill>
              </a:rPr>
              <a:t>3.3 </a:t>
            </a:r>
            <a:r>
              <a:rPr lang="es-ES" sz="1500" b="1" dirty="0" smtClean="0">
                <a:solidFill>
                  <a:srgbClr val="990000"/>
                </a:solidFill>
              </a:rPr>
              <a:t>Coordinación Fiscal </a:t>
            </a:r>
            <a:r>
              <a:rPr lang="es-ES" sz="1500" dirty="0" smtClean="0">
                <a:solidFill>
                  <a:srgbClr val="990000"/>
                </a:solidFill>
              </a:rPr>
              <a:t>(gobiernos sub-nacionales y empresas públicas)</a:t>
            </a:r>
          </a:p>
        </p:txBody>
      </p:sp>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s-ES" dirty="0" smtClean="0"/>
              <a:t>II - Los 4 Pilares del Código de Transparencia</a:t>
            </a:r>
            <a:endParaRPr lang="es-ES" dirty="0"/>
          </a:p>
        </p:txBody>
      </p:sp>
      <p:sp>
        <p:nvSpPr>
          <p:cNvPr id="3" name="Content Placeholder 2"/>
          <p:cNvSpPr>
            <a:spLocks noGrp="1"/>
          </p:cNvSpPr>
          <p:nvPr>
            <p:ph idx="1"/>
          </p:nvPr>
        </p:nvSpPr>
        <p:spPr/>
        <p:txBody>
          <a:bodyPr/>
          <a:lstStyle/>
          <a:p>
            <a:pPr>
              <a:buNone/>
            </a:pPr>
            <a:endParaRPr lang="en-US" dirty="0" smtClean="0"/>
          </a:p>
          <a:p>
            <a:endParaRPr lang="en-US" dirty="0" smtClean="0"/>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7199FE57-B04B-4B7C-816D-A15AF53620B8}" type="slidenum">
              <a:rPr lang="en-US" smtClean="0"/>
              <a:pPr/>
              <a:t>8</a:t>
            </a:fld>
            <a:endParaRPr lang="en-US"/>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5"/>
          <p:cNvGrpSpPr>
            <a:grpSpLocks/>
          </p:cNvGrpSpPr>
          <p:nvPr/>
        </p:nvGrpSpPr>
        <p:grpSpPr bwMode="auto">
          <a:xfrm>
            <a:off x="1295400" y="1447800"/>
            <a:ext cx="6411913" cy="5000625"/>
            <a:chOff x="1107" y="2637"/>
            <a:chExt cx="10098" cy="7876"/>
          </a:xfrm>
        </p:grpSpPr>
        <p:sp>
          <p:nvSpPr>
            <p:cNvPr id="7" name="AutoShape 5"/>
            <p:cNvSpPr>
              <a:spLocks noChangeArrowheads="1"/>
            </p:cNvSpPr>
            <p:nvPr/>
          </p:nvSpPr>
          <p:spPr bwMode="auto">
            <a:xfrm>
              <a:off x="1107" y="2637"/>
              <a:ext cx="2403" cy="7876"/>
            </a:xfrm>
            <a:prstGeom prst="roundRect">
              <a:avLst>
                <a:gd name="adj" fmla="val 16667"/>
              </a:avLst>
            </a:prstGeom>
            <a:solidFill>
              <a:srgbClr val="C00000"/>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spcBef>
                  <a:spcPct val="0"/>
                </a:spcBef>
                <a:spcAft>
                  <a:spcPts val="1000"/>
                </a:spcAft>
              </a:pPr>
              <a:r>
                <a:rPr kumimoji="0" lang="en-US" sz="1100" b="1" i="0" u="none" strike="noStrike" cap="none" normalizeH="0" baseline="0" dirty="0" smtClean="0">
                  <a:ln>
                    <a:noFill/>
                  </a:ln>
                  <a:solidFill>
                    <a:srgbClr val="FFFFFF"/>
                  </a:solidFill>
                  <a:effectLst/>
                  <a:latin typeface="Segoe UI" pitchFamily="34" charset="0"/>
                  <a:cs typeface="Arial" pitchFamily="34" charset="0"/>
                </a:rPr>
                <a:t>I. INFORMACIONES  </a:t>
              </a:r>
              <a:r>
                <a:rPr lang="en-US" sz="1100" dirty="0" smtClean="0">
                  <a:solidFill>
                    <a:srgbClr val="FFFFFF"/>
                  </a:solidFill>
                  <a:latin typeface="Segoe UI" pitchFamily="34" charset="0"/>
                  <a:cs typeface="Arial" pitchFamily="34" charset="0"/>
                </a:rPr>
                <a:t>FISCALES</a:t>
              </a:r>
              <a:endParaRPr kumimoji="0" lang="en-US" sz="1100" b="1" i="0" u="none" strike="noStrike" cap="none" normalizeH="0" baseline="0" dirty="0" smtClean="0">
                <a:ln>
                  <a:noFill/>
                </a:ln>
                <a:solidFill>
                  <a:srgbClr val="FFFFFF"/>
                </a:solidFill>
                <a:effectLst/>
                <a:latin typeface="Segoe U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6"/>
            <p:cNvSpPr>
              <a:spLocks noChangeArrowheads="1"/>
            </p:cNvSpPr>
            <p:nvPr/>
          </p:nvSpPr>
          <p:spPr bwMode="auto">
            <a:xfrm>
              <a:off x="3672" y="2637"/>
              <a:ext cx="2400" cy="7876"/>
            </a:xfrm>
            <a:prstGeom prst="roundRect">
              <a:avLst>
                <a:gd name="adj" fmla="val 16667"/>
              </a:avLst>
            </a:prstGeom>
            <a:solidFill>
              <a:srgbClr val="1F497D"/>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FFFFFF"/>
                  </a:solidFill>
                  <a:effectLst/>
                  <a:latin typeface="Segoe UI" pitchFamily="34" charset="0"/>
                  <a:cs typeface="Arial" pitchFamily="34" charset="0"/>
                </a:rPr>
                <a:t>II. PREVISIONES FISCALES Y PRESUPUESTO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7"/>
            <p:cNvSpPr>
              <a:spLocks noChangeArrowheads="1"/>
            </p:cNvSpPr>
            <p:nvPr/>
          </p:nvSpPr>
          <p:spPr bwMode="auto">
            <a:xfrm>
              <a:off x="6282" y="2637"/>
              <a:ext cx="2373" cy="7876"/>
            </a:xfrm>
            <a:prstGeom prst="roundRect">
              <a:avLst>
                <a:gd name="adj" fmla="val 16667"/>
              </a:avLst>
            </a:prstGeom>
            <a:solidFill>
              <a:srgbClr val="00B050"/>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FFFFFF"/>
                  </a:solidFill>
                  <a:effectLst/>
                  <a:latin typeface="Segoe UI" pitchFamily="34" charset="0"/>
                  <a:cs typeface="Arial" pitchFamily="34" charset="0"/>
                </a:rPr>
                <a:t>III. ANÁLISIS Y GESTIÓN DE LOS RIESGOS FISCALES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8"/>
            <p:cNvSpPr>
              <a:spLocks noChangeArrowheads="1"/>
            </p:cNvSpPr>
            <p:nvPr/>
          </p:nvSpPr>
          <p:spPr bwMode="auto">
            <a:xfrm>
              <a:off x="8832" y="2637"/>
              <a:ext cx="2373" cy="7876"/>
            </a:xfrm>
            <a:prstGeom prst="roundRect">
              <a:avLst>
                <a:gd name="adj" fmla="val 16667"/>
              </a:avLst>
            </a:prstGeom>
            <a:solidFill>
              <a:srgbClr val="7F7F7F"/>
            </a:solidFill>
            <a:ln w="19050">
              <a:solidFill>
                <a:srgbClr val="000000"/>
              </a:solidFill>
              <a:prstDash val="lgDash"/>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1" i="0" u="none" strike="noStrike" cap="none" normalizeH="0" baseline="0" dirty="0" smtClean="0">
                  <a:ln>
                    <a:noFill/>
                  </a:ln>
                  <a:solidFill>
                    <a:srgbClr val="FFFFFF"/>
                  </a:solidFill>
                  <a:effectLst/>
                  <a:latin typeface="Segoe UI" pitchFamily="34" charset="0"/>
                  <a:cs typeface="Arial" pitchFamily="34" charset="0"/>
                </a:rPr>
                <a:t>IV. GESTIÓN DE LOS  RECURSOS</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AutoShape 9"/>
            <p:cNvSpPr>
              <a:spLocks noChangeArrowheads="1"/>
            </p:cNvSpPr>
            <p:nvPr/>
          </p:nvSpPr>
          <p:spPr bwMode="auto">
            <a:xfrm>
              <a:off x="1260" y="3837"/>
              <a:ext cx="2100" cy="1478"/>
            </a:xfrm>
            <a:prstGeom prst="roundRect">
              <a:avLst>
                <a:gd name="adj" fmla="val 16667"/>
              </a:avLst>
            </a:prstGeom>
            <a:solidFill>
              <a:schemeClr val="accent2">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bg1"/>
                  </a:solidFill>
                  <a:effectLst/>
                  <a:latin typeface="Segoe UI" pitchFamily="34" charset="0"/>
                  <a:cs typeface="Arial" pitchFamily="34" charset="0"/>
                </a:rPr>
                <a:t>1.1 Cobertura</a:t>
              </a:r>
              <a:endParaRPr kumimoji="0" lang="es-ES" sz="1100" b="0" i="0" u="none" strike="noStrike" cap="none" normalizeH="0" baseline="0" smtClean="0">
                <a:ln>
                  <a:noFill/>
                </a:ln>
                <a:solidFill>
                  <a:schemeClr val="bg1"/>
                </a:solidFill>
                <a:effectLst/>
                <a:latin typeface="Arial" pitchFamily="34" charset="0"/>
                <a:cs typeface="Arial" pitchFamily="34" charset="0"/>
              </a:endParaRPr>
            </a:p>
          </p:txBody>
        </p:sp>
        <p:sp>
          <p:nvSpPr>
            <p:cNvPr id="12" name="AutoShape 10"/>
            <p:cNvSpPr>
              <a:spLocks noChangeArrowheads="1"/>
            </p:cNvSpPr>
            <p:nvPr/>
          </p:nvSpPr>
          <p:spPr bwMode="auto">
            <a:xfrm>
              <a:off x="1260" y="5487"/>
              <a:ext cx="2100" cy="1478"/>
            </a:xfrm>
            <a:prstGeom prst="roundRect">
              <a:avLst>
                <a:gd name="adj" fmla="val 16667"/>
              </a:avLst>
            </a:prstGeom>
            <a:solidFill>
              <a:schemeClr val="accent2">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bg1"/>
                  </a:solidFill>
                  <a:effectLst/>
                  <a:latin typeface="Segoe UI" pitchFamily="34" charset="0"/>
                  <a:cs typeface="Arial" pitchFamily="34" charset="0"/>
                </a:rPr>
                <a:t>1.2 Frecuencia &amp; Oportunidad</a:t>
              </a:r>
              <a:endParaRPr kumimoji="0" lang="es-ES" sz="1100" b="0" i="0" u="none" strike="noStrike" cap="none" normalizeH="0" baseline="0" smtClean="0">
                <a:ln>
                  <a:noFill/>
                </a:ln>
                <a:solidFill>
                  <a:schemeClr val="bg1"/>
                </a:solidFill>
                <a:effectLst/>
                <a:latin typeface="Arial" pitchFamily="34" charset="0"/>
                <a:cs typeface="Arial" pitchFamily="34" charset="0"/>
              </a:endParaRPr>
            </a:p>
          </p:txBody>
        </p:sp>
        <p:sp>
          <p:nvSpPr>
            <p:cNvPr id="13" name="AutoShape 11"/>
            <p:cNvSpPr>
              <a:spLocks noChangeArrowheads="1"/>
            </p:cNvSpPr>
            <p:nvPr/>
          </p:nvSpPr>
          <p:spPr bwMode="auto">
            <a:xfrm>
              <a:off x="1260" y="7168"/>
              <a:ext cx="2100" cy="1478"/>
            </a:xfrm>
            <a:prstGeom prst="roundRect">
              <a:avLst>
                <a:gd name="adj" fmla="val 16667"/>
              </a:avLst>
            </a:prstGeom>
            <a:solidFill>
              <a:schemeClr val="accent2">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bg1"/>
                  </a:solidFill>
                  <a:effectLst/>
                  <a:latin typeface="Segoe UI" pitchFamily="34" charset="0"/>
                  <a:cs typeface="Arial" pitchFamily="34" charset="0"/>
                </a:rPr>
                <a:t>1.3 </a:t>
              </a:r>
              <a:r>
                <a:rPr lang="es-ES" sz="1100" smtClean="0">
                  <a:solidFill>
                    <a:schemeClr val="bg1"/>
                  </a:solidFill>
                  <a:latin typeface="Segoe UI" pitchFamily="34" charset="0"/>
                  <a:cs typeface="Arial" pitchFamily="34" charset="0"/>
                </a:rPr>
                <a:t>C</a:t>
              </a:r>
              <a:r>
                <a:rPr kumimoji="0" lang="es-ES" sz="1100" b="1" i="0" u="none" strike="noStrike" cap="none" normalizeH="0" baseline="0" smtClean="0">
                  <a:ln>
                    <a:noFill/>
                  </a:ln>
                  <a:solidFill>
                    <a:schemeClr val="bg1"/>
                  </a:solidFill>
                  <a:effectLst/>
                  <a:latin typeface="Segoe UI" pitchFamily="34" charset="0"/>
                  <a:cs typeface="Arial" pitchFamily="34" charset="0"/>
                </a:rPr>
                <a:t>alidad</a:t>
              </a:r>
              <a:endParaRPr kumimoji="0" lang="es-ES" sz="1100" b="0" i="0" u="none" strike="noStrike" cap="none" normalizeH="0" baseline="0" smtClean="0">
                <a:ln>
                  <a:noFill/>
                </a:ln>
                <a:solidFill>
                  <a:schemeClr val="bg1"/>
                </a:solidFill>
                <a:effectLst/>
                <a:latin typeface="Arial" pitchFamily="34" charset="0"/>
                <a:cs typeface="Arial" pitchFamily="34" charset="0"/>
              </a:endParaRPr>
            </a:p>
          </p:txBody>
        </p:sp>
        <p:sp>
          <p:nvSpPr>
            <p:cNvPr id="14" name="AutoShape 12"/>
            <p:cNvSpPr>
              <a:spLocks noChangeArrowheads="1"/>
            </p:cNvSpPr>
            <p:nvPr/>
          </p:nvSpPr>
          <p:spPr bwMode="auto">
            <a:xfrm>
              <a:off x="1260" y="8848"/>
              <a:ext cx="2100" cy="1478"/>
            </a:xfrm>
            <a:prstGeom prst="roundRect">
              <a:avLst>
                <a:gd name="adj" fmla="val 16667"/>
              </a:avLst>
            </a:prstGeom>
            <a:solidFill>
              <a:schemeClr val="accent2">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bg1"/>
                  </a:solidFill>
                  <a:effectLst/>
                  <a:latin typeface="Segoe UI" pitchFamily="34" charset="0"/>
                  <a:cs typeface="Arial" pitchFamily="34" charset="0"/>
                </a:rPr>
                <a:t>1.4 Integridad</a:t>
              </a:r>
              <a:endParaRPr kumimoji="0" lang="es-ES" sz="1100" b="0" i="0" u="none" strike="noStrike" cap="none" normalizeH="0" baseline="0" smtClean="0">
                <a:ln>
                  <a:noFill/>
                </a:ln>
                <a:solidFill>
                  <a:schemeClr val="bg1"/>
                </a:solidFill>
                <a:effectLst/>
                <a:latin typeface="Arial" pitchFamily="34" charset="0"/>
                <a:cs typeface="Arial" pitchFamily="34" charset="0"/>
              </a:endParaRPr>
            </a:p>
          </p:txBody>
        </p:sp>
        <p:sp>
          <p:nvSpPr>
            <p:cNvPr id="15" name="AutoShape 13"/>
            <p:cNvSpPr>
              <a:spLocks noChangeArrowheads="1"/>
            </p:cNvSpPr>
            <p:nvPr/>
          </p:nvSpPr>
          <p:spPr bwMode="auto">
            <a:xfrm>
              <a:off x="3825" y="3837"/>
              <a:ext cx="2100" cy="1478"/>
            </a:xfrm>
            <a:prstGeom prst="roundRect">
              <a:avLst>
                <a:gd name="adj" fmla="val 16667"/>
              </a:avLst>
            </a:prstGeom>
            <a:solidFill>
              <a:schemeClr val="accent1">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lang="es-ES" sz="1100" smtClean="0">
                  <a:solidFill>
                    <a:schemeClr val="accent3">
                      <a:lumMod val="20000"/>
                      <a:lumOff val="80000"/>
                    </a:schemeClr>
                  </a:solidFill>
                  <a:latin typeface="Segoe UI" pitchFamily="34" charset="0"/>
                  <a:cs typeface="Arial" pitchFamily="34" charset="0"/>
                </a:rPr>
                <a:t>2.1 </a:t>
              </a:r>
              <a:r>
                <a:rPr kumimoji="0" lang="es-ES" sz="1100" b="1" i="0" u="none" strike="noStrike" cap="none" normalizeH="0" baseline="0" smtClean="0">
                  <a:ln>
                    <a:noFill/>
                  </a:ln>
                  <a:solidFill>
                    <a:schemeClr val="accent3">
                      <a:lumMod val="20000"/>
                      <a:lumOff val="80000"/>
                    </a:schemeClr>
                  </a:solidFill>
                  <a:effectLst/>
                  <a:latin typeface="Segoe UI" pitchFamily="34" charset="0"/>
                  <a:cs typeface="Arial" pitchFamily="34" charset="0"/>
                </a:rPr>
                <a:t>Cobertura</a:t>
              </a:r>
              <a:endParaRPr kumimoji="0" lang="es-ES" sz="1100" b="0" i="0" u="none" strike="noStrike" cap="none" normalizeH="0" baseline="0" smtClean="0">
                <a:ln>
                  <a:noFill/>
                </a:ln>
                <a:solidFill>
                  <a:schemeClr val="accent3">
                    <a:lumMod val="20000"/>
                    <a:lumOff val="80000"/>
                  </a:schemeClr>
                </a:solidFill>
                <a:effectLst/>
                <a:latin typeface="Arial" pitchFamily="34" charset="0"/>
                <a:cs typeface="Arial" pitchFamily="34" charset="0"/>
              </a:endParaRPr>
            </a:p>
          </p:txBody>
        </p:sp>
        <p:sp>
          <p:nvSpPr>
            <p:cNvPr id="16" name="AutoShape 14"/>
            <p:cNvSpPr>
              <a:spLocks noChangeArrowheads="1"/>
            </p:cNvSpPr>
            <p:nvPr/>
          </p:nvSpPr>
          <p:spPr bwMode="auto">
            <a:xfrm>
              <a:off x="3825" y="5487"/>
              <a:ext cx="2100" cy="1478"/>
            </a:xfrm>
            <a:prstGeom prst="roundRect">
              <a:avLst>
                <a:gd name="adj" fmla="val 16667"/>
              </a:avLst>
            </a:prstGeom>
            <a:solidFill>
              <a:schemeClr val="accent1">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accent3">
                      <a:lumMod val="20000"/>
                      <a:lumOff val="80000"/>
                    </a:schemeClr>
                  </a:solidFill>
                  <a:effectLst/>
                  <a:latin typeface="Segoe UI" pitchFamily="34" charset="0"/>
                  <a:cs typeface="Arial" pitchFamily="34" charset="0"/>
                </a:rPr>
                <a:t>2.2 Orden</a:t>
              </a:r>
              <a:endParaRPr kumimoji="0" lang="es-ES" sz="1100" b="0" i="0" u="none" strike="noStrike" cap="none" normalizeH="0" baseline="0" smtClean="0">
                <a:ln>
                  <a:noFill/>
                </a:ln>
                <a:solidFill>
                  <a:schemeClr val="accent3">
                    <a:lumMod val="20000"/>
                    <a:lumOff val="80000"/>
                  </a:schemeClr>
                </a:solidFill>
                <a:effectLst/>
                <a:latin typeface="Arial" pitchFamily="34" charset="0"/>
                <a:cs typeface="Arial" pitchFamily="34" charset="0"/>
              </a:endParaRPr>
            </a:p>
          </p:txBody>
        </p:sp>
        <p:sp>
          <p:nvSpPr>
            <p:cNvPr id="17" name="AutoShape 15"/>
            <p:cNvSpPr>
              <a:spLocks noChangeArrowheads="1"/>
            </p:cNvSpPr>
            <p:nvPr/>
          </p:nvSpPr>
          <p:spPr bwMode="auto">
            <a:xfrm>
              <a:off x="3825" y="7122"/>
              <a:ext cx="2100" cy="1478"/>
            </a:xfrm>
            <a:prstGeom prst="roundRect">
              <a:avLst>
                <a:gd name="adj" fmla="val 16667"/>
              </a:avLst>
            </a:prstGeom>
            <a:solidFill>
              <a:schemeClr val="accent1">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accent3">
                      <a:lumMod val="20000"/>
                      <a:lumOff val="80000"/>
                    </a:schemeClr>
                  </a:solidFill>
                  <a:effectLst/>
                  <a:latin typeface="Segoe UI" pitchFamily="34" charset="0"/>
                  <a:cs typeface="Arial" pitchFamily="34" charset="0"/>
                </a:rPr>
                <a:t>2.3 Orientación de las Políticas</a:t>
              </a:r>
              <a:endParaRPr kumimoji="0" lang="es-ES" sz="1100" b="0" i="0" u="none" strike="noStrike" cap="none" normalizeH="0" baseline="0" smtClean="0">
                <a:ln>
                  <a:noFill/>
                </a:ln>
                <a:solidFill>
                  <a:schemeClr val="accent3">
                    <a:lumMod val="20000"/>
                    <a:lumOff val="80000"/>
                  </a:schemeClr>
                </a:solidFill>
                <a:effectLst/>
                <a:latin typeface="Arial" pitchFamily="34" charset="0"/>
                <a:cs typeface="Arial" pitchFamily="34" charset="0"/>
              </a:endParaRPr>
            </a:p>
          </p:txBody>
        </p:sp>
        <p:sp>
          <p:nvSpPr>
            <p:cNvPr id="18" name="AutoShape 16"/>
            <p:cNvSpPr>
              <a:spLocks noChangeArrowheads="1"/>
            </p:cNvSpPr>
            <p:nvPr/>
          </p:nvSpPr>
          <p:spPr bwMode="auto">
            <a:xfrm>
              <a:off x="3825" y="8772"/>
              <a:ext cx="2100" cy="1478"/>
            </a:xfrm>
            <a:prstGeom prst="roundRect">
              <a:avLst>
                <a:gd name="adj" fmla="val 16667"/>
              </a:avLst>
            </a:prstGeom>
            <a:solidFill>
              <a:schemeClr val="accent1">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accent3">
                      <a:lumMod val="20000"/>
                      <a:lumOff val="80000"/>
                    </a:schemeClr>
                  </a:solidFill>
                  <a:effectLst/>
                  <a:latin typeface="Segoe UI" pitchFamily="34" charset="0"/>
                  <a:cs typeface="Arial" pitchFamily="34" charset="0"/>
                </a:rPr>
                <a:t>2.4 Credibilidad</a:t>
              </a:r>
              <a:endParaRPr kumimoji="0" lang="es-ES" sz="1100" b="0" i="0" u="none" strike="noStrike" cap="none" normalizeH="0" baseline="0" smtClean="0">
                <a:ln>
                  <a:noFill/>
                </a:ln>
                <a:solidFill>
                  <a:schemeClr val="accent3">
                    <a:lumMod val="20000"/>
                    <a:lumOff val="80000"/>
                  </a:schemeClr>
                </a:solidFill>
                <a:effectLst/>
                <a:latin typeface="Arial" pitchFamily="34" charset="0"/>
                <a:cs typeface="Arial" pitchFamily="34" charset="0"/>
              </a:endParaRPr>
            </a:p>
          </p:txBody>
        </p:sp>
        <p:sp>
          <p:nvSpPr>
            <p:cNvPr id="19" name="AutoShape 17"/>
            <p:cNvSpPr>
              <a:spLocks noChangeArrowheads="1"/>
            </p:cNvSpPr>
            <p:nvPr/>
          </p:nvSpPr>
          <p:spPr bwMode="auto">
            <a:xfrm>
              <a:off x="8967" y="3870"/>
              <a:ext cx="2100" cy="1478"/>
            </a:xfrm>
            <a:prstGeom prst="roundRect">
              <a:avLst>
                <a:gd name="adj" fmla="val 16667"/>
              </a:avLst>
            </a:prstGeom>
            <a:solidFill>
              <a:srgbClr val="D8D8D8"/>
            </a:solidFill>
            <a:ln w="28575">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spcBef>
                  <a:spcPct val="0"/>
                </a:spcBef>
              </a:pPr>
              <a:r>
                <a:rPr kumimoji="0" lang="es-ES" sz="1100" b="1" i="0" u="none" strike="noStrike" cap="none" normalizeH="0" baseline="0" smtClean="0">
                  <a:ln>
                    <a:noFill/>
                  </a:ln>
                  <a:solidFill>
                    <a:schemeClr val="tx1"/>
                  </a:solidFill>
                  <a:effectLst/>
                  <a:latin typeface="Segoe UI" pitchFamily="34" charset="0"/>
                  <a:cs typeface="Arial" pitchFamily="34" charset="0"/>
                </a:rPr>
                <a:t>4.1</a:t>
              </a:r>
              <a:r>
                <a:rPr kumimoji="0" lang="es-ES" sz="1100" b="1" i="0" u="none" strike="noStrike" cap="none" normalizeH="0" smtClean="0">
                  <a:ln>
                    <a:noFill/>
                  </a:ln>
                  <a:solidFill>
                    <a:schemeClr val="tx1"/>
                  </a:solidFill>
                  <a:effectLst/>
                  <a:latin typeface="Segoe UI" pitchFamily="34" charset="0"/>
                  <a:cs typeface="Arial" pitchFamily="34" charset="0"/>
                </a:rPr>
                <a:t> Propriedad, </a:t>
              </a:r>
              <a:r>
                <a:rPr kumimoji="0" lang="es-ES" sz="1100" b="1" i="0" u="none" strike="noStrike" cap="none" normalizeH="0" baseline="0" smtClean="0">
                  <a:ln>
                    <a:noFill/>
                  </a:ln>
                  <a:solidFill>
                    <a:schemeClr val="tx1"/>
                  </a:solidFill>
                  <a:effectLst/>
                  <a:latin typeface="Segoe UI" pitchFamily="34" charset="0"/>
                  <a:cs typeface="Arial" pitchFamily="34" charset="0"/>
                </a:rPr>
                <a:t>Contratación </a:t>
              </a:r>
              <a:r>
                <a:rPr lang="es-ES" sz="1100" smtClean="0">
                  <a:latin typeface="Segoe UI" pitchFamily="34" charset="0"/>
                  <a:cs typeface="Arial" pitchFamily="34" charset="0"/>
                </a:rPr>
                <a:t>&amp; Regimen Fiscal</a:t>
              </a:r>
              <a:endParaRPr kumimoji="0" lang="es-ES" sz="1100" b="0" i="0" u="none" strike="noStrike" cap="none" normalizeH="0" baseline="0" smtClean="0">
                <a:ln>
                  <a:noFill/>
                </a:ln>
                <a:solidFill>
                  <a:schemeClr val="tx1"/>
                </a:solidFill>
                <a:effectLst/>
                <a:latin typeface="Arial" pitchFamily="34" charset="0"/>
                <a:cs typeface="Arial" pitchFamily="34" charset="0"/>
              </a:endParaRPr>
            </a:p>
          </p:txBody>
        </p:sp>
        <p:sp>
          <p:nvSpPr>
            <p:cNvPr id="20" name="AutoShape 18"/>
            <p:cNvSpPr>
              <a:spLocks noChangeArrowheads="1"/>
            </p:cNvSpPr>
            <p:nvPr/>
          </p:nvSpPr>
          <p:spPr bwMode="auto">
            <a:xfrm>
              <a:off x="8967" y="5484"/>
              <a:ext cx="2100" cy="1478"/>
            </a:xfrm>
            <a:prstGeom prst="roundRect">
              <a:avLst>
                <a:gd name="adj" fmla="val 16667"/>
              </a:avLst>
            </a:prstGeom>
            <a:solidFill>
              <a:schemeClr val="accent2">
                <a:lumMod val="60000"/>
                <a:lumOff val="40000"/>
              </a:schemeClr>
            </a:solidFill>
            <a:ln w="38100">
              <a:solidFill>
                <a:srgbClr val="F2F2F2"/>
              </a:solidFill>
              <a:round/>
              <a:headEnd/>
              <a:tailEnd/>
            </a:ln>
            <a:effectLst>
              <a:outerShdw dist="28398" dir="3806097" algn="ctr" rotWithShape="0">
                <a:srgbClr val="622423">
                  <a:alpha val="50000"/>
                </a:srgbClr>
              </a:outerShdw>
            </a:effectLst>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bg1"/>
                  </a:solidFill>
                  <a:effectLst/>
                  <a:latin typeface="Segoe UI" pitchFamily="34" charset="0"/>
                  <a:cs typeface="Arial" pitchFamily="34" charset="0"/>
                </a:rPr>
                <a:t>4.2 Informaciones Fiscales</a:t>
              </a:r>
              <a:endParaRPr kumimoji="0" lang="es-ES" sz="1100" b="0" i="0" u="none" strike="noStrike" cap="none" normalizeH="0" baseline="0" smtClean="0">
                <a:ln>
                  <a:noFill/>
                </a:ln>
                <a:solidFill>
                  <a:schemeClr val="bg1"/>
                </a:solidFill>
                <a:effectLst/>
                <a:latin typeface="Arial" pitchFamily="34" charset="0"/>
                <a:cs typeface="Arial" pitchFamily="34" charset="0"/>
              </a:endParaRPr>
            </a:p>
          </p:txBody>
        </p:sp>
        <p:sp>
          <p:nvSpPr>
            <p:cNvPr id="21" name="AutoShape 19"/>
            <p:cNvSpPr>
              <a:spLocks noChangeArrowheads="1"/>
            </p:cNvSpPr>
            <p:nvPr/>
          </p:nvSpPr>
          <p:spPr bwMode="auto">
            <a:xfrm>
              <a:off x="8967" y="7150"/>
              <a:ext cx="2100" cy="1478"/>
            </a:xfrm>
            <a:prstGeom prst="roundRect">
              <a:avLst>
                <a:gd name="adj" fmla="val 16667"/>
              </a:avLst>
            </a:prstGeom>
            <a:solidFill>
              <a:schemeClr val="accent1">
                <a:lumMod val="60000"/>
                <a:lumOff val="40000"/>
              </a:schemeClr>
            </a:solidFill>
            <a:ln w="38100">
              <a:solidFill>
                <a:srgbClr val="F2F2F2"/>
              </a:solidFill>
              <a:round/>
              <a:headEnd/>
              <a:tailEnd/>
            </a:ln>
            <a:effectLst>
              <a:outerShdw dist="28398" dir="3806097" algn="ctr" rotWithShape="0">
                <a:srgbClr val="243F60">
                  <a:alpha val="50000"/>
                </a:srgbClr>
              </a:outerShdw>
            </a:effectLst>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tx1"/>
                  </a:solidFill>
                  <a:effectLst/>
                  <a:latin typeface="Segoe UI" pitchFamily="34" charset="0"/>
                  <a:cs typeface="Arial" pitchFamily="34" charset="0"/>
                </a:rPr>
                <a:t>4.3. Previsión Fiscales y Presupuesto</a:t>
              </a:r>
              <a:endParaRPr kumimoji="0" lang="es-ES" sz="1100" b="0" i="0" u="none" strike="noStrike" cap="none" normalizeH="0" baseline="0" smtClean="0">
                <a:ln>
                  <a:noFill/>
                </a:ln>
                <a:solidFill>
                  <a:schemeClr val="tx1"/>
                </a:solidFill>
                <a:effectLst/>
                <a:latin typeface="Arial" pitchFamily="34" charset="0"/>
                <a:cs typeface="Arial" pitchFamily="34" charset="0"/>
              </a:endParaRPr>
            </a:p>
          </p:txBody>
        </p:sp>
        <p:sp>
          <p:nvSpPr>
            <p:cNvPr id="22" name="AutoShape 20"/>
            <p:cNvSpPr>
              <a:spLocks noChangeArrowheads="1"/>
            </p:cNvSpPr>
            <p:nvPr/>
          </p:nvSpPr>
          <p:spPr bwMode="auto">
            <a:xfrm>
              <a:off x="6420" y="4159"/>
              <a:ext cx="2100" cy="1478"/>
            </a:xfrm>
            <a:prstGeom prst="roundRect">
              <a:avLst>
                <a:gd name="adj" fmla="val 16667"/>
              </a:avLst>
            </a:prstGeom>
            <a:solidFill>
              <a:schemeClr val="accent3">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dirty="0" smtClean="0">
                  <a:ln>
                    <a:noFill/>
                  </a:ln>
                  <a:solidFill>
                    <a:schemeClr val="tx1"/>
                  </a:solidFill>
                  <a:effectLst/>
                  <a:latin typeface="Segoe UI" pitchFamily="34" charset="0"/>
                  <a:cs typeface="Arial" pitchFamily="34" charset="0"/>
                </a:rPr>
                <a:t>3.1 Análisis de Riesgos</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AutoShape 21"/>
            <p:cNvSpPr>
              <a:spLocks noChangeArrowheads="1"/>
            </p:cNvSpPr>
            <p:nvPr/>
          </p:nvSpPr>
          <p:spPr bwMode="auto">
            <a:xfrm>
              <a:off x="6420" y="5840"/>
              <a:ext cx="2100" cy="1478"/>
            </a:xfrm>
            <a:prstGeom prst="roundRect">
              <a:avLst>
                <a:gd name="adj" fmla="val 16667"/>
              </a:avLst>
            </a:prstGeom>
            <a:solidFill>
              <a:schemeClr val="accent3">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pPr>
              <a:r>
                <a:rPr lang="es-ES" sz="1100" smtClean="0">
                  <a:latin typeface="Segoe UI" pitchFamily="34" charset="0"/>
                  <a:cs typeface="Arial" pitchFamily="34" charset="0"/>
                </a:rPr>
                <a:t>3.2 Gestión de Riesgos</a:t>
              </a:r>
              <a:endParaRPr lang="es-ES" sz="1100">
                <a:latin typeface="Segoe UI" pitchFamily="34" charset="0"/>
                <a:cs typeface="Arial" pitchFamily="34" charset="0"/>
              </a:endParaRPr>
            </a:p>
          </p:txBody>
        </p:sp>
        <p:sp>
          <p:nvSpPr>
            <p:cNvPr id="24" name="AutoShape 22"/>
            <p:cNvSpPr>
              <a:spLocks noChangeArrowheads="1"/>
            </p:cNvSpPr>
            <p:nvPr/>
          </p:nvSpPr>
          <p:spPr bwMode="auto">
            <a:xfrm>
              <a:off x="8967" y="8838"/>
              <a:ext cx="2100" cy="1478"/>
            </a:xfrm>
            <a:prstGeom prst="roundRect">
              <a:avLst>
                <a:gd name="adj" fmla="val 16667"/>
              </a:avLst>
            </a:prstGeom>
            <a:solidFill>
              <a:schemeClr val="accent3">
                <a:lumMod val="60000"/>
                <a:lumOff val="40000"/>
              </a:schemeClr>
            </a:solidFill>
            <a:ln w="38100">
              <a:solidFill>
                <a:srgbClr val="F2F2F2"/>
              </a:solidFill>
              <a:round/>
              <a:headEnd/>
              <a:tailEnd/>
            </a:ln>
            <a:effectLst>
              <a:outerShdw dist="28398" dir="3806097" algn="ctr" rotWithShape="0">
                <a:srgbClr val="4E6128">
                  <a:alpha val="50000"/>
                </a:srgbClr>
              </a:outerShdw>
            </a:effectLst>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buClrTx/>
                <a:buSzTx/>
                <a:buFontTx/>
                <a:buNone/>
                <a:tabLst/>
              </a:pPr>
              <a:r>
                <a:rPr kumimoji="0" lang="es-ES" sz="1100" b="1" i="0" u="none" strike="noStrike" cap="none" normalizeH="0" baseline="0" smtClean="0">
                  <a:ln>
                    <a:noFill/>
                  </a:ln>
                  <a:solidFill>
                    <a:schemeClr val="tx1"/>
                  </a:solidFill>
                  <a:effectLst/>
                  <a:latin typeface="Segoe UI" pitchFamily="34" charset="0"/>
                  <a:cs typeface="Arial" pitchFamily="34" charset="0"/>
                </a:rPr>
                <a:t>4.4. Análisis y Gestión de Riesgos Fiscales</a:t>
              </a:r>
              <a:endParaRPr kumimoji="0" lang="es-ES" sz="1100" b="0" i="0" u="none" strike="noStrike" cap="none" normalizeH="0" baseline="0" smtClean="0">
                <a:ln>
                  <a:noFill/>
                </a:ln>
                <a:solidFill>
                  <a:schemeClr val="tx1"/>
                </a:solidFill>
                <a:effectLst/>
                <a:latin typeface="Arial" pitchFamily="34" charset="0"/>
                <a:cs typeface="Arial" pitchFamily="34" charset="0"/>
              </a:endParaRPr>
            </a:p>
          </p:txBody>
        </p:sp>
        <p:sp>
          <p:nvSpPr>
            <p:cNvPr id="25" name="AutoShape 23"/>
            <p:cNvSpPr>
              <a:spLocks noChangeArrowheads="1"/>
            </p:cNvSpPr>
            <p:nvPr/>
          </p:nvSpPr>
          <p:spPr bwMode="auto">
            <a:xfrm>
              <a:off x="6420" y="7445"/>
              <a:ext cx="2100" cy="1553"/>
            </a:xfrm>
            <a:prstGeom prst="roundRect">
              <a:avLst>
                <a:gd name="adj" fmla="val 16667"/>
              </a:avLst>
            </a:prstGeom>
            <a:solidFill>
              <a:schemeClr val="accent3">
                <a:lumMod val="60000"/>
                <a:lumOff val="40000"/>
              </a:schemeClr>
            </a:solidFill>
            <a:ln w="38100">
              <a:solidFill>
                <a:srgbClr val="FFFFFF"/>
              </a:solidFill>
              <a:round/>
              <a:headEnd/>
              <a:tailEnd/>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spcBef>
                  <a:spcPct val="0"/>
                </a:spcBef>
              </a:pPr>
              <a:r>
                <a:rPr kumimoji="0" lang="es-ES" sz="1100" b="1" i="0" u="none" strike="noStrike" cap="none" normalizeH="0" baseline="0" dirty="0" smtClean="0">
                  <a:ln>
                    <a:noFill/>
                  </a:ln>
                  <a:solidFill>
                    <a:schemeClr val="tx1"/>
                  </a:solidFill>
                  <a:effectLst/>
                  <a:latin typeface="Segoe UI" pitchFamily="34" charset="0"/>
                  <a:cs typeface="Arial" pitchFamily="34" charset="0"/>
                </a:rPr>
                <a:t>3.3 </a:t>
              </a:r>
              <a:r>
                <a:rPr lang="es-ES" sz="1100" dirty="0" smtClean="0">
                  <a:latin typeface="Segoe UI" pitchFamily="34" charset="0"/>
                  <a:cs typeface="Arial" pitchFamily="34" charset="0"/>
                </a:rPr>
                <a:t>Coordinación Fiscal </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27" name="Rectangle 3"/>
          <p:cNvSpPr>
            <a:spLocks noChangeArrowheads="1"/>
          </p:cNvSpPr>
          <p:nvPr/>
        </p:nvSpPr>
        <p:spPr bwMode="auto">
          <a:xfrm>
            <a:off x="0" y="2390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Slide Number Placeholder 3"/>
          <p:cNvSpPr txBox="1">
            <a:spLocks/>
          </p:cNvSpPr>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2914377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99FE57-B04B-4B7C-816D-A15AF53620B8}" type="slidenum">
              <a:rPr lang="en-US" smtClean="0"/>
              <a:pPr/>
              <a:t>9</a:t>
            </a:fld>
            <a:endParaRPr lang="en-US"/>
          </a:p>
        </p:txBody>
      </p:sp>
      <p:sp>
        <p:nvSpPr>
          <p:cNvPr id="11" name="Title 1"/>
          <p:cNvSpPr>
            <a:spLocks noGrp="1"/>
          </p:cNvSpPr>
          <p:nvPr>
            <p:ph type="title" sz="quarter"/>
          </p:nvPr>
        </p:nvSpPr>
        <p:spPr>
          <a:xfrm>
            <a:off x="0" y="76200"/>
            <a:ext cx="7924800" cy="762000"/>
          </a:xfrm>
        </p:spPr>
        <p:txBody>
          <a:bodyPr/>
          <a:lstStyle/>
          <a:p>
            <a:r>
              <a:rPr lang="es-ES" sz="2400" dirty="0" smtClean="0"/>
              <a:t>II - Evaluación de Transparencia Fiscal:</a:t>
            </a:r>
            <a:br>
              <a:rPr lang="es-ES" sz="2400" dirty="0" smtClean="0"/>
            </a:br>
            <a:r>
              <a:rPr lang="es-ES" sz="2400" b="0" dirty="0" smtClean="0">
                <a:solidFill>
                  <a:srgbClr val="000066"/>
                </a:solidFill>
              </a:rPr>
              <a:t>Resumen de los Resultados - Costa Rica</a:t>
            </a:r>
            <a:endParaRPr lang="es-ES" sz="2400" dirty="0">
              <a:solidFill>
                <a:srgbClr val="000066"/>
              </a:solidFill>
            </a:endParaRPr>
          </a:p>
        </p:txBody>
      </p:sp>
      <p:pic>
        <p:nvPicPr>
          <p:cNvPr id="1026" name="Picture 2"/>
          <p:cNvPicPr>
            <a:picLocks noChangeAspect="1" noChangeArrowheads="1"/>
          </p:cNvPicPr>
          <p:nvPr/>
        </p:nvPicPr>
        <p:blipFill>
          <a:blip r:embed="rId3" cstate="print"/>
          <a:srcRect/>
          <a:stretch>
            <a:fillRect/>
          </a:stretch>
        </p:blipFill>
        <p:spPr bwMode="auto">
          <a:xfrm>
            <a:off x="1295400" y="1143000"/>
            <a:ext cx="6553200" cy="5715000"/>
          </a:xfrm>
          <a:prstGeom prst="rect">
            <a:avLst/>
          </a:prstGeom>
          <a:noFill/>
          <a:ln w="9525">
            <a:noFill/>
            <a:miter lim="800000"/>
            <a:headEnd/>
            <a:tailEnd/>
          </a:ln>
          <a:effectLst/>
        </p:spPr>
      </p:pic>
      <p:sp>
        <p:nvSpPr>
          <p:cNvPr id="5" name="Slide Number Placeholder 3"/>
          <p:cNvSpPr txBox="1">
            <a:spLocks/>
          </p:cNvSpPr>
          <p:nvPr/>
        </p:nvSpPr>
        <p:spPr bwMode="auto">
          <a:xfrm>
            <a:off x="68580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199FE57-B04B-4B7C-816D-A15AF53620B8}" type="slidenum">
              <a:rPr kumimoji="0" lang="en-US" sz="1600" b="1" i="0" u="none" strike="noStrike" kern="1200" cap="none" spc="0" normalizeH="0" baseline="0" noProof="0" smtClean="0">
                <a:ln>
                  <a:noFill/>
                </a:ln>
                <a:solidFill>
                  <a:srgbClr val="8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600" b="1" i="0" u="none" strike="noStrike" kern="1200" cap="none" spc="0" normalizeH="0" baseline="0" noProof="0" dirty="0">
              <a:ln>
                <a:noFill/>
              </a:ln>
              <a:solidFill>
                <a:srgbClr val="800000"/>
              </a:solidFill>
              <a:effectLst/>
              <a:uLnTx/>
              <a:uFillTx/>
              <a:latin typeface="Arial" charset="0"/>
              <a:ea typeface="+mn-ea"/>
              <a:cs typeface="Arial" charset="0"/>
            </a:endParaRPr>
          </a:p>
        </p:txBody>
      </p:sp>
    </p:spTree>
    <p:extLst>
      <p:ext uri="{BB962C8B-B14F-4D97-AF65-F5344CB8AC3E}">
        <p14:creationId xmlns:p14="http://schemas.microsoft.com/office/powerpoint/2010/main" val="1784085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16218E"/>
      </a:dk1>
      <a:lt1>
        <a:srgbClr val="FFFFFF"/>
      </a:lt1>
      <a:dk2>
        <a:srgbClr val="002060"/>
      </a:dk2>
      <a:lt2>
        <a:srgbClr val="808080"/>
      </a:lt2>
      <a:accent1>
        <a:srgbClr val="920000"/>
      </a:accent1>
      <a:accent2>
        <a:srgbClr val="212165"/>
      </a:accent2>
      <a:accent3>
        <a:srgbClr val="D2AA00"/>
      </a:accent3>
      <a:accent4>
        <a:srgbClr val="F2F2F2"/>
      </a:accent4>
      <a:accent5>
        <a:srgbClr val="A5A5A5"/>
      </a:accent5>
      <a:accent6>
        <a:srgbClr val="2D2D8A"/>
      </a:accent6>
      <a:hlink>
        <a:srgbClr val="009999"/>
      </a:hlink>
      <a:folHlink>
        <a:srgbClr val="333399"/>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42758</TotalTime>
  <Words>6182</Words>
  <Application>Microsoft Office PowerPoint</Application>
  <PresentationFormat>Presentación en pantalla (4:3)</PresentationFormat>
  <Paragraphs>607</Paragraphs>
  <Slides>40</Slides>
  <Notes>26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40</vt:i4>
      </vt:variant>
    </vt:vector>
  </HeadingPairs>
  <TitlesOfParts>
    <vt:vector size="45" baseType="lpstr">
      <vt:lpstr>SimSun</vt:lpstr>
      <vt:lpstr>Arial</vt:lpstr>
      <vt:lpstr>Segoe UI</vt:lpstr>
      <vt:lpstr>Times New Roman</vt:lpstr>
      <vt:lpstr>Default Design</vt:lpstr>
      <vt:lpstr> Código y Evaluación de Transparencia Fiscal</vt:lpstr>
      <vt:lpstr>Nuevo Código de Transparencia Fiscal: Estructura de la Presentación</vt:lpstr>
      <vt:lpstr>I. El Código de Transparencia Fiscal de 2007 </vt:lpstr>
      <vt:lpstr>II. El Nuevo Código de Transparencia Fiscal  Objetivos de la Revisión</vt:lpstr>
      <vt:lpstr>II. El Nuevo Código de Transparencia Fiscal  Objetivos de la Revisión</vt:lpstr>
      <vt:lpstr>II. El Nuevo Código de Transparencia Fiscal  Objetivos de la Revisión </vt:lpstr>
      <vt:lpstr>II. El Nuevo Código de Transparencia Fiscal  Estructura del Código Revisado</vt:lpstr>
      <vt:lpstr>II - Los 4 Pilares del Código de Transparencia</vt:lpstr>
      <vt:lpstr>II - Evaluación de Transparencia Fiscal: Resumen de los Resultados - Costa Rica</vt:lpstr>
      <vt:lpstr>II - Evaluación de Transparencia Fiscal: Resumen de los Resultados - Bolivia</vt:lpstr>
      <vt:lpstr>II - Evaluación de Transparencia Fiscal: Resumen de los Resultados - Portugal</vt:lpstr>
      <vt:lpstr>II - Evaluación de Transparencia Fiscal: Considera todo el sector público</vt:lpstr>
      <vt:lpstr>Presentación de PowerPoint</vt:lpstr>
      <vt:lpstr>II. Indicadores de Vulnerabilidad Fiscal: Informaciones Fiscales - Irlanda</vt:lpstr>
      <vt:lpstr>II - Portugal: Evolución de la Deuda Pública</vt:lpstr>
      <vt:lpstr>II - Tamaño de los Pasivos de las Empresas Públicas en Varios Países</vt:lpstr>
      <vt:lpstr>II - Rusia: Cobertura de los Estados Financieros (% del PIB)</vt:lpstr>
      <vt:lpstr>II - Relevancia de las PPPs en algunos países</vt:lpstr>
      <vt:lpstr>II - Tamaño de las Empresas Públicas en algunos Países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Código de Transparencia Fiscal  Principios y Prácticas</vt:lpstr>
      <vt:lpstr>III - Evaluación de Transparencia Fiscal: Plan de Acción Priorizado &amp; Secuenciado</vt:lpstr>
      <vt:lpstr>IV - Cronograma de Atividades</vt:lpstr>
      <vt:lpstr>Más Informaciones</vt:lpstr>
    </vt:vector>
  </TitlesOfParts>
  <Company>International Monetary Fund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FAD is implementing the MTS - Presentation for Mr. Lipsky's visit to FAD</dc:title>
  <dc:creator>Ter-Minassian, Teresa</dc:creator>
  <cp:keywords>2007-04-19</cp:keywords>
  <cp:lastModifiedBy>Myriam Adelaida Galvez García</cp:lastModifiedBy>
  <cp:revision>1467</cp:revision>
  <dcterms:created xsi:type="dcterms:W3CDTF">2005-10-27T19:06:44Z</dcterms:created>
  <dcterms:modified xsi:type="dcterms:W3CDTF">2016-05-20T21:29:08Z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