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61" r:id="rId3"/>
    <p:sldId id="462" r:id="rId4"/>
    <p:sldId id="427" r:id="rId5"/>
    <p:sldId id="435" r:id="rId6"/>
    <p:sldId id="449" r:id="rId7"/>
    <p:sldId id="423" r:id="rId8"/>
    <p:sldId id="463" r:id="rId9"/>
    <p:sldId id="469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4" r:id="rId22"/>
    <p:sldId id="467" r:id="rId23"/>
    <p:sldId id="466" r:id="rId24"/>
    <p:sldId id="470" r:id="rId25"/>
    <p:sldId id="440" r:id="rId26"/>
    <p:sldId id="443" r:id="rId27"/>
    <p:sldId id="447" r:id="rId28"/>
    <p:sldId id="468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C4648"/>
    <a:srgbClr val="FB5308"/>
    <a:srgbClr val="F93707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2988"/>
  </p:normalViewPr>
  <p:slideViewPr>
    <p:cSldViewPr snapToGrid="0" snapToObjects="1">
      <p:cViewPr varScale="1">
        <p:scale>
          <a:sx n="101" d="100"/>
          <a:sy n="101" d="100"/>
        </p:scale>
        <p:origin x="1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epeek.com/Digital-Asset-Management/oecd/governance/principles-for-independent-fiscal-institutions-and-case-studies_budget-15-5jm2795tv625#page1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caltransparency.net/giftprinciples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590" y="1221812"/>
            <a:ext cx="7205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Observatorio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calidad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del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gasto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público</a:t>
            </a:r>
            <a:endParaRPr lang="en-NZ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Conceptos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clave y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experiencia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internacional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590" y="2258327"/>
            <a:ext cx="4616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Arial"/>
                <a:cs typeface="Arial"/>
              </a:rPr>
              <a:t>Juan Pablo </a:t>
            </a:r>
            <a:r>
              <a:rPr lang="it-IT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Guerrero</a:t>
            </a:r>
            <a:endParaRPr lang="it-IT" sz="1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Iniciativa</a:t>
            </a:r>
            <a:r>
              <a:rPr lang="it-IT" sz="1600" b="1" dirty="0" smtClean="0">
                <a:solidFill>
                  <a:schemeClr val="bg1"/>
                </a:solidFill>
                <a:latin typeface="Arial"/>
                <a:cs typeface="Arial"/>
              </a:rPr>
              <a:t> Global para la </a:t>
            </a:r>
            <a:r>
              <a:rPr lang="it-IT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Transparencia</a:t>
            </a:r>
            <a:r>
              <a:rPr lang="it-IT" sz="1600" b="1" dirty="0" smtClean="0">
                <a:solidFill>
                  <a:schemeClr val="bg1"/>
                </a:solidFill>
                <a:latin typeface="Arial"/>
                <a:cs typeface="Arial"/>
              </a:rPr>
              <a:t> Fiscal  </a:t>
            </a:r>
            <a:endParaRPr lang="it-IT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590" y="4849932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#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TransparenciaFiscal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589" y="4183887"/>
            <a:ext cx="244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Guatemala, GT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Arial"/>
                <a:cs typeface="Arial"/>
              </a:rPr>
              <a:t>Febrero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 9, 2017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9" y="2315817"/>
            <a:ext cx="8875643" cy="1818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2032" y="4789386"/>
            <a:ext cx="4161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6900"/>
                </a:solidFill>
              </a:rPr>
              <a:t>Aplicados a la propuesta de un </a:t>
            </a:r>
          </a:p>
          <a:p>
            <a:pPr algn="ctr"/>
            <a:r>
              <a:rPr lang="es-ES_tradnl" sz="2400" b="1" dirty="0" smtClean="0">
                <a:solidFill>
                  <a:srgbClr val="FF6900"/>
                </a:solidFill>
              </a:rPr>
              <a:t>observatorio del gasto público</a:t>
            </a:r>
            <a:endParaRPr lang="es-ES_tradnl" sz="2400" b="1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9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00100" y="2166128"/>
            <a:ext cx="7856933" cy="3185160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Política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587" y="2485011"/>
            <a:ext cx="56800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Claridad  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 información completa sobre los mecanismos de </a:t>
            </a:r>
            <a:r>
              <a:rPr lang="es-ES_tradn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responder con respecto al propósito, alcance, restricciones, resultados deseados, proceso y plazos, y los resultados esperados y finales de </a:t>
            </a:r>
            <a:r>
              <a:rPr lang="es-ES_trad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dicha </a:t>
            </a:r>
            <a:r>
              <a:rPr lang="es-ES_tradn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ES_trad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_tradnl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27" y="2485011"/>
            <a:ext cx="513827" cy="5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2027467"/>
            <a:ext cx="7879614" cy="4014883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152" y="2134565"/>
            <a:ext cx="5680035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Inclusión</a:t>
            </a:r>
          </a:p>
          <a:p>
            <a:endParaRPr lang="es-ES_tradnl" sz="18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8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Usar proactivamente mecanismos múltiples para contactar y comprometer a los ciudadanos y actores no gubernamentales, incluidos los grupos y personas tradicionalmente excluidas y vulnerables, y las voces que son raramente escuchadas, sin discriminación por ningún motivo, como la nacionalidad, raza, origen étnico, religión, género, orientación sexual, discapacidad, edad o casta; y considerar las opiniones públicas de forma objetiva independientemente de su origen.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2" y="2134565"/>
            <a:ext cx="638030" cy="638030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Política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11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2148331"/>
            <a:ext cx="7856933" cy="3320237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587" y="2485011"/>
            <a:ext cx="56800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Respeto a la </a:t>
            </a:r>
            <a:r>
              <a:rPr lang="es-ES_tradnl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autodeterminaci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Permitir y apoyar a las personas y comunidades, incluidas aquellas directamente afectadas, a expresar sus intereses en sus propias formas, y elegir el medio de participación que prefieran, al tiempo de reconocer que pueden existir grupos que representen a otros.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13" y="2232101"/>
            <a:ext cx="513827" cy="51382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512217" y="1469598"/>
            <a:ext cx="805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Política Presupuestaria</a:t>
            </a:r>
            <a:endParaRPr lang="es-ES_tradnl" sz="20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36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2222" y="2122517"/>
            <a:ext cx="7856933" cy="3376474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0672" y="2333427"/>
            <a:ext cx="56800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Oportunidad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Permitir un tiempo suficiente en los ciclos del presupuesto y las políticas para que el público proporcione su opinión sobre cada fase; permitir la </a:t>
            </a:r>
            <a:r>
              <a:rPr lang="es-E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participaci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mientras se encuentren abiertas una amplia gama de opciones; y, cuando sea conveniente, permitir más de una ronda de participación.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77" y="2395560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08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545" y="2168642"/>
            <a:ext cx="7856933" cy="3561537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587" y="2547069"/>
            <a:ext cx="580151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Accesibilidad</a:t>
            </a:r>
          </a:p>
          <a:p>
            <a:endParaRPr lang="es-ES_trad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Facilitar la participación pública en general distribuyendo información </a:t>
            </a:r>
            <a:r>
              <a:rPr lang="es-ES_trad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presupuestaria 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completa y todos los demás datos relevantes, en formatos y a </a:t>
            </a:r>
            <a:r>
              <a:rPr lang="es-ES_trad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trav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és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mecanismos que sean fáciles para todos de acceder, comprender y usar, reutilizar y transformar, principalmente en formatos de datos abiertos.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11" y="2478997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32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566" y="1463274"/>
            <a:ext cx="7844222" cy="4231522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9113" y="1345961"/>
            <a:ext cx="56800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Transparencia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Apoyar cada participación del público proporcionando toda la información relevante, destacando e informando los objetivos clave de la política, opciones, elecciones e intercambios, identificando los potenciales impactos sociales, económicos y ambientales, e incorporando una diversidad de perspectivas; proporcionar </a:t>
            </a:r>
            <a:r>
              <a:rPr lang="es-E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retroalimentaci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comen</a:t>
            </a:r>
            <a:r>
              <a:rPr lang="es-E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tarios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puntuales y específicos sobre los insumos aportados por el  público y que expliquen c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ómo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incorporó o no en la política o asesoría oficial</a:t>
            </a:r>
            <a:r>
              <a:rPr lang="es-ES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72" y="1455296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05918" y="82235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6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266" y="2075322"/>
            <a:ext cx="7856933" cy="3185160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1303" y="2665180"/>
            <a:ext cx="56800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Proporcionalidad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una combinación de mecanismos de participación proporcionales a la escala e impacto del problema o política involucrada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02" y="2624157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Política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545" y="1690560"/>
            <a:ext cx="7807324" cy="3923215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677" y="1619376"/>
            <a:ext cx="56800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Sostenibilidad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entidades estatales y no estatales procuran una participación continua y regular para aumentar los conocimientos compartidos y la confianza mutua a lo largo del tiempo; la participación pública se institucionaliza cuando sea apropiado y efectivo, garantizando que los comentarios provistos conduzcan a la revisión de las decisiones sobre políticas fiscales; y revisar periódicamente y evaluar la experiencia para mejorar la participación futura.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3" y="1832899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448717" y="10504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4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266" y="2075322"/>
            <a:ext cx="7856933" cy="3185160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587" y="2485011"/>
            <a:ext cx="5680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Complementariedad</a:t>
            </a:r>
          </a:p>
          <a:p>
            <a:endParaRPr lang="es-ES_tradnl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que los mecanismos de participación pública se complementen y aumenten la eficiencia de los sistemas existentes de gobierno y rendición de cuentas.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38" y="2485011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 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67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47843"/>
            <a:ext cx="83332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Qué es la </a:t>
            </a:r>
            <a:r>
              <a:rPr lang="es-ES_tradnl" sz="2400" i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Global </a:t>
            </a:r>
            <a:r>
              <a:rPr lang="es-ES_tradnl" sz="2400" i="1" dirty="0" err="1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Initiative</a:t>
            </a:r>
            <a:r>
              <a:rPr lang="es-ES_tradnl" sz="2400" i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400" i="1" dirty="0" err="1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s-ES_tradnl" sz="2400" i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Fiscal </a:t>
            </a:r>
            <a:r>
              <a:rPr lang="es-ES_tradnl" sz="2400" i="1" dirty="0" err="1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Transparency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</a:pPr>
            <a:r>
              <a:rPr lang="es-ES_tradnl" sz="24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s-ES_tradnl" sz="2400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bservatorios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 de calidad del gasto: justificación y objetivos</a:t>
            </a:r>
          </a:p>
          <a:p>
            <a:pPr marL="457200" indent="-457200">
              <a:buFontTx/>
              <a:buAutoNum type="arabicParenR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Principios de Alto Nivel en Transparencia Presupuestaria, Participación y Rendición de Cuentas y </a:t>
            </a:r>
            <a:r>
              <a:rPr lang="es-ES_tradnl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Principios de Participación Pública</a:t>
            </a:r>
          </a:p>
          <a:p>
            <a:pPr marL="457200" indent="-457200">
              <a:buAutoNum type="arabicParenR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Implicaciones para un observatorio de calidad del gasto público</a:t>
            </a:r>
          </a:p>
          <a:p>
            <a:pPr marL="457200" indent="-457200">
              <a:buAutoNum type="arabicParenR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Lecciones clave para los observatorios tras revisión de instituciones fiscales independientes</a:t>
            </a:r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77696" y="581457"/>
            <a:ext cx="3511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0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545" y="2247309"/>
            <a:ext cx="7766524" cy="3404203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7646" y="2199904"/>
            <a:ext cx="56800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Reciprocidad</a:t>
            </a:r>
          </a:p>
          <a:p>
            <a:endParaRPr lang="es-ES_trad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entidades estatales y no estatales involucradas en actividades de participación pública deben ser abiertas y </a:t>
            </a:r>
            <a:r>
              <a:rPr lang="es-ES_tradn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ícitas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su misión, los intereses que buscan alcanzar y a quién representan; deben comprometerse y observar todas las reglas acordadas para la participación; y deben cooperar para lograr los objetivos de la participación. </a:t>
            </a:r>
            <a:endParaRPr lang="es-ES_tradnl" sz="20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96" y="2199904"/>
            <a:ext cx="513827" cy="585422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>
                <a:solidFill>
                  <a:srgbClr val="FB5308"/>
                </a:solidFill>
                <a:latin typeface="Arial"/>
                <a:cs typeface="Arial"/>
              </a:rPr>
              <a:t>Política </a:t>
            </a:r>
            <a:r>
              <a:rPr lang="es-ES_tradnl" sz="2000" smtClean="0">
                <a:solidFill>
                  <a:srgbClr val="FB5308"/>
                </a:solidFill>
                <a:latin typeface="Arial"/>
                <a:cs typeface="Arial"/>
              </a:rPr>
              <a:t>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540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782" y="1064381"/>
            <a:ext cx="716976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Garantía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del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derecho de acceso a información </a:t>
            </a:r>
            <a:endParaRPr lang="es-E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Condiciones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propicias para la participación pública y el diálogo respetuoso</a:t>
            </a:r>
          </a:p>
          <a:p>
            <a:pPr marL="285750" indent="-285750">
              <a:buFont typeface="Arial" charset="0"/>
              <a:buChar char="•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Garantía de independencia, objetividad técnica y competencia/capacidad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782" y="442434"/>
            <a:ext cx="8271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1. Implicaciones </a:t>
            </a:r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para un observatorio: elementos clave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4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782" y="1064381"/>
            <a:ext cx="71697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Claridad en la definición de marco y condiciones de actuación, las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reglas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y condiciones para la generación de observaciones y su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utilización</a:t>
            </a:r>
          </a:p>
          <a:p>
            <a:pPr marL="285750" indent="-285750">
              <a:buFont typeface="Arial" charset="0"/>
              <a:buChar char="•"/>
            </a:pPr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Las observaciones deben integrarse en sistema para mejorar los resultados del gasto público</a:t>
            </a:r>
          </a:p>
          <a:p>
            <a:pPr marL="285750" indent="-285750">
              <a:buFont typeface="Arial" charset="0"/>
              <a:buChar char="•"/>
            </a:pPr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Reciprocidad en transparencia, evaluación y control del conflicto de intereses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782" y="442434"/>
            <a:ext cx="8271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2</a:t>
            </a:r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. Implicaciones </a:t>
            </a:r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para un observatorio: elementos clave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4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782" y="1064381"/>
            <a:ext cx="71697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	</a:t>
            </a:r>
            <a:r>
              <a:rPr lang="es-ES_tradnl" sz="2200" u="sng" dirty="0" smtClean="0">
                <a:latin typeface="Arial" charset="0"/>
                <a:ea typeface="Arial" charset="0"/>
                <a:cs typeface="Arial" charset="0"/>
              </a:rPr>
              <a:t>Figuras jurídicas e institucionales variadas </a:t>
            </a:r>
          </a:p>
          <a:p>
            <a:endParaRPr lang="es-ES_tradnl" sz="22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sociaciones </a:t>
            </a: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civiles 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y redes de OSC sin </a:t>
            </a: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fines de lucro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Agencias mixtas (ONG-</a:t>
            </a:r>
            <a:r>
              <a:rPr lang="es-ES_tradnl" sz="2200" dirty="0" err="1" smtClean="0">
                <a:latin typeface="Arial" charset="0"/>
                <a:ea typeface="Arial" charset="0"/>
                <a:cs typeface="Arial" charset="0"/>
              </a:rPr>
              <a:t>Gob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) con funciones oficiales de evaluación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rganismos multisectoriales o representación corporativa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Entidades oficiales especializadas </a:t>
            </a: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en la medición de 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impacto y órganos constitucionales </a:t>
            </a:r>
          </a:p>
          <a:p>
            <a:pPr marL="285750" indent="-285750">
              <a:buFont typeface="Arial" charset="0"/>
              <a:buChar char="•"/>
            </a:pPr>
            <a:endParaRPr lang="es-ES_tradnl" sz="2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s-ES" sz="2200" u="sng" dirty="0" smtClean="0">
                <a:latin typeface="Arial" charset="0"/>
                <a:ea typeface="Arial" charset="0"/>
                <a:cs typeface="Arial" charset="0"/>
              </a:rPr>
              <a:t>Generalmente especializados</a:t>
            </a:r>
            <a:r>
              <a:rPr lang="es-ES" sz="2200" dirty="0" smtClean="0">
                <a:latin typeface="Arial" charset="0"/>
                <a:ea typeface="Arial" charset="0"/>
                <a:cs typeface="Arial" charset="0"/>
              </a:rPr>
              <a:t>: delimitación </a:t>
            </a:r>
            <a:r>
              <a:rPr lang="es-ES" sz="2200" dirty="0">
                <a:latin typeface="Arial" charset="0"/>
                <a:ea typeface="Arial" charset="0"/>
                <a:cs typeface="Arial" charset="0"/>
              </a:rPr>
              <a:t>del sector, programa o política a observar (</a:t>
            </a: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obra pública, compras y licitaciones, sectoriales -educación, salud, 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seguridad, equilibro fiscal, derechos fundamentales)</a:t>
            </a:r>
            <a:endParaRPr lang="es-ES_tradnl" sz="22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782" y="442434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Naturaleza de los observatorios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6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804" y="1210258"/>
            <a:ext cx="78892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s-ES_tradnl" sz="2800" b="1" dirty="0">
              <a:solidFill>
                <a:srgbClr val="FF6900"/>
              </a:solidFill>
              <a:latin typeface="Arial"/>
              <a:cs typeface="Arial"/>
            </a:endParaRPr>
          </a:p>
          <a:p>
            <a:r>
              <a:rPr lang="es-ES_tradn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¿ Cuál es el elemento clave más relevante para un observatorio ?</a:t>
            </a:r>
          </a:p>
          <a:p>
            <a:endParaRPr lang="es-ES_tradnl" sz="3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ES_tradnl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¿ </a:t>
            </a:r>
            <a:r>
              <a:rPr lang="es-ES_tradn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Qué alternativas existen a un observatorio ?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84208" y="401347"/>
            <a:ext cx="3335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u="sng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PREGUNTAS</a:t>
            </a:r>
            <a:endParaRPr lang="es-ES_tradnl" sz="4000" u="sng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530" y="2070819"/>
            <a:ext cx="805087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Crisis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global y déficits de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2008-09: urgencia de lograr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políticas fiscales sostenibles y sujetas a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escrutinio</a:t>
            </a:r>
          </a:p>
          <a:p>
            <a:pPr marL="342900" indent="-342900">
              <a:buFontTx/>
              <a:buChar char="-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reciente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creación, IFI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son consideradas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innovación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en la arquitectura de la gestión de finanzas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públicas</a:t>
            </a:r>
          </a:p>
          <a:p>
            <a:pPr marL="342900" indent="-342900">
              <a:buFontTx/>
              <a:buChar char="-"/>
            </a:pPr>
            <a:endParaRPr lang="es-ES" sz="2400" u="sng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s-ES" sz="2400" u="sng" dirty="0" smtClean="0">
                <a:latin typeface="Arial" charset="0"/>
                <a:ea typeface="Arial" charset="0"/>
                <a:cs typeface="Arial" charset="0"/>
              </a:rPr>
              <a:t>Objetivo </a:t>
            </a:r>
            <a:r>
              <a:rPr lang="es-ES" sz="2400" u="sng" dirty="0">
                <a:latin typeface="Arial" charset="0"/>
                <a:ea typeface="Arial" charset="0"/>
                <a:cs typeface="Arial" charset="0"/>
              </a:rPr>
              <a:t>principal </a:t>
            </a:r>
            <a:r>
              <a:rPr lang="es-ES" sz="2400" u="sng" dirty="0" smtClean="0">
                <a:latin typeface="Arial" charset="0"/>
                <a:ea typeface="Arial" charset="0"/>
                <a:cs typeface="Arial" charset="0"/>
              </a:rPr>
              <a:t>(Estudio </a:t>
            </a:r>
            <a:r>
              <a:rPr lang="es-ES" sz="2400" u="sng" dirty="0" smtClean="0">
                <a:latin typeface="Arial" charset="0"/>
                <a:ea typeface="Arial" charset="0"/>
                <a:cs typeface="Arial" charset="0"/>
                <a:hlinkClick r:id="rId2"/>
              </a:rPr>
              <a:t>OECD</a:t>
            </a:r>
            <a:r>
              <a:rPr lang="es-ES" sz="2400" u="sng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dirty="0">
                <a:latin typeface="Arial" charset="0"/>
                <a:ea typeface="Arial" charset="0"/>
                <a:cs typeface="Arial" charset="0"/>
              </a:rPr>
              <a:t>Favorecer políticas de gasto y fiscales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sanas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la calidad del gasto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y la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sostenibilidad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 de finanzas públicas </a:t>
            </a:r>
          </a:p>
          <a:p>
            <a:pPr marL="342900" indent="-342900">
              <a:buFontTx/>
              <a:buChar char="-"/>
            </a:pPr>
            <a:endParaRPr lang="es-E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endParaRPr lang="es-ES_tradnl" sz="17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530" y="487680"/>
            <a:ext cx="82172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6900"/>
                </a:solidFill>
              </a:rPr>
              <a:t>Comparación: Instituciones </a:t>
            </a:r>
            <a:r>
              <a:rPr lang="es-ES" sz="2800" b="1" dirty="0">
                <a:solidFill>
                  <a:srgbClr val="FF6900"/>
                </a:solidFill>
              </a:rPr>
              <a:t>Fiscales </a:t>
            </a:r>
            <a:r>
              <a:rPr lang="es-ES" sz="2800" b="1" dirty="0" smtClean="0">
                <a:solidFill>
                  <a:srgbClr val="FF6900"/>
                </a:solidFill>
              </a:rPr>
              <a:t>Independientes, algunas lecciones para </a:t>
            </a:r>
            <a:r>
              <a:rPr lang="es-ES" sz="2800" b="1" dirty="0">
                <a:solidFill>
                  <a:srgbClr val="FF6900"/>
                </a:solidFill>
              </a:rPr>
              <a:t>o</a:t>
            </a:r>
            <a:r>
              <a:rPr lang="es-ES" sz="2800" b="1" dirty="0" smtClean="0">
                <a:solidFill>
                  <a:srgbClr val="FF6900"/>
                </a:solidFill>
              </a:rPr>
              <a:t>bservatorios de gasto</a:t>
            </a:r>
            <a:endParaRPr lang="en-US" sz="2800" dirty="0">
              <a:solidFill>
                <a:srgbClr val="FF6900"/>
              </a:solidFill>
            </a:endParaRPr>
          </a:p>
          <a:p>
            <a:endParaRPr lang="es-ES_tradnl" sz="2000" b="1" dirty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802" y="1388067"/>
            <a:ext cx="805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Adaptación/apropiación local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buAutoNum type="arabicPeriod"/>
            </a:pP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ntorno político y actores tienen que apropiarse del proyecto y adaptarlo a realidad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institucional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local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Observatorios debe integrarse en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la realidad material y la cultura institucional y legal del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país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. Independencia 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a-partidismo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nálisis más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allá de intereses partidistas,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con objetividad técnica y profesionalismo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Transparencia en composición del observatorio, roles, formas de trabajo y metodología aplicadas  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Claridad en la agenda, los intereses y objetivos buscados (control del conflicto de interés)</a:t>
            </a:r>
          </a:p>
          <a:p>
            <a:pPr marL="3543300" lvl="7" indent="-342900">
              <a:buAutoNum type="alphaLcParenR"/>
            </a:pPr>
            <a:endParaRPr lang="es-E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530" y="487680"/>
            <a:ext cx="821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6900"/>
                </a:solidFill>
              </a:rPr>
              <a:t>1. Lecciones a considerar para los observatorios</a:t>
            </a:r>
            <a:endParaRPr lang="en-US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530" y="1010245"/>
            <a:ext cx="80508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s-ES" sz="1700" u="sng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. Mandato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 </a:t>
            </a: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Funciones claramente definidas </a:t>
            </a: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Capacidad para llevar a cabo análisis y publicar reportes </a:t>
            </a: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Claridad en la definición de la vinculación con el servicio público a observar</a:t>
            </a:r>
          </a:p>
          <a:p>
            <a:endParaRPr lang="es-ES" u="sng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Recursos</a:t>
            </a: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Adecuados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para sus funciones y objetivos, buscando sostenibilidad </a:t>
            </a:r>
          </a:p>
          <a:p>
            <a:pPr marL="342900" indent="-342900">
              <a:buAutoNum type="alphaLcParenR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. Relación con 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las agencias encargadas de la ejecución de gasto y los usuarios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La colaboración debe estar basada sobre reglas claras, comunicación abierta y fluida que incluya a servidores públicos, usuarios, buscando un objetivo de complementariedad a favor de los beneficiarios de los servicios públicos en cuestión. </a:t>
            </a:r>
          </a:p>
          <a:p>
            <a:endParaRPr lang="es-E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17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17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530" y="487680"/>
            <a:ext cx="8217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6900"/>
                </a:solidFill>
              </a:rPr>
              <a:t>2</a:t>
            </a:r>
            <a:r>
              <a:rPr lang="es-ES" sz="2800" b="1" dirty="0" smtClean="0">
                <a:solidFill>
                  <a:srgbClr val="FF6900"/>
                </a:solidFill>
              </a:rPr>
              <a:t>. Lecciones para observatorios </a:t>
            </a:r>
            <a:endParaRPr lang="es-ES_tradnl" sz="20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5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530" y="1010245"/>
            <a:ext cx="80508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17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sz="17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. Acceso a 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información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Dada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la asimetría de información entre observatorio y  gobierno, debe asegurarse acceso a la información necesaria para llevar acabo sus análisis y evaluaciones, y cualquier restricción al acceso a la información debe estar fundada en ley y debe haber salvaguardas que permitan acceso a documentos, preservando la información confidencial y reservada.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s-ES" dirty="0"/>
              <a:t> </a:t>
            </a:r>
            <a:endParaRPr lang="en-US" dirty="0"/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7. Comunicaciones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observatorios deben buscar una comunicación activa con otras redes, sociedad civil y los medios, para ampliar la presión hacia el gobierno sobre la necesidad de mejorar la calidad de los servicios públicos. </a:t>
            </a: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8. Evaluación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observatorios ganan legitimidad cuando se sujetan a revisiones y evaluaciones independientes que se publiquen. </a:t>
            </a:r>
            <a:r>
              <a:rPr lang="es-ES" dirty="0"/>
              <a:t> </a:t>
            </a:r>
            <a:endParaRPr lang="en-US" dirty="0"/>
          </a:p>
          <a:p>
            <a:endParaRPr lang="es-E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17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17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530" y="487680"/>
            <a:ext cx="8217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6900"/>
                </a:solidFill>
              </a:rPr>
              <a:t>3</a:t>
            </a:r>
            <a:r>
              <a:rPr lang="es-ES" sz="2800" b="1" dirty="0" smtClean="0">
                <a:solidFill>
                  <a:srgbClr val="FF6900"/>
                </a:solidFill>
              </a:rPr>
              <a:t>. Lecciones para observatorios </a:t>
            </a:r>
            <a:endParaRPr lang="es-ES_tradnl" sz="20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89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086" y="3609237"/>
            <a:ext cx="176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43" y="3737617"/>
            <a:ext cx="243543" cy="197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872" y="3054759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Contáctanos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872" y="4490737"/>
            <a:ext cx="4167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dirty="0" err="1">
                <a:solidFill>
                  <a:schemeClr val="bg1"/>
                </a:solidFill>
                <a:latin typeface="Arial"/>
                <a:cs typeface="Arial"/>
              </a:rPr>
              <a:t>guerrero@fiscaltransparency.net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0720" y="1618781"/>
            <a:ext cx="5250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 POR SU ATENCIÓN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6" y="1211302"/>
            <a:ext cx="79934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Global de Transparencia Fiscal (Presupuestaria)</a:t>
            </a:r>
          </a:p>
          <a:p>
            <a:endParaRPr lang="es-ES_tradnl" sz="3200" b="1" dirty="0" smtClean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b="1" dirty="0" smtClean="0"/>
              <a:t>Red </a:t>
            </a:r>
            <a:r>
              <a:rPr lang="es-ES_tradnl" sz="2000" dirty="0"/>
              <a:t>que facilita el diálogo entre gobiernos, organizaciones de sociedad civil, sector privado, instituciones financieras y especializadas internacionales, y otros actores </a:t>
            </a:r>
            <a:r>
              <a:rPr lang="es-ES_tradnl" sz="2000" b="1" dirty="0"/>
              <a:t>para encontrar soluciones a los desafíos de la transparencia </a:t>
            </a:r>
            <a:r>
              <a:rPr lang="es-ES_tradnl" sz="2000" b="1" dirty="0" smtClean="0"/>
              <a:t>presupuestaria y fiscal, </a:t>
            </a:r>
            <a:r>
              <a:rPr lang="es-ES_tradnl" sz="2000" b="1" dirty="0"/>
              <a:t>la participación y rendición de cuentas</a:t>
            </a:r>
            <a:r>
              <a:rPr lang="es-ES_tradnl" sz="2000" dirty="0"/>
              <a:t>. </a:t>
            </a:r>
            <a:endParaRPr lang="es-ES_tradnl" sz="2000" dirty="0" smtClean="0"/>
          </a:p>
          <a:p>
            <a:endParaRPr lang="en-US" sz="2000" dirty="0"/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es-ES_tradnl" sz="2000" dirty="0" smtClean="0"/>
              <a:t> trabaja en la coordinación en normas globales, la incidencia</a:t>
            </a:r>
            <a:r>
              <a:rPr lang="es-ES_tradnl" sz="2000" dirty="0"/>
              <a:t>, el aprendizaje entre pares y la asistencia técnica, </a:t>
            </a:r>
            <a:r>
              <a:rPr lang="es-ES_tradnl" sz="2000" dirty="0" smtClean="0"/>
              <a:t>el intercambio </a:t>
            </a:r>
            <a:r>
              <a:rPr lang="es-ES_tradnl" sz="2000" dirty="0"/>
              <a:t>de conocimiento y </a:t>
            </a:r>
            <a:r>
              <a:rPr lang="es-ES_tradnl" sz="2000" dirty="0" smtClean="0"/>
              <a:t>el uso </a:t>
            </a:r>
            <a:r>
              <a:rPr lang="es-ES_tradnl" sz="2000" dirty="0"/>
              <a:t>de </a:t>
            </a:r>
            <a:r>
              <a:rPr lang="es-ES_tradnl" sz="2000" dirty="0" smtClean="0"/>
              <a:t>tecnologías. </a:t>
            </a:r>
            <a:endParaRPr lang="en-US" sz="2000" dirty="0"/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8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6" y="1211302"/>
            <a:ext cx="79934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de la GIFT : 37 en 2017</a:t>
            </a:r>
          </a:p>
          <a:p>
            <a:endParaRPr lang="es-ES_tradnl" sz="3200" b="1" dirty="0" smtClean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13 agencias gubernamentales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presupuestarias, </a:t>
            </a:r>
            <a:r>
              <a:rPr lang="es-ES_tradnl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MinFin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-GT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SHCP-MX, OPP-UY, STP-PY, Hacienda-SV, Tesoro-EUA, Tesoro-Sudáfrica, Croacia, Túnez, Filipinas, Indonesia,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Rep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-Dominicana.</a:t>
            </a: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4 Instituciones financieras y especializadas internacionales: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Banco Mundial, FMI, OCDE, IFAC</a:t>
            </a: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15 Organizaciones </a:t>
            </a:r>
            <a:r>
              <a:rPr lang="es-ES_tradnl" sz="20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de sociedad </a:t>
            </a:r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civil</a:t>
            </a:r>
            <a:r>
              <a:rPr lang="es-ES_tradnl" sz="20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IBP, 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ICEFI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INESC, FUNDAR, FUNDE, y otras 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Fundaciones</a:t>
            </a:r>
            <a:r>
              <a:rPr lang="es-ES_tradnl" sz="20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Hewlett, Ford,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Omidyar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Network, UK-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DfID</a:t>
            </a: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Instituciones de investigación y asesoría técnica</a:t>
            </a:r>
            <a:r>
              <a:rPr lang="es-ES_tradnl" sz="2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MITRE, Global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Integrity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Open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Contracting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Partnership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C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ollaborative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Africa Budget Reform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Initiative</a:t>
            </a: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0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217" y="1847804"/>
            <a:ext cx="8239896" cy="677682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826" y="2816135"/>
            <a:ext cx="82398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Gasto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público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tiene retos de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sostenibilidad, de equidad y calidad</a:t>
            </a:r>
          </a:p>
          <a:p>
            <a:pPr marL="342900" indent="-342900">
              <a:buFontTx/>
              <a:buChar char="-"/>
            </a:pP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Representantes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populares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aprueban y vigilan en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forma</a:t>
            </a:r>
            <a:r>
              <a:rPr lang="es-ES_tradn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ineficaz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 con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información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incompleta</a:t>
            </a:r>
          </a:p>
          <a:p>
            <a:pPr marL="342900" indent="-342900">
              <a:buFontTx/>
              <a:buChar char="-"/>
            </a:pP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Carencia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 información sobre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riesgos fiscales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 estructura del ingreso nacional</a:t>
            </a:r>
            <a:endParaRPr lang="es-ES_tradnl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Calidad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 los servicios públicos </a:t>
            </a:r>
            <a:r>
              <a:rPr lang="es-ES_tradn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deficiente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su alcance es </a:t>
            </a:r>
            <a:r>
              <a:rPr lang="es-ES_tradn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nsuficiente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Gobierno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 tiene los recursos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para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para </a:t>
            </a:r>
            <a:r>
              <a:rPr lang="es-ES_tradnl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medir la calidad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gasto como insumo para mejoras</a:t>
            </a:r>
            <a:endParaRPr lang="en-NZ" sz="28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3250" y="1913120"/>
            <a:ext cx="691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Arial"/>
                <a:cs typeface="Arial"/>
              </a:rPr>
              <a:t>¿Cuál es el problema?</a:t>
            </a:r>
            <a:endParaRPr lang="es-ES_tradnl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4" y="1528369"/>
            <a:ext cx="1104368" cy="1258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3479" y="820196"/>
            <a:ext cx="667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¿</a:t>
            </a:r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Observatorio de calidad del gasto público?</a:t>
            </a:r>
            <a:endParaRPr lang="en-US" sz="2400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0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782" y="1064381"/>
            <a:ext cx="7169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Generar </a:t>
            </a:r>
            <a:r>
              <a:rPr lang="es-ES_tradnl" b="1" dirty="0">
                <a:solidFill>
                  <a:srgbClr val="3C4648"/>
                </a:solidFill>
                <a:latin typeface="Arial"/>
                <a:cs typeface="Arial"/>
              </a:rPr>
              <a:t>información útil 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para corregir y mejorar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el gasto 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Ampliar 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el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diálogo, opciones e innovaciones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en las políticas de gasto 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Mejorar: a)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efectividad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del gasto; b)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eficiencia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en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la asignación; c) 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transparencia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y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uso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de recursos públicos; e) sostenibilidad</a:t>
            </a: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Mejorar el conocimiento de las </a:t>
            </a:r>
            <a:r>
              <a:rPr lang="es-ES_tradnl" b="1" dirty="0">
                <a:solidFill>
                  <a:srgbClr val="3C4648"/>
                </a:solidFill>
                <a:latin typeface="Arial"/>
                <a:cs typeface="Arial"/>
              </a:rPr>
              <a:t>necesidades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 de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ciudadanos y tomar en cuenta su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 situación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y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perspectiva</a:t>
            </a:r>
            <a:endParaRPr lang="es-ES_tradnl" b="1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b="1" dirty="0">
                <a:solidFill>
                  <a:srgbClr val="3C4648"/>
                </a:solidFill>
                <a:latin typeface="Arial"/>
                <a:cs typeface="Arial"/>
              </a:rPr>
              <a:t>Empoderar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 a los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ciudadanos y fortalecer la rendición de cuentas 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Reducir la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corrupción y aumentar la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confianza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en el gobierno 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Favorecer el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desarrollo humano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con el mejor uso de los recursos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329" y="621792"/>
            <a:ext cx="829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Objetivos de observatorio </a:t>
            </a:r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del gasto público  </a:t>
            </a:r>
            <a:endParaRPr lang="es-ES_tradnl" sz="24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9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217" y="1847804"/>
            <a:ext cx="8239896" cy="677682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166" y="2006279"/>
            <a:ext cx="82398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Respaldados </a:t>
            </a:r>
            <a:r>
              <a:rPr lang="es-ES" sz="20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por </a:t>
            </a:r>
            <a:r>
              <a:rPr lang="es-ES" sz="20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Asamblea </a:t>
            </a:r>
            <a:r>
              <a:rPr lang="es-ES" sz="20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General de </a:t>
            </a:r>
            <a:r>
              <a:rPr lang="es-ES" sz="20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Naciones </a:t>
            </a:r>
            <a:r>
              <a:rPr lang="es-ES" sz="20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Unidas en 2012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sz="16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Principio 5.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Todas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las operaciones financieras del sector público deben tener sustento en ley, y los procedimientos de ahí emanados, deben ser sujetos a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escrutinio público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, y su aplicación debe estar sujeta a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revisión independiente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Principio 8.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La facultad de recaudar impuestos y ejercer recursos públicos en nombre del pueblo debe ser conferida por la legislatura … que debe tener la atribución, recursos e información necesaria para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exigir cuentas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en forma efectiva al ejecutivo por el uso de los recursos públicos. </a:t>
            </a: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Principio 10.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Ciudadanos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tienen derecho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a tener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oportunidades efectivas de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participar en forma directa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en la discusión pública sobre el diseño y la implementación de las políticas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presupuestarias.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/>
              <a:t> </a:t>
            </a:r>
            <a:endParaRPr lang="en-US" dirty="0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647475"/>
            <a:ext cx="82638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Observatorio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desde perspectiva de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Principios</a:t>
            </a:r>
            <a:r>
              <a:rPr lang="en-US" sz="2800" b="1" dirty="0" smtClean="0">
                <a:solidFill>
                  <a:srgbClr val="FF6900"/>
                </a:solidFill>
                <a:latin typeface="Arial"/>
                <a:cs typeface="Arial"/>
              </a:rPr>
              <a:t>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Alto Nivel de Transparencia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Presupuestaria, </a:t>
            </a:r>
            <a:r>
              <a:rPr lang="es-E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Participación y Rendición de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cuentas</a:t>
            </a:r>
            <a:endParaRPr lang="en-US" sz="2800" b="1" dirty="0">
              <a:solidFill>
                <a:srgbClr val="FF69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22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612" y="1210258"/>
            <a:ext cx="78892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6900"/>
                </a:solidFill>
                <a:latin typeface="Arial"/>
                <a:cs typeface="Arial"/>
              </a:rPr>
              <a:t>¿Por qué un nuevo conjunto de principios sobre participación pública? </a:t>
            </a:r>
          </a:p>
          <a:p>
            <a:endParaRPr lang="es-ES_tradnl" sz="2800" b="1" dirty="0">
              <a:solidFill>
                <a:srgbClr val="FB5308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s-ES_tradnl" sz="2800" dirty="0" smtClean="0">
                <a:solidFill>
                  <a:srgbClr val="595959"/>
                </a:solidFill>
                <a:latin typeface="Arial"/>
                <a:cs typeface="Arial"/>
              </a:rPr>
              <a:t>Participación </a:t>
            </a: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es un derecho </a:t>
            </a:r>
            <a:r>
              <a:rPr lang="es-ES_tradnl" sz="2800" dirty="0" smtClean="0">
                <a:solidFill>
                  <a:srgbClr val="595959"/>
                </a:solidFill>
                <a:latin typeface="Arial"/>
                <a:cs typeface="Arial"/>
              </a:rPr>
              <a:t>ciudadano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Publicación de información por sí sola no es suficiente para la rendición de cuentas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s-ES_tradnl" sz="2800" dirty="0" smtClean="0">
                <a:solidFill>
                  <a:srgbClr val="595959"/>
                </a:solidFill>
                <a:latin typeface="Arial"/>
                <a:cs typeface="Arial"/>
              </a:rPr>
              <a:t>Complementar </a:t>
            </a: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sistemas de gobernanza existentes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Mejorar la </a:t>
            </a:r>
            <a:r>
              <a:rPr lang="es-ES_tradnl" sz="2800" b="1" dirty="0">
                <a:solidFill>
                  <a:srgbClr val="595959"/>
                </a:solidFill>
                <a:latin typeface="Arial"/>
                <a:cs typeface="Arial"/>
              </a:rPr>
              <a:t>calidad del diseño e implementación </a:t>
            </a: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de políticas públicas</a:t>
            </a:r>
          </a:p>
          <a:p>
            <a:endParaRPr lang="es-ES_tradnl" sz="2800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9556" y="401347"/>
            <a:ext cx="686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u="sng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Un observatorio se refiere a participación pública</a:t>
            </a:r>
            <a:endParaRPr lang="es-ES_tradnl" sz="2400" u="sng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4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804" y="1210258"/>
            <a:ext cx="78892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s-ES_tradnl" sz="28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s-ES_tradnl" sz="3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ES_tradn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¿ Qué ganan los servidores públicos ?</a:t>
            </a:r>
          </a:p>
          <a:p>
            <a:endParaRPr lang="es-ES_tradnl" sz="3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ES_tradnl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¿ </a:t>
            </a:r>
            <a:r>
              <a:rPr lang="es-ES_tradn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Qué pierde el gobierno ?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84208" y="401347"/>
            <a:ext cx="3335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u="sng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PREGUNTAS</a:t>
            </a:r>
            <a:endParaRPr lang="es-ES_tradnl" sz="4000" u="sng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89252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1495</Words>
  <Application>Microsoft Office PowerPoint</Application>
  <PresentationFormat>Presentación en pantalla (4:3)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gift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Myriam Adelaida Galvez García</cp:lastModifiedBy>
  <cp:revision>416</cp:revision>
  <dcterms:created xsi:type="dcterms:W3CDTF">2015-03-01T23:52:29Z</dcterms:created>
  <dcterms:modified xsi:type="dcterms:W3CDTF">2017-02-09T21:05:14Z</dcterms:modified>
</cp:coreProperties>
</file>