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  <p:sldMasterId id="2147483673" r:id="rId2"/>
    <p:sldMasterId id="2147483685" r:id="rId3"/>
  </p:sldMasterIdLst>
  <p:notesMasterIdLst>
    <p:notesMasterId r:id="rId14"/>
  </p:notesMasterIdLst>
  <p:handoutMasterIdLst>
    <p:handoutMasterId r:id="rId15"/>
  </p:handoutMasterIdLst>
  <p:sldIdLst>
    <p:sldId id="472" r:id="rId4"/>
    <p:sldId id="460" r:id="rId5"/>
    <p:sldId id="509" r:id="rId6"/>
    <p:sldId id="516" r:id="rId7"/>
    <p:sldId id="510" r:id="rId8"/>
    <p:sldId id="513" r:id="rId9"/>
    <p:sldId id="517" r:id="rId10"/>
    <p:sldId id="518" r:id="rId11"/>
    <p:sldId id="519" r:id="rId12"/>
    <p:sldId id="520" r:id="rId13"/>
  </p:sldIdLst>
  <p:sldSz cx="9144000" cy="6858000" type="screen4x3"/>
  <p:notesSz cx="7010400" cy="9296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4E78"/>
    <a:srgbClr val="005493"/>
    <a:srgbClr val="2683C6"/>
    <a:srgbClr val="1286D9"/>
    <a:srgbClr val="1FC1FF"/>
    <a:srgbClr val="D2EFFA"/>
    <a:srgbClr val="13676C"/>
    <a:srgbClr val="2480C3"/>
    <a:srgbClr val="75B6E5"/>
    <a:srgbClr val="3A7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06" autoAdjust="0"/>
    <p:restoredTop sz="94746" autoAdjust="0"/>
  </p:normalViewPr>
  <p:slideViewPr>
    <p:cSldViewPr snapToGrid="0" snapToObjects="1">
      <p:cViewPr varScale="1">
        <p:scale>
          <a:sx n="102" d="100"/>
          <a:sy n="102" d="100"/>
        </p:scale>
        <p:origin x="120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75C26FB-2EE3-4C6B-BF45-918D7E0C0711}" type="datetimeFigureOut">
              <a:rPr lang="es-GT" smtClean="0"/>
              <a:t>15/02/2017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D0A6AEB-7D1E-4C2A-96E1-68FEDCFCFBE7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65755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9AF24FF-68FC-4C42-88E1-4E3E65DD68F3}" type="datetimeFigureOut">
              <a:rPr lang="es-GT" smtClean="0"/>
              <a:t>15/02/2017</a:t>
            </a:fld>
            <a:endParaRPr lang="es-GT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GT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44584B2-4A6F-4B76-AE19-F92D13E82DC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12137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871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45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6075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4666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0" y="0"/>
            <a:ext cx="9144000" cy="9302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4593" y="22335"/>
            <a:ext cx="8229600" cy="9078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8" name="Paralelogramo 7"/>
          <p:cNvSpPr/>
          <p:nvPr userDrawn="1"/>
        </p:nvSpPr>
        <p:spPr>
          <a:xfrm>
            <a:off x="-536632" y="-35777"/>
            <a:ext cx="2978312" cy="965978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2357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324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4363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6800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775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5920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57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4593" y="22335"/>
            <a:ext cx="8229600" cy="907866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7384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970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54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19343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76641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0" y="0"/>
            <a:ext cx="9144000" cy="9302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4593" y="22335"/>
            <a:ext cx="8229600" cy="9078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8" name="Paralelogramo 7"/>
          <p:cNvSpPr/>
          <p:nvPr userDrawn="1"/>
        </p:nvSpPr>
        <p:spPr>
          <a:xfrm>
            <a:off x="-536632" y="-35777"/>
            <a:ext cx="2978312" cy="965978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21392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86409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15067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33671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95527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250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00410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41328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91211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3356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054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458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74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40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666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640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499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643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2540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08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2540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F000E-2887-7C42-8975-5F5030BA899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67570-70E4-AB41-82B4-EABFEC02F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54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2540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0" y="2935367"/>
            <a:ext cx="9144000" cy="1483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GT" sz="3200" b="1" dirty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  <a:t>Estandarización, Desmaterialización y </a:t>
            </a:r>
            <a:endParaRPr lang="es-GT" sz="3200" b="1" dirty="0" smtClean="0">
              <a:solidFill>
                <a:srgbClr val="005493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s-GT" sz="3200" b="1" dirty="0" smtClean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  <a:t>Sistema </a:t>
            </a:r>
            <a:r>
              <a:rPr lang="es-GT" sz="3200" b="1" dirty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  <a:t>de Anotaciones en Cuenta </a:t>
            </a:r>
          </a:p>
        </p:txBody>
      </p:sp>
      <p:sp>
        <p:nvSpPr>
          <p:cNvPr id="8" name="3 Rectángulo"/>
          <p:cNvSpPr/>
          <p:nvPr/>
        </p:nvSpPr>
        <p:spPr>
          <a:xfrm>
            <a:off x="0" y="6762478"/>
            <a:ext cx="9149237" cy="9552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476" y="561942"/>
            <a:ext cx="2282966" cy="142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59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alphaModFix amt="5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/>
          <p:cNvGrpSpPr/>
          <p:nvPr/>
        </p:nvGrpSpPr>
        <p:grpSpPr>
          <a:xfrm>
            <a:off x="0" y="0"/>
            <a:ext cx="11728677" cy="697394"/>
            <a:chOff x="0" y="0"/>
            <a:chExt cx="11728677" cy="697394"/>
          </a:xfrm>
        </p:grpSpPr>
        <p:sp>
          <p:nvSpPr>
            <p:cNvPr id="12" name="3 Rectángulo"/>
            <p:cNvSpPr/>
            <p:nvPr/>
          </p:nvSpPr>
          <p:spPr>
            <a:xfrm>
              <a:off x="0" y="4287"/>
              <a:ext cx="7832065" cy="12518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grpSp>
          <p:nvGrpSpPr>
            <p:cNvPr id="13" name="Agrupar 12"/>
            <p:cNvGrpSpPr/>
            <p:nvPr/>
          </p:nvGrpSpPr>
          <p:grpSpPr>
            <a:xfrm>
              <a:off x="6976677" y="0"/>
              <a:ext cx="4752000" cy="697394"/>
              <a:chOff x="5483486" y="6234283"/>
              <a:chExt cx="4752000" cy="697394"/>
            </a:xfrm>
          </p:grpSpPr>
          <p:sp>
            <p:nvSpPr>
              <p:cNvPr id="14" name="Paralelogramo 13"/>
              <p:cNvSpPr/>
              <p:nvPr/>
            </p:nvSpPr>
            <p:spPr>
              <a:xfrm>
                <a:off x="5483486" y="6234283"/>
                <a:ext cx="4752000" cy="623717"/>
              </a:xfrm>
              <a:prstGeom prst="parallelogram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pic>
            <p:nvPicPr>
              <p:cNvPr id="18" name="Imagen 1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74229" y="6271729"/>
                <a:ext cx="1055916" cy="659948"/>
              </a:xfrm>
              <a:prstGeom prst="rect">
                <a:avLst/>
              </a:prstGeom>
            </p:spPr>
          </p:pic>
        </p:grpSp>
      </p:grpSp>
      <p:sp>
        <p:nvSpPr>
          <p:cNvPr id="25" name="1 Título"/>
          <p:cNvSpPr>
            <a:spLocks noGrp="1"/>
          </p:cNvSpPr>
          <p:nvPr>
            <p:ph type="title"/>
          </p:nvPr>
        </p:nvSpPr>
        <p:spPr>
          <a:xfrm>
            <a:off x="393736" y="299340"/>
            <a:ext cx="8229600" cy="1143000"/>
          </a:xfrm>
        </p:spPr>
        <p:txBody>
          <a:bodyPr>
            <a:normAutofit/>
          </a:bodyPr>
          <a:lstStyle/>
          <a:p>
            <a:r>
              <a:rPr lang="es-GT" sz="2800" b="1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  <a:t>Otras Ventajas de la Estandarización y Desmaterialización</a:t>
            </a:r>
            <a:endParaRPr lang="es-GT" sz="2800" b="1" dirty="0">
              <a:solidFill>
                <a:srgbClr val="00549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2 Marcador de contenido"/>
          <p:cNvSpPr>
            <a:spLocks noGrp="1"/>
          </p:cNvSpPr>
          <p:nvPr>
            <p:ph idx="1"/>
          </p:nvPr>
        </p:nvSpPr>
        <p:spPr>
          <a:xfrm>
            <a:off x="393736" y="1910423"/>
            <a:ext cx="8345430" cy="4553131"/>
          </a:xfrm>
        </p:spPr>
        <p:txBody>
          <a:bodyPr>
            <a:noAutofit/>
          </a:bodyPr>
          <a:lstStyle/>
          <a:p>
            <a:r>
              <a:rPr lang="es-GT" sz="2000" dirty="0" smtClean="0">
                <a:solidFill>
                  <a:srgbClr val="2A4E78"/>
                </a:solidFill>
                <a:latin typeface="Arial" charset="0"/>
                <a:ea typeface="Arial" charset="0"/>
                <a:cs typeface="Arial" charset="0"/>
              </a:rPr>
              <a:t>Ya que el Mercado de Deuda Pública es el pilar del Mercado de Capitales su desarrollo es esencial para el desarrollo del Mercado de Capitales.</a:t>
            </a:r>
          </a:p>
          <a:p>
            <a:r>
              <a:rPr lang="es-GT" sz="2000" dirty="0" smtClean="0">
                <a:solidFill>
                  <a:srgbClr val="2A4E78"/>
                </a:solidFill>
                <a:latin typeface="Arial" charset="0"/>
                <a:ea typeface="Arial" charset="0"/>
                <a:cs typeface="Arial" charset="0"/>
              </a:rPr>
              <a:t>Facilita la democratización de títulos públicos.</a:t>
            </a:r>
          </a:p>
          <a:p>
            <a:r>
              <a:rPr lang="es-GT" sz="2000" dirty="0" smtClean="0">
                <a:solidFill>
                  <a:srgbClr val="2A4E78"/>
                </a:solidFill>
                <a:latin typeface="Arial" charset="0"/>
                <a:ea typeface="Arial" charset="0"/>
                <a:cs typeface="Arial" charset="0"/>
              </a:rPr>
              <a:t>La promoción del mercado secundario tiene efectos positivos en Ejecución de Política Monetaria. </a:t>
            </a:r>
          </a:p>
          <a:p>
            <a:r>
              <a:rPr lang="es-GT" sz="2000" dirty="0" smtClean="0">
                <a:solidFill>
                  <a:srgbClr val="2A4E78"/>
                </a:solidFill>
                <a:latin typeface="Arial" charset="0"/>
                <a:ea typeface="Arial" charset="0"/>
                <a:cs typeface="Arial" charset="0"/>
              </a:rPr>
              <a:t>Mercados funcionales (mercado secundario) promueven la inversión y el ahorro interno.</a:t>
            </a:r>
          </a:p>
          <a:p>
            <a:r>
              <a:rPr lang="es-GT" sz="2000" dirty="0" smtClean="0">
                <a:solidFill>
                  <a:srgbClr val="2A4E78"/>
                </a:solidFill>
                <a:latin typeface="Arial" charset="0"/>
                <a:ea typeface="Arial" charset="0"/>
                <a:cs typeface="Arial" charset="0"/>
              </a:rPr>
              <a:t>Ayuda al desarrollo de curva de rendimientos de títulos públicos.</a:t>
            </a:r>
          </a:p>
          <a:p>
            <a:r>
              <a:rPr lang="es-GT" sz="2000" dirty="0" smtClean="0">
                <a:solidFill>
                  <a:srgbClr val="2A4E78"/>
                </a:solidFill>
                <a:latin typeface="Arial" charset="0"/>
                <a:ea typeface="Arial" charset="0"/>
                <a:cs typeface="Arial" charset="0"/>
              </a:rPr>
              <a:t>Ayuda al desarrollo del sistema financiero al facilitar la estandarización en otros sectores.</a:t>
            </a:r>
            <a:endParaRPr lang="es-GT" sz="2000" dirty="0">
              <a:solidFill>
                <a:srgbClr val="2A4E78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s-ES" sz="2000" dirty="0">
                <a:solidFill>
                  <a:srgbClr val="2A4E78"/>
                </a:solidFill>
                <a:latin typeface="Arial" charset="0"/>
                <a:ea typeface="Arial" charset="0"/>
                <a:cs typeface="Arial" charset="0"/>
              </a:rPr>
              <a:t>Compromiso con la transparencia y eficiencia</a:t>
            </a:r>
          </a:p>
          <a:p>
            <a:endParaRPr lang="es-GT" sz="2000" dirty="0" smtClean="0">
              <a:solidFill>
                <a:srgbClr val="2A4E78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alphaModFix amt="5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3 Rectángulo"/>
          <p:cNvSpPr/>
          <p:nvPr/>
        </p:nvSpPr>
        <p:spPr>
          <a:xfrm>
            <a:off x="0" y="-19376"/>
            <a:ext cx="7832065" cy="12518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19" name="3 Rectángulo"/>
          <p:cNvSpPr/>
          <p:nvPr/>
        </p:nvSpPr>
        <p:spPr>
          <a:xfrm>
            <a:off x="8142514" y="143960"/>
            <a:ext cx="1001486" cy="12518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7" name="CuadroTexto 6"/>
          <p:cNvSpPr txBox="1"/>
          <p:nvPr/>
        </p:nvSpPr>
        <p:spPr>
          <a:xfrm>
            <a:off x="406749" y="585491"/>
            <a:ext cx="7889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3200" b="1" dirty="0" smtClean="0">
                <a:solidFill>
                  <a:srgbClr val="005493"/>
                </a:solidFill>
                <a:latin typeface="Arial" pitchFamily="34" charset="0"/>
                <a:cs typeface="Arial" pitchFamily="34" charset="0"/>
              </a:rPr>
              <a:t>Problema actual</a:t>
            </a:r>
            <a:endParaRPr lang="es-ES_tradnl" sz="3200" b="1" dirty="0">
              <a:solidFill>
                <a:srgbClr val="005493"/>
              </a:solidFill>
              <a:ea typeface="Arial" charset="0"/>
              <a:cs typeface="Arial" charset="0"/>
            </a:endParaRPr>
          </a:p>
        </p:txBody>
      </p:sp>
      <p:grpSp>
        <p:nvGrpSpPr>
          <p:cNvPr id="2" name="Agrupar 1"/>
          <p:cNvGrpSpPr/>
          <p:nvPr/>
        </p:nvGrpSpPr>
        <p:grpSpPr>
          <a:xfrm>
            <a:off x="6955970" y="-19376"/>
            <a:ext cx="4752000" cy="697394"/>
            <a:chOff x="5483486" y="6234283"/>
            <a:chExt cx="4752000" cy="697394"/>
          </a:xfrm>
        </p:grpSpPr>
        <p:sp>
          <p:nvSpPr>
            <p:cNvPr id="4" name="Paralelogramo 3"/>
            <p:cNvSpPr/>
            <p:nvPr/>
          </p:nvSpPr>
          <p:spPr>
            <a:xfrm>
              <a:off x="5483486" y="6234283"/>
              <a:ext cx="4752000" cy="623717"/>
            </a:xfrm>
            <a:prstGeom prst="parallelogram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4229" y="6271729"/>
              <a:ext cx="1055916" cy="659948"/>
            </a:xfrm>
            <a:prstGeom prst="rect">
              <a:avLst/>
            </a:prstGeom>
          </p:spPr>
        </p:pic>
      </p:grpSp>
      <p:sp>
        <p:nvSpPr>
          <p:cNvPr id="17" name="2 Marcador de contenido"/>
          <p:cNvSpPr>
            <a:spLocks noGrp="1"/>
          </p:cNvSpPr>
          <p:nvPr>
            <p:ph idx="1"/>
          </p:nvPr>
        </p:nvSpPr>
        <p:spPr>
          <a:xfrm>
            <a:off x="406749" y="1486612"/>
            <a:ext cx="8595737" cy="50112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GT" altLang="es-GT" sz="2400" b="1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¿Cuál es el precio de los Títulos de Deuda Pública?</a:t>
            </a:r>
          </a:p>
          <a:p>
            <a:pPr marL="0" indent="0">
              <a:buNone/>
              <a:defRPr/>
            </a:pPr>
            <a:endParaRPr lang="es-GT" altLang="es-GT" sz="2400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defRPr/>
            </a:pPr>
            <a:r>
              <a:rPr lang="es-GT" altLang="es-GT" sz="24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¿</a:t>
            </a:r>
            <a:r>
              <a:rPr lang="es-GT" altLang="es-GT" sz="2400" b="1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De cuál Título de Deuda Pública?</a:t>
            </a:r>
          </a:p>
          <a:p>
            <a:pPr lvl="1">
              <a:defRPr/>
            </a:pPr>
            <a:r>
              <a:rPr lang="es-GT" altLang="es-GT" sz="20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Existen múltiples títulos no estandarizados y semi-estandarizados</a:t>
            </a:r>
          </a:p>
          <a:p>
            <a:pPr marL="457200" lvl="1" indent="0">
              <a:buNone/>
              <a:defRPr/>
            </a:pPr>
            <a:endParaRPr lang="es-GT" altLang="es-GT" sz="2000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defRPr/>
            </a:pPr>
            <a:r>
              <a:rPr lang="es-GT" altLang="es-GT" sz="2400" b="1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 existe un mercado secundario</a:t>
            </a:r>
          </a:p>
          <a:p>
            <a:pPr lvl="1">
              <a:defRPr/>
            </a:pPr>
            <a:r>
              <a:rPr lang="es-GT" altLang="es-GT" sz="20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 existe liquidez</a:t>
            </a:r>
          </a:p>
          <a:p>
            <a:pPr lvl="1">
              <a:defRPr/>
            </a:pPr>
            <a:r>
              <a:rPr lang="es-GT" altLang="es-GT" sz="20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 existe profundidad</a:t>
            </a:r>
          </a:p>
          <a:p>
            <a:pPr lvl="1">
              <a:defRPr/>
            </a:pPr>
            <a:r>
              <a:rPr lang="es-GT" altLang="es-GT" sz="20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 existen precios</a:t>
            </a:r>
          </a:p>
          <a:p>
            <a:pPr lvl="1">
              <a:defRPr/>
            </a:pPr>
            <a:endParaRPr lang="es-GT" altLang="es-GT" sz="2000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defRPr/>
            </a:pPr>
            <a:r>
              <a:rPr lang="es-GT" altLang="es-GT" sz="2400" b="1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 solo no hay una correcta formación de precios,   sino que no hay formación de precios. </a:t>
            </a:r>
          </a:p>
          <a:p>
            <a:pPr>
              <a:defRPr/>
            </a:pPr>
            <a:endParaRPr lang="es-GT" altLang="es-GT" sz="2000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>
              <a:defRPr/>
            </a:pPr>
            <a:endParaRPr lang="es-GT" altLang="es-GT" sz="2000" dirty="0" smtClean="0">
              <a:solidFill>
                <a:srgbClr val="00B05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5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alphaModFix amt="5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1 Título"/>
          <p:cNvSpPr txBox="1">
            <a:spLocks/>
          </p:cNvSpPr>
          <p:nvPr/>
        </p:nvSpPr>
        <p:spPr>
          <a:xfrm>
            <a:off x="-4463143" y="-736370"/>
            <a:ext cx="6375400" cy="5461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l"/>
            <a:r>
              <a:rPr lang="es-GT" sz="2000" b="1" kern="1200" dirty="0" smtClean="0">
                <a:latin typeface="Arial" pitchFamily="34" charset="0"/>
                <a:cs typeface="Arial" pitchFamily="34" charset="0"/>
              </a:rPr>
              <a:t>Metodología</a:t>
            </a:r>
            <a:endParaRPr lang="es-GT" sz="2000" b="1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116822" y="198097"/>
            <a:ext cx="6781800" cy="6151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GT" altLang="es-GT" sz="2800" b="1" dirty="0" smtClean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  <a:t>Ausencia de mercado </a:t>
            </a:r>
            <a:r>
              <a:rPr lang="es-GT" altLang="es-GT" sz="2800" b="1" dirty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GT" altLang="es-GT" sz="2800" b="1" dirty="0" smtClean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  <a:t>ecundario</a:t>
            </a:r>
            <a:endParaRPr lang="es-GT" altLang="es-GT" sz="2800" b="1" dirty="0">
              <a:solidFill>
                <a:srgbClr val="00549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3 Rectángulo"/>
          <p:cNvSpPr/>
          <p:nvPr/>
        </p:nvSpPr>
        <p:spPr>
          <a:xfrm>
            <a:off x="0" y="4287"/>
            <a:ext cx="7832065" cy="12518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grpSp>
        <p:nvGrpSpPr>
          <p:cNvPr id="18" name="Agrupar 17"/>
          <p:cNvGrpSpPr/>
          <p:nvPr/>
        </p:nvGrpSpPr>
        <p:grpSpPr>
          <a:xfrm>
            <a:off x="6976677" y="0"/>
            <a:ext cx="4752000" cy="697394"/>
            <a:chOff x="5483486" y="6234283"/>
            <a:chExt cx="4752000" cy="697394"/>
          </a:xfrm>
        </p:grpSpPr>
        <p:sp>
          <p:nvSpPr>
            <p:cNvPr id="21" name="Paralelogramo 20"/>
            <p:cNvSpPr/>
            <p:nvPr/>
          </p:nvSpPr>
          <p:spPr>
            <a:xfrm>
              <a:off x="5483486" y="6234283"/>
              <a:ext cx="4752000" cy="623717"/>
            </a:xfrm>
            <a:prstGeom prst="parallelogram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pic>
          <p:nvPicPr>
            <p:cNvPr id="25" name="Imagen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4229" y="6271729"/>
              <a:ext cx="1055916" cy="659948"/>
            </a:xfrm>
            <a:prstGeom prst="rect">
              <a:avLst/>
            </a:prstGeom>
          </p:spPr>
        </p:pic>
      </p:grpSp>
      <p:sp>
        <p:nvSpPr>
          <p:cNvPr id="26" name="4 Elipse"/>
          <p:cNvSpPr/>
          <p:nvPr/>
        </p:nvSpPr>
        <p:spPr>
          <a:xfrm>
            <a:off x="288369" y="852272"/>
            <a:ext cx="2576006" cy="2456263"/>
          </a:xfrm>
          <a:prstGeom prst="ellipse">
            <a:avLst/>
          </a:prstGeom>
          <a:solidFill>
            <a:srgbClr val="2480C3">
              <a:alpha val="18824"/>
            </a:srgbClr>
          </a:solidFill>
          <a:ln w="381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27" name="5 Elipse"/>
          <p:cNvSpPr/>
          <p:nvPr/>
        </p:nvSpPr>
        <p:spPr>
          <a:xfrm>
            <a:off x="1296787" y="2474142"/>
            <a:ext cx="2571105" cy="2529832"/>
          </a:xfrm>
          <a:prstGeom prst="ellipse">
            <a:avLst/>
          </a:prstGeom>
          <a:solidFill>
            <a:srgbClr val="75B6E5">
              <a:alpha val="25098"/>
            </a:srgbClr>
          </a:solidFill>
          <a:ln w="381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28" name="6 Elipse"/>
          <p:cNvSpPr/>
          <p:nvPr/>
        </p:nvSpPr>
        <p:spPr>
          <a:xfrm>
            <a:off x="185980" y="4303864"/>
            <a:ext cx="2543934" cy="2524894"/>
          </a:xfrm>
          <a:prstGeom prst="ellipse">
            <a:avLst/>
          </a:prstGeom>
          <a:solidFill>
            <a:schemeClr val="accent3">
              <a:alpha val="23922"/>
            </a:schemeClr>
          </a:solidFill>
          <a:ln w="381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>
              <a:solidFill>
                <a:srgbClr val="FFC000"/>
              </a:solidFill>
            </a:endParaRPr>
          </a:p>
        </p:txBody>
      </p:sp>
      <p:sp>
        <p:nvSpPr>
          <p:cNvPr id="29" name="7 CuadroTexto"/>
          <p:cNvSpPr txBox="1"/>
          <p:nvPr/>
        </p:nvSpPr>
        <p:spPr>
          <a:xfrm>
            <a:off x="760726" y="986301"/>
            <a:ext cx="1613976" cy="276999"/>
          </a:xfrm>
          <a:prstGeom prst="rect">
            <a:avLst/>
          </a:prstGeom>
          <a:solidFill>
            <a:schemeClr val="accent2"/>
          </a:solidFill>
          <a:ln w="38100"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s-GT" sz="1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No-Estandarización</a:t>
            </a:r>
            <a:endParaRPr lang="es-GT" sz="12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8 CuadroTexto"/>
          <p:cNvSpPr txBox="1"/>
          <p:nvPr/>
        </p:nvSpPr>
        <p:spPr>
          <a:xfrm>
            <a:off x="1567714" y="3086311"/>
            <a:ext cx="1844900" cy="276999"/>
          </a:xfrm>
          <a:prstGeom prst="rect">
            <a:avLst/>
          </a:prstGeom>
          <a:solidFill>
            <a:schemeClr val="accent1"/>
          </a:solidFill>
          <a:ln w="38100"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s-GT" sz="1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No-Desmaterialización</a:t>
            </a:r>
            <a:endParaRPr lang="es-GT" sz="12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9 CuadroTexto"/>
          <p:cNvSpPr txBox="1"/>
          <p:nvPr/>
        </p:nvSpPr>
        <p:spPr>
          <a:xfrm>
            <a:off x="529802" y="4525943"/>
            <a:ext cx="1844900" cy="276999"/>
          </a:xfrm>
          <a:prstGeom prst="rect">
            <a:avLst/>
          </a:prstGeom>
          <a:solidFill>
            <a:schemeClr val="accent3"/>
          </a:solidFill>
          <a:ln w="38100"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s-GT" sz="1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Pocos Inversionistas</a:t>
            </a:r>
            <a:endParaRPr lang="es-GT" sz="12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15 Rectángulo redondeado"/>
          <p:cNvSpPr/>
          <p:nvPr/>
        </p:nvSpPr>
        <p:spPr>
          <a:xfrm>
            <a:off x="4281174" y="1442393"/>
            <a:ext cx="1928980" cy="116830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s-GT" sz="1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 requiere un comprador exacto a la medida</a:t>
            </a:r>
            <a:endParaRPr lang="es-GT" sz="1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23 Rectángulo redondeado"/>
          <p:cNvSpPr/>
          <p:nvPr/>
        </p:nvSpPr>
        <p:spPr>
          <a:xfrm>
            <a:off x="4385940" y="4630166"/>
            <a:ext cx="2038107" cy="169314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s-GT" sz="11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Si el inversionista desea salir de la inversión antes del plazo, es difícil encontrar interesados</a:t>
            </a:r>
          </a:p>
        </p:txBody>
      </p:sp>
      <p:sp>
        <p:nvSpPr>
          <p:cNvPr id="38" name="24 Rectángulo redondeado"/>
          <p:cNvSpPr/>
          <p:nvPr/>
        </p:nvSpPr>
        <p:spPr>
          <a:xfrm>
            <a:off x="7024937" y="4550701"/>
            <a:ext cx="1944216" cy="188116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s-GT" sz="1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Ausencia de mercado </a:t>
            </a:r>
            <a:r>
              <a:rPr lang="es-GT" sz="1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GT" sz="1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ecundario</a:t>
            </a:r>
            <a:endParaRPr lang="es-GT" sz="1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25 Elipse"/>
          <p:cNvSpPr/>
          <p:nvPr/>
        </p:nvSpPr>
        <p:spPr>
          <a:xfrm>
            <a:off x="5982840" y="3503143"/>
            <a:ext cx="1404036" cy="629158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s-GT" sz="12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Precio de referencia</a:t>
            </a:r>
            <a:endParaRPr lang="es-GT" sz="1200" b="1" dirty="0">
              <a:solidFill>
                <a:schemeClr val="accent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1" name="34 Conector recto de flecha"/>
          <p:cNvCxnSpPr/>
          <p:nvPr/>
        </p:nvCxnSpPr>
        <p:spPr>
          <a:xfrm flipH="1">
            <a:off x="7420981" y="3767002"/>
            <a:ext cx="576064" cy="1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36 Conector recto de flecha"/>
          <p:cNvCxnSpPr/>
          <p:nvPr/>
        </p:nvCxnSpPr>
        <p:spPr>
          <a:xfrm>
            <a:off x="5470679" y="3875213"/>
            <a:ext cx="0" cy="61379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37 Conector recto de flecha"/>
          <p:cNvCxnSpPr/>
          <p:nvPr/>
        </p:nvCxnSpPr>
        <p:spPr>
          <a:xfrm>
            <a:off x="6444620" y="5284553"/>
            <a:ext cx="532057" cy="0"/>
          </a:xfrm>
          <a:prstGeom prst="straightConnector1">
            <a:avLst/>
          </a:prstGeom>
          <a:ln w="38100">
            <a:solidFill>
              <a:srgbClr val="00549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2 Grupo"/>
          <p:cNvGrpSpPr/>
          <p:nvPr/>
        </p:nvGrpSpPr>
        <p:grpSpPr>
          <a:xfrm>
            <a:off x="2611867" y="2184883"/>
            <a:ext cx="1904098" cy="3100488"/>
            <a:chOff x="2373714" y="1656173"/>
            <a:chExt cx="1904098" cy="3100488"/>
          </a:xfrm>
        </p:grpSpPr>
        <p:cxnSp>
          <p:nvCxnSpPr>
            <p:cNvPr id="50" name="17 Conector recto de flecha"/>
            <p:cNvCxnSpPr/>
            <p:nvPr/>
          </p:nvCxnSpPr>
          <p:spPr>
            <a:xfrm>
              <a:off x="2491761" y="1656173"/>
              <a:ext cx="1584176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29 Conector recto de flecha"/>
            <p:cNvCxnSpPr/>
            <p:nvPr/>
          </p:nvCxnSpPr>
          <p:spPr>
            <a:xfrm>
              <a:off x="2373714" y="4755843"/>
              <a:ext cx="1634397" cy="818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18 Conector recto"/>
            <p:cNvCxnSpPr/>
            <p:nvPr/>
          </p:nvCxnSpPr>
          <p:spPr>
            <a:xfrm>
              <a:off x="3464500" y="2803515"/>
              <a:ext cx="81331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21 Conector recto de flecha"/>
            <p:cNvCxnSpPr/>
            <p:nvPr/>
          </p:nvCxnSpPr>
          <p:spPr>
            <a:xfrm flipV="1">
              <a:off x="4277812" y="2231133"/>
              <a:ext cx="0" cy="58888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45 Conector recto"/>
          <p:cNvCxnSpPr/>
          <p:nvPr/>
        </p:nvCxnSpPr>
        <p:spPr>
          <a:xfrm>
            <a:off x="5470679" y="3817722"/>
            <a:ext cx="432048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48 Conector recto"/>
          <p:cNvCxnSpPr/>
          <p:nvPr/>
        </p:nvCxnSpPr>
        <p:spPr>
          <a:xfrm flipV="1">
            <a:off x="7997045" y="3739058"/>
            <a:ext cx="0" cy="50705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539235" y="1419564"/>
            <a:ext cx="1994577" cy="1761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Arial" charset="0"/>
              <a:buChar char="•"/>
              <a:defRPr/>
            </a:pPr>
            <a:r>
              <a:rPr lang="es-GT" sz="900" b="1" dirty="0">
                <a:latin typeface="Arial" charset="0"/>
                <a:ea typeface="Arial" charset="0"/>
                <a:cs typeface="Arial" charset="0"/>
              </a:rPr>
              <a:t>Quedan vigentes muchas series emitidas anteriormente cuyos valores no son fungibles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Arial" charset="0"/>
              <a:buChar char="•"/>
              <a:defRPr/>
            </a:pPr>
            <a:r>
              <a:rPr lang="es-GT" sz="900" b="1" dirty="0">
                <a:latin typeface="Arial" charset="0"/>
                <a:ea typeface="Arial" charset="0"/>
                <a:cs typeface="Arial" charset="0"/>
              </a:rPr>
              <a:t>Los cupones son distintos y no hay intereses corridos, por lo que los valores no son fungibles</a:t>
            </a:r>
          </a:p>
          <a:p>
            <a:endParaRPr lang="es-ES_tradnl" sz="9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16249" y="5093037"/>
            <a:ext cx="211528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  <a:defRPr/>
            </a:pPr>
            <a:r>
              <a:rPr lang="es-GT" sz="900" b="1" dirty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Los valores físicos no son accesibles ni apetecidos por inversionistas </a:t>
            </a:r>
            <a:r>
              <a:rPr lang="es-GT" sz="900" b="1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extranjeros</a:t>
            </a:r>
          </a:p>
          <a:p>
            <a:pPr marL="171450" indent="-171450">
              <a:buFont typeface="Arial" charset="0"/>
              <a:buChar char="•"/>
              <a:defRPr/>
            </a:pPr>
            <a:endParaRPr lang="es-GT" sz="900" b="1" dirty="0">
              <a:solidFill>
                <a:schemeClr val="bg2">
                  <a:lumMod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buFont typeface="Arial" charset="0"/>
              <a:buChar char="•"/>
              <a:defRPr/>
            </a:pPr>
            <a:r>
              <a:rPr lang="es-GT" sz="900" b="1" dirty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Aún con valores físicos semi-estandarizados, hay muy pocos inversionistas para los valores públicos a nivel nacional</a:t>
            </a:r>
          </a:p>
          <a:p>
            <a:endParaRPr lang="es-ES_tradnl" sz="900" dirty="0"/>
          </a:p>
        </p:txBody>
      </p:sp>
      <p:sp>
        <p:nvSpPr>
          <p:cNvPr id="59" name="CuadroTexto 58"/>
          <p:cNvSpPr txBox="1"/>
          <p:nvPr/>
        </p:nvSpPr>
        <p:spPr>
          <a:xfrm>
            <a:off x="1522108" y="3605237"/>
            <a:ext cx="1896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GT" sz="900" b="1">
                <a:latin typeface="Arial" charset="0"/>
                <a:ea typeface="Arial" charset="0"/>
                <a:cs typeface="Arial" charset="0"/>
              </a:rPr>
              <a:t>No se puede “partir” la inversión por la dificultad de ser físicos</a:t>
            </a:r>
          </a:p>
          <a:p>
            <a:pPr marL="285750" indent="-285750">
              <a:buFont typeface="Arial" charset="0"/>
              <a:buChar char="•"/>
            </a:pPr>
            <a:endParaRPr lang="es-ES_tradnl" sz="900" dirty="0"/>
          </a:p>
        </p:txBody>
      </p:sp>
    </p:spTree>
    <p:extLst>
      <p:ext uri="{BB962C8B-B14F-4D97-AF65-F5344CB8AC3E}">
        <p14:creationId xmlns:p14="http://schemas.microsoft.com/office/powerpoint/2010/main" val="211844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alphaModFix amt="5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ángulo 112"/>
          <p:cNvSpPr/>
          <p:nvPr/>
        </p:nvSpPr>
        <p:spPr>
          <a:xfrm>
            <a:off x="-7106" y="1021492"/>
            <a:ext cx="2191861" cy="443145"/>
          </a:xfrm>
          <a:prstGeom prst="rect">
            <a:avLst/>
          </a:prstGeom>
          <a:solidFill>
            <a:srgbClr val="1286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0" name="Rectángulo 109"/>
          <p:cNvSpPr/>
          <p:nvPr/>
        </p:nvSpPr>
        <p:spPr>
          <a:xfrm>
            <a:off x="5936016" y="1018300"/>
            <a:ext cx="3157811" cy="4389107"/>
          </a:xfrm>
          <a:prstGeom prst="rect">
            <a:avLst/>
          </a:prstGeom>
          <a:solidFill>
            <a:srgbClr val="1FC1FF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riángulo 1"/>
          <p:cNvSpPr/>
          <p:nvPr/>
        </p:nvSpPr>
        <p:spPr>
          <a:xfrm>
            <a:off x="60539" y="971339"/>
            <a:ext cx="6001886" cy="5580037"/>
          </a:xfrm>
          <a:prstGeom prst="triangle">
            <a:avLst/>
          </a:prstGeom>
          <a:gradFill>
            <a:gsLst>
              <a:gs pos="0">
                <a:srgbClr val="0070C0"/>
              </a:gs>
              <a:gs pos="99000">
                <a:srgbClr val="00B0F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8" name="3 Rectángulo"/>
          <p:cNvSpPr/>
          <p:nvPr/>
        </p:nvSpPr>
        <p:spPr>
          <a:xfrm>
            <a:off x="0" y="4287"/>
            <a:ext cx="7832065" cy="12518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grpSp>
        <p:nvGrpSpPr>
          <p:cNvPr id="21" name="Agrupar 20"/>
          <p:cNvGrpSpPr/>
          <p:nvPr/>
        </p:nvGrpSpPr>
        <p:grpSpPr>
          <a:xfrm>
            <a:off x="6976677" y="0"/>
            <a:ext cx="4752000" cy="697394"/>
            <a:chOff x="5483486" y="6234283"/>
            <a:chExt cx="4752000" cy="697394"/>
          </a:xfrm>
        </p:grpSpPr>
        <p:sp>
          <p:nvSpPr>
            <p:cNvPr id="33" name="Paralelogramo 32"/>
            <p:cNvSpPr/>
            <p:nvPr/>
          </p:nvSpPr>
          <p:spPr>
            <a:xfrm>
              <a:off x="5483486" y="6234283"/>
              <a:ext cx="4752000" cy="623717"/>
            </a:xfrm>
            <a:prstGeom prst="parallelogram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pic>
          <p:nvPicPr>
            <p:cNvPr id="34" name="Imagen 3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4229" y="6271729"/>
              <a:ext cx="1055916" cy="659948"/>
            </a:xfrm>
            <a:prstGeom prst="rect">
              <a:avLst/>
            </a:prstGeom>
          </p:spPr>
        </p:pic>
      </p:grpSp>
      <p:sp>
        <p:nvSpPr>
          <p:cNvPr id="35" name="Text Box 55"/>
          <p:cNvSpPr txBox="1">
            <a:spLocks noChangeArrowheads="1"/>
          </p:cNvSpPr>
          <p:nvPr/>
        </p:nvSpPr>
        <p:spPr bwMode="auto">
          <a:xfrm>
            <a:off x="6181400" y="5919905"/>
            <a:ext cx="286676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s-GT" sz="10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Financial Market Development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endParaRPr lang="es-GT" sz="1000" b="1" dirty="0">
              <a:solidFill>
                <a:schemeClr val="accent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Sequencing of Reforms to Ensure Stability</a:t>
            </a:r>
            <a:r>
              <a:rPr lang="es-GT" sz="10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by V. </a:t>
            </a:r>
            <a:r>
              <a:rPr lang="en-US" sz="1000" b="1" dirty="0" err="1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Sundararajan,Cem</a:t>
            </a:r>
            <a:r>
              <a:rPr lang="en-US" sz="1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Karacadag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, and Jennifer Elliott</a:t>
            </a:r>
            <a:r>
              <a:rPr lang="es-GT" sz="10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, April 2003</a:t>
            </a:r>
          </a:p>
        </p:txBody>
      </p:sp>
      <p:sp>
        <p:nvSpPr>
          <p:cNvPr id="38" name="Rectangle 73"/>
          <p:cNvSpPr>
            <a:spLocks noChangeArrowheads="1"/>
          </p:cNvSpPr>
          <p:nvPr/>
        </p:nvSpPr>
        <p:spPr bwMode="auto">
          <a:xfrm>
            <a:off x="5908034" y="1203977"/>
            <a:ext cx="3178688" cy="3970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176213" indent="-176213" algn="ctr">
              <a:buClr>
                <a:srgbClr val="0000FF"/>
              </a:buClr>
              <a:tabLst>
                <a:tab pos="-228600" algn="l"/>
              </a:tabLst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MERCADO DE BONOS 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PÚBLICOS</a:t>
            </a:r>
            <a:endParaRPr lang="es-GT" sz="1400" b="1" dirty="0">
              <a:solidFill>
                <a:schemeClr val="accent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buFont typeface="Arial" charset="0"/>
              <a:buChar char="•"/>
              <a:tabLst>
                <a:tab pos="-228600" algn="l"/>
              </a:tabLst>
            </a:pPr>
            <a:r>
              <a:rPr lang="es-GT" sz="12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Pilar de los mercados de capital </a:t>
            </a:r>
            <a:r>
              <a:rPr lang="es-GT" sz="12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domésticos</a:t>
            </a:r>
          </a:p>
          <a:p>
            <a:pPr marL="171450" indent="-171450">
              <a:buFont typeface="Arial" charset="0"/>
              <a:buChar char="•"/>
              <a:tabLst>
                <a:tab pos="-228600" algn="l"/>
              </a:tabLst>
            </a:pPr>
            <a:endParaRPr lang="es-GT" sz="1200" dirty="0">
              <a:solidFill>
                <a:schemeClr val="accent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buFont typeface="Arial" charset="0"/>
              <a:buChar char="•"/>
              <a:tabLst>
                <a:tab pos="-228600" algn="l"/>
              </a:tabLst>
            </a:pPr>
            <a:r>
              <a:rPr lang="es-GT" sz="12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Provee una estructura de plazo de la tasa de </a:t>
            </a:r>
            <a:r>
              <a:rPr lang="es-GT" sz="12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interés </a:t>
            </a:r>
            <a:r>
              <a:rPr lang="es-GT" sz="12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determinada por el mercado </a:t>
            </a:r>
            <a:endParaRPr lang="es-GT" sz="1200" dirty="0" smtClean="0">
              <a:solidFill>
                <a:schemeClr val="accent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buFont typeface="Arial" charset="0"/>
              <a:buChar char="•"/>
              <a:tabLst>
                <a:tab pos="-228600" algn="l"/>
              </a:tabLst>
            </a:pPr>
            <a:endParaRPr lang="es-GT" sz="1200" dirty="0">
              <a:solidFill>
                <a:schemeClr val="accent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buFont typeface="Arial" charset="0"/>
              <a:buChar char="•"/>
              <a:tabLst>
                <a:tab pos="-228600" algn="l"/>
              </a:tabLst>
            </a:pPr>
            <a:r>
              <a:rPr lang="es-GT" sz="12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La estructura a plazo de la tasa de interés es un prerequisito para el desarrollo de los mercados de </a:t>
            </a:r>
            <a:r>
              <a:rPr lang="es-GT" sz="12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derivados</a:t>
            </a:r>
          </a:p>
          <a:p>
            <a:pPr marL="171450" indent="-171450">
              <a:buFont typeface="Arial" charset="0"/>
              <a:buChar char="•"/>
              <a:tabLst>
                <a:tab pos="-228600" algn="l"/>
              </a:tabLst>
            </a:pPr>
            <a:endParaRPr lang="es-GT" sz="1200" dirty="0">
              <a:solidFill>
                <a:schemeClr val="accent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buFont typeface="Arial" charset="0"/>
              <a:buChar char="•"/>
              <a:tabLst>
                <a:tab pos="-228600" algn="l"/>
              </a:tabLst>
            </a:pPr>
            <a:r>
              <a:rPr lang="es-GT" sz="12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Facilita la administración de liquidez por parte de instituciones </a:t>
            </a:r>
            <a:r>
              <a:rPr lang="es-GT" sz="12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financieras</a:t>
            </a:r>
          </a:p>
          <a:p>
            <a:pPr marL="171450" indent="-171450">
              <a:buFont typeface="Arial" charset="0"/>
              <a:buChar char="•"/>
              <a:tabLst>
                <a:tab pos="-228600" algn="l"/>
              </a:tabLst>
            </a:pPr>
            <a:endParaRPr lang="es-GT" sz="1200" dirty="0">
              <a:solidFill>
                <a:schemeClr val="accent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buFont typeface="Arial" charset="0"/>
              <a:buChar char="•"/>
              <a:tabLst>
                <a:tab pos="-228600" algn="l"/>
              </a:tabLst>
            </a:pPr>
            <a:r>
              <a:rPr lang="es-GT" sz="12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Permite la introducción de nuevos productos </a:t>
            </a:r>
            <a:r>
              <a:rPr lang="es-GT" sz="12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financieros</a:t>
            </a:r>
          </a:p>
          <a:p>
            <a:pPr marL="171450" indent="-171450">
              <a:buFont typeface="Arial" charset="0"/>
              <a:buChar char="•"/>
              <a:tabLst>
                <a:tab pos="-228600" algn="l"/>
              </a:tabLst>
            </a:pPr>
            <a:endParaRPr lang="en-US" sz="1200" dirty="0">
              <a:solidFill>
                <a:schemeClr val="accent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buFont typeface="Arial" charset="0"/>
              <a:buChar char="•"/>
              <a:tabLst>
                <a:tab pos="-228600" algn="l"/>
              </a:tabLst>
            </a:pP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Provee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una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tasa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descuento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referencia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necesaria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para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descontar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ingresos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proyectos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para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valorizar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acciones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listadas</a:t>
            </a:r>
            <a:endParaRPr lang="es-GT" sz="1200" dirty="0">
              <a:solidFill>
                <a:schemeClr val="accent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41" name="Group 85"/>
          <p:cNvGrpSpPr>
            <a:grpSpLocks/>
          </p:cNvGrpSpPr>
          <p:nvPr/>
        </p:nvGrpSpPr>
        <p:grpSpPr bwMode="auto">
          <a:xfrm>
            <a:off x="649232" y="1929927"/>
            <a:ext cx="4943475" cy="5000625"/>
            <a:chOff x="308" y="1052"/>
            <a:chExt cx="3114" cy="3150"/>
          </a:xfrm>
        </p:grpSpPr>
        <p:grpSp>
          <p:nvGrpSpPr>
            <p:cNvPr id="42" name="Group 86"/>
            <p:cNvGrpSpPr>
              <a:grpSpLocks/>
            </p:cNvGrpSpPr>
            <p:nvPr/>
          </p:nvGrpSpPr>
          <p:grpSpPr bwMode="auto">
            <a:xfrm>
              <a:off x="308" y="1052"/>
              <a:ext cx="3114" cy="3150"/>
              <a:chOff x="295" y="1056"/>
              <a:chExt cx="2960" cy="3173"/>
            </a:xfrm>
          </p:grpSpPr>
          <p:sp>
            <p:nvSpPr>
              <p:cNvPr id="48" name="Rectangle 87"/>
              <p:cNvSpPr>
                <a:spLocks noChangeArrowheads="1"/>
              </p:cNvSpPr>
              <p:nvPr/>
            </p:nvSpPr>
            <p:spPr bwMode="auto">
              <a:xfrm>
                <a:off x="295" y="3566"/>
                <a:ext cx="2960" cy="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GT"/>
              </a:p>
            </p:txBody>
          </p:sp>
          <p:grpSp>
            <p:nvGrpSpPr>
              <p:cNvPr id="53" name="Group 92"/>
              <p:cNvGrpSpPr>
                <a:grpSpLocks/>
              </p:cNvGrpSpPr>
              <p:nvPr/>
            </p:nvGrpSpPr>
            <p:grpSpPr bwMode="auto">
              <a:xfrm>
                <a:off x="706" y="1056"/>
                <a:ext cx="2063" cy="3173"/>
                <a:chOff x="1683" y="1278"/>
                <a:chExt cx="2260" cy="2948"/>
              </a:xfrm>
            </p:grpSpPr>
            <p:sp>
              <p:nvSpPr>
                <p:cNvPr id="54" name="Rectangle 93"/>
                <p:cNvSpPr>
                  <a:spLocks noChangeArrowheads="1"/>
                </p:cNvSpPr>
                <p:nvPr/>
              </p:nvSpPr>
              <p:spPr bwMode="auto">
                <a:xfrm>
                  <a:off x="2039" y="2487"/>
                  <a:ext cx="1527" cy="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GT"/>
                </a:p>
              </p:txBody>
            </p:sp>
            <p:sp>
              <p:nvSpPr>
                <p:cNvPr id="55" name="Rectangle 94"/>
                <p:cNvSpPr>
                  <a:spLocks noChangeArrowheads="1"/>
                </p:cNvSpPr>
                <p:nvPr/>
              </p:nvSpPr>
              <p:spPr bwMode="auto">
                <a:xfrm>
                  <a:off x="2349" y="1960"/>
                  <a:ext cx="863" cy="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GT"/>
                </a:p>
              </p:txBody>
            </p:sp>
            <p:sp>
              <p:nvSpPr>
                <p:cNvPr id="56" name="Rectangle 95"/>
                <p:cNvSpPr>
                  <a:spLocks noChangeArrowheads="1"/>
                </p:cNvSpPr>
                <p:nvPr/>
              </p:nvSpPr>
              <p:spPr bwMode="auto">
                <a:xfrm>
                  <a:off x="1683" y="3016"/>
                  <a:ext cx="2260" cy="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GT"/>
                </a:p>
              </p:txBody>
            </p:sp>
            <p:sp>
              <p:nvSpPr>
                <p:cNvPr id="58" name="Rectangle 100"/>
                <p:cNvSpPr>
                  <a:spLocks noChangeArrowheads="1"/>
                </p:cNvSpPr>
                <p:nvPr/>
              </p:nvSpPr>
              <p:spPr bwMode="auto">
                <a:xfrm>
                  <a:off x="2603" y="1278"/>
                  <a:ext cx="1" cy="1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59" name="Rectangle 101"/>
                <p:cNvSpPr>
                  <a:spLocks noChangeArrowheads="1"/>
                </p:cNvSpPr>
                <p:nvPr/>
              </p:nvSpPr>
              <p:spPr bwMode="auto">
                <a:xfrm>
                  <a:off x="2773" y="1278"/>
                  <a:ext cx="1" cy="1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60" name="Rectangle 102"/>
                <p:cNvSpPr>
                  <a:spLocks noChangeArrowheads="1"/>
                </p:cNvSpPr>
                <p:nvPr/>
              </p:nvSpPr>
              <p:spPr bwMode="auto">
                <a:xfrm>
                  <a:off x="3022" y="1278"/>
                  <a:ext cx="1" cy="1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61" name="Rectangle 103"/>
                <p:cNvSpPr>
                  <a:spLocks noChangeArrowheads="1"/>
                </p:cNvSpPr>
                <p:nvPr/>
              </p:nvSpPr>
              <p:spPr bwMode="auto">
                <a:xfrm>
                  <a:off x="2860" y="1451"/>
                  <a:ext cx="1" cy="1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62" name="Rectangle 104"/>
                <p:cNvSpPr>
                  <a:spLocks noChangeArrowheads="1"/>
                </p:cNvSpPr>
                <p:nvPr/>
              </p:nvSpPr>
              <p:spPr bwMode="auto">
                <a:xfrm>
                  <a:off x="2819" y="1624"/>
                  <a:ext cx="1" cy="1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6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950" y="1554"/>
                  <a:ext cx="1730" cy="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GT"/>
                </a:p>
              </p:txBody>
            </p:sp>
            <p:sp>
              <p:nvSpPr>
                <p:cNvPr id="64" name="Rectangle 106"/>
                <p:cNvSpPr>
                  <a:spLocks noChangeArrowheads="1"/>
                </p:cNvSpPr>
                <p:nvPr/>
              </p:nvSpPr>
              <p:spPr bwMode="auto">
                <a:xfrm>
                  <a:off x="2839" y="2157"/>
                  <a:ext cx="1" cy="1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65" name="Rectangle 107"/>
                <p:cNvSpPr>
                  <a:spLocks noChangeArrowheads="1"/>
                </p:cNvSpPr>
                <p:nvPr/>
              </p:nvSpPr>
              <p:spPr bwMode="auto">
                <a:xfrm>
                  <a:off x="1993" y="2200"/>
                  <a:ext cx="1624" cy="8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GT"/>
                </a:p>
              </p:txBody>
            </p:sp>
            <p:sp>
              <p:nvSpPr>
                <p:cNvPr id="66" name="Rectangle 108"/>
                <p:cNvSpPr>
                  <a:spLocks noChangeArrowheads="1"/>
                </p:cNvSpPr>
                <p:nvPr/>
              </p:nvSpPr>
              <p:spPr bwMode="auto">
                <a:xfrm>
                  <a:off x="2829" y="2695"/>
                  <a:ext cx="1" cy="1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67" name="Rectangle 109"/>
                <p:cNvSpPr>
                  <a:spLocks noChangeArrowheads="1"/>
                </p:cNvSpPr>
                <p:nvPr/>
              </p:nvSpPr>
              <p:spPr bwMode="auto">
                <a:xfrm>
                  <a:off x="2925" y="3270"/>
                  <a:ext cx="1" cy="1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6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349" y="3147"/>
                  <a:ext cx="1261" cy="10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GT"/>
                </a:p>
              </p:txBody>
            </p:sp>
            <p:sp>
              <p:nvSpPr>
                <p:cNvPr id="6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857" y="3857"/>
                  <a:ext cx="1" cy="1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en-US" sz="1200"/>
                </a:p>
              </p:txBody>
            </p:sp>
          </p:grpSp>
        </p:grpSp>
        <p:sp>
          <p:nvSpPr>
            <p:cNvPr id="43" name="Rectangle 134"/>
            <p:cNvSpPr>
              <a:spLocks noChangeArrowheads="1"/>
            </p:cNvSpPr>
            <p:nvPr/>
          </p:nvSpPr>
          <p:spPr bwMode="auto">
            <a:xfrm>
              <a:off x="1082" y="3736"/>
              <a:ext cx="144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MONEY </a:t>
              </a:r>
              <a:r>
                <a:rPr lang="en-US" sz="12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MARKET</a:t>
              </a:r>
              <a:r>
                <a:rPr lang="es-GT" sz="11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</a:p>
          </p:txBody>
        </p:sp>
        <p:sp>
          <p:nvSpPr>
            <p:cNvPr id="44" name="Rectangle 135"/>
            <p:cNvSpPr>
              <a:spLocks noChangeArrowheads="1"/>
            </p:cNvSpPr>
            <p:nvPr/>
          </p:nvSpPr>
          <p:spPr bwMode="auto">
            <a:xfrm>
              <a:off x="986" y="3060"/>
              <a:ext cx="166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 b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</a:p>
            <a:p>
              <a:r>
                <a:rPr lang="en-US" sz="12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FOREING EXCHANGE MARKETS</a:t>
              </a:r>
              <a:r>
                <a:rPr lang="es-GT" sz="12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</a:p>
          </p:txBody>
        </p:sp>
        <p:sp>
          <p:nvSpPr>
            <p:cNvPr id="45" name="Rectangle 136"/>
            <p:cNvSpPr>
              <a:spLocks noChangeArrowheads="1"/>
            </p:cNvSpPr>
            <p:nvPr/>
          </p:nvSpPr>
          <p:spPr bwMode="auto">
            <a:xfrm>
              <a:off x="710" y="2541"/>
              <a:ext cx="225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GOVERNMENT BOND MARKET</a:t>
              </a:r>
              <a:r>
                <a:rPr lang="es-GT" sz="16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</a:p>
          </p:txBody>
        </p:sp>
        <p:sp>
          <p:nvSpPr>
            <p:cNvPr id="46" name="Rectangle 137"/>
            <p:cNvSpPr>
              <a:spLocks noChangeArrowheads="1"/>
            </p:cNvSpPr>
            <p:nvPr/>
          </p:nvSpPr>
          <p:spPr bwMode="auto">
            <a:xfrm>
              <a:off x="1051" y="2023"/>
              <a:ext cx="1560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1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CORPORATE BONDS &amp; EQUITIES</a:t>
              </a:r>
              <a:endParaRPr lang="es-GT" sz="11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7" name="Text Box 138"/>
            <p:cNvSpPr txBox="1">
              <a:spLocks noChangeArrowheads="1"/>
            </p:cNvSpPr>
            <p:nvPr/>
          </p:nvSpPr>
          <p:spPr bwMode="auto">
            <a:xfrm>
              <a:off x="1393" y="1202"/>
              <a:ext cx="821" cy="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s-GT" sz="1100" b="1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ASSET BACKED</a:t>
              </a:r>
              <a:endParaRPr lang="es-GT" sz="11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s-GT" sz="11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SECURITIES &amp; DERIVATES</a:t>
              </a:r>
              <a:endParaRPr lang="en-US" sz="11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96" name="1 Título"/>
          <p:cNvSpPr txBox="1">
            <a:spLocks/>
          </p:cNvSpPr>
          <p:nvPr/>
        </p:nvSpPr>
        <p:spPr>
          <a:xfrm>
            <a:off x="112520" y="236450"/>
            <a:ext cx="6781800" cy="6151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s-GT" altLang="es-GT" sz="2800" b="1" dirty="0" smtClean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  <a:t>Jerarquía de los mercados</a:t>
            </a:r>
            <a:endParaRPr lang="es-GT" altLang="es-GT" sz="2800" b="1" dirty="0">
              <a:solidFill>
                <a:srgbClr val="005493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5" name="Agrupar 14"/>
          <p:cNvGrpSpPr/>
          <p:nvPr/>
        </p:nvGrpSpPr>
        <p:grpSpPr>
          <a:xfrm>
            <a:off x="2949440" y="4680030"/>
            <a:ext cx="217107" cy="420239"/>
            <a:chOff x="2928469" y="4680030"/>
            <a:chExt cx="217107" cy="420239"/>
          </a:xfrm>
        </p:grpSpPr>
        <p:cxnSp>
          <p:nvCxnSpPr>
            <p:cNvPr id="98" name="Conector recto de flecha 97"/>
            <p:cNvCxnSpPr/>
            <p:nvPr/>
          </p:nvCxnSpPr>
          <p:spPr>
            <a:xfrm flipV="1">
              <a:off x="2928469" y="4685475"/>
              <a:ext cx="0" cy="414794"/>
            </a:xfrm>
            <a:prstGeom prst="straightConnector1">
              <a:avLst/>
            </a:prstGeom>
            <a:ln w="47625" cap="flat">
              <a:solidFill>
                <a:srgbClr val="FFFF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ector recto de flecha 98"/>
            <p:cNvCxnSpPr/>
            <p:nvPr/>
          </p:nvCxnSpPr>
          <p:spPr>
            <a:xfrm flipV="1">
              <a:off x="3145576" y="4680030"/>
              <a:ext cx="0" cy="414794"/>
            </a:xfrm>
            <a:prstGeom prst="straightConnector1">
              <a:avLst/>
            </a:prstGeom>
            <a:ln w="47625" cap="flat">
              <a:solidFill>
                <a:srgbClr val="FFFF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Conector recto de flecha 5"/>
          <p:cNvCxnSpPr/>
          <p:nvPr/>
        </p:nvCxnSpPr>
        <p:spPr>
          <a:xfrm>
            <a:off x="2928469" y="5650320"/>
            <a:ext cx="0" cy="500641"/>
          </a:xfrm>
          <a:prstGeom prst="straightConnector1">
            <a:avLst/>
          </a:prstGeom>
          <a:ln w="50800">
            <a:solidFill>
              <a:srgbClr val="FFFF0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de flecha 101"/>
          <p:cNvCxnSpPr/>
          <p:nvPr/>
        </p:nvCxnSpPr>
        <p:spPr>
          <a:xfrm>
            <a:off x="3197510" y="5650320"/>
            <a:ext cx="0" cy="500641"/>
          </a:xfrm>
          <a:prstGeom prst="straightConnector1">
            <a:avLst/>
          </a:prstGeom>
          <a:ln w="50800">
            <a:solidFill>
              <a:srgbClr val="FFFF0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3" name="Agrupar 102"/>
          <p:cNvGrpSpPr/>
          <p:nvPr/>
        </p:nvGrpSpPr>
        <p:grpSpPr>
          <a:xfrm>
            <a:off x="2958934" y="3721487"/>
            <a:ext cx="217107" cy="420239"/>
            <a:chOff x="2928469" y="4680030"/>
            <a:chExt cx="217107" cy="420239"/>
          </a:xfrm>
        </p:grpSpPr>
        <p:cxnSp>
          <p:nvCxnSpPr>
            <p:cNvPr id="104" name="Conector recto de flecha 103"/>
            <p:cNvCxnSpPr/>
            <p:nvPr/>
          </p:nvCxnSpPr>
          <p:spPr>
            <a:xfrm flipV="1">
              <a:off x="2928469" y="4685475"/>
              <a:ext cx="0" cy="414794"/>
            </a:xfrm>
            <a:prstGeom prst="straightConnector1">
              <a:avLst/>
            </a:prstGeom>
            <a:ln w="47625" cap="flat">
              <a:solidFill>
                <a:srgbClr val="FFFF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ector recto de flecha 104"/>
            <p:cNvCxnSpPr/>
            <p:nvPr/>
          </p:nvCxnSpPr>
          <p:spPr>
            <a:xfrm flipV="1">
              <a:off x="3145576" y="4680030"/>
              <a:ext cx="0" cy="414794"/>
            </a:xfrm>
            <a:prstGeom prst="straightConnector1">
              <a:avLst/>
            </a:prstGeom>
            <a:ln w="47625" cap="flat">
              <a:solidFill>
                <a:srgbClr val="FFFF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Agrupar 105"/>
          <p:cNvGrpSpPr/>
          <p:nvPr/>
        </p:nvGrpSpPr>
        <p:grpSpPr>
          <a:xfrm>
            <a:off x="2952173" y="2864602"/>
            <a:ext cx="217107" cy="420239"/>
            <a:chOff x="2928469" y="4680030"/>
            <a:chExt cx="217107" cy="420239"/>
          </a:xfrm>
        </p:grpSpPr>
        <p:cxnSp>
          <p:nvCxnSpPr>
            <p:cNvPr id="107" name="Conector recto de flecha 106"/>
            <p:cNvCxnSpPr/>
            <p:nvPr/>
          </p:nvCxnSpPr>
          <p:spPr>
            <a:xfrm flipV="1">
              <a:off x="2928469" y="4685475"/>
              <a:ext cx="0" cy="414794"/>
            </a:xfrm>
            <a:prstGeom prst="straightConnector1">
              <a:avLst/>
            </a:prstGeom>
            <a:ln w="47625" cap="flat">
              <a:solidFill>
                <a:srgbClr val="FFFF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ector recto de flecha 107"/>
            <p:cNvCxnSpPr/>
            <p:nvPr/>
          </p:nvCxnSpPr>
          <p:spPr>
            <a:xfrm flipV="1">
              <a:off x="3145576" y="4680030"/>
              <a:ext cx="0" cy="414794"/>
            </a:xfrm>
            <a:prstGeom prst="straightConnector1">
              <a:avLst/>
            </a:prstGeom>
            <a:ln w="47625" cap="flat">
              <a:solidFill>
                <a:srgbClr val="FFFF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Conector recto de flecha 108"/>
          <p:cNvCxnSpPr/>
          <p:nvPr/>
        </p:nvCxnSpPr>
        <p:spPr>
          <a:xfrm>
            <a:off x="5121032" y="4462784"/>
            <a:ext cx="681092" cy="1326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Rectángulo 111"/>
          <p:cNvSpPr/>
          <p:nvPr/>
        </p:nvSpPr>
        <p:spPr>
          <a:xfrm>
            <a:off x="0" y="1013680"/>
            <a:ext cx="2186498" cy="450957"/>
          </a:xfrm>
          <a:prstGeom prst="rect">
            <a:avLst/>
          </a:prstGeom>
          <a:solidFill>
            <a:srgbClr val="1286D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1" name="CuadroTexto 110"/>
          <p:cNvSpPr txBox="1"/>
          <p:nvPr/>
        </p:nvSpPr>
        <p:spPr>
          <a:xfrm>
            <a:off x="208071" y="1070359"/>
            <a:ext cx="2530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bg1"/>
                </a:solidFill>
              </a:rPr>
              <a:t>Características:</a:t>
            </a:r>
            <a:endParaRPr lang="es-ES_tradn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53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alphaModFix amt="5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406138" y="585257"/>
            <a:ext cx="85600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800" b="1" dirty="0" smtClean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  <a:t>El </a:t>
            </a:r>
            <a:r>
              <a:rPr lang="es-GT" sz="2800" b="1" dirty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es-GT" sz="2800" b="1" dirty="0" smtClean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  <a:t>acimiento </a:t>
            </a:r>
            <a:r>
              <a:rPr lang="es-GT" sz="2800" b="1" dirty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  <a:t>del </a:t>
            </a:r>
            <a:r>
              <a:rPr lang="es-GT" sz="2800" b="1" dirty="0" smtClean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  <a:t>mercado </a:t>
            </a:r>
            <a:r>
              <a:rPr lang="es-GT" sz="2800" b="1" dirty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GT" sz="2800" b="1" dirty="0" smtClean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  <a:t>ecundario</a:t>
            </a:r>
            <a:r>
              <a:rPr lang="es-GT" sz="2800" b="1" dirty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s-GT" sz="2800" b="1" dirty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s-GT" sz="2800" b="1" dirty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  <a:t>en Estados Unidos</a:t>
            </a:r>
          </a:p>
        </p:txBody>
      </p:sp>
      <p:sp>
        <p:nvSpPr>
          <p:cNvPr id="25" name="1 Título"/>
          <p:cNvSpPr txBox="1">
            <a:spLocks/>
          </p:cNvSpPr>
          <p:nvPr/>
        </p:nvSpPr>
        <p:spPr>
          <a:xfrm>
            <a:off x="6239312" y="1910865"/>
            <a:ext cx="2739604" cy="41252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s-GT" sz="1600" b="1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Diseño del Observatorio de Calidad del Gasto Público </a:t>
            </a:r>
          </a:p>
          <a:p>
            <a:pPr marL="285750" indent="-285750">
              <a:buFontTx/>
              <a:buChar char="-"/>
            </a:pPr>
            <a:r>
              <a:rPr lang="es-GT" sz="1600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Definición de alcances</a:t>
            </a:r>
          </a:p>
          <a:p>
            <a:pPr marL="285750" indent="-285750">
              <a:buFontTx/>
              <a:buChar char="-"/>
            </a:pPr>
            <a:r>
              <a:rPr lang="es-GT" sz="1600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Perfil y capacidades requeridas</a:t>
            </a:r>
          </a:p>
          <a:p>
            <a:pPr marL="285750" indent="-285750">
              <a:buFontTx/>
              <a:buChar char="-"/>
            </a:pPr>
            <a:r>
              <a:rPr lang="es-GT" sz="1600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Canales de comunicación</a:t>
            </a:r>
          </a:p>
          <a:p>
            <a:pPr marL="285750" indent="-285750">
              <a:buFontTx/>
              <a:buChar char="-"/>
            </a:pPr>
            <a:r>
              <a:rPr lang="es-GT" sz="1600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Estructura Organizacional</a:t>
            </a:r>
          </a:p>
          <a:p>
            <a:pPr marL="285750" indent="-285750">
              <a:buFontTx/>
              <a:buChar char="-"/>
            </a:pPr>
            <a:r>
              <a:rPr lang="es-GT" sz="1600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Herramientas de participación ciudadana, transparencia activa</a:t>
            </a:r>
          </a:p>
          <a:p>
            <a:pPr marL="285750" indent="-285750">
              <a:buFontTx/>
              <a:buChar char="-"/>
            </a:pPr>
            <a:r>
              <a:rPr lang="es-GT" sz="1600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Técicas de seguimiento y evaluación</a:t>
            </a:r>
            <a:endParaRPr lang="es-GT" sz="16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1 Título"/>
          <p:cNvSpPr txBox="1">
            <a:spLocks/>
          </p:cNvSpPr>
          <p:nvPr/>
        </p:nvSpPr>
        <p:spPr>
          <a:xfrm>
            <a:off x="6226629" y="1304843"/>
            <a:ext cx="2739604" cy="62427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s-GT" sz="1800" b="1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RESULTADO FINAL</a:t>
            </a:r>
            <a:endParaRPr lang="es-GT" sz="18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Agrupar 1"/>
          <p:cNvGrpSpPr/>
          <p:nvPr/>
        </p:nvGrpSpPr>
        <p:grpSpPr>
          <a:xfrm>
            <a:off x="0" y="0"/>
            <a:ext cx="11728677" cy="697394"/>
            <a:chOff x="0" y="0"/>
            <a:chExt cx="11728677" cy="697394"/>
          </a:xfrm>
        </p:grpSpPr>
        <p:sp>
          <p:nvSpPr>
            <p:cNvPr id="15" name="3 Rectángulo"/>
            <p:cNvSpPr/>
            <p:nvPr/>
          </p:nvSpPr>
          <p:spPr>
            <a:xfrm>
              <a:off x="0" y="4287"/>
              <a:ext cx="7832065" cy="12518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grpSp>
          <p:nvGrpSpPr>
            <p:cNvPr id="16" name="Agrupar 15"/>
            <p:cNvGrpSpPr/>
            <p:nvPr/>
          </p:nvGrpSpPr>
          <p:grpSpPr>
            <a:xfrm>
              <a:off x="6976677" y="0"/>
              <a:ext cx="4752000" cy="697394"/>
              <a:chOff x="5483486" y="6234283"/>
              <a:chExt cx="4752000" cy="697394"/>
            </a:xfrm>
          </p:grpSpPr>
          <p:sp>
            <p:nvSpPr>
              <p:cNvPr id="18" name="Paralelogramo 17"/>
              <p:cNvSpPr/>
              <p:nvPr/>
            </p:nvSpPr>
            <p:spPr>
              <a:xfrm>
                <a:off x="5483486" y="6234283"/>
                <a:ext cx="4752000" cy="623717"/>
              </a:xfrm>
              <a:prstGeom prst="parallelogram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pic>
            <p:nvPicPr>
              <p:cNvPr id="21" name="Imagen 20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74229" y="6271729"/>
                <a:ext cx="1055916" cy="659948"/>
              </a:xfrm>
              <a:prstGeom prst="rect">
                <a:avLst/>
              </a:prstGeom>
            </p:spPr>
          </p:pic>
        </p:grpSp>
      </p:grpSp>
      <p:pic>
        <p:nvPicPr>
          <p:cNvPr id="2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25" y="1815353"/>
            <a:ext cx="7200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89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alphaModFix amt="5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/>
          <p:cNvGrpSpPr/>
          <p:nvPr/>
        </p:nvGrpSpPr>
        <p:grpSpPr>
          <a:xfrm>
            <a:off x="0" y="0"/>
            <a:ext cx="11728677" cy="697394"/>
            <a:chOff x="0" y="0"/>
            <a:chExt cx="11728677" cy="697394"/>
          </a:xfrm>
        </p:grpSpPr>
        <p:sp>
          <p:nvSpPr>
            <p:cNvPr id="12" name="3 Rectángulo"/>
            <p:cNvSpPr/>
            <p:nvPr/>
          </p:nvSpPr>
          <p:spPr>
            <a:xfrm>
              <a:off x="0" y="4287"/>
              <a:ext cx="7832065" cy="12518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grpSp>
          <p:nvGrpSpPr>
            <p:cNvPr id="13" name="Agrupar 12"/>
            <p:cNvGrpSpPr/>
            <p:nvPr/>
          </p:nvGrpSpPr>
          <p:grpSpPr>
            <a:xfrm>
              <a:off x="6976677" y="0"/>
              <a:ext cx="4752000" cy="697394"/>
              <a:chOff x="5483486" y="6234283"/>
              <a:chExt cx="4752000" cy="697394"/>
            </a:xfrm>
          </p:grpSpPr>
          <p:sp>
            <p:nvSpPr>
              <p:cNvPr id="14" name="Paralelogramo 13"/>
              <p:cNvSpPr/>
              <p:nvPr/>
            </p:nvSpPr>
            <p:spPr>
              <a:xfrm>
                <a:off x="5483486" y="6234283"/>
                <a:ext cx="4752000" cy="623717"/>
              </a:xfrm>
              <a:prstGeom prst="parallelogram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pic>
            <p:nvPicPr>
              <p:cNvPr id="18" name="Imagen 1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74229" y="6271729"/>
                <a:ext cx="1055916" cy="659948"/>
              </a:xfrm>
              <a:prstGeom prst="rect">
                <a:avLst/>
              </a:prstGeom>
            </p:spPr>
          </p:pic>
        </p:grpSp>
      </p:grpSp>
      <p:sp>
        <p:nvSpPr>
          <p:cNvPr id="19" name="1 Título"/>
          <p:cNvSpPr>
            <a:spLocks noGrp="1"/>
          </p:cNvSpPr>
          <p:nvPr>
            <p:ph type="title"/>
          </p:nvPr>
        </p:nvSpPr>
        <p:spPr>
          <a:xfrm>
            <a:off x="575879" y="512613"/>
            <a:ext cx="7772400" cy="1089928"/>
          </a:xfrm>
        </p:spPr>
        <p:txBody>
          <a:bodyPr/>
          <a:lstStyle/>
          <a:p>
            <a:pPr>
              <a:defRPr/>
            </a:pPr>
            <a:r>
              <a:rPr lang="es-GT" sz="2800" b="1" kern="1200" dirty="0" smtClean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  <a:t>Primer </a:t>
            </a:r>
            <a:r>
              <a:rPr lang="es-GT" sz="2800" b="1" dirty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s-GT" sz="2800" b="1" kern="1200" dirty="0" smtClean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  <a:t>aso en la solución </a:t>
            </a:r>
            <a:br>
              <a:rPr lang="es-GT" sz="2800" b="1" kern="1200" dirty="0" smtClean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s-GT" sz="2800" b="1" kern="1200" dirty="0" smtClean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  <a:t>Estandarización y Desmaterialización</a:t>
            </a:r>
            <a:endParaRPr lang="es-GT" sz="2800" b="1" kern="1200" dirty="0">
              <a:solidFill>
                <a:srgbClr val="00549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2 Marcador de contenido"/>
          <p:cNvSpPr>
            <a:spLocks noGrp="1"/>
          </p:cNvSpPr>
          <p:nvPr>
            <p:ph idx="1"/>
          </p:nvPr>
        </p:nvSpPr>
        <p:spPr>
          <a:xfrm>
            <a:off x="443753" y="1985682"/>
            <a:ext cx="7990656" cy="47091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GT" altLang="es-GT" sz="20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Se refiere a la homogeneidad en la característica de los títulos valores emitidos por el Ministerio de Finanzas. </a:t>
            </a:r>
          </a:p>
          <a:p>
            <a:pPr marL="0" indent="0">
              <a:buFontTx/>
              <a:buNone/>
              <a:defRPr/>
            </a:pPr>
            <a:endParaRPr lang="es-GT" altLang="es-GT" sz="2000" dirty="0" smtClean="0">
              <a:solidFill>
                <a:schemeClr val="accent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defRPr/>
            </a:pPr>
            <a:r>
              <a:rPr lang="es-GT" altLang="es-GT" sz="20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Las características susceptibles de estandarización son generalmente montos, rendimientos, plazos y vencimientos. </a:t>
            </a:r>
          </a:p>
          <a:p>
            <a:pPr marL="0" indent="0">
              <a:buFontTx/>
              <a:buNone/>
              <a:defRPr/>
            </a:pPr>
            <a:endParaRPr lang="es-GT" altLang="es-GT" sz="2000" dirty="0" smtClean="0">
              <a:solidFill>
                <a:schemeClr val="accent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defRPr/>
            </a:pPr>
            <a:r>
              <a:rPr lang="es-GT" altLang="es-GT" sz="20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La estandarización u homogeneidad en las características de los títulos valores facilita la administración y el control por parte del emisor y a la vez facilita la negociación de los títulos para los inversionistas.</a:t>
            </a:r>
          </a:p>
          <a:p>
            <a:pPr marL="0" indent="0">
              <a:buNone/>
              <a:defRPr/>
            </a:pPr>
            <a:endParaRPr lang="es-GT" altLang="es-GT" sz="2000" dirty="0" smtClean="0">
              <a:solidFill>
                <a:schemeClr val="accent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defRPr/>
            </a:pPr>
            <a:r>
              <a:rPr lang="es-GT" altLang="es-GT" sz="20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Los valores se desmaterializan a través de su representación mediante anotaciones en cuenta.</a:t>
            </a:r>
          </a:p>
        </p:txBody>
      </p:sp>
    </p:spTree>
    <p:extLst>
      <p:ext uri="{BB962C8B-B14F-4D97-AF65-F5344CB8AC3E}">
        <p14:creationId xmlns:p14="http://schemas.microsoft.com/office/powerpoint/2010/main" val="183359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alphaModFix amt="5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/>
          <p:cNvGrpSpPr/>
          <p:nvPr/>
        </p:nvGrpSpPr>
        <p:grpSpPr>
          <a:xfrm>
            <a:off x="0" y="0"/>
            <a:ext cx="11728677" cy="697394"/>
            <a:chOff x="0" y="0"/>
            <a:chExt cx="11728677" cy="697394"/>
          </a:xfrm>
        </p:grpSpPr>
        <p:sp>
          <p:nvSpPr>
            <p:cNvPr id="12" name="3 Rectángulo"/>
            <p:cNvSpPr/>
            <p:nvPr/>
          </p:nvSpPr>
          <p:spPr>
            <a:xfrm>
              <a:off x="0" y="4287"/>
              <a:ext cx="7832065" cy="12518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grpSp>
          <p:nvGrpSpPr>
            <p:cNvPr id="13" name="Agrupar 12"/>
            <p:cNvGrpSpPr/>
            <p:nvPr/>
          </p:nvGrpSpPr>
          <p:grpSpPr>
            <a:xfrm>
              <a:off x="6976677" y="0"/>
              <a:ext cx="4752000" cy="697394"/>
              <a:chOff x="5483486" y="6234283"/>
              <a:chExt cx="4752000" cy="697394"/>
            </a:xfrm>
          </p:grpSpPr>
          <p:sp>
            <p:nvSpPr>
              <p:cNvPr id="14" name="Paralelogramo 13"/>
              <p:cNvSpPr/>
              <p:nvPr/>
            </p:nvSpPr>
            <p:spPr>
              <a:xfrm>
                <a:off x="5483486" y="6234283"/>
                <a:ext cx="4752000" cy="623717"/>
              </a:xfrm>
              <a:prstGeom prst="parallelogram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pic>
            <p:nvPicPr>
              <p:cNvPr id="18" name="Imagen 1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74229" y="6271729"/>
                <a:ext cx="1055916" cy="659948"/>
              </a:xfrm>
              <a:prstGeom prst="rect">
                <a:avLst/>
              </a:prstGeom>
            </p:spPr>
          </p:pic>
        </p:grpSp>
      </p:grp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627529" y="693130"/>
            <a:ext cx="6781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s-GT" altLang="es-GT" sz="2800" b="1" kern="1200" dirty="0" smtClean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  <a:t>Ventajas y Objetivos</a:t>
            </a:r>
            <a:endParaRPr lang="es-GT" altLang="es-GT" sz="2800" b="1" kern="1200" dirty="0">
              <a:solidFill>
                <a:srgbClr val="00549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627529" y="1963130"/>
            <a:ext cx="7696200" cy="2235200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s-GT" altLang="es-GT" sz="20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La estandarización es un mecanismo que busca reducir dos limitaciones que caracterizan al mercado de valores y que se originan en el hecho de que las series ofrecidas no presentan homogeneidad/fungibilidad en las características relevantes (tasa de interés, fecha de vencimiento, y monto):</a:t>
            </a:r>
          </a:p>
        </p:txBody>
      </p:sp>
      <p:sp>
        <p:nvSpPr>
          <p:cNvPr id="9" name="5 Rectángulo redondeado"/>
          <p:cNvSpPr/>
          <p:nvPr/>
        </p:nvSpPr>
        <p:spPr>
          <a:xfrm>
            <a:off x="4760258" y="4198330"/>
            <a:ext cx="2065784" cy="1931640"/>
          </a:xfrm>
          <a:prstGeom prst="roundRect">
            <a:avLst/>
          </a:prstGeom>
          <a:gradFill>
            <a:gsLst>
              <a:gs pos="0">
                <a:srgbClr val="0070C0"/>
              </a:gs>
              <a:gs pos="99000">
                <a:srgbClr val="00B0F0"/>
              </a:gs>
            </a:gsLst>
            <a:lin ang="16200000" scaled="0"/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GT" sz="1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Poca liquidez de Valores</a:t>
            </a:r>
          </a:p>
        </p:txBody>
      </p:sp>
      <p:sp>
        <p:nvSpPr>
          <p:cNvPr id="11" name="8 Rectángulo redondeado"/>
          <p:cNvSpPr/>
          <p:nvPr/>
        </p:nvSpPr>
        <p:spPr>
          <a:xfrm>
            <a:off x="2017058" y="4213115"/>
            <a:ext cx="2065784" cy="1931640"/>
          </a:xfrm>
          <a:prstGeom prst="roundRect">
            <a:avLst/>
          </a:prstGeom>
          <a:gradFill>
            <a:gsLst>
              <a:gs pos="0">
                <a:srgbClr val="0070C0"/>
              </a:gs>
              <a:gs pos="99000">
                <a:srgbClr val="00B0F0"/>
              </a:gs>
            </a:gsLst>
            <a:lin ang="16200000" scaled="0"/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GT" sz="1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Ausencia de un precio de mercado</a:t>
            </a:r>
          </a:p>
        </p:txBody>
      </p:sp>
    </p:spTree>
    <p:extLst>
      <p:ext uri="{BB962C8B-B14F-4D97-AF65-F5344CB8AC3E}">
        <p14:creationId xmlns:p14="http://schemas.microsoft.com/office/powerpoint/2010/main" val="7033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alphaModFix amt="5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ángulo redondeado 76"/>
          <p:cNvSpPr/>
          <p:nvPr/>
        </p:nvSpPr>
        <p:spPr>
          <a:xfrm>
            <a:off x="5203913" y="1644773"/>
            <a:ext cx="1546621" cy="901450"/>
          </a:xfrm>
          <a:prstGeom prst="roundRect">
            <a:avLst/>
          </a:prstGeom>
          <a:solidFill>
            <a:srgbClr val="0054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5" name="Rectángulo redondeado 74"/>
          <p:cNvSpPr/>
          <p:nvPr/>
        </p:nvSpPr>
        <p:spPr>
          <a:xfrm>
            <a:off x="2853826" y="5149426"/>
            <a:ext cx="1636184" cy="1248295"/>
          </a:xfrm>
          <a:prstGeom prst="roundRect">
            <a:avLst/>
          </a:prstGeom>
          <a:solidFill>
            <a:srgbClr val="1286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10" name="Agrupar 9"/>
          <p:cNvGrpSpPr/>
          <p:nvPr/>
        </p:nvGrpSpPr>
        <p:grpSpPr>
          <a:xfrm>
            <a:off x="0" y="0"/>
            <a:ext cx="11728677" cy="697394"/>
            <a:chOff x="0" y="0"/>
            <a:chExt cx="11728677" cy="697394"/>
          </a:xfrm>
        </p:grpSpPr>
        <p:sp>
          <p:nvSpPr>
            <p:cNvPr id="12" name="3 Rectángulo"/>
            <p:cNvSpPr/>
            <p:nvPr/>
          </p:nvSpPr>
          <p:spPr>
            <a:xfrm>
              <a:off x="0" y="4287"/>
              <a:ext cx="7832065" cy="12518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grpSp>
          <p:nvGrpSpPr>
            <p:cNvPr id="13" name="Agrupar 12"/>
            <p:cNvGrpSpPr/>
            <p:nvPr/>
          </p:nvGrpSpPr>
          <p:grpSpPr>
            <a:xfrm>
              <a:off x="6976677" y="0"/>
              <a:ext cx="4752000" cy="697394"/>
              <a:chOff x="5483486" y="6234283"/>
              <a:chExt cx="4752000" cy="697394"/>
            </a:xfrm>
          </p:grpSpPr>
          <p:sp>
            <p:nvSpPr>
              <p:cNvPr id="14" name="Paralelogramo 13"/>
              <p:cNvSpPr/>
              <p:nvPr/>
            </p:nvSpPr>
            <p:spPr>
              <a:xfrm>
                <a:off x="5483486" y="6234283"/>
                <a:ext cx="4752000" cy="623717"/>
              </a:xfrm>
              <a:prstGeom prst="parallelogram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pic>
            <p:nvPicPr>
              <p:cNvPr id="18" name="Imagen 1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74229" y="6271729"/>
                <a:ext cx="1055916" cy="659948"/>
              </a:xfrm>
              <a:prstGeom prst="rect">
                <a:avLst/>
              </a:prstGeom>
            </p:spPr>
          </p:pic>
        </p:grpSp>
      </p:grpSp>
      <p:sp>
        <p:nvSpPr>
          <p:cNvPr id="25" name="1 Título"/>
          <p:cNvSpPr>
            <a:spLocks noGrp="1"/>
          </p:cNvSpPr>
          <p:nvPr>
            <p:ph type="title"/>
          </p:nvPr>
        </p:nvSpPr>
        <p:spPr>
          <a:xfrm>
            <a:off x="393736" y="181045"/>
            <a:ext cx="8229600" cy="1143000"/>
          </a:xfrm>
        </p:spPr>
        <p:txBody>
          <a:bodyPr>
            <a:normAutofit/>
          </a:bodyPr>
          <a:lstStyle/>
          <a:p>
            <a:r>
              <a:rPr lang="es-GT" sz="2800" b="1" dirty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  <a:t>Ventajas para el Emisor</a:t>
            </a:r>
            <a:br>
              <a:rPr lang="es-GT" sz="2800" b="1" dirty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s-GT" sz="2800" b="1" dirty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  <a:t>Estandarización y Desmaterialización</a:t>
            </a:r>
            <a:endParaRPr lang="es-GT" sz="2800" dirty="0">
              <a:solidFill>
                <a:srgbClr val="00549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3 Rectángulo"/>
          <p:cNvSpPr/>
          <p:nvPr/>
        </p:nvSpPr>
        <p:spPr>
          <a:xfrm>
            <a:off x="5219366" y="4503096"/>
            <a:ext cx="13659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altLang="es-GT" sz="1200" dirty="0" smtClean="0">
                <a:latin typeface="Century Gothic" pitchFamily="34" charset="0"/>
              </a:rPr>
              <a:t>Fomenta formación </a:t>
            </a:r>
          </a:p>
          <a:p>
            <a:pPr algn="ctr"/>
            <a:r>
              <a:rPr lang="es-GT" altLang="es-GT" sz="1200" dirty="0" smtClean="0">
                <a:latin typeface="Century Gothic" pitchFamily="34" charset="0"/>
              </a:rPr>
              <a:t>de Precios</a:t>
            </a:r>
            <a:endParaRPr lang="es-GT" altLang="es-GT" sz="1200" dirty="0">
              <a:latin typeface="Century Gothic" pitchFamily="34" charset="0"/>
            </a:endParaRPr>
          </a:p>
        </p:txBody>
      </p:sp>
      <p:sp>
        <p:nvSpPr>
          <p:cNvPr id="28" name="5 Rectángulo"/>
          <p:cNvSpPr/>
          <p:nvPr/>
        </p:nvSpPr>
        <p:spPr>
          <a:xfrm>
            <a:off x="3069949" y="3506574"/>
            <a:ext cx="11521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altLang="es-GT" sz="1200" dirty="0">
                <a:latin typeface="Century Gothic" pitchFamily="34" charset="0"/>
              </a:rPr>
              <a:t>Demanda adicional de los valores</a:t>
            </a:r>
          </a:p>
        </p:txBody>
      </p:sp>
      <p:sp>
        <p:nvSpPr>
          <p:cNvPr id="29" name="6 Rectángulo"/>
          <p:cNvSpPr/>
          <p:nvPr/>
        </p:nvSpPr>
        <p:spPr>
          <a:xfrm>
            <a:off x="5290049" y="6007817"/>
            <a:ext cx="1251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altLang="es-GT" sz="1200" dirty="0">
                <a:latin typeface="Century Gothic" pitchFamily="34" charset="0"/>
              </a:rPr>
              <a:t>Continua cobertura de </a:t>
            </a:r>
            <a:r>
              <a:rPr lang="es-GT" altLang="es-GT" sz="1200" dirty="0" smtClean="0">
                <a:latin typeface="Century Gothic" pitchFamily="34" charset="0"/>
              </a:rPr>
              <a:t>los valores</a:t>
            </a:r>
            <a:endParaRPr lang="es-GT" altLang="es-GT" sz="1200" dirty="0">
              <a:latin typeface="Century Gothic" pitchFamily="34" charset="0"/>
            </a:endParaRPr>
          </a:p>
        </p:txBody>
      </p:sp>
      <p:sp>
        <p:nvSpPr>
          <p:cNvPr id="30" name="7 Rectángulo"/>
          <p:cNvSpPr/>
          <p:nvPr/>
        </p:nvSpPr>
        <p:spPr>
          <a:xfrm>
            <a:off x="7528392" y="1778882"/>
            <a:ext cx="12883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altLang="es-GT" sz="1200" dirty="0" smtClean="0">
                <a:latin typeface="Century Gothic" pitchFamily="34" charset="0"/>
              </a:rPr>
              <a:t>Fomenta  la </a:t>
            </a:r>
            <a:r>
              <a:rPr lang="es-GT" altLang="es-GT" sz="1200" dirty="0">
                <a:latin typeface="Century Gothic" pitchFamily="34" charset="0"/>
              </a:rPr>
              <a:t>extensión de los plazos</a:t>
            </a:r>
          </a:p>
        </p:txBody>
      </p:sp>
      <p:sp>
        <p:nvSpPr>
          <p:cNvPr id="31" name="8 Rectángulo"/>
          <p:cNvSpPr/>
          <p:nvPr/>
        </p:nvSpPr>
        <p:spPr>
          <a:xfrm>
            <a:off x="7615368" y="3593006"/>
            <a:ext cx="1144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altLang="es-GT" sz="1200" dirty="0">
                <a:latin typeface="Century Gothic" pitchFamily="34" charset="0"/>
              </a:rPr>
              <a:t>Reducción de costos financieros</a:t>
            </a:r>
          </a:p>
        </p:txBody>
      </p:sp>
      <p:sp>
        <p:nvSpPr>
          <p:cNvPr id="33" name="10 Rectángulo"/>
          <p:cNvSpPr/>
          <p:nvPr/>
        </p:nvSpPr>
        <p:spPr>
          <a:xfrm>
            <a:off x="7656165" y="5738413"/>
            <a:ext cx="100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altLang="es-GT" sz="1200" dirty="0">
                <a:latin typeface="Century Gothic" pitchFamily="34" charset="0"/>
              </a:rPr>
              <a:t>Reducción de riesgos</a:t>
            </a:r>
          </a:p>
        </p:txBody>
      </p:sp>
      <p:sp>
        <p:nvSpPr>
          <p:cNvPr id="34" name="13 Rectángulo"/>
          <p:cNvSpPr/>
          <p:nvPr/>
        </p:nvSpPr>
        <p:spPr>
          <a:xfrm>
            <a:off x="2919054" y="1722142"/>
            <a:ext cx="1453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altLang="es-GT" sz="1200" dirty="0" smtClean="0">
                <a:latin typeface="Century Gothic" pitchFamily="34" charset="0"/>
              </a:rPr>
              <a:t>Atracción de inversionistas </a:t>
            </a:r>
            <a:r>
              <a:rPr lang="es-GT" altLang="es-GT" sz="1200" dirty="0">
                <a:latin typeface="Century Gothic" pitchFamily="34" charset="0"/>
              </a:rPr>
              <a:t>extranjeros </a:t>
            </a:r>
            <a:endParaRPr lang="es-GT" sz="1200" dirty="0"/>
          </a:p>
        </p:txBody>
      </p:sp>
      <p:sp>
        <p:nvSpPr>
          <p:cNvPr id="35" name="15 Rectángulo"/>
          <p:cNvSpPr/>
          <p:nvPr/>
        </p:nvSpPr>
        <p:spPr>
          <a:xfrm>
            <a:off x="5292878" y="3050714"/>
            <a:ext cx="12188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altLang="es-GT" sz="1200" dirty="0">
                <a:latin typeface="Century Gothic" pitchFamily="34" charset="0"/>
              </a:rPr>
              <a:t>Se amplia base de inversionistas</a:t>
            </a:r>
          </a:p>
        </p:txBody>
      </p:sp>
      <p:sp>
        <p:nvSpPr>
          <p:cNvPr id="36" name="34 Flecha derecha"/>
          <p:cNvSpPr/>
          <p:nvPr/>
        </p:nvSpPr>
        <p:spPr>
          <a:xfrm>
            <a:off x="2336031" y="1942298"/>
            <a:ext cx="360040" cy="134511"/>
          </a:xfrm>
          <a:prstGeom prst="rightArrow">
            <a:avLst/>
          </a:prstGeom>
          <a:solidFill>
            <a:srgbClr val="1286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37" name="35 Flecha derecha"/>
          <p:cNvSpPr/>
          <p:nvPr/>
        </p:nvSpPr>
        <p:spPr>
          <a:xfrm>
            <a:off x="2367740" y="5393572"/>
            <a:ext cx="360040" cy="134511"/>
          </a:xfrm>
          <a:prstGeom prst="rightArrow">
            <a:avLst/>
          </a:prstGeom>
          <a:solidFill>
            <a:srgbClr val="1286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38" name="36 Flecha derecha"/>
          <p:cNvSpPr/>
          <p:nvPr/>
        </p:nvSpPr>
        <p:spPr>
          <a:xfrm>
            <a:off x="6728519" y="3952209"/>
            <a:ext cx="360040" cy="134511"/>
          </a:xfrm>
          <a:prstGeom prst="rightArrow">
            <a:avLst/>
          </a:prstGeom>
          <a:solidFill>
            <a:srgbClr val="1286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39" name="37 Flecha derecha"/>
          <p:cNvSpPr/>
          <p:nvPr/>
        </p:nvSpPr>
        <p:spPr>
          <a:xfrm>
            <a:off x="4508536" y="4599743"/>
            <a:ext cx="360040" cy="134511"/>
          </a:xfrm>
          <a:prstGeom prst="rightArrow">
            <a:avLst/>
          </a:prstGeom>
          <a:solidFill>
            <a:srgbClr val="1286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40" name="38 Flecha derecha"/>
          <p:cNvSpPr/>
          <p:nvPr/>
        </p:nvSpPr>
        <p:spPr>
          <a:xfrm>
            <a:off x="4536214" y="3166902"/>
            <a:ext cx="360040" cy="134511"/>
          </a:xfrm>
          <a:prstGeom prst="rightArrow">
            <a:avLst/>
          </a:prstGeom>
          <a:solidFill>
            <a:srgbClr val="1286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41" name="39 Flecha derecha"/>
          <p:cNvSpPr/>
          <p:nvPr/>
        </p:nvSpPr>
        <p:spPr>
          <a:xfrm>
            <a:off x="2359873" y="3762483"/>
            <a:ext cx="360040" cy="134511"/>
          </a:xfrm>
          <a:prstGeom prst="rightArrow">
            <a:avLst/>
          </a:prstGeom>
          <a:solidFill>
            <a:srgbClr val="1286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3" name="Rectángulo redondeado 2"/>
          <p:cNvSpPr/>
          <p:nvPr/>
        </p:nvSpPr>
        <p:spPr>
          <a:xfrm>
            <a:off x="2919053" y="1647709"/>
            <a:ext cx="1546621" cy="901450"/>
          </a:xfrm>
          <a:prstGeom prst="roundRect">
            <a:avLst/>
          </a:prstGeom>
          <a:solidFill>
            <a:srgbClr val="0054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7" name="Rectángulo redondeado 46"/>
          <p:cNvSpPr/>
          <p:nvPr/>
        </p:nvSpPr>
        <p:spPr>
          <a:xfrm>
            <a:off x="2861056" y="3446269"/>
            <a:ext cx="1607727" cy="901450"/>
          </a:xfrm>
          <a:prstGeom prst="roundRect">
            <a:avLst/>
          </a:prstGeom>
          <a:solidFill>
            <a:srgbClr val="0054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0" name="Rectángulo redondeado 49"/>
          <p:cNvSpPr/>
          <p:nvPr/>
        </p:nvSpPr>
        <p:spPr>
          <a:xfrm>
            <a:off x="5219365" y="2911778"/>
            <a:ext cx="1509153" cy="883809"/>
          </a:xfrm>
          <a:prstGeom prst="roundRect">
            <a:avLst/>
          </a:prstGeom>
          <a:solidFill>
            <a:srgbClr val="1286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1" name="Rectángulo redondeado 50"/>
          <p:cNvSpPr/>
          <p:nvPr/>
        </p:nvSpPr>
        <p:spPr>
          <a:xfrm>
            <a:off x="5168138" y="4404599"/>
            <a:ext cx="1560380" cy="885126"/>
          </a:xfrm>
          <a:prstGeom prst="roundRect">
            <a:avLst/>
          </a:prstGeom>
          <a:solidFill>
            <a:srgbClr val="1286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2" name="Rectángulo redondeado 51"/>
          <p:cNvSpPr/>
          <p:nvPr/>
        </p:nvSpPr>
        <p:spPr>
          <a:xfrm>
            <a:off x="5168138" y="5767441"/>
            <a:ext cx="1560380" cy="886707"/>
          </a:xfrm>
          <a:prstGeom prst="roundRect">
            <a:avLst/>
          </a:prstGeom>
          <a:solidFill>
            <a:srgbClr val="0054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3" name="Rectángulo redondeado 52"/>
          <p:cNvSpPr/>
          <p:nvPr/>
        </p:nvSpPr>
        <p:spPr>
          <a:xfrm>
            <a:off x="7444273" y="1644772"/>
            <a:ext cx="1533329" cy="939265"/>
          </a:xfrm>
          <a:prstGeom prst="roundRect">
            <a:avLst/>
          </a:prstGeom>
          <a:solidFill>
            <a:srgbClr val="1286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4" name="Rectángulo redondeado 53"/>
          <p:cNvSpPr/>
          <p:nvPr/>
        </p:nvSpPr>
        <p:spPr>
          <a:xfrm>
            <a:off x="7444274" y="3446269"/>
            <a:ext cx="1533329" cy="901450"/>
          </a:xfrm>
          <a:prstGeom prst="roundRect">
            <a:avLst/>
          </a:prstGeom>
          <a:solidFill>
            <a:srgbClr val="0054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5" name="Rectángulo redondeado 54"/>
          <p:cNvSpPr/>
          <p:nvPr/>
        </p:nvSpPr>
        <p:spPr>
          <a:xfrm>
            <a:off x="7444274" y="5528083"/>
            <a:ext cx="1533329" cy="783069"/>
          </a:xfrm>
          <a:prstGeom prst="roundRect">
            <a:avLst/>
          </a:prstGeom>
          <a:solidFill>
            <a:srgbClr val="0054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9" name="Rectángulo redondeado 58"/>
          <p:cNvSpPr/>
          <p:nvPr/>
        </p:nvSpPr>
        <p:spPr>
          <a:xfrm>
            <a:off x="369513" y="1569579"/>
            <a:ext cx="1636184" cy="1014459"/>
          </a:xfrm>
          <a:prstGeom prst="roundRect">
            <a:avLst/>
          </a:prstGeom>
          <a:solidFill>
            <a:srgbClr val="1286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0" name="Rectángulo redondeado 59"/>
          <p:cNvSpPr/>
          <p:nvPr/>
        </p:nvSpPr>
        <p:spPr>
          <a:xfrm>
            <a:off x="369513" y="3335463"/>
            <a:ext cx="1636184" cy="1014459"/>
          </a:xfrm>
          <a:prstGeom prst="roundRect">
            <a:avLst/>
          </a:prstGeom>
          <a:solidFill>
            <a:srgbClr val="1286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1" name="Rectángulo redondeado 60"/>
          <p:cNvSpPr/>
          <p:nvPr/>
        </p:nvSpPr>
        <p:spPr>
          <a:xfrm>
            <a:off x="369513" y="5149426"/>
            <a:ext cx="1636184" cy="1248295"/>
          </a:xfrm>
          <a:prstGeom prst="roundRect">
            <a:avLst/>
          </a:prstGeom>
          <a:solidFill>
            <a:srgbClr val="1286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2" name="3 Rectángulo"/>
          <p:cNvSpPr/>
          <p:nvPr/>
        </p:nvSpPr>
        <p:spPr>
          <a:xfrm>
            <a:off x="5212136" y="4503096"/>
            <a:ext cx="13659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altLang="es-GT" sz="1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Fomenta formación </a:t>
            </a:r>
          </a:p>
          <a:p>
            <a:pPr algn="ctr"/>
            <a:r>
              <a:rPr lang="es-GT" altLang="es-GT" sz="1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 precios</a:t>
            </a:r>
            <a:endParaRPr lang="es-GT" altLang="es-GT" sz="12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3" name="4 Rectángulo"/>
          <p:cNvSpPr/>
          <p:nvPr/>
        </p:nvSpPr>
        <p:spPr>
          <a:xfrm>
            <a:off x="5202575" y="1776392"/>
            <a:ext cx="1525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altLang="es-GT" sz="1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Promueve </a:t>
            </a:r>
            <a:r>
              <a:rPr lang="es-GT" altLang="es-GT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liquidez </a:t>
            </a:r>
            <a:r>
              <a:rPr lang="es-GT" altLang="es-GT" sz="1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 </a:t>
            </a:r>
            <a:r>
              <a:rPr lang="es-GT" altLang="es-GT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los valores</a:t>
            </a:r>
          </a:p>
        </p:txBody>
      </p:sp>
      <p:sp>
        <p:nvSpPr>
          <p:cNvPr id="64" name="5 Rectángulo"/>
          <p:cNvSpPr/>
          <p:nvPr/>
        </p:nvSpPr>
        <p:spPr>
          <a:xfrm>
            <a:off x="3034060" y="3533789"/>
            <a:ext cx="11521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altLang="es-GT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Demanda adicional de los valores</a:t>
            </a:r>
          </a:p>
        </p:txBody>
      </p:sp>
      <p:sp>
        <p:nvSpPr>
          <p:cNvPr id="65" name="6 Rectángulo"/>
          <p:cNvSpPr/>
          <p:nvPr/>
        </p:nvSpPr>
        <p:spPr>
          <a:xfrm>
            <a:off x="5318868" y="5895001"/>
            <a:ext cx="1251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altLang="es-GT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Continua cobertura de </a:t>
            </a:r>
            <a:r>
              <a:rPr lang="es-GT" altLang="es-GT" sz="1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los valores</a:t>
            </a:r>
            <a:endParaRPr lang="es-GT" altLang="es-GT" sz="12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7 Rectángulo"/>
          <p:cNvSpPr/>
          <p:nvPr/>
        </p:nvSpPr>
        <p:spPr>
          <a:xfrm>
            <a:off x="7527053" y="1796326"/>
            <a:ext cx="12883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altLang="es-GT" sz="1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Fomenta  la </a:t>
            </a:r>
            <a:r>
              <a:rPr lang="es-GT" altLang="es-GT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extensión de los plazos</a:t>
            </a:r>
          </a:p>
        </p:txBody>
      </p:sp>
      <p:sp>
        <p:nvSpPr>
          <p:cNvPr id="67" name="8 Rectángulo"/>
          <p:cNvSpPr/>
          <p:nvPr/>
        </p:nvSpPr>
        <p:spPr>
          <a:xfrm>
            <a:off x="7656165" y="3583072"/>
            <a:ext cx="1144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altLang="es-GT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Reducción de costos financieros</a:t>
            </a:r>
          </a:p>
        </p:txBody>
      </p:sp>
      <p:sp>
        <p:nvSpPr>
          <p:cNvPr id="68" name="9 Rectángulo"/>
          <p:cNvSpPr/>
          <p:nvPr/>
        </p:nvSpPr>
        <p:spPr>
          <a:xfrm>
            <a:off x="2861056" y="5289725"/>
            <a:ext cx="160772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altLang="es-GT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Reducción de costos </a:t>
            </a:r>
            <a:r>
              <a:rPr lang="es-GT" altLang="es-GT" sz="1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operativos</a:t>
            </a:r>
          </a:p>
          <a:p>
            <a:pPr marL="0" lvl="1" algn="ctr"/>
            <a:r>
              <a:rPr lang="es-GT" altLang="es-GT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Costos de impresión, papel seguridad, firmas, controles, almacenaje</a:t>
            </a:r>
          </a:p>
          <a:p>
            <a:pPr algn="ctr"/>
            <a:endParaRPr lang="es-GT" altLang="es-GT" sz="12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10 Rectángulo"/>
          <p:cNvSpPr/>
          <p:nvPr/>
        </p:nvSpPr>
        <p:spPr>
          <a:xfrm>
            <a:off x="7444273" y="5664168"/>
            <a:ext cx="15333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altLang="es-GT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Reducción de riesgos</a:t>
            </a:r>
          </a:p>
        </p:txBody>
      </p:sp>
      <p:sp>
        <p:nvSpPr>
          <p:cNvPr id="70" name="11 Rectángulo"/>
          <p:cNvSpPr/>
          <p:nvPr/>
        </p:nvSpPr>
        <p:spPr>
          <a:xfrm>
            <a:off x="340852" y="1692911"/>
            <a:ext cx="16731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altLang="es-GT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Seguimiento de convenciones y </a:t>
            </a:r>
            <a:r>
              <a:rPr lang="es-GT" altLang="es-GT" sz="1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prácticas </a:t>
            </a:r>
            <a:r>
              <a:rPr lang="es-GT" altLang="es-GT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internacionales</a:t>
            </a:r>
          </a:p>
        </p:txBody>
      </p:sp>
      <p:sp>
        <p:nvSpPr>
          <p:cNvPr id="71" name="12 Rectángulo"/>
          <p:cNvSpPr/>
          <p:nvPr/>
        </p:nvSpPr>
        <p:spPr>
          <a:xfrm>
            <a:off x="402877" y="5387170"/>
            <a:ext cx="15394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altLang="es-GT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Mas fácil control de valores. Toda la información en un sistema</a:t>
            </a:r>
          </a:p>
        </p:txBody>
      </p:sp>
      <p:sp>
        <p:nvSpPr>
          <p:cNvPr id="72" name="13 Rectángulo"/>
          <p:cNvSpPr/>
          <p:nvPr/>
        </p:nvSpPr>
        <p:spPr>
          <a:xfrm>
            <a:off x="2910768" y="1763899"/>
            <a:ext cx="15549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altLang="es-GT" sz="1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Atracción de inversionistas </a:t>
            </a:r>
            <a:r>
              <a:rPr lang="es-GT" altLang="es-GT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extranjeros </a:t>
            </a:r>
            <a:endParaRPr lang="es-GT" sz="12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3" name="15 Rectángulo"/>
          <p:cNvSpPr/>
          <p:nvPr/>
        </p:nvSpPr>
        <p:spPr>
          <a:xfrm>
            <a:off x="5322802" y="3039337"/>
            <a:ext cx="12188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altLang="es-GT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 amplia base de inversionistas</a:t>
            </a:r>
          </a:p>
        </p:txBody>
      </p:sp>
      <p:sp>
        <p:nvSpPr>
          <p:cNvPr id="74" name="18 Rectángulo"/>
          <p:cNvSpPr/>
          <p:nvPr/>
        </p:nvSpPr>
        <p:spPr>
          <a:xfrm>
            <a:off x="485289" y="3554002"/>
            <a:ext cx="13506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altLang="es-GT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Eliminación de restricciones a la negociación</a:t>
            </a:r>
          </a:p>
        </p:txBody>
      </p:sp>
    </p:spTree>
    <p:extLst>
      <p:ext uri="{BB962C8B-B14F-4D97-AF65-F5344CB8AC3E}">
        <p14:creationId xmlns:p14="http://schemas.microsoft.com/office/powerpoint/2010/main" val="96711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alphaModFix amt="5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ángulo redondeado 99"/>
          <p:cNvSpPr/>
          <p:nvPr/>
        </p:nvSpPr>
        <p:spPr>
          <a:xfrm>
            <a:off x="6976676" y="5040139"/>
            <a:ext cx="1637691" cy="109354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9" name="Rectángulo redondeado 98"/>
          <p:cNvSpPr/>
          <p:nvPr/>
        </p:nvSpPr>
        <p:spPr>
          <a:xfrm>
            <a:off x="6914600" y="1290201"/>
            <a:ext cx="1708735" cy="109354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8" name="Rectángulo redondeado 97"/>
          <p:cNvSpPr/>
          <p:nvPr/>
        </p:nvSpPr>
        <p:spPr>
          <a:xfrm>
            <a:off x="3663382" y="5040139"/>
            <a:ext cx="1672690" cy="133911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7" name="Rectángulo redondeado 96"/>
          <p:cNvSpPr/>
          <p:nvPr/>
        </p:nvSpPr>
        <p:spPr>
          <a:xfrm>
            <a:off x="3663381" y="2974111"/>
            <a:ext cx="1672690" cy="130205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6" name="Rectángulo redondeado 95"/>
          <p:cNvSpPr/>
          <p:nvPr/>
        </p:nvSpPr>
        <p:spPr>
          <a:xfrm>
            <a:off x="6996222" y="3031827"/>
            <a:ext cx="1627112" cy="1035829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4" name="Rectángulo redondeado 93"/>
          <p:cNvSpPr/>
          <p:nvPr/>
        </p:nvSpPr>
        <p:spPr>
          <a:xfrm>
            <a:off x="628046" y="4919253"/>
            <a:ext cx="1453916" cy="1285637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5" name="Rectángulo redondeado 94"/>
          <p:cNvSpPr/>
          <p:nvPr/>
        </p:nvSpPr>
        <p:spPr>
          <a:xfrm>
            <a:off x="455051" y="4933218"/>
            <a:ext cx="1681167" cy="1575158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3" name="Rectángulo redondeado 92"/>
          <p:cNvSpPr/>
          <p:nvPr/>
        </p:nvSpPr>
        <p:spPr>
          <a:xfrm>
            <a:off x="455053" y="2856056"/>
            <a:ext cx="1681166" cy="164355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2" name="Rectángulo redondeado 91"/>
          <p:cNvSpPr/>
          <p:nvPr/>
        </p:nvSpPr>
        <p:spPr>
          <a:xfrm>
            <a:off x="455052" y="1272472"/>
            <a:ext cx="1681167" cy="104234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10" name="Agrupar 9"/>
          <p:cNvGrpSpPr/>
          <p:nvPr/>
        </p:nvGrpSpPr>
        <p:grpSpPr>
          <a:xfrm>
            <a:off x="0" y="0"/>
            <a:ext cx="11728677" cy="697394"/>
            <a:chOff x="0" y="0"/>
            <a:chExt cx="11728677" cy="697394"/>
          </a:xfrm>
        </p:grpSpPr>
        <p:sp>
          <p:nvSpPr>
            <p:cNvPr id="12" name="3 Rectángulo"/>
            <p:cNvSpPr/>
            <p:nvPr/>
          </p:nvSpPr>
          <p:spPr>
            <a:xfrm>
              <a:off x="0" y="4287"/>
              <a:ext cx="7832065" cy="12518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grpSp>
          <p:nvGrpSpPr>
            <p:cNvPr id="13" name="Agrupar 12"/>
            <p:cNvGrpSpPr/>
            <p:nvPr/>
          </p:nvGrpSpPr>
          <p:grpSpPr>
            <a:xfrm>
              <a:off x="6976677" y="0"/>
              <a:ext cx="4752000" cy="697394"/>
              <a:chOff x="5483486" y="6234283"/>
              <a:chExt cx="4752000" cy="697394"/>
            </a:xfrm>
          </p:grpSpPr>
          <p:sp>
            <p:nvSpPr>
              <p:cNvPr id="14" name="Paralelogramo 13"/>
              <p:cNvSpPr/>
              <p:nvPr/>
            </p:nvSpPr>
            <p:spPr>
              <a:xfrm>
                <a:off x="5483486" y="6234283"/>
                <a:ext cx="4752000" cy="623717"/>
              </a:xfrm>
              <a:prstGeom prst="parallelogram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pic>
            <p:nvPicPr>
              <p:cNvPr id="18" name="Imagen 1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74229" y="6271729"/>
                <a:ext cx="1055916" cy="659948"/>
              </a:xfrm>
              <a:prstGeom prst="rect">
                <a:avLst/>
              </a:prstGeom>
            </p:spPr>
          </p:pic>
        </p:grpSp>
      </p:grpSp>
      <p:sp>
        <p:nvSpPr>
          <p:cNvPr id="25" name="1 Título"/>
          <p:cNvSpPr>
            <a:spLocks noGrp="1"/>
          </p:cNvSpPr>
          <p:nvPr>
            <p:ph type="title"/>
          </p:nvPr>
        </p:nvSpPr>
        <p:spPr>
          <a:xfrm>
            <a:off x="393736" y="129472"/>
            <a:ext cx="8229600" cy="1143000"/>
          </a:xfrm>
        </p:spPr>
        <p:txBody>
          <a:bodyPr>
            <a:normAutofit/>
          </a:bodyPr>
          <a:lstStyle/>
          <a:p>
            <a:r>
              <a:rPr lang="es-GT" sz="2800" b="1" smtClean="0">
                <a:solidFill>
                  <a:srgbClr val="005493"/>
                </a:solidFill>
                <a:latin typeface="Arial" charset="0"/>
                <a:ea typeface="Arial" charset="0"/>
                <a:cs typeface="Arial" charset="0"/>
              </a:rPr>
              <a:t>Beneficios para el Inversionista</a:t>
            </a:r>
            <a:endParaRPr lang="es-GT" sz="2800" dirty="0">
              <a:solidFill>
                <a:srgbClr val="00549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2 Rectángulo"/>
          <p:cNvSpPr/>
          <p:nvPr/>
        </p:nvSpPr>
        <p:spPr>
          <a:xfrm>
            <a:off x="455051" y="4994262"/>
            <a:ext cx="16269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GT" sz="1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GT" sz="1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r>
              <a:rPr lang="es-GT" sz="1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onvenciones </a:t>
            </a:r>
            <a:r>
              <a:rPr lang="es-GT" sz="1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y practicas internacionales. Procesos de colocación </a:t>
            </a:r>
            <a:r>
              <a:rPr lang="es-GT" sz="1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estándares</a:t>
            </a:r>
            <a:endParaRPr lang="es-GT" sz="1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4 Rectángulo"/>
          <p:cNvSpPr/>
          <p:nvPr/>
        </p:nvSpPr>
        <p:spPr>
          <a:xfrm>
            <a:off x="539552" y="3013055"/>
            <a:ext cx="15121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GT" sz="1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Posibilidad de negociar parte de su </a:t>
            </a:r>
            <a:r>
              <a:rPr lang="es-GT" sz="1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inversión. </a:t>
            </a:r>
            <a:r>
              <a:rPr lang="es-GT" sz="1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Múltiplos de Q1,000</a:t>
            </a:r>
          </a:p>
        </p:txBody>
      </p:sp>
      <p:sp>
        <p:nvSpPr>
          <p:cNvPr id="80" name="5 Rectángulo"/>
          <p:cNvSpPr/>
          <p:nvPr/>
        </p:nvSpPr>
        <p:spPr>
          <a:xfrm>
            <a:off x="455051" y="1447640"/>
            <a:ext cx="16811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GT" sz="1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Valores Estandarizados  fungibles</a:t>
            </a:r>
          </a:p>
        </p:txBody>
      </p:sp>
      <p:sp>
        <p:nvSpPr>
          <p:cNvPr id="81" name="6 Rectángulo"/>
          <p:cNvSpPr/>
          <p:nvPr/>
        </p:nvSpPr>
        <p:spPr>
          <a:xfrm>
            <a:off x="6948263" y="1484782"/>
            <a:ext cx="167507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GT" sz="1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Incremento en la Liquidez de los valores. </a:t>
            </a:r>
          </a:p>
        </p:txBody>
      </p:sp>
      <p:sp>
        <p:nvSpPr>
          <p:cNvPr id="82" name="7 Rectángulo"/>
          <p:cNvSpPr/>
          <p:nvPr/>
        </p:nvSpPr>
        <p:spPr>
          <a:xfrm>
            <a:off x="3671997" y="3128399"/>
            <a:ext cx="16730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GT" sz="1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Mayor demanda de las inversiones </a:t>
            </a:r>
            <a:endParaRPr lang="es-GT" sz="1400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defRPr/>
            </a:pPr>
            <a:r>
              <a:rPr lang="es-GT" sz="1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que </a:t>
            </a:r>
            <a:r>
              <a:rPr lang="es-GT" sz="1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tienen</a:t>
            </a:r>
          </a:p>
        </p:txBody>
      </p:sp>
      <p:sp>
        <p:nvSpPr>
          <p:cNvPr id="83" name="8 Rectángulo"/>
          <p:cNvSpPr/>
          <p:nvPr/>
        </p:nvSpPr>
        <p:spPr>
          <a:xfrm>
            <a:off x="3663381" y="5212555"/>
            <a:ext cx="16726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GT" sz="1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Reducción de costos asociados al traslado y </a:t>
            </a:r>
            <a:r>
              <a:rPr lang="es-GT" sz="1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manejo.</a:t>
            </a:r>
            <a:endParaRPr lang="es-GT" sz="1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4" name="9 Rectángulo"/>
          <p:cNvSpPr/>
          <p:nvPr/>
        </p:nvSpPr>
        <p:spPr>
          <a:xfrm>
            <a:off x="6976675" y="5242135"/>
            <a:ext cx="163769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GT" sz="1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Reducción de riesgos de perdida o robo</a:t>
            </a:r>
          </a:p>
        </p:txBody>
      </p:sp>
      <p:sp>
        <p:nvSpPr>
          <p:cNvPr id="85" name="10 Rectángulo"/>
          <p:cNvSpPr/>
          <p:nvPr/>
        </p:nvSpPr>
        <p:spPr>
          <a:xfrm>
            <a:off x="6993989" y="3243281"/>
            <a:ext cx="1603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GT" sz="1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Mejor Rentabilidad</a:t>
            </a:r>
            <a:endParaRPr lang="es-GT" sz="1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6" name="18 Flecha derecha"/>
          <p:cNvSpPr/>
          <p:nvPr/>
        </p:nvSpPr>
        <p:spPr>
          <a:xfrm>
            <a:off x="2681463" y="2375358"/>
            <a:ext cx="360040" cy="134511"/>
          </a:xfrm>
          <a:prstGeom prst="rightArrow">
            <a:avLst/>
          </a:prstGeom>
          <a:solidFill>
            <a:srgbClr val="0054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7" name="20 Flecha derecha"/>
          <p:cNvSpPr/>
          <p:nvPr/>
        </p:nvSpPr>
        <p:spPr>
          <a:xfrm>
            <a:off x="5885197" y="4370742"/>
            <a:ext cx="360040" cy="134511"/>
          </a:xfrm>
          <a:prstGeom prst="rightArrow">
            <a:avLst/>
          </a:prstGeom>
          <a:solidFill>
            <a:srgbClr val="0054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8" name="21 Flecha derecha"/>
          <p:cNvSpPr/>
          <p:nvPr/>
        </p:nvSpPr>
        <p:spPr>
          <a:xfrm>
            <a:off x="5898945" y="2383745"/>
            <a:ext cx="360040" cy="134511"/>
          </a:xfrm>
          <a:prstGeom prst="rightArrow">
            <a:avLst/>
          </a:prstGeom>
          <a:solidFill>
            <a:srgbClr val="0054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9" name="22 Flecha derecha"/>
          <p:cNvSpPr/>
          <p:nvPr/>
        </p:nvSpPr>
        <p:spPr>
          <a:xfrm>
            <a:off x="2681463" y="4365104"/>
            <a:ext cx="360040" cy="134511"/>
          </a:xfrm>
          <a:prstGeom prst="rightArrow">
            <a:avLst/>
          </a:prstGeom>
          <a:solidFill>
            <a:srgbClr val="0054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44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Tema de Offic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3571</TotalTime>
  <Words>775</Words>
  <Application>Microsoft Office PowerPoint</Application>
  <PresentationFormat>Presentación en pantalla (4:3)</PresentationFormat>
  <Paragraphs>116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4_Tema de Office</vt:lpstr>
      <vt:lpstr>1_Tema de Office</vt:lpstr>
      <vt:lpstr>2_Tema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Primer paso en la solución  Estandarización y Desmaterialización</vt:lpstr>
      <vt:lpstr>Ventajas y Objetivos</vt:lpstr>
      <vt:lpstr>Ventajas para el Emisor Estandarización y Desmaterialización</vt:lpstr>
      <vt:lpstr>Beneficios para el Inversionista</vt:lpstr>
      <vt:lpstr>Otras Ventajas de la Estandarización y Desmaterialización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Nidia Carolina Andrade Rivera</dc:creator>
  <cp:lastModifiedBy>Myriam Adelaida Galvez García</cp:lastModifiedBy>
  <cp:revision>233</cp:revision>
  <cp:lastPrinted>2016-12-06T21:36:38Z</cp:lastPrinted>
  <dcterms:created xsi:type="dcterms:W3CDTF">2016-06-10T17:36:12Z</dcterms:created>
  <dcterms:modified xsi:type="dcterms:W3CDTF">2017-02-15T20:18:58Z</dcterms:modified>
</cp:coreProperties>
</file>