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363" r:id="rId2"/>
    <p:sldId id="388" r:id="rId3"/>
    <p:sldId id="341" r:id="rId4"/>
    <p:sldId id="442" r:id="rId5"/>
    <p:sldId id="443" r:id="rId6"/>
    <p:sldId id="444" r:id="rId7"/>
    <p:sldId id="436" r:id="rId8"/>
    <p:sldId id="355" r:id="rId9"/>
    <p:sldId id="389" r:id="rId10"/>
    <p:sldId id="390" r:id="rId11"/>
    <p:sldId id="393" r:id="rId12"/>
    <p:sldId id="394" r:id="rId13"/>
    <p:sldId id="322" r:id="rId14"/>
    <p:sldId id="426" r:id="rId15"/>
    <p:sldId id="400" r:id="rId16"/>
    <p:sldId id="397" r:id="rId17"/>
    <p:sldId id="323" r:id="rId18"/>
    <p:sldId id="398" r:id="rId19"/>
    <p:sldId id="402" r:id="rId20"/>
    <p:sldId id="438" r:id="rId21"/>
    <p:sldId id="412" r:id="rId22"/>
    <p:sldId id="419" r:id="rId23"/>
    <p:sldId id="420" r:id="rId24"/>
    <p:sldId id="421" r:id="rId25"/>
    <p:sldId id="422" r:id="rId26"/>
    <p:sldId id="423" r:id="rId27"/>
    <p:sldId id="445" r:id="rId28"/>
    <p:sldId id="43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0" autoAdjust="0"/>
    <p:restoredTop sz="94622" autoAdjust="0"/>
  </p:normalViewPr>
  <p:slideViewPr>
    <p:cSldViewPr snapToGrid="0" snapToObjects="1">
      <p:cViewPr varScale="1">
        <p:scale>
          <a:sx n="106" d="100"/>
          <a:sy n="106" d="100"/>
        </p:scale>
        <p:origin x="3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QUINTANILLA\Desktop\05-19-2017-%20Presentaci&#243;n%20Ministro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TECHOS%20INDICATIVOS%20vrs%20rev%202006%202200%20%20v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Transcend:Presupuesto%202018-2022:TECHOS%20INDICATIV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005%20Resumen%20Escenarios_enviar%20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005%20Resumen%20Escenarios_enviar%202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Presup2018.2022155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AQUINTANILLA\Desktop\05-19-2017-%20Presentaci&#243;n%20Ministro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Transcend:Presupuesto%202018-2022:martes%2020%202017:Presup2018.2022.2008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Presup2018.2022155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Transcend:Presupuesto%202018-2022:martes%2020%202017:Presup2018.2022.200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Transcend:Presupuesto%202018-2022:martes%2020%202017:Presup2018.2022.200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TECHOS%20INDICATIVOS%20vrs%20rev%202006%20220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TECHOS%20INDICATIVOS%20vrs%20rev%202006%2022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9792531120331898E-2"/>
          <c:w val="0.957540725927572"/>
          <c:h val="0.864859672623909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F497D">
                <a:lumMod val="20000"/>
                <a:lumOff val="80000"/>
              </a:srgbClr>
            </a:solidFill>
            <a:ln w="22225">
              <a:noFill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6A-467E-9F83-32238A1DB1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6A-467E-9F83-32238A1DB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[1]Hoja2!$A$7:$A$13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[1]Hoja2!$B$7:$B$13</c:f>
              <c:numCache>
                <c:formatCode>General</c:formatCode>
                <c:ptCount val="7"/>
                <c:pt idx="0">
                  <c:v>3.1</c:v>
                </c:pt>
                <c:pt idx="1">
                  <c:v>3</c:v>
                </c:pt>
                <c:pt idx="2">
                  <c:v>3</c:v>
                </c:pt>
                <c:pt idx="3">
                  <c:v>3.1</c:v>
                </c:pt>
                <c:pt idx="4">
                  <c:v>3.2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A-467E-9F83-32238A1DB157}"/>
            </c:ext>
          </c:extLst>
        </c:ser>
        <c:ser>
          <c:idx val="1"/>
          <c:order val="1"/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[1]Hoja2!$A$7:$A$13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[1]Hoja2!$C$7:$C$13</c:f>
              <c:numCache>
                <c:formatCode>General</c:formatCode>
                <c:ptCount val="7"/>
                <c:pt idx="1">
                  <c:v>0.8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A-467E-9F83-32238A1DB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09263320"/>
        <c:axId val="-2007810728"/>
      </c:barChart>
      <c:catAx>
        <c:axId val="-2009263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07810728"/>
        <c:crosses val="autoZero"/>
        <c:auto val="1"/>
        <c:lblAlgn val="ctr"/>
        <c:lblOffset val="100"/>
        <c:noMultiLvlLbl val="0"/>
      </c:catAx>
      <c:valAx>
        <c:axId val="-2007810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09263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   "/>
          <a:cs typeface="Arial" pitchFamily="34" charset="0"/>
        </a:defRPr>
      </a:pPr>
      <a:endParaRPr lang="es-GT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63268716970894E-2"/>
          <c:y val="3.3333333333333298E-2"/>
          <c:w val="0.89916387133222697"/>
          <c:h val="0.76105577427821502"/>
        </c:manualLayout>
      </c:layout>
      <c:lineChart>
        <c:grouping val="standard"/>
        <c:varyColors val="0"/>
        <c:ser>
          <c:idx val="0"/>
          <c:order val="0"/>
          <c:tx>
            <c:strRef>
              <c:f>'justiica chart'!$C$11</c:f>
              <c:strCache>
                <c:ptCount val="1"/>
                <c:pt idx="0">
                  <c:v>IDPP</c:v>
                </c:pt>
              </c:strCache>
            </c:strRef>
          </c:tx>
          <c:dLbls>
            <c:dLbl>
              <c:idx val="2"/>
              <c:layout>
                <c:manualLayout>
                  <c:x val="-3.64214100534564E-2"/>
                  <c:y val="-8.2083375164974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8D-4C80-93D8-2BA4360F8D3B}"/>
                </c:ext>
              </c:extLst>
            </c:dLbl>
            <c:dLbl>
              <c:idx val="3"/>
              <c:layout>
                <c:manualLayout>
                  <c:x val="1.02725867298943E-16"/>
                  <c:y val="-4.92500250989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8D-4C80-93D8-2BA4360F8D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chart'!$D$11:$K$11</c:f>
              <c:numCache>
                <c:formatCode>_(* #,##0_);_(* \(#,##0\);_(* "-"??_);_(@_)</c:formatCode>
                <c:ptCount val="8"/>
                <c:pt idx="0">
                  <c:v>120.61275000000001</c:v>
                </c:pt>
                <c:pt idx="1">
                  <c:v>156.88668724999999</c:v>
                </c:pt>
                <c:pt idx="2">
                  <c:v>239</c:v>
                </c:pt>
                <c:pt idx="3">
                  <c:v>350.07</c:v>
                </c:pt>
                <c:pt idx="4">
                  <c:v>321.38</c:v>
                </c:pt>
                <c:pt idx="5">
                  <c:v>397.91500000000002</c:v>
                </c:pt>
                <c:pt idx="6">
                  <c:v>434.83</c:v>
                </c:pt>
                <c:pt idx="7">
                  <c:v>525.60500000000002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8D-4C80-93D8-2BA4360F8D3B}"/>
            </c:ext>
          </c:extLst>
        </c:ser>
        <c:ser>
          <c:idx val="1"/>
          <c:order val="1"/>
          <c:tx>
            <c:strRef>
              <c:f>'justiica chart'!$C$12</c:f>
              <c:strCache>
                <c:ptCount val="1"/>
                <c:pt idx="0">
                  <c:v>INACIF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3.283335006598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8D-4C80-93D8-2BA4360F8D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chart'!$D$12:$K$12</c:f>
              <c:numCache>
                <c:formatCode>_(* #,##0_);_(* \(#,##0\);_(* "-"??_);_(@_)</c:formatCode>
                <c:ptCount val="8"/>
                <c:pt idx="0">
                  <c:v>134</c:v>
                </c:pt>
                <c:pt idx="1">
                  <c:v>157.75</c:v>
                </c:pt>
                <c:pt idx="2">
                  <c:v>212</c:v>
                </c:pt>
                <c:pt idx="3">
                  <c:v>270.07</c:v>
                </c:pt>
                <c:pt idx="4">
                  <c:v>279.38</c:v>
                </c:pt>
                <c:pt idx="5">
                  <c:v>337.14</c:v>
                </c:pt>
                <c:pt idx="6">
                  <c:v>351.83</c:v>
                </c:pt>
                <c:pt idx="7">
                  <c:v>470.38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8D-4C80-93D8-2BA4360F8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7725656"/>
        <c:axId val="-2091440872"/>
      </c:lineChart>
      <c:catAx>
        <c:axId val="-2007725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1440872"/>
        <c:crosses val="autoZero"/>
        <c:auto val="1"/>
        <c:lblAlgn val="ctr"/>
        <c:lblOffset val="100"/>
        <c:noMultiLvlLbl val="0"/>
      </c:catAx>
      <c:valAx>
        <c:axId val="-209144087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00772565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10479290985487801"/>
          <c:y val="6.4701019204438798E-2"/>
          <c:w val="0.40641785247696"/>
          <c:h val="0.12186975065616799"/>
        </c:manualLayout>
      </c:layout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1F497D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65327057818007E-2"/>
          <c:y val="4.3049222071003299E-2"/>
          <c:w val="0.92029734769995797"/>
          <c:h val="0.88016665378935099"/>
        </c:manualLayout>
      </c:layout>
      <c:areaChart>
        <c:grouping val="standard"/>
        <c:varyColors val="0"/>
        <c:ser>
          <c:idx val="0"/>
          <c:order val="6"/>
          <c:tx>
            <c:strRef>
              <c:f>'los grandes'!$B$15</c:f>
              <c:strCache>
                <c:ptCount val="1"/>
                <c:pt idx="0">
                  <c:v>Resto Admón Cnetral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grandes'!$C$15:$J$15</c:f>
              <c:numCache>
                <c:formatCode>#,##0;\-#,##0</c:formatCode>
                <c:ptCount val="8"/>
                <c:pt idx="0">
                  <c:v>3367615027.6799998</c:v>
                </c:pt>
                <c:pt idx="1">
                  <c:v>3336476353.0500002</c:v>
                </c:pt>
                <c:pt idx="2">
                  <c:v>4599756806</c:v>
                </c:pt>
                <c:pt idx="3">
                  <c:v>5004066100</c:v>
                </c:pt>
                <c:pt idx="4">
                  <c:v>4940607100</c:v>
                </c:pt>
                <c:pt idx="5">
                  <c:v>5126859100</c:v>
                </c:pt>
                <c:pt idx="6">
                  <c:v>5413149100</c:v>
                </c:pt>
                <c:pt idx="7">
                  <c:v>5799807100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F-4932-9F3A-72BA1CD21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1165752"/>
        <c:axId val="-2001162744"/>
      </c:areaChart>
      <c:lineChart>
        <c:grouping val="standard"/>
        <c:varyColors val="0"/>
        <c:ser>
          <c:idx val="2"/>
          <c:order val="0"/>
          <c:tx>
            <c:strRef>
              <c:f>'los grandes'!$B$8</c:f>
              <c:strCache>
                <c:ptCount val="1"/>
                <c:pt idx="0">
                  <c:v>MINGOB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grandes'!$C$8:$J$8</c:f>
              <c:numCache>
                <c:formatCode>#,##0;\-#,##0</c:formatCode>
                <c:ptCount val="8"/>
                <c:pt idx="0">
                  <c:v>3912803085.0799999</c:v>
                </c:pt>
                <c:pt idx="1">
                  <c:v>4160574830.7600002</c:v>
                </c:pt>
                <c:pt idx="2">
                  <c:v>5455598000</c:v>
                </c:pt>
                <c:pt idx="3">
                  <c:v>5405584000</c:v>
                </c:pt>
                <c:pt idx="4">
                  <c:v>6094868000</c:v>
                </c:pt>
                <c:pt idx="5">
                  <c:v>6561286000</c:v>
                </c:pt>
                <c:pt idx="6">
                  <c:v>7376664000</c:v>
                </c:pt>
                <c:pt idx="7">
                  <c:v>8099487000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FF-4932-9F3A-72BA1CD21074}"/>
            </c:ext>
          </c:extLst>
        </c:ser>
        <c:ser>
          <c:idx val="3"/>
          <c:order val="1"/>
          <c:tx>
            <c:strRef>
              <c:f>'los grandes'!$B$9</c:f>
              <c:strCache>
                <c:ptCount val="1"/>
                <c:pt idx="0">
                  <c:v>MINDEF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grandes'!$C$9:$J$9</c:f>
              <c:numCache>
                <c:formatCode>#,##0;\-#,##0</c:formatCode>
                <c:ptCount val="8"/>
                <c:pt idx="0">
                  <c:v>1932488474.1300001</c:v>
                </c:pt>
                <c:pt idx="1">
                  <c:v>2211298274.1199999</c:v>
                </c:pt>
                <c:pt idx="2">
                  <c:v>1924316000</c:v>
                </c:pt>
                <c:pt idx="3">
                  <c:v>2248113000</c:v>
                </c:pt>
                <c:pt idx="4">
                  <c:v>2343871000</c:v>
                </c:pt>
                <c:pt idx="5">
                  <c:v>2521944000</c:v>
                </c:pt>
                <c:pt idx="6">
                  <c:v>2615022000</c:v>
                </c:pt>
                <c:pt idx="7">
                  <c:v>2926539000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FF-4932-9F3A-72BA1CD21074}"/>
            </c:ext>
          </c:extLst>
        </c:ser>
        <c:ser>
          <c:idx val="4"/>
          <c:order val="2"/>
          <c:tx>
            <c:strRef>
              <c:f>'los grandes'!$B$10</c:f>
              <c:strCache>
                <c:ptCount val="1"/>
                <c:pt idx="0">
                  <c:v>MINEDUC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grandes'!$C$10:$J$10</c:f>
              <c:numCache>
                <c:formatCode>#,##0;\-#,##0</c:formatCode>
                <c:ptCount val="8"/>
                <c:pt idx="0">
                  <c:v>12084374601.23</c:v>
                </c:pt>
                <c:pt idx="1">
                  <c:v>12148748492.040001</c:v>
                </c:pt>
                <c:pt idx="2">
                  <c:v>13937205078</c:v>
                </c:pt>
                <c:pt idx="3">
                  <c:v>14834767589</c:v>
                </c:pt>
                <c:pt idx="4">
                  <c:v>15846586807</c:v>
                </c:pt>
                <c:pt idx="5">
                  <c:v>17036251300</c:v>
                </c:pt>
                <c:pt idx="6">
                  <c:v>18592967900</c:v>
                </c:pt>
                <c:pt idx="7">
                  <c:v>20076410900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FF-4932-9F3A-72BA1CD21074}"/>
            </c:ext>
          </c:extLst>
        </c:ser>
        <c:ser>
          <c:idx val="5"/>
          <c:order val="3"/>
          <c:tx>
            <c:strRef>
              <c:f>'los grandes'!$B$12</c:f>
              <c:strCache>
                <c:ptCount val="1"/>
                <c:pt idx="0">
                  <c:v>MSPAS</c:v>
                </c:pt>
              </c:strCache>
            </c:strRef>
          </c:tx>
          <c:spPr>
            <a:ln w="76200" cmpd="sng"/>
          </c:spPr>
          <c:marker>
            <c:spPr>
              <a:ln w="76200" cmpd="sng"/>
            </c:spPr>
          </c:marker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grandes'!$C$12:$J$12</c:f>
              <c:numCache>
                <c:formatCode>#,##0;\-#,##0</c:formatCode>
                <c:ptCount val="8"/>
                <c:pt idx="0">
                  <c:v>5511722378.6000004</c:v>
                </c:pt>
                <c:pt idx="1">
                  <c:v>5930774356.1599998</c:v>
                </c:pt>
                <c:pt idx="2">
                  <c:v>6897096196</c:v>
                </c:pt>
                <c:pt idx="3">
                  <c:v>8312911311</c:v>
                </c:pt>
                <c:pt idx="4">
                  <c:v>8730595093</c:v>
                </c:pt>
                <c:pt idx="5">
                  <c:v>9696507000</c:v>
                </c:pt>
                <c:pt idx="6">
                  <c:v>11435258000</c:v>
                </c:pt>
                <c:pt idx="7">
                  <c:v>12291313000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FF-4932-9F3A-72BA1CD21074}"/>
            </c:ext>
          </c:extLst>
        </c:ser>
        <c:ser>
          <c:idx val="6"/>
          <c:order val="4"/>
          <c:tx>
            <c:strRef>
              <c:f>'los grandes'!$B$13</c:f>
              <c:strCache>
                <c:ptCount val="1"/>
                <c:pt idx="0">
                  <c:v>MAGA y MIDES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grandes'!$C$13:$J$13</c:f>
              <c:numCache>
                <c:formatCode>#,##0;\-#,##0</c:formatCode>
                <c:ptCount val="8"/>
                <c:pt idx="0">
                  <c:v>869992388.04999995</c:v>
                </c:pt>
                <c:pt idx="1">
                  <c:v>1880454856.9100001</c:v>
                </c:pt>
                <c:pt idx="2">
                  <c:v>2093301224</c:v>
                </c:pt>
                <c:pt idx="3">
                  <c:v>2311337000</c:v>
                </c:pt>
                <c:pt idx="4">
                  <c:v>2836628000</c:v>
                </c:pt>
                <c:pt idx="5">
                  <c:v>3114935000</c:v>
                </c:pt>
                <c:pt idx="6">
                  <c:v>3679013000</c:v>
                </c:pt>
                <c:pt idx="7">
                  <c:v>4324250000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FF-4932-9F3A-72BA1CD21074}"/>
            </c:ext>
          </c:extLst>
        </c:ser>
        <c:ser>
          <c:idx val="7"/>
          <c:order val="5"/>
          <c:tx>
            <c:strRef>
              <c:f>'los grandes'!$B$14</c:f>
              <c:strCache>
                <c:ptCount val="1"/>
                <c:pt idx="0">
                  <c:v>OJ,MP, IDPP, INACIF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pPr>
              <a:ln>
                <a:solidFill>
                  <a:srgbClr val="000000"/>
                </a:solidFill>
              </a:ln>
            </c:spPr>
          </c:marker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grandes'!$C$14:$J$14</c:f>
              <c:numCache>
                <c:formatCode>#,##0;\-#,##0</c:formatCode>
                <c:ptCount val="8"/>
                <c:pt idx="0">
                  <c:v>2905841804.5999999</c:v>
                </c:pt>
                <c:pt idx="1">
                  <c:v>3796064680.6900001</c:v>
                </c:pt>
                <c:pt idx="2">
                  <c:v>4439334371</c:v>
                </c:pt>
                <c:pt idx="3">
                  <c:v>5007147000</c:v>
                </c:pt>
                <c:pt idx="4">
                  <c:v>5357034000</c:v>
                </c:pt>
                <c:pt idx="5">
                  <c:v>6606799000</c:v>
                </c:pt>
                <c:pt idx="6">
                  <c:v>7011100000</c:v>
                </c:pt>
                <c:pt idx="7">
                  <c:v>8454029000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8FF-4932-9F3A-72BA1CD21074}"/>
            </c:ext>
          </c:extLst>
        </c:ser>
        <c:ser>
          <c:idx val="1"/>
          <c:order val="7"/>
          <c:spPr>
            <a:ln w="76200" cmpd="sng"/>
          </c:spPr>
          <c:marker>
            <c:spPr>
              <a:ln w="76200" cmpd="sng"/>
            </c:spPr>
          </c:marker>
          <c:val>
            <c:numRef>
              <c:f>'los grandes'!$C$11:$J$11</c:f>
              <c:numCache>
                <c:formatCode>#,##0;\-#,##0</c:formatCode>
                <c:ptCount val="8"/>
                <c:pt idx="0">
                  <c:v>3580200237.77</c:v>
                </c:pt>
                <c:pt idx="1">
                  <c:v>2199525781.0300002</c:v>
                </c:pt>
                <c:pt idx="2">
                  <c:v>4098142764</c:v>
                </c:pt>
                <c:pt idx="3">
                  <c:v>7459472000</c:v>
                </c:pt>
                <c:pt idx="4">
                  <c:v>7416661000</c:v>
                </c:pt>
                <c:pt idx="5">
                  <c:v>7938870000</c:v>
                </c:pt>
                <c:pt idx="6">
                  <c:v>9089000000</c:v>
                </c:pt>
                <c:pt idx="7">
                  <c:v>9905593000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8FF-4932-9F3A-72BA1CD21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1165752"/>
        <c:axId val="-2001162744"/>
      </c:lineChart>
      <c:catAx>
        <c:axId val="-200116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sz="1600"/>
            </a:pPr>
            <a:endParaRPr lang="es-GT"/>
          </a:p>
        </c:txPr>
        <c:crossAx val="-2001162744"/>
        <c:crosses val="autoZero"/>
        <c:auto val="1"/>
        <c:lblAlgn val="ctr"/>
        <c:lblOffset val="100"/>
        <c:noMultiLvlLbl val="0"/>
      </c:catAx>
      <c:valAx>
        <c:axId val="-2001162744"/>
        <c:scaling>
          <c:orientation val="minMax"/>
        </c:scaling>
        <c:delete val="0"/>
        <c:axPos val="l"/>
        <c:majorGridlines/>
        <c:numFmt formatCode="#,##0;\-#,##0" sourceLinked="1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GT"/>
          </a:p>
        </c:txPr>
        <c:crossAx val="-2001165752"/>
        <c:crosses val="autoZero"/>
        <c:crossBetween val="between"/>
        <c:dispUnits>
          <c:builtInUnit val="millions"/>
          <c:dispUnitsLbl>
            <c:txPr>
              <a:bodyPr/>
              <a:lstStyle/>
              <a:p>
                <a:pPr>
                  <a:defRPr lang="es-ES"/>
                </a:pPr>
                <a:endParaRPr lang="es-GT"/>
              </a:p>
            </c:txPr>
          </c:dispUnitsLbl>
        </c:dispUnits>
      </c:valAx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7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30E6-4EF2-90CF-493FCD3AA9EA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0E6-4EF2-90CF-493FCD3AA9EA}"/>
              </c:ext>
            </c:extLst>
          </c:dPt>
          <c:dPt>
            <c:idx val="19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5-30E6-4EF2-90CF-493FCD3AA9EA}"/>
              </c:ext>
            </c:extLst>
          </c:dPt>
          <c:dPt>
            <c:idx val="20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7-30E6-4EF2-90CF-493FCD3AA9EA}"/>
              </c:ext>
            </c:extLst>
          </c:dPt>
          <c:dPt>
            <c:idx val="21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9-30E6-4EF2-90CF-493FCD3AA9EA}"/>
              </c:ext>
            </c:extLst>
          </c:dPt>
          <c:dPt>
            <c:idx val="22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B-30E6-4EF2-90CF-493FCD3AA9EA}"/>
              </c:ext>
            </c:extLst>
          </c:dPt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lang="es-ES" sz="16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 Macro'!$D$27:$D$49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2017P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'Gráf Macro'!$E$27:$E$49</c:f>
              <c:numCache>
                <c:formatCode>0.0</c:formatCode>
                <c:ptCount val="23"/>
                <c:pt idx="0">
                  <c:v>2</c:v>
                </c:pt>
                <c:pt idx="1">
                  <c:v>2.1</c:v>
                </c:pt>
                <c:pt idx="2">
                  <c:v>1.1000000000000001</c:v>
                </c:pt>
                <c:pt idx="3">
                  <c:v>2.6</c:v>
                </c:pt>
                <c:pt idx="4">
                  <c:v>1.1000000000000001</c:v>
                </c:pt>
                <c:pt idx="5">
                  <c:v>1.7</c:v>
                </c:pt>
                <c:pt idx="6">
                  <c:v>1.9</c:v>
                </c:pt>
                <c:pt idx="7">
                  <c:v>1.4</c:v>
                </c:pt>
                <c:pt idx="8">
                  <c:v>1.6</c:v>
                </c:pt>
                <c:pt idx="9">
                  <c:v>3.1</c:v>
                </c:pt>
                <c:pt idx="10">
                  <c:v>3.3</c:v>
                </c:pt>
                <c:pt idx="11">
                  <c:v>2.8</c:v>
                </c:pt>
                <c:pt idx="12">
                  <c:v>2.4</c:v>
                </c:pt>
                <c:pt idx="13">
                  <c:v>2.1</c:v>
                </c:pt>
                <c:pt idx="14">
                  <c:v>1.9</c:v>
                </c:pt>
                <c:pt idx="15">
                  <c:v>1.4</c:v>
                </c:pt>
                <c:pt idx="16">
                  <c:v>1.1000000000000001</c:v>
                </c:pt>
                <c:pt idx="17">
                  <c:v>1.5</c:v>
                </c:pt>
                <c:pt idx="18">
                  <c:v>2.5844708293247352</c:v>
                </c:pt>
                <c:pt idx="19">
                  <c:v>2.1</c:v>
                </c:pt>
                <c:pt idx="20">
                  <c:v>2.0000061949396231</c:v>
                </c:pt>
                <c:pt idx="21">
                  <c:v>1.9999944478022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E6-4EF2-90CF-493FCD3AA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1123736"/>
        <c:axId val="-2001120680"/>
      </c:barChart>
      <c:catAx>
        <c:axId val="-2001123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800"/>
            </a:pPr>
            <a:endParaRPr lang="es-GT"/>
          </a:p>
        </c:txPr>
        <c:crossAx val="-2001120680"/>
        <c:crosses val="autoZero"/>
        <c:auto val="1"/>
        <c:lblAlgn val="ctr"/>
        <c:lblOffset val="100"/>
        <c:noMultiLvlLbl val="0"/>
      </c:catAx>
      <c:valAx>
        <c:axId val="-20011206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2001123736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670-4540-B543-D3C7323FF64E}"/>
              </c:ext>
            </c:extLst>
          </c:dPt>
          <c:cat>
            <c:numRef>
              <c:f>'Gráf Macro'!$A$84:$A$98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'Gráf Macro'!$D$84:$D$98</c:f>
              <c:numCache>
                <c:formatCode>0.0%</c:formatCode>
                <c:ptCount val="15"/>
                <c:pt idx="0">
                  <c:v>0.26819915964277302</c:v>
                </c:pt>
                <c:pt idx="1">
                  <c:v>0.29471027763295499</c:v>
                </c:pt>
                <c:pt idx="2">
                  <c:v>0.29906336902153202</c:v>
                </c:pt>
                <c:pt idx="3">
                  <c:v>0.233780041604945</c:v>
                </c:pt>
                <c:pt idx="4">
                  <c:v>0.21338787223528999</c:v>
                </c:pt>
                <c:pt idx="5">
                  <c:v>0.222345295820365</c:v>
                </c:pt>
                <c:pt idx="6">
                  <c:v>0.222345295820365</c:v>
                </c:pt>
                <c:pt idx="7">
                  <c:v>0.19715281500000001</c:v>
                </c:pt>
                <c:pt idx="8">
                  <c:v>0.17374661347870801</c:v>
                </c:pt>
                <c:pt idx="9">
                  <c:v>0.17738402054588001</c:v>
                </c:pt>
                <c:pt idx="10">
                  <c:v>0.20873206304519601</c:v>
                </c:pt>
                <c:pt idx="11">
                  <c:v>0.22050469856581201</c:v>
                </c:pt>
                <c:pt idx="12">
                  <c:v>0.22332237529226001</c:v>
                </c:pt>
                <c:pt idx="13">
                  <c:v>0.229436057798837</c:v>
                </c:pt>
                <c:pt idx="14">
                  <c:v>0.23750946932008701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70-4540-B543-D3C7323FF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2604216"/>
        <c:axId val="-2002619576"/>
      </c:barChart>
      <c:catAx>
        <c:axId val="-200260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400"/>
            </a:pPr>
            <a:endParaRPr lang="es-GT"/>
          </a:p>
        </c:txPr>
        <c:crossAx val="-2002619576"/>
        <c:crosses val="autoZero"/>
        <c:auto val="1"/>
        <c:lblAlgn val="ctr"/>
        <c:lblOffset val="100"/>
        <c:noMultiLvlLbl val="0"/>
      </c:catAx>
      <c:valAx>
        <c:axId val="-20026195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GT"/>
          </a:p>
        </c:txPr>
        <c:crossAx val="-20026042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Ejes</a:t>
            </a:r>
            <a:r>
              <a:rPr lang="en-US" sz="2400" baseline="0" dirty="0"/>
              <a:t> de </a:t>
            </a:r>
            <a:r>
              <a:rPr lang="en-US" sz="2400" baseline="0" dirty="0" err="1"/>
              <a:t>Enfoque</a:t>
            </a:r>
            <a:r>
              <a:rPr lang="en-US" sz="2400" baseline="0" dirty="0"/>
              <a:t> del </a:t>
            </a:r>
            <a:r>
              <a:rPr lang="en-US" sz="2400" baseline="0" dirty="0" err="1"/>
              <a:t>Presupuesto</a:t>
            </a:r>
            <a:endParaRPr lang="en-US" sz="2400" baseline="0" dirty="0"/>
          </a:p>
          <a:p>
            <a:pPr>
              <a:defRPr sz="2400"/>
            </a:pPr>
            <a:r>
              <a:rPr lang="en-US" sz="1600" baseline="0" dirty="0"/>
              <a:t>En </a:t>
            </a:r>
            <a:r>
              <a:rPr lang="en-US" sz="1600" baseline="0" dirty="0" err="1"/>
              <a:t>millones</a:t>
            </a:r>
            <a:r>
              <a:rPr lang="en-US" sz="1600" baseline="0" dirty="0"/>
              <a:t> de Q</a:t>
            </a:r>
            <a:endParaRPr lang="en-US" sz="1600" dirty="0"/>
          </a:p>
        </c:rich>
      </c:tx>
      <c:layout>
        <c:manualLayout>
          <c:xMode val="edge"/>
          <c:yMode val="edge"/>
          <c:x val="0.243337744869006"/>
          <c:y val="7.52940099391725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216272453880296E-2"/>
          <c:y val="5.5195412810075402E-2"/>
          <c:w val="0.90533372654595301"/>
          <c:h val="0.75444624810969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'gráficas '!$B$129</c:f>
              <c:strCache>
                <c:ptCount val="1"/>
                <c:pt idx="0">
                  <c:v>EJ/Servicio Deuda/Rigideces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'gráficas '!$C$128:$J$128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'!$C$129:$J$129</c:f>
              <c:numCache>
                <c:formatCode>_(* #,##0_);_(* \(#,##0\);_(* "-"??_);_(@_)</c:formatCode>
                <c:ptCount val="8"/>
                <c:pt idx="0">
                  <c:v>30761.464727760009</c:v>
                </c:pt>
                <c:pt idx="1">
                  <c:v>32279.767138800009</c:v>
                </c:pt>
                <c:pt idx="2">
                  <c:v>35883.164689999998</c:v>
                </c:pt>
                <c:pt idx="3">
                  <c:v>39522.929100000001</c:v>
                </c:pt>
                <c:pt idx="4">
                  <c:v>40286.355100000001</c:v>
                </c:pt>
                <c:pt idx="5">
                  <c:v>44052.155100000004</c:v>
                </c:pt>
                <c:pt idx="6">
                  <c:v>46411.770100000002</c:v>
                </c:pt>
                <c:pt idx="7">
                  <c:v>49959.409099999997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A-4566-8887-788C9E5D53ED}"/>
            </c:ext>
          </c:extLst>
        </c:ser>
        <c:ser>
          <c:idx val="1"/>
          <c:order val="1"/>
          <c:tx>
            <c:strRef>
              <c:f>'gráficas '!$B$130</c:f>
              <c:strCache>
                <c:ptCount val="1"/>
                <c:pt idx="0">
                  <c:v>Enfoque al Desarrollo Humano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'!$C$128:$J$128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'!$C$130:$J$130</c:f>
              <c:numCache>
                <c:formatCode>_(* #,##0_);_(* \(#,##0\);_(* "-"??_);_(@_)</c:formatCode>
                <c:ptCount val="8"/>
                <c:pt idx="0">
                  <c:v>20510.560916800001</c:v>
                </c:pt>
                <c:pt idx="1">
                  <c:v>22343.33189531001</c:v>
                </c:pt>
                <c:pt idx="2">
                  <c:v>25923.749498000001</c:v>
                </c:pt>
                <c:pt idx="3">
                  <c:v>29187.313900000001</c:v>
                </c:pt>
                <c:pt idx="4">
                  <c:v>31022.204900000001</c:v>
                </c:pt>
                <c:pt idx="5">
                  <c:v>33735.287300000004</c:v>
                </c:pt>
                <c:pt idx="6">
                  <c:v>37958.228900000002</c:v>
                </c:pt>
                <c:pt idx="7">
                  <c:v>41355.780900000012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A-4566-8887-788C9E5D53ED}"/>
            </c:ext>
          </c:extLst>
        </c:ser>
        <c:ser>
          <c:idx val="2"/>
          <c:order val="2"/>
          <c:tx>
            <c:strRef>
              <c:f>'gráficas '!$B$131</c:f>
              <c:strCache>
                <c:ptCount val="1"/>
                <c:pt idx="0">
                  <c:v>Economía y prosperidad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'!$C$128:$J$128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'!$C$131:$J$131</c:f>
              <c:numCache>
                <c:formatCode>_(* #,##0_);_(* \(#,##0\);_(* "-"??_);_(@_)</c:formatCode>
                <c:ptCount val="8"/>
                <c:pt idx="0">
                  <c:v>3908.2499980100001</c:v>
                </c:pt>
                <c:pt idx="1">
                  <c:v>2555.524924429998</c:v>
                </c:pt>
                <c:pt idx="2">
                  <c:v>4871.9154410000001</c:v>
                </c:pt>
                <c:pt idx="3">
                  <c:v>7973.0469999999996</c:v>
                </c:pt>
                <c:pt idx="4">
                  <c:v>7868.299</c:v>
                </c:pt>
                <c:pt idx="5">
                  <c:v>8415.674999999992</c:v>
                </c:pt>
                <c:pt idx="6">
                  <c:v>9606.8410000000003</c:v>
                </c:pt>
                <c:pt idx="7">
                  <c:v>10456.768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A-4566-8887-788C9E5D53ED}"/>
            </c:ext>
          </c:extLst>
        </c:ser>
        <c:ser>
          <c:idx val="3"/>
          <c:order val="3"/>
          <c:tx>
            <c:strRef>
              <c:f>'gráficas '!$B$132</c:f>
              <c:strCache>
                <c:ptCount val="1"/>
                <c:pt idx="0">
                  <c:v>Seguridad y justicia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'!$C$128:$J$128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'!$C$132:$J$132</c:f>
              <c:numCache>
                <c:formatCode>_(* #,##0_);_(* \(#,##0\);_(* "-"??_);_(@_)</c:formatCode>
                <c:ptCount val="8"/>
                <c:pt idx="0">
                  <c:v>7320.03339848</c:v>
                </c:pt>
                <c:pt idx="1">
                  <c:v>8517.3804714899925</c:v>
                </c:pt>
                <c:pt idx="2">
                  <c:v>10535.591371</c:v>
                </c:pt>
                <c:pt idx="3">
                  <c:v>10988.798000000001</c:v>
                </c:pt>
                <c:pt idx="4">
                  <c:v>12113.592000000001</c:v>
                </c:pt>
                <c:pt idx="5">
                  <c:v>13850.763999999999</c:v>
                </c:pt>
                <c:pt idx="6">
                  <c:v>15097.484</c:v>
                </c:pt>
                <c:pt idx="7">
                  <c:v>17292.383999999998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3A-4566-8887-788C9E5D5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07683880"/>
        <c:axId val="1842569896"/>
      </c:barChart>
      <c:catAx>
        <c:axId val="-200768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GT"/>
          </a:p>
        </c:txPr>
        <c:crossAx val="1842569896"/>
        <c:crosses val="autoZero"/>
        <c:auto val="1"/>
        <c:lblAlgn val="ctr"/>
        <c:lblOffset val="100"/>
        <c:noMultiLvlLbl val="0"/>
      </c:catAx>
      <c:valAx>
        <c:axId val="1842569896"/>
        <c:scaling>
          <c:orientation val="minMax"/>
        </c:scaling>
        <c:delete val="0"/>
        <c:axPos val="l"/>
        <c:majorGridlines>
          <c:spPr>
            <a:ln>
              <a:prstDash val="dash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-200768388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1.1927908884038701E-2"/>
          <c:y val="0.88966203252773901"/>
          <c:w val="0.98607868640462903"/>
          <c:h val="0.110337967472261"/>
        </c:manualLayout>
      </c:layout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/>
              <a:t>Carga Tributaria 2014-2022</a:t>
            </a:r>
          </a:p>
          <a:p>
            <a:pPr>
              <a:defRPr/>
            </a:pPr>
            <a:r>
              <a:rPr lang="es-GT"/>
              <a:t>Cifras en %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"/>
              <c:layout>
                <c:manualLayout>
                  <c:x val="-6.3888888888888898E-2"/>
                  <c:y val="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B0-4640-A2D3-C5E5394609FD}"/>
                </c:ext>
              </c:extLst>
            </c:dLbl>
            <c:dLbl>
              <c:idx val="2"/>
              <c:layout>
                <c:manualLayout>
                  <c:x val="-6.1111111111111102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B0-4640-A2D3-C5E5394609FD}"/>
                </c:ext>
              </c:extLst>
            </c:dLbl>
            <c:dLbl>
              <c:idx val="3"/>
              <c:layout>
                <c:manualLayout>
                  <c:x val="-5.5555555555555497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B0-4640-A2D3-C5E5394609FD}"/>
                </c:ext>
              </c:extLst>
            </c:dLbl>
            <c:dLbl>
              <c:idx val="4"/>
              <c:layout>
                <c:manualLayout>
                  <c:x val="-0.05"/>
                  <c:y val="4.629629629629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B0-4640-A2D3-C5E5394609FD}"/>
                </c:ext>
              </c:extLst>
            </c:dLbl>
            <c:dLbl>
              <c:idx val="5"/>
              <c:layout>
                <c:manualLayout>
                  <c:x val="-8.0555555555555602E-2"/>
                  <c:y val="-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B0-4640-A2D3-C5E5394609FD}"/>
                </c:ext>
              </c:extLst>
            </c:dLbl>
            <c:dLbl>
              <c:idx val="6"/>
              <c:layout>
                <c:manualLayout>
                  <c:x val="-6.9444444444444295E-2"/>
                  <c:y val="6.481481481481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B0-4640-A2D3-C5E5394609FD}"/>
                </c:ext>
              </c:extLst>
            </c:dLbl>
            <c:dLbl>
              <c:idx val="7"/>
              <c:layout>
                <c:manualLayout>
                  <c:x val="-9.1666666666666702E-2"/>
                  <c:y val="-8.333333333333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B0-4640-A2D3-C5E5394609FD}"/>
                </c:ext>
              </c:extLst>
            </c:dLbl>
            <c:dLbl>
              <c:idx val="8"/>
              <c:layout>
                <c:manualLayout>
                  <c:x val="-3.3333333333333402E-2"/>
                  <c:y val="-8.333333333333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B0-4640-A2D3-C5E539460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Hoja1!$B$33:$B$41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Hoja1!$C$33:$C$41</c:f>
              <c:numCache>
                <c:formatCode>0.0%</c:formatCode>
                <c:ptCount val="9"/>
                <c:pt idx="0">
                  <c:v>0.108</c:v>
                </c:pt>
                <c:pt idx="1">
                  <c:v>0.10199999999999999</c:v>
                </c:pt>
                <c:pt idx="2">
                  <c:v>0.104</c:v>
                </c:pt>
                <c:pt idx="3">
                  <c:v>0.104</c:v>
                </c:pt>
                <c:pt idx="4">
                  <c:v>0.105</c:v>
                </c:pt>
                <c:pt idx="5">
                  <c:v>0.107</c:v>
                </c:pt>
                <c:pt idx="6">
                  <c:v>0.109</c:v>
                </c:pt>
                <c:pt idx="7">
                  <c:v>0.111</c:v>
                </c:pt>
                <c:pt idx="8">
                  <c:v>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FB0-4640-A2D3-C5E5394609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09960664"/>
        <c:axId val="-2011686296"/>
      </c:lineChart>
      <c:catAx>
        <c:axId val="-200996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2">
              <a:lumMod val="20000"/>
              <a:lumOff val="80000"/>
            </a:schemeClr>
          </a:solidFill>
        </c:spPr>
        <c:crossAx val="-2011686296"/>
        <c:crosses val="autoZero"/>
        <c:auto val="1"/>
        <c:lblAlgn val="ctr"/>
        <c:lblOffset val="100"/>
        <c:noMultiLvlLbl val="0"/>
      </c:catAx>
      <c:valAx>
        <c:axId val="-20116862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2009960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9050701683553E-2"/>
          <c:y val="2.4872592503966801E-2"/>
          <c:w val="0.96845427292179798"/>
          <c:h val="0.83766760958184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3F5-4592-BEB1-1D14D5DFFD97}"/>
              </c:ext>
            </c:extLst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93F5-4592-BEB1-1D14D5DFFD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3F5-4592-BEB1-1D14D5DFFD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3F5-4592-BEB1-1D14D5DFFD9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3F5-4592-BEB1-1D14D5DFFD9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3F5-4592-BEB1-1D14D5DFFD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Hoja1!$A$25:$A$31</c:f>
              <c:strCache>
                <c:ptCount val="7"/>
                <c:pt idx="0">
                  <c:v>Presupuesto Aprobado 2017</c:v>
                </c:pt>
                <c:pt idx="1">
                  <c:v>Proyección SAT Cierre 2017 a Mayo 2017     
10.4%    </c:v>
                </c:pt>
                <c:pt idx="2">
                  <c:v>Proyección SAT Cierre 2018 a Mayo 2017 
10.5%</c:v>
                </c:pt>
                <c:pt idx="3">
                  <c:v>Proyección SAT Cierre 2019 a Mayo 2017 
10.7%</c:v>
                </c:pt>
                <c:pt idx="4">
                  <c:v>Proyección SAT Cierre 2020 a Mayo 2017 
10.9%</c:v>
                </c:pt>
                <c:pt idx="5">
                  <c:v>Proyección SAT Cierre 2021 a Mayo 2017 
11.1%</c:v>
                </c:pt>
                <c:pt idx="6">
                  <c:v>Proyección SAT Cierre 2022 a Mayo 2017 
11.3%</c:v>
                </c:pt>
              </c:strCache>
            </c:strRef>
          </c:cat>
          <c:val>
            <c:numRef>
              <c:f>Hoja1!$B$25:$B$31</c:f>
              <c:numCache>
                <c:formatCode>#,##0</c:formatCode>
                <c:ptCount val="7"/>
                <c:pt idx="0">
                  <c:v>57994.8</c:v>
                </c:pt>
                <c:pt idx="1">
                  <c:v>58001.1</c:v>
                </c:pt>
                <c:pt idx="2">
                  <c:v>63012.4</c:v>
                </c:pt>
                <c:pt idx="3">
                  <c:v>69457.2</c:v>
                </c:pt>
                <c:pt idx="4">
                  <c:v>76360.7</c:v>
                </c:pt>
                <c:pt idx="5">
                  <c:v>84041.4</c:v>
                </c:pt>
                <c:pt idx="6">
                  <c:v>92460.7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F5-4592-BEB1-1D14D5DFFD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11681944"/>
        <c:axId val="-2011222824"/>
      </c:barChart>
      <c:catAx>
        <c:axId val="-2011681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s-GT"/>
          </a:p>
        </c:txPr>
        <c:crossAx val="-2011222824"/>
        <c:crosses val="autoZero"/>
        <c:auto val="1"/>
        <c:lblAlgn val="ctr"/>
        <c:lblOffset val="100"/>
        <c:noMultiLvlLbl val="0"/>
      </c:catAx>
      <c:valAx>
        <c:axId val="-20112228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2011681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  "/>
          <a:cs typeface="Times New Roman" pitchFamily="18" charset="0"/>
        </a:defRPr>
      </a:pPr>
      <a:endParaRPr lang="es-G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Presupuesto 2015-2022</a:t>
            </a:r>
          </a:p>
          <a:p>
            <a:pPr>
              <a:defRPr sz="2400"/>
            </a:pPr>
            <a:r>
              <a:rPr lang="en-US" sz="2400"/>
              <a:t>En millones de Q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'gráficas '!$B$96</c:f>
              <c:strCache>
                <c:ptCount val="1"/>
                <c:pt idx="0">
                  <c:v>EJ/Servicio Deuda/Rigideces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'!$C$95:$J$95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'!$C$96:$J$96</c:f>
              <c:numCache>
                <c:formatCode>#,##0;\-#,##0</c:formatCode>
                <c:ptCount val="8"/>
                <c:pt idx="0">
                  <c:v>28828.97625363</c:v>
                </c:pt>
                <c:pt idx="1">
                  <c:v>30068.468864679999</c:v>
                </c:pt>
                <c:pt idx="2">
                  <c:v>33958.848689999999</c:v>
                </c:pt>
                <c:pt idx="3">
                  <c:v>37274.816099999996</c:v>
                </c:pt>
                <c:pt idx="4">
                  <c:v>37942.484100000001</c:v>
                </c:pt>
                <c:pt idx="5">
                  <c:v>41530.2111</c:v>
                </c:pt>
                <c:pt idx="6">
                  <c:v>43796.748099999997</c:v>
                </c:pt>
                <c:pt idx="7">
                  <c:v>47032.8701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5-416C-891A-869251EE6248}"/>
            </c:ext>
          </c:extLst>
        </c:ser>
        <c:ser>
          <c:idx val="1"/>
          <c:order val="1"/>
          <c:tx>
            <c:strRef>
              <c:f>'gráficas '!$B$97</c:f>
              <c:strCache>
                <c:ptCount val="1"/>
                <c:pt idx="0">
                  <c:v>Políticas Públicas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'!$C$95:$J$95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'!$C$97:$J$97</c:f>
              <c:numCache>
                <c:formatCode>#,##0;\-#,##0</c:formatCode>
                <c:ptCount val="8"/>
                <c:pt idx="0">
                  <c:v>33671.332787419997</c:v>
                </c:pt>
                <c:pt idx="1">
                  <c:v>35627.535565350008</c:v>
                </c:pt>
                <c:pt idx="2">
                  <c:v>43255.572310000003</c:v>
                </c:pt>
                <c:pt idx="3">
                  <c:v>50567.2719</c:v>
                </c:pt>
                <c:pt idx="4">
                  <c:v>53347.966899999999</c:v>
                </c:pt>
                <c:pt idx="5">
                  <c:v>58523.670299999998</c:v>
                </c:pt>
                <c:pt idx="6">
                  <c:v>65277.575900000003</c:v>
                </c:pt>
                <c:pt idx="7">
                  <c:v>72031.471900000004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F5-416C-891A-869251EE6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05671000"/>
        <c:axId val="-2005681432"/>
      </c:barChart>
      <c:catAx>
        <c:axId val="-200567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GT"/>
          </a:p>
        </c:txPr>
        <c:crossAx val="-2005681432"/>
        <c:crosses val="autoZero"/>
        <c:auto val="1"/>
        <c:lblAlgn val="ctr"/>
        <c:lblOffset val="100"/>
        <c:noMultiLvlLbl val="0"/>
      </c:catAx>
      <c:valAx>
        <c:axId val="-200568143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;\-#,##0" sourceLinked="1"/>
        <c:majorTickMark val="none"/>
        <c:minorTickMark val="none"/>
        <c:tickLblPos val="nextTo"/>
        <c:spPr>
          <a:ln w="9525">
            <a:noFill/>
          </a:ln>
        </c:spPr>
        <c:crossAx val="-20056710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Ejes</a:t>
            </a:r>
            <a:r>
              <a:rPr lang="en-US" sz="2400" baseline="0" dirty="0"/>
              <a:t> de </a:t>
            </a:r>
            <a:r>
              <a:rPr lang="en-US" sz="2400" baseline="0" dirty="0" err="1"/>
              <a:t>Enfoque</a:t>
            </a:r>
            <a:r>
              <a:rPr lang="en-US" sz="2400" baseline="0" dirty="0"/>
              <a:t> del </a:t>
            </a:r>
            <a:r>
              <a:rPr lang="en-US" sz="2400" baseline="0" dirty="0" err="1"/>
              <a:t>Presupuesto</a:t>
            </a:r>
            <a:endParaRPr lang="en-US" sz="2400" baseline="0" dirty="0"/>
          </a:p>
          <a:p>
            <a:pPr>
              <a:defRPr sz="2400"/>
            </a:pPr>
            <a:r>
              <a:rPr lang="en-US" sz="1600" baseline="0" dirty="0"/>
              <a:t>En </a:t>
            </a:r>
            <a:r>
              <a:rPr lang="en-US" sz="1600" baseline="0" dirty="0" err="1"/>
              <a:t>millones</a:t>
            </a:r>
            <a:r>
              <a:rPr lang="en-US" sz="1600" baseline="0" dirty="0"/>
              <a:t> de Q</a:t>
            </a:r>
            <a:endParaRPr lang="en-US" sz="1600" dirty="0"/>
          </a:p>
        </c:rich>
      </c:tx>
      <c:layout>
        <c:manualLayout>
          <c:xMode val="edge"/>
          <c:yMode val="edge"/>
          <c:x val="0.243337744869006"/>
          <c:y val="7.52940099391725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216272453880296E-2"/>
          <c:y val="5.5195412810075402E-2"/>
          <c:w val="0.90533372654595301"/>
          <c:h val="0.75444624810969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'gráficas '!$B$129</c:f>
              <c:strCache>
                <c:ptCount val="1"/>
                <c:pt idx="0">
                  <c:v>EJ/Servicio Deuda/Rigideces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'gráficas '!$C$128:$J$128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'!$C$129:$J$129</c:f>
              <c:numCache>
                <c:formatCode>_(* #,##0_);_(* \(#,##0\);_(* "-"??_);_(@_)</c:formatCode>
                <c:ptCount val="8"/>
                <c:pt idx="0">
                  <c:v>30761.464727760009</c:v>
                </c:pt>
                <c:pt idx="1">
                  <c:v>32279.767138800009</c:v>
                </c:pt>
                <c:pt idx="2">
                  <c:v>35883.164689999998</c:v>
                </c:pt>
                <c:pt idx="3">
                  <c:v>39522.929100000001</c:v>
                </c:pt>
                <c:pt idx="4">
                  <c:v>40286.355100000001</c:v>
                </c:pt>
                <c:pt idx="5">
                  <c:v>44052.155100000004</c:v>
                </c:pt>
                <c:pt idx="6">
                  <c:v>46411.770100000002</c:v>
                </c:pt>
                <c:pt idx="7">
                  <c:v>49959.409099999997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3-4201-AFBC-4F47F4F867AE}"/>
            </c:ext>
          </c:extLst>
        </c:ser>
        <c:ser>
          <c:idx val="1"/>
          <c:order val="1"/>
          <c:tx>
            <c:strRef>
              <c:f>'gráficas '!$B$130</c:f>
              <c:strCache>
                <c:ptCount val="1"/>
                <c:pt idx="0">
                  <c:v>Enfoque al Desarrollo Humano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'!$C$128:$J$128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'!$C$130:$J$130</c:f>
              <c:numCache>
                <c:formatCode>_(* #,##0_);_(* \(#,##0\);_(* "-"??_);_(@_)</c:formatCode>
                <c:ptCount val="8"/>
                <c:pt idx="0">
                  <c:v>20510.560916800001</c:v>
                </c:pt>
                <c:pt idx="1">
                  <c:v>22343.33189531001</c:v>
                </c:pt>
                <c:pt idx="2">
                  <c:v>25923.749498000001</c:v>
                </c:pt>
                <c:pt idx="3">
                  <c:v>29187.313900000001</c:v>
                </c:pt>
                <c:pt idx="4">
                  <c:v>31022.204900000001</c:v>
                </c:pt>
                <c:pt idx="5">
                  <c:v>33735.287300000004</c:v>
                </c:pt>
                <c:pt idx="6">
                  <c:v>37958.228900000002</c:v>
                </c:pt>
                <c:pt idx="7">
                  <c:v>41355.780900000012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63-4201-AFBC-4F47F4F867AE}"/>
            </c:ext>
          </c:extLst>
        </c:ser>
        <c:ser>
          <c:idx val="2"/>
          <c:order val="2"/>
          <c:tx>
            <c:strRef>
              <c:f>'gráficas '!$B$131</c:f>
              <c:strCache>
                <c:ptCount val="1"/>
                <c:pt idx="0">
                  <c:v>Economía y prosperidad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'!$C$128:$J$128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'!$C$131:$J$131</c:f>
              <c:numCache>
                <c:formatCode>_(* #,##0_);_(* \(#,##0\);_(* "-"??_);_(@_)</c:formatCode>
                <c:ptCount val="8"/>
                <c:pt idx="0">
                  <c:v>3908.2499980100001</c:v>
                </c:pt>
                <c:pt idx="1">
                  <c:v>2555.524924429998</c:v>
                </c:pt>
                <c:pt idx="2">
                  <c:v>4871.9154410000001</c:v>
                </c:pt>
                <c:pt idx="3">
                  <c:v>7973.0469999999996</c:v>
                </c:pt>
                <c:pt idx="4">
                  <c:v>7868.299</c:v>
                </c:pt>
                <c:pt idx="5">
                  <c:v>8415.6749999999956</c:v>
                </c:pt>
                <c:pt idx="6">
                  <c:v>9606.8410000000003</c:v>
                </c:pt>
                <c:pt idx="7">
                  <c:v>10456.768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63-4201-AFBC-4F47F4F867AE}"/>
            </c:ext>
          </c:extLst>
        </c:ser>
        <c:ser>
          <c:idx val="3"/>
          <c:order val="3"/>
          <c:tx>
            <c:strRef>
              <c:f>'gráficas '!$B$132</c:f>
              <c:strCache>
                <c:ptCount val="1"/>
                <c:pt idx="0">
                  <c:v>Seguridad y justicia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'!$C$128:$J$128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'!$C$132:$J$132</c:f>
              <c:numCache>
                <c:formatCode>_(* #,##0_);_(* \(#,##0\);_(* "-"??_);_(@_)</c:formatCode>
                <c:ptCount val="8"/>
                <c:pt idx="0">
                  <c:v>7320.03339848</c:v>
                </c:pt>
                <c:pt idx="1">
                  <c:v>8517.3804714899961</c:v>
                </c:pt>
                <c:pt idx="2">
                  <c:v>10535.591371</c:v>
                </c:pt>
                <c:pt idx="3">
                  <c:v>10988.798000000001</c:v>
                </c:pt>
                <c:pt idx="4">
                  <c:v>12113.592000000001</c:v>
                </c:pt>
                <c:pt idx="5">
                  <c:v>13850.763999999999</c:v>
                </c:pt>
                <c:pt idx="6">
                  <c:v>15097.484</c:v>
                </c:pt>
                <c:pt idx="7">
                  <c:v>17292.383999999998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63-4201-AFBC-4F47F4F86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08958920"/>
        <c:axId val="-2009049080"/>
      </c:barChart>
      <c:catAx>
        <c:axId val="-200895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GT"/>
          </a:p>
        </c:txPr>
        <c:crossAx val="-2009049080"/>
        <c:crosses val="autoZero"/>
        <c:auto val="1"/>
        <c:lblAlgn val="ctr"/>
        <c:lblOffset val="100"/>
        <c:noMultiLvlLbl val="0"/>
      </c:catAx>
      <c:valAx>
        <c:axId val="-2009049080"/>
        <c:scaling>
          <c:orientation val="minMax"/>
        </c:scaling>
        <c:delete val="0"/>
        <c:axPos val="l"/>
        <c:majorGridlines>
          <c:spPr>
            <a:ln>
              <a:prstDash val="dash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-200895892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1.1927908884038701E-2"/>
          <c:y val="0.88966203252773901"/>
          <c:w val="0.98607868640462903"/>
          <c:h val="0.110337967472261"/>
        </c:manualLayout>
      </c:layout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252405949256E-2"/>
          <c:y val="6.1881188118811901E-2"/>
          <c:w val="0.94522790901137399"/>
          <c:h val="0.80359748967022704"/>
        </c:manualLayout>
      </c:layout>
      <c:lineChart>
        <c:grouping val="standard"/>
        <c:varyColors val="0"/>
        <c:ser>
          <c:idx val="1"/>
          <c:order val="0"/>
          <c:tx>
            <c:strRef>
              <c:f>'gráficas '!$B$131</c:f>
              <c:strCache>
                <c:ptCount val="1"/>
                <c:pt idx="0">
                  <c:v>Enfoque al Desarrollo Humano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'!$C$129:$J$129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'!$C$131:$J$131</c:f>
              <c:numCache>
                <c:formatCode>_(* #,##0_);_(* \(#,##0\);_(* "-"??_);_(@_)</c:formatCode>
                <c:ptCount val="8"/>
                <c:pt idx="0">
                  <c:v>20510.560916800001</c:v>
                </c:pt>
                <c:pt idx="1">
                  <c:v>22343.331895309999</c:v>
                </c:pt>
                <c:pt idx="2">
                  <c:v>25923.749498000001</c:v>
                </c:pt>
                <c:pt idx="3">
                  <c:v>29187.313900000001</c:v>
                </c:pt>
                <c:pt idx="4">
                  <c:v>31022.204900000001</c:v>
                </c:pt>
                <c:pt idx="5">
                  <c:v>33735.287300000004</c:v>
                </c:pt>
                <c:pt idx="6">
                  <c:v>37958.228900000002</c:v>
                </c:pt>
                <c:pt idx="7">
                  <c:v>41355.780899999998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32-43A5-9A5F-A43A06578BDE}"/>
            </c:ext>
          </c:extLst>
        </c:ser>
        <c:ser>
          <c:idx val="2"/>
          <c:order val="1"/>
          <c:tx>
            <c:strRef>
              <c:f>'gráficas '!$B$132</c:f>
              <c:strCache>
                <c:ptCount val="1"/>
                <c:pt idx="0">
                  <c:v>Economía y prosperidad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'!$C$129:$J$129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'!$C$132:$J$132</c:f>
              <c:numCache>
                <c:formatCode>_(* #,##0_);_(* \(#,##0\);_(* "-"??_);_(@_)</c:formatCode>
                <c:ptCount val="8"/>
                <c:pt idx="0">
                  <c:v>3908.2499980100001</c:v>
                </c:pt>
                <c:pt idx="1">
                  <c:v>2555.5249244299998</c:v>
                </c:pt>
                <c:pt idx="2">
                  <c:v>4871.9154410000001</c:v>
                </c:pt>
                <c:pt idx="3">
                  <c:v>7973.0469999999996</c:v>
                </c:pt>
                <c:pt idx="4">
                  <c:v>7868.299</c:v>
                </c:pt>
                <c:pt idx="5">
                  <c:v>8415.6749999999975</c:v>
                </c:pt>
                <c:pt idx="6">
                  <c:v>9606.8410000000003</c:v>
                </c:pt>
                <c:pt idx="7">
                  <c:v>10456.768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32-43A5-9A5F-A43A06578BDE}"/>
            </c:ext>
          </c:extLst>
        </c:ser>
        <c:ser>
          <c:idx val="3"/>
          <c:order val="2"/>
          <c:tx>
            <c:strRef>
              <c:f>'gráficas '!$B$133</c:f>
              <c:strCache>
                <c:ptCount val="1"/>
                <c:pt idx="0">
                  <c:v>Seguridad y justicia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'!$C$129:$J$129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'!$C$133:$J$133</c:f>
              <c:numCache>
                <c:formatCode>_(* #,##0_);_(* \(#,##0\);_(* "-"??_);_(@_)</c:formatCode>
                <c:ptCount val="8"/>
                <c:pt idx="0">
                  <c:v>7320.03339848</c:v>
                </c:pt>
                <c:pt idx="1">
                  <c:v>8517.3804714899998</c:v>
                </c:pt>
                <c:pt idx="2">
                  <c:v>10535.591371</c:v>
                </c:pt>
                <c:pt idx="3">
                  <c:v>10988.798000000001</c:v>
                </c:pt>
                <c:pt idx="4">
                  <c:v>12113.592000000001</c:v>
                </c:pt>
                <c:pt idx="5">
                  <c:v>13850.763999999999</c:v>
                </c:pt>
                <c:pt idx="6">
                  <c:v>15097.484</c:v>
                </c:pt>
                <c:pt idx="7">
                  <c:v>17292.383999999998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32-43A5-9A5F-A43A06578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3262360"/>
        <c:axId val="-2032074824"/>
      </c:lineChart>
      <c:catAx>
        <c:axId val="-2033262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2074824"/>
        <c:crosses val="autoZero"/>
        <c:auto val="1"/>
        <c:lblAlgn val="ctr"/>
        <c:lblOffset val="100"/>
        <c:noMultiLvlLbl val="0"/>
      </c:catAx>
      <c:valAx>
        <c:axId val="-2032074824"/>
        <c:scaling>
          <c:orientation val="minMax"/>
        </c:scaling>
        <c:delete val="1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033262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719816272966"/>
          <c:y val="0.91553363997817105"/>
          <c:w val="0.68305796150481202"/>
          <c:h val="8.2298861775941395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28705316702699E-2"/>
          <c:y val="8.3067092651757199E-2"/>
          <c:w val="0.91295258170162397"/>
          <c:h val="0.77844532213026096"/>
        </c:manualLayout>
      </c:layout>
      <c:lineChart>
        <c:grouping val="standard"/>
        <c:varyColors val="0"/>
        <c:ser>
          <c:idx val="0"/>
          <c:order val="0"/>
          <c:tx>
            <c:strRef>
              <c:f>'gráficas '!$B$220</c:f>
              <c:strCache>
                <c:ptCount val="1"/>
                <c:pt idx="0">
                  <c:v>MAGA y MIDES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'!$C$211:$J$211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'!$C$220:$J$220</c:f>
              <c:numCache>
                <c:formatCode>_(* #,##0_);_(* \(#,##0\);_(* "-"??_);_(@_)</c:formatCode>
                <c:ptCount val="8"/>
                <c:pt idx="0">
                  <c:v>1580.5831093899999</c:v>
                </c:pt>
                <c:pt idx="1">
                  <c:v>1880.45485691</c:v>
                </c:pt>
                <c:pt idx="2">
                  <c:v>2008.301224</c:v>
                </c:pt>
                <c:pt idx="3">
                  <c:v>2597.8719999999998</c:v>
                </c:pt>
                <c:pt idx="4">
                  <c:v>2988.4549999999999</c:v>
                </c:pt>
                <c:pt idx="5">
                  <c:v>3272.61</c:v>
                </c:pt>
                <c:pt idx="6">
                  <c:v>3834.9169999999999</c:v>
                </c:pt>
                <c:pt idx="7">
                  <c:v>4379.4229999999998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14-420B-BB69-FCCCEFF99306}"/>
            </c:ext>
          </c:extLst>
        </c:ser>
        <c:ser>
          <c:idx val="1"/>
          <c:order val="1"/>
          <c:tx>
            <c:strRef>
              <c:f>'gráficas '!$B$221</c:f>
              <c:strCache>
                <c:ptCount val="1"/>
                <c:pt idx="0">
                  <c:v>MINEDUC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'!$C$211:$J$211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'!$C$221:$J$221</c:f>
              <c:numCache>
                <c:formatCode>_(* #,##0_);_(* \(#,##0\);_(* "-"??_);_(@_)</c:formatCode>
                <c:ptCount val="8"/>
                <c:pt idx="0">
                  <c:v>12084.37460123</c:v>
                </c:pt>
                <c:pt idx="1">
                  <c:v>12148.74849204</c:v>
                </c:pt>
                <c:pt idx="2">
                  <c:v>13937.205078000001</c:v>
                </c:pt>
                <c:pt idx="3">
                  <c:v>14834.767588999999</c:v>
                </c:pt>
                <c:pt idx="4">
                  <c:v>15846.586807</c:v>
                </c:pt>
                <c:pt idx="5">
                  <c:v>17036.2513</c:v>
                </c:pt>
                <c:pt idx="6">
                  <c:v>18592.9679</c:v>
                </c:pt>
                <c:pt idx="7">
                  <c:v>20076.410899999999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14-420B-BB69-FCCCEFF99306}"/>
            </c:ext>
          </c:extLst>
        </c:ser>
        <c:ser>
          <c:idx val="2"/>
          <c:order val="2"/>
          <c:tx>
            <c:strRef>
              <c:f>'gráficas '!$B$222</c:f>
              <c:strCache>
                <c:ptCount val="1"/>
                <c:pt idx="0">
                  <c:v>MSPAS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'!$C$211:$J$211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'!$C$222:$J$222</c:f>
              <c:numCache>
                <c:formatCode>_(* #,##0_);_(* \(#,##0\);_(* "-"??_);_(@_)</c:formatCode>
                <c:ptCount val="8"/>
                <c:pt idx="0">
                  <c:v>5511.7223786000013</c:v>
                </c:pt>
                <c:pt idx="1">
                  <c:v>5930.77435616</c:v>
                </c:pt>
                <c:pt idx="2">
                  <c:v>6897.0961960000004</c:v>
                </c:pt>
                <c:pt idx="3">
                  <c:v>8312.9113109999998</c:v>
                </c:pt>
                <c:pt idx="4">
                  <c:v>8730.5950929999981</c:v>
                </c:pt>
                <c:pt idx="5">
                  <c:v>9696.5069999999996</c:v>
                </c:pt>
                <c:pt idx="6">
                  <c:v>11435.258</c:v>
                </c:pt>
                <c:pt idx="7">
                  <c:v>12291.313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14-420B-BB69-FCCCEFF99306}"/>
            </c:ext>
          </c:extLst>
        </c:ser>
        <c:ser>
          <c:idx val="3"/>
          <c:order val="3"/>
          <c:tx>
            <c:strRef>
              <c:f>'gráficas '!$B$223</c:f>
              <c:strCache>
                <c:ptCount val="1"/>
                <c:pt idx="0">
                  <c:v>CODEDES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'!$C$211:$J$211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'!$C$223:$J$223</c:f>
              <c:numCache>
                <c:formatCode>General</c:formatCode>
                <c:ptCount val="8"/>
                <c:pt idx="2" formatCode="_(* #,##0_);_(* \(#,##0\);_(* &quot;-&quot;??_);_(@_)">
                  <c:v>2159.806</c:v>
                </c:pt>
                <c:pt idx="3" formatCode="_(* #,##0_);_(* \(#,##0\);_(* &quot;-&quot;??_);_(@_)">
                  <c:v>2323.8029999999999</c:v>
                </c:pt>
                <c:pt idx="4" formatCode="_(* #,##0_);_(* \(#,##0\);_(* &quot;-&quot;??_);_(@_)">
                  <c:v>2623.9490000000001</c:v>
                </c:pt>
                <c:pt idx="5" formatCode="_(* #,##0_);_(* \(#,##0\);_(* &quot;-&quot;??_);_(@_)">
                  <c:v>2937.6089999999999</c:v>
                </c:pt>
                <c:pt idx="6" formatCode="_(* #,##0_);_(* \(#,##0\);_(* &quot;-&quot;??_);_(@_)">
                  <c:v>3275.7289999999998</c:v>
                </c:pt>
                <c:pt idx="7" formatCode="_(* #,##0_);_(* \(#,##0\);_(* &quot;-&quot;??_);_(@_)">
                  <c:v>3653.989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14-420B-BB69-FCCCEFF99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1447672"/>
        <c:axId val="-2004300408"/>
      </c:lineChart>
      <c:catAx>
        <c:axId val="-203144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GT"/>
          </a:p>
        </c:txPr>
        <c:crossAx val="-2004300408"/>
        <c:crosses val="autoZero"/>
        <c:auto val="1"/>
        <c:lblAlgn val="ctr"/>
        <c:lblOffset val="100"/>
        <c:noMultiLvlLbl val="0"/>
      </c:catAx>
      <c:valAx>
        <c:axId val="-200430040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031447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444942861124701"/>
          <c:y val="0.93716988251867905"/>
          <c:w val="0.60086030590202799"/>
          <c:h val="5.53726950265402E-2"/>
        </c:manualLayout>
      </c:layout>
      <c:overlay val="0"/>
      <c:txPr>
        <a:bodyPr/>
        <a:lstStyle/>
        <a:p>
          <a:pPr>
            <a:defRPr sz="1600"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'X ENFOQUE Y PILARES'!$A$150</c:f>
              <c:strCache>
                <c:ptCount val="1"/>
                <c:pt idx="0">
                  <c:v>MICIVI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'X ENFOQUE Y PILARES'!$B$150:$I$150</c:f>
              <c:numCache>
                <c:formatCode>_(* #,##0_);_(* \(#,##0\);_(* "-"??_);_(@_)</c:formatCode>
                <c:ptCount val="8"/>
                <c:pt idx="0">
                  <c:v>3580.200237770001</c:v>
                </c:pt>
                <c:pt idx="1">
                  <c:v>2199.52578103</c:v>
                </c:pt>
                <c:pt idx="2">
                  <c:v>4138.1427640000002</c:v>
                </c:pt>
                <c:pt idx="3">
                  <c:v>7289.4719999999998</c:v>
                </c:pt>
                <c:pt idx="4">
                  <c:v>7416.6610000000001</c:v>
                </c:pt>
                <c:pt idx="5">
                  <c:v>7938.87</c:v>
                </c:pt>
                <c:pt idx="6">
                  <c:v>9089</c:v>
                </c:pt>
                <c:pt idx="7">
                  <c:v>9905.5930000000008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E-4DEC-B5D7-D89077886062}"/>
            </c:ext>
          </c:extLst>
        </c:ser>
        <c:ser>
          <c:idx val="3"/>
          <c:order val="2"/>
          <c:tx>
            <c:strRef>
              <c:f>'X ENFOQUE Y PILARES'!$A$151</c:f>
              <c:strCache>
                <c:ptCount val="1"/>
                <c:pt idx="0">
                  <c:v>MINECO</c:v>
                </c:pt>
              </c:strCache>
            </c:strRef>
          </c:tx>
          <c:invertIfNegative val="0"/>
          <c:val>
            <c:numRef>
              <c:f>'X ENFOQUE Y PILARES'!$B$151:$I$151</c:f>
              <c:numCache>
                <c:formatCode>_(* #,##0_);_(* \(#,##0\);_(* "-"??_);_(@_)</c:formatCode>
                <c:ptCount val="8"/>
                <c:pt idx="0">
                  <c:v>239.57844408</c:v>
                </c:pt>
                <c:pt idx="1">
                  <c:v>261.42751744999993</c:v>
                </c:pt>
                <c:pt idx="2">
                  <c:v>679.73872700000004</c:v>
                </c:pt>
                <c:pt idx="3">
                  <c:v>412.87900000000002</c:v>
                </c:pt>
                <c:pt idx="4">
                  <c:v>349.22099999999989</c:v>
                </c:pt>
                <c:pt idx="5">
                  <c:v>370.59</c:v>
                </c:pt>
                <c:pt idx="6">
                  <c:v>407.59599999999989</c:v>
                </c:pt>
                <c:pt idx="7">
                  <c:v>436.62700000000001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E-4DEC-B5D7-D89077886062}"/>
            </c:ext>
          </c:extLst>
        </c:ser>
        <c:ser>
          <c:idx val="1"/>
          <c:order val="3"/>
          <c:tx>
            <c:strRef>
              <c:f>'X ENFOQUE Y PILARES'!$A$149</c:f>
              <c:strCache>
                <c:ptCount val="1"/>
                <c:pt idx="0">
                  <c:v>INGUAT</c:v>
                </c:pt>
              </c:strCache>
            </c:strRef>
          </c:tx>
          <c:invertIfNegative val="0"/>
          <c:val>
            <c:numRef>
              <c:f>'X ENFOQUE Y PILARES'!$B$149:$I$149</c:f>
              <c:numCache>
                <c:formatCode>_(* #,##0_);_(* \(#,##0\);_(* "-"??_);_(@_)</c:formatCode>
                <c:ptCount val="8"/>
                <c:pt idx="0">
                  <c:v>88.471316160000001</c:v>
                </c:pt>
                <c:pt idx="1">
                  <c:v>94.571625949999998</c:v>
                </c:pt>
                <c:pt idx="2">
                  <c:v>94.063950000000006</c:v>
                </c:pt>
                <c:pt idx="3">
                  <c:v>100.696</c:v>
                </c:pt>
                <c:pt idx="4">
                  <c:v>102.417</c:v>
                </c:pt>
                <c:pt idx="5">
                  <c:v>106.215</c:v>
                </c:pt>
                <c:pt idx="6">
                  <c:v>110.245</c:v>
                </c:pt>
                <c:pt idx="7">
                  <c:v>114.548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AE-4DEC-B5D7-D89077886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6073832"/>
        <c:axId val="-2035893704"/>
      </c:barChart>
      <c:lineChart>
        <c:grouping val="standard"/>
        <c:varyColors val="0"/>
        <c:ser>
          <c:idx val="0"/>
          <c:order val="0"/>
          <c:tx>
            <c:strRef>
              <c:f>'X ENFOQUE Y PILARES'!$A$148</c:f>
              <c:strCache>
                <c:ptCount val="1"/>
                <c:pt idx="0">
                  <c:v>DESARROLLO ECONOMICO</c:v>
                </c:pt>
              </c:strCache>
            </c:strRef>
          </c:tx>
          <c:dLbls>
            <c:dLbl>
              <c:idx val="0"/>
              <c:layout>
                <c:manualLayout>
                  <c:x val="-2.63492067517134E-2"/>
                  <c:y val="-3.0236794575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AE-4DEC-B5D7-D89077886062}"/>
                </c:ext>
              </c:extLst>
            </c:dLbl>
            <c:dLbl>
              <c:idx val="1"/>
              <c:layout>
                <c:manualLayout>
                  <c:x val="-3.6596120488490799E-2"/>
                  <c:y val="-4.233151240637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AE-4DEC-B5D7-D89077886062}"/>
                </c:ext>
              </c:extLst>
            </c:dLbl>
            <c:dLbl>
              <c:idx val="2"/>
              <c:layout>
                <c:manualLayout>
                  <c:x val="-2.7813051571253099E-2"/>
                  <c:y val="-3.628415349117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AE-4DEC-B5D7-D89077886062}"/>
                </c:ext>
              </c:extLst>
            </c:dLbl>
            <c:dLbl>
              <c:idx val="3"/>
              <c:layout>
                <c:manualLayout>
                  <c:x val="-3.2204586029871897E-2"/>
                  <c:y val="-2.620522196584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AE-4DEC-B5D7-D89077886062}"/>
                </c:ext>
              </c:extLst>
            </c:dLbl>
            <c:dLbl>
              <c:idx val="4"/>
              <c:layout>
                <c:manualLayout>
                  <c:x val="-2.92768963907927E-2"/>
                  <c:y val="-3.6284153491175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AE-4DEC-B5D7-D89077886062}"/>
                </c:ext>
              </c:extLst>
            </c:dLbl>
            <c:dLbl>
              <c:idx val="5"/>
              <c:layout>
                <c:manualLayout>
                  <c:x val="-4.0987654947109702E-2"/>
                  <c:y val="-3.426836718611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AE-4DEC-B5D7-D89077886062}"/>
                </c:ext>
              </c:extLst>
            </c:dLbl>
            <c:dLbl>
              <c:idx val="6"/>
              <c:layout>
                <c:manualLayout>
                  <c:x val="-3.2204586029872001E-2"/>
                  <c:y val="-3.426836718611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AE-4DEC-B5D7-D89077886062}"/>
                </c:ext>
              </c:extLst>
            </c:dLbl>
            <c:dLbl>
              <c:idx val="7"/>
              <c:layout>
                <c:manualLayout>
                  <c:x val="-4.2451499766649303E-2"/>
                  <c:y val="-3.225258088104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AE-4DEC-B5D7-D89077886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 ENFOQUE Y PILARES'!$B$2:$I$2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</c:v>
                </c:pt>
                <c:pt idx="3">
                  <c:v>P 2018</c:v>
                </c:pt>
                <c:pt idx="4">
                  <c:v>P 2019</c:v>
                </c:pt>
                <c:pt idx="5">
                  <c:v>P 2020</c:v>
                </c:pt>
                <c:pt idx="6">
                  <c:v>P 2021</c:v>
                </c:pt>
                <c:pt idx="7">
                  <c:v>P 2022</c:v>
                </c:pt>
              </c:strCache>
            </c:strRef>
          </c:cat>
          <c:val>
            <c:numRef>
              <c:f>'X ENFOQUE Y PILARES'!$B$148:$I$148</c:f>
              <c:numCache>
                <c:formatCode>_(* #,##0_);_(* \(#,##0\);_(* "-"??_);_(@_)</c:formatCode>
                <c:ptCount val="8"/>
                <c:pt idx="0">
                  <c:v>3908.2499980100001</c:v>
                </c:pt>
                <c:pt idx="1">
                  <c:v>2555.524924429998</c:v>
                </c:pt>
                <c:pt idx="2">
                  <c:v>4911.9454409999998</c:v>
                </c:pt>
                <c:pt idx="3">
                  <c:v>7803.0469999999996</c:v>
                </c:pt>
                <c:pt idx="4">
                  <c:v>7868.2990000000009</c:v>
                </c:pt>
                <c:pt idx="5">
                  <c:v>8415.6749999999975</c:v>
                </c:pt>
                <c:pt idx="6">
                  <c:v>9606.8410000000003</c:v>
                </c:pt>
                <c:pt idx="7">
                  <c:v>10456.768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CAE-4DEC-B5D7-D89077886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6073832"/>
        <c:axId val="-2035893704"/>
      </c:lineChart>
      <c:catAx>
        <c:axId val="-20360738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5893704"/>
        <c:crosses val="autoZero"/>
        <c:auto val="1"/>
        <c:lblAlgn val="ctr"/>
        <c:lblOffset val="100"/>
        <c:noMultiLvlLbl val="0"/>
      </c:catAx>
      <c:valAx>
        <c:axId val="-203589370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036073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31878582441702E-2"/>
          <c:y val="5.4166666666666703E-2"/>
          <c:w val="0.88571095653402099"/>
          <c:h val="0.76105577427821502"/>
        </c:manualLayout>
      </c:layout>
      <c:lineChart>
        <c:grouping val="standard"/>
        <c:varyColors val="0"/>
        <c:ser>
          <c:idx val="0"/>
          <c:order val="0"/>
          <c:tx>
            <c:strRef>
              <c:f>'justiica chart'!$C$6</c:f>
              <c:strCache>
                <c:ptCount val="1"/>
                <c:pt idx="0">
                  <c:v>MINGOB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chart'!$D$6:$K$6</c:f>
              <c:numCache>
                <c:formatCode>_(* #,##0_);_(* \(#,##0\);_(* "-"??_);_(@_)</c:formatCode>
                <c:ptCount val="8"/>
                <c:pt idx="0">
                  <c:v>3912.8030850800001</c:v>
                </c:pt>
                <c:pt idx="1">
                  <c:v>4160.5748307599997</c:v>
                </c:pt>
                <c:pt idx="2">
                  <c:v>5455.598</c:v>
                </c:pt>
                <c:pt idx="3">
                  <c:v>5475.5839999999998</c:v>
                </c:pt>
                <c:pt idx="4">
                  <c:v>6094.8680000000004</c:v>
                </c:pt>
                <c:pt idx="5">
                  <c:v>6561.2860000000001</c:v>
                </c:pt>
                <c:pt idx="6">
                  <c:v>7376.6639999999998</c:v>
                </c:pt>
                <c:pt idx="7">
                  <c:v>8099.4870000000001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D1-4F12-B0EC-395CE20E822D}"/>
            </c:ext>
          </c:extLst>
        </c:ser>
        <c:ser>
          <c:idx val="1"/>
          <c:order val="1"/>
          <c:tx>
            <c:strRef>
              <c:f>'justiica chart'!$C$7</c:f>
              <c:strCache>
                <c:ptCount val="1"/>
                <c:pt idx="0">
                  <c:v>MP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chart'!$D$7:$K$7</c:f>
              <c:numCache>
                <c:formatCode>_(* #,##0_);_(* \(#,##0\);_(* "-"??_);_(@_)</c:formatCode>
                <c:ptCount val="8"/>
                <c:pt idx="0">
                  <c:v>987.70933000000002</c:v>
                </c:pt>
                <c:pt idx="1">
                  <c:v>1561.27791344</c:v>
                </c:pt>
                <c:pt idx="2">
                  <c:v>1842</c:v>
                </c:pt>
                <c:pt idx="3">
                  <c:v>2118.7199999999998</c:v>
                </c:pt>
                <c:pt idx="4">
                  <c:v>2298.7199999999998</c:v>
                </c:pt>
                <c:pt idx="5">
                  <c:v>2748.72</c:v>
                </c:pt>
                <c:pt idx="6">
                  <c:v>2848.72</c:v>
                </c:pt>
                <c:pt idx="7">
                  <c:v>3448.72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D1-4F12-B0EC-395CE20E822D}"/>
            </c:ext>
          </c:extLst>
        </c:ser>
        <c:ser>
          <c:idx val="2"/>
          <c:order val="2"/>
          <c:tx>
            <c:strRef>
              <c:f>'justiica chart'!$C$8</c:f>
              <c:strCache>
                <c:ptCount val="1"/>
                <c:pt idx="0">
                  <c:v>OJ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chart'!$D$8:$K$8</c:f>
              <c:numCache>
                <c:formatCode>_(* #,##0_);_(* \(#,##0\);_(* "-"??_);_(@_)</c:formatCode>
                <c:ptCount val="8"/>
                <c:pt idx="0">
                  <c:v>1663.5197246</c:v>
                </c:pt>
                <c:pt idx="1">
                  <c:v>1920.1500799999999</c:v>
                </c:pt>
                <c:pt idx="2">
                  <c:v>2146.3343709999999</c:v>
                </c:pt>
                <c:pt idx="3">
                  <c:v>2358.2869999999998</c:v>
                </c:pt>
                <c:pt idx="4">
                  <c:v>2587.5540000000001</c:v>
                </c:pt>
                <c:pt idx="5">
                  <c:v>3123.0239999999999</c:v>
                </c:pt>
                <c:pt idx="6">
                  <c:v>3375.72</c:v>
                </c:pt>
                <c:pt idx="7">
                  <c:v>4009.3240000000001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D1-4F12-B0EC-395CE20E8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6489384"/>
        <c:axId val="-2031002472"/>
      </c:lineChart>
      <c:catAx>
        <c:axId val="-205648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1002472"/>
        <c:crosses val="autoZero"/>
        <c:auto val="1"/>
        <c:lblAlgn val="ctr"/>
        <c:lblOffset val="100"/>
        <c:noMultiLvlLbl val="0"/>
      </c:catAx>
      <c:valAx>
        <c:axId val="-203100247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056489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376377055618"/>
          <c:y val="0.10781496062992101"/>
          <c:w val="0.40641785247696"/>
          <c:h val="0.12186975065616799"/>
        </c:manualLayout>
      </c:layout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1F497D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21608-2991-42F7-8118-73B6F75447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0502C5BF-7AA7-4EA8-97EB-BC474F187A6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1</a:t>
          </a:r>
        </a:p>
      </dgm:t>
    </dgm:pt>
    <dgm:pt modelId="{85C6FA98-7EC9-4E4C-A6E7-2AED7461DB65}" type="par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3A802E2-AB7F-419C-BCAA-037E71436B37}" type="sib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1FBDCAE-DA42-4E51-B259-09F762FB2CA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Planificación</a:t>
          </a:r>
        </a:p>
      </dgm:t>
    </dgm:pt>
    <dgm:pt modelId="{CC858B3D-BB0C-4160-8A5B-374793484E36}" type="par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89AC1ECE-97CF-4E43-971B-73A4D73D90C8}" type="sib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54CEE914-0883-44A2-8051-2A102BD0349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2</a:t>
          </a:r>
        </a:p>
      </dgm:t>
    </dgm:pt>
    <dgm:pt modelId="{1F73E25D-5F29-4F57-824E-40B66C6E9871}" type="par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A3A7892-186F-4885-A2D8-62479AF89032}" type="sib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5DBEDED-D625-446C-ABA5-9FF15823D0C6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Formulación</a:t>
          </a:r>
        </a:p>
      </dgm:t>
    </dgm:pt>
    <dgm:pt modelId="{A2495D1E-C28E-4EAA-A4F8-AD56712E749A}" type="par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87086F2-53D8-4455-8D5D-859E78D55BCC}" type="sib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02A5894-BE13-4F26-BE44-69CFA71BDBE7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3</a:t>
          </a:r>
        </a:p>
      </dgm:t>
    </dgm:pt>
    <dgm:pt modelId="{0C47C6DA-4EE6-4940-AFE9-0C13510BDCD7}" type="par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53DFD25-7FFA-4D49-96DE-63FE8E80563C}" type="sib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D692DA1-DD65-4149-996A-BD2D10623DC2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Presentación</a:t>
          </a:r>
        </a:p>
      </dgm:t>
    </dgm:pt>
    <dgm:pt modelId="{62EC480B-2063-4E1E-848E-5E0A8F5DF7CE}" type="par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DA1DEE-44A5-45A2-9E5E-5A70ECFE26D7}" type="sib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8CD70E0-F4C0-4782-BD3C-AC2FC6AC2163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4</a:t>
          </a:r>
        </a:p>
      </dgm:t>
    </dgm:pt>
    <dgm:pt modelId="{6593BA87-0686-4272-AD06-ADAAF7D734AE}" type="par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448BD92-12AF-43B7-95EF-51C8C726707F}" type="sib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7942D7A-8925-40B5-BBBA-336C08FE986D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Aprobación</a:t>
          </a:r>
        </a:p>
      </dgm:t>
    </dgm:pt>
    <dgm:pt modelId="{0E8345E8-0899-4369-A3C5-3F06D5E312DD}" type="par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AC4AB53-5BD1-4890-99CC-A392447CFAB5}" type="sib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63BC43E-058E-48C2-A11F-2F8FBE6E2700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5</a:t>
          </a:r>
        </a:p>
      </dgm:t>
    </dgm:pt>
    <dgm:pt modelId="{ABCF7801-0FD0-4E63-972F-DC8F8862DD67}" type="par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8E8B94B-056C-4E9F-8603-1A4373FAF409}" type="sib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C1096E-104A-4D7F-B41F-94587089873A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Ejecución</a:t>
          </a:r>
        </a:p>
      </dgm:t>
    </dgm:pt>
    <dgm:pt modelId="{60EEC9A3-4764-4EA5-B93A-520A3AD51724}" type="par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D9DB07CC-44B7-453A-AACB-C3DA22AFDDCD}" type="sib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FA1174E-6FB3-4B3F-8FCE-51E323D7085A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6</a:t>
          </a:r>
        </a:p>
      </dgm:t>
    </dgm:pt>
    <dgm:pt modelId="{4A9FB731-6B60-4689-B258-7B19AB11040B}" type="par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94676C39-F9AE-41FB-B86F-F83F2EE54761}" type="sib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E56D44A-30BA-4E3D-9A0E-798EE470EE94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Seguimiento y Evaluación</a:t>
          </a:r>
        </a:p>
      </dgm:t>
    </dgm:pt>
    <dgm:pt modelId="{B8AF323B-7B1E-40EB-93E6-7B7C50D4B37A}" type="par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BE8D61E-ECF4-49BE-9F9C-FA99EBBABC20}" type="sib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133D8CE-C65D-47B9-A27C-08994008BBD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7</a:t>
          </a:r>
        </a:p>
      </dgm:t>
    </dgm:pt>
    <dgm:pt modelId="{9065F17D-9F8A-4A96-912F-31295513C4AE}" type="par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0642F45-38B3-4932-BFBD-91292F2D1E9B}" type="sib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37CAB6D-3BB9-4046-8578-27A698BC26DD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Liquidación y Rendición</a:t>
          </a:r>
        </a:p>
      </dgm:t>
    </dgm:pt>
    <dgm:pt modelId="{45495F23-03C4-4A8B-B371-3A081F8B3329}" type="par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329010B-232D-4CB9-80AD-608D44A23413}" type="sib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A6FD2449-A1E3-401D-B06D-8687AB1DA0B6}" type="pres">
      <dgm:prSet presAssocID="{61221608-2991-42F7-8118-73B6F7544739}" presName="linearFlow" presStyleCnt="0">
        <dgm:presLayoutVars>
          <dgm:dir/>
          <dgm:animLvl val="lvl"/>
          <dgm:resizeHandles val="exact"/>
        </dgm:presLayoutVars>
      </dgm:prSet>
      <dgm:spPr/>
    </dgm:pt>
    <dgm:pt modelId="{15C6767B-8315-4278-B3F8-D950B421DB4B}" type="pres">
      <dgm:prSet presAssocID="{0502C5BF-7AA7-4EA8-97EB-BC474F187A6C}" presName="composite" presStyleCnt="0"/>
      <dgm:spPr/>
    </dgm:pt>
    <dgm:pt modelId="{353AF818-179D-4F87-905B-EB545C980256}" type="pres">
      <dgm:prSet presAssocID="{0502C5BF-7AA7-4EA8-97EB-BC474F187A6C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0108CE0F-9DBA-4354-99A0-AA5095FEC0E4}" type="pres">
      <dgm:prSet presAssocID="{0502C5BF-7AA7-4EA8-97EB-BC474F187A6C}" presName="descendantText" presStyleLbl="alignAcc1" presStyleIdx="0" presStyleCnt="7">
        <dgm:presLayoutVars>
          <dgm:bulletEnabled val="1"/>
        </dgm:presLayoutVars>
      </dgm:prSet>
      <dgm:spPr/>
    </dgm:pt>
    <dgm:pt modelId="{6FF13604-E9D7-4F45-979D-FC0051F89253}" type="pres">
      <dgm:prSet presAssocID="{23A802E2-AB7F-419C-BCAA-037E71436B37}" presName="sp" presStyleCnt="0"/>
      <dgm:spPr/>
    </dgm:pt>
    <dgm:pt modelId="{274290EA-5577-43A6-A75C-D89A0A0F2C39}" type="pres">
      <dgm:prSet presAssocID="{54CEE914-0883-44A2-8051-2A102BD0349C}" presName="composite" presStyleCnt="0"/>
      <dgm:spPr/>
    </dgm:pt>
    <dgm:pt modelId="{5ED46F80-E172-47F2-8DC9-D6E69A44FDED}" type="pres">
      <dgm:prSet presAssocID="{54CEE914-0883-44A2-8051-2A102BD0349C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9B7D18A8-FAEC-4A4F-BCCD-2EBB00D6687F}" type="pres">
      <dgm:prSet presAssocID="{54CEE914-0883-44A2-8051-2A102BD0349C}" presName="descendantText" presStyleLbl="alignAcc1" presStyleIdx="1" presStyleCnt="7" custLinFactNeighborX="866" custLinFactNeighborY="2288">
        <dgm:presLayoutVars>
          <dgm:bulletEnabled val="1"/>
        </dgm:presLayoutVars>
      </dgm:prSet>
      <dgm:spPr/>
    </dgm:pt>
    <dgm:pt modelId="{CB98F292-F2A9-4B2F-B34A-057404989FB4}" type="pres">
      <dgm:prSet presAssocID="{6A3A7892-186F-4885-A2D8-62479AF89032}" presName="sp" presStyleCnt="0"/>
      <dgm:spPr/>
    </dgm:pt>
    <dgm:pt modelId="{D50FA889-CF29-4219-9E46-3356A18C5C4A}" type="pres">
      <dgm:prSet presAssocID="{B02A5894-BE13-4F26-BE44-69CFA71BDBE7}" presName="composite" presStyleCnt="0"/>
      <dgm:spPr/>
    </dgm:pt>
    <dgm:pt modelId="{1416668F-273F-43BB-A096-12199491CCEB}" type="pres">
      <dgm:prSet presAssocID="{B02A5894-BE13-4F26-BE44-69CFA71BDBE7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643D013-3B56-403D-BB78-7304DCA9E2C1}" type="pres">
      <dgm:prSet presAssocID="{B02A5894-BE13-4F26-BE44-69CFA71BDBE7}" presName="descendantText" presStyleLbl="alignAcc1" presStyleIdx="2" presStyleCnt="7">
        <dgm:presLayoutVars>
          <dgm:bulletEnabled val="1"/>
        </dgm:presLayoutVars>
      </dgm:prSet>
      <dgm:spPr/>
    </dgm:pt>
    <dgm:pt modelId="{4B16F149-B5AF-4A2C-8B0D-788B3EA8DC82}" type="pres">
      <dgm:prSet presAssocID="{153DFD25-7FFA-4D49-96DE-63FE8E80563C}" presName="sp" presStyleCnt="0"/>
      <dgm:spPr/>
    </dgm:pt>
    <dgm:pt modelId="{B1CDA9D8-CDB4-4F00-B5A2-7CE645814C01}" type="pres">
      <dgm:prSet presAssocID="{E8CD70E0-F4C0-4782-BD3C-AC2FC6AC2163}" presName="composite" presStyleCnt="0"/>
      <dgm:spPr/>
    </dgm:pt>
    <dgm:pt modelId="{92994251-3E7C-4EB8-87FE-D61B34718411}" type="pres">
      <dgm:prSet presAssocID="{E8CD70E0-F4C0-4782-BD3C-AC2FC6AC216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CC2A22BC-BA08-4CF1-9C3C-33F1D5905FA3}" type="pres">
      <dgm:prSet presAssocID="{E8CD70E0-F4C0-4782-BD3C-AC2FC6AC2163}" presName="descendantText" presStyleLbl="alignAcc1" presStyleIdx="3" presStyleCnt="7">
        <dgm:presLayoutVars>
          <dgm:bulletEnabled val="1"/>
        </dgm:presLayoutVars>
      </dgm:prSet>
      <dgm:spPr/>
    </dgm:pt>
    <dgm:pt modelId="{4DF1F320-015F-4AB4-B4B4-4F40DFEF4092}" type="pres">
      <dgm:prSet presAssocID="{C448BD92-12AF-43B7-95EF-51C8C726707F}" presName="sp" presStyleCnt="0"/>
      <dgm:spPr/>
    </dgm:pt>
    <dgm:pt modelId="{9FA9AABF-3C30-4ED8-8412-0EC23CD86DB4}" type="pres">
      <dgm:prSet presAssocID="{763BC43E-058E-48C2-A11F-2F8FBE6E2700}" presName="composite" presStyleCnt="0"/>
      <dgm:spPr/>
    </dgm:pt>
    <dgm:pt modelId="{E9E6B2FE-2869-42F8-B686-CA38209A8B19}" type="pres">
      <dgm:prSet presAssocID="{763BC43E-058E-48C2-A11F-2F8FBE6E270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364C70AB-BCC6-4D7A-BCF7-7A84417AAC77}" type="pres">
      <dgm:prSet presAssocID="{763BC43E-058E-48C2-A11F-2F8FBE6E2700}" presName="descendantText" presStyleLbl="alignAcc1" presStyleIdx="4" presStyleCnt="7">
        <dgm:presLayoutVars>
          <dgm:bulletEnabled val="1"/>
        </dgm:presLayoutVars>
      </dgm:prSet>
      <dgm:spPr/>
    </dgm:pt>
    <dgm:pt modelId="{2CE30750-6F53-473E-B7A9-B7B107F3F78E}" type="pres">
      <dgm:prSet presAssocID="{F8E8B94B-056C-4E9F-8603-1A4373FAF409}" presName="sp" presStyleCnt="0"/>
      <dgm:spPr/>
    </dgm:pt>
    <dgm:pt modelId="{F0F1DB2E-D328-4FCC-B791-1253D089EF18}" type="pres">
      <dgm:prSet presAssocID="{1FA1174E-6FB3-4B3F-8FCE-51E323D7085A}" presName="composite" presStyleCnt="0"/>
      <dgm:spPr/>
    </dgm:pt>
    <dgm:pt modelId="{64CAB49F-4A18-4D03-84F5-67AB4715B554}" type="pres">
      <dgm:prSet presAssocID="{1FA1174E-6FB3-4B3F-8FCE-51E323D7085A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251D56FD-0A1F-4268-89DE-6E9C28E1D8D3}" type="pres">
      <dgm:prSet presAssocID="{1FA1174E-6FB3-4B3F-8FCE-51E323D7085A}" presName="descendantText" presStyleLbl="alignAcc1" presStyleIdx="5" presStyleCnt="7">
        <dgm:presLayoutVars>
          <dgm:bulletEnabled val="1"/>
        </dgm:presLayoutVars>
      </dgm:prSet>
      <dgm:spPr/>
    </dgm:pt>
    <dgm:pt modelId="{141F61A7-8405-474B-B1FF-1434BBB56534}" type="pres">
      <dgm:prSet presAssocID="{94676C39-F9AE-41FB-B86F-F83F2EE54761}" presName="sp" presStyleCnt="0"/>
      <dgm:spPr/>
    </dgm:pt>
    <dgm:pt modelId="{580E6508-FEA9-4FE0-858D-93FB5DD77A1F}" type="pres">
      <dgm:prSet presAssocID="{E133D8CE-C65D-47B9-A27C-08994008BBDC}" presName="composite" presStyleCnt="0"/>
      <dgm:spPr/>
    </dgm:pt>
    <dgm:pt modelId="{6CF08E75-2D2B-4972-9F93-57FDE270E51D}" type="pres">
      <dgm:prSet presAssocID="{E133D8CE-C65D-47B9-A27C-08994008BBDC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30C8F0F-04AB-4F0F-A850-78A9224B6A3C}" type="pres">
      <dgm:prSet presAssocID="{E133D8CE-C65D-47B9-A27C-08994008BBDC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3A58D409-FAB1-4826-A0D3-19D07D354457}" type="presOf" srcId="{437CAB6D-3BB9-4046-8578-27A698BC26DD}" destId="{530C8F0F-04AB-4F0F-A850-78A9224B6A3C}" srcOrd="0" destOrd="0" presId="urn:microsoft.com/office/officeart/2005/8/layout/chevron2"/>
    <dgm:cxn modelId="{396A5D0E-3C26-41CF-932C-396230159AEF}" srcId="{61221608-2991-42F7-8118-73B6F7544739}" destId="{763BC43E-058E-48C2-A11F-2F8FBE6E2700}" srcOrd="4" destOrd="0" parTransId="{ABCF7801-0FD0-4E63-972F-DC8F8862DD67}" sibTransId="{F8E8B94B-056C-4E9F-8603-1A4373FAF409}"/>
    <dgm:cxn modelId="{EEF08929-8B5C-4DA0-872B-20144A339995}" srcId="{763BC43E-058E-48C2-A11F-2F8FBE6E2700}" destId="{79C1096E-104A-4D7F-B41F-94587089873A}" srcOrd="0" destOrd="0" parTransId="{60EEC9A3-4764-4EA5-B93A-520A3AD51724}" sibTransId="{D9DB07CC-44B7-453A-AACB-C3DA22AFDDCD}"/>
    <dgm:cxn modelId="{7903402D-1F56-4D07-9D84-8E696A1491C5}" type="presOf" srcId="{763BC43E-058E-48C2-A11F-2F8FBE6E2700}" destId="{E9E6B2FE-2869-42F8-B686-CA38209A8B19}" srcOrd="0" destOrd="0" presId="urn:microsoft.com/office/officeart/2005/8/layout/chevron2"/>
    <dgm:cxn modelId="{9963FA36-4DBA-408B-A799-C91F03531FE5}" srcId="{61221608-2991-42F7-8118-73B6F7544739}" destId="{E133D8CE-C65D-47B9-A27C-08994008BBDC}" srcOrd="6" destOrd="0" parTransId="{9065F17D-9F8A-4A96-912F-31295513C4AE}" sibTransId="{F0642F45-38B3-4932-BFBD-91292F2D1E9B}"/>
    <dgm:cxn modelId="{40E2713D-F4E1-4980-9555-2E109EA1D51B}" type="presOf" srcId="{61221608-2991-42F7-8118-73B6F7544739}" destId="{A6FD2449-A1E3-401D-B06D-8687AB1DA0B6}" srcOrd="0" destOrd="0" presId="urn:microsoft.com/office/officeart/2005/8/layout/chevron2"/>
    <dgm:cxn modelId="{17D9D15B-A828-47F0-8196-218F2775EBB1}" type="presOf" srcId="{79C1096E-104A-4D7F-B41F-94587089873A}" destId="{364C70AB-BCC6-4D7A-BCF7-7A84417AAC77}" srcOrd="0" destOrd="0" presId="urn:microsoft.com/office/officeart/2005/8/layout/chevron2"/>
    <dgm:cxn modelId="{286DF55D-6105-440C-8C02-38CE82108EB6}" type="presOf" srcId="{54CEE914-0883-44A2-8051-2A102BD0349C}" destId="{5ED46F80-E172-47F2-8DC9-D6E69A44FDED}" srcOrd="0" destOrd="0" presId="urn:microsoft.com/office/officeart/2005/8/layout/chevron2"/>
    <dgm:cxn modelId="{A3AC275F-BE4E-460A-AC0A-C0D7F2A1B8C0}" type="presOf" srcId="{CE56D44A-30BA-4E3D-9A0E-798EE470EE94}" destId="{251D56FD-0A1F-4268-89DE-6E9C28E1D8D3}" srcOrd="0" destOrd="0" presId="urn:microsoft.com/office/officeart/2005/8/layout/chevron2"/>
    <dgm:cxn modelId="{18FE234A-FD2E-4A94-AE8A-6C54DB4A72F2}" type="presOf" srcId="{B02A5894-BE13-4F26-BE44-69CFA71BDBE7}" destId="{1416668F-273F-43BB-A096-12199491CCEB}" srcOrd="0" destOrd="0" presId="urn:microsoft.com/office/officeart/2005/8/layout/chevron2"/>
    <dgm:cxn modelId="{5E74944A-28D1-461A-B4FD-E32A002E9BEC}" srcId="{61221608-2991-42F7-8118-73B6F7544739}" destId="{1FA1174E-6FB3-4B3F-8FCE-51E323D7085A}" srcOrd="5" destOrd="0" parTransId="{4A9FB731-6B60-4689-B258-7B19AB11040B}" sibTransId="{94676C39-F9AE-41FB-B86F-F83F2EE54761}"/>
    <dgm:cxn modelId="{D480556E-475E-4B6E-AB67-C766EC224918}" type="presOf" srcId="{E8CD70E0-F4C0-4782-BD3C-AC2FC6AC2163}" destId="{92994251-3E7C-4EB8-87FE-D61B34718411}" srcOrd="0" destOrd="0" presId="urn:microsoft.com/office/officeart/2005/8/layout/chevron2"/>
    <dgm:cxn modelId="{B4FC4B76-D2A2-4113-9EBA-846715D2F146}" srcId="{B02A5894-BE13-4F26-BE44-69CFA71BDBE7}" destId="{BD692DA1-DD65-4149-996A-BD2D10623DC2}" srcOrd="0" destOrd="0" parTransId="{62EC480B-2063-4E1E-848E-5E0A8F5DF7CE}" sibTransId="{79DA1DEE-44A5-45A2-9E5E-5A70ECFE26D7}"/>
    <dgm:cxn modelId="{297DBE8E-F7E1-4775-8DD3-373485A15BB2}" srcId="{E8CD70E0-F4C0-4782-BD3C-AC2FC6AC2163}" destId="{F7942D7A-8925-40B5-BBBA-336C08FE986D}" srcOrd="0" destOrd="0" parTransId="{0E8345E8-0899-4369-A3C5-3F06D5E312DD}" sibTransId="{0AC4AB53-5BD1-4890-99CC-A392447CFAB5}"/>
    <dgm:cxn modelId="{9436CF97-977D-4F92-B321-A175B446D915}" srcId="{61221608-2991-42F7-8118-73B6F7544739}" destId="{B02A5894-BE13-4F26-BE44-69CFA71BDBE7}" srcOrd="2" destOrd="0" parTransId="{0C47C6DA-4EE6-4940-AFE9-0C13510BDCD7}" sibTransId="{153DFD25-7FFA-4D49-96DE-63FE8E80563C}"/>
    <dgm:cxn modelId="{888892A2-6424-4470-B730-CC88D02A2E26}" srcId="{1FA1174E-6FB3-4B3F-8FCE-51E323D7085A}" destId="{CE56D44A-30BA-4E3D-9A0E-798EE470EE94}" srcOrd="0" destOrd="0" parTransId="{B8AF323B-7B1E-40EB-93E6-7B7C50D4B37A}" sibTransId="{2BE8D61E-ECF4-49BE-9F9C-FA99EBBABC20}"/>
    <dgm:cxn modelId="{61EFCBA9-6F00-4B2B-A52D-F7F9548D7758}" type="presOf" srcId="{F7942D7A-8925-40B5-BBBA-336C08FE986D}" destId="{CC2A22BC-BA08-4CF1-9C3C-33F1D5905FA3}" srcOrd="0" destOrd="0" presId="urn:microsoft.com/office/officeart/2005/8/layout/chevron2"/>
    <dgm:cxn modelId="{ED87D9AD-6B8A-4689-905C-3A963AE93EA2}" type="presOf" srcId="{BD692DA1-DD65-4149-996A-BD2D10623DC2}" destId="{0643D013-3B56-403D-BB78-7304DCA9E2C1}" srcOrd="0" destOrd="0" presId="urn:microsoft.com/office/officeart/2005/8/layout/chevron2"/>
    <dgm:cxn modelId="{39229EC1-F717-43BB-A73F-E7BD5ED6737D}" srcId="{E133D8CE-C65D-47B9-A27C-08994008BBDC}" destId="{437CAB6D-3BB9-4046-8578-27A698BC26DD}" srcOrd="0" destOrd="0" parTransId="{45495F23-03C4-4A8B-B371-3A081F8B3329}" sibTransId="{6329010B-232D-4CB9-80AD-608D44A23413}"/>
    <dgm:cxn modelId="{E16197C8-4547-4B4B-B875-37DDE190B2F9}" type="presOf" srcId="{1FA1174E-6FB3-4B3F-8FCE-51E323D7085A}" destId="{64CAB49F-4A18-4D03-84F5-67AB4715B554}" srcOrd="0" destOrd="0" presId="urn:microsoft.com/office/officeart/2005/8/layout/chevron2"/>
    <dgm:cxn modelId="{49AE9FCD-A420-453F-8EA4-E5BD5A351729}" srcId="{54CEE914-0883-44A2-8051-2A102BD0349C}" destId="{05DBEDED-D625-446C-ABA5-9FF15823D0C6}" srcOrd="0" destOrd="0" parTransId="{A2495D1E-C28E-4EAA-A4F8-AD56712E749A}" sibTransId="{487086F2-53D8-4455-8D5D-859E78D55BCC}"/>
    <dgm:cxn modelId="{25DB49CE-757E-4ABF-BA7B-9CC6F5042B7D}" srcId="{61221608-2991-42F7-8118-73B6F7544739}" destId="{0502C5BF-7AA7-4EA8-97EB-BC474F187A6C}" srcOrd="0" destOrd="0" parTransId="{85C6FA98-7EC9-4E4C-A6E7-2AED7461DB65}" sibTransId="{23A802E2-AB7F-419C-BCAA-037E71436B37}"/>
    <dgm:cxn modelId="{DD9283D2-759A-4236-B780-9AB30852CFF6}" type="presOf" srcId="{E133D8CE-C65D-47B9-A27C-08994008BBDC}" destId="{6CF08E75-2D2B-4972-9F93-57FDE270E51D}" srcOrd="0" destOrd="0" presId="urn:microsoft.com/office/officeart/2005/8/layout/chevron2"/>
    <dgm:cxn modelId="{CAE452D5-6E32-4F2E-B080-6B8A73F5B3B3}" srcId="{0502C5BF-7AA7-4EA8-97EB-BC474F187A6C}" destId="{11FBDCAE-DA42-4E51-B259-09F762FB2CA7}" srcOrd="0" destOrd="0" parTransId="{CC858B3D-BB0C-4160-8A5B-374793484E36}" sibTransId="{89AC1ECE-97CF-4E43-971B-73A4D73D90C8}"/>
    <dgm:cxn modelId="{1641DDD8-D765-428C-A8D6-77D0C778B9AB}" srcId="{61221608-2991-42F7-8118-73B6F7544739}" destId="{54CEE914-0883-44A2-8051-2A102BD0349C}" srcOrd="1" destOrd="0" parTransId="{1F73E25D-5F29-4F57-824E-40B66C6E9871}" sibTransId="{6A3A7892-186F-4885-A2D8-62479AF89032}"/>
    <dgm:cxn modelId="{828527DB-E0B0-48C9-87D6-ACFF4D75BB74}" type="presOf" srcId="{11FBDCAE-DA42-4E51-B259-09F762FB2CA7}" destId="{0108CE0F-9DBA-4354-99A0-AA5095FEC0E4}" srcOrd="0" destOrd="0" presId="urn:microsoft.com/office/officeart/2005/8/layout/chevron2"/>
    <dgm:cxn modelId="{EA36E1DF-369F-4508-B25C-E0C7F7002117}" type="presOf" srcId="{0502C5BF-7AA7-4EA8-97EB-BC474F187A6C}" destId="{353AF818-179D-4F87-905B-EB545C980256}" srcOrd="0" destOrd="0" presId="urn:microsoft.com/office/officeart/2005/8/layout/chevron2"/>
    <dgm:cxn modelId="{D5430FEF-DB83-4878-8F8F-F704B3BB7E08}" srcId="{61221608-2991-42F7-8118-73B6F7544739}" destId="{E8CD70E0-F4C0-4782-BD3C-AC2FC6AC2163}" srcOrd="3" destOrd="0" parTransId="{6593BA87-0686-4272-AD06-ADAAF7D734AE}" sibTransId="{C448BD92-12AF-43B7-95EF-51C8C726707F}"/>
    <dgm:cxn modelId="{940498F7-60F5-4C95-9FE8-D465C9020239}" type="presOf" srcId="{05DBEDED-D625-446C-ABA5-9FF15823D0C6}" destId="{9B7D18A8-FAEC-4A4F-BCCD-2EBB00D6687F}" srcOrd="0" destOrd="0" presId="urn:microsoft.com/office/officeart/2005/8/layout/chevron2"/>
    <dgm:cxn modelId="{65D7697C-6D03-404B-98CB-5B344C67511F}" type="presParOf" srcId="{A6FD2449-A1E3-401D-B06D-8687AB1DA0B6}" destId="{15C6767B-8315-4278-B3F8-D950B421DB4B}" srcOrd="0" destOrd="0" presId="urn:microsoft.com/office/officeart/2005/8/layout/chevron2"/>
    <dgm:cxn modelId="{BE8A2819-CA95-4D76-84BF-95C29724B9A7}" type="presParOf" srcId="{15C6767B-8315-4278-B3F8-D950B421DB4B}" destId="{353AF818-179D-4F87-905B-EB545C980256}" srcOrd="0" destOrd="0" presId="urn:microsoft.com/office/officeart/2005/8/layout/chevron2"/>
    <dgm:cxn modelId="{DB499EFC-CB05-464C-A530-CCB0A9812685}" type="presParOf" srcId="{15C6767B-8315-4278-B3F8-D950B421DB4B}" destId="{0108CE0F-9DBA-4354-99A0-AA5095FEC0E4}" srcOrd="1" destOrd="0" presId="urn:microsoft.com/office/officeart/2005/8/layout/chevron2"/>
    <dgm:cxn modelId="{DAB78D19-E2B5-4C7D-B5D7-220D8DF4E6DC}" type="presParOf" srcId="{A6FD2449-A1E3-401D-B06D-8687AB1DA0B6}" destId="{6FF13604-E9D7-4F45-979D-FC0051F89253}" srcOrd="1" destOrd="0" presId="urn:microsoft.com/office/officeart/2005/8/layout/chevron2"/>
    <dgm:cxn modelId="{1214D18C-85EF-4503-9E8E-BF74CC90F895}" type="presParOf" srcId="{A6FD2449-A1E3-401D-B06D-8687AB1DA0B6}" destId="{274290EA-5577-43A6-A75C-D89A0A0F2C39}" srcOrd="2" destOrd="0" presId="urn:microsoft.com/office/officeart/2005/8/layout/chevron2"/>
    <dgm:cxn modelId="{43187890-7E3C-41EC-9EFA-B77D11231474}" type="presParOf" srcId="{274290EA-5577-43A6-A75C-D89A0A0F2C39}" destId="{5ED46F80-E172-47F2-8DC9-D6E69A44FDED}" srcOrd="0" destOrd="0" presId="urn:microsoft.com/office/officeart/2005/8/layout/chevron2"/>
    <dgm:cxn modelId="{AEE768DC-9CFA-496C-822B-076EAF9DC469}" type="presParOf" srcId="{274290EA-5577-43A6-A75C-D89A0A0F2C39}" destId="{9B7D18A8-FAEC-4A4F-BCCD-2EBB00D6687F}" srcOrd="1" destOrd="0" presId="urn:microsoft.com/office/officeart/2005/8/layout/chevron2"/>
    <dgm:cxn modelId="{BA24AF8A-6697-40B3-A592-B1837C700F35}" type="presParOf" srcId="{A6FD2449-A1E3-401D-B06D-8687AB1DA0B6}" destId="{CB98F292-F2A9-4B2F-B34A-057404989FB4}" srcOrd="3" destOrd="0" presId="urn:microsoft.com/office/officeart/2005/8/layout/chevron2"/>
    <dgm:cxn modelId="{3A403EA8-C5C6-47ED-8BDB-3F84EF569184}" type="presParOf" srcId="{A6FD2449-A1E3-401D-B06D-8687AB1DA0B6}" destId="{D50FA889-CF29-4219-9E46-3356A18C5C4A}" srcOrd="4" destOrd="0" presId="urn:microsoft.com/office/officeart/2005/8/layout/chevron2"/>
    <dgm:cxn modelId="{255F99CC-F42B-4365-BA1F-C38299C3A6AC}" type="presParOf" srcId="{D50FA889-CF29-4219-9E46-3356A18C5C4A}" destId="{1416668F-273F-43BB-A096-12199491CCEB}" srcOrd="0" destOrd="0" presId="urn:microsoft.com/office/officeart/2005/8/layout/chevron2"/>
    <dgm:cxn modelId="{4F9866B4-276E-40A3-8C6D-9FCDAA5A7F90}" type="presParOf" srcId="{D50FA889-CF29-4219-9E46-3356A18C5C4A}" destId="{0643D013-3B56-403D-BB78-7304DCA9E2C1}" srcOrd="1" destOrd="0" presId="urn:microsoft.com/office/officeart/2005/8/layout/chevron2"/>
    <dgm:cxn modelId="{0D8A92DD-6FF9-4A97-A00E-45A3956660EB}" type="presParOf" srcId="{A6FD2449-A1E3-401D-B06D-8687AB1DA0B6}" destId="{4B16F149-B5AF-4A2C-8B0D-788B3EA8DC82}" srcOrd="5" destOrd="0" presId="urn:microsoft.com/office/officeart/2005/8/layout/chevron2"/>
    <dgm:cxn modelId="{6C25EB30-E2ED-4DAB-9F3C-7A3C1B40399B}" type="presParOf" srcId="{A6FD2449-A1E3-401D-B06D-8687AB1DA0B6}" destId="{B1CDA9D8-CDB4-4F00-B5A2-7CE645814C01}" srcOrd="6" destOrd="0" presId="urn:microsoft.com/office/officeart/2005/8/layout/chevron2"/>
    <dgm:cxn modelId="{8C9C5A85-A577-4527-BC99-F6D3C9743D3B}" type="presParOf" srcId="{B1CDA9D8-CDB4-4F00-B5A2-7CE645814C01}" destId="{92994251-3E7C-4EB8-87FE-D61B34718411}" srcOrd="0" destOrd="0" presId="urn:microsoft.com/office/officeart/2005/8/layout/chevron2"/>
    <dgm:cxn modelId="{77ABA19D-1DE1-435C-B687-73309FFAA8CA}" type="presParOf" srcId="{B1CDA9D8-CDB4-4F00-B5A2-7CE645814C01}" destId="{CC2A22BC-BA08-4CF1-9C3C-33F1D5905FA3}" srcOrd="1" destOrd="0" presId="urn:microsoft.com/office/officeart/2005/8/layout/chevron2"/>
    <dgm:cxn modelId="{8D0BBFEA-0F75-4AE9-A97E-269EF4555033}" type="presParOf" srcId="{A6FD2449-A1E3-401D-B06D-8687AB1DA0B6}" destId="{4DF1F320-015F-4AB4-B4B4-4F40DFEF4092}" srcOrd="7" destOrd="0" presId="urn:microsoft.com/office/officeart/2005/8/layout/chevron2"/>
    <dgm:cxn modelId="{64411DAC-0290-4DA1-8CFF-DCE7EA5AE696}" type="presParOf" srcId="{A6FD2449-A1E3-401D-B06D-8687AB1DA0B6}" destId="{9FA9AABF-3C30-4ED8-8412-0EC23CD86DB4}" srcOrd="8" destOrd="0" presId="urn:microsoft.com/office/officeart/2005/8/layout/chevron2"/>
    <dgm:cxn modelId="{01EEDB0F-987A-4B9B-A795-270A4889902F}" type="presParOf" srcId="{9FA9AABF-3C30-4ED8-8412-0EC23CD86DB4}" destId="{E9E6B2FE-2869-42F8-B686-CA38209A8B19}" srcOrd="0" destOrd="0" presId="urn:microsoft.com/office/officeart/2005/8/layout/chevron2"/>
    <dgm:cxn modelId="{3EBAAB2F-78AA-4433-AF2B-098BF7C49825}" type="presParOf" srcId="{9FA9AABF-3C30-4ED8-8412-0EC23CD86DB4}" destId="{364C70AB-BCC6-4D7A-BCF7-7A84417AAC77}" srcOrd="1" destOrd="0" presId="urn:microsoft.com/office/officeart/2005/8/layout/chevron2"/>
    <dgm:cxn modelId="{7943BA27-4F9B-4502-A461-C61EE3987AFE}" type="presParOf" srcId="{A6FD2449-A1E3-401D-B06D-8687AB1DA0B6}" destId="{2CE30750-6F53-473E-B7A9-B7B107F3F78E}" srcOrd="9" destOrd="0" presId="urn:microsoft.com/office/officeart/2005/8/layout/chevron2"/>
    <dgm:cxn modelId="{0D86FFB3-0695-4334-9C49-472DD02273B6}" type="presParOf" srcId="{A6FD2449-A1E3-401D-B06D-8687AB1DA0B6}" destId="{F0F1DB2E-D328-4FCC-B791-1253D089EF18}" srcOrd="10" destOrd="0" presId="urn:microsoft.com/office/officeart/2005/8/layout/chevron2"/>
    <dgm:cxn modelId="{C21FB995-7C5B-4684-97E2-0AB5F96AF7A0}" type="presParOf" srcId="{F0F1DB2E-D328-4FCC-B791-1253D089EF18}" destId="{64CAB49F-4A18-4D03-84F5-67AB4715B554}" srcOrd="0" destOrd="0" presId="urn:microsoft.com/office/officeart/2005/8/layout/chevron2"/>
    <dgm:cxn modelId="{6F846819-E2DC-45BC-B25D-6B46528AEF71}" type="presParOf" srcId="{F0F1DB2E-D328-4FCC-B791-1253D089EF18}" destId="{251D56FD-0A1F-4268-89DE-6E9C28E1D8D3}" srcOrd="1" destOrd="0" presId="urn:microsoft.com/office/officeart/2005/8/layout/chevron2"/>
    <dgm:cxn modelId="{8D0574DF-F763-442E-A722-8FF97F3A31E0}" type="presParOf" srcId="{A6FD2449-A1E3-401D-B06D-8687AB1DA0B6}" destId="{141F61A7-8405-474B-B1FF-1434BBB56534}" srcOrd="11" destOrd="0" presId="urn:microsoft.com/office/officeart/2005/8/layout/chevron2"/>
    <dgm:cxn modelId="{52132C95-84AF-407C-B982-EE8A5EAFEE8A}" type="presParOf" srcId="{A6FD2449-A1E3-401D-B06D-8687AB1DA0B6}" destId="{580E6508-FEA9-4FE0-858D-93FB5DD77A1F}" srcOrd="12" destOrd="0" presId="urn:microsoft.com/office/officeart/2005/8/layout/chevron2"/>
    <dgm:cxn modelId="{50C0D3D0-CEAE-4B01-9C28-F0A7AAA57FA7}" type="presParOf" srcId="{580E6508-FEA9-4FE0-858D-93FB5DD77A1F}" destId="{6CF08E75-2D2B-4972-9F93-57FDE270E51D}" srcOrd="0" destOrd="0" presId="urn:microsoft.com/office/officeart/2005/8/layout/chevron2"/>
    <dgm:cxn modelId="{2D3A5622-A68D-45A0-B1C8-28CE1C0738B4}" type="presParOf" srcId="{580E6508-FEA9-4FE0-858D-93FB5DD77A1F}" destId="{530C8F0F-04AB-4F0F-A850-78A9224B6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8703600B-65EC-49D0-B9D5-31F3F23DAA26}" type="presOf" srcId="{56C50C49-D3B8-4F3A-9E0E-614C65B23D82}" destId="{F384D6A7-7E66-421F-ABCD-698BDD3506D8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0809E4D4-4FAB-4DF1-A5CE-FA8D7ED266C6}" type="presOf" srcId="{782A18A5-23A6-475F-8DC2-4D487BD3716F}" destId="{098F9AFA-9FD9-40F2-9E6E-24C8728E8A0B}" srcOrd="0" destOrd="0" presId="urn:microsoft.com/office/officeart/2005/8/layout/chevron2"/>
    <dgm:cxn modelId="{7EE1F3F9-2A25-42FC-A490-34C7FCC69BE3}" type="presOf" srcId="{6C4B1019-14C9-4B3E-A78D-1360DEABFAEA}" destId="{6A80F724-AE18-48B0-911A-28572A8C4124}" srcOrd="0" destOrd="0" presId="urn:microsoft.com/office/officeart/2005/8/layout/chevron2"/>
    <dgm:cxn modelId="{EC8F2666-7183-43C0-9F76-837DFA33AF7D}" type="presParOf" srcId="{F384D6A7-7E66-421F-ABCD-698BDD3506D8}" destId="{918DABD0-C70C-4F0D-9BDC-F997FA4C4188}" srcOrd="0" destOrd="0" presId="urn:microsoft.com/office/officeart/2005/8/layout/chevron2"/>
    <dgm:cxn modelId="{FF46CE41-9D8F-4747-9967-884F05AC201D}" type="presParOf" srcId="{918DABD0-C70C-4F0D-9BDC-F997FA4C4188}" destId="{098F9AFA-9FD9-40F2-9E6E-24C8728E8A0B}" srcOrd="0" destOrd="0" presId="urn:microsoft.com/office/officeart/2005/8/layout/chevron2"/>
    <dgm:cxn modelId="{E694C72A-F835-4799-9C6D-E658F5C9632C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>
              <a:latin typeface="Arial" pitchFamily="34" charset="0"/>
              <a:cs typeface="Arial" pitchFamily="34" charset="0"/>
            </a:rPr>
            <a:t>-SAT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Talleres de Presupuesto Abierto del 22 de mayo al 07 de junio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</a:t>
          </a: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>
              <a:latin typeface="Arial" pitchFamily="34" charset="0"/>
              <a:cs typeface="Arial" pitchFamily="34" charset="0"/>
            </a:rPr>
            <a:t>17 julio</a:t>
          </a: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>
              <a:latin typeface="Arial" pitchFamily="34" charset="0"/>
              <a:cs typeface="Arial" pitchFamily="34" charset="0"/>
            </a:rPr>
            <a:t>– Julio 2017</a:t>
          </a: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/>
        </a:p>
      </dgm:t>
    </dgm:pt>
    <dgm:pt modelId="{C3B39D03-20ED-264F-91E4-040252FE8971}">
      <dgm:prSet custT="1"/>
      <dgm:spPr>
        <a:solidFill>
          <a:srgbClr val="CCFFCC"/>
        </a:solidFill>
      </dgm:spPr>
      <dgm:t>
        <a:bodyPr/>
        <a:lstStyle/>
        <a:p>
          <a:r>
            <a:rPr lang="en-US" sz="1800" b="1" dirty="0" err="1">
              <a:latin typeface="Arial"/>
              <a:cs typeface="Arial"/>
            </a:rPr>
            <a:t>Entrega</a:t>
          </a:r>
          <a:r>
            <a:rPr lang="en-US" sz="1800" b="1" dirty="0">
              <a:latin typeface="Arial"/>
              <a:cs typeface="Arial"/>
            </a:rPr>
            <a:t> de </a:t>
          </a:r>
          <a:r>
            <a:rPr lang="en-US" sz="1800" b="1" dirty="0" err="1">
              <a:latin typeface="Arial"/>
              <a:cs typeface="Arial"/>
            </a:rPr>
            <a:t>techos</a:t>
          </a:r>
          <a:r>
            <a:rPr lang="en-US" sz="1800" b="1" dirty="0">
              <a:latin typeface="Arial"/>
              <a:cs typeface="Arial"/>
            </a:rPr>
            <a:t> </a:t>
          </a:r>
          <a:r>
            <a:rPr lang="en-US" sz="1800" b="1" dirty="0" err="1">
              <a:latin typeface="Arial"/>
              <a:cs typeface="Arial"/>
            </a:rPr>
            <a:t>indicativos</a:t>
          </a:r>
          <a:r>
            <a:rPr lang="en-US" sz="1800" b="1" dirty="0">
              <a:latin typeface="Arial"/>
              <a:cs typeface="Arial"/>
            </a:rPr>
            <a:t> 21 </a:t>
          </a:r>
          <a:r>
            <a:rPr lang="en-US" sz="1800" b="1" dirty="0" err="1">
              <a:latin typeface="Arial"/>
              <a:cs typeface="Arial"/>
            </a:rPr>
            <a:t>junio</a:t>
          </a:r>
          <a:endParaRPr lang="en-US" sz="1800" b="1" dirty="0">
            <a:latin typeface="Arial"/>
            <a:cs typeface="Arial"/>
          </a:endParaRP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8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8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8" custLinFactNeighborY="-1487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8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8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8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D0A5E72-86C3-4FCF-A599-F5B9218CDE4F}" type="pres">
      <dgm:prSet presAssocID="{8C1FDE08-4CB2-4B60-BB5F-BC81A4DACBB7}" presName="descendantText" presStyleLbl="alignAcc1" presStyleIdx="5" presStyleCnt="8">
        <dgm:presLayoutVars>
          <dgm:bulletEnabled val="1"/>
        </dgm:presLayoutVars>
      </dgm:prSet>
      <dgm:spPr/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6" presStyleCnt="8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C0D66008-FB28-4ECE-81CF-8476EE056E84}" srcId="{94FC4CF3-2B99-4042-996C-3FF8CAC6863C}" destId="{8C1FDE08-4CB2-4B60-BB5F-BC81A4DACBB7}" srcOrd="5" destOrd="0" parTransId="{C69B6D96-4CF4-4572-9271-5B25321F5526}" sibTransId="{27267CF6-1638-4BAF-AC38-E93A3AC1F585}"/>
    <dgm:cxn modelId="{E4637D0D-2A4A-461F-9BA9-E591D00CD603}" type="presOf" srcId="{863A119A-3F7A-4855-9ABF-FB53B24CF727}" destId="{92E460CB-B5B0-4158-A79B-61A9BECC2B91}" srcOrd="0" destOrd="0" presId="urn:microsoft.com/office/officeart/2005/8/layout/chevron2"/>
    <dgm:cxn modelId="{23C2013D-59DE-4E39-A7F1-0581D9B676E4}" type="presOf" srcId="{2E190814-425F-463D-B05C-3A00C92E4570}" destId="{455FE7F6-6F69-4282-860A-100879511B2D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0964935C-2945-4085-8057-6DCC32B86BCE}" type="presOf" srcId="{91CC03EC-0FEF-45F6-BDDE-506D5AB6BF89}" destId="{D39ED827-4F5E-4144-9CE0-ED3517218D50}" srcOrd="0" destOrd="0" presId="urn:microsoft.com/office/officeart/2005/8/layout/chevron2"/>
    <dgm:cxn modelId="{E963DF5D-872C-4AFB-8402-1C76DE70A837}" type="presOf" srcId="{135E0DAD-4287-49C6-BE2A-306141DBCB89}" destId="{3195ECB3-41BF-45FA-A5D4-BE2144194D95}" srcOrd="0" destOrd="0" presId="urn:microsoft.com/office/officeart/2005/8/layout/chevron2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5B2FF744-C8DB-416C-A3DF-80D7074F1074}" type="presOf" srcId="{94FC4CF3-2B99-4042-996C-3FF8CAC6863C}" destId="{1CC01DF0-3627-446E-8FC7-B632F08C62C2}" srcOrd="0" destOrd="0" presId="urn:microsoft.com/office/officeart/2005/8/layout/chevron2"/>
    <dgm:cxn modelId="{6BF7FE64-FBDE-4730-A338-C0CC50E5FD3E}" type="presOf" srcId="{287A19E1-5C80-4E50-9A75-43A6FBE598D1}" destId="{CE202C2A-FC99-4F35-82C1-D26E09E6CB76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CA630355-FBA5-4DC5-81B0-6D14D0A1531F}" type="presOf" srcId="{D3D951BE-D619-4919-BDFE-26DD3B295165}" destId="{101F5637-3D6F-476D-8AA5-FFC76A415505}" srcOrd="0" destOrd="0" presId="urn:microsoft.com/office/officeart/2005/8/layout/chevron2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729F5985-7CB5-48A3-A512-C10B44B886BC}" type="presOf" srcId="{B570D85D-501C-4DC2-A6DD-52C80C1755D4}" destId="{3C5D9C52-5F92-49A0-A5B6-E6D09C9B3AB5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DFD859A5-63A8-47C3-ADAD-0B7C5EF687C2}" type="presOf" srcId="{C3B39D03-20ED-264F-91E4-040252FE8971}" destId="{E7C9D9B2-7924-B644-B787-8E88B581F0D5}" srcOrd="0" destOrd="0" presId="urn:microsoft.com/office/officeart/2005/8/layout/chevron2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3A027BB0-108C-43C3-AC7C-52D0E40AA411}" type="presOf" srcId="{E095AF7A-F3A0-4E85-8F70-0D8E693D3B46}" destId="{BB1F82E1-3786-4586-9D19-791C2C02D007}" srcOrd="0" destOrd="0" presId="urn:microsoft.com/office/officeart/2005/8/layout/chevron2"/>
    <dgm:cxn modelId="{09EF2BB4-EA26-45E1-9B96-0B8B1E1178E5}" type="presOf" srcId="{1998ED2A-592A-4C1B-9951-F6641036A00B}" destId="{BD0A5E72-86C3-4FCF-A599-F5B9218CDE4F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56B7BFC3-B975-4769-A11E-7989F81194EC}" type="presOf" srcId="{39DE5594-FA26-4CBC-9B48-64EDCA78C567}" destId="{189A96AB-87DD-4959-BCFD-EB9795A46F2E}" srcOrd="0" destOrd="0" presId="urn:microsoft.com/office/officeart/2005/8/layout/chevron2"/>
    <dgm:cxn modelId="{57F06DC7-6A3A-4F56-90DF-88AB3B41FCD2}" type="presOf" srcId="{C819012A-589B-D24F-A84B-36990A54CADE}" destId="{471DE35B-B08C-3546-B34C-96D9F1600410}" srcOrd="0" destOrd="0" presId="urn:microsoft.com/office/officeart/2005/8/layout/chevron2"/>
    <dgm:cxn modelId="{25ABDDCA-1DB4-43B4-A102-EBAB41A47C82}" type="presOf" srcId="{907C9F53-5E41-4F39-A492-337F8AE9F045}" destId="{8FBFB9E2-185B-4BCA-B740-BED75275A128}" srcOrd="0" destOrd="0" presId="urn:microsoft.com/office/officeart/2005/8/layout/chevron2"/>
    <dgm:cxn modelId="{8C5CDCD5-8FC0-4DB6-AC85-E6DFF87AD569}" type="presOf" srcId="{025747E9-7A0A-40AE-AFE1-C355D07F9601}" destId="{5322E593-A3C7-4451-B8AF-717D704A29A3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6973ECDE-16A9-40FB-8635-9078687445E2}" type="presOf" srcId="{8C1FDE08-4CB2-4B60-BB5F-BC81A4DACBB7}" destId="{3BAE3A21-5CFE-4962-9CD0-C5EE45E66236}" srcOrd="0" destOrd="0" presId="urn:microsoft.com/office/officeart/2005/8/layout/chevron2"/>
    <dgm:cxn modelId="{B7ECA2EC-2457-4BE2-9112-E48285EDAE1B}" type="presOf" srcId="{F509A476-6E77-4452-828B-F008ED0B108D}" destId="{E3D05A2E-57AB-439B-A345-4324580D081D}" srcOrd="0" destOrd="0" presId="urn:microsoft.com/office/officeart/2005/8/layout/chevron2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A1F23AEF-002F-4FED-BF97-E6C0F1213EB0}" srcId="{94FC4CF3-2B99-4042-996C-3FF8CAC6863C}" destId="{D3D951BE-D619-4919-BDFE-26DD3B295165}" srcOrd="7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6" destOrd="0" parTransId="{6BD3A3F3-490F-4B85-B842-80D88948381D}" sibTransId="{0236188F-64BB-467C-9873-91793886CC2B}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DDC5C55E-2851-4BB4-A078-8728C0E16988}" type="presParOf" srcId="{1CC01DF0-3627-446E-8FC7-B632F08C62C2}" destId="{465EA60D-50D1-4AF0-870B-0CE3597B52D8}" srcOrd="0" destOrd="0" presId="urn:microsoft.com/office/officeart/2005/8/layout/chevron2"/>
    <dgm:cxn modelId="{8616E411-BDAF-495D-9318-EDBFC64537E3}" type="presParOf" srcId="{465EA60D-50D1-4AF0-870B-0CE3597B52D8}" destId="{3195ECB3-41BF-45FA-A5D4-BE2144194D95}" srcOrd="0" destOrd="0" presId="urn:microsoft.com/office/officeart/2005/8/layout/chevron2"/>
    <dgm:cxn modelId="{1CD3DA0D-B0BB-449F-9E5E-E8DE84B70104}" type="presParOf" srcId="{465EA60D-50D1-4AF0-870B-0CE3597B52D8}" destId="{5322E593-A3C7-4451-B8AF-717D704A29A3}" srcOrd="1" destOrd="0" presId="urn:microsoft.com/office/officeart/2005/8/layout/chevron2"/>
    <dgm:cxn modelId="{4718BA1D-3165-43DB-BBD5-08F012A2129C}" type="presParOf" srcId="{1CC01DF0-3627-446E-8FC7-B632F08C62C2}" destId="{D2FB1EC7-EABB-4F5E-9095-D8912323F369}" srcOrd="1" destOrd="0" presId="urn:microsoft.com/office/officeart/2005/8/layout/chevron2"/>
    <dgm:cxn modelId="{4B7F8514-7486-46E0-B37B-AB204A7F0256}" type="presParOf" srcId="{1CC01DF0-3627-446E-8FC7-B632F08C62C2}" destId="{864BC548-CEFD-42D6-BAC2-4F964D555C04}" srcOrd="2" destOrd="0" presId="urn:microsoft.com/office/officeart/2005/8/layout/chevron2"/>
    <dgm:cxn modelId="{905FE71C-32BB-444F-9865-7C075ADF1BA3}" type="presParOf" srcId="{864BC548-CEFD-42D6-BAC2-4F964D555C04}" destId="{3C5D9C52-5F92-49A0-A5B6-E6D09C9B3AB5}" srcOrd="0" destOrd="0" presId="urn:microsoft.com/office/officeart/2005/8/layout/chevron2"/>
    <dgm:cxn modelId="{EF64B6D0-132E-490B-8F50-7908C6382E6D}" type="presParOf" srcId="{864BC548-CEFD-42D6-BAC2-4F964D555C04}" destId="{189A96AB-87DD-4959-BCFD-EB9795A46F2E}" srcOrd="1" destOrd="0" presId="urn:microsoft.com/office/officeart/2005/8/layout/chevron2"/>
    <dgm:cxn modelId="{B44B820D-0EDE-4222-90E9-026F5621D527}" type="presParOf" srcId="{1CC01DF0-3627-446E-8FC7-B632F08C62C2}" destId="{BEE29AAC-380C-4C2F-BBD9-951EE17FF2EC}" srcOrd="3" destOrd="0" presId="urn:microsoft.com/office/officeart/2005/8/layout/chevron2"/>
    <dgm:cxn modelId="{6B30D0A3-3251-47A9-A483-F1C597B42B0E}" type="presParOf" srcId="{1CC01DF0-3627-446E-8FC7-B632F08C62C2}" destId="{541F4C73-F15E-4961-B4A1-5FD573149604}" srcOrd="4" destOrd="0" presId="urn:microsoft.com/office/officeart/2005/8/layout/chevron2"/>
    <dgm:cxn modelId="{D142A13D-09B9-404C-B6E7-D5526ACB20BB}" type="presParOf" srcId="{541F4C73-F15E-4961-B4A1-5FD573149604}" destId="{92E460CB-B5B0-4158-A79B-61A9BECC2B91}" srcOrd="0" destOrd="0" presId="urn:microsoft.com/office/officeart/2005/8/layout/chevron2"/>
    <dgm:cxn modelId="{FC0B7AB6-2E7B-41CA-AD76-BA0BFD8F473B}" type="presParOf" srcId="{541F4C73-F15E-4961-B4A1-5FD573149604}" destId="{E3D05A2E-57AB-439B-A345-4324580D081D}" srcOrd="1" destOrd="0" presId="urn:microsoft.com/office/officeart/2005/8/layout/chevron2"/>
    <dgm:cxn modelId="{CDF28632-285C-4966-92FC-5E98DBC58BCE}" type="presParOf" srcId="{1CC01DF0-3627-446E-8FC7-B632F08C62C2}" destId="{8C408C2A-2824-4B80-BD51-012AF974F7AC}" srcOrd="5" destOrd="0" presId="urn:microsoft.com/office/officeart/2005/8/layout/chevron2"/>
    <dgm:cxn modelId="{485E210D-7FE3-4FCC-B794-956BE3C38919}" type="presParOf" srcId="{1CC01DF0-3627-446E-8FC7-B632F08C62C2}" destId="{8712D057-A88F-4EDF-B0B1-944DF9D7867A}" srcOrd="6" destOrd="0" presId="urn:microsoft.com/office/officeart/2005/8/layout/chevron2"/>
    <dgm:cxn modelId="{D9AEA805-CC15-4727-9156-A47A93E8DF69}" type="presParOf" srcId="{8712D057-A88F-4EDF-B0B1-944DF9D7867A}" destId="{D39ED827-4F5E-4144-9CE0-ED3517218D50}" srcOrd="0" destOrd="0" presId="urn:microsoft.com/office/officeart/2005/8/layout/chevron2"/>
    <dgm:cxn modelId="{316AC8CF-5C3E-46BF-821A-DC505CFA9456}" type="presParOf" srcId="{8712D057-A88F-4EDF-B0B1-944DF9D7867A}" destId="{455FE7F6-6F69-4282-860A-100879511B2D}" srcOrd="1" destOrd="0" presId="urn:microsoft.com/office/officeart/2005/8/layout/chevron2"/>
    <dgm:cxn modelId="{106378E6-0C20-4E91-99C5-32945F581CC1}" type="presParOf" srcId="{1CC01DF0-3627-446E-8FC7-B632F08C62C2}" destId="{CAFC48B7-2EFC-4C75-8815-A9FD2738102B}" srcOrd="7" destOrd="0" presId="urn:microsoft.com/office/officeart/2005/8/layout/chevron2"/>
    <dgm:cxn modelId="{A847301A-F07E-4FBA-B014-631764A2174D}" type="presParOf" srcId="{1CC01DF0-3627-446E-8FC7-B632F08C62C2}" destId="{C807798E-9C4E-2747-AF6B-D731C025A0C4}" srcOrd="8" destOrd="0" presId="urn:microsoft.com/office/officeart/2005/8/layout/chevron2"/>
    <dgm:cxn modelId="{A4FE9180-F707-4023-9CA6-837BD5ECF1DA}" type="presParOf" srcId="{C807798E-9C4E-2747-AF6B-D731C025A0C4}" destId="{471DE35B-B08C-3546-B34C-96D9F1600410}" srcOrd="0" destOrd="0" presId="urn:microsoft.com/office/officeart/2005/8/layout/chevron2"/>
    <dgm:cxn modelId="{0D53A688-E768-44B4-95AF-EF2E7B132613}" type="presParOf" srcId="{C807798E-9C4E-2747-AF6B-D731C025A0C4}" destId="{E7C9D9B2-7924-B644-B787-8E88B581F0D5}" srcOrd="1" destOrd="0" presId="urn:microsoft.com/office/officeart/2005/8/layout/chevron2"/>
    <dgm:cxn modelId="{252B8DC1-C443-47F6-93D3-46E990A2A2F4}" type="presParOf" srcId="{1CC01DF0-3627-446E-8FC7-B632F08C62C2}" destId="{9B34B099-485E-5E4B-8086-EDF2F2E31815}" srcOrd="9" destOrd="0" presId="urn:microsoft.com/office/officeart/2005/8/layout/chevron2"/>
    <dgm:cxn modelId="{EE2786F8-6EB8-4552-A3B6-55C2E4F604BC}" type="presParOf" srcId="{1CC01DF0-3627-446E-8FC7-B632F08C62C2}" destId="{95D91A49-FF9A-42BE-BD6A-0A2C29A04B6D}" srcOrd="10" destOrd="0" presId="urn:microsoft.com/office/officeart/2005/8/layout/chevron2"/>
    <dgm:cxn modelId="{C76965ED-5EFC-46E9-B810-C5FE41AE7EA9}" type="presParOf" srcId="{95D91A49-FF9A-42BE-BD6A-0A2C29A04B6D}" destId="{3BAE3A21-5CFE-4962-9CD0-C5EE45E66236}" srcOrd="0" destOrd="0" presId="urn:microsoft.com/office/officeart/2005/8/layout/chevron2"/>
    <dgm:cxn modelId="{1E05831C-FA6E-4BA0-83E6-97A9AD401B19}" type="presParOf" srcId="{95D91A49-FF9A-42BE-BD6A-0A2C29A04B6D}" destId="{BD0A5E72-86C3-4FCF-A599-F5B9218CDE4F}" srcOrd="1" destOrd="0" presId="urn:microsoft.com/office/officeart/2005/8/layout/chevron2"/>
    <dgm:cxn modelId="{737B67DF-9A64-4116-9911-062E45FF589D}" type="presParOf" srcId="{1CC01DF0-3627-446E-8FC7-B632F08C62C2}" destId="{24E02AF2-49B4-419A-8680-8EE476655BEC}" srcOrd="11" destOrd="0" presId="urn:microsoft.com/office/officeart/2005/8/layout/chevron2"/>
    <dgm:cxn modelId="{C33C1EBD-366E-4F36-BC90-389ECC4C9E98}" type="presParOf" srcId="{1CC01DF0-3627-446E-8FC7-B632F08C62C2}" destId="{9D367BB3-8650-4A1D-9445-3100B58F86AA}" srcOrd="12" destOrd="0" presId="urn:microsoft.com/office/officeart/2005/8/layout/chevron2"/>
    <dgm:cxn modelId="{03432B59-5872-41E9-943A-6F12B8A62A9B}" type="presParOf" srcId="{9D367BB3-8650-4A1D-9445-3100B58F86AA}" destId="{8FBFB9E2-185B-4BCA-B740-BED75275A128}" srcOrd="0" destOrd="0" presId="urn:microsoft.com/office/officeart/2005/8/layout/chevron2"/>
    <dgm:cxn modelId="{3DAD8A4D-23B7-441F-BDAD-7C09B323DEB7}" type="presParOf" srcId="{9D367BB3-8650-4A1D-9445-3100B58F86AA}" destId="{CE202C2A-FC99-4F35-82C1-D26E09E6CB76}" srcOrd="1" destOrd="0" presId="urn:microsoft.com/office/officeart/2005/8/layout/chevron2"/>
    <dgm:cxn modelId="{F8EF0A25-7A04-44A7-9E3C-5CEC8311747F}" type="presParOf" srcId="{1CC01DF0-3627-446E-8FC7-B632F08C62C2}" destId="{C292CCB3-F6BE-491D-80E8-4D8427D338C2}" srcOrd="13" destOrd="0" presId="urn:microsoft.com/office/officeart/2005/8/layout/chevron2"/>
    <dgm:cxn modelId="{08678152-E14E-4CBF-AFE1-200AE80676EF}" type="presParOf" srcId="{1CC01DF0-3627-446E-8FC7-B632F08C62C2}" destId="{B03C5804-57AB-4EC3-B1A3-3E28C6DADB60}" srcOrd="14" destOrd="0" presId="urn:microsoft.com/office/officeart/2005/8/layout/chevron2"/>
    <dgm:cxn modelId="{7B95A81C-28EB-495C-B032-C1ED1E0324D3}" type="presParOf" srcId="{B03C5804-57AB-4EC3-B1A3-3E28C6DADB60}" destId="{101F5637-3D6F-476D-8AA5-FFC76A415505}" srcOrd="0" destOrd="0" presId="urn:microsoft.com/office/officeart/2005/8/layout/chevron2"/>
    <dgm:cxn modelId="{0B60CF0D-05C4-4719-B478-F2EC40CAFD88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/>
      <dgm:spPr/>
      <dgm:t>
        <a:bodyPr/>
        <a:lstStyle/>
        <a:p>
          <a:r>
            <a:rPr lang="es-GT" dirty="0">
              <a:latin typeface="Arial      "/>
            </a:rPr>
            <a:t>Escenarios Fiscales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09BBF2C-510C-5F42-934E-7B48D029481C}" type="presOf" srcId="{6C4B1019-14C9-4B3E-A78D-1360DEABFAEA}" destId="{6A80F724-AE18-48B0-911A-28572A8C4124}" srcOrd="0" destOrd="0" presId="urn:microsoft.com/office/officeart/2005/8/layout/chevron2"/>
    <dgm:cxn modelId="{1E14CB51-2DEB-CE4D-A6CE-9A86E074F5B2}" type="presOf" srcId="{56C50C49-D3B8-4F3A-9E0E-614C65B23D82}" destId="{F384D6A7-7E66-421F-ABCD-698BDD3506D8}" srcOrd="0" destOrd="0" presId="urn:microsoft.com/office/officeart/2005/8/layout/chevron2"/>
    <dgm:cxn modelId="{C128D582-C516-FD49-8938-12698E1E12FB}" type="presOf" srcId="{782A18A5-23A6-475F-8DC2-4D487BD3716F}" destId="{098F9AFA-9FD9-40F2-9E6E-24C8728E8A0B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487F2445-30E1-1946-B10A-8E7DB5D5B55C}" type="presParOf" srcId="{F384D6A7-7E66-421F-ABCD-698BDD3506D8}" destId="{918DABD0-C70C-4F0D-9BDC-F997FA4C4188}" srcOrd="0" destOrd="0" presId="urn:microsoft.com/office/officeart/2005/8/layout/chevron2"/>
    <dgm:cxn modelId="{08424CD5-BDDA-BD4A-B7D0-55E758C98ACC}" type="presParOf" srcId="{918DABD0-C70C-4F0D-9BDC-F997FA4C4188}" destId="{098F9AFA-9FD9-40F2-9E6E-24C8728E8A0B}" srcOrd="0" destOrd="0" presId="urn:microsoft.com/office/officeart/2005/8/layout/chevron2"/>
    <dgm:cxn modelId="{70200956-C9C6-D84C-A4A6-1A63B5C74A10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AE00700B-D298-2644-8010-E2CE9D122556}" type="presOf" srcId="{6C4B1019-14C9-4B3E-A78D-1360DEABFAEA}" destId="{6A80F724-AE18-48B0-911A-28572A8C4124}" srcOrd="0" destOrd="0" presId="urn:microsoft.com/office/officeart/2005/8/layout/chevron2"/>
    <dgm:cxn modelId="{C396ED0D-F19B-264B-82A8-052BA21AF77F}" type="presOf" srcId="{782A18A5-23A6-475F-8DC2-4D487BD3716F}" destId="{098F9AFA-9FD9-40F2-9E6E-24C8728E8A0B}" srcOrd="0" destOrd="0" presId="urn:microsoft.com/office/officeart/2005/8/layout/chevron2"/>
    <dgm:cxn modelId="{1BD5D09E-49B5-9549-87DA-7A1B7B9D0330}" type="presOf" srcId="{56C50C49-D3B8-4F3A-9E0E-614C65B23D82}" destId="{F384D6A7-7E66-421F-ABCD-698BDD3506D8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AFA883F2-EFF5-F54D-A9F8-ADAAC2249FEC}" type="presParOf" srcId="{F384D6A7-7E66-421F-ABCD-698BDD3506D8}" destId="{918DABD0-C70C-4F0D-9BDC-F997FA4C4188}" srcOrd="0" destOrd="0" presId="urn:microsoft.com/office/officeart/2005/8/layout/chevron2"/>
    <dgm:cxn modelId="{84F28816-C54A-4448-A0AF-4EF98018E521}" type="presParOf" srcId="{918DABD0-C70C-4F0D-9BDC-F997FA4C4188}" destId="{098F9AFA-9FD9-40F2-9E6E-24C8728E8A0B}" srcOrd="0" destOrd="0" presId="urn:microsoft.com/office/officeart/2005/8/layout/chevron2"/>
    <dgm:cxn modelId="{9CEF5A95-0AA2-7C44-B57F-5A4DDAD53513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>
              <a:latin typeface="Arial" pitchFamily="34" charset="0"/>
              <a:cs typeface="Arial" pitchFamily="34" charset="0"/>
            </a:rPr>
            <a:t>-SAT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Talleres de Presupuesto Abierto del 22 de mayo al 07 de junio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</a:t>
          </a: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>
              <a:latin typeface="Arial" pitchFamily="34" charset="0"/>
              <a:cs typeface="Arial" pitchFamily="34" charset="0"/>
            </a:rPr>
            <a:t>17 julio</a:t>
          </a: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>
              <a:latin typeface="Arial" pitchFamily="34" charset="0"/>
              <a:cs typeface="Arial" pitchFamily="34" charset="0"/>
            </a:rPr>
            <a:t>– Julio 2017</a:t>
          </a: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/>
        </a:p>
      </dgm:t>
    </dgm:pt>
    <dgm:pt modelId="{C3B39D03-20ED-264F-91E4-040252FE8971}">
      <dgm:prSet custT="1"/>
      <dgm:spPr>
        <a:solidFill>
          <a:srgbClr val="FFFFFF"/>
        </a:solidFill>
      </dgm:spPr>
      <dgm:t>
        <a:bodyPr/>
        <a:lstStyle/>
        <a:p>
          <a:r>
            <a:rPr lang="en-US" sz="1800" b="1" dirty="0" err="1">
              <a:latin typeface="Arial"/>
              <a:cs typeface="Arial"/>
            </a:rPr>
            <a:t>Entrega</a:t>
          </a:r>
          <a:r>
            <a:rPr lang="en-US" sz="1800" b="1" dirty="0">
              <a:latin typeface="Arial"/>
              <a:cs typeface="Arial"/>
            </a:rPr>
            <a:t> de </a:t>
          </a:r>
          <a:r>
            <a:rPr lang="en-US" sz="1800" b="1" dirty="0" err="1">
              <a:latin typeface="Arial"/>
              <a:cs typeface="Arial"/>
            </a:rPr>
            <a:t>techos</a:t>
          </a:r>
          <a:r>
            <a:rPr lang="en-US" sz="1800" b="1" dirty="0">
              <a:latin typeface="Arial"/>
              <a:cs typeface="Arial"/>
            </a:rPr>
            <a:t> </a:t>
          </a:r>
          <a:r>
            <a:rPr lang="en-US" sz="1800" b="1" dirty="0" err="1">
              <a:latin typeface="Arial"/>
              <a:cs typeface="Arial"/>
            </a:rPr>
            <a:t>indicativos</a:t>
          </a:r>
          <a:r>
            <a:rPr lang="en-US" sz="1800" b="1" dirty="0">
              <a:latin typeface="Arial"/>
              <a:cs typeface="Arial"/>
            </a:rPr>
            <a:t> 21 </a:t>
          </a:r>
          <a:r>
            <a:rPr lang="en-US" sz="1800" b="1" dirty="0" err="1">
              <a:latin typeface="Arial"/>
              <a:cs typeface="Arial"/>
            </a:rPr>
            <a:t>junio</a:t>
          </a:r>
          <a:endParaRPr lang="en-US" sz="1800" b="1" dirty="0">
            <a:latin typeface="Arial"/>
            <a:cs typeface="Arial"/>
          </a:endParaRP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8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8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8" custLinFactNeighborY="-1487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8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8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8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D0A5E72-86C3-4FCF-A599-F5B9218CDE4F}" type="pres">
      <dgm:prSet presAssocID="{8C1FDE08-4CB2-4B60-BB5F-BC81A4DACBB7}" presName="descendantText" presStyleLbl="alignAcc1" presStyleIdx="5" presStyleCnt="8">
        <dgm:presLayoutVars>
          <dgm:bulletEnabled val="1"/>
        </dgm:presLayoutVars>
      </dgm:prSet>
      <dgm:spPr/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6" presStyleCnt="8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C0D66008-FB28-4ECE-81CF-8476EE056E84}" srcId="{94FC4CF3-2B99-4042-996C-3FF8CAC6863C}" destId="{8C1FDE08-4CB2-4B60-BB5F-BC81A4DACBB7}" srcOrd="5" destOrd="0" parTransId="{C69B6D96-4CF4-4572-9271-5B25321F5526}" sibTransId="{27267CF6-1638-4BAF-AC38-E93A3AC1F585}"/>
    <dgm:cxn modelId="{5B02E50F-B73F-B94D-9F4C-E3451E2C18E1}" type="presOf" srcId="{B570D85D-501C-4DC2-A6DD-52C80C1755D4}" destId="{3C5D9C52-5F92-49A0-A5B6-E6D09C9B3AB5}" srcOrd="0" destOrd="0" presId="urn:microsoft.com/office/officeart/2005/8/layout/chevron2"/>
    <dgm:cxn modelId="{4C060722-9082-A646-AB21-75F8A06C2874}" type="presOf" srcId="{91CC03EC-0FEF-45F6-BDDE-506D5AB6BF89}" destId="{D39ED827-4F5E-4144-9CE0-ED3517218D50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5E1EFB42-B0B2-F143-AA4B-B3AE37C54802}" type="presOf" srcId="{907C9F53-5E41-4F39-A492-337F8AE9F045}" destId="{8FBFB9E2-185B-4BCA-B740-BED75275A128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5F6BE34C-E8AA-044E-AAEA-56C64665083C}" type="presOf" srcId="{C819012A-589B-D24F-A84B-36990A54CADE}" destId="{471DE35B-B08C-3546-B34C-96D9F1600410}" srcOrd="0" destOrd="0" presId="urn:microsoft.com/office/officeart/2005/8/layout/chevron2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4CD08272-4667-024A-BFF4-468627D9DD65}" type="presOf" srcId="{94FC4CF3-2B99-4042-996C-3FF8CAC6863C}" destId="{1CC01DF0-3627-446E-8FC7-B632F08C62C2}" srcOrd="0" destOrd="0" presId="urn:microsoft.com/office/officeart/2005/8/layout/chevron2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4E197382-9F90-FC49-8D88-00849C8DCD06}" type="presOf" srcId="{E095AF7A-F3A0-4E85-8F70-0D8E693D3B46}" destId="{BB1F82E1-3786-4586-9D19-791C2C02D007}" srcOrd="0" destOrd="0" presId="urn:microsoft.com/office/officeart/2005/8/layout/chevron2"/>
    <dgm:cxn modelId="{5DE7F984-F2EA-544C-B972-1033033BA309}" type="presOf" srcId="{1998ED2A-592A-4C1B-9951-F6641036A00B}" destId="{BD0A5E72-86C3-4FCF-A599-F5B9218CDE4F}" srcOrd="0" destOrd="0" presId="urn:microsoft.com/office/officeart/2005/8/layout/chevron2"/>
    <dgm:cxn modelId="{941D6492-4804-FA41-AF1F-B58B0D8003AC}" type="presOf" srcId="{025747E9-7A0A-40AE-AFE1-C355D07F9601}" destId="{5322E593-A3C7-4451-B8AF-717D704A29A3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04CF8399-CEDE-2C47-A5EB-E7B434B16F28}" type="presOf" srcId="{C3B39D03-20ED-264F-91E4-040252FE8971}" destId="{E7C9D9B2-7924-B644-B787-8E88B581F0D5}" srcOrd="0" destOrd="0" presId="urn:microsoft.com/office/officeart/2005/8/layout/chevron2"/>
    <dgm:cxn modelId="{467DD79C-EE29-9142-9FF6-235F9A9BDD00}" type="presOf" srcId="{F509A476-6E77-4452-828B-F008ED0B108D}" destId="{E3D05A2E-57AB-439B-A345-4324580D081D}" srcOrd="0" destOrd="0" presId="urn:microsoft.com/office/officeart/2005/8/layout/chevron2"/>
    <dgm:cxn modelId="{CCDCE59C-6F93-2949-B3A5-36DC3976D35B}" type="presOf" srcId="{39DE5594-FA26-4CBC-9B48-64EDCA78C567}" destId="{189A96AB-87DD-4959-BCFD-EB9795A46F2E}" srcOrd="0" destOrd="0" presId="urn:microsoft.com/office/officeart/2005/8/layout/chevron2"/>
    <dgm:cxn modelId="{E1C2F3A1-C7DB-3D44-A8E4-A0A33E0F9EF4}" type="presOf" srcId="{863A119A-3F7A-4855-9ABF-FB53B24CF727}" destId="{92E460CB-B5B0-4158-A79B-61A9BECC2B91}" srcOrd="0" destOrd="0" presId="urn:microsoft.com/office/officeart/2005/8/layout/chevron2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4AE64AAD-3FF5-D849-92CC-194BB48A9ECA}" type="presOf" srcId="{2E190814-425F-463D-B05C-3A00C92E4570}" destId="{455FE7F6-6F69-4282-860A-100879511B2D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7B5F42C2-14E7-B64E-BA71-B62C6201C758}" type="presOf" srcId="{135E0DAD-4287-49C6-BE2A-306141DBCB89}" destId="{3195ECB3-41BF-45FA-A5D4-BE2144194D95}" srcOrd="0" destOrd="0" presId="urn:microsoft.com/office/officeart/2005/8/layout/chevron2"/>
    <dgm:cxn modelId="{05F7A4CD-A7D2-074F-BBB8-4AA7A203B1A8}" type="presOf" srcId="{287A19E1-5C80-4E50-9A75-43A6FBE598D1}" destId="{CE202C2A-FC99-4F35-82C1-D26E09E6CB76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6E6523EE-F40F-F045-8187-3731A22A281F}" type="presOf" srcId="{D3D951BE-D619-4919-BDFE-26DD3B295165}" destId="{101F5637-3D6F-476D-8AA5-FFC76A415505}" srcOrd="0" destOrd="0" presId="urn:microsoft.com/office/officeart/2005/8/layout/chevron2"/>
    <dgm:cxn modelId="{A1F23AEF-002F-4FED-BF97-E6C0F1213EB0}" srcId="{94FC4CF3-2B99-4042-996C-3FF8CAC6863C}" destId="{D3D951BE-D619-4919-BDFE-26DD3B295165}" srcOrd="7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6" destOrd="0" parTransId="{6BD3A3F3-490F-4B85-B842-80D88948381D}" sibTransId="{0236188F-64BB-467C-9873-91793886CC2B}"/>
    <dgm:cxn modelId="{FACE6AF6-D9B5-7741-B928-20B20B4CA114}" type="presOf" srcId="{8C1FDE08-4CB2-4B60-BB5F-BC81A4DACBB7}" destId="{3BAE3A21-5CFE-4962-9CD0-C5EE45E66236}" srcOrd="0" destOrd="0" presId="urn:microsoft.com/office/officeart/2005/8/layout/chevron2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FFA4EBD3-CD8B-7742-BEE8-850874DB99B5}" type="presParOf" srcId="{1CC01DF0-3627-446E-8FC7-B632F08C62C2}" destId="{465EA60D-50D1-4AF0-870B-0CE3597B52D8}" srcOrd="0" destOrd="0" presId="urn:microsoft.com/office/officeart/2005/8/layout/chevron2"/>
    <dgm:cxn modelId="{226348D8-55E4-534A-BF49-AA9860002187}" type="presParOf" srcId="{465EA60D-50D1-4AF0-870B-0CE3597B52D8}" destId="{3195ECB3-41BF-45FA-A5D4-BE2144194D95}" srcOrd="0" destOrd="0" presId="urn:microsoft.com/office/officeart/2005/8/layout/chevron2"/>
    <dgm:cxn modelId="{4574B98D-5D09-814D-AAAB-A6B987C85CCE}" type="presParOf" srcId="{465EA60D-50D1-4AF0-870B-0CE3597B52D8}" destId="{5322E593-A3C7-4451-B8AF-717D704A29A3}" srcOrd="1" destOrd="0" presId="urn:microsoft.com/office/officeart/2005/8/layout/chevron2"/>
    <dgm:cxn modelId="{9B459479-9756-3F45-81C5-E1BFFCE33F43}" type="presParOf" srcId="{1CC01DF0-3627-446E-8FC7-B632F08C62C2}" destId="{D2FB1EC7-EABB-4F5E-9095-D8912323F369}" srcOrd="1" destOrd="0" presId="urn:microsoft.com/office/officeart/2005/8/layout/chevron2"/>
    <dgm:cxn modelId="{8BB3B439-E5C1-AB4F-B8FA-FBEB81F94113}" type="presParOf" srcId="{1CC01DF0-3627-446E-8FC7-B632F08C62C2}" destId="{864BC548-CEFD-42D6-BAC2-4F964D555C04}" srcOrd="2" destOrd="0" presId="urn:microsoft.com/office/officeart/2005/8/layout/chevron2"/>
    <dgm:cxn modelId="{8C6C5B04-38F6-DC4B-AAA4-BE8E37E490FF}" type="presParOf" srcId="{864BC548-CEFD-42D6-BAC2-4F964D555C04}" destId="{3C5D9C52-5F92-49A0-A5B6-E6D09C9B3AB5}" srcOrd="0" destOrd="0" presId="urn:microsoft.com/office/officeart/2005/8/layout/chevron2"/>
    <dgm:cxn modelId="{7AF65268-CF5E-C342-91EB-1F497254CAFC}" type="presParOf" srcId="{864BC548-CEFD-42D6-BAC2-4F964D555C04}" destId="{189A96AB-87DD-4959-BCFD-EB9795A46F2E}" srcOrd="1" destOrd="0" presId="urn:microsoft.com/office/officeart/2005/8/layout/chevron2"/>
    <dgm:cxn modelId="{3F705B70-D9F6-7545-86AD-63656B31F1F6}" type="presParOf" srcId="{1CC01DF0-3627-446E-8FC7-B632F08C62C2}" destId="{BEE29AAC-380C-4C2F-BBD9-951EE17FF2EC}" srcOrd="3" destOrd="0" presId="urn:microsoft.com/office/officeart/2005/8/layout/chevron2"/>
    <dgm:cxn modelId="{09DE66A8-797B-DE49-9C43-2F9E1BA59092}" type="presParOf" srcId="{1CC01DF0-3627-446E-8FC7-B632F08C62C2}" destId="{541F4C73-F15E-4961-B4A1-5FD573149604}" srcOrd="4" destOrd="0" presId="urn:microsoft.com/office/officeart/2005/8/layout/chevron2"/>
    <dgm:cxn modelId="{FEAEA128-0826-1548-B6BC-C65CF3E90128}" type="presParOf" srcId="{541F4C73-F15E-4961-B4A1-5FD573149604}" destId="{92E460CB-B5B0-4158-A79B-61A9BECC2B91}" srcOrd="0" destOrd="0" presId="urn:microsoft.com/office/officeart/2005/8/layout/chevron2"/>
    <dgm:cxn modelId="{F6BAB945-86F5-1943-9C1A-0460815E22C4}" type="presParOf" srcId="{541F4C73-F15E-4961-B4A1-5FD573149604}" destId="{E3D05A2E-57AB-439B-A345-4324580D081D}" srcOrd="1" destOrd="0" presId="urn:microsoft.com/office/officeart/2005/8/layout/chevron2"/>
    <dgm:cxn modelId="{823FA137-4041-144D-B0FC-B316E5DB2E04}" type="presParOf" srcId="{1CC01DF0-3627-446E-8FC7-B632F08C62C2}" destId="{8C408C2A-2824-4B80-BD51-012AF974F7AC}" srcOrd="5" destOrd="0" presId="urn:microsoft.com/office/officeart/2005/8/layout/chevron2"/>
    <dgm:cxn modelId="{48667E18-9DE2-F842-8124-2C504E442A55}" type="presParOf" srcId="{1CC01DF0-3627-446E-8FC7-B632F08C62C2}" destId="{8712D057-A88F-4EDF-B0B1-944DF9D7867A}" srcOrd="6" destOrd="0" presId="urn:microsoft.com/office/officeart/2005/8/layout/chevron2"/>
    <dgm:cxn modelId="{0C60C84D-148F-B44C-9ACB-74CA452347A9}" type="presParOf" srcId="{8712D057-A88F-4EDF-B0B1-944DF9D7867A}" destId="{D39ED827-4F5E-4144-9CE0-ED3517218D50}" srcOrd="0" destOrd="0" presId="urn:microsoft.com/office/officeart/2005/8/layout/chevron2"/>
    <dgm:cxn modelId="{BDB3BE92-7B86-9D41-A3E3-2720C6CE7BAF}" type="presParOf" srcId="{8712D057-A88F-4EDF-B0B1-944DF9D7867A}" destId="{455FE7F6-6F69-4282-860A-100879511B2D}" srcOrd="1" destOrd="0" presId="urn:microsoft.com/office/officeart/2005/8/layout/chevron2"/>
    <dgm:cxn modelId="{38FEC398-A167-6943-BB37-5AE8CEA16890}" type="presParOf" srcId="{1CC01DF0-3627-446E-8FC7-B632F08C62C2}" destId="{CAFC48B7-2EFC-4C75-8815-A9FD2738102B}" srcOrd="7" destOrd="0" presId="urn:microsoft.com/office/officeart/2005/8/layout/chevron2"/>
    <dgm:cxn modelId="{53D95906-3AD5-C64A-8ABD-7E62F6A48D3C}" type="presParOf" srcId="{1CC01DF0-3627-446E-8FC7-B632F08C62C2}" destId="{C807798E-9C4E-2747-AF6B-D731C025A0C4}" srcOrd="8" destOrd="0" presId="urn:microsoft.com/office/officeart/2005/8/layout/chevron2"/>
    <dgm:cxn modelId="{F4A27531-E5DF-794C-A42F-547D7630D24A}" type="presParOf" srcId="{C807798E-9C4E-2747-AF6B-D731C025A0C4}" destId="{471DE35B-B08C-3546-B34C-96D9F1600410}" srcOrd="0" destOrd="0" presId="urn:microsoft.com/office/officeart/2005/8/layout/chevron2"/>
    <dgm:cxn modelId="{6B7472C7-4A80-644D-AF4F-4C7021576BB6}" type="presParOf" srcId="{C807798E-9C4E-2747-AF6B-D731C025A0C4}" destId="{E7C9D9B2-7924-B644-B787-8E88B581F0D5}" srcOrd="1" destOrd="0" presId="urn:microsoft.com/office/officeart/2005/8/layout/chevron2"/>
    <dgm:cxn modelId="{95C95742-CD74-7D4E-A360-D7B828DB5D8A}" type="presParOf" srcId="{1CC01DF0-3627-446E-8FC7-B632F08C62C2}" destId="{9B34B099-485E-5E4B-8086-EDF2F2E31815}" srcOrd="9" destOrd="0" presId="urn:microsoft.com/office/officeart/2005/8/layout/chevron2"/>
    <dgm:cxn modelId="{9AF48296-758D-6549-83AB-E28D4A510D28}" type="presParOf" srcId="{1CC01DF0-3627-446E-8FC7-B632F08C62C2}" destId="{95D91A49-FF9A-42BE-BD6A-0A2C29A04B6D}" srcOrd="10" destOrd="0" presId="urn:microsoft.com/office/officeart/2005/8/layout/chevron2"/>
    <dgm:cxn modelId="{2415E763-4D9D-D341-B4CF-0D53F23A0E5D}" type="presParOf" srcId="{95D91A49-FF9A-42BE-BD6A-0A2C29A04B6D}" destId="{3BAE3A21-5CFE-4962-9CD0-C5EE45E66236}" srcOrd="0" destOrd="0" presId="urn:microsoft.com/office/officeart/2005/8/layout/chevron2"/>
    <dgm:cxn modelId="{186938A2-C596-094E-9411-D22B238147CD}" type="presParOf" srcId="{95D91A49-FF9A-42BE-BD6A-0A2C29A04B6D}" destId="{BD0A5E72-86C3-4FCF-A599-F5B9218CDE4F}" srcOrd="1" destOrd="0" presId="urn:microsoft.com/office/officeart/2005/8/layout/chevron2"/>
    <dgm:cxn modelId="{277638EC-CE4E-4641-8D33-302D3173E9E5}" type="presParOf" srcId="{1CC01DF0-3627-446E-8FC7-B632F08C62C2}" destId="{24E02AF2-49B4-419A-8680-8EE476655BEC}" srcOrd="11" destOrd="0" presId="urn:microsoft.com/office/officeart/2005/8/layout/chevron2"/>
    <dgm:cxn modelId="{85F27120-7B64-D244-A69A-71D8930B0396}" type="presParOf" srcId="{1CC01DF0-3627-446E-8FC7-B632F08C62C2}" destId="{9D367BB3-8650-4A1D-9445-3100B58F86AA}" srcOrd="12" destOrd="0" presId="urn:microsoft.com/office/officeart/2005/8/layout/chevron2"/>
    <dgm:cxn modelId="{19E64384-7EB4-EC4A-B693-E807AC854EE1}" type="presParOf" srcId="{9D367BB3-8650-4A1D-9445-3100B58F86AA}" destId="{8FBFB9E2-185B-4BCA-B740-BED75275A128}" srcOrd="0" destOrd="0" presId="urn:microsoft.com/office/officeart/2005/8/layout/chevron2"/>
    <dgm:cxn modelId="{CAE333A5-BAD6-4745-BF8B-54EE54E82943}" type="presParOf" srcId="{9D367BB3-8650-4A1D-9445-3100B58F86AA}" destId="{CE202C2A-FC99-4F35-82C1-D26E09E6CB76}" srcOrd="1" destOrd="0" presId="urn:microsoft.com/office/officeart/2005/8/layout/chevron2"/>
    <dgm:cxn modelId="{70A6816B-CA54-E247-9E95-1D1FF1D7A16A}" type="presParOf" srcId="{1CC01DF0-3627-446E-8FC7-B632F08C62C2}" destId="{C292CCB3-F6BE-491D-80E8-4D8427D338C2}" srcOrd="13" destOrd="0" presId="urn:microsoft.com/office/officeart/2005/8/layout/chevron2"/>
    <dgm:cxn modelId="{A2651ECB-7FE8-634E-A652-CC8C03329AF2}" type="presParOf" srcId="{1CC01DF0-3627-446E-8FC7-B632F08C62C2}" destId="{B03C5804-57AB-4EC3-B1A3-3E28C6DADB60}" srcOrd="14" destOrd="0" presId="urn:microsoft.com/office/officeart/2005/8/layout/chevron2"/>
    <dgm:cxn modelId="{EE0569A0-1A5D-844F-B397-12B3DFC75AE8}" type="presParOf" srcId="{B03C5804-57AB-4EC3-B1A3-3E28C6DADB60}" destId="{101F5637-3D6F-476D-8AA5-FFC76A415505}" srcOrd="0" destOrd="0" presId="urn:microsoft.com/office/officeart/2005/8/layout/chevron2"/>
    <dgm:cxn modelId="{23781D45-7EBE-1F43-A965-0EC1BEC36B84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AF818-179D-4F87-905B-EB545C980256}">
      <dsp:nvSpPr>
        <dsp:cNvPr id="0" name=""/>
        <dsp:cNvSpPr/>
      </dsp:nvSpPr>
      <dsp:spPr>
        <a:xfrm rot="5400000">
          <a:off x="-109905" y="112210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258751"/>
        <a:ext cx="512894" cy="219811"/>
      </dsp:txXfrm>
    </dsp:sp>
    <dsp:sp modelId="{0108CE0F-9DBA-4354-99A0-AA5095FEC0E4}">
      <dsp:nvSpPr>
        <dsp:cNvPr id="0" name=""/>
        <dsp:cNvSpPr/>
      </dsp:nvSpPr>
      <dsp:spPr>
        <a:xfrm rot="5400000">
          <a:off x="3006649" y="-2491450"/>
          <a:ext cx="476258" cy="5463769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Planificación</a:t>
          </a:r>
        </a:p>
      </dsp:txBody>
      <dsp:txXfrm rot="-5400000">
        <a:off x="512894" y="25554"/>
        <a:ext cx="5440520" cy="429760"/>
      </dsp:txXfrm>
    </dsp:sp>
    <dsp:sp modelId="{5ED46F80-E172-47F2-8DC9-D6E69A44FDED}">
      <dsp:nvSpPr>
        <dsp:cNvPr id="0" name=""/>
        <dsp:cNvSpPr/>
      </dsp:nvSpPr>
      <dsp:spPr>
        <a:xfrm rot="5400000">
          <a:off x="-109905" y="760039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906580"/>
        <a:ext cx="512894" cy="219811"/>
      </dsp:txXfrm>
    </dsp:sp>
    <dsp:sp modelId="{9B7D18A8-FAEC-4A4F-BCCD-2EBB00D6687F}">
      <dsp:nvSpPr>
        <dsp:cNvPr id="0" name=""/>
        <dsp:cNvSpPr/>
      </dsp:nvSpPr>
      <dsp:spPr>
        <a:xfrm rot="5400000">
          <a:off x="3006649" y="-1832725"/>
          <a:ext cx="476258" cy="546376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Formulación</a:t>
          </a:r>
        </a:p>
      </dsp:txBody>
      <dsp:txXfrm rot="-5400000">
        <a:off x="512894" y="684279"/>
        <a:ext cx="5440520" cy="429760"/>
      </dsp:txXfrm>
    </dsp:sp>
    <dsp:sp modelId="{1416668F-273F-43BB-A096-12199491CCEB}">
      <dsp:nvSpPr>
        <dsp:cNvPr id="0" name=""/>
        <dsp:cNvSpPr/>
      </dsp:nvSpPr>
      <dsp:spPr>
        <a:xfrm rot="5400000">
          <a:off x="-109905" y="1407868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1554409"/>
        <a:ext cx="512894" cy="219811"/>
      </dsp:txXfrm>
    </dsp:sp>
    <dsp:sp modelId="{0643D013-3B56-403D-BB78-7304DCA9E2C1}">
      <dsp:nvSpPr>
        <dsp:cNvPr id="0" name=""/>
        <dsp:cNvSpPr/>
      </dsp:nvSpPr>
      <dsp:spPr>
        <a:xfrm rot="5400000">
          <a:off x="3006649" y="-11957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Presentación</a:t>
          </a:r>
        </a:p>
      </dsp:txBody>
      <dsp:txXfrm rot="-5400000">
        <a:off x="512894" y="1321211"/>
        <a:ext cx="5440520" cy="429760"/>
      </dsp:txXfrm>
    </dsp:sp>
    <dsp:sp modelId="{92994251-3E7C-4EB8-87FE-D61B34718411}">
      <dsp:nvSpPr>
        <dsp:cNvPr id="0" name=""/>
        <dsp:cNvSpPr/>
      </dsp:nvSpPr>
      <dsp:spPr>
        <a:xfrm rot="5400000">
          <a:off x="-109905" y="2055696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4</a:t>
          </a:r>
        </a:p>
      </dsp:txBody>
      <dsp:txXfrm rot="-5400000">
        <a:off x="1" y="2202237"/>
        <a:ext cx="512894" cy="219811"/>
      </dsp:txXfrm>
    </dsp:sp>
    <dsp:sp modelId="{CC2A22BC-BA08-4CF1-9C3C-33F1D5905FA3}">
      <dsp:nvSpPr>
        <dsp:cNvPr id="0" name=""/>
        <dsp:cNvSpPr/>
      </dsp:nvSpPr>
      <dsp:spPr>
        <a:xfrm rot="5400000">
          <a:off x="3006649" y="-5479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Aprobación</a:t>
          </a:r>
        </a:p>
      </dsp:txBody>
      <dsp:txXfrm rot="-5400000">
        <a:off x="512894" y="1969040"/>
        <a:ext cx="5440520" cy="429760"/>
      </dsp:txXfrm>
    </dsp:sp>
    <dsp:sp modelId="{E9E6B2FE-2869-42F8-B686-CA38209A8B19}">
      <dsp:nvSpPr>
        <dsp:cNvPr id="0" name=""/>
        <dsp:cNvSpPr/>
      </dsp:nvSpPr>
      <dsp:spPr>
        <a:xfrm rot="5400000">
          <a:off x="-109905" y="2703525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5</a:t>
          </a:r>
        </a:p>
      </dsp:txBody>
      <dsp:txXfrm rot="-5400000">
        <a:off x="1" y="2850066"/>
        <a:ext cx="512894" cy="219811"/>
      </dsp:txXfrm>
    </dsp:sp>
    <dsp:sp modelId="{364C70AB-BCC6-4D7A-BCF7-7A84417AAC77}">
      <dsp:nvSpPr>
        <dsp:cNvPr id="0" name=""/>
        <dsp:cNvSpPr/>
      </dsp:nvSpPr>
      <dsp:spPr>
        <a:xfrm rot="5400000">
          <a:off x="3006649" y="998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Ejecución</a:t>
          </a:r>
        </a:p>
      </dsp:txBody>
      <dsp:txXfrm rot="-5400000">
        <a:off x="512894" y="2616869"/>
        <a:ext cx="5440520" cy="429760"/>
      </dsp:txXfrm>
    </dsp:sp>
    <dsp:sp modelId="{64CAB49F-4A18-4D03-84F5-67AB4715B554}">
      <dsp:nvSpPr>
        <dsp:cNvPr id="0" name=""/>
        <dsp:cNvSpPr/>
      </dsp:nvSpPr>
      <dsp:spPr>
        <a:xfrm rot="5400000">
          <a:off x="-109905" y="3351354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6</a:t>
          </a:r>
        </a:p>
      </dsp:txBody>
      <dsp:txXfrm rot="-5400000">
        <a:off x="1" y="3497895"/>
        <a:ext cx="512894" cy="219811"/>
      </dsp:txXfrm>
    </dsp:sp>
    <dsp:sp modelId="{251D56FD-0A1F-4268-89DE-6E9C28E1D8D3}">
      <dsp:nvSpPr>
        <dsp:cNvPr id="0" name=""/>
        <dsp:cNvSpPr/>
      </dsp:nvSpPr>
      <dsp:spPr>
        <a:xfrm rot="5400000">
          <a:off x="3006649" y="7476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Seguimiento y Evaluación</a:t>
          </a:r>
        </a:p>
      </dsp:txBody>
      <dsp:txXfrm rot="-5400000">
        <a:off x="512894" y="3264698"/>
        <a:ext cx="5440520" cy="429760"/>
      </dsp:txXfrm>
    </dsp:sp>
    <dsp:sp modelId="{6CF08E75-2D2B-4972-9F93-57FDE270E51D}">
      <dsp:nvSpPr>
        <dsp:cNvPr id="0" name=""/>
        <dsp:cNvSpPr/>
      </dsp:nvSpPr>
      <dsp:spPr>
        <a:xfrm rot="5400000">
          <a:off x="-109905" y="3999183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7</a:t>
          </a:r>
        </a:p>
      </dsp:txBody>
      <dsp:txXfrm rot="-5400000">
        <a:off x="1" y="4145724"/>
        <a:ext cx="512894" cy="219811"/>
      </dsp:txXfrm>
    </dsp:sp>
    <dsp:sp modelId="{530C8F0F-04AB-4F0F-A850-78A9224B6A3C}">
      <dsp:nvSpPr>
        <dsp:cNvPr id="0" name=""/>
        <dsp:cNvSpPr/>
      </dsp:nvSpPr>
      <dsp:spPr>
        <a:xfrm rot="5400000">
          <a:off x="3006649" y="1395521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Liquidación y Rendición</a:t>
          </a:r>
        </a:p>
      </dsp:txBody>
      <dsp:txXfrm rot="-5400000">
        <a:off x="512894" y="3912526"/>
        <a:ext cx="5440520" cy="429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8378"/>
        <a:ext cx="3954403" cy="524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5332"/>
        <a:ext cx="504375" cy="216160"/>
      </dsp:txXfrm>
    </dsp:sp>
    <dsp:sp modelId="{5322E593-A3C7-4451-B8AF-717D704A29A3}">
      <dsp:nvSpPr>
        <dsp:cNvPr id="0" name=""/>
        <dsp:cNvSpPr/>
      </dsp:nvSpPr>
      <dsp:spPr>
        <a:xfrm rot="5400000">
          <a:off x="4050338" y="-3545963"/>
          <a:ext cx="468594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-SAT – 11 de mayo</a:t>
          </a:r>
        </a:p>
      </dsp:txBody>
      <dsp:txXfrm rot="-5400000">
        <a:off x="504376" y="22874"/>
        <a:ext cx="7537645" cy="422844"/>
      </dsp:txXfrm>
    </dsp:sp>
    <dsp:sp modelId="{3C5D9C52-5F92-49A0-A5B6-E6D09C9B3AB5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902440"/>
        <a:ext cx="504375" cy="216160"/>
      </dsp:txXfrm>
    </dsp:sp>
    <dsp:sp modelId="{189A96AB-87DD-4959-BCFD-EB9795A46F2E}">
      <dsp:nvSpPr>
        <dsp:cNvPr id="0" name=""/>
        <dsp:cNvSpPr/>
      </dsp:nvSpPr>
      <dsp:spPr>
        <a:xfrm rot="5400000">
          <a:off x="4050461" y="-2895833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sp:txBody>
      <dsp:txXfrm rot="-5400000">
        <a:off x="504376" y="673115"/>
        <a:ext cx="7537657" cy="422622"/>
      </dsp:txXfrm>
    </dsp:sp>
    <dsp:sp modelId="{92E460CB-B5B0-4158-A79B-61A9BECC2B91}">
      <dsp:nvSpPr>
        <dsp:cNvPr id="0" name=""/>
        <dsp:cNvSpPr/>
      </dsp:nvSpPr>
      <dsp:spPr>
        <a:xfrm rot="5400000">
          <a:off x="-108080" y="139472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38835"/>
        <a:ext cx="504375" cy="216160"/>
      </dsp:txXfrm>
    </dsp:sp>
    <dsp:sp modelId="{E3D05A2E-57AB-439B-A345-4324580D081D}">
      <dsp:nvSpPr>
        <dsp:cNvPr id="0" name=""/>
        <dsp:cNvSpPr/>
      </dsp:nvSpPr>
      <dsp:spPr>
        <a:xfrm rot="5400000">
          <a:off x="4050461" y="-2248725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sp:txBody>
      <dsp:txXfrm rot="-5400000">
        <a:off x="504376" y="1320223"/>
        <a:ext cx="7537657" cy="422622"/>
      </dsp:txXfrm>
    </dsp:sp>
    <dsp:sp modelId="{D39ED827-4F5E-4144-9CE0-ED3517218D50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96658"/>
        <a:ext cx="504375" cy="216160"/>
      </dsp:txXfrm>
    </dsp:sp>
    <dsp:sp modelId="{455FE7F6-6F69-4282-860A-100879511B2D}">
      <dsp:nvSpPr>
        <dsp:cNvPr id="0" name=""/>
        <dsp:cNvSpPr/>
      </dsp:nvSpPr>
      <dsp:spPr>
        <a:xfrm rot="5400000">
          <a:off x="4050461" y="-1601616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Talleres de Presupuesto Abierto del 22 de mayo al 07 de junio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04376" y="1967332"/>
        <a:ext cx="7537657" cy="422622"/>
      </dsp:txXfrm>
    </dsp:sp>
    <dsp:sp modelId="{471DE35B-B08C-3546-B34C-96D9F1600410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V</a:t>
          </a:r>
        </a:p>
      </dsp:txBody>
      <dsp:txXfrm rot="-5400000">
        <a:off x="1" y="2843766"/>
        <a:ext cx="504375" cy="216160"/>
      </dsp:txXfrm>
    </dsp:sp>
    <dsp:sp modelId="{E7C9D9B2-7924-B644-B787-8E88B581F0D5}">
      <dsp:nvSpPr>
        <dsp:cNvPr id="0" name=""/>
        <dsp:cNvSpPr/>
      </dsp:nvSpPr>
      <dsp:spPr>
        <a:xfrm rot="5400000">
          <a:off x="4050461" y="-954507"/>
          <a:ext cx="468348" cy="7560520"/>
        </a:xfrm>
        <a:prstGeom prst="round2SameRect">
          <a:avLst/>
        </a:prstGeom>
        <a:solidFill>
          <a:srgbClr val="CC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latin typeface="Arial"/>
              <a:cs typeface="Arial"/>
            </a:rPr>
            <a:t>Entrega</a:t>
          </a:r>
          <a:r>
            <a:rPr lang="en-US" sz="1800" b="1" kern="1200" dirty="0">
              <a:latin typeface="Arial"/>
              <a:cs typeface="Arial"/>
            </a:rPr>
            <a:t> de </a:t>
          </a:r>
          <a:r>
            <a:rPr lang="en-US" sz="1800" b="1" kern="1200" dirty="0" err="1">
              <a:latin typeface="Arial"/>
              <a:cs typeface="Arial"/>
            </a:rPr>
            <a:t>techos</a:t>
          </a:r>
          <a:r>
            <a:rPr lang="en-US" sz="1800" b="1" kern="1200" dirty="0">
              <a:latin typeface="Arial"/>
              <a:cs typeface="Arial"/>
            </a:rPr>
            <a:t> </a:t>
          </a:r>
          <a:r>
            <a:rPr lang="en-US" sz="1800" b="1" kern="1200" dirty="0" err="1">
              <a:latin typeface="Arial"/>
              <a:cs typeface="Arial"/>
            </a:rPr>
            <a:t>indicativos</a:t>
          </a:r>
          <a:r>
            <a:rPr lang="en-US" sz="1800" b="1" kern="1200" dirty="0">
              <a:latin typeface="Arial"/>
              <a:cs typeface="Arial"/>
            </a:rPr>
            <a:t> 21 </a:t>
          </a:r>
          <a:r>
            <a:rPr lang="en-US" sz="1800" b="1" kern="1200" dirty="0" err="1">
              <a:latin typeface="Arial"/>
              <a:cs typeface="Arial"/>
            </a:rPr>
            <a:t>junio</a:t>
          </a:r>
          <a:endParaRPr lang="en-US" sz="1800" b="1" kern="1200" dirty="0">
            <a:latin typeface="Arial"/>
            <a:cs typeface="Arial"/>
          </a:endParaRPr>
        </a:p>
      </dsp:txBody>
      <dsp:txXfrm rot="-5400000">
        <a:off x="504376" y="2614441"/>
        <a:ext cx="7537657" cy="422622"/>
      </dsp:txXfrm>
    </dsp:sp>
    <dsp:sp modelId="{3BAE3A21-5CFE-4962-9CD0-C5EE45E6623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</a:t>
          </a:r>
        </a:p>
      </dsp:txBody>
      <dsp:txXfrm rot="-5400000">
        <a:off x="1" y="3490875"/>
        <a:ext cx="504375" cy="216160"/>
      </dsp:txXfrm>
    </dsp:sp>
    <dsp:sp modelId="{BD0A5E72-86C3-4FCF-A599-F5B9218CDE4F}">
      <dsp:nvSpPr>
        <dsp:cNvPr id="0" name=""/>
        <dsp:cNvSpPr/>
      </dsp:nvSpPr>
      <dsp:spPr>
        <a:xfrm rot="5400000">
          <a:off x="4050461" y="-307399"/>
          <a:ext cx="468348" cy="7560520"/>
        </a:xfrm>
        <a:prstGeom prst="round2SameRect">
          <a:avLst/>
        </a:prstGeom>
        <a:solidFill>
          <a:srgbClr val="CC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17 julio</a:t>
          </a:r>
        </a:p>
      </dsp:txBody>
      <dsp:txXfrm rot="-5400000">
        <a:off x="504376" y="3261549"/>
        <a:ext cx="7537657" cy="422622"/>
      </dsp:txXfrm>
    </dsp:sp>
    <dsp:sp modelId="{8FBFB9E2-185B-4BCA-B740-BED75275A128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4137984"/>
        <a:ext cx="504375" cy="216160"/>
      </dsp:txXfrm>
    </dsp:sp>
    <dsp:sp modelId="{CE202C2A-FC99-4F35-82C1-D26E09E6CB76}">
      <dsp:nvSpPr>
        <dsp:cNvPr id="0" name=""/>
        <dsp:cNvSpPr/>
      </dsp:nvSpPr>
      <dsp:spPr>
        <a:xfrm rot="5400000">
          <a:off x="4050461" y="33970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– Julio 2017</a:t>
          </a:r>
        </a:p>
      </dsp:txBody>
      <dsp:txXfrm rot="-5400000">
        <a:off x="504376" y="3908658"/>
        <a:ext cx="7537657" cy="422622"/>
      </dsp:txXfrm>
    </dsp:sp>
    <dsp:sp modelId="{101F5637-3D6F-476D-8AA5-FFC76A415505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785092"/>
        <a:ext cx="504375" cy="216160"/>
      </dsp:txXfrm>
    </dsp:sp>
    <dsp:sp modelId="{BB1F82E1-3786-4586-9D19-791C2C02D007}">
      <dsp:nvSpPr>
        <dsp:cNvPr id="0" name=""/>
        <dsp:cNvSpPr/>
      </dsp:nvSpPr>
      <dsp:spPr>
        <a:xfrm rot="5400000">
          <a:off x="4050461" y="986818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04376" y="4555767"/>
        <a:ext cx="7537657" cy="422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218438" y="-1591834"/>
          <a:ext cx="581340" cy="3766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800" kern="1200" dirty="0">
              <a:latin typeface="Arial      "/>
            </a:rPr>
            <a:t>Escenarios Fiscales </a:t>
          </a:r>
        </a:p>
      </dsp:txBody>
      <dsp:txXfrm rot="-5400000">
        <a:off x="625730" y="29253"/>
        <a:ext cx="3738379" cy="524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8378"/>
        <a:ext cx="3954403" cy="524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5332"/>
        <a:ext cx="504375" cy="216160"/>
      </dsp:txXfrm>
    </dsp:sp>
    <dsp:sp modelId="{5322E593-A3C7-4451-B8AF-717D704A29A3}">
      <dsp:nvSpPr>
        <dsp:cNvPr id="0" name=""/>
        <dsp:cNvSpPr/>
      </dsp:nvSpPr>
      <dsp:spPr>
        <a:xfrm rot="5400000">
          <a:off x="4050338" y="-3545963"/>
          <a:ext cx="468594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-SAT – 11 de mayo</a:t>
          </a:r>
        </a:p>
      </dsp:txBody>
      <dsp:txXfrm rot="-5400000">
        <a:off x="504376" y="22874"/>
        <a:ext cx="7537645" cy="422844"/>
      </dsp:txXfrm>
    </dsp:sp>
    <dsp:sp modelId="{3C5D9C52-5F92-49A0-A5B6-E6D09C9B3AB5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902440"/>
        <a:ext cx="504375" cy="216160"/>
      </dsp:txXfrm>
    </dsp:sp>
    <dsp:sp modelId="{189A96AB-87DD-4959-BCFD-EB9795A46F2E}">
      <dsp:nvSpPr>
        <dsp:cNvPr id="0" name=""/>
        <dsp:cNvSpPr/>
      </dsp:nvSpPr>
      <dsp:spPr>
        <a:xfrm rot="5400000">
          <a:off x="4050461" y="-2895833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sp:txBody>
      <dsp:txXfrm rot="-5400000">
        <a:off x="504376" y="673115"/>
        <a:ext cx="7537657" cy="422622"/>
      </dsp:txXfrm>
    </dsp:sp>
    <dsp:sp modelId="{92E460CB-B5B0-4158-A79B-61A9BECC2B91}">
      <dsp:nvSpPr>
        <dsp:cNvPr id="0" name=""/>
        <dsp:cNvSpPr/>
      </dsp:nvSpPr>
      <dsp:spPr>
        <a:xfrm rot="5400000">
          <a:off x="-108080" y="139472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38835"/>
        <a:ext cx="504375" cy="216160"/>
      </dsp:txXfrm>
    </dsp:sp>
    <dsp:sp modelId="{E3D05A2E-57AB-439B-A345-4324580D081D}">
      <dsp:nvSpPr>
        <dsp:cNvPr id="0" name=""/>
        <dsp:cNvSpPr/>
      </dsp:nvSpPr>
      <dsp:spPr>
        <a:xfrm rot="5400000">
          <a:off x="4050461" y="-2248725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sp:txBody>
      <dsp:txXfrm rot="-5400000">
        <a:off x="504376" y="1320223"/>
        <a:ext cx="7537657" cy="422622"/>
      </dsp:txXfrm>
    </dsp:sp>
    <dsp:sp modelId="{D39ED827-4F5E-4144-9CE0-ED3517218D50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96658"/>
        <a:ext cx="504375" cy="216160"/>
      </dsp:txXfrm>
    </dsp:sp>
    <dsp:sp modelId="{455FE7F6-6F69-4282-860A-100879511B2D}">
      <dsp:nvSpPr>
        <dsp:cNvPr id="0" name=""/>
        <dsp:cNvSpPr/>
      </dsp:nvSpPr>
      <dsp:spPr>
        <a:xfrm rot="5400000">
          <a:off x="4050461" y="-1601616"/>
          <a:ext cx="468348" cy="7560520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Talleres de Presupuesto Abierto del 22 de mayo al 07 de junio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04376" y="1967332"/>
        <a:ext cx="7537657" cy="422622"/>
      </dsp:txXfrm>
    </dsp:sp>
    <dsp:sp modelId="{471DE35B-B08C-3546-B34C-96D9F1600410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V</a:t>
          </a:r>
        </a:p>
      </dsp:txBody>
      <dsp:txXfrm rot="-5400000">
        <a:off x="1" y="2843766"/>
        <a:ext cx="504375" cy="216160"/>
      </dsp:txXfrm>
    </dsp:sp>
    <dsp:sp modelId="{E7C9D9B2-7924-B644-B787-8E88B581F0D5}">
      <dsp:nvSpPr>
        <dsp:cNvPr id="0" name=""/>
        <dsp:cNvSpPr/>
      </dsp:nvSpPr>
      <dsp:spPr>
        <a:xfrm rot="5400000">
          <a:off x="4050461" y="-954507"/>
          <a:ext cx="468348" cy="7560520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latin typeface="Arial"/>
              <a:cs typeface="Arial"/>
            </a:rPr>
            <a:t>Entrega</a:t>
          </a:r>
          <a:r>
            <a:rPr lang="en-US" sz="1800" b="1" kern="1200" dirty="0">
              <a:latin typeface="Arial"/>
              <a:cs typeface="Arial"/>
            </a:rPr>
            <a:t> de </a:t>
          </a:r>
          <a:r>
            <a:rPr lang="en-US" sz="1800" b="1" kern="1200" dirty="0" err="1">
              <a:latin typeface="Arial"/>
              <a:cs typeface="Arial"/>
            </a:rPr>
            <a:t>techos</a:t>
          </a:r>
          <a:r>
            <a:rPr lang="en-US" sz="1800" b="1" kern="1200" dirty="0">
              <a:latin typeface="Arial"/>
              <a:cs typeface="Arial"/>
            </a:rPr>
            <a:t> </a:t>
          </a:r>
          <a:r>
            <a:rPr lang="en-US" sz="1800" b="1" kern="1200" dirty="0" err="1">
              <a:latin typeface="Arial"/>
              <a:cs typeface="Arial"/>
            </a:rPr>
            <a:t>indicativos</a:t>
          </a:r>
          <a:r>
            <a:rPr lang="en-US" sz="1800" b="1" kern="1200" dirty="0">
              <a:latin typeface="Arial"/>
              <a:cs typeface="Arial"/>
            </a:rPr>
            <a:t> 21 </a:t>
          </a:r>
          <a:r>
            <a:rPr lang="en-US" sz="1800" b="1" kern="1200" dirty="0" err="1">
              <a:latin typeface="Arial"/>
              <a:cs typeface="Arial"/>
            </a:rPr>
            <a:t>junio</a:t>
          </a:r>
          <a:endParaRPr lang="en-US" sz="1800" b="1" kern="1200" dirty="0">
            <a:latin typeface="Arial"/>
            <a:cs typeface="Arial"/>
          </a:endParaRPr>
        </a:p>
      </dsp:txBody>
      <dsp:txXfrm rot="-5400000">
        <a:off x="504376" y="2614441"/>
        <a:ext cx="7537657" cy="422622"/>
      </dsp:txXfrm>
    </dsp:sp>
    <dsp:sp modelId="{3BAE3A21-5CFE-4962-9CD0-C5EE45E6623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</a:t>
          </a:r>
        </a:p>
      </dsp:txBody>
      <dsp:txXfrm rot="-5400000">
        <a:off x="1" y="3490875"/>
        <a:ext cx="504375" cy="216160"/>
      </dsp:txXfrm>
    </dsp:sp>
    <dsp:sp modelId="{BD0A5E72-86C3-4FCF-A599-F5B9218CDE4F}">
      <dsp:nvSpPr>
        <dsp:cNvPr id="0" name=""/>
        <dsp:cNvSpPr/>
      </dsp:nvSpPr>
      <dsp:spPr>
        <a:xfrm rot="5400000">
          <a:off x="4050461" y="-30739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17 julio</a:t>
          </a:r>
        </a:p>
      </dsp:txBody>
      <dsp:txXfrm rot="-5400000">
        <a:off x="504376" y="3261549"/>
        <a:ext cx="7537657" cy="422622"/>
      </dsp:txXfrm>
    </dsp:sp>
    <dsp:sp modelId="{8FBFB9E2-185B-4BCA-B740-BED75275A128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4137984"/>
        <a:ext cx="504375" cy="216160"/>
      </dsp:txXfrm>
    </dsp:sp>
    <dsp:sp modelId="{CE202C2A-FC99-4F35-82C1-D26E09E6CB76}">
      <dsp:nvSpPr>
        <dsp:cNvPr id="0" name=""/>
        <dsp:cNvSpPr/>
      </dsp:nvSpPr>
      <dsp:spPr>
        <a:xfrm rot="5400000">
          <a:off x="4050461" y="33970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– Julio 2017</a:t>
          </a:r>
        </a:p>
      </dsp:txBody>
      <dsp:txXfrm rot="-5400000">
        <a:off x="504376" y="3908658"/>
        <a:ext cx="7537657" cy="422622"/>
      </dsp:txXfrm>
    </dsp:sp>
    <dsp:sp modelId="{101F5637-3D6F-476D-8AA5-FFC76A415505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785092"/>
        <a:ext cx="504375" cy="216160"/>
      </dsp:txXfrm>
    </dsp:sp>
    <dsp:sp modelId="{BB1F82E1-3786-4586-9D19-791C2C02D007}">
      <dsp:nvSpPr>
        <dsp:cNvPr id="0" name=""/>
        <dsp:cNvSpPr/>
      </dsp:nvSpPr>
      <dsp:spPr>
        <a:xfrm rot="5400000">
          <a:off x="4050461" y="986818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04376" y="4555767"/>
        <a:ext cx="7537657" cy="422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0.28655</cdr:y>
    </cdr:from>
    <cdr:to>
      <cdr:x>0.25</cdr:x>
      <cdr:y>0.36497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1296144" y="1315575"/>
          <a:ext cx="648047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GT" sz="1600" b="1" dirty="0">
              <a:latin typeface="Arial    "/>
            </a:rPr>
            <a:t>3.8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0.30556</cdr:x>
      <cdr:y>0.22381</cdr:y>
    </cdr:from>
    <cdr:to>
      <cdr:x>0.3889</cdr:x>
      <cdr:y>0.30223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2376264" y="1027543"/>
          <a:ext cx="648124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4.0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0.43519</cdr:x>
      <cdr:y>0.20813</cdr:y>
    </cdr:from>
    <cdr:to>
      <cdr:x>0.51853</cdr:x>
      <cdr:y>0.28655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3384376" y="955535"/>
          <a:ext cx="648124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4.1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0.57407</cdr:x>
      <cdr:y>0.19245</cdr:y>
    </cdr:from>
    <cdr:to>
      <cdr:x>0.65741</cdr:x>
      <cdr:y>0.27088</cdr:y>
    </cdr:to>
    <cdr:sp macro="" textlink="">
      <cdr:nvSpPr>
        <cdr:cNvPr id="5" name="1 Rectángulo"/>
        <cdr:cNvSpPr/>
      </cdr:nvSpPr>
      <cdr:spPr>
        <a:xfrm xmlns:a="http://schemas.openxmlformats.org/drawingml/2006/main">
          <a:off x="4464496" y="883527"/>
          <a:ext cx="648124" cy="360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4.2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0.71296</cdr:x>
      <cdr:y>0.17676</cdr:y>
    </cdr:from>
    <cdr:to>
      <cdr:x>0.79629</cdr:x>
      <cdr:y>0.25518</cdr:y>
    </cdr:to>
    <cdr:sp macro="" textlink="">
      <cdr:nvSpPr>
        <cdr:cNvPr id="6" name="1 Rectángulo"/>
        <cdr:cNvSpPr/>
      </cdr:nvSpPr>
      <cdr:spPr>
        <a:xfrm xmlns:a="http://schemas.openxmlformats.org/drawingml/2006/main">
          <a:off x="5544616" y="811519"/>
          <a:ext cx="648047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4.3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0.85185</cdr:x>
      <cdr:y>0.16108</cdr:y>
    </cdr:from>
    <cdr:to>
      <cdr:x>0.93518</cdr:x>
      <cdr:y>0.23951</cdr:y>
    </cdr:to>
    <cdr:sp macro="" textlink="">
      <cdr:nvSpPr>
        <cdr:cNvPr id="7" name="1 Rectángulo"/>
        <cdr:cNvSpPr/>
      </cdr:nvSpPr>
      <cdr:spPr>
        <a:xfrm xmlns:a="http://schemas.openxmlformats.org/drawingml/2006/main">
          <a:off x="6624736" y="739511"/>
          <a:ext cx="648046" cy="360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4.4</a:t>
          </a:r>
          <a:endParaRPr lang="es-GT" b="1" dirty="0">
            <a:latin typeface="Arial    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0.62637</cdr:x>
      <cdr:y>0.29868</cdr:y>
    </cdr:from>
    <cdr:to>
      <cdr:x>0.73589</cdr:x>
      <cdr:y>0.38576</cdr:y>
    </cdr:to>
    <cdr:sp macro="" textlink="">
      <cdr:nvSpPr>
        <cdr:cNvPr id="2" name="1 Flecha a la derecha con bandas"/>
        <cdr:cNvSpPr/>
      </cdr:nvSpPr>
      <cdr:spPr>
        <a:xfrm xmlns:a="http://schemas.openxmlformats.org/drawingml/2006/main" rot="20159587">
          <a:off x="4214319" y="1239968"/>
          <a:ext cx="736870" cy="361512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G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G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0.44231</cdr:x>
      <cdr:y>2.13651E-7</cdr:y>
    </cdr:from>
    <cdr:to>
      <cdr:x>1</cdr:x>
      <cdr:y>0.96923</cdr:y>
    </cdr:to>
    <cdr:sp macro="" textlink="">
      <cdr:nvSpPr>
        <cdr:cNvPr id="2" name="4 Rectángulo"/>
        <cdr:cNvSpPr/>
      </cdr:nvSpPr>
      <cdr:spPr>
        <a:xfrm xmlns:a="http://schemas.openxmlformats.org/drawingml/2006/main">
          <a:off x="3312368" y="1"/>
          <a:ext cx="4176464" cy="4536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GT" sz="1100"/>
        </a:p>
      </cdr:txBody>
    </cdr:sp>
  </cdr:relSizeAnchor>
  <cdr:relSizeAnchor xmlns:cdr="http://schemas.openxmlformats.org/drawingml/2006/chartDrawing">
    <cdr:from>
      <cdr:x>0.42308</cdr:x>
      <cdr:y>0.01538</cdr:y>
    </cdr:from>
    <cdr:to>
      <cdr:x>0.82959</cdr:x>
      <cdr:y>0.07948</cdr:y>
    </cdr:to>
    <cdr:sp macro="" textlink="">
      <cdr:nvSpPr>
        <cdr:cNvPr id="3" name="2 Rectángulo redondeado"/>
        <cdr:cNvSpPr/>
      </cdr:nvSpPr>
      <cdr:spPr>
        <a:xfrm xmlns:a="http://schemas.openxmlformats.org/drawingml/2006/main">
          <a:off x="3168352" y="72008"/>
          <a:ext cx="3044285" cy="30002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GT" sz="14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Presupuesto Multianual 2018-2022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0.09763</cdr:x>
      <cdr:y>0.35546</cdr:y>
    </cdr:from>
    <cdr:to>
      <cdr:x>0.28125</cdr:x>
      <cdr:y>0.39141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3637" y="1956843"/>
          <a:ext cx="1643126" cy="19790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EJECUTADO</a:t>
          </a:r>
        </a:p>
      </cdr:txBody>
    </cdr:sp>
  </cdr:relSizeAnchor>
  <cdr:relSizeAnchor xmlns:cdr="http://schemas.openxmlformats.org/drawingml/2006/chartDrawing">
    <cdr:from>
      <cdr:x>0.29865</cdr:x>
      <cdr:y>0.31051</cdr:y>
    </cdr:from>
    <cdr:to>
      <cdr:x>0.40487</cdr:x>
      <cdr:y>0.34422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2432" y="1709389"/>
          <a:ext cx="950511" cy="1855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VIGENTE</a:t>
          </a:r>
        </a:p>
      </cdr:txBody>
    </cdr:sp>
  </cdr:relSizeAnchor>
  <cdr:relSizeAnchor xmlns:cdr="http://schemas.openxmlformats.org/drawingml/2006/chartDrawing">
    <cdr:from>
      <cdr:x>0.43582</cdr:x>
      <cdr:y>0.1159</cdr:y>
    </cdr:from>
    <cdr:to>
      <cdr:x>0.95023</cdr:x>
      <cdr:y>0.14736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99970" y="638060"/>
          <a:ext cx="4603203" cy="17319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PROYECTADO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0.09763</cdr:x>
      <cdr:y>0.35546</cdr:y>
    </cdr:from>
    <cdr:to>
      <cdr:x>0.28125</cdr:x>
      <cdr:y>0.39141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3637" y="1956843"/>
          <a:ext cx="1643126" cy="19790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EJECUTADO</a:t>
          </a:r>
        </a:p>
      </cdr:txBody>
    </cdr:sp>
  </cdr:relSizeAnchor>
  <cdr:relSizeAnchor xmlns:cdr="http://schemas.openxmlformats.org/drawingml/2006/chartDrawing">
    <cdr:from>
      <cdr:x>0.29865</cdr:x>
      <cdr:y>0.31051</cdr:y>
    </cdr:from>
    <cdr:to>
      <cdr:x>0.40487</cdr:x>
      <cdr:y>0.34422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2432" y="1709389"/>
          <a:ext cx="950511" cy="1855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VIGENTE</a:t>
          </a:r>
        </a:p>
      </cdr:txBody>
    </cdr:sp>
  </cdr:relSizeAnchor>
  <cdr:relSizeAnchor xmlns:cdr="http://schemas.openxmlformats.org/drawingml/2006/chartDrawing">
    <cdr:from>
      <cdr:x>0.43582</cdr:x>
      <cdr:y>0.1159</cdr:y>
    </cdr:from>
    <cdr:to>
      <cdr:x>0.95023</cdr:x>
      <cdr:y>0.14736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99970" y="638060"/>
          <a:ext cx="4603203" cy="17319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PROYECTADO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6EAD6-E9E8-4F57-8D0A-83790C400910}" type="datetimeFigureOut">
              <a:rPr lang="es-GT" smtClean="0"/>
              <a:t>13/07/2017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023F-3585-4AEF-A447-71B08F11BD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79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35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93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99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5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5086400" y="0"/>
            <a:ext cx="5628823" cy="6721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698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53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25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03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72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08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13/07/2017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8" name="Imagen 1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atsApp Image 2017-06-19 at 12.39.5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800" y="2113006"/>
            <a:ext cx="7315200" cy="925801"/>
          </a:xfrm>
          <a:prstGeom prst="rect">
            <a:avLst/>
          </a:prstGeom>
          <a:solidFill>
            <a:srgbClr val="006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3317621"/>
            <a:ext cx="7315200" cy="925801"/>
          </a:xfrm>
          <a:prstGeom prst="rect">
            <a:avLst/>
          </a:prstGeom>
          <a:solidFill>
            <a:srgbClr val="006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4573219"/>
            <a:ext cx="7315200" cy="925801"/>
          </a:xfrm>
          <a:prstGeom prst="rect">
            <a:avLst/>
          </a:prstGeom>
          <a:solidFill>
            <a:srgbClr val="006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48640" y="291496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23215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8064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350261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Economía y Prosperidad</a:t>
            </a:r>
          </a:p>
        </p:txBody>
      </p:sp>
    </p:spTree>
    <p:extLst>
      <p:ext uri="{BB962C8B-B14F-4D97-AF65-F5344CB8AC3E}">
        <p14:creationId xmlns:p14="http://schemas.microsoft.com/office/powerpoint/2010/main" val="423505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24470"/>
            <a:ext cx="7607997" cy="810366"/>
          </a:xfrm>
        </p:spPr>
        <p:txBody>
          <a:bodyPr/>
          <a:lstStyle/>
          <a:p>
            <a:r>
              <a:rPr lang="es-GT" dirty="0"/>
              <a:t>La visión Multianual aún con rigideces abre un espacio presupuestario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1750" y="1102047"/>
            <a:ext cx="9080500" cy="5359400"/>
            <a:chOff x="0" y="352747"/>
            <a:chExt cx="9080500" cy="5359400"/>
          </a:xfrm>
        </p:grpSpPr>
        <p:graphicFrame>
          <p:nvGraphicFramePr>
            <p:cNvPr id="10" name="Chart 3"/>
            <p:cNvGraphicFramePr/>
            <p:nvPr>
              <p:extLst>
                <p:ext uri="{D42A27DB-BD31-4B8C-83A1-F6EECF244321}">
                  <p14:modId xmlns:p14="http://schemas.microsoft.com/office/powerpoint/2010/main" val="3974924560"/>
                </p:ext>
              </p:extLst>
            </p:nvPr>
          </p:nvGraphicFramePr>
          <p:xfrm>
            <a:off x="0" y="352747"/>
            <a:ext cx="9080500" cy="535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4"/>
            <p:cNvSpPr txBox="1"/>
            <p:nvPr/>
          </p:nvSpPr>
          <p:spPr>
            <a:xfrm>
              <a:off x="749300" y="2413000"/>
              <a:ext cx="1778000" cy="17780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EJECUTADO</a:t>
              </a: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2552700" y="1943100"/>
              <a:ext cx="1092200" cy="16510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VIGENTE</a:t>
              </a:r>
            </a:p>
          </p:txBody>
        </p:sp>
        <p:sp>
          <p:nvSpPr>
            <p:cNvPr id="13" name="TextBox 6"/>
            <p:cNvSpPr txBox="1"/>
            <p:nvPr/>
          </p:nvSpPr>
          <p:spPr>
            <a:xfrm>
              <a:off x="3894194" y="1430364"/>
              <a:ext cx="4965700" cy="19050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PROYECTADO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08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7" y="188640"/>
            <a:ext cx="7119845" cy="552130"/>
          </a:xfrm>
        </p:spPr>
        <p:txBody>
          <a:bodyPr/>
          <a:lstStyle/>
          <a:p>
            <a:r>
              <a:rPr lang="es-GT" dirty="0"/>
              <a:t>Que se asigna a los ejes principales de enfoque</a:t>
            </a:r>
          </a:p>
        </p:txBody>
      </p:sp>
      <p:graphicFrame>
        <p:nvGraphicFramePr>
          <p:cNvPr id="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245988"/>
              </p:ext>
            </p:extLst>
          </p:nvPr>
        </p:nvGraphicFramePr>
        <p:xfrm>
          <a:off x="0" y="1022968"/>
          <a:ext cx="8948509" cy="583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04889"/>
              </p:ext>
            </p:extLst>
          </p:nvPr>
        </p:nvGraphicFramePr>
        <p:xfrm>
          <a:off x="823119" y="6107780"/>
          <a:ext cx="7819664" cy="226059"/>
        </p:xfrm>
        <a:graphic>
          <a:graphicData uri="http://schemas.openxmlformats.org/drawingml/2006/table">
            <a:tbl>
              <a:tblPr/>
              <a:tblGrid>
                <a:gridCol w="97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719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(e)62,500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(e)65,696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Arial"/>
                        </a:rPr>
                        <a:t>(v)</a:t>
                      </a:r>
                      <a:r>
                        <a:rPr lang="uk-UA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Arial"/>
                        </a:rPr>
                        <a:t> 77,344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87,672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91,290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100,054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109,074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119,064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33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321535"/>
              </p:ext>
            </p:extLst>
          </p:nvPr>
        </p:nvGraphicFramePr>
        <p:xfrm>
          <a:off x="0" y="1205119"/>
          <a:ext cx="91440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1897957" y="1205119"/>
            <a:ext cx="4572000" cy="107721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/>
            <a:r>
              <a:rPr lang="es-GT" sz="2800" dirty="0"/>
              <a:t>Asignación por  eje  priorizado</a:t>
            </a:r>
          </a:p>
          <a:p>
            <a:pPr algn="ctr"/>
            <a:r>
              <a:rPr lang="es-GT" dirty="0"/>
              <a:t>Histórico 2015 - 2017</a:t>
            </a:r>
          </a:p>
          <a:p>
            <a:pPr algn="ctr"/>
            <a:r>
              <a:rPr lang="es-GT" dirty="0"/>
              <a:t>Proyectado 2018 -2022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2981" y="35275"/>
            <a:ext cx="7595568" cy="87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dirty="0"/>
              <a:t>Asignación por eje priorizado creciente</a:t>
            </a:r>
          </a:p>
        </p:txBody>
      </p:sp>
    </p:spTree>
    <p:extLst>
      <p:ext uri="{BB962C8B-B14F-4D97-AF65-F5344CB8AC3E}">
        <p14:creationId xmlns:p14="http://schemas.microsoft.com/office/powerpoint/2010/main" val="5670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800" y="2113006"/>
            <a:ext cx="7315200" cy="925801"/>
          </a:xfrm>
          <a:prstGeom prst="rect">
            <a:avLst/>
          </a:prstGeom>
          <a:solidFill>
            <a:srgbClr val="006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3317621"/>
            <a:ext cx="7315200" cy="9258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4573219"/>
            <a:ext cx="7315200" cy="9258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48640" y="291496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23215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8064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350261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Economía y Prosperidad</a:t>
            </a:r>
          </a:p>
        </p:txBody>
      </p:sp>
    </p:spTree>
    <p:extLst>
      <p:ext uri="{BB962C8B-B14F-4D97-AF65-F5344CB8AC3E}">
        <p14:creationId xmlns:p14="http://schemas.microsoft.com/office/powerpoint/2010/main" val="48028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1250"/>
            <a:ext cx="6784874" cy="1210146"/>
          </a:xfrm>
        </p:spPr>
        <p:txBody>
          <a:bodyPr/>
          <a:lstStyle/>
          <a:p>
            <a:r>
              <a:rPr lang="es-GT" dirty="0"/>
              <a:t>Desarrollo Humano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16599" y="1037178"/>
            <a:ext cx="442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Asignaciones carteras seleccionadas mayores</a:t>
            </a:r>
          </a:p>
          <a:p>
            <a:pPr algn="ctr"/>
            <a:r>
              <a:rPr lang="es-ES" dirty="0"/>
              <a:t>2015-2022 en millones de Q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159821"/>
              </p:ext>
            </p:extLst>
          </p:nvPr>
        </p:nvGraphicFramePr>
        <p:xfrm>
          <a:off x="152865" y="1591176"/>
          <a:ext cx="8991136" cy="469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ipse 3"/>
          <p:cNvSpPr/>
          <p:nvPr/>
        </p:nvSpPr>
        <p:spPr>
          <a:xfrm>
            <a:off x="3515905" y="3645058"/>
            <a:ext cx="1293477" cy="12934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36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800" y="2113006"/>
            <a:ext cx="7315200" cy="92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3317621"/>
            <a:ext cx="7315200" cy="925801"/>
          </a:xfrm>
          <a:prstGeom prst="rect">
            <a:avLst/>
          </a:prstGeom>
          <a:solidFill>
            <a:srgbClr val="006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4573219"/>
            <a:ext cx="7315200" cy="92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48640" y="291496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23215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8064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350261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Economía y Prosperidad</a:t>
            </a:r>
          </a:p>
        </p:txBody>
      </p:sp>
    </p:spTree>
    <p:extLst>
      <p:ext uri="{BB962C8B-B14F-4D97-AF65-F5344CB8AC3E}">
        <p14:creationId xmlns:p14="http://schemas.microsoft.com/office/powerpoint/2010/main" val="226256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21356"/>
              </p:ext>
            </p:extLst>
          </p:nvPr>
        </p:nvGraphicFramePr>
        <p:xfrm>
          <a:off x="284684" y="1027933"/>
          <a:ext cx="8574631" cy="583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-1" y="-11250"/>
            <a:ext cx="8125387" cy="1210146"/>
          </a:xfrm>
        </p:spPr>
        <p:txBody>
          <a:bodyPr/>
          <a:lstStyle/>
          <a:p>
            <a:r>
              <a:rPr lang="es-GT" sz="2400" dirty="0"/>
              <a:t>El principal motor recuperación económica es la recuperación de infraestructura carretera, urbana y vivienda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116599" y="1037178"/>
            <a:ext cx="442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Asignaciones carteras seleccionadas mayores</a:t>
            </a:r>
          </a:p>
          <a:p>
            <a:pPr algn="ctr"/>
            <a:r>
              <a:rPr lang="es-ES" dirty="0"/>
              <a:t>2015-2022 en millones de Q</a:t>
            </a:r>
          </a:p>
        </p:txBody>
      </p:sp>
    </p:spTree>
    <p:extLst>
      <p:ext uri="{BB962C8B-B14F-4D97-AF65-F5344CB8AC3E}">
        <p14:creationId xmlns:p14="http://schemas.microsoft.com/office/powerpoint/2010/main" val="55518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800" y="2113006"/>
            <a:ext cx="7315200" cy="92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3317621"/>
            <a:ext cx="7315200" cy="92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4573219"/>
            <a:ext cx="7315200" cy="925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48640" y="291496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23215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8064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350261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Economía y Prosperidad</a:t>
            </a:r>
          </a:p>
        </p:txBody>
      </p:sp>
    </p:spTree>
    <p:extLst>
      <p:ext uri="{BB962C8B-B14F-4D97-AF65-F5344CB8AC3E}">
        <p14:creationId xmlns:p14="http://schemas.microsoft.com/office/powerpoint/2010/main" val="87163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878450" cy="975935"/>
          </a:xfrm>
        </p:spPr>
        <p:txBody>
          <a:bodyPr/>
          <a:lstStyle/>
          <a:p>
            <a:r>
              <a:rPr lang="es-GT" dirty="0"/>
              <a:t>Se garantiza el fortalecimiento al sector justicia, con consistencia e integralidad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586896"/>
              </p:ext>
            </p:extLst>
          </p:nvPr>
        </p:nvGraphicFramePr>
        <p:xfrm>
          <a:off x="1" y="1080806"/>
          <a:ext cx="901906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280338"/>
              </p:ext>
            </p:extLst>
          </p:nvPr>
        </p:nvGraphicFramePr>
        <p:xfrm>
          <a:off x="1" y="4374068"/>
          <a:ext cx="9066096" cy="232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/>
          <p:cNvSpPr/>
          <p:nvPr/>
        </p:nvSpPr>
        <p:spPr>
          <a:xfrm>
            <a:off x="3833395" y="4844399"/>
            <a:ext cx="1387548" cy="112879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3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6048672" cy="1143000"/>
          </a:xfrm>
        </p:spPr>
        <p:txBody>
          <a:bodyPr>
            <a:normAutofit/>
          </a:bodyPr>
          <a:lstStyle/>
          <a:p>
            <a:r>
              <a:rPr lang="es-G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PROCESO PRESUPUESTARIO</a:t>
            </a:r>
            <a:br>
              <a:rPr lang="es-G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GT" sz="3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Gobierno Abierto</a:t>
            </a:r>
            <a:endParaRPr lang="es-G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4 Grupo"/>
          <p:cNvGrpSpPr/>
          <p:nvPr/>
        </p:nvGrpSpPr>
        <p:grpSpPr>
          <a:xfrm>
            <a:off x="35298" y="1556792"/>
            <a:ext cx="8065094" cy="4624288"/>
            <a:chOff x="323330" y="1556792"/>
            <a:chExt cx="8065094" cy="4624288"/>
          </a:xfrm>
        </p:grpSpPr>
        <p:graphicFrame>
          <p:nvGraphicFramePr>
            <p:cNvPr id="5" name="5 Diagrama"/>
            <p:cNvGraphicFramePr/>
            <p:nvPr>
              <p:extLst>
                <p:ext uri="{D42A27DB-BD31-4B8C-83A1-F6EECF244321}">
                  <p14:modId xmlns:p14="http://schemas.microsoft.com/office/powerpoint/2010/main" val="3567129290"/>
                </p:ext>
              </p:extLst>
            </p:nvPr>
          </p:nvGraphicFramePr>
          <p:xfrm>
            <a:off x="2411760" y="1556792"/>
            <a:ext cx="5976664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6 Grupo"/>
            <p:cNvGrpSpPr/>
            <p:nvPr/>
          </p:nvGrpSpPr>
          <p:grpSpPr>
            <a:xfrm>
              <a:off x="1237708" y="1627396"/>
              <a:ext cx="1237478" cy="4176464"/>
              <a:chOff x="1237708" y="1627396"/>
              <a:chExt cx="1237478" cy="4176464"/>
            </a:xfrm>
          </p:grpSpPr>
          <p:sp>
            <p:nvSpPr>
              <p:cNvPr id="12" name="10 Rectángulo"/>
              <p:cNvSpPr/>
              <p:nvPr/>
            </p:nvSpPr>
            <p:spPr>
              <a:xfrm>
                <a:off x="1251050" y="1627396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Feb - Abril</a:t>
                </a:r>
              </a:p>
            </p:txBody>
          </p:sp>
          <p:sp>
            <p:nvSpPr>
              <p:cNvPr id="13" name="11 Rectángulo"/>
              <p:cNvSpPr/>
              <p:nvPr/>
            </p:nvSpPr>
            <p:spPr>
              <a:xfrm>
                <a:off x="1237708" y="224786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Abril - Ago</a:t>
                </a:r>
              </a:p>
            </p:txBody>
          </p:sp>
          <p:sp>
            <p:nvSpPr>
              <p:cNvPr id="14" name="12 Rectángulo"/>
              <p:cNvSpPr/>
              <p:nvPr/>
            </p:nvSpPr>
            <p:spPr>
              <a:xfrm>
                <a:off x="1251050" y="285153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Sep</a:t>
                </a:r>
              </a:p>
            </p:txBody>
          </p:sp>
          <p:sp>
            <p:nvSpPr>
              <p:cNvPr id="15" name="13 Rectángulo"/>
              <p:cNvSpPr/>
              <p:nvPr/>
            </p:nvSpPr>
            <p:spPr>
              <a:xfrm>
                <a:off x="1251050" y="349960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Sep - Nov</a:t>
                </a:r>
              </a:p>
            </p:txBody>
          </p:sp>
          <p:sp>
            <p:nvSpPr>
              <p:cNvPr id="16" name="14 Rectángulo"/>
              <p:cNvSpPr/>
              <p:nvPr/>
            </p:nvSpPr>
            <p:spPr>
              <a:xfrm>
                <a:off x="1251050" y="449842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Ene - Dic</a:t>
                </a:r>
              </a:p>
            </p:txBody>
          </p:sp>
          <p:sp>
            <p:nvSpPr>
              <p:cNvPr id="17" name="15 Rectángulo"/>
              <p:cNvSpPr/>
              <p:nvPr/>
            </p:nvSpPr>
            <p:spPr>
              <a:xfrm>
                <a:off x="1251050" y="5434528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Ene - Abril</a:t>
                </a:r>
              </a:p>
            </p:txBody>
          </p:sp>
          <p:cxnSp>
            <p:nvCxnSpPr>
              <p:cNvPr id="18" name="16 Conector recto"/>
              <p:cNvCxnSpPr/>
              <p:nvPr/>
            </p:nvCxnSpPr>
            <p:spPr>
              <a:xfrm>
                <a:off x="1237708" y="1627396"/>
                <a:ext cx="0" cy="2241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7 Conector recto"/>
              <p:cNvCxnSpPr/>
              <p:nvPr/>
            </p:nvCxnSpPr>
            <p:spPr>
              <a:xfrm>
                <a:off x="1237708" y="4147676"/>
                <a:ext cx="6671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8 Conector recto"/>
              <p:cNvCxnSpPr/>
              <p:nvPr/>
            </p:nvCxnSpPr>
            <p:spPr>
              <a:xfrm flipH="1">
                <a:off x="1237708" y="5434528"/>
                <a:ext cx="6671" cy="369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7 Rectángulo"/>
            <p:cNvSpPr/>
            <p:nvPr/>
          </p:nvSpPr>
          <p:spPr>
            <a:xfrm>
              <a:off x="323330" y="2578889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2017</a:t>
              </a:r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331714" y="4498424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2018</a:t>
              </a:r>
            </a:p>
          </p:txBody>
        </p:sp>
        <p:sp>
          <p:nvSpPr>
            <p:cNvPr id="11" name="9 Rectángulo"/>
            <p:cNvSpPr/>
            <p:nvPr/>
          </p:nvSpPr>
          <p:spPr>
            <a:xfrm>
              <a:off x="331714" y="5434528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36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" y="1320308"/>
            <a:ext cx="7315200" cy="925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2524923"/>
            <a:ext cx="7315200" cy="925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3780521"/>
            <a:ext cx="7315200" cy="925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48640" y="291496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152881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01377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270991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Economía y Prosperidad</a:t>
            </a:r>
          </a:p>
        </p:txBody>
      </p:sp>
      <p:sp>
        <p:nvSpPr>
          <p:cNvPr id="2" name="Más 1"/>
          <p:cNvSpPr/>
          <p:nvPr/>
        </p:nvSpPr>
        <p:spPr>
          <a:xfrm>
            <a:off x="3680530" y="4879674"/>
            <a:ext cx="799603" cy="76428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85800" y="5843851"/>
            <a:ext cx="7315200" cy="626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/>
          <p:cNvSpPr txBox="1"/>
          <p:nvPr/>
        </p:nvSpPr>
        <p:spPr>
          <a:xfrm>
            <a:off x="548640" y="579524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Objetivos Estratégicos y de Reforma</a:t>
            </a:r>
          </a:p>
        </p:txBody>
      </p:sp>
    </p:spTree>
    <p:extLst>
      <p:ext uri="{BB962C8B-B14F-4D97-AF65-F5344CB8AC3E}">
        <p14:creationId xmlns:p14="http://schemas.microsoft.com/office/powerpoint/2010/main" val="4202038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128832"/>
            <a:ext cx="7119844" cy="1210146"/>
          </a:xfrm>
        </p:spPr>
        <p:txBody>
          <a:bodyPr/>
          <a:lstStyle/>
          <a:p>
            <a:r>
              <a:rPr lang="es-ES" dirty="0"/>
              <a:t>Objetivos estratégicos y de reforma especiales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86028"/>
            <a:ext cx="4609481" cy="3563926"/>
          </a:xfrm>
        </p:spPr>
        <p:txBody>
          <a:bodyPr>
            <a:normAutofit/>
          </a:bodyPr>
          <a:lstStyle/>
          <a:p>
            <a:r>
              <a:rPr lang="es-ES" sz="2400" dirty="0"/>
              <a:t>Asignación de recursos </a:t>
            </a:r>
          </a:p>
          <a:p>
            <a:endParaRPr lang="es-ES" sz="2400" dirty="0"/>
          </a:p>
          <a:p>
            <a:r>
              <a:rPr lang="es-ES" sz="2400" dirty="0"/>
              <a:t>Agenda legislativa y normativa por aprobar</a:t>
            </a:r>
          </a:p>
          <a:p>
            <a:endParaRPr lang="es-ES" sz="2400" dirty="0"/>
          </a:p>
          <a:p>
            <a:r>
              <a:rPr lang="es-ES" sz="2400" dirty="0"/>
              <a:t>Nuevos mecanismos de gestión</a:t>
            </a:r>
          </a:p>
        </p:txBody>
      </p:sp>
      <p:sp>
        <p:nvSpPr>
          <p:cNvPr id="4" name="Flecha abajo 3"/>
          <p:cNvSpPr/>
          <p:nvPr/>
        </p:nvSpPr>
        <p:spPr>
          <a:xfrm rot="16200000">
            <a:off x="2898548" y="3162867"/>
            <a:ext cx="3998020" cy="576154"/>
          </a:xfrm>
          <a:prstGeom prst="down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373809" y="1991852"/>
            <a:ext cx="3280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GT" sz="2000" dirty="0"/>
              <a:t>Transformación de Sistema de protección de niñez y adolescencia</a:t>
            </a:r>
          </a:p>
          <a:p>
            <a:pPr marL="457200" indent="-457200">
              <a:buFont typeface="+mj-lt"/>
              <a:buAutoNum type="arabicPeriod"/>
            </a:pPr>
            <a:endParaRPr lang="es-GT" sz="2000" dirty="0"/>
          </a:p>
          <a:p>
            <a:pPr marL="457200" indent="-457200">
              <a:buFont typeface="+mj-lt"/>
              <a:buAutoNum type="arabicPeriod"/>
            </a:pPr>
            <a:r>
              <a:rPr lang="es-GT" sz="2000" dirty="0"/>
              <a:t>Fronteras, puertos y aduanas seguros</a:t>
            </a:r>
          </a:p>
          <a:p>
            <a:pPr marL="457200" indent="-457200">
              <a:buFont typeface="+mj-lt"/>
              <a:buAutoNum type="arabicPeriod"/>
            </a:pPr>
            <a:endParaRPr lang="es-GT" sz="2000" dirty="0"/>
          </a:p>
          <a:p>
            <a:pPr marL="457200" indent="-457200">
              <a:buFont typeface="+mj-lt"/>
              <a:buAutoNum type="arabicPeriod"/>
            </a:pPr>
            <a:r>
              <a:rPr lang="es-GT" sz="2000" dirty="0"/>
              <a:t>Sistema de prevención y atención de Emergencias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6583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88290"/>
              </p:ext>
            </p:extLst>
          </p:nvPr>
        </p:nvGraphicFramePr>
        <p:xfrm>
          <a:off x="362019" y="1390487"/>
          <a:ext cx="7038572" cy="523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41" y="-99872"/>
            <a:ext cx="7850331" cy="1210146"/>
          </a:xfrm>
        </p:spPr>
        <p:txBody>
          <a:bodyPr/>
          <a:lstStyle/>
          <a:p>
            <a:r>
              <a:rPr lang="es-ES" sz="2800" dirty="0"/>
              <a:t>Las principales carteras y asignaciones, claridad en prioridades y como se abre espacio con enfoque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34951" y="6448787"/>
            <a:ext cx="2226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/>
              <a:t>1) MEM incluye Q 300M aporte tarifa social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152341" y="2374409"/>
            <a:ext cx="92902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Educación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58644" y="3620396"/>
            <a:ext cx="58301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Salud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144019" y="4771993"/>
            <a:ext cx="82908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MINGOB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158644" y="4464216"/>
            <a:ext cx="173258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MP, OJ, IDPP, INACIF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019342" y="5178307"/>
            <a:ext cx="104938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1200" dirty="0"/>
              <a:t>MAGA-MIDES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008543" y="5515346"/>
            <a:ext cx="42519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1200" dirty="0"/>
              <a:t>DEF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328273" y="5891362"/>
            <a:ext cx="2198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Resto de Administración Central</a:t>
            </a: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-191992" y="3374162"/>
            <a:ext cx="80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millones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04179" y="1250863"/>
            <a:ext cx="35573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Principales asignaciones 2015-2022 </a:t>
            </a:r>
          </a:p>
          <a:p>
            <a:pPr algn="ctr"/>
            <a:r>
              <a:rPr lang="es-ES" sz="1400" dirty="0"/>
              <a:t>En Millones Q nominal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132554" y="4117875"/>
            <a:ext cx="77201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CIV</a:t>
            </a:r>
          </a:p>
        </p:txBody>
      </p:sp>
      <p:sp>
        <p:nvSpPr>
          <p:cNvPr id="5" name="Elipse 4"/>
          <p:cNvSpPr/>
          <p:nvPr/>
        </p:nvSpPr>
        <p:spPr>
          <a:xfrm>
            <a:off x="2528158" y="3928173"/>
            <a:ext cx="1575691" cy="17527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940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69" y="-34762"/>
            <a:ext cx="6849390" cy="1210146"/>
          </a:xfrm>
        </p:spPr>
        <p:txBody>
          <a:bodyPr/>
          <a:lstStyle/>
          <a:p>
            <a:r>
              <a:rPr lang="es-ES" dirty="0"/>
              <a:t>El presupuesto 2018 también incluye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1"/>
            <a:ext cx="7704856" cy="5001487"/>
          </a:xfrm>
        </p:spPr>
        <p:txBody>
          <a:bodyPr>
            <a:normAutofit/>
          </a:bodyPr>
          <a:lstStyle/>
          <a:p>
            <a:r>
              <a:rPr lang="es-ES" sz="2400" dirty="0"/>
              <a:t>Asignación de Q300 + Q25 millones para TSE para consulta popular, reformas a la constitución y voto en el extranjero</a:t>
            </a:r>
          </a:p>
          <a:p>
            <a:endParaRPr lang="es-ES" sz="2400" dirty="0"/>
          </a:p>
          <a:p>
            <a:r>
              <a:rPr lang="es-ES" sz="2400" dirty="0"/>
              <a:t>Aporte de Q300 millones a INDE para sostener tarifa social</a:t>
            </a:r>
          </a:p>
          <a:p>
            <a:endParaRPr lang="es-ES" sz="2400" dirty="0"/>
          </a:p>
          <a:p>
            <a:r>
              <a:rPr lang="es-ES" sz="2400" dirty="0"/>
              <a:t>Bono </a:t>
            </a:r>
            <a:r>
              <a:rPr lang="es-ES" sz="2400" dirty="0" err="1"/>
              <a:t>Banguat</a:t>
            </a:r>
            <a:r>
              <a:rPr lang="es-ES" sz="2400" dirty="0"/>
              <a:t> 1,370 millones por perdidas </a:t>
            </a:r>
            <a:r>
              <a:rPr lang="es-ES" sz="2400" dirty="0" err="1"/>
              <a:t>cuasifiscales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Normas para agilización de ejecución, a discutir en Talleres Abiertos del tema</a:t>
            </a:r>
          </a:p>
        </p:txBody>
      </p:sp>
    </p:spTree>
    <p:extLst>
      <p:ext uri="{BB962C8B-B14F-4D97-AF65-F5344CB8AC3E}">
        <p14:creationId xmlns:p14="http://schemas.microsoft.com/office/powerpoint/2010/main" val="17704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46520"/>
            <a:ext cx="7913727" cy="1210146"/>
          </a:xfrm>
        </p:spPr>
        <p:txBody>
          <a:bodyPr/>
          <a:lstStyle/>
          <a:p>
            <a:r>
              <a:rPr lang="es-GT" sz="2800" dirty="0"/>
              <a:t>El Espacio de endeudamiento no usado permite recuperar sin desviarse de estabilidad macro.. </a:t>
            </a:r>
            <a:r>
              <a:rPr lang="es-GT" sz="2000" dirty="0"/>
              <a:t>(1 de 3)</a:t>
            </a:r>
            <a:endParaRPr lang="es-GT" sz="28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11421"/>
              </p:ext>
            </p:extLst>
          </p:nvPr>
        </p:nvGraphicFramePr>
        <p:xfrm>
          <a:off x="1" y="1631357"/>
          <a:ext cx="8363982" cy="411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5473810" y="1212650"/>
            <a:ext cx="2704062" cy="46777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473810" y="1302896"/>
            <a:ext cx="270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Promedio 2015-2022: 1.8% Déficit Fiscal Anual</a:t>
            </a:r>
          </a:p>
        </p:txBody>
      </p:sp>
      <p:sp>
        <p:nvSpPr>
          <p:cNvPr id="8" name="Elipse 7"/>
          <p:cNvSpPr/>
          <p:nvPr/>
        </p:nvSpPr>
        <p:spPr>
          <a:xfrm>
            <a:off x="5364334" y="2978050"/>
            <a:ext cx="1237081" cy="11386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333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594" y="-35274"/>
            <a:ext cx="7755543" cy="1034725"/>
          </a:xfrm>
        </p:spPr>
        <p:txBody>
          <a:bodyPr/>
          <a:lstStyle/>
          <a:p>
            <a:r>
              <a:rPr lang="mr-IN" sz="2800" dirty="0"/>
              <a:t>…</a:t>
            </a:r>
            <a:r>
              <a:rPr lang="es-ES_tradnl" sz="2800" dirty="0"/>
              <a:t>Manteniendo la deuda sobre el % del PIB estable en los bajos niveles tradicionales del país </a:t>
            </a:r>
            <a:r>
              <a:rPr lang="es-ES_tradnl" sz="2000" dirty="0"/>
              <a:t>(2 de 3)</a:t>
            </a:r>
            <a:endParaRPr lang="es-GT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" y="1979182"/>
            <a:ext cx="9103405" cy="42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9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-93554"/>
            <a:ext cx="7807896" cy="1210146"/>
          </a:xfrm>
        </p:spPr>
        <p:txBody>
          <a:bodyPr/>
          <a:lstStyle/>
          <a:p>
            <a:r>
              <a:rPr lang="mr-IN" sz="2400" dirty="0"/>
              <a:t>…</a:t>
            </a:r>
            <a:r>
              <a:rPr lang="es-ES_tradnl" sz="2400" dirty="0"/>
              <a:t>y comenzar a recuperar  la inversión pública y con eso la dinamización de la economía y el acceso a servicios</a:t>
            </a:r>
            <a:endParaRPr lang="es-GT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438902"/>
              </p:ext>
            </p:extLst>
          </p:nvPr>
        </p:nvGraphicFramePr>
        <p:xfrm>
          <a:off x="161879" y="2288281"/>
          <a:ext cx="7829884" cy="377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78041" y="1740845"/>
            <a:ext cx="435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Inversión como % del Presupuesto Total</a:t>
            </a:r>
          </a:p>
          <a:p>
            <a:pPr algn="ctr"/>
            <a:r>
              <a:rPr lang="es-ES" sz="1600" dirty="0"/>
              <a:t>(2008-2016, 2017p, 2018-2022 </a:t>
            </a:r>
            <a:r>
              <a:rPr lang="es-ES" sz="1600" dirty="0" err="1"/>
              <a:t>recom</a:t>
            </a:r>
            <a:r>
              <a:rPr lang="es-ES" sz="1600" dirty="0"/>
              <a:t>)</a:t>
            </a:r>
          </a:p>
        </p:txBody>
      </p:sp>
      <p:sp>
        <p:nvSpPr>
          <p:cNvPr id="5" name="Forma libre 4"/>
          <p:cNvSpPr/>
          <p:nvPr/>
        </p:nvSpPr>
        <p:spPr>
          <a:xfrm>
            <a:off x="3809772" y="3153230"/>
            <a:ext cx="3820720" cy="644064"/>
          </a:xfrm>
          <a:custGeom>
            <a:avLst/>
            <a:gdLst>
              <a:gd name="connsiteX0" fmla="*/ 0 w 3667453"/>
              <a:gd name="connsiteY0" fmla="*/ 98539 h 471767"/>
              <a:gd name="connsiteX1" fmla="*/ 1160448 w 3667453"/>
              <a:gd name="connsiteY1" fmla="*/ 470795 h 471767"/>
              <a:gd name="connsiteX2" fmla="*/ 3667453 w 3667453"/>
              <a:gd name="connsiteY2" fmla="*/ 0 h 471767"/>
              <a:gd name="connsiteX0" fmla="*/ 0 w 3733139"/>
              <a:gd name="connsiteY0" fmla="*/ 175180 h 474875"/>
              <a:gd name="connsiteX1" fmla="*/ 1226134 w 3733139"/>
              <a:gd name="connsiteY1" fmla="*/ 470795 h 474875"/>
              <a:gd name="connsiteX2" fmla="*/ 3733139 w 3733139"/>
              <a:gd name="connsiteY2" fmla="*/ 0 h 474875"/>
              <a:gd name="connsiteX0" fmla="*/ 0 w 3755035"/>
              <a:gd name="connsiteY0" fmla="*/ 240872 h 481212"/>
              <a:gd name="connsiteX1" fmla="*/ 1248030 w 3755035"/>
              <a:gd name="connsiteY1" fmla="*/ 470795 h 481212"/>
              <a:gd name="connsiteX2" fmla="*/ 3755035 w 3755035"/>
              <a:gd name="connsiteY2" fmla="*/ 0 h 481212"/>
              <a:gd name="connsiteX0" fmla="*/ 0 w 3820720"/>
              <a:gd name="connsiteY0" fmla="*/ 394154 h 644064"/>
              <a:gd name="connsiteX1" fmla="*/ 1248030 w 3820720"/>
              <a:gd name="connsiteY1" fmla="*/ 624077 h 644064"/>
              <a:gd name="connsiteX2" fmla="*/ 3820720 w 3820720"/>
              <a:gd name="connsiteY2" fmla="*/ 0 h 6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0720" h="644064">
                <a:moveTo>
                  <a:pt x="0" y="394154"/>
                </a:moveTo>
                <a:cubicBezTo>
                  <a:pt x="274603" y="588493"/>
                  <a:pt x="611243" y="689769"/>
                  <a:pt x="1248030" y="624077"/>
                </a:cubicBezTo>
                <a:cubicBezTo>
                  <a:pt x="1884817" y="558385"/>
                  <a:pt x="3820720" y="0"/>
                  <a:pt x="3820720" y="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784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7" y="188640"/>
            <a:ext cx="7119845" cy="552130"/>
          </a:xfrm>
        </p:spPr>
        <p:txBody>
          <a:bodyPr/>
          <a:lstStyle/>
          <a:p>
            <a:r>
              <a:rPr lang="es-GT" dirty="0"/>
              <a:t>Que se asigna a los ejes principales de enfoque</a:t>
            </a:r>
          </a:p>
        </p:txBody>
      </p:sp>
      <p:graphicFrame>
        <p:nvGraphicFramePr>
          <p:cNvPr id="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47228"/>
              </p:ext>
            </p:extLst>
          </p:nvPr>
        </p:nvGraphicFramePr>
        <p:xfrm>
          <a:off x="0" y="1022968"/>
          <a:ext cx="8948509" cy="583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15852"/>
              </p:ext>
            </p:extLst>
          </p:nvPr>
        </p:nvGraphicFramePr>
        <p:xfrm>
          <a:off x="823119" y="6107780"/>
          <a:ext cx="7819664" cy="226059"/>
        </p:xfrm>
        <a:graphic>
          <a:graphicData uri="http://schemas.openxmlformats.org/drawingml/2006/table">
            <a:tbl>
              <a:tblPr/>
              <a:tblGrid>
                <a:gridCol w="97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719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(e)62,500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(e)65,696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Arial"/>
                        </a:rPr>
                        <a:t>(v)</a:t>
                      </a:r>
                      <a:r>
                        <a:rPr lang="uk-UA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Arial"/>
                        </a:rPr>
                        <a:t> 77,344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87,672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91,290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100,054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109,074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119,064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78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10145"/>
            <a:ext cx="8613222" cy="5374475"/>
          </a:xfrm>
        </p:spPr>
        <p:txBody>
          <a:bodyPr>
            <a:normAutofit fontScale="92500" lnSpcReduction="10000"/>
          </a:bodyPr>
          <a:lstStyle/>
          <a:p>
            <a:r>
              <a:rPr lang="es-GT" dirty="0"/>
              <a:t>Perspectiva diferente de planificación </a:t>
            </a:r>
          </a:p>
          <a:p>
            <a:r>
              <a:rPr lang="es-GT" dirty="0"/>
              <a:t>Herramienta de priorización </a:t>
            </a:r>
          </a:p>
          <a:p>
            <a:r>
              <a:rPr lang="es-GT" dirty="0"/>
              <a:t>Exige pensamiento estratégico para cierre de brechas -  pero</a:t>
            </a:r>
            <a:r>
              <a:rPr lang="mr-IN" dirty="0"/>
              <a:t>…</a:t>
            </a:r>
            <a:r>
              <a:rPr lang="es-ES_tradnl" dirty="0"/>
              <a:t> permite planificar!</a:t>
            </a:r>
            <a:endParaRPr lang="es-GT" dirty="0"/>
          </a:p>
          <a:p>
            <a:r>
              <a:rPr lang="es-GT" dirty="0"/>
              <a:t>En línea con otras Acciones estratégicas:</a:t>
            </a:r>
          </a:p>
          <a:p>
            <a:pPr lvl="1"/>
            <a:r>
              <a:rPr lang="es-GT" dirty="0"/>
              <a:t>CODEDES alineándose, censo, mecanismos vinculación plan presupuesto</a:t>
            </a:r>
          </a:p>
          <a:p>
            <a:pPr lvl="1"/>
            <a:r>
              <a:rPr lang="es-GT" dirty="0"/>
              <a:t>Programas de préstamos son multianuales y respaldan inversiones en presupuesto </a:t>
            </a:r>
          </a:p>
          <a:p>
            <a:pPr lvl="1"/>
            <a:r>
              <a:rPr lang="es-GT" dirty="0"/>
              <a:t>Censo</a:t>
            </a:r>
          </a:p>
          <a:p>
            <a:pPr lvl="1"/>
            <a:r>
              <a:rPr lang="es-GT" dirty="0"/>
              <a:t>Agenda fortalecimiento institucional y desarrollo tecnológico </a:t>
            </a:r>
            <a:r>
              <a:rPr lang="mr-IN" dirty="0"/>
              <a:t>–</a:t>
            </a:r>
            <a:r>
              <a:rPr lang="es-GT" dirty="0"/>
              <a:t> Gobierno Abierto</a:t>
            </a:r>
          </a:p>
          <a:p>
            <a:endParaRPr lang="es-GT" dirty="0"/>
          </a:p>
          <a:p>
            <a:endParaRPr lang="es-G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5523" y="0"/>
            <a:ext cx="6916288" cy="1210146"/>
          </a:xfrm>
        </p:spPr>
        <p:txBody>
          <a:bodyPr/>
          <a:lstStyle/>
          <a:p>
            <a:r>
              <a:rPr lang="es-ES" dirty="0"/>
              <a:t>Reflexiones finales y siguientes pasos</a:t>
            </a:r>
          </a:p>
        </p:txBody>
      </p:sp>
    </p:spTree>
    <p:extLst>
      <p:ext uri="{BB962C8B-B14F-4D97-AF65-F5344CB8AC3E}">
        <p14:creationId xmlns:p14="http://schemas.microsoft.com/office/powerpoint/2010/main" val="243270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81280420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09356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640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54950047"/>
              </p:ext>
            </p:extLst>
          </p:nvPr>
        </p:nvGraphicFramePr>
        <p:xfrm>
          <a:off x="395536" y="404664"/>
          <a:ext cx="4392488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4133119" y="1775138"/>
            <a:ext cx="35592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90"/>
                </a:solidFill>
                <a:latin typeface="Arial      "/>
              </a:rPr>
              <a:t>Producto Interno Bruto</a:t>
            </a:r>
          </a:p>
          <a:p>
            <a:pPr algn="ctr"/>
            <a:r>
              <a:rPr lang="es-ES" b="1" dirty="0">
                <a:solidFill>
                  <a:srgbClr val="000090"/>
                </a:solidFill>
                <a:latin typeface="Arial      "/>
              </a:rPr>
              <a:t>Variación Interanual 2016-2022</a:t>
            </a:r>
          </a:p>
          <a:p>
            <a:pPr algn="ctr"/>
            <a:endParaRPr lang="es-ES" sz="1400" b="1" dirty="0">
              <a:solidFill>
                <a:srgbClr val="000090"/>
              </a:solidFill>
              <a:latin typeface="Arial      "/>
            </a:endParaRPr>
          </a:p>
        </p:txBody>
      </p:sp>
      <p:graphicFrame>
        <p:nvGraphicFramePr>
          <p:cNvPr id="7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186243"/>
              </p:ext>
            </p:extLst>
          </p:nvPr>
        </p:nvGraphicFramePr>
        <p:xfrm>
          <a:off x="251520" y="1825393"/>
          <a:ext cx="7776864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9512" y="6416443"/>
            <a:ext cx="5905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dirty="0">
                <a:latin typeface="Arial    "/>
              </a:rPr>
              <a:t>Nota: Proyecciones Macroeconómicas 2016-2022, Banco de Guatemala, abril 2017.</a:t>
            </a:r>
          </a:p>
        </p:txBody>
      </p:sp>
      <p:sp>
        <p:nvSpPr>
          <p:cNvPr id="6" name="CuadroTexto 2"/>
          <p:cNvSpPr txBox="1"/>
          <p:nvPr/>
        </p:nvSpPr>
        <p:spPr>
          <a:xfrm>
            <a:off x="0" y="1196752"/>
            <a:ext cx="4256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u="sng" dirty="0">
                <a:latin typeface="Arial      "/>
              </a:rPr>
              <a:t>2017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      "/>
              </a:rPr>
              <a:t>Crecimiento de PIB Real  3.0%-3.8%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      "/>
              </a:rPr>
              <a:t>Inflación 3-5%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      "/>
              </a:rPr>
              <a:t>PIB Nominal 7.1%</a:t>
            </a:r>
          </a:p>
          <a:p>
            <a:pPr marL="285750" indent="-285750">
              <a:buFont typeface="Arial"/>
              <a:buChar char="•"/>
            </a:pPr>
            <a:endParaRPr lang="es-ES" dirty="0">
              <a:latin typeface="Arial      "/>
            </a:endParaRPr>
          </a:p>
        </p:txBody>
      </p:sp>
    </p:spTree>
    <p:extLst>
      <p:ext uri="{BB962C8B-B14F-4D97-AF65-F5344CB8AC3E}">
        <p14:creationId xmlns:p14="http://schemas.microsoft.com/office/powerpoint/2010/main" val="11460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3707904" y="1844824"/>
            <a:ext cx="35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    "/>
              </a:rPr>
              <a:t>Carga Tributaria como % del PIB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8028" y="260648"/>
            <a:ext cx="5076056" cy="1026200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latin typeface="Arial    "/>
              </a:rPr>
              <a:t>Se modela una recuperación de la carga tributaria sin modificaciones a impuestos o base. Solamente mejoras operativas</a:t>
            </a:r>
            <a:endParaRPr lang="es-GT" sz="2000" dirty="0">
              <a:latin typeface="Arial    "/>
            </a:endParaRPr>
          </a:p>
        </p:txBody>
      </p:sp>
      <p:graphicFrame>
        <p:nvGraphicFramePr>
          <p:cNvPr id="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26159"/>
              </p:ext>
            </p:extLst>
          </p:nvPr>
        </p:nvGraphicFramePr>
        <p:xfrm>
          <a:off x="683568" y="2204864"/>
          <a:ext cx="6728178" cy="415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40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/>
        </p:nvSpPr>
        <p:spPr>
          <a:xfrm>
            <a:off x="107504" y="202630"/>
            <a:ext cx="504056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latin typeface="Arial    "/>
              </a:rPr>
              <a:t>Las metas de recaudación técnicamente en este momento solo se pueden sustentar en base a data sólida y observada</a:t>
            </a:r>
            <a:br>
              <a:rPr lang="es-GT" sz="2000" dirty="0"/>
            </a:br>
            <a:endParaRPr lang="es-ES" sz="2000" dirty="0"/>
          </a:p>
        </p:txBody>
      </p:sp>
      <p:graphicFrame>
        <p:nvGraphicFramePr>
          <p:cNvPr id="1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036629"/>
              </p:ext>
            </p:extLst>
          </p:nvPr>
        </p:nvGraphicFramePr>
        <p:xfrm>
          <a:off x="323528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7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66459665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46738340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733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65124"/>
            <a:ext cx="6531900" cy="732035"/>
          </a:xfrm>
        </p:spPr>
        <p:txBody>
          <a:bodyPr/>
          <a:lstStyle/>
          <a:p>
            <a:r>
              <a:rPr lang="es-GT" dirty="0"/>
              <a:t>Comentarios Presupuesto Abierto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37503"/>
            <a:ext cx="4917417" cy="129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i="1" dirty="0"/>
              <a:t>¨</a:t>
            </a:r>
            <a:r>
              <a:rPr lang="es-MX" sz="2000" dirty="0"/>
              <a:t>Es fundamental establecer los criterios para priorizar a los beneficiarios en pobreza y pobreza extrema¨ </a:t>
            </a:r>
            <a:r>
              <a:rPr lang="es-MX" sz="2000" i="1" dirty="0"/>
              <a:t>Carlos Fernández, CIIDH</a:t>
            </a:r>
            <a:r>
              <a:rPr lang="es-MX" sz="2000" dirty="0"/>
              <a:t>.</a:t>
            </a:r>
            <a:endParaRPr lang="es-GT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40" y="1506105"/>
            <a:ext cx="2757756" cy="1775057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259898" y="4403882"/>
            <a:ext cx="4991343" cy="166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i="1" dirty="0"/>
              <a:t>¨</a:t>
            </a:r>
            <a:r>
              <a:rPr lang="es-GT" sz="2000" dirty="0"/>
              <a:t>Los resultados deben ir focalizados a un grupo poblacional especifico, en grupos concretos para entender el costeo que hay detrás, la dimensión de cuántos son y cuáles son los costos</a:t>
            </a:r>
            <a:r>
              <a:rPr lang="es-MX" sz="2000" i="1" dirty="0"/>
              <a:t>¨ Irene Flores, CIEN.</a:t>
            </a:r>
            <a:endParaRPr lang="es-GT" sz="2000" i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7"/>
          <a:stretch/>
        </p:blipFill>
        <p:spPr>
          <a:xfrm>
            <a:off x="323528" y="4302288"/>
            <a:ext cx="1892573" cy="178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791920"/>
            <a:ext cx="3444787" cy="1018873"/>
          </a:xfrm>
        </p:spPr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887376"/>
            <a:ext cx="4172274" cy="1197808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088"/>
            <a:ext cx="7678549" cy="5758912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2981" y="35275"/>
            <a:ext cx="7595568" cy="87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dirty="0"/>
              <a:t>Muy resumido: Elementos y factores de priorización</a:t>
            </a:r>
          </a:p>
        </p:txBody>
      </p:sp>
    </p:spTree>
    <p:extLst>
      <p:ext uri="{BB962C8B-B14F-4D97-AF65-F5344CB8AC3E}">
        <p14:creationId xmlns:p14="http://schemas.microsoft.com/office/powerpoint/2010/main" val="1605752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976</Words>
  <Application>Microsoft Office PowerPoint</Application>
  <PresentationFormat>Presentación en pantalla (4:3)</PresentationFormat>
  <Paragraphs>200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Arial   </vt:lpstr>
      <vt:lpstr>Arial    </vt:lpstr>
      <vt:lpstr>Arial      </vt:lpstr>
      <vt:lpstr>Calibri</vt:lpstr>
      <vt:lpstr>Mangal</vt:lpstr>
      <vt:lpstr>Tema de Office</vt:lpstr>
      <vt:lpstr>Presentación de PowerPoint</vt:lpstr>
      <vt:lpstr>PROCESO PRESUPUESTARIO Gobierno Abierto</vt:lpstr>
      <vt:lpstr>Presentación de PowerPoint</vt:lpstr>
      <vt:lpstr>Presentación de PowerPoint</vt:lpstr>
      <vt:lpstr>Se modela una recuperación de la carga tributaria sin modificaciones a impuestos o base. Solamente mejoras operativas</vt:lpstr>
      <vt:lpstr>Presentación de PowerPoint</vt:lpstr>
      <vt:lpstr>Presentación de PowerPoint</vt:lpstr>
      <vt:lpstr>Comentarios Presupuesto Abierto </vt:lpstr>
      <vt:lpstr>Presentación de PowerPoint</vt:lpstr>
      <vt:lpstr>Presentación de PowerPoint</vt:lpstr>
      <vt:lpstr>La visión Multianual aún con rigideces abre un espacio presupuestario</vt:lpstr>
      <vt:lpstr>Que se asigna a los ejes principales de enfoque</vt:lpstr>
      <vt:lpstr>Presentación de PowerPoint</vt:lpstr>
      <vt:lpstr>Presentación de PowerPoint</vt:lpstr>
      <vt:lpstr>Desarrollo Humano </vt:lpstr>
      <vt:lpstr>Presentación de PowerPoint</vt:lpstr>
      <vt:lpstr>El principal motor recuperación económica es la recuperación de infraestructura carretera, urbana y vivienda</vt:lpstr>
      <vt:lpstr>Presentación de PowerPoint</vt:lpstr>
      <vt:lpstr>Se garantiza el fortalecimiento al sector justicia, con consistencia e integralidad </vt:lpstr>
      <vt:lpstr>Presentación de PowerPoint</vt:lpstr>
      <vt:lpstr>Objetivos estratégicos y de reforma especiales</vt:lpstr>
      <vt:lpstr>Las principales carteras y asignaciones, claridad en prioridades y como se abre espacio con enfoque</vt:lpstr>
      <vt:lpstr>El presupuesto 2018 también incluye</vt:lpstr>
      <vt:lpstr>El Espacio de endeudamiento no usado permite recuperar sin desviarse de estabilidad macro.. (1 de 3)</vt:lpstr>
      <vt:lpstr>…Manteniendo la deuda sobre el % del PIB estable en los bajos niveles tradicionales del país (2 de 3)</vt:lpstr>
      <vt:lpstr>…y comenzar a recuperar  la inversión pública y con eso la dinamización de la economía y el acceso a servicios</vt:lpstr>
      <vt:lpstr>Que se asigna a los ejes principales de enfoque</vt:lpstr>
      <vt:lpstr>Reflexiones finales y siguientes pasos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Peña</dc:creator>
  <cp:lastModifiedBy>Myriam Adelaida Galvez García</cp:lastModifiedBy>
  <cp:revision>144</cp:revision>
  <dcterms:created xsi:type="dcterms:W3CDTF">2017-06-14T01:44:17Z</dcterms:created>
  <dcterms:modified xsi:type="dcterms:W3CDTF">2017-07-13T17:08:55Z</dcterms:modified>
</cp:coreProperties>
</file>