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489" r:id="rId4"/>
    <p:sldId id="488" r:id="rId5"/>
    <p:sldId id="498" r:id="rId6"/>
    <p:sldId id="499" r:id="rId7"/>
    <p:sldId id="497" r:id="rId8"/>
  </p:sldIdLst>
  <p:sldSz cx="9144000" cy="6858000" type="screen4x3"/>
  <p:notesSz cx="7010400" cy="9296400"/>
  <p:defaultTextStyle>
    <a:defPPr>
      <a:defRPr lang="es-G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0" autoAdjust="0"/>
    <p:restoredTop sz="95118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1117"/>
        <p:guide pos="5209"/>
        <p:guide pos="436"/>
      </p:guideLst>
    </p:cSldViewPr>
  </p:slideViewPr>
  <p:outlineViewPr>
    <p:cViewPr>
      <p:scale>
        <a:sx n="33" d="100"/>
        <a:sy n="33" d="100"/>
      </p:scale>
      <p:origin x="0" y="-281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2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20"/>
            </a:lvl1pPr>
          </a:lstStyle>
          <a:p>
            <a:fld id="{E1EAB55A-B1F5-4627-ACB9-9CAF6953FE02}" type="datetimeFigureOut">
              <a:rPr lang="es-ES" smtClean="0"/>
              <a:t>30/11/2018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2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20"/>
            </a:lvl1pPr>
          </a:lstStyle>
          <a:p>
            <a:fld id="{01F36336-248E-4E59-AA31-B189D85868D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4051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s-GT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415EA446-833F-45B7-9821-88E769F4FD78}" type="datetimeFigureOut">
              <a:rPr lang="es-GT"/>
              <a:t>30/11/2018</a:t>
            </a:fld>
            <a:endParaRPr lang="es-GT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GT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noProof="0"/>
              <a:t>Editar los estilos de texto del patrón
Segundo nivel
Tercer nivel
Cuarto nivel
Quinto nivel</a:t>
            </a:r>
            <a:endParaRPr lang="es-GT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GT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>
              <a:defRPr sz="1200"/>
            </a:lvl1pPr>
          </a:lstStyle>
          <a:p>
            <a:fld id="{DD9957F0-8449-490D-A2EF-4B419341D81C}" type="slidenum">
              <a:rPr lang="es-GT" altLang="en-US"/>
              <a:t>‹Nº›</a:t>
            </a:fld>
            <a:endParaRPr lang="es-GT" altLang="en-US" dirty="0"/>
          </a:p>
        </p:txBody>
      </p:sp>
    </p:spTree>
    <p:extLst>
      <p:ext uri="{BB962C8B-B14F-4D97-AF65-F5344CB8AC3E}">
        <p14:creationId xmlns:p14="http://schemas.microsoft.com/office/powerpoint/2010/main" val="2539578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5243E-D6C0-4CFF-9CB7-B04DCD6E2623}" type="datetimeFigureOut">
              <a:rPr lang="es-GT"/>
              <a:t>30/11/2018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ED959-4821-4F92-B104-5FE20E6CE228}" type="slidenum">
              <a:rPr lang="es-GT" altLang="en-US"/>
              <a:t>‹Nº›</a:t>
            </a:fld>
            <a:endParaRPr lang="es-GT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FD9A8-95B2-4B11-A3C8-AF78821D1FBB}" type="datetimeFigureOut">
              <a:rPr lang="es-GT"/>
              <a:t>30/11/2018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16CAA-9D3A-4317-978A-8AEC43906D19}" type="slidenum">
              <a:rPr lang="es-GT" altLang="en-US"/>
              <a:t>‹Nº›</a:t>
            </a:fld>
            <a:endParaRPr lang="es-GT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79A5B-7D5D-45FD-8717-E93D5DECA626}" type="datetimeFigureOut">
              <a:rPr lang="es-GT"/>
              <a:t>30/11/2018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FA624-D874-4C39-9A35-48FADB7CC05C}" type="slidenum">
              <a:rPr lang="es-GT" altLang="en-US"/>
              <a:t>‹Nº›</a:t>
            </a:fld>
            <a:endParaRPr lang="es-GT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FB5D-0E51-4B34-9140-BA79CAC65C34}" type="datetimeFigureOut">
              <a:rPr lang="es-GT"/>
              <a:t>30/11/2018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0DAE2-59AB-42BF-9663-85CBF0DB9C4D}" type="slidenum">
              <a:rPr lang="es-GT" altLang="en-US"/>
              <a:t>‹Nº›</a:t>
            </a:fld>
            <a:endParaRPr lang="es-GT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5D316-797A-475E-9977-3F23FCC12EE2}" type="datetimeFigureOut">
              <a:rPr lang="es-GT"/>
              <a:t>30/11/2018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9F93B-3B8B-4B31-8CA6-9FCB1D92DA65}" type="slidenum">
              <a:rPr lang="es-GT" altLang="en-US"/>
              <a:t>‹Nº›</a:t>
            </a:fld>
            <a:endParaRPr lang="es-GT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FF5DD-30B9-4CD6-8B04-671A85F26290}" type="datetimeFigureOut">
              <a:rPr lang="es-GT"/>
              <a:t>30/11/2018</a:t>
            </a:fld>
            <a:endParaRPr lang="es-GT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1278C-08EB-4212-83D5-1227227F8BD8}" type="slidenum">
              <a:rPr lang="es-GT" altLang="en-US"/>
              <a:t>‹Nº›</a:t>
            </a:fld>
            <a:endParaRPr lang="es-GT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EB50D-954F-48A5-8871-174DEE0BFA2A}" type="datetimeFigureOut">
              <a:rPr lang="es-GT"/>
              <a:t>30/11/2018</a:t>
            </a:fld>
            <a:endParaRPr lang="es-GT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0BFDD-3D2C-4E6C-A5B5-1770419C0E67}" type="slidenum">
              <a:rPr lang="es-GT" altLang="en-US"/>
              <a:t>‹Nº›</a:t>
            </a:fld>
            <a:endParaRPr lang="es-GT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2E76A-4F03-40AD-9A89-8303D5545BBE}" type="datetimeFigureOut">
              <a:rPr lang="es-GT"/>
              <a:t>30/11/2018</a:t>
            </a:fld>
            <a:endParaRPr lang="es-GT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C909C-0B8F-473C-AD33-A2A368AB6692}" type="slidenum">
              <a:rPr lang="es-GT" altLang="en-US"/>
              <a:t>‹Nº›</a:t>
            </a:fld>
            <a:endParaRPr lang="es-GT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F9CE5-77DB-438D-BF55-5088B35CA567}" type="datetimeFigureOut">
              <a:rPr lang="es-GT"/>
              <a:t>30/11/2018</a:t>
            </a:fld>
            <a:endParaRPr lang="es-GT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4C509-215F-400C-AF88-B3EAF772B581}" type="slidenum">
              <a:rPr lang="es-GT" altLang="en-US"/>
              <a:t>‹Nº›</a:t>
            </a:fld>
            <a:endParaRPr lang="es-GT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51313-BF9D-4EB1-918D-89A3DA240F82}" type="datetimeFigureOut">
              <a:rPr lang="es-GT"/>
              <a:t>30/11/2018</a:t>
            </a:fld>
            <a:endParaRPr lang="es-GT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A3428-8A49-4CD2-9504-09B45B03A338}" type="slidenum">
              <a:rPr lang="es-GT" altLang="en-US"/>
              <a:t>‹Nº›</a:t>
            </a:fld>
            <a:endParaRPr lang="es-GT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GT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6A0AE-7EB1-41C4-9273-D6D703728A0D}" type="datetimeFigureOut">
              <a:rPr lang="es-GT"/>
              <a:t>30/11/2018</a:t>
            </a:fld>
            <a:endParaRPr lang="es-GT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GT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D2635-A4D3-4540-8DBC-5FB564094C9A}" type="slidenum">
              <a:rPr lang="es-GT" altLang="en-US"/>
              <a:t>‹Nº›</a:t>
            </a:fld>
            <a:endParaRPr lang="es-GT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s-ES" altLang="es-GT"/>
              <a:t>Haga clic para modificar el estilo de título del patrón</a:t>
            </a:r>
            <a:endParaRPr lang="es-GT" altLang="es-GT"/>
          </a:p>
        </p:txBody>
      </p:sp>
      <p:sp>
        <p:nvSpPr>
          <p:cNvPr id="1027" name="2 Marcador de texto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s-ES" altLang="es-GT"/>
              <a:t>Haga clic para modificar el estilo de texto del patrón</a:t>
            </a:r>
          </a:p>
          <a:p>
            <a:pPr lvl="1"/>
            <a:r>
              <a:rPr lang="es-ES" altLang="es-GT"/>
              <a:t>Segundo nivel</a:t>
            </a:r>
          </a:p>
          <a:p>
            <a:pPr lvl="2"/>
            <a:r>
              <a:rPr lang="es-ES" altLang="es-GT"/>
              <a:t>Tercer nivel</a:t>
            </a:r>
          </a:p>
          <a:p>
            <a:pPr lvl="3"/>
            <a:r>
              <a:rPr lang="es-ES" altLang="es-GT"/>
              <a:t>Cuarto nivel</a:t>
            </a:r>
          </a:p>
          <a:p>
            <a:pPr lvl="4"/>
            <a:r>
              <a:rPr lang="es-ES" altLang="es-GT"/>
              <a:t>Quinto nivel</a:t>
            </a:r>
            <a:endParaRPr lang="es-GT" alt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92A320-0519-4349-8DC8-37251FDC777F}" type="datetimeFigureOut">
              <a:rPr lang="es-GT"/>
              <a:t>30/11/2018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09AA56B-3D9A-44C8-AC04-397E0CECB5F5}" type="slidenum">
              <a:rPr lang="es-GT" altLang="en-US"/>
              <a:t>‹Nº›</a:t>
            </a:fld>
            <a:endParaRPr lang="es-GT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059113" y="260350"/>
            <a:ext cx="5616575" cy="193675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s-GT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GT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de Ingresos y Egresos del Estado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83150" y="2205038"/>
            <a:ext cx="3792538" cy="601662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s-GT" sz="2900" dirty="0">
                <a:latin typeface="Arial" panose="020B0604020202020204" pitchFamily="34" charset="0"/>
                <a:cs typeface="Arial" panose="020B0604020202020204" pitchFamily="34" charset="0"/>
              </a:rPr>
              <a:t>Ejercicio Fiscal 2019</a:t>
            </a:r>
          </a:p>
        </p:txBody>
      </p:sp>
      <p:sp>
        <p:nvSpPr>
          <p:cNvPr id="4" name="2 Subtítulo"/>
          <p:cNvSpPr txBox="1"/>
          <p:nvPr/>
        </p:nvSpPr>
        <p:spPr bwMode="auto">
          <a:xfrm>
            <a:off x="5027898" y="3068960"/>
            <a:ext cx="3792538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s-G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Decreto Número 25-2018</a:t>
            </a:r>
            <a:endParaRPr lang="es-G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263" y="1844675"/>
            <a:ext cx="439420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ángulo 42"/>
          <p:cNvSpPr>
            <a:spLocks noChangeArrowheads="1"/>
          </p:cNvSpPr>
          <p:nvPr/>
        </p:nvSpPr>
        <p:spPr bwMode="auto">
          <a:xfrm>
            <a:off x="3859213" y="3086100"/>
            <a:ext cx="3921125" cy="461665"/>
          </a:xfrm>
          <a:prstGeom prst="rect">
            <a:avLst/>
          </a:prstGeom>
          <a:solidFill>
            <a:srgbClr val="B7D9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endParaRPr lang="es-GT" altLang="es-GT" sz="2400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00" name="Rectángulo 42"/>
          <p:cNvSpPr>
            <a:spLocks noChangeArrowheads="1"/>
          </p:cNvSpPr>
          <p:nvPr/>
        </p:nvSpPr>
        <p:spPr bwMode="auto">
          <a:xfrm>
            <a:off x="3859213" y="3703638"/>
            <a:ext cx="3921125" cy="4349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GT" altLang="es-GT" sz="2400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01" name="Rectángulo 42"/>
          <p:cNvSpPr>
            <a:spLocks noChangeArrowheads="1"/>
          </p:cNvSpPr>
          <p:nvPr/>
        </p:nvSpPr>
        <p:spPr bwMode="auto">
          <a:xfrm>
            <a:off x="3859213" y="4319588"/>
            <a:ext cx="3921125" cy="434975"/>
          </a:xfrm>
          <a:prstGeom prst="rect">
            <a:avLst/>
          </a:prstGeom>
          <a:solidFill>
            <a:srgbClr val="B7D9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GT" altLang="es-GT" sz="2400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02" name="Rectángulo 42"/>
          <p:cNvSpPr>
            <a:spLocks noChangeArrowheads="1"/>
          </p:cNvSpPr>
          <p:nvPr/>
        </p:nvSpPr>
        <p:spPr bwMode="auto">
          <a:xfrm>
            <a:off x="3859213" y="4938713"/>
            <a:ext cx="3921125" cy="434975"/>
          </a:xfrm>
          <a:prstGeom prst="rect">
            <a:avLst/>
          </a:prstGeom>
          <a:solidFill>
            <a:srgbClr val="B7D9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GT" altLang="es-GT" sz="2400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03" name="Rectángulo 42"/>
          <p:cNvSpPr>
            <a:spLocks noChangeArrowheads="1"/>
          </p:cNvSpPr>
          <p:nvPr/>
        </p:nvSpPr>
        <p:spPr bwMode="auto">
          <a:xfrm>
            <a:off x="3859213" y="5557838"/>
            <a:ext cx="3921125" cy="434975"/>
          </a:xfrm>
          <a:prstGeom prst="rect">
            <a:avLst/>
          </a:prstGeom>
          <a:solidFill>
            <a:srgbClr val="B7D9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GT" altLang="es-GT" sz="2400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04" name="Rectángulo 42"/>
          <p:cNvSpPr>
            <a:spLocks noChangeArrowheads="1"/>
          </p:cNvSpPr>
          <p:nvPr/>
        </p:nvSpPr>
        <p:spPr bwMode="auto">
          <a:xfrm>
            <a:off x="3859213" y="2470150"/>
            <a:ext cx="3921125" cy="434975"/>
          </a:xfrm>
          <a:prstGeom prst="rect">
            <a:avLst/>
          </a:prstGeom>
          <a:solidFill>
            <a:srgbClr val="B7D9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GT" altLang="es-GT" sz="2400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05" name="Rectángulo 42"/>
          <p:cNvSpPr>
            <a:spLocks noChangeArrowheads="1"/>
          </p:cNvSpPr>
          <p:nvPr/>
        </p:nvSpPr>
        <p:spPr bwMode="auto">
          <a:xfrm>
            <a:off x="3859213" y="1849438"/>
            <a:ext cx="3921125" cy="434975"/>
          </a:xfrm>
          <a:prstGeom prst="rect">
            <a:avLst/>
          </a:prstGeom>
          <a:solidFill>
            <a:srgbClr val="B7D9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GT" altLang="es-GT" sz="2400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06" name="1 Título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GT" altLang="es-GT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</a:t>
            </a:r>
            <a:r>
              <a:rPr lang="es-GT" altLang="es-GT" sz="3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Presupuesto General comprende una serie de etapas:</a:t>
            </a:r>
          </a:p>
        </p:txBody>
      </p:sp>
      <p:sp>
        <p:nvSpPr>
          <p:cNvPr id="4107" name="Text Box 6"/>
          <p:cNvSpPr txBox="1">
            <a:spLocks noChangeArrowheads="1"/>
          </p:cNvSpPr>
          <p:nvPr/>
        </p:nvSpPr>
        <p:spPr bwMode="auto">
          <a:xfrm>
            <a:off x="3910013" y="1870075"/>
            <a:ext cx="1752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GT" sz="2200" dirty="0">
                <a:latin typeface="Arial" panose="020B0604020202020204" pitchFamily="34" charset="0"/>
                <a:ea typeface="MS PGothic" panose="020B0600070205080204" pitchFamily="34" charset="-128"/>
              </a:rPr>
              <a:t>Planificaci</a:t>
            </a:r>
            <a:r>
              <a:rPr lang="en-US" altLang="ja-JP" sz="2200" dirty="0">
                <a:latin typeface="Arial" panose="020B0604020202020204" pitchFamily="34" charset="0"/>
              </a:rPr>
              <a:t>ón</a:t>
            </a:r>
            <a:endParaRPr lang="en-US" altLang="es-GT" sz="2400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08" name="Text Box 9"/>
          <p:cNvSpPr txBox="1">
            <a:spLocks noChangeArrowheads="1"/>
          </p:cNvSpPr>
          <p:nvPr/>
        </p:nvSpPr>
        <p:spPr bwMode="auto">
          <a:xfrm>
            <a:off x="3910012" y="3698875"/>
            <a:ext cx="2700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GT" sz="2800" b="1" dirty="0">
                <a:latin typeface="Arial" panose="020B0604020202020204" pitchFamily="34" charset="0"/>
                <a:ea typeface="MS PGothic" panose="020B0600070205080204" pitchFamily="34" charset="-128"/>
              </a:rPr>
              <a:t>Aprobaci</a:t>
            </a:r>
            <a:r>
              <a:rPr lang="en-US" altLang="ja-JP" sz="2800" b="1" dirty="0">
                <a:latin typeface="Arial" panose="020B0604020202020204" pitchFamily="34" charset="0"/>
              </a:rPr>
              <a:t>ón</a:t>
            </a:r>
            <a:endParaRPr lang="en-US" altLang="es-GT" sz="24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09" name="Text Box 10"/>
          <p:cNvSpPr txBox="1">
            <a:spLocks noChangeArrowheads="1"/>
          </p:cNvSpPr>
          <p:nvPr/>
        </p:nvSpPr>
        <p:spPr bwMode="auto">
          <a:xfrm>
            <a:off x="3910013" y="4287838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GT" sz="2400" dirty="0">
                <a:latin typeface="Arial" panose="020B0604020202020204" pitchFamily="34" charset="0"/>
                <a:ea typeface="MS PGothic" panose="020B0600070205080204" pitchFamily="34" charset="-128"/>
              </a:rPr>
              <a:t>Ejecuci</a:t>
            </a:r>
            <a:r>
              <a:rPr lang="en-US" altLang="ja-JP" sz="2400" dirty="0">
                <a:latin typeface="Arial" panose="020B0604020202020204" pitchFamily="34" charset="0"/>
              </a:rPr>
              <a:t>ón</a:t>
            </a:r>
            <a:endParaRPr lang="en-US" altLang="es-GT" sz="2400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10" name="Text Box 11"/>
          <p:cNvSpPr txBox="1">
            <a:spLocks noChangeArrowheads="1"/>
          </p:cNvSpPr>
          <p:nvPr/>
        </p:nvSpPr>
        <p:spPr bwMode="auto">
          <a:xfrm>
            <a:off x="3910013" y="4918075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GT" sz="2400" dirty="0" err="1">
                <a:latin typeface="Arial" panose="020B0604020202020204" pitchFamily="34" charset="0"/>
                <a:ea typeface="MS PGothic" panose="020B0600070205080204" pitchFamily="34" charset="-128"/>
              </a:rPr>
              <a:t>Seguimiento</a:t>
            </a:r>
            <a:r>
              <a:rPr lang="en-US" altLang="es-GT" sz="2400" dirty="0">
                <a:latin typeface="Arial" panose="020B0604020202020204" pitchFamily="34" charset="0"/>
                <a:ea typeface="MS PGothic" panose="020B0600070205080204" pitchFamily="34" charset="-128"/>
              </a:rPr>
              <a:t> y </a:t>
            </a:r>
            <a:r>
              <a:rPr lang="en-US" altLang="es-GT" sz="2400" dirty="0" err="1">
                <a:latin typeface="Arial" panose="020B0604020202020204" pitchFamily="34" charset="0"/>
                <a:ea typeface="MS PGothic" panose="020B0600070205080204" pitchFamily="34" charset="-128"/>
              </a:rPr>
              <a:t>evaluaci</a:t>
            </a:r>
            <a:r>
              <a:rPr lang="en-US" altLang="ja-JP" sz="2400" dirty="0" err="1">
                <a:latin typeface="Arial" panose="020B0604020202020204" pitchFamily="34" charset="0"/>
              </a:rPr>
              <a:t>ón</a:t>
            </a:r>
            <a:endParaRPr lang="en-US" altLang="es-GT" sz="2400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11" name="Text Box 12"/>
          <p:cNvSpPr txBox="1">
            <a:spLocks noChangeArrowheads="1"/>
          </p:cNvSpPr>
          <p:nvPr/>
        </p:nvSpPr>
        <p:spPr bwMode="auto">
          <a:xfrm>
            <a:off x="3910013" y="5551488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GT" sz="2400">
                <a:latin typeface="Arial" panose="020B0604020202020204" pitchFamily="34" charset="0"/>
                <a:ea typeface="MS PGothic" panose="020B0600070205080204" pitchFamily="34" charset="-128"/>
              </a:rPr>
              <a:t>Liquidaci</a:t>
            </a:r>
            <a:r>
              <a:rPr lang="en-US" altLang="ja-JP" sz="2400">
                <a:latin typeface="Arial" panose="020B0604020202020204" pitchFamily="34" charset="0"/>
              </a:rPr>
              <a:t>ón y rendición</a:t>
            </a:r>
            <a:endParaRPr lang="en-US" altLang="es-GT" sz="240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12" name="Text Box 14"/>
          <p:cNvSpPr txBox="1">
            <a:spLocks noChangeArrowheads="1"/>
          </p:cNvSpPr>
          <p:nvPr/>
        </p:nvSpPr>
        <p:spPr bwMode="auto">
          <a:xfrm>
            <a:off x="3436938" y="2057400"/>
            <a:ext cx="304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s-GT" sz="22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4113" name="Text Box 15"/>
          <p:cNvSpPr txBox="1">
            <a:spLocks noChangeArrowheads="1"/>
          </p:cNvSpPr>
          <p:nvPr/>
        </p:nvSpPr>
        <p:spPr bwMode="auto">
          <a:xfrm>
            <a:off x="3451225" y="2662238"/>
            <a:ext cx="2905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en-US" altLang="es-GT" sz="22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4114" name="Text Box 16"/>
          <p:cNvSpPr txBox="1">
            <a:spLocks noChangeArrowheads="1"/>
          </p:cNvSpPr>
          <p:nvPr/>
        </p:nvSpPr>
        <p:spPr bwMode="auto">
          <a:xfrm>
            <a:off x="3436938" y="3295650"/>
            <a:ext cx="304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s-GT" sz="22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4115" name="Text Box 17"/>
          <p:cNvSpPr txBox="1">
            <a:spLocks noChangeArrowheads="1"/>
          </p:cNvSpPr>
          <p:nvPr/>
        </p:nvSpPr>
        <p:spPr bwMode="auto">
          <a:xfrm>
            <a:off x="3429000" y="3914775"/>
            <a:ext cx="304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s-GT" sz="22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4</a:t>
            </a:r>
          </a:p>
        </p:txBody>
      </p:sp>
      <p:sp>
        <p:nvSpPr>
          <p:cNvPr id="4116" name="Text Box 18"/>
          <p:cNvSpPr txBox="1">
            <a:spLocks noChangeArrowheads="1"/>
          </p:cNvSpPr>
          <p:nvPr/>
        </p:nvSpPr>
        <p:spPr bwMode="auto">
          <a:xfrm>
            <a:off x="3438525" y="4519613"/>
            <a:ext cx="304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s-GT" sz="22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5</a:t>
            </a:r>
          </a:p>
        </p:txBody>
      </p:sp>
      <p:sp>
        <p:nvSpPr>
          <p:cNvPr id="4117" name="Text Box 19"/>
          <p:cNvSpPr txBox="1">
            <a:spLocks noChangeArrowheads="1"/>
          </p:cNvSpPr>
          <p:nvPr/>
        </p:nvSpPr>
        <p:spPr bwMode="auto">
          <a:xfrm>
            <a:off x="3436938" y="5135563"/>
            <a:ext cx="304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s-GT" sz="22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6</a:t>
            </a:r>
          </a:p>
        </p:txBody>
      </p:sp>
      <p:sp>
        <p:nvSpPr>
          <p:cNvPr id="4118" name="Text Box 20"/>
          <p:cNvSpPr txBox="1">
            <a:spLocks noChangeArrowheads="1"/>
          </p:cNvSpPr>
          <p:nvPr/>
        </p:nvSpPr>
        <p:spPr bwMode="auto">
          <a:xfrm>
            <a:off x="3436938" y="5772150"/>
            <a:ext cx="304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s-GT" sz="2200" b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7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1858963" y="2008188"/>
            <a:ext cx="1317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GT" b="1">
                <a:latin typeface="Arial" panose="020B0604020202020204" pitchFamily="34" charset="0"/>
                <a:ea typeface="MS PGothic" panose="020B0600070205080204" pitchFamily="34" charset="-128"/>
              </a:rPr>
              <a:t>Feb - Abril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858963" y="2566988"/>
            <a:ext cx="1420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GT" b="1">
                <a:latin typeface="Arial" panose="020B0604020202020204" pitchFamily="34" charset="0"/>
                <a:ea typeface="MS PGothic" panose="020B0600070205080204" pitchFamily="34" charset="-128"/>
              </a:rPr>
              <a:t>Abril - Ago.</a:t>
            </a:r>
            <a:endParaRPr lang="en-US" altLang="es-GT" sz="2400" b="1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1858963" y="32115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GT" b="1">
                <a:latin typeface="Arial" panose="020B0604020202020204" pitchFamily="34" charset="0"/>
                <a:ea typeface="MS PGothic" panose="020B0600070205080204" pitchFamily="34" charset="-128"/>
              </a:rPr>
              <a:t>Sep. </a:t>
            </a:r>
            <a:endParaRPr lang="en-US" altLang="es-GT" sz="2400" b="1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1858963" y="3821113"/>
            <a:ext cx="1360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GT" b="1">
                <a:latin typeface="Arial" panose="020B0604020202020204" pitchFamily="34" charset="0"/>
                <a:ea typeface="MS PGothic" panose="020B0600070205080204" pitchFamily="34" charset="-128"/>
              </a:rPr>
              <a:t>Sep. - Nov.</a:t>
            </a:r>
            <a:endParaRPr lang="en-US" altLang="es-GT" sz="2400" b="1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23" name="Text Box 28"/>
          <p:cNvSpPr txBox="1">
            <a:spLocks noChangeArrowheads="1"/>
          </p:cNvSpPr>
          <p:nvPr/>
        </p:nvSpPr>
        <p:spPr bwMode="auto">
          <a:xfrm>
            <a:off x="1858963" y="4689475"/>
            <a:ext cx="13001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GT" b="1">
                <a:latin typeface="Arial" panose="020B0604020202020204" pitchFamily="34" charset="0"/>
                <a:ea typeface="MS PGothic" panose="020B0600070205080204" pitchFamily="34" charset="-128"/>
              </a:rPr>
              <a:t>Ene. - Dic.</a:t>
            </a:r>
            <a:endParaRPr lang="en-US" altLang="es-GT" sz="2400" b="1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24" name="Text Box 29"/>
          <p:cNvSpPr txBox="1">
            <a:spLocks noChangeArrowheads="1"/>
          </p:cNvSpPr>
          <p:nvPr/>
        </p:nvSpPr>
        <p:spPr bwMode="auto">
          <a:xfrm>
            <a:off x="1858963" y="5680075"/>
            <a:ext cx="1395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GT" b="1">
                <a:latin typeface="Arial" panose="020B0604020202020204" pitchFamily="34" charset="0"/>
                <a:ea typeface="MS PGothic" panose="020B0600070205080204" pitchFamily="34" charset="-128"/>
              </a:rPr>
              <a:t>Ene. - Abril</a:t>
            </a:r>
            <a:endParaRPr lang="en-US" altLang="es-GT" sz="2400" b="1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25" name="Text Box 31"/>
          <p:cNvSpPr txBox="1">
            <a:spLocks noChangeArrowheads="1"/>
          </p:cNvSpPr>
          <p:nvPr/>
        </p:nvSpPr>
        <p:spPr bwMode="auto">
          <a:xfrm>
            <a:off x="779463" y="2952750"/>
            <a:ext cx="8699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GT" sz="2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2018</a:t>
            </a:r>
          </a:p>
        </p:txBody>
      </p:sp>
      <p:sp>
        <p:nvSpPr>
          <p:cNvPr id="4126" name="Line 32"/>
          <p:cNvSpPr>
            <a:spLocks noChangeShapeType="1"/>
          </p:cNvSpPr>
          <p:nvPr/>
        </p:nvSpPr>
        <p:spPr bwMode="auto">
          <a:xfrm>
            <a:off x="1724025" y="2038350"/>
            <a:ext cx="0" cy="21336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27" name="Line 35"/>
          <p:cNvSpPr>
            <a:spLocks noChangeShapeType="1"/>
          </p:cNvSpPr>
          <p:nvPr/>
        </p:nvSpPr>
        <p:spPr bwMode="auto">
          <a:xfrm>
            <a:off x="1724025" y="4340225"/>
            <a:ext cx="0" cy="1127125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28" name="Line 36"/>
          <p:cNvSpPr>
            <a:spLocks noChangeShapeType="1"/>
          </p:cNvSpPr>
          <p:nvPr/>
        </p:nvSpPr>
        <p:spPr bwMode="auto">
          <a:xfrm>
            <a:off x="1724025" y="5626100"/>
            <a:ext cx="0" cy="45085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29" name="Text Box 37"/>
          <p:cNvSpPr txBox="1">
            <a:spLocks noChangeArrowheads="1"/>
          </p:cNvSpPr>
          <p:nvPr/>
        </p:nvSpPr>
        <p:spPr bwMode="auto">
          <a:xfrm>
            <a:off x="779463" y="4689475"/>
            <a:ext cx="8699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GT" sz="2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2019</a:t>
            </a:r>
          </a:p>
        </p:txBody>
      </p:sp>
      <p:sp>
        <p:nvSpPr>
          <p:cNvPr id="4130" name="Text Box 38"/>
          <p:cNvSpPr txBox="1">
            <a:spLocks noChangeArrowheads="1"/>
          </p:cNvSpPr>
          <p:nvPr/>
        </p:nvSpPr>
        <p:spPr bwMode="auto">
          <a:xfrm>
            <a:off x="779463" y="5619750"/>
            <a:ext cx="8699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GT" sz="2400" b="1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2020</a:t>
            </a:r>
          </a:p>
        </p:txBody>
      </p:sp>
      <p:sp>
        <p:nvSpPr>
          <p:cNvPr id="4131" name="Text Box 7"/>
          <p:cNvSpPr txBox="1">
            <a:spLocks noChangeArrowheads="1"/>
          </p:cNvSpPr>
          <p:nvPr/>
        </p:nvSpPr>
        <p:spPr bwMode="auto">
          <a:xfrm>
            <a:off x="3910013" y="3008313"/>
            <a:ext cx="27003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GT" sz="2200" dirty="0" err="1">
                <a:latin typeface="Arial" panose="020B0604020202020204" pitchFamily="34" charset="0"/>
                <a:ea typeface="MS PGothic" panose="020B0600070205080204" pitchFamily="34" charset="-128"/>
              </a:rPr>
              <a:t>Presentación</a:t>
            </a:r>
            <a:endParaRPr lang="en-US" altLang="es-GT" sz="2200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32" name="Text Box 6"/>
          <p:cNvSpPr txBox="1">
            <a:spLocks noChangeArrowheads="1"/>
          </p:cNvSpPr>
          <p:nvPr/>
        </p:nvSpPr>
        <p:spPr bwMode="auto">
          <a:xfrm>
            <a:off x="3910013" y="2463800"/>
            <a:ext cx="1752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GT" sz="2200" dirty="0" err="1">
                <a:latin typeface="Arial" panose="020B0604020202020204" pitchFamily="34" charset="0"/>
                <a:ea typeface="MS PGothic" panose="020B0600070205080204" pitchFamily="34" charset="-128"/>
              </a:rPr>
              <a:t>Formulación</a:t>
            </a:r>
            <a:endParaRPr lang="en-US" altLang="es-GT" sz="2400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4"/>
          <p:cNvSpPr/>
          <p:nvPr/>
        </p:nvSpPr>
        <p:spPr>
          <a:xfrm>
            <a:off x="791136" y="1314083"/>
            <a:ext cx="7704856" cy="1106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GT" sz="1800" b="1" dirty="0" smtClean="0">
                <a:solidFill>
                  <a:prstClr val="black"/>
                </a:solidFill>
                <a:latin typeface="Arial" panose="020B0604020202020204"/>
              </a:rPr>
              <a:t>Administración Central</a:t>
            </a:r>
            <a:endParaRPr lang="es-GT" sz="1800" b="1" dirty="0">
              <a:solidFill>
                <a:prstClr val="black"/>
              </a:solidFill>
              <a:latin typeface="Arial" panose="020B0604020202020204"/>
            </a:endParaRPr>
          </a:p>
          <a:p>
            <a:pPr algn="ctr"/>
            <a:r>
              <a:rPr lang="es-GT" sz="1800" b="1" dirty="0" smtClean="0">
                <a:solidFill>
                  <a:prstClr val="black"/>
                </a:solidFill>
                <a:latin typeface="Arial" panose="020B0604020202020204"/>
              </a:rPr>
              <a:t>Presupuesto de Ingresos</a:t>
            </a:r>
          </a:p>
          <a:p>
            <a:pPr algn="ctr"/>
            <a:r>
              <a:rPr lang="es-GT" sz="1800" b="1" dirty="0" smtClean="0">
                <a:solidFill>
                  <a:prstClr val="black"/>
                </a:solidFill>
                <a:latin typeface="Arial" panose="020B0604020202020204"/>
              </a:rPr>
              <a:t>Vigente 2018, </a:t>
            </a:r>
            <a:r>
              <a:rPr lang="es-MX" altLang="es-GT" sz="1800" b="1" dirty="0" smtClean="0">
                <a:solidFill>
                  <a:prstClr val="black"/>
                </a:solidFill>
                <a:latin typeface="Arial" panose="020B0604020202020204"/>
              </a:rPr>
              <a:t>Proyecto</a:t>
            </a:r>
            <a:r>
              <a:rPr lang="es-GT" sz="1800" b="1" dirty="0" smtClean="0">
                <a:solidFill>
                  <a:prstClr val="black"/>
                </a:solidFill>
                <a:latin typeface="Arial" panose="020B0604020202020204"/>
              </a:rPr>
              <a:t> y Aprobado 2019</a:t>
            </a:r>
            <a:endParaRPr lang="es-GT" sz="1800" b="1" dirty="0">
              <a:solidFill>
                <a:prstClr val="black"/>
              </a:solidFill>
              <a:latin typeface="Arial" panose="020B0604020202020204"/>
            </a:endParaRPr>
          </a:p>
          <a:p>
            <a:pPr lvl="0" algn="ctr"/>
            <a:r>
              <a:rPr lang="es-GT" sz="1200" b="1" dirty="0" smtClean="0">
                <a:solidFill>
                  <a:prstClr val="black"/>
                </a:solidFill>
                <a:latin typeface="Arial" panose="020B0604020202020204"/>
              </a:rPr>
              <a:t>(Montos en Millones </a:t>
            </a:r>
            <a:r>
              <a:rPr lang="es-GT" sz="1200" b="1" dirty="0">
                <a:solidFill>
                  <a:prstClr val="black"/>
                </a:solidFill>
                <a:latin typeface="Arial" panose="020B0604020202020204"/>
              </a:rPr>
              <a:t>de </a:t>
            </a:r>
            <a:r>
              <a:rPr lang="es-GT" sz="1200" b="1" dirty="0" smtClean="0">
                <a:solidFill>
                  <a:prstClr val="black"/>
                </a:solidFill>
                <a:latin typeface="Arial" panose="020B0604020202020204"/>
              </a:rPr>
              <a:t>Quetzales)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88594" y="6264612"/>
            <a:ext cx="8775894" cy="33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GT" sz="1000" dirty="0" smtClean="0">
                <a:solidFill>
                  <a:sysClr val="windowText" lastClr="000000"/>
                </a:solidFill>
                <a:latin typeface="Arial" panose="020B0604020202020204"/>
              </a:rPr>
              <a:t>Fuente: Sistema de Contabilidad Integrada </a:t>
            </a:r>
            <a:r>
              <a:rPr lang="es-MX" altLang="es-GT" sz="1000" dirty="0" smtClean="0">
                <a:solidFill>
                  <a:sysClr val="windowText" lastClr="000000"/>
                </a:solidFill>
                <a:latin typeface="Arial" panose="020B0604020202020204"/>
              </a:rPr>
              <a:t>(</a:t>
            </a:r>
            <a:r>
              <a:rPr lang="es-GT" sz="1000" dirty="0" smtClean="0">
                <a:solidFill>
                  <a:sysClr val="windowText" lastClr="000000"/>
                </a:solidFill>
                <a:latin typeface="Arial" panose="020B0604020202020204"/>
              </a:rPr>
              <a:t>Sicoin</a:t>
            </a:r>
            <a:r>
              <a:rPr lang="es-MX" altLang="es-GT" sz="1000" dirty="0" smtClean="0">
                <a:solidFill>
                  <a:sysClr val="windowText" lastClr="000000"/>
                </a:solidFill>
                <a:latin typeface="Arial" panose="020B0604020202020204"/>
              </a:rPr>
              <a:t>) y Decreto Número 25-2018, Ley del Presupuesto General de Ingresos y Egresos del Estado para el Ejercicio Fiscal 2019.</a:t>
            </a:r>
            <a:endParaRPr lang="es-GT" sz="1000" dirty="0" smtClean="0">
              <a:solidFill>
                <a:sysClr val="windowText" lastClr="000000"/>
              </a:solidFill>
              <a:latin typeface="Arial" panose="020B0604020202020204"/>
            </a:endParaRPr>
          </a:p>
          <a:p>
            <a:pPr algn="just"/>
            <a:r>
              <a:rPr lang="es-GT" sz="1000" dirty="0" smtClean="0">
                <a:solidFill>
                  <a:sysClr val="windowText" lastClr="000000"/>
                </a:solidFill>
                <a:latin typeface="Arial" panose="020B0604020202020204"/>
              </a:rPr>
              <a:t>*Datos al 30 de noviembre.</a:t>
            </a:r>
            <a:endParaRPr lang="es-GT" sz="1200" dirty="0"/>
          </a:p>
        </p:txBody>
      </p:sp>
      <p:sp>
        <p:nvSpPr>
          <p:cNvPr id="3074" name="1 Título"/>
          <p:cNvSpPr>
            <a:spLocks noGrp="1" noChangeArrowheads="1"/>
          </p:cNvSpPr>
          <p:nvPr/>
        </p:nvSpPr>
        <p:spPr>
          <a:xfrm>
            <a:off x="50165" y="375920"/>
            <a:ext cx="9044305" cy="648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s-MX" altLang="es-GT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Respecto al Proyecto 2019, el Decreto 25-2018 presenta varias disminuciones en los rubros de ingreso, tales como                              Q1,182</a:t>
            </a:r>
            <a:r>
              <a:rPr lang="es-GT" altLang="es-GT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MX" altLang="es-GT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millones en los ingresos tributarios y Q2,171.5 millones en prestamos externos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67457"/>
              </p:ext>
            </p:extLst>
          </p:nvPr>
        </p:nvGraphicFramePr>
        <p:xfrm>
          <a:off x="188595" y="2509866"/>
          <a:ext cx="8847900" cy="3655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1677"/>
                <a:gridCol w="1044304"/>
                <a:gridCol w="1071082"/>
                <a:gridCol w="1071082"/>
                <a:gridCol w="1071082"/>
                <a:gridCol w="948673"/>
              </a:tblGrid>
              <a:tr h="642703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     "/>
                        </a:rPr>
                        <a:t>DESCRIPCIÓN</a:t>
                      </a:r>
                      <a:endParaRPr lang="es-GT" sz="1050" b="1" i="0" u="none" strike="noStrike" dirty="0">
                        <a:solidFill>
                          <a:schemeClr val="bg1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     "/>
                        </a:rPr>
                        <a:t>A. </a:t>
                      </a:r>
                      <a:br>
                        <a:rPr lang="es-GT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     "/>
                        </a:rPr>
                      </a:br>
                      <a:r>
                        <a:rPr lang="es-GT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     "/>
                        </a:rPr>
                        <a:t>VIGENTE 2018*</a:t>
                      </a:r>
                      <a:endParaRPr lang="es-GT" sz="1050" b="1" i="0" u="none" strike="noStrike" dirty="0">
                        <a:solidFill>
                          <a:schemeClr val="bg1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     "/>
                        </a:rPr>
                        <a:t>B. </a:t>
                      </a:r>
                      <a:br>
                        <a:rPr lang="es-GT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     "/>
                        </a:rPr>
                      </a:br>
                      <a:r>
                        <a:rPr lang="es-GT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    "/>
                        </a:rPr>
                        <a:t>PROYECTO 2019</a:t>
                      </a:r>
                      <a:endParaRPr lang="es-GT" sz="1050" b="1" i="0" u="none" strike="noStrike" dirty="0">
                        <a:solidFill>
                          <a:schemeClr val="bg1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     "/>
                        </a:rPr>
                        <a:t>C. </a:t>
                      </a:r>
                      <a:br>
                        <a:rPr lang="es-GT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     "/>
                        </a:rPr>
                      </a:br>
                      <a:r>
                        <a:rPr lang="es-GT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    "/>
                        </a:rPr>
                        <a:t>DICTAMEN COMISIÓN</a:t>
                      </a:r>
                      <a:endParaRPr lang="es-GT" sz="1050" b="1" i="0" u="none" strike="noStrike" dirty="0">
                        <a:solidFill>
                          <a:schemeClr val="bg1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     "/>
                        </a:rPr>
                        <a:t>D. </a:t>
                      </a:r>
                      <a:br>
                        <a:rPr lang="es-GT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     "/>
                        </a:rPr>
                      </a:br>
                      <a:r>
                        <a:rPr lang="es-GT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     "/>
                        </a:rPr>
                        <a:t>APROBADO </a:t>
                      </a:r>
                      <a:br>
                        <a:rPr lang="es-GT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     "/>
                        </a:rPr>
                      </a:br>
                      <a:r>
                        <a:rPr lang="es-GT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     "/>
                        </a:rPr>
                        <a:t>DTO. </a:t>
                      </a:r>
                      <a:r>
                        <a:rPr lang="es-GT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    "/>
                        </a:rPr>
                        <a:t>25-2018</a:t>
                      </a:r>
                      <a:endParaRPr lang="es-GT" sz="1050" b="1" i="0" u="none" strike="noStrike" dirty="0">
                        <a:solidFill>
                          <a:schemeClr val="bg1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     "/>
                        </a:rPr>
                        <a:t>E =(D-B)</a:t>
                      </a:r>
                      <a:br>
                        <a:rPr lang="es-GT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     "/>
                        </a:rPr>
                      </a:br>
                      <a:r>
                        <a:rPr lang="es-GT" sz="1050" b="1" u="none" strike="noStrike" dirty="0">
                          <a:solidFill>
                            <a:schemeClr val="bg1"/>
                          </a:solidFill>
                          <a:effectLst/>
                          <a:latin typeface="Arial     "/>
                        </a:rPr>
                        <a:t>DIFERENCIAS</a:t>
                      </a:r>
                      <a:endParaRPr lang="es-GT" sz="1050" b="1" i="0" u="none" strike="noStrike" dirty="0">
                        <a:solidFill>
                          <a:schemeClr val="bg1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7223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05665">
                <a:tc>
                  <a:txBody>
                    <a:bodyPr/>
                    <a:lstStyle/>
                    <a:p>
                      <a:pPr algn="ctr" fontAlgn="b"/>
                      <a:r>
                        <a:rPr lang="es-GT" sz="1050" b="1" u="none" strike="noStrike" dirty="0">
                          <a:effectLst/>
                          <a:latin typeface="Arial     "/>
                        </a:rPr>
                        <a:t>TOTAL</a:t>
                      </a:r>
                      <a:endParaRPr lang="es-GT" sz="1050" b="1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u="dbl" strike="noStrike" dirty="0">
                          <a:effectLst/>
                          <a:latin typeface="Arial     "/>
                        </a:rPr>
                        <a:t>78,391.5</a:t>
                      </a:r>
                      <a:endParaRPr lang="es-GT" sz="1050" b="1" i="0" u="dbl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u="dbl" strike="noStrike" dirty="0">
                          <a:effectLst/>
                          <a:latin typeface="Arial     "/>
                        </a:rPr>
                        <a:t>89,775.1</a:t>
                      </a:r>
                      <a:endParaRPr lang="es-GT" sz="1050" b="1" i="0" u="dbl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u="dbl" strike="noStrike" dirty="0">
                          <a:effectLst/>
                          <a:latin typeface="Arial     "/>
                        </a:rPr>
                        <a:t>87,715.1</a:t>
                      </a:r>
                      <a:endParaRPr lang="es-GT" sz="1050" b="1" i="0" u="dbl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u="dbl" strike="noStrike" dirty="0">
                          <a:effectLst/>
                          <a:latin typeface="Arial     "/>
                        </a:rPr>
                        <a:t>87,715.1</a:t>
                      </a:r>
                      <a:endParaRPr lang="es-GT" sz="1050" b="1" i="0" u="dbl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u="dbl" strike="noStrike" dirty="0">
                          <a:solidFill>
                            <a:srgbClr val="FF0000"/>
                          </a:solidFill>
                          <a:effectLst/>
                          <a:latin typeface="Arial     "/>
                        </a:rPr>
                        <a:t>(2,060.0)</a:t>
                      </a:r>
                      <a:endParaRPr lang="es-GT" sz="1050" b="1" i="0" u="dbl" strike="noStrike" dirty="0">
                        <a:solidFill>
                          <a:srgbClr val="FF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02053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1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1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1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1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1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1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05665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 smtClean="0">
                          <a:effectLst/>
                          <a:latin typeface="Arial     "/>
                        </a:rPr>
                        <a:t>Ingresos </a:t>
                      </a:r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Tributarios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58,246.5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65,210.5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64,027.7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64,027.7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solidFill>
                            <a:srgbClr val="FF0000"/>
                          </a:solidFill>
                          <a:effectLst/>
                          <a:latin typeface="Arial     "/>
                        </a:rPr>
                        <a:t>(1,182.8)</a:t>
                      </a:r>
                      <a:endParaRPr lang="es-GT" sz="1050" b="0" i="0" u="none" strike="noStrike" dirty="0">
                        <a:solidFill>
                          <a:srgbClr val="FF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05665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 smtClean="0">
                          <a:effectLst/>
                          <a:latin typeface="Arial     "/>
                        </a:rPr>
                        <a:t>Ingresos </a:t>
                      </a:r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No Tributarios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603.1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671.3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817.2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817.2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145.8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05665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 smtClean="0">
                          <a:effectLst/>
                          <a:latin typeface="Arial     "/>
                        </a:rPr>
                        <a:t>Contribuciones </a:t>
                      </a:r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a la Seg. Soc.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2,490.6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2,170.7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2,587.2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2,587.2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416.5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05665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 smtClean="0">
                          <a:effectLst/>
                          <a:latin typeface="Arial     "/>
                        </a:rPr>
                        <a:t>Venta </a:t>
                      </a:r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d</a:t>
                      </a:r>
                      <a:r>
                        <a:rPr lang="es-GT" sz="1050" u="none" strike="noStrike" dirty="0" smtClean="0">
                          <a:effectLst/>
                          <a:latin typeface="Arial     "/>
                        </a:rPr>
                        <a:t>e </a:t>
                      </a:r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Bienes y Servicios 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443.3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415.7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415.7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415.7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05665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 smtClean="0">
                          <a:effectLst/>
                          <a:latin typeface="Arial     "/>
                        </a:rPr>
                        <a:t>Rentas</a:t>
                      </a:r>
                      <a:r>
                        <a:rPr lang="es-GT" sz="1050" u="none" strike="noStrike" baseline="0" dirty="0" smtClean="0">
                          <a:effectLst/>
                          <a:latin typeface="Arial     "/>
                        </a:rPr>
                        <a:t> </a:t>
                      </a:r>
                      <a:r>
                        <a:rPr lang="es-GT" sz="1050" u="none" strike="noStrike" dirty="0" smtClean="0">
                          <a:effectLst/>
                          <a:latin typeface="Arial     "/>
                        </a:rPr>
                        <a:t>de </a:t>
                      </a:r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la Propiedad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251.8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284.5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423.5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423.5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139.0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05665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 smtClean="0">
                          <a:effectLst/>
                          <a:latin typeface="Arial     "/>
                        </a:rPr>
                        <a:t>Transferencias</a:t>
                      </a:r>
                      <a:r>
                        <a:rPr lang="es-GT" sz="1050" u="none" strike="noStrike" baseline="0" dirty="0" smtClean="0">
                          <a:effectLst/>
                          <a:latin typeface="Arial     "/>
                        </a:rPr>
                        <a:t> </a:t>
                      </a:r>
                      <a:r>
                        <a:rPr lang="es-GT" sz="1050" u="none" strike="noStrike" dirty="0" smtClean="0">
                          <a:effectLst/>
                          <a:latin typeface="Arial     "/>
                        </a:rPr>
                        <a:t>Corrientes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641.9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272.8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272.8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272.8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05665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 smtClean="0">
                          <a:effectLst/>
                          <a:latin typeface="Arial     "/>
                        </a:rPr>
                        <a:t>Transferencias</a:t>
                      </a:r>
                      <a:r>
                        <a:rPr lang="es-GT" sz="1050" u="none" strike="noStrike" baseline="0" dirty="0" smtClean="0">
                          <a:effectLst/>
                          <a:latin typeface="Arial     "/>
                        </a:rPr>
                        <a:t> </a:t>
                      </a:r>
                      <a:r>
                        <a:rPr lang="es-GT" sz="1050" u="none" strike="noStrike" dirty="0" smtClean="0">
                          <a:effectLst/>
                          <a:latin typeface="Arial     "/>
                        </a:rPr>
                        <a:t>de </a:t>
                      </a:r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Capital 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1.8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05665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 smtClean="0">
                          <a:effectLst/>
                          <a:latin typeface="Arial     "/>
                        </a:rPr>
                        <a:t>Recuperación </a:t>
                      </a:r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de Préstamos 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4.9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3.4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3.4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3.4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05665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 smtClean="0">
                          <a:effectLst/>
                          <a:latin typeface="Arial     "/>
                        </a:rPr>
                        <a:t>Disminución </a:t>
                      </a:r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de Otros Activos 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1,501.2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2,774.4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3,367.4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3,367.4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593.0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05665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 smtClean="0">
                          <a:effectLst/>
                          <a:latin typeface="Arial     "/>
                        </a:rPr>
                        <a:t>Endeudamiento </a:t>
                      </a:r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Interno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10,843.5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14,207.6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14,207.6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14,207.6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05665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 smtClean="0">
                          <a:effectLst/>
                          <a:latin typeface="Arial     "/>
                        </a:rPr>
                        <a:t>Endeudamiento </a:t>
                      </a:r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Externo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3,363.0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3,764.1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1,592.6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1,592.6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solidFill>
                            <a:srgbClr val="FF0000"/>
                          </a:solidFill>
                          <a:effectLst/>
                          <a:latin typeface="Arial     "/>
                        </a:rPr>
                        <a:t>(2,171.5)</a:t>
                      </a:r>
                      <a:endParaRPr lang="es-GT" sz="1050" b="0" i="0" u="none" strike="noStrike" dirty="0">
                        <a:solidFill>
                          <a:srgbClr val="FF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05665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u="none" strike="noStrike" dirty="0">
                          <a:effectLst/>
                          <a:latin typeface="Arial     "/>
                        </a:rPr>
                        <a:t> </a:t>
                      </a:r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8732" y="828040"/>
            <a:ext cx="9180512" cy="792088"/>
          </a:xfrm>
        </p:spPr>
        <p:txBody>
          <a:bodyPr/>
          <a:lstStyle/>
          <a:p>
            <a:r>
              <a:rPr lang="es-MX" altLang="es-GT" sz="1400" b="1" dirty="0" smtClean="0">
                <a:solidFill>
                  <a:prstClr val="black"/>
                </a:solidFill>
                <a:latin typeface="Arial" panose="020B0604020202020204"/>
                <a:sym typeface="+mn-ea"/>
              </a:rPr>
              <a:t>Presupuesto </a:t>
            </a:r>
            <a:r>
              <a:rPr lang="es-GT" sz="1400" b="1" dirty="0" smtClean="0">
                <a:solidFill>
                  <a:prstClr val="black"/>
                </a:solidFill>
                <a:latin typeface="Arial" panose="020B0604020202020204"/>
                <a:sym typeface="+mn-ea"/>
              </a:rPr>
              <a:t>Vigente 2018, </a:t>
            </a:r>
            <a:r>
              <a:rPr lang="es-MX" altLang="es-GT" sz="1400" b="1" dirty="0" smtClean="0">
                <a:solidFill>
                  <a:prstClr val="black"/>
                </a:solidFill>
                <a:latin typeface="Arial" panose="020B0604020202020204"/>
                <a:sym typeface="+mn-ea"/>
              </a:rPr>
              <a:t>Proyecto</a:t>
            </a:r>
            <a:r>
              <a:rPr lang="es-GT" sz="1400" b="1" dirty="0" smtClean="0">
                <a:solidFill>
                  <a:prstClr val="black"/>
                </a:solidFill>
                <a:latin typeface="Arial" panose="020B0604020202020204"/>
                <a:sym typeface="+mn-ea"/>
              </a:rPr>
              <a:t> y Aprobado 2019</a:t>
            </a:r>
            <a:r>
              <a:rPr lang="es-GT" sz="1400" b="1" dirty="0">
                <a:solidFill>
                  <a:prstClr val="black"/>
                </a:solidFill>
                <a:latin typeface="Arial" panose="020B0604020202020204"/>
              </a:rPr>
              <a:t/>
            </a:r>
            <a:br>
              <a:rPr lang="es-GT" sz="1400" b="1" dirty="0">
                <a:solidFill>
                  <a:prstClr val="black"/>
                </a:solidFill>
                <a:latin typeface="Arial" panose="020B0604020202020204"/>
              </a:rPr>
            </a:br>
            <a:r>
              <a:rPr lang="es-GT" sz="1400" b="1" dirty="0" smtClean="0">
                <a:solidFill>
                  <a:prstClr val="black"/>
                </a:solidFill>
                <a:latin typeface="Arial" panose="020B0604020202020204"/>
                <a:sym typeface="+mn-ea"/>
              </a:rPr>
              <a:t>(Montos en Millones </a:t>
            </a:r>
            <a:r>
              <a:rPr lang="es-GT" sz="1400" b="1" dirty="0">
                <a:solidFill>
                  <a:prstClr val="black"/>
                </a:solidFill>
                <a:latin typeface="Arial" panose="020B0604020202020204"/>
                <a:sym typeface="+mn-ea"/>
              </a:rPr>
              <a:t>de </a:t>
            </a:r>
            <a:r>
              <a:rPr lang="es-GT" sz="1400" b="1" dirty="0" smtClean="0">
                <a:solidFill>
                  <a:prstClr val="black"/>
                </a:solidFill>
                <a:latin typeface="Arial" panose="020B0604020202020204"/>
                <a:sym typeface="+mn-ea"/>
              </a:rPr>
              <a:t>Quetzales)</a:t>
            </a:r>
            <a:endParaRPr lang="es-GT" sz="1400" b="1" dirty="0" smtClean="0">
              <a:solidFill>
                <a:prstClr val="black"/>
              </a:solidFill>
              <a:latin typeface="Arial" panose="020B0604020202020204"/>
              <a:cs typeface="Arial" panose="020B0604020202020204" pitchFamily="34" charset="0"/>
              <a:sym typeface="+mn-ea"/>
            </a:endParaRPr>
          </a:p>
        </p:txBody>
      </p:sp>
      <p:sp>
        <p:nvSpPr>
          <p:cNvPr id="3" name="Cuadro de texto 2"/>
          <p:cNvSpPr txBox="1"/>
          <p:nvPr/>
        </p:nvSpPr>
        <p:spPr>
          <a:xfrm>
            <a:off x="-17780" y="3810"/>
            <a:ext cx="917956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GT" sz="1800" b="1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En el Presupuesto de Egresos aprobado en el Decreto 25-2018, se fortalecieron asignaciones de </a:t>
            </a:r>
            <a:r>
              <a:rPr lang="es-MX" altLang="es-GT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entidades </a:t>
            </a:r>
            <a:r>
              <a:rPr lang="es-MX" altLang="es-GT" sz="1800" b="1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como: MSPAS (salarios a profesionales de la Salud), Sector Justicia (MP, OJ y CC) y </a:t>
            </a:r>
            <a:r>
              <a:rPr lang="es-MX" altLang="es-GT" sz="1800" b="1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USAC, entre otras</a:t>
            </a:r>
            <a:endParaRPr lang="es-MX" altLang="es-GT" sz="1800" b="1" dirty="0" smtClean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406264"/>
              </p:ext>
            </p:extLst>
          </p:nvPr>
        </p:nvGraphicFramePr>
        <p:xfrm>
          <a:off x="199392" y="1534892"/>
          <a:ext cx="8765097" cy="4853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6727"/>
                <a:gridCol w="1255674"/>
                <a:gridCol w="1255674"/>
                <a:gridCol w="1255674"/>
                <a:gridCol w="1255674"/>
                <a:gridCol w="1255674"/>
              </a:tblGrid>
              <a:tr h="75992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GT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  <a:t>ENTIDAD </a:t>
                      </a:r>
                    </a:p>
                  </a:txBody>
                  <a:tcPr marL="7822" marR="7822" marT="782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GT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  <a:t>A.</a:t>
                      </a:r>
                      <a:br>
                        <a:rPr lang="es-GT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</a:br>
                      <a:r>
                        <a:rPr lang="es-GT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  <a:t>VIGENTE </a:t>
                      </a:r>
                      <a:r>
                        <a:rPr lang="es-GT" sz="105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  <a:t>2018*</a:t>
                      </a:r>
                      <a:endParaRPr lang="es-GT" sz="1050" b="1" u="none" strike="noStrike" kern="1200" dirty="0">
                        <a:solidFill>
                          <a:schemeClr val="bg1"/>
                        </a:solidFill>
                        <a:effectLst/>
                        <a:latin typeface="Arial     "/>
                        <a:ea typeface="+mn-ea"/>
                        <a:cs typeface="+mn-cs"/>
                      </a:endParaRPr>
                    </a:p>
                  </a:txBody>
                  <a:tcPr marL="7822" marR="7822" marT="782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GT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  <a:t>B.</a:t>
                      </a:r>
                      <a:br>
                        <a:rPr lang="es-GT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</a:br>
                      <a:r>
                        <a:rPr lang="es-GT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  <a:t>PROYECTO </a:t>
                      </a:r>
                      <a:r>
                        <a:rPr lang="es-GT" sz="105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  <a:t>                 2019</a:t>
                      </a:r>
                      <a:endParaRPr lang="es-GT" sz="1050" b="1" u="none" strike="noStrike" kern="1200" dirty="0">
                        <a:solidFill>
                          <a:schemeClr val="bg1"/>
                        </a:solidFill>
                        <a:effectLst/>
                        <a:latin typeface="Arial     "/>
                        <a:ea typeface="+mn-ea"/>
                        <a:cs typeface="+mn-cs"/>
                      </a:endParaRPr>
                    </a:p>
                  </a:txBody>
                  <a:tcPr marL="7822" marR="7822" marT="782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GT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  <a:t>C.</a:t>
                      </a:r>
                      <a:br>
                        <a:rPr lang="es-GT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</a:br>
                      <a:r>
                        <a:rPr lang="es-GT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  <a:t>DICTAMEN COMISIÓN</a:t>
                      </a:r>
                    </a:p>
                  </a:txBody>
                  <a:tcPr marL="7822" marR="7822" marT="782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GT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  <a:t>D.</a:t>
                      </a:r>
                      <a:br>
                        <a:rPr lang="es-GT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</a:br>
                      <a:r>
                        <a:rPr lang="es-GT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  <a:t>APROBADO </a:t>
                      </a:r>
                      <a:r>
                        <a:rPr lang="es-GT" sz="105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  <a:t>                 DTO</a:t>
                      </a:r>
                      <a:r>
                        <a:rPr lang="es-GT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  <a:t>. </a:t>
                      </a:r>
                      <a:br>
                        <a:rPr lang="es-GT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</a:br>
                      <a:r>
                        <a:rPr lang="es-GT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  <a:t>25-2018</a:t>
                      </a:r>
                    </a:p>
                  </a:txBody>
                  <a:tcPr marL="7822" marR="7822" marT="782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GT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  <a:t>E=(D-B)</a:t>
                      </a:r>
                      <a:br>
                        <a:rPr lang="es-GT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</a:br>
                      <a:r>
                        <a:rPr lang="es-GT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    "/>
                          <a:ea typeface="+mn-ea"/>
                          <a:cs typeface="+mn-cs"/>
                        </a:rPr>
                        <a:t>DIFERENCIAS</a:t>
                      </a:r>
                    </a:p>
                  </a:txBody>
                  <a:tcPr marL="7822" marR="7822" marT="782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68407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100" b="1" u="none" strike="noStrike" dirty="0">
                          <a:effectLst/>
                          <a:latin typeface="Arial     "/>
                        </a:rPr>
                        <a:t>TOTAL GENERAL </a:t>
                      </a:r>
                      <a:endParaRPr lang="es-GT" sz="1100" b="1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100" b="1" u="sng" strike="noStrike" dirty="0">
                          <a:effectLst/>
                          <a:latin typeface="Arial     "/>
                        </a:rPr>
                        <a:t>         78,391.5 </a:t>
                      </a:r>
                      <a:endParaRPr lang="es-GT" sz="1100" b="1" i="0" u="sng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100" b="1" u="sng" strike="noStrike" dirty="0">
                          <a:effectLst/>
                          <a:latin typeface="Arial     "/>
                        </a:rPr>
                        <a:t>         89,775.1 </a:t>
                      </a:r>
                      <a:endParaRPr lang="es-GT" sz="1100" b="1" i="0" u="sng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100" b="1" u="sng" strike="noStrike" dirty="0">
                          <a:effectLst/>
                          <a:latin typeface="Arial     "/>
                        </a:rPr>
                        <a:t>         87,715.1 </a:t>
                      </a:r>
                      <a:endParaRPr lang="es-GT" sz="1100" b="1" i="0" u="sng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100" b="1" u="sng" strike="noStrike" dirty="0">
                          <a:effectLst/>
                          <a:latin typeface="Arial     "/>
                        </a:rPr>
                        <a:t>         87,715.1 </a:t>
                      </a:r>
                      <a:endParaRPr lang="es-GT" sz="1100" b="1" i="0" u="sng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1100" b="1" u="sng" strike="noStrike" dirty="0">
                          <a:solidFill>
                            <a:srgbClr val="FF0000"/>
                          </a:solidFill>
                          <a:effectLst/>
                          <a:latin typeface="Arial     "/>
                        </a:rPr>
                        <a:t>(2,060.0)</a:t>
                      </a:r>
                      <a:endParaRPr lang="es-GT" sz="1100" b="1" i="0" u="sng" strike="noStrike" dirty="0">
                        <a:solidFill>
                          <a:srgbClr val="FF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ctr">
                    <a:solidFill>
                      <a:schemeClr val="bg1"/>
                    </a:solidFill>
                  </a:tcPr>
                </a:tc>
              </a:tr>
              <a:tr h="201305"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PRESIDENCIA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242.1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234.0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231.0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231.0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solidFill>
                            <a:srgbClr val="FF0000"/>
                          </a:solidFill>
                          <a:effectLst/>
                          <a:latin typeface="Arial     "/>
                        </a:rPr>
                        <a:t>(3.0)</a:t>
                      </a:r>
                      <a:endParaRPr lang="es-GT" sz="1100" b="0" i="0" u="none" strike="noStrike" dirty="0">
                        <a:solidFill>
                          <a:srgbClr val="FF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</a:tr>
              <a:tr h="201305"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RELACIONES EXTERIORES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453.7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521.0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577.7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577.7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56.7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</a:tr>
              <a:tr h="201305"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GOBERNACIÓN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5,119.1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5,639.6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5,444.8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5,344.8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solidFill>
                            <a:srgbClr val="FF0000"/>
                          </a:solidFill>
                          <a:effectLst/>
                          <a:latin typeface="Arial     "/>
                        </a:rPr>
                        <a:t>(294.8)</a:t>
                      </a:r>
                      <a:endParaRPr lang="es-GT" sz="1100" b="0" i="0" u="none" strike="noStrike" dirty="0">
                        <a:solidFill>
                          <a:srgbClr val="FF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</a:tr>
              <a:tr h="201305"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DEFENSA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2,093.7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2,372.0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2,702.7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2,627.7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255.7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</a:tr>
              <a:tr h="201305"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FINANZAS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329.7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390.9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381.2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381.2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solidFill>
                            <a:srgbClr val="FF0000"/>
                          </a:solidFill>
                          <a:effectLst/>
                          <a:latin typeface="Arial     "/>
                        </a:rPr>
                        <a:t>(9.6)</a:t>
                      </a:r>
                      <a:endParaRPr lang="es-GT" sz="1100" b="0" i="0" u="none" strike="noStrike" dirty="0">
                        <a:solidFill>
                          <a:srgbClr val="FF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</a:tr>
              <a:tr h="201305"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EDUCACIÓN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14,243.2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16,677.7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16,522.6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16,530.6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solidFill>
                            <a:srgbClr val="FF0000"/>
                          </a:solidFill>
                          <a:effectLst/>
                          <a:latin typeface="Arial     "/>
                        </a:rPr>
                        <a:t>(147.1)</a:t>
                      </a:r>
                      <a:endParaRPr lang="es-GT" sz="1100" b="0" i="0" u="none" strike="noStrike" dirty="0">
                        <a:solidFill>
                          <a:srgbClr val="FF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</a:tr>
              <a:tr h="201305"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SALUD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7,005.3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7,850.0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7,908.7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8,197.2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347.2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</a:tr>
              <a:tr h="201305"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TRABAJO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651.6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709.2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797.2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752.2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43.0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</a:tr>
              <a:tr h="201305"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ECONOMÍA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410.0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391.9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403.4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403.4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11.5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</a:tr>
              <a:tr h="201305"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AGRICULTURA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1,482.8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1,370.8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1,440.4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1,365.4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solidFill>
                            <a:srgbClr val="FF0000"/>
                          </a:solidFill>
                          <a:effectLst/>
                          <a:latin typeface="Arial     "/>
                        </a:rPr>
                        <a:t>(5.4)</a:t>
                      </a:r>
                      <a:endParaRPr lang="es-GT" sz="1100" b="0" i="0" u="none" strike="noStrike" dirty="0">
                        <a:solidFill>
                          <a:srgbClr val="FF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</a:tr>
              <a:tr h="201305"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COMUNICACIONES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5,085.0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6,581.4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6,584.4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6,053.4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solidFill>
                            <a:srgbClr val="FF0000"/>
                          </a:solidFill>
                          <a:effectLst/>
                          <a:latin typeface="Arial     "/>
                        </a:rPr>
                        <a:t>(528.0)</a:t>
                      </a:r>
                      <a:endParaRPr lang="es-GT" sz="1100" b="0" i="0" u="none" strike="noStrike" dirty="0">
                        <a:solidFill>
                          <a:srgbClr val="FF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</a:tr>
              <a:tr h="201305"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ENERGÍA Y MINAS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70.8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  85.0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  81.0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  81.0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solidFill>
                            <a:srgbClr val="FF0000"/>
                          </a:solidFill>
                          <a:effectLst/>
                          <a:latin typeface="Arial     "/>
                        </a:rPr>
                        <a:t>(4.0)</a:t>
                      </a:r>
                      <a:endParaRPr lang="es-GT" sz="1100" b="0" i="0" u="none" strike="noStrike" dirty="0">
                        <a:solidFill>
                          <a:srgbClr val="FF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</a:tr>
              <a:tr h="201305"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CULTURA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565.7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566.8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623.0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623.0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56.1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</a:tr>
              <a:tr h="201305"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SECRETARÍAS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1,362.8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1,568.0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1,526.7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1,526.7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solidFill>
                            <a:srgbClr val="FF0000"/>
                          </a:solidFill>
                          <a:effectLst/>
                          <a:latin typeface="Arial     "/>
                        </a:rPr>
                        <a:t>(41.3)</a:t>
                      </a:r>
                      <a:endParaRPr lang="es-GT" sz="1100" b="0" i="0" u="none" strike="noStrike" dirty="0">
                        <a:solidFill>
                          <a:srgbClr val="FF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</a:tr>
              <a:tr h="201305"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AMBIENTE.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151.9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173.3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177.3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127.3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solidFill>
                            <a:srgbClr val="FF0000"/>
                          </a:solidFill>
                          <a:effectLst/>
                          <a:latin typeface="Arial     "/>
                        </a:rPr>
                        <a:t>(46.1)</a:t>
                      </a:r>
                      <a:endParaRPr lang="es-GT" sz="1100" b="0" i="0" u="none" strike="noStrike" dirty="0">
                        <a:solidFill>
                          <a:srgbClr val="FF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</a:tr>
              <a:tr h="201305"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OBLIGACIONES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26,607.3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29,595.4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27,435.6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28,205.2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solidFill>
                            <a:srgbClr val="FF0000"/>
                          </a:solidFill>
                          <a:effectLst/>
                          <a:latin typeface="Arial     "/>
                        </a:rPr>
                        <a:t>(1,390.2)</a:t>
                      </a:r>
                      <a:endParaRPr lang="es-GT" sz="1100" b="0" i="0" u="none" strike="noStrike" dirty="0">
                        <a:solidFill>
                          <a:srgbClr val="FF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</a:tr>
              <a:tr h="201305"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DEUDA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11,353.6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13,840.0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13,411.0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13,411.0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solidFill>
                            <a:srgbClr val="FF0000"/>
                          </a:solidFill>
                          <a:effectLst/>
                          <a:latin typeface="Arial     "/>
                        </a:rPr>
                        <a:t>(429.0)</a:t>
                      </a:r>
                      <a:endParaRPr lang="es-GT" sz="1100" b="0" i="0" u="none" strike="noStrike" dirty="0">
                        <a:solidFill>
                          <a:srgbClr val="FF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</a:tr>
              <a:tr h="201305"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DESARROLLO SOCIAL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1,055.0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1,088.8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1,349.1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1,159.1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70.2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</a:tr>
              <a:tr h="201305"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PROCURADURÍA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108.2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119.3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117.3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effectLst/>
                          <a:latin typeface="Arial     "/>
                        </a:rPr>
                        <a:t>               117.3 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u="none" strike="noStrike" dirty="0">
                          <a:solidFill>
                            <a:srgbClr val="FF0000"/>
                          </a:solidFill>
                          <a:effectLst/>
                          <a:latin typeface="Arial     "/>
                        </a:rPr>
                        <a:t>(2.0)</a:t>
                      </a:r>
                      <a:endParaRPr lang="es-GT" sz="1100" b="0" i="0" u="none" strike="noStrike" dirty="0">
                        <a:solidFill>
                          <a:srgbClr val="FF0000"/>
                        </a:solidFill>
                        <a:effectLst/>
                        <a:latin typeface="Arial     "/>
                      </a:endParaRPr>
                    </a:p>
                  </a:txBody>
                  <a:tcPr marL="7822" marR="7822" marT="7822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188594" y="6484789"/>
            <a:ext cx="8775894" cy="302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GT" sz="1000" dirty="0" smtClean="0">
                <a:solidFill>
                  <a:sysClr val="windowText" lastClr="000000"/>
                </a:solidFill>
                <a:latin typeface="Arial" panose="020B0604020202020204"/>
              </a:rPr>
              <a:t>Fuente: Sistema de Contabilidad Integrada </a:t>
            </a:r>
            <a:r>
              <a:rPr lang="es-MX" altLang="es-GT" sz="1000" dirty="0" smtClean="0">
                <a:solidFill>
                  <a:sysClr val="windowText" lastClr="000000"/>
                </a:solidFill>
                <a:latin typeface="Arial" panose="020B0604020202020204"/>
              </a:rPr>
              <a:t>(</a:t>
            </a:r>
            <a:r>
              <a:rPr lang="es-GT" sz="1000" dirty="0" smtClean="0">
                <a:solidFill>
                  <a:sysClr val="windowText" lastClr="000000"/>
                </a:solidFill>
                <a:latin typeface="Arial" panose="020B0604020202020204"/>
              </a:rPr>
              <a:t>Sicoin</a:t>
            </a:r>
            <a:r>
              <a:rPr lang="es-MX" altLang="es-GT" sz="1000" dirty="0" smtClean="0">
                <a:solidFill>
                  <a:sysClr val="windowText" lastClr="000000"/>
                </a:solidFill>
                <a:latin typeface="Arial" panose="020B0604020202020204"/>
              </a:rPr>
              <a:t>) y Decreto Número 25-2018, Ley del Presupuesto General de Ingresos y Egresos del Estado para el Ejercicio Fiscal 2019.</a:t>
            </a:r>
            <a:endParaRPr lang="es-GT" sz="1000" dirty="0" smtClean="0">
              <a:solidFill>
                <a:sysClr val="windowText" lastClr="000000"/>
              </a:solidFill>
              <a:latin typeface="Arial" panose="020B0604020202020204"/>
            </a:endParaRPr>
          </a:p>
          <a:p>
            <a:pPr algn="just"/>
            <a:r>
              <a:rPr lang="es-GT" sz="1000" dirty="0" smtClean="0">
                <a:solidFill>
                  <a:sysClr val="windowText" lastClr="000000"/>
                </a:solidFill>
                <a:latin typeface="Arial" panose="020B0604020202020204"/>
              </a:rPr>
              <a:t>*Datos al 30 de noviembre.</a:t>
            </a:r>
            <a:endParaRPr lang="es-G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 de texto 5"/>
          <p:cNvSpPr txBox="1"/>
          <p:nvPr/>
        </p:nvSpPr>
        <p:spPr>
          <a:xfrm>
            <a:off x="251519" y="819557"/>
            <a:ext cx="8640961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Situación </a:t>
            </a:r>
            <a:r>
              <a:rPr lang="es-MX" alt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Financiera de </a:t>
            </a:r>
            <a:r>
              <a:rPr lang="es-MX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la Administración Central</a:t>
            </a:r>
          </a:p>
          <a:p>
            <a:pPr algn="ctr"/>
            <a:r>
              <a:rPr lang="es-MX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Presupuesto 2018, Proyecto de Presupuesto 2019, Dictamen </a:t>
            </a:r>
            <a:r>
              <a:rPr lang="es-MX" alt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Comisión </a:t>
            </a:r>
            <a:r>
              <a:rPr lang="es-MX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y Decreto Número 25-2018</a:t>
            </a:r>
          </a:p>
          <a:p>
            <a:pPr algn="ctr"/>
            <a:r>
              <a:rPr lang="es-MX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(En Millones de Quetzales y Porcentajes)</a:t>
            </a:r>
          </a:p>
        </p:txBody>
      </p:sp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570931"/>
              </p:ext>
            </p:extLst>
          </p:nvPr>
        </p:nvGraphicFramePr>
        <p:xfrm>
          <a:off x="99407" y="1628800"/>
          <a:ext cx="8928993" cy="4608511"/>
        </p:xfrm>
        <a:graphic>
          <a:graphicData uri="http://schemas.openxmlformats.org/drawingml/2006/table">
            <a:tbl>
              <a:tblPr/>
              <a:tblGrid>
                <a:gridCol w="2540955"/>
                <a:gridCol w="907484"/>
                <a:gridCol w="807012"/>
                <a:gridCol w="807012"/>
                <a:gridCol w="690336"/>
                <a:gridCol w="842663"/>
                <a:gridCol w="648204"/>
                <a:gridCol w="907484"/>
                <a:gridCol w="777843"/>
              </a:tblGrid>
              <a:tr h="744367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Descripción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Presupuesto </a:t>
                      </a:r>
                      <a:b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Vigente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Proyecto</a:t>
                      </a:r>
                      <a:b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Dictamen </a:t>
                      </a:r>
                      <a:r>
                        <a:rPr lang="es-GT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Comisión</a:t>
                      </a:r>
                      <a:endParaRPr lang="es-GT" sz="9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Decreto</a:t>
                      </a:r>
                      <a:b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25-2018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Presupuesto </a:t>
                      </a:r>
                      <a:b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Vigente</a:t>
                      </a:r>
                      <a:b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PIB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Proyecto 2019</a:t>
                      </a:r>
                      <a:b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PIB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Dictamen </a:t>
                      </a:r>
                      <a:r>
                        <a:rPr lang="es-GT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Comisión</a:t>
                      </a:r>
                      <a: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PIB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Decreto </a:t>
                      </a:r>
                      <a:b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25-2018</a:t>
                      </a:r>
                      <a:b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s-G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PIB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75145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6092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Ingresos Totales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62,683.8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69,028.9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68,547.4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68,547.4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86092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Ingresos Corrientes</a:t>
                      </a:r>
                    </a:p>
                  </a:txBody>
                  <a:tcPr marL="80741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62,678.9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69,025.5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68,544.0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68,544.0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6092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Tributarios</a:t>
                      </a:r>
                    </a:p>
                  </a:txBody>
                  <a:tcPr marL="161482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58,246.5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65,210.5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64,027.7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64,027.7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6092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Otros Ingresos</a:t>
                      </a:r>
                    </a:p>
                  </a:txBody>
                  <a:tcPr marL="161482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4,432.4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3,815.0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4,516.3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4,516.3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6092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Ingresos de Capital</a:t>
                      </a:r>
                    </a:p>
                  </a:txBody>
                  <a:tcPr marL="80741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145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6092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Gasto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75,109.6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85,390.7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83,750.7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83,750.7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86092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Funcionamiento e Inversión</a:t>
                      </a:r>
                    </a:p>
                  </a:txBody>
                  <a:tcPr marL="161482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67,037.9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75,935.1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74,304.1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74,304.1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6092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Intereses de la Deuda Pública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1482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8,071.7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9,455.7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9,446.7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9,446.7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6092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Resultado Presupuestario (Déficit)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(12,425.8)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(16,361.8)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(15,203.3)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(15,203.3)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(2.1)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(2.5)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(2.4)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(2.4)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145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6092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Financiamiento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12,425.7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16,361.8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15,203.3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15,203.3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86092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Financiamiento Externo Neto</a:t>
                      </a:r>
                    </a:p>
                  </a:txBody>
                  <a:tcPr marL="80741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389.6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954.9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(1,578.4)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(1,578.4)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(0.2)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(0.2)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6092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Financiamiento Interno Neto</a:t>
                      </a:r>
                    </a:p>
                  </a:txBody>
                  <a:tcPr marL="80741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10,534.9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12,632.5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13,414.3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13,414.3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6092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Variación de Caja y Bancos</a:t>
                      </a:r>
                    </a:p>
                  </a:txBody>
                  <a:tcPr marL="80741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1,501.2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2,774.4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3,367.4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3,367.4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145">
                <a:tc>
                  <a:txBody>
                    <a:bodyPr/>
                    <a:lstStyle/>
                    <a:p>
                      <a:pPr algn="l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0741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6092"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Presupuesto Gasto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78,391.6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89,775.1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87,715.1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87,715.1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6092"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Presupuesto Ingresos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78,391.5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89,775.1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87,715.1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87,715.1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6092">
                <a:tc>
                  <a:txBody>
                    <a:bodyPr/>
                    <a:lstStyle/>
                    <a:p>
                      <a:pPr algn="l" fontAlgn="b"/>
                      <a:endParaRPr lang="es-G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6092">
                <a:tc gridSpan="8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Nota: Pueden existir diferencias por redondeo.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GT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34925" y="4188178"/>
            <a:ext cx="8993476" cy="320941"/>
          </a:xfrm>
          <a:prstGeom prst="rect">
            <a:avLst/>
          </a:prstGeom>
          <a:noFill/>
          <a:ln>
            <a:solidFill>
              <a:schemeClr val="accent2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altLang="en-US" dirty="0"/>
          </a:p>
        </p:txBody>
      </p:sp>
      <p:sp>
        <p:nvSpPr>
          <p:cNvPr id="9" name="1 Título"/>
          <p:cNvSpPr txBox="1">
            <a:spLocks noChangeArrowheads="1"/>
          </p:cNvSpPr>
          <p:nvPr/>
        </p:nvSpPr>
        <p:spPr>
          <a:xfrm>
            <a:off x="99409" y="-26625"/>
            <a:ext cx="8928992" cy="64804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s-GT" altLang="es-G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déficit fiscal se mantiene en niveles congruentes con el tamaño de la economía guatemalteca</a:t>
            </a:r>
          </a:p>
          <a:p>
            <a:pPr algn="just" eaLnBrk="1" hangingPunct="1"/>
            <a:endParaRPr lang="es-GT" altLang="es-GT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es-GT" altLang="es-GT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9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928992" cy="648047"/>
          </a:xfrm>
        </p:spPr>
        <p:txBody>
          <a:bodyPr/>
          <a:lstStyle/>
          <a:p>
            <a:pPr algn="just" eaLnBrk="1" hangingPunct="1"/>
            <a:r>
              <a:rPr lang="es-GT" altLang="es-G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cuanto a algunas normas relevantes, el Congreso de la República aprobó apoyo presupuestario para varias entidades, el cual será atendido con eficiencias y economías del presupuesto, así como aprobación de préstamos</a:t>
            </a:r>
            <a:endParaRPr lang="es-GT" altLang="es-GT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2492896"/>
          <a:ext cx="8229599" cy="2540909"/>
        </p:xfrm>
        <a:graphic>
          <a:graphicData uri="http://schemas.openxmlformats.org/drawingml/2006/table">
            <a:tbl>
              <a:tblPr/>
              <a:tblGrid>
                <a:gridCol w="504056"/>
                <a:gridCol w="1152128"/>
                <a:gridCol w="5544616"/>
                <a:gridCol w="1028799"/>
              </a:tblGrid>
              <a:tr h="178289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/>
                        </a:rPr>
                        <a:t>NO.</a:t>
                      </a:r>
                    </a:p>
                  </a:txBody>
                  <a:tcPr marL="8490" marR="8490" marT="8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/>
                        </a:rPr>
                        <a:t>CONCEPTO</a:t>
                      </a:r>
                    </a:p>
                  </a:txBody>
                  <a:tcPr marL="8490" marR="8490" marT="8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/>
                        </a:rPr>
                        <a:t>DESCRIPCIÓN</a:t>
                      </a:r>
                    </a:p>
                  </a:txBody>
                  <a:tcPr marL="8490" marR="8490" marT="8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/>
                        </a:rPr>
                        <a:t>MONTO EN</a:t>
                      </a:r>
                      <a:r>
                        <a:rPr lang="es-GT" sz="11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/>
                        </a:rPr>
                        <a:t> MILLONES DE QUETZLES</a:t>
                      </a:r>
                      <a:endParaRPr lang="es-GT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8490" marR="8490" marT="8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171497">
                <a:tc>
                  <a:txBody>
                    <a:bodyPr/>
                    <a:lstStyle/>
                    <a:p>
                      <a:pPr algn="ctr" fontAlgn="b"/>
                      <a:r>
                        <a:rPr lang="es-G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1</a:t>
                      </a:r>
                    </a:p>
                  </a:txBody>
                  <a:tcPr marL="8490" marR="8490" marT="849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Saldo de Caja</a:t>
                      </a:r>
                    </a:p>
                  </a:txBody>
                  <a:tcPr marL="8490" marR="8490" marT="849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 ORGANISMO JUDICIAL (Q600M)  y MINISTERIO PÚBLICO (Q268M) </a:t>
                      </a:r>
                    </a:p>
                  </a:txBody>
                  <a:tcPr marL="8490" marR="8490" marT="849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868.0 </a:t>
                      </a:r>
                    </a:p>
                  </a:txBody>
                  <a:tcPr marL="8490" marR="8490" marT="849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97">
                <a:tc>
                  <a:txBody>
                    <a:bodyPr/>
                    <a:lstStyle/>
                    <a:p>
                      <a:pPr algn="ctr" fontAlgn="b"/>
                      <a:r>
                        <a:rPr lang="es-G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2</a:t>
                      </a:r>
                    </a:p>
                  </a:txBody>
                  <a:tcPr marL="8490" marR="8490" marT="849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Economías</a:t>
                      </a:r>
                    </a:p>
                  </a:txBody>
                  <a:tcPr marL="8490" marR="8490" marT="849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 MICIVI (Q350M), MINISTERIO PÚBLICO (Q600M) y ASONBOMD (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Q20M)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8490" marR="8490" marT="849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970.0 </a:t>
                      </a:r>
                    </a:p>
                  </a:txBody>
                  <a:tcPr marL="8490" marR="8490" marT="849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598">
                <a:tc>
                  <a:txBody>
                    <a:bodyPr/>
                    <a:lstStyle/>
                    <a:p>
                      <a:pPr algn="ctr" fontAlgn="b"/>
                      <a:r>
                        <a:rPr lang="es-G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3</a:t>
                      </a:r>
                    </a:p>
                  </a:txBody>
                  <a:tcPr marL="8490" marR="8490" marT="849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Eficiencias</a:t>
                      </a:r>
                    </a:p>
                  </a:txBody>
                  <a:tcPr marL="8490" marR="8490" marT="849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 ORGANISMO JUDICIAL (Q350M), USAC 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EXTRAORDINARIO</a:t>
                      </a:r>
                      <a:r>
                        <a:rPr lang="es-E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 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(Q92M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) y USAC CENTROS DEPARTAMENTALES Y ESCUELAS NO FACULTATIVAS (Q100M) </a:t>
                      </a:r>
                    </a:p>
                  </a:txBody>
                  <a:tcPr marL="8490" marR="8490" marT="849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542.0 </a:t>
                      </a:r>
                    </a:p>
                  </a:txBody>
                  <a:tcPr marL="8490" marR="8490" marT="849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97">
                <a:tc>
                  <a:txBody>
                    <a:bodyPr/>
                    <a:lstStyle/>
                    <a:p>
                      <a:pPr algn="ctr" fontAlgn="b"/>
                      <a:r>
                        <a:rPr lang="es-G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4</a:t>
                      </a:r>
                    </a:p>
                  </a:txBody>
                  <a:tcPr marL="8490" marR="8490" marT="849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Préstamo</a:t>
                      </a:r>
                    </a:p>
                  </a:txBody>
                  <a:tcPr marL="8490" marR="8490" marT="849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 MINISTERIO PÚBLICO (Q150M) </a:t>
                      </a:r>
                    </a:p>
                  </a:txBody>
                  <a:tcPr marL="8490" marR="8490" marT="849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150.0 </a:t>
                      </a:r>
                    </a:p>
                  </a:txBody>
                  <a:tcPr marL="8490" marR="8490" marT="849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659">
                <a:tc>
                  <a:txBody>
                    <a:bodyPr/>
                    <a:lstStyle/>
                    <a:p>
                      <a:pPr algn="ctr" fontAlgn="b"/>
                      <a:r>
                        <a:rPr lang="es-G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 </a:t>
                      </a:r>
                    </a:p>
                  </a:txBody>
                  <a:tcPr marL="8490" marR="8490" marT="849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 </a:t>
                      </a:r>
                    </a:p>
                  </a:txBody>
                  <a:tcPr marL="8490" marR="8490" marT="849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Total</a:t>
                      </a:r>
                    </a:p>
                  </a:txBody>
                  <a:tcPr marL="8490" marR="8490" marT="849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400" b="1" i="0" u="dbl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2,530.0 </a:t>
                      </a:r>
                    </a:p>
                  </a:txBody>
                  <a:tcPr marL="8490" marR="8490" marT="849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36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 noChangeArrowheads="1"/>
          </p:cNvSpPr>
          <p:nvPr>
            <p:ph type="title"/>
          </p:nvPr>
        </p:nvSpPr>
        <p:spPr>
          <a:xfrm>
            <a:off x="183515" y="549275"/>
            <a:ext cx="8780780" cy="648335"/>
          </a:xfrm>
        </p:spPr>
        <p:txBody>
          <a:bodyPr/>
          <a:lstStyle/>
          <a:p>
            <a:pPr algn="just" eaLnBrk="1" hangingPunct="1"/>
            <a:r>
              <a:rPr lang="es-GT" altLang="es-G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Congreso de la República aprobó recursos adicionales para entidades del sector justicia, USAC y MSPAS</a:t>
            </a:r>
            <a:r>
              <a:rPr lang="es-GT" altLang="es-GT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GT" altLang="es-GT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así como normas </a:t>
            </a:r>
            <a:r>
              <a:rPr lang="es-GT" altLang="es-GT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agregan rigidez al presupuesto en aras de garantizar el gasto</a:t>
            </a:r>
            <a:endParaRPr lang="es-GT" altLang="es-GT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0010" y="1456690"/>
            <a:ext cx="8975090" cy="4526280"/>
          </a:xfrm>
        </p:spPr>
        <p:txBody>
          <a:bodyPr/>
          <a:lstStyle/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endParaRPr lang="es-GT" sz="2400" dirty="0" smtClean="0">
              <a:solidFill>
                <a:srgbClr val="000000"/>
              </a:solidFill>
              <a:latin typeface="Arial" panose="020B0604020202020204"/>
            </a:endParaRP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es-ES" sz="1600" b="1" dirty="0" smtClean="0">
                <a:solidFill>
                  <a:srgbClr val="000000"/>
                </a:solidFill>
                <a:latin typeface="Arial" panose="020B0604020202020204"/>
              </a:rPr>
              <a:t>Artículo Nuevo</a:t>
            </a:r>
            <a:r>
              <a:rPr lang="es-ES" sz="1600" dirty="0" smtClean="0">
                <a:solidFill>
                  <a:srgbClr val="000000"/>
                </a:solidFill>
                <a:latin typeface="Arial" panose="020B0604020202020204"/>
              </a:rPr>
              <a:t>, incrementa asignación al Organismo Judicial por Q250,000,000. Adicionalmente integra Q600,000,000 de caja y Q350,000,000 de eficiencias.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endParaRPr lang="es-ES" sz="600" dirty="0">
              <a:solidFill>
                <a:srgbClr val="000000"/>
              </a:solidFill>
              <a:latin typeface="Arial" panose="020B0604020202020204"/>
            </a:endParaRP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es-GT" sz="1600" b="1" dirty="0" smtClean="0">
                <a:solidFill>
                  <a:srgbClr val="000000"/>
                </a:solidFill>
                <a:latin typeface="Arial" panose="020B0604020202020204"/>
              </a:rPr>
              <a:t>Artículo Nuevo</a:t>
            </a:r>
            <a:r>
              <a:rPr lang="es-GT" sz="1600" dirty="0">
                <a:solidFill>
                  <a:srgbClr val="000000"/>
                </a:solidFill>
                <a:latin typeface="Arial" panose="020B0604020202020204"/>
              </a:rPr>
              <a:t>, incrementa Q200,000,000 al Ministerio Público</a:t>
            </a:r>
            <a:r>
              <a:rPr lang="es-ES" sz="1600" dirty="0">
                <a:solidFill>
                  <a:srgbClr val="000000"/>
                </a:solidFill>
                <a:latin typeface="Arial" panose="020B0604020202020204"/>
              </a:rPr>
              <a:t>; integra Q268,000,000 de caja; adiciona Q150,000,000 que dependen de la aprobación de un </a:t>
            </a:r>
            <a:r>
              <a:rPr lang="es-ES" sz="1600" dirty="0" smtClean="0">
                <a:solidFill>
                  <a:srgbClr val="000000"/>
                </a:solidFill>
                <a:latin typeface="Arial" panose="020B0604020202020204"/>
              </a:rPr>
              <a:t>préstamo; y, </a:t>
            </a:r>
            <a:r>
              <a:rPr lang="es-ES" sz="1600" dirty="0">
                <a:solidFill>
                  <a:srgbClr val="000000"/>
                </a:solidFill>
                <a:latin typeface="Arial" panose="020B0604020202020204"/>
              </a:rPr>
              <a:t>asigna Q600,000,000 de economías del presupuesto general. </a:t>
            </a:r>
            <a:r>
              <a:rPr lang="es-ES" sz="1600" dirty="0" smtClean="0">
                <a:solidFill>
                  <a:srgbClr val="000000"/>
                </a:solidFill>
                <a:latin typeface="Arial" panose="020B0604020202020204"/>
              </a:rPr>
              <a:t>El </a:t>
            </a:r>
            <a:r>
              <a:rPr lang="es-ES" sz="1600" dirty="0">
                <a:solidFill>
                  <a:srgbClr val="000000"/>
                </a:solidFill>
                <a:latin typeface="Arial" panose="020B0604020202020204"/>
              </a:rPr>
              <a:t>mismo artículo </a:t>
            </a:r>
            <a:r>
              <a:rPr lang="es-ES" sz="1600" dirty="0" smtClean="0">
                <a:solidFill>
                  <a:srgbClr val="000000"/>
                </a:solidFill>
                <a:latin typeface="Arial" panose="020B0604020202020204"/>
              </a:rPr>
              <a:t>asigna </a:t>
            </a:r>
            <a:r>
              <a:rPr lang="es-ES" sz="1600" dirty="0">
                <a:solidFill>
                  <a:srgbClr val="000000"/>
                </a:solidFill>
                <a:latin typeface="Arial" panose="020B0604020202020204"/>
              </a:rPr>
              <a:t>Q2,300,000 a la Corte de Constitucionalidad y asigna todo su presupuesto en funcionamiento. </a:t>
            </a:r>
            <a:endParaRPr lang="es-ES" sz="1600" dirty="0" smtClean="0">
              <a:solidFill>
                <a:srgbClr val="000000"/>
              </a:solidFill>
              <a:latin typeface="Arial" panose="020B0604020202020204"/>
            </a:endParaRP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endParaRPr lang="es-ES" sz="600" dirty="0">
              <a:solidFill>
                <a:srgbClr val="000000"/>
              </a:solidFill>
              <a:latin typeface="Arial" panose="020B0604020202020204"/>
            </a:endParaRP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es-ES" sz="1600" b="1" dirty="0" smtClean="0">
                <a:solidFill>
                  <a:srgbClr val="000000"/>
                </a:solidFill>
                <a:latin typeface="Arial" panose="020B0604020202020204"/>
              </a:rPr>
              <a:t>Artículo Nuevo</a:t>
            </a:r>
            <a:r>
              <a:rPr lang="es-ES" sz="1600" dirty="0">
                <a:solidFill>
                  <a:srgbClr val="000000"/>
                </a:solidFill>
                <a:latin typeface="Arial" panose="020B0604020202020204"/>
              </a:rPr>
              <a:t>, incrementa Q262,200,000 a USAC de aporte extraordinario. Adicional: Q92,000,000 de eficiencias </a:t>
            </a:r>
            <a:r>
              <a:rPr lang="es-ES" sz="1600" dirty="0" smtClean="0">
                <a:solidFill>
                  <a:srgbClr val="000000"/>
                </a:solidFill>
                <a:latin typeface="Arial" panose="020B0604020202020204"/>
              </a:rPr>
              <a:t>del presupuesto </a:t>
            </a:r>
            <a:r>
              <a:rPr lang="es-ES" sz="1600" dirty="0">
                <a:solidFill>
                  <a:srgbClr val="000000"/>
                </a:solidFill>
                <a:latin typeface="Arial" panose="020B0604020202020204"/>
              </a:rPr>
              <a:t>general; asimismo, Q100,000,000 también de eficiencias para centros universitarios departamentales y escuelas no facultativas.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endParaRPr lang="es-ES" sz="600" dirty="0">
              <a:solidFill>
                <a:srgbClr val="000000"/>
              </a:solidFill>
              <a:latin typeface="Arial" panose="020B0604020202020204"/>
            </a:endParaRP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es-GT" sz="1600" b="1" dirty="0" smtClean="0">
                <a:solidFill>
                  <a:srgbClr val="000000"/>
                </a:solidFill>
                <a:latin typeface="Arial" panose="020B0604020202020204"/>
              </a:rPr>
              <a:t>Artículo Nuevo</a:t>
            </a:r>
            <a:r>
              <a:rPr lang="es-GT" sz="1600" dirty="0">
                <a:solidFill>
                  <a:srgbClr val="000000"/>
                </a:solidFill>
                <a:latin typeface="Arial" panose="020B0604020202020204"/>
              </a:rPr>
              <a:t>, incremento de Q351,000,000 para MSPAS en salarios de profesionales de ciencias médicas y afines. Ordena readecuación de Q250,000,000 para el mismo efecto. Adicionalmente, readecúa Q460,000,000 para ajuste a salarios en general. </a:t>
            </a:r>
            <a:endParaRPr lang="es-GT" sz="1600" dirty="0" smtClean="0">
              <a:solidFill>
                <a:srgbClr val="000000"/>
              </a:solidFill>
              <a:latin typeface="Arial" panose="020B0604020202020204"/>
            </a:endParaRP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endParaRPr lang="es-GT" sz="600" dirty="0" smtClean="0">
              <a:solidFill>
                <a:srgbClr val="000000"/>
              </a:solidFill>
              <a:latin typeface="Arial" panose="020B0604020202020204"/>
            </a:endParaRP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es-GT" sz="1600" b="1" dirty="0" smtClean="0">
                <a:solidFill>
                  <a:srgbClr val="000000"/>
                </a:solidFill>
                <a:latin typeface="Arial" panose="020B0604020202020204"/>
              </a:rPr>
              <a:t>Artículo 82</a:t>
            </a:r>
            <a:r>
              <a:rPr lang="es-GT" sz="1600" dirty="0">
                <a:solidFill>
                  <a:srgbClr val="000000"/>
                </a:solidFill>
                <a:latin typeface="Arial" panose="020B0604020202020204"/>
              </a:rPr>
              <a:t>, plantas</a:t>
            </a:r>
            <a:r>
              <a:rPr lang="es-ES" sz="1600" dirty="0">
                <a:solidFill>
                  <a:srgbClr val="000000"/>
                </a:solidFill>
                <a:latin typeface="Arial" panose="020B0604020202020204"/>
              </a:rPr>
              <a:t> de tratamiento, actualización de monto a Q145,000,000.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endParaRPr lang="es-ES" sz="600" dirty="0">
              <a:solidFill>
                <a:srgbClr val="000000"/>
              </a:solidFill>
              <a:latin typeface="Arial" panose="020B0604020202020204"/>
            </a:endParaRP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es-GT" sz="1600" b="1" dirty="0" smtClean="0">
                <a:solidFill>
                  <a:srgbClr val="000000"/>
                </a:solidFill>
                <a:latin typeface="Arial" panose="020B0604020202020204"/>
              </a:rPr>
              <a:t>Artículo </a:t>
            </a:r>
            <a:r>
              <a:rPr lang="es-GT" sz="1600" b="1" dirty="0">
                <a:solidFill>
                  <a:srgbClr val="000000"/>
                </a:solidFill>
                <a:latin typeface="Arial" panose="020B0604020202020204"/>
              </a:rPr>
              <a:t>102</a:t>
            </a:r>
            <a:r>
              <a:rPr lang="es-GT" sz="1600" dirty="0">
                <a:solidFill>
                  <a:srgbClr val="000000"/>
                </a:solidFill>
                <a:latin typeface="Arial" panose="020B0604020202020204"/>
              </a:rPr>
              <a:t>, mejora</a:t>
            </a:r>
            <a:r>
              <a:rPr lang="es-ES" sz="1600" dirty="0">
                <a:solidFill>
                  <a:srgbClr val="000000"/>
                </a:solidFill>
                <a:latin typeface="Arial" panose="020B0604020202020204"/>
              </a:rPr>
              <a:t> y remozamiento de hospitales regionales en general por Q70,000,000.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endParaRPr lang="es-ES" sz="600" dirty="0">
              <a:solidFill>
                <a:srgbClr val="000000"/>
              </a:solidFill>
              <a:latin typeface="Arial" panose="020B0604020202020204"/>
            </a:endParaRP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es-ES" sz="1600" b="1" dirty="0" smtClean="0">
                <a:solidFill>
                  <a:srgbClr val="000000"/>
                </a:solidFill>
                <a:latin typeface="Arial" panose="020B0604020202020204"/>
              </a:rPr>
              <a:t>Artículo Nuevo</a:t>
            </a:r>
            <a:r>
              <a:rPr lang="es-ES" sz="1600" dirty="0" smtClean="0">
                <a:solidFill>
                  <a:srgbClr val="000000"/>
                </a:solidFill>
                <a:latin typeface="Arial" panose="020B0604020202020204"/>
              </a:rPr>
              <a:t>, prohíbe </a:t>
            </a:r>
            <a:r>
              <a:rPr lang="es-ES" sz="1600" dirty="0">
                <a:solidFill>
                  <a:srgbClr val="000000"/>
                </a:solidFill>
                <a:latin typeface="Arial" panose="020B0604020202020204"/>
              </a:rPr>
              <a:t>disminuir asignaciones para MINEDUC y MSPAS</a:t>
            </a:r>
            <a:r>
              <a:rPr lang="es-ES" sz="1600" dirty="0" smtClean="0">
                <a:solidFill>
                  <a:srgbClr val="000000"/>
                </a:solidFill>
                <a:latin typeface="Arial" panose="020B0604020202020204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</TotalTime>
  <Words>1160</Words>
  <Application>Microsoft Office PowerPoint</Application>
  <PresentationFormat>Presentación en pantalla (4:3)</PresentationFormat>
  <Paragraphs>485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Presupuesto General de Ingresos y Egresos del Estado</vt:lpstr>
      <vt:lpstr>Elaborar el Presupuesto General comprende una serie de etapas:</vt:lpstr>
      <vt:lpstr>Presentación de PowerPoint</vt:lpstr>
      <vt:lpstr>Presupuesto Vigente 2018, Proyecto y Aprobado 2019 (Montos en Millones de Quetzales)</vt:lpstr>
      <vt:lpstr>Presentación de PowerPoint</vt:lpstr>
      <vt:lpstr>En cuanto a algunas normas relevantes, el Congreso de la República aprobó apoyo presupuestario para varias entidades, el cual será atendido con eficiencias y economías del presupuesto, así como aprobación de préstamos</vt:lpstr>
      <vt:lpstr>El Congreso de la República aprobó recursos adicionales para entidades del sector justicia, USAC y MSPAS, así como normas que agregan rigidez al presupuesto en aras de garantizar el gasto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Presupuesto General de Ingresos y Egresos del Estado</dc:title>
  <dc:creator>Administrador</dc:creator>
  <cp:lastModifiedBy>DTP</cp:lastModifiedBy>
  <cp:revision>736</cp:revision>
  <cp:lastPrinted>2018-09-24T15:25:00Z</cp:lastPrinted>
  <dcterms:created xsi:type="dcterms:W3CDTF">2018-08-13T18:50:00Z</dcterms:created>
  <dcterms:modified xsi:type="dcterms:W3CDTF">2018-12-01T01:40:56Z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2058-10.2.0.7549</vt:lpwstr>
  </property>
</Properties>
</file>