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7" r:id="rId2"/>
    <p:sldId id="282" r:id="rId3"/>
    <p:sldId id="288" r:id="rId4"/>
    <p:sldId id="289" r:id="rId5"/>
    <p:sldId id="291" r:id="rId6"/>
    <p:sldId id="292" r:id="rId7"/>
  </p:sldIdLst>
  <p:sldSz cx="9144000" cy="6858000" type="screen4x3"/>
  <p:notesSz cx="7010400" cy="92964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18E8"/>
    <a:srgbClr val="6600FF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5" autoAdjust="0"/>
    <p:restoredTop sz="50000" autoAdjust="0"/>
  </p:normalViewPr>
  <p:slideViewPr>
    <p:cSldViewPr>
      <p:cViewPr varScale="1">
        <p:scale>
          <a:sx n="50" d="100"/>
          <a:sy n="50" d="100"/>
        </p:scale>
        <p:origin x="8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3756" y="-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5"/>
    </mc:Choice>
    <mc:Fallback>
      <c:style val="25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254061"/>
                    </a:solidFill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'Avance PAI'!$A$2:$A$13</c:f>
              <c:strCache>
                <c:ptCount val="12"/>
                <c:pt idx="0">
                  <c:v>Propuesta del Plan de Acción para el Cumplimiento de Estándares de Transparencia Fiscal</c:v>
                </c:pt>
                <c:pt idx="1">
                  <c:v>Diseño de Museografía y Museología para el Museo del Taller Nacional de Grabados en Acero</c:v>
                </c:pt>
                <c:pt idx="2">
                  <c:v>Ampliación del Alcance del Sistema de Gestión de Calidad ISO 9001:2015 Fase II</c:v>
                </c:pt>
                <c:pt idx="3">
                  <c:v>Diseño de Propuesta del Modelo Fiscal Ambiental para la EFA</c:v>
                </c:pt>
                <c:pt idx="4">
                  <c:v>Nuevo Portal de Gobiernos Locales</c:v>
                </c:pt>
                <c:pt idx="5">
                  <c:v>Registro Integrado de Bienes del Estado/Registro Integtrado de Bienes Inmuebles</c:v>
                </c:pt>
                <c:pt idx="6">
                  <c:v>Implementación de NICSP Fase I</c:v>
                </c:pt>
                <c:pt idx="7">
                  <c:v>Sistema de Control y Seguimiento de Aportes a Entidades Receptoras de Transferencia, Subsidios y Subvenciones</c:v>
                </c:pt>
                <c:pt idx="8">
                  <c:v>Transparencia Fiscal en el Cuarto Plan de Gobierno Abierto</c:v>
                </c:pt>
                <c:pt idx="9">
                  <c:v>Optimización del Sistema Guatenóminas</c:v>
                </c:pt>
                <c:pt idx="10">
                  <c:v>Fondos Rotativos Institucionales utilizando como medio electrónico de pago Tarjeta de Compras Institucional –TCI</c:v>
                </c:pt>
                <c:pt idx="11">
                  <c:v>Creación e implementación de la Estructura Institucional de Contrataciones del Estado</c:v>
                </c:pt>
              </c:strCache>
            </c:strRef>
          </c:cat>
          <c:val>
            <c:numRef>
              <c:f>'Avance PAI'!$B$2:$B$13</c:f>
              <c:numCache>
                <c:formatCode>0%</c:formatCode>
                <c:ptCount val="12"/>
                <c:pt idx="0">
                  <c:v>0.09</c:v>
                </c:pt>
                <c:pt idx="1">
                  <c:v>0.2</c:v>
                </c:pt>
                <c:pt idx="2">
                  <c:v>0.26</c:v>
                </c:pt>
                <c:pt idx="3">
                  <c:v>0.28000000000000003</c:v>
                </c:pt>
                <c:pt idx="4">
                  <c:v>0.34</c:v>
                </c:pt>
                <c:pt idx="5">
                  <c:v>0.36</c:v>
                </c:pt>
                <c:pt idx="6">
                  <c:v>0.47</c:v>
                </c:pt>
                <c:pt idx="7">
                  <c:v>0.56999999999999995</c:v>
                </c:pt>
                <c:pt idx="8">
                  <c:v>0.72</c:v>
                </c:pt>
                <c:pt idx="9">
                  <c:v>0.73</c:v>
                </c:pt>
                <c:pt idx="10">
                  <c:v>0.82</c:v>
                </c:pt>
                <c:pt idx="1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16-5F40-9361-1856F07C9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4048888"/>
        <c:axId val="2145707576"/>
      </c:barChart>
      <c:catAx>
        <c:axId val="-2094048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s-GT"/>
          </a:p>
        </c:txPr>
        <c:crossAx val="2145707576"/>
        <c:crosses val="autoZero"/>
        <c:auto val="1"/>
        <c:lblAlgn val="ctr"/>
        <c:lblOffset val="100"/>
        <c:noMultiLvlLbl val="0"/>
      </c:catAx>
      <c:valAx>
        <c:axId val="21457075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0940488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30C686-AD1A-41C3-AE71-3B090A17DFAA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BB6A2E9-3808-4764-A06D-9CEAC190BE2B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448519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76E2D8-350F-4C1F-BFC2-9950A83D8FF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B6A376-CD8F-4F27-B9AF-C16E1D90E45F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97786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6A376-CD8F-4F27-B9AF-C16E1D90E45F}" type="slidenum">
              <a:rPr lang="es-GT" smtClean="0"/>
              <a:t>2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49233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69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57783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70055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3383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96902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66949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169763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67965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610333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72688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6549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9139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EC0F-2F29-4BBC-9A23-6BFF19C59004}" type="datetimeFigureOut">
              <a:rPr lang="es-GT" smtClean="0"/>
              <a:t>5/01/19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504C-9AC8-422F-9ABE-184FE134B055}" type="slidenum">
              <a:rPr lang="es-GT" smtClean="0"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1611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1"/>
          <p:cNvSpPr/>
          <p:nvPr/>
        </p:nvSpPr>
        <p:spPr>
          <a:xfrm>
            <a:off x="1" y="2651365"/>
            <a:ext cx="9144000" cy="2649843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algn="ctr" defTabSz="1088433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8" name="Imagen 7" descr="edific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" y="0"/>
            <a:ext cx="472076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0" y="2893301"/>
            <a:ext cx="5716792" cy="2116251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solidFill>
                  <a:schemeClr val="bg1"/>
                </a:solidFill>
                <a:latin typeface="Arial"/>
                <a:ea typeface="Ebrima" panose="02000000000000000000" pitchFamily="2" charset="0"/>
                <a:cs typeface="Arial"/>
              </a:rPr>
              <a:t>Plan de trabajo</a:t>
            </a:r>
            <a:br>
              <a:rPr lang="es-MX" sz="3800" b="1" dirty="0">
                <a:solidFill>
                  <a:schemeClr val="bg1"/>
                </a:solidFill>
                <a:latin typeface="Arial"/>
                <a:ea typeface="Ebrima" panose="02000000000000000000" pitchFamily="2" charset="0"/>
                <a:cs typeface="Arial"/>
              </a:rPr>
            </a:br>
            <a:r>
              <a:rPr lang="es-MX" sz="3800" b="1" dirty="0">
                <a:solidFill>
                  <a:schemeClr val="bg1"/>
                </a:solidFill>
                <a:latin typeface="Arial"/>
                <a:ea typeface="Ebrima" panose="02000000000000000000" pitchFamily="2" charset="0"/>
                <a:cs typeface="Arial"/>
              </a:rPr>
              <a:t>Primer trimestre 2019</a:t>
            </a:r>
            <a:endParaRPr lang="en-US" sz="3800" b="1" dirty="0">
              <a:solidFill>
                <a:schemeClr val="bg1"/>
              </a:solidFill>
              <a:latin typeface="Arial"/>
              <a:ea typeface="Ebrima" panose="02000000000000000000" pitchFamily="2" charset="0"/>
              <a:cs typeface="Arial"/>
            </a:endParaRPr>
          </a:p>
        </p:txBody>
      </p:sp>
      <p:sp>
        <p:nvSpPr>
          <p:cNvPr id="10" name="7 CuadroTexto"/>
          <p:cNvSpPr txBox="1"/>
          <p:nvPr/>
        </p:nvSpPr>
        <p:spPr>
          <a:xfrm>
            <a:off x="4903749" y="5541501"/>
            <a:ext cx="2836734" cy="335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s-GT" sz="1600" b="1" dirty="0">
                <a:solidFill>
                  <a:srgbClr val="37609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Enero 2019</a:t>
            </a:r>
          </a:p>
        </p:txBody>
      </p:sp>
      <p:pic>
        <p:nvPicPr>
          <p:cNvPr id="7" name="Imagen 6" descr="Imagen 2018.png">
            <a:extLst>
              <a:ext uri="{FF2B5EF4-FFF2-40B4-BE49-F238E27FC236}">
                <a16:creationId xmlns:a16="http://schemas.microsoft.com/office/drawing/2014/main" id="{0D2DF81C-08B5-2343-AC1E-CE6832BE1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980" y="548680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13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9AFDF5-2747-364F-BE34-3939FE2E5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196" y="3212976"/>
            <a:ext cx="2908300" cy="32639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6372200" y="1484784"/>
            <a:ext cx="2448272" cy="1152128"/>
          </a:xfrm>
          <a:prstGeom prst="roundRect">
            <a:avLst>
              <a:gd name="adj" fmla="val 388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1100" b="1" dirty="0">
                <a:solidFill>
                  <a:srgbClr val="254061"/>
                </a:solidFill>
                <a:latin typeface="Arial" pitchFamily="34" charset="0"/>
                <a:cs typeface="Arial" pitchFamily="34" charset="0"/>
              </a:rPr>
              <a:t>En el primer cuatrimestre se estarían atendiendo gastos como el Programa de Alimentación Escolar, adquisición de equipo médico, incluyendo anticipos para OPS y UNFPA</a:t>
            </a:r>
            <a:endParaRPr lang="es-ES" sz="1100" dirty="0">
              <a:solidFill>
                <a:srgbClr val="25406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27584" y="188640"/>
            <a:ext cx="7776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Durante el primer cuatrimestre de 2019 se espera percibir aproximadamente Q26,164.3 millones de ingresos</a:t>
            </a:r>
          </a:p>
          <a:p>
            <a:pPr algn="ctr"/>
            <a:r>
              <a:rPr lang="es-GT" sz="21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 ejecutar Q25,167.0 millones</a:t>
            </a:r>
            <a:endParaRPr lang="es-GT" sz="210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s-E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00192" y="299695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rgbClr val="254061"/>
                </a:solidFill>
              </a:rPr>
              <a:t>Flujo de gastos</a:t>
            </a:r>
          </a:p>
          <a:p>
            <a:pPr algn="ctr"/>
            <a:r>
              <a:rPr lang="es-ES" b="1" dirty="0">
                <a:solidFill>
                  <a:srgbClr val="254061"/>
                </a:solidFill>
              </a:rPr>
              <a:t>1er. cuatrimestre 2019</a:t>
            </a:r>
          </a:p>
        </p:txBody>
      </p:sp>
      <p:sp>
        <p:nvSpPr>
          <p:cNvPr id="16" name="CuadroTexto 15"/>
          <p:cNvSpPr txBox="1"/>
          <p:nvPr/>
        </p:nvSpPr>
        <p:spPr>
          <a:xfrm rot="16200000">
            <a:off x="6106961" y="463034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chemeClr val="bg1"/>
                </a:solidFill>
              </a:rPr>
              <a:t>9,868.7</a:t>
            </a:r>
          </a:p>
        </p:txBody>
      </p:sp>
      <p:sp>
        <p:nvSpPr>
          <p:cNvPr id="17" name="CuadroTexto 16"/>
          <p:cNvSpPr txBox="1"/>
          <p:nvPr/>
        </p:nvSpPr>
        <p:spPr>
          <a:xfrm rot="16200000">
            <a:off x="6372655" y="5195583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6,059.9</a:t>
            </a:r>
          </a:p>
        </p:txBody>
      </p:sp>
      <p:sp>
        <p:nvSpPr>
          <p:cNvPr id="18" name="CuadroTexto 17"/>
          <p:cNvSpPr txBox="1"/>
          <p:nvPr/>
        </p:nvSpPr>
        <p:spPr>
          <a:xfrm rot="16200000">
            <a:off x="6830037" y="4898773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8,059.6</a:t>
            </a:r>
          </a:p>
        </p:txBody>
      </p:sp>
      <p:sp>
        <p:nvSpPr>
          <p:cNvPr id="19" name="CuadroTexto 18"/>
          <p:cNvSpPr txBox="1"/>
          <p:nvPr/>
        </p:nvSpPr>
        <p:spPr>
          <a:xfrm rot="16200000">
            <a:off x="7060654" y="5180992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6,242.3</a:t>
            </a:r>
          </a:p>
        </p:txBody>
      </p:sp>
      <p:sp>
        <p:nvSpPr>
          <p:cNvPr id="20" name="CuadroTexto 19"/>
          <p:cNvSpPr txBox="1"/>
          <p:nvPr/>
        </p:nvSpPr>
        <p:spPr>
          <a:xfrm rot="16200000">
            <a:off x="7519919" y="5036027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7,349.8</a:t>
            </a:r>
          </a:p>
        </p:txBody>
      </p:sp>
      <p:sp>
        <p:nvSpPr>
          <p:cNvPr id="21" name="CuadroTexto 20"/>
          <p:cNvSpPr txBox="1"/>
          <p:nvPr/>
        </p:nvSpPr>
        <p:spPr>
          <a:xfrm rot="16200000">
            <a:off x="7740808" y="5143981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6,564.4</a:t>
            </a:r>
          </a:p>
        </p:txBody>
      </p:sp>
      <p:sp>
        <p:nvSpPr>
          <p:cNvPr id="22" name="CuadroTexto 21"/>
          <p:cNvSpPr txBox="1"/>
          <p:nvPr/>
        </p:nvSpPr>
        <p:spPr>
          <a:xfrm rot="16200000">
            <a:off x="8207916" y="4925015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7,996.7</a:t>
            </a:r>
          </a:p>
        </p:txBody>
      </p:sp>
      <p:sp>
        <p:nvSpPr>
          <p:cNvPr id="23" name="CuadroTexto 22"/>
          <p:cNvSpPr txBox="1"/>
          <p:nvPr/>
        </p:nvSpPr>
        <p:spPr>
          <a:xfrm rot="16200000">
            <a:off x="8423943" y="5176128"/>
            <a:ext cx="5799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FFFFFF"/>
                </a:solidFill>
              </a:rPr>
              <a:t>6,300.4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639981" y="383480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000" dirty="0"/>
              <a:t>Ingresos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863012" y="3834807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/>
              <a:t>Ingresos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id="{DF06B66F-0AE0-B441-9FEE-D0BFBE32B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5904656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6242776" y="606309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Enero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905439" y="6063099"/>
            <a:ext cx="624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Febrero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7617444" y="606309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Marzo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315732" y="606309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dirty="0"/>
              <a:t>Abril</a:t>
            </a:r>
          </a:p>
        </p:txBody>
      </p:sp>
    </p:spTree>
    <p:extLst>
      <p:ext uri="{BB962C8B-B14F-4D97-AF65-F5344CB8AC3E}">
        <p14:creationId xmlns:p14="http://schemas.microsoft.com/office/powerpoint/2010/main" val="62987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Object 7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591"/>
          <a:ext cx="119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88690" y="-171400"/>
            <a:ext cx="7183710" cy="1325563"/>
          </a:xfrm>
        </p:spPr>
        <p:txBody>
          <a:bodyPr/>
          <a:lstStyle/>
          <a:p>
            <a:r>
              <a:rPr lang="es-GT" b="1" dirty="0">
                <a:solidFill>
                  <a:srgbClr val="254061"/>
                </a:solidFill>
              </a:rPr>
              <a:t>Plan de Acción para 2019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395536" y="1340768"/>
            <a:ext cx="3889344" cy="5328592"/>
          </a:xfrm>
        </p:spPr>
        <p:txBody>
          <a:bodyPr>
            <a:normAutofit fontScale="70000" lnSpcReduction="20000"/>
          </a:bodyPr>
          <a:lstStyle/>
          <a:p>
            <a:r>
              <a:rPr lang="es-GT" b="1" dirty="0">
                <a:solidFill>
                  <a:srgbClr val="254061"/>
                </a:solidFill>
              </a:rPr>
              <a:t>Transparencia y Gobierno Abierto</a:t>
            </a:r>
          </a:p>
          <a:p>
            <a:pPr>
              <a:lnSpc>
                <a:spcPct val="70000"/>
              </a:lnSpc>
            </a:pPr>
            <a:endParaRPr lang="es-GT" b="1" dirty="0">
              <a:solidFill>
                <a:srgbClr val="25406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GT" sz="2400" dirty="0">
                <a:solidFill>
                  <a:srgbClr val="254061"/>
                </a:solidFill>
              </a:rPr>
              <a:t>Registro de Adquisiciones del Estado</a:t>
            </a:r>
          </a:p>
          <a:p>
            <a:pPr lvl="1">
              <a:buFont typeface="Wingdings" pitchFamily="2" charset="2"/>
              <a:buChar char="ü"/>
            </a:pPr>
            <a:r>
              <a:rPr lang="es-GT" sz="2400" dirty="0">
                <a:solidFill>
                  <a:srgbClr val="254061"/>
                </a:solidFill>
              </a:rPr>
              <a:t>Contratos Abiertos</a:t>
            </a:r>
          </a:p>
          <a:p>
            <a:pPr lvl="1">
              <a:buFont typeface="Wingdings" pitchFamily="2" charset="2"/>
              <a:buChar char="ü"/>
            </a:pPr>
            <a:r>
              <a:rPr lang="es-GT" sz="2400" dirty="0">
                <a:solidFill>
                  <a:srgbClr val="254061"/>
                </a:solidFill>
              </a:rPr>
              <a:t>Portales de Transparencia y Sistemas de Acceso a la Información</a:t>
            </a:r>
          </a:p>
          <a:p>
            <a:pPr lvl="1">
              <a:buFont typeface="Wingdings" pitchFamily="2" charset="2"/>
              <a:buChar char="ü"/>
            </a:pPr>
            <a:r>
              <a:rPr lang="es-GT" sz="2400" dirty="0">
                <a:solidFill>
                  <a:srgbClr val="254061"/>
                </a:solidFill>
              </a:rPr>
              <a:t>Estrategia de Transparencia Fiscal</a:t>
            </a:r>
          </a:p>
          <a:p>
            <a:pPr lvl="1">
              <a:buFont typeface="Wingdings" pitchFamily="2" charset="2"/>
              <a:buChar char="ü"/>
            </a:pPr>
            <a:r>
              <a:rPr lang="es-GT" sz="2400" dirty="0">
                <a:solidFill>
                  <a:srgbClr val="254061"/>
                </a:solidFill>
              </a:rPr>
              <a:t>Gobierno Abierto</a:t>
            </a:r>
          </a:p>
          <a:p>
            <a:pPr lvl="1"/>
            <a:endParaRPr lang="es-GT" dirty="0"/>
          </a:p>
          <a:p>
            <a:r>
              <a:rPr lang="es-GT" b="1" dirty="0">
                <a:solidFill>
                  <a:srgbClr val="254061"/>
                </a:solidFill>
              </a:rPr>
              <a:t>Fortalecimiento Institucional</a:t>
            </a:r>
          </a:p>
          <a:p>
            <a:pPr lvl="1">
              <a:buFont typeface="Wingdings" pitchFamily="2" charset="2"/>
              <a:buChar char="ü"/>
            </a:pPr>
            <a:endParaRPr lang="es-GT" sz="2100" dirty="0">
              <a:solidFill>
                <a:srgbClr val="25406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GT" sz="2100" dirty="0">
                <a:solidFill>
                  <a:srgbClr val="254061"/>
                </a:solidFill>
              </a:rPr>
              <a:t>Procesos de Certificación ISO 9001:2015</a:t>
            </a:r>
          </a:p>
          <a:p>
            <a:pPr lvl="1">
              <a:buFont typeface="Wingdings" pitchFamily="2" charset="2"/>
              <a:buChar char="ü"/>
            </a:pPr>
            <a:r>
              <a:rPr lang="es-GT" sz="2100" dirty="0">
                <a:solidFill>
                  <a:srgbClr val="254061"/>
                </a:solidFill>
              </a:rPr>
              <a:t>Imagen Institucional MINFIN</a:t>
            </a:r>
          </a:p>
          <a:p>
            <a:pPr lvl="1">
              <a:buFont typeface="Wingdings" pitchFamily="2" charset="2"/>
              <a:buChar char="ü"/>
            </a:pPr>
            <a:r>
              <a:rPr lang="es-GT" sz="2100" dirty="0">
                <a:solidFill>
                  <a:srgbClr val="254061"/>
                </a:solidFill>
              </a:rPr>
              <a:t>SIAF IV y mejora de sistemas informáticos</a:t>
            </a:r>
          </a:p>
          <a:p>
            <a:pPr lvl="1">
              <a:buFont typeface="Wingdings" pitchFamily="2" charset="2"/>
              <a:buChar char="ü"/>
            </a:pPr>
            <a:r>
              <a:rPr lang="es-GT" sz="2100" dirty="0">
                <a:solidFill>
                  <a:srgbClr val="254061"/>
                </a:solidFill>
              </a:rPr>
              <a:t>Implementación de ROI y gestión del Recurso Humano</a:t>
            </a:r>
          </a:p>
          <a:p>
            <a:pPr marL="0" indent="0">
              <a:buNone/>
            </a:pPr>
            <a:endParaRPr lang="es-GT" sz="2100" dirty="0"/>
          </a:p>
          <a:p>
            <a:pPr lvl="1"/>
            <a:endParaRPr lang="es-GT" dirty="0"/>
          </a:p>
          <a:p>
            <a:pPr marL="457200" lvl="1" indent="0">
              <a:buNone/>
            </a:pPr>
            <a:endParaRPr lang="es-GT" dirty="0"/>
          </a:p>
        </p:txBody>
      </p:sp>
      <p:sp>
        <p:nvSpPr>
          <p:cNvPr id="11" name="3 Marcador de contenido"/>
          <p:cNvSpPr txBox="1">
            <a:spLocks/>
          </p:cNvSpPr>
          <p:nvPr/>
        </p:nvSpPr>
        <p:spPr>
          <a:xfrm>
            <a:off x="4911321" y="1340768"/>
            <a:ext cx="3765135" cy="4764187"/>
          </a:xfrm>
          <a:prstGeom prst="rect">
            <a:avLst/>
          </a:prstGeom>
        </p:spPr>
        <p:txBody>
          <a:bodyPr vert="horz" lIns="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40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accent3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GT" sz="5500" b="1" dirty="0">
                <a:solidFill>
                  <a:srgbClr val="254061"/>
                </a:solidFill>
              </a:rPr>
              <a:t>Consolidación de las Finanzas Públicas del Estado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Presupuesto Abierto: Ruta País 2020:2025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Observatorio del Gasto Público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Gestión de la Deuda Pública (Bonos de Carbono, Prima de Bonos)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Implementación NICSP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Optimización del Sistema </a:t>
            </a:r>
            <a:r>
              <a:rPr lang="es-GT" dirty="0" err="1">
                <a:solidFill>
                  <a:srgbClr val="254061"/>
                </a:solidFill>
              </a:rPr>
              <a:t>Guatenóminas</a:t>
            </a:r>
            <a:endParaRPr lang="es-GT" dirty="0">
              <a:solidFill>
                <a:srgbClr val="254061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Fortalecimiento de Gobiernos Locales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Gestión de Tesorería (Fondos Rotativos y Portales de Tesorería)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Marco Macro Fiscal de Mediano Plazo</a:t>
            </a:r>
          </a:p>
          <a:p>
            <a:pPr lvl="1">
              <a:buFont typeface="Wingdings" pitchFamily="2" charset="2"/>
              <a:buChar char="ü"/>
            </a:pPr>
            <a:r>
              <a:rPr lang="es-GT" dirty="0">
                <a:solidFill>
                  <a:srgbClr val="254061"/>
                </a:solidFill>
              </a:rPr>
              <a:t>Estrategia Fiscal Ambiental</a:t>
            </a:r>
          </a:p>
          <a:p>
            <a:pPr lvl="1">
              <a:buFont typeface="Wingdings" pitchFamily="2" charset="2"/>
              <a:buChar char="ü"/>
            </a:pPr>
            <a:endParaRPr lang="es-GT" dirty="0"/>
          </a:p>
          <a:p>
            <a:pPr lvl="1">
              <a:buFont typeface="Wingdings" pitchFamily="2" charset="2"/>
              <a:buChar char="ü"/>
            </a:pPr>
            <a:endParaRPr lang="es-GT" dirty="0"/>
          </a:p>
          <a:p>
            <a:pPr lvl="1"/>
            <a:endParaRPr lang="es-GT" dirty="0"/>
          </a:p>
          <a:p>
            <a:pPr lvl="1"/>
            <a:endParaRPr lang="es-GT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7960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EE1DE076-4394-4380-94C6-8598CC499C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035863"/>
              </p:ext>
            </p:extLst>
          </p:nvPr>
        </p:nvGraphicFramePr>
        <p:xfrm>
          <a:off x="3131840" y="332656"/>
          <a:ext cx="5616625" cy="6264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451">
                  <a:extLst>
                    <a:ext uri="{9D8B030D-6E8A-4147-A177-3AD203B41FA5}">
                      <a16:colId xmlns:a16="http://schemas.microsoft.com/office/drawing/2014/main" val="3688748897"/>
                    </a:ext>
                  </a:extLst>
                </a:gridCol>
                <a:gridCol w="2977611">
                  <a:extLst>
                    <a:ext uri="{9D8B030D-6E8A-4147-A177-3AD203B41FA5}">
                      <a16:colId xmlns:a16="http://schemas.microsoft.com/office/drawing/2014/main" val="3693596629"/>
                    </a:ext>
                  </a:extLst>
                </a:gridCol>
                <a:gridCol w="1248501">
                  <a:extLst>
                    <a:ext uri="{9D8B030D-6E8A-4147-A177-3AD203B41FA5}">
                      <a16:colId xmlns:a16="http://schemas.microsoft.com/office/drawing/2014/main" val="4107453765"/>
                    </a:ext>
                  </a:extLst>
                </a:gridCol>
                <a:gridCol w="101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83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#</a:t>
                      </a:r>
                      <a:endParaRPr lang="en-US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PROYECTOS</a:t>
                      </a:r>
                      <a:endParaRPr lang="en-US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Estado</a:t>
                      </a:r>
                      <a:endParaRPr lang="en-US" sz="1400" b="1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FECHA FIN</a:t>
                      </a:r>
                    </a:p>
                  </a:txBody>
                  <a:tcPr marL="27008" marR="27008" marT="0" marB="0" anchor="ctr"/>
                </a:tc>
                <a:extLst>
                  <a:ext uri="{0D108BD9-81ED-4DB2-BD59-A6C34878D82A}">
                    <a16:rowId xmlns:a16="http://schemas.microsoft.com/office/drawing/2014/main" val="106757882"/>
                  </a:ext>
                </a:extLst>
              </a:tr>
              <a:tr h="591018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Presupuesto Abierto 2020 (Ruta País 2018-2022)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Pendiente de inicio            (marzo 2019)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sep-19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3561079787"/>
                  </a:ext>
                </a:extLst>
              </a:tr>
              <a:tr h="591018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Propuesta del Plan de Acción para el Cumplimiento de Estándares de Transparencia Fiscal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feb-19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241128933"/>
                  </a:ext>
                </a:extLst>
              </a:tr>
              <a:tr h="591018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Museografía y Museología para el Museo del Taller Nacional de Grabados en Acero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abr-19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764352733"/>
                  </a:ext>
                </a:extLst>
              </a:tr>
              <a:tr h="397374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Ampliación del Alcance del Sistema de Gestión de Calidad ISO 9001:2015 Fase II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248767790"/>
                  </a:ext>
                </a:extLst>
              </a:tr>
              <a:tr h="397374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Diseño de Propuesta del Modelo Fiscal Ambiental para la EFA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696380645"/>
                  </a:ext>
                </a:extLst>
              </a:tr>
              <a:tr h="294689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Nuevo Portal de Gobiernos Locales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jun-19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519669179"/>
                  </a:ext>
                </a:extLst>
              </a:tr>
              <a:tr h="228739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Registro Integrado de Bienes Inmuebles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oct-19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3643828619"/>
                  </a:ext>
                </a:extLst>
              </a:tr>
              <a:tr h="203730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Implementación de NICSP Fase I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819476131"/>
                  </a:ext>
                </a:extLst>
              </a:tr>
              <a:tr h="591018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9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Sistema de Control y Seguimiento de Aportes a Entidades Receptoras de Transferencia, Subsidios y Subvenciones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01-abr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983997349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ctr"/>
                      <a:endParaRPr lang="en-US" sz="1050" b="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27008" marR="27008" marT="0" marB="0" anchor="ctr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PROYECTOS</a:t>
                      </a:r>
                      <a:r>
                        <a:rPr lang="es-MX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ALTO IMPACTO 2018 CONTINUIDAD 2019</a:t>
                      </a:r>
                      <a:endParaRPr lang="es-GT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G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s-GT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7374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Transparencia Fiscal en el Cuarto Plan de Gobierno Abierto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jul-20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900832110"/>
                  </a:ext>
                </a:extLst>
              </a:tr>
              <a:tr h="234379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Optimización del Sistema </a:t>
                      </a:r>
                      <a:r>
                        <a:rPr lang="es-GT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Guatenóminas</a:t>
                      </a:r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dic-19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2553973235"/>
                  </a:ext>
                </a:extLst>
              </a:tr>
              <a:tr h="591018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Fondos Rotativos Institucionales utilizando como medio electrónico de pago Tarjeta de Compras Institucional –TCI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abr-19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7374"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27008" marR="27008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Creación e implementación de la Estructura Institucional de Contrataciones del Estado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En proceso</a:t>
                      </a:r>
                    </a:p>
                  </a:txBody>
                  <a:tcPr marL="7144" marR="7144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GT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mar-19</a:t>
                      </a:r>
                    </a:p>
                  </a:txBody>
                  <a:tcPr marL="7144" marR="7144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73" name="Object 7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591"/>
          <a:ext cx="1191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2" y="1591"/>
                        <a:ext cx="1191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" name="Rectangle: Rounded Corners 400">
            <a:extLst>
              <a:ext uri="{FF2B5EF4-FFF2-40B4-BE49-F238E27FC236}">
                <a16:creationId xmlns:a16="http://schemas.microsoft.com/office/drawing/2014/main" id="{B160E012-EE4D-48C2-BC60-E37AA5AA5336}"/>
              </a:ext>
            </a:extLst>
          </p:cNvPr>
          <p:cNvSpPr/>
          <p:nvPr/>
        </p:nvSpPr>
        <p:spPr>
          <a:xfrm>
            <a:off x="899592" y="3429000"/>
            <a:ext cx="1121028" cy="64807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3000" b="1" dirty="0"/>
              <a:t>13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67544" y="3068960"/>
            <a:ext cx="2193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400" b="1" dirty="0">
                <a:solidFill>
                  <a:srgbClr val="25406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Cantidad de Proyectos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6A82E2C1-DFF3-418B-A511-392DFB62BF32}"/>
              </a:ext>
            </a:extLst>
          </p:cNvPr>
          <p:cNvSpPr txBox="1">
            <a:spLocks/>
          </p:cNvSpPr>
          <p:nvPr/>
        </p:nvSpPr>
        <p:spPr>
          <a:xfrm>
            <a:off x="179512" y="0"/>
            <a:ext cx="2736303" cy="27363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err="1"/>
              <a:t>Proyectos</a:t>
            </a:r>
            <a:endParaRPr lang="en-US" sz="2800" dirty="0"/>
          </a:p>
          <a:p>
            <a:pPr algn="ctr"/>
            <a:r>
              <a:rPr lang="en-US" sz="2800" dirty="0"/>
              <a:t>Alto </a:t>
            </a:r>
            <a:r>
              <a:rPr lang="en-US" sz="2800" dirty="0" err="1"/>
              <a:t>Impacto</a:t>
            </a:r>
            <a:r>
              <a:rPr lang="en-US" sz="2800" dirty="0"/>
              <a:t> 2019</a:t>
            </a:r>
          </a:p>
          <a:p>
            <a:pPr algn="ctr"/>
            <a:r>
              <a:rPr lang="en-US" sz="2800" dirty="0" err="1"/>
              <a:t>Ministerio</a:t>
            </a:r>
            <a:r>
              <a:rPr lang="en-US" sz="2800" dirty="0"/>
              <a:t> de </a:t>
            </a:r>
            <a:r>
              <a:rPr lang="en-US" sz="2800" dirty="0" err="1"/>
              <a:t>Finanzas</a:t>
            </a:r>
            <a:r>
              <a:rPr lang="en-US" sz="2800" dirty="0"/>
              <a:t> </a:t>
            </a:r>
            <a:r>
              <a:rPr lang="en-US" sz="2800" dirty="0" err="1"/>
              <a:t>Públicas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124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6A82E2C1-DFF3-418B-A511-392DFB62BF32}"/>
              </a:ext>
            </a:extLst>
          </p:cNvPr>
          <p:cNvSpPr txBox="1">
            <a:spLocks/>
          </p:cNvSpPr>
          <p:nvPr/>
        </p:nvSpPr>
        <p:spPr>
          <a:xfrm>
            <a:off x="251520" y="260648"/>
            <a:ext cx="2736303" cy="273630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 err="1"/>
              <a:t>Porcentaje</a:t>
            </a:r>
            <a:endParaRPr lang="en-US" sz="2700" dirty="0"/>
          </a:p>
          <a:p>
            <a:pPr algn="ctr"/>
            <a:r>
              <a:rPr lang="en-US" sz="2700" dirty="0"/>
              <a:t>de </a:t>
            </a:r>
            <a:r>
              <a:rPr lang="en-US" sz="2700" dirty="0" err="1"/>
              <a:t>avance</a:t>
            </a:r>
            <a:endParaRPr lang="en-US" sz="2700" dirty="0"/>
          </a:p>
          <a:p>
            <a:pPr algn="ctr"/>
            <a:r>
              <a:rPr lang="en-US" sz="2700" dirty="0"/>
              <a:t>de los </a:t>
            </a:r>
            <a:r>
              <a:rPr lang="en-US" sz="2700" dirty="0" err="1"/>
              <a:t>Proyectos</a:t>
            </a:r>
            <a:endParaRPr lang="en-US" sz="2700" dirty="0"/>
          </a:p>
          <a:p>
            <a:pPr algn="ctr"/>
            <a:r>
              <a:rPr lang="en-US" sz="2700" dirty="0"/>
              <a:t>Alto </a:t>
            </a:r>
            <a:r>
              <a:rPr lang="en-US" sz="2700" dirty="0" err="1"/>
              <a:t>impacto</a:t>
            </a:r>
            <a:r>
              <a:rPr lang="en-US" sz="2700" dirty="0"/>
              <a:t> 2019</a:t>
            </a:r>
          </a:p>
          <a:p>
            <a:pPr algn="ctr"/>
            <a:r>
              <a:rPr lang="en-US" sz="2700" dirty="0" err="1"/>
              <a:t>Ministerio</a:t>
            </a:r>
            <a:r>
              <a:rPr lang="en-US" sz="2700" dirty="0"/>
              <a:t> de </a:t>
            </a:r>
            <a:r>
              <a:rPr lang="en-US" sz="2700" dirty="0" err="1"/>
              <a:t>Finanzas</a:t>
            </a:r>
            <a:r>
              <a:rPr lang="en-US" sz="2700" dirty="0"/>
              <a:t> </a:t>
            </a:r>
            <a:r>
              <a:rPr lang="en-US" sz="2700" dirty="0" err="1"/>
              <a:t>Públicas</a:t>
            </a:r>
            <a:endParaRPr lang="en-US" sz="2700" dirty="0"/>
          </a:p>
        </p:txBody>
      </p:sp>
      <p:graphicFrame>
        <p:nvGraphicFramePr>
          <p:cNvPr id="4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477086"/>
              </p:ext>
            </p:extLst>
          </p:nvPr>
        </p:nvGraphicFramePr>
        <p:xfrm>
          <a:off x="1043608" y="476672"/>
          <a:ext cx="7848872" cy="602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52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20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88840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670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5839</TotalTime>
  <Words>416</Words>
  <Application>Microsoft Macintosh PowerPoint</Application>
  <PresentationFormat>Presentación en pantalla (4:3)</PresentationFormat>
  <Paragraphs>120</Paragraphs>
  <Slides>6</Slides>
  <Notes>3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Calibri</vt:lpstr>
      <vt:lpstr>Ebrima</vt:lpstr>
      <vt:lpstr>Segoe UI Black</vt:lpstr>
      <vt:lpstr>Wingdings</vt:lpstr>
      <vt:lpstr>Tema de Office</vt:lpstr>
      <vt:lpstr>think-cell Slide</vt:lpstr>
      <vt:lpstr>Plan de trabajo Primer trimestre 2019</vt:lpstr>
      <vt:lpstr>Presentación de PowerPoint</vt:lpstr>
      <vt:lpstr>Plan de Acción para 2019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Aida Cristina  Quintanilla Lara</dc:creator>
  <cp:lastModifiedBy>Microsoft Office User</cp:lastModifiedBy>
  <cp:revision>611</cp:revision>
  <cp:lastPrinted>2017-10-27T17:04:15Z</cp:lastPrinted>
  <dcterms:created xsi:type="dcterms:W3CDTF">2015-02-16T15:19:16Z</dcterms:created>
  <dcterms:modified xsi:type="dcterms:W3CDTF">2019-01-05T19:53:27Z</dcterms:modified>
</cp:coreProperties>
</file>