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13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ecinos\AppData\Local\Microsoft\Windows\INetCache\Content.Outlook\02TK0XCR\Copia%20de%20ONGS2019%20100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ecinos\AppData\Local\Microsoft\Windows\INetCache\Content.Outlook\02TK0XCR\Copia%20de%20ONGS2019%20100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ecinos\AppData\Local\Microsoft\Windows\INetCache\Content.Outlook\02TK0XCR\Copia%20de%20ONGS2019%20100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GRAFICOS!$G$3</c:f>
              <c:strCache>
                <c:ptCount val="1"/>
                <c:pt idx="0">
                  <c:v>Programado Vigente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7B-5C41-A52D-511D8D803B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7B-5C41-A52D-511D8D803BC3}"/>
              </c:ext>
            </c:extLst>
          </c:dPt>
          <c:dPt>
            <c:idx val="2"/>
            <c:bubble3D val="0"/>
            <c:spPr>
              <a:solidFill>
                <a:srgbClr val="4B1D7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7B-5C41-A52D-511D8D803BC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7B-5C41-A52D-511D8D803BC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57B-5C41-A52D-511D8D803BC3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57B-5C41-A52D-511D8D803BC3}"/>
              </c:ext>
            </c:extLst>
          </c:dPt>
          <c:dLbls>
            <c:dLbl>
              <c:idx val="0"/>
              <c:layout>
                <c:manualLayout>
                  <c:x val="-9.7364214114135858E-3"/>
                  <c:y val="-1.048445720614497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7B-5C41-A52D-511D8D803BC3}"/>
                </c:ext>
              </c:extLst>
            </c:dLbl>
            <c:dLbl>
              <c:idx val="1"/>
              <c:layout>
                <c:manualLayout>
                  <c:x val="6.1664180462848205E-3"/>
                  <c:y val="-1.4596260375312306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7B-5C41-A52D-511D8D803BC3}"/>
                </c:ext>
              </c:extLst>
            </c:dLbl>
            <c:dLbl>
              <c:idx val="2"/>
              <c:layout>
                <c:manualLayout>
                  <c:x val="4.1679217964388435E-3"/>
                  <c:y val="1.337127314704004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7B-5C41-A52D-511D8D803BC3}"/>
                </c:ext>
              </c:extLst>
            </c:dLbl>
            <c:dLbl>
              <c:idx val="3"/>
              <c:layout>
                <c:manualLayout>
                  <c:x val="4.3884326171053402E-3"/>
                  <c:y val="-2.227826174756997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GT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6495863885219"/>
                      <c:h val="5.52962844669892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57B-5C41-A52D-511D8D803BC3}"/>
                </c:ext>
              </c:extLst>
            </c:dLbl>
            <c:dLbl>
              <c:idx val="4"/>
              <c:layout>
                <c:manualLayout>
                  <c:x val="6.1823215539565048E-4"/>
                  <c:y val="4.0385602855635399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57B-5C41-A52D-511D8D803BC3}"/>
                </c:ext>
              </c:extLst>
            </c:dLbl>
            <c:dLbl>
              <c:idx val="5"/>
              <c:layout>
                <c:manualLayout>
                  <c:x val="-2.870783599233749E-3"/>
                  <c:y val="1.579351994050585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57B-5C41-A52D-511D8D803BC3}"/>
                </c:ext>
              </c:extLst>
            </c:dLbl>
            <c:dLbl>
              <c:idx val="6"/>
              <c:layout>
                <c:manualLayout>
                  <c:x val="1.8535408531457864E-2"/>
                  <c:y val="3.553545247933848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57B-5C41-A52D-511D8D803BC3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GRAFICOS!$F$4:$F$9</c:f>
              <c:strCache>
                <c:ptCount val="6"/>
                <c:pt idx="0">
                  <c:v>11130005 - MINISTERIO DE GOBERNACIÓN</c:v>
                </c:pt>
                <c:pt idx="1">
                  <c:v>11130018 - OBLIGACIONES DEL ESTADO A CARGO DEL TESORO</c:v>
                </c:pt>
                <c:pt idx="2">
                  <c:v>11130012 - MINISTERIO DE AGRICULTURA, GANADERÍA Y ALIMENTACIÓN</c:v>
                </c:pt>
                <c:pt idx="3">
                  <c:v>11130008 - MINISTERIO DE EDUCACIÓN*</c:v>
                </c:pt>
                <c:pt idx="4">
                  <c:v>OTROS (MICUDE, MINECO, SECRETARÍAS, MINFIN Y MARN)</c:v>
                </c:pt>
                <c:pt idx="5">
                  <c:v>11130009 - MINISTERIO DE SALUD PÚBLICA Y ASISTENCIA SOCIAL</c:v>
                </c:pt>
              </c:strCache>
            </c:strRef>
          </c:cat>
          <c:val>
            <c:numRef>
              <c:f>GRAFICOS!$G$4:$G$9</c:f>
              <c:numCache>
                <c:formatCode>#,##0.00</c:formatCode>
                <c:ptCount val="6"/>
                <c:pt idx="0">
                  <c:v>10.4</c:v>
                </c:pt>
                <c:pt idx="1">
                  <c:v>60</c:v>
                </c:pt>
                <c:pt idx="2">
                  <c:v>22.971283</c:v>
                </c:pt>
                <c:pt idx="3">
                  <c:v>133.33272400000001</c:v>
                </c:pt>
                <c:pt idx="4">
                  <c:v>6.723122</c:v>
                </c:pt>
                <c:pt idx="5">
                  <c:v>541.4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57B-5C41-A52D-511D8D803BC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823855956451653"/>
          <c:y val="6.8648985311401275E-2"/>
          <c:w val="0.26058538807097942"/>
          <c:h val="0.888967973764399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Programado Vigente</c:v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GRAFICOS!$F$50:$F$60</c:f>
              <c:strCache>
                <c:ptCount val="11"/>
                <c:pt idx="0">
                  <c:v>104 - FUNDACIÓN FE Y ALEGRÍA</c:v>
                </c:pt>
                <c:pt idx="1">
                  <c:v>138 - ASOCIACIÓN CENTRO DON BOSCO</c:v>
                </c:pt>
                <c:pt idx="2">
                  <c:v>58 - ASOCIACIÓN DE CENTROS EDUCATIVOS MAYAS -ACEM-</c:v>
                </c:pt>
                <c:pt idx="3">
                  <c:v>372 - FUNDACIÓN PARA EL DESARROLLO Y LA EDUCACIÓN DE LA MUJER INDÍGENA</c:v>
                </c:pt>
                <c:pt idx="4">
                  <c:v>672 - ASOCIACIÓN AK TENAMIT, (PUEBLO NUEVO) AAT</c:v>
                </c:pt>
                <c:pt idx="5">
                  <c:v>671 - ASOCIACIÓN GRUPO CEIBA</c:v>
                </c:pt>
                <c:pt idx="6">
                  <c:v>673 - ASOCIACIÓN PARA EL DESARROLLO INTEGRAL DEL NORORIENTE</c:v>
                </c:pt>
                <c:pt idx="7">
                  <c:v>36014 - FUNDACIÓN PESCANOVA</c:v>
                </c:pt>
                <c:pt idx="8">
                  <c:v>27940 - ASOCIACIÓN COMUNIDAD ESPERANZA</c:v>
                </c:pt>
                <c:pt idx="9">
                  <c:v>36015 - FUNDACIÓN ADENTRO</c:v>
                </c:pt>
                <c:pt idx="10">
                  <c:v>OTROS</c:v>
                </c:pt>
              </c:strCache>
            </c:strRef>
          </c:cat>
          <c:val>
            <c:numRef>
              <c:f>GRAFICOS!$G$50:$G$60</c:f>
              <c:numCache>
                <c:formatCode>#,##0.00</c:formatCode>
                <c:ptCount val="11"/>
                <c:pt idx="0">
                  <c:v>68.200823999999997</c:v>
                </c:pt>
                <c:pt idx="1">
                  <c:v>35</c:v>
                </c:pt>
                <c:pt idx="2">
                  <c:v>12.5</c:v>
                </c:pt>
                <c:pt idx="3">
                  <c:v>4.5</c:v>
                </c:pt>
                <c:pt idx="4">
                  <c:v>4</c:v>
                </c:pt>
                <c:pt idx="5">
                  <c:v>2</c:v>
                </c:pt>
                <c:pt idx="6">
                  <c:v>1.5</c:v>
                </c:pt>
                <c:pt idx="7">
                  <c:v>1.2</c:v>
                </c:pt>
                <c:pt idx="8">
                  <c:v>1.0051749999999999</c:v>
                </c:pt>
                <c:pt idx="9">
                  <c:v>1</c:v>
                </c:pt>
                <c:pt idx="10">
                  <c:v>2.4267249999999998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E1-FC49-B6EE-9836FA780AE8}"/>
            </c:ext>
          </c:extLst>
        </c:ser>
        <c:ser>
          <c:idx val="1"/>
          <c:order val="1"/>
          <c:tx>
            <c:v>Devengado</c:v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GRAFICOS!$F$50:$F$60</c:f>
              <c:strCache>
                <c:ptCount val="11"/>
                <c:pt idx="0">
                  <c:v>104 - FUNDACIÓN FE Y ALEGRÍA</c:v>
                </c:pt>
                <c:pt idx="1">
                  <c:v>138 - ASOCIACIÓN CENTRO DON BOSCO</c:v>
                </c:pt>
                <c:pt idx="2">
                  <c:v>58 - ASOCIACIÓN DE CENTROS EDUCATIVOS MAYAS -ACEM-</c:v>
                </c:pt>
                <c:pt idx="3">
                  <c:v>372 - FUNDACIÓN PARA EL DESARROLLO Y LA EDUCACIÓN DE LA MUJER INDÍGENA</c:v>
                </c:pt>
                <c:pt idx="4">
                  <c:v>672 - ASOCIACIÓN AK TENAMIT, (PUEBLO NUEVO) AAT</c:v>
                </c:pt>
                <c:pt idx="5">
                  <c:v>671 - ASOCIACIÓN GRUPO CEIBA</c:v>
                </c:pt>
                <c:pt idx="6">
                  <c:v>673 - ASOCIACIÓN PARA EL DESARROLLO INTEGRAL DEL NORORIENTE</c:v>
                </c:pt>
                <c:pt idx="7">
                  <c:v>36014 - FUNDACIÓN PESCANOVA</c:v>
                </c:pt>
                <c:pt idx="8">
                  <c:v>27940 - ASOCIACIÓN COMUNIDAD ESPERANZA</c:v>
                </c:pt>
                <c:pt idx="9">
                  <c:v>36015 - FUNDACIÓN ADENTRO</c:v>
                </c:pt>
                <c:pt idx="10">
                  <c:v>OTROS</c:v>
                </c:pt>
              </c:strCache>
            </c:strRef>
          </c:cat>
          <c:val>
            <c:numRef>
              <c:f>GRAFICOS!$H$50:$H$60</c:f>
              <c:numCache>
                <c:formatCode>#,##0.00</c:formatCode>
                <c:ptCount val="11"/>
                <c:pt idx="0">
                  <c:v>63</c:v>
                </c:pt>
                <c:pt idx="1">
                  <c:v>35</c:v>
                </c:pt>
                <c:pt idx="2">
                  <c:v>0</c:v>
                </c:pt>
                <c:pt idx="3">
                  <c:v>4.5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1.0051749999999999</c:v>
                </c:pt>
                <c:pt idx="9">
                  <c:v>0</c:v>
                </c:pt>
                <c:pt idx="10">
                  <c:v>0.64827500000000005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E1-FC49-B6EE-9836FA780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908912"/>
        <c:axId val="1046901424"/>
      </c:barChart>
      <c:catAx>
        <c:axId val="104690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1046901424"/>
        <c:crosses val="autoZero"/>
        <c:auto val="1"/>
        <c:lblAlgn val="ctr"/>
        <c:lblOffset val="100"/>
        <c:noMultiLvlLbl val="0"/>
      </c:catAx>
      <c:valAx>
        <c:axId val="1046901424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1046908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Programado Vigente</c:v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GRAFICOS!$F$105:$F$115</c:f>
              <c:strCache>
                <c:ptCount val="11"/>
                <c:pt idx="0">
                  <c:v>590 - UNIDAD NACIONAL DE ATENCIÓN AL ENFERMO RENAL CRÓNICO UNAERC</c:v>
                </c:pt>
                <c:pt idx="1">
                  <c:v>587 - UNIDAD DE CIRUGÍA CARDIOVASCULAR DE GUATEMALA</c:v>
                </c:pt>
                <c:pt idx="2">
                  <c:v>586 - UNIDAD NACIONAL DE ONCOLOGÍA PEDIÁTRICA</c:v>
                </c:pt>
                <c:pt idx="3">
                  <c:v>401 - LIGA NACIONAL CONTRA EL CÁNCER</c:v>
                </c:pt>
                <c:pt idx="4">
                  <c:v>10806 - ORGANIZACIÓN CRISTIANA DE BENEFICIO SOCIAL  ESPERANZA DE VIDA ONG</c:v>
                </c:pt>
                <c:pt idx="5">
                  <c:v>457 - ASOCIACIÓN OBRAS SOCIALES DEL SANTO HERMANO PEDRO FRAILES FRANCISCANOS O.F.M.</c:v>
                </c:pt>
                <c:pt idx="6">
                  <c:v>290 - CRUZ ROJA GUATEMALTECA</c:v>
                </c:pt>
                <c:pt idx="7">
                  <c:v>358 - FUNDACIÓN PROBIENESTAR DEL MINUSVÁLIDO Y/O FUNDABIEM</c:v>
                </c:pt>
                <c:pt idx="8">
                  <c:v>385 - SAINT JOSEPH S HOSPICE ASSOCIATION (ASOCIACIÓN HOSPICIO DE SAN JOSÉ)</c:v>
                </c:pt>
                <c:pt idx="9">
                  <c:v>364 - FUNDACIÓN GUATEMALTECO AMERICANA DE CIRUGÍA ORTOPÉDICA AVAN</c:v>
                </c:pt>
                <c:pt idx="10">
                  <c:v>OTROS</c:v>
                </c:pt>
              </c:strCache>
            </c:strRef>
          </c:cat>
          <c:val>
            <c:numRef>
              <c:f>GRAFICOS!$G$105:$G$115</c:f>
              <c:numCache>
                <c:formatCode>#,##0.00</c:formatCode>
                <c:ptCount val="11"/>
                <c:pt idx="0">
                  <c:v>230</c:v>
                </c:pt>
                <c:pt idx="1">
                  <c:v>62</c:v>
                </c:pt>
                <c:pt idx="2">
                  <c:v>50</c:v>
                </c:pt>
                <c:pt idx="3">
                  <c:v>35</c:v>
                </c:pt>
                <c:pt idx="4">
                  <c:v>20</c:v>
                </c:pt>
                <c:pt idx="5">
                  <c:v>20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11</c:v>
                </c:pt>
                <c:pt idx="10">
                  <c:v>77.400000000000006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2D-A641-AFE0-552B8A3A9B61}"/>
            </c:ext>
          </c:extLst>
        </c:ser>
        <c:ser>
          <c:idx val="1"/>
          <c:order val="1"/>
          <c:tx>
            <c:v>Devengado</c:v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GRAFICOS!$F$105:$F$115</c:f>
              <c:strCache>
                <c:ptCount val="11"/>
                <c:pt idx="0">
                  <c:v>590 - UNIDAD NACIONAL DE ATENCIÓN AL ENFERMO RENAL CRÓNICO UNAERC</c:v>
                </c:pt>
                <c:pt idx="1">
                  <c:v>587 - UNIDAD DE CIRUGÍA CARDIOVASCULAR DE GUATEMALA</c:v>
                </c:pt>
                <c:pt idx="2">
                  <c:v>586 - UNIDAD NACIONAL DE ONCOLOGÍA PEDIÁTRICA</c:v>
                </c:pt>
                <c:pt idx="3">
                  <c:v>401 - LIGA NACIONAL CONTRA EL CÁNCER</c:v>
                </c:pt>
                <c:pt idx="4">
                  <c:v>10806 - ORGANIZACIÓN CRISTIANA DE BENEFICIO SOCIAL  ESPERANZA DE VIDA ONG</c:v>
                </c:pt>
                <c:pt idx="5">
                  <c:v>457 - ASOCIACIÓN OBRAS SOCIALES DEL SANTO HERMANO PEDRO FRAILES FRANCISCANOS O.F.M.</c:v>
                </c:pt>
                <c:pt idx="6">
                  <c:v>290 - CRUZ ROJA GUATEMALTECA</c:v>
                </c:pt>
                <c:pt idx="7">
                  <c:v>358 - FUNDACIÓN PROBIENESTAR DEL MINUSVÁLIDO Y/O FUNDABIEM</c:v>
                </c:pt>
                <c:pt idx="8">
                  <c:v>385 - SAINT JOSEPH S HOSPICE ASSOCIATION (ASOCIACIÓN HOSPICIO DE SAN JOSÉ)</c:v>
                </c:pt>
                <c:pt idx="9">
                  <c:v>364 - FUNDACIÓN GUATEMALTECO AMERICANA DE CIRUGÍA ORTOPÉDICA AVAN</c:v>
                </c:pt>
                <c:pt idx="10">
                  <c:v>OTROS</c:v>
                </c:pt>
              </c:strCache>
            </c:strRef>
          </c:cat>
          <c:val>
            <c:numRef>
              <c:f>GRAFICOS!$H$105:$H$115</c:f>
              <c:numCache>
                <c:formatCode>#,##0.00</c:formatCode>
                <c:ptCount val="11"/>
                <c:pt idx="0">
                  <c:v>60</c:v>
                </c:pt>
                <c:pt idx="1">
                  <c:v>18.600000000000001</c:v>
                </c:pt>
                <c:pt idx="2">
                  <c:v>15</c:v>
                </c:pt>
                <c:pt idx="3">
                  <c:v>6.6</c:v>
                </c:pt>
                <c:pt idx="4">
                  <c:v>6</c:v>
                </c:pt>
                <c:pt idx="5">
                  <c:v>6</c:v>
                </c:pt>
                <c:pt idx="6">
                  <c:v>3.6</c:v>
                </c:pt>
                <c:pt idx="7">
                  <c:v>3.6</c:v>
                </c:pt>
                <c:pt idx="8">
                  <c:v>3.6</c:v>
                </c:pt>
                <c:pt idx="9">
                  <c:v>3.3</c:v>
                </c:pt>
                <c:pt idx="10">
                  <c:v>27.171735000000002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2D-A641-AFE0-552B8A3A9B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908912"/>
        <c:axId val="1046901424"/>
      </c:barChart>
      <c:catAx>
        <c:axId val="104690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1046901424"/>
        <c:crosses val="autoZero"/>
        <c:auto val="1"/>
        <c:lblAlgn val="ctr"/>
        <c:lblOffset val="100"/>
        <c:noMultiLvlLbl val="0"/>
      </c:catAx>
      <c:valAx>
        <c:axId val="1046901424"/>
        <c:scaling>
          <c:orientation val="minMax"/>
          <c:max val="2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1046908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1950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4821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24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6446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8483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5275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4370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0935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123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1059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7357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C73B-607D-7946-9BE4-21BEE8025762}" type="datetimeFigureOut">
              <a:rPr lang="es-GT" smtClean="0"/>
              <a:t>05/06/2019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2A0F-A3D2-ED4B-B06C-D3AFF010570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516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90B4BA4-CB9F-3F4E-9465-38966D48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26" y="1100585"/>
            <a:ext cx="53784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Presupuesto 2019</a:t>
            </a:r>
            <a:br>
              <a:rPr lang="es-ES" sz="4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</a:br>
            <a:endParaRPr lang="es-ES" sz="4800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algn="ctr"/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Ejecución de Aportes</a:t>
            </a:r>
            <a:b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a </a:t>
            </a:r>
            <a:r>
              <a:rPr lang="es-ES" sz="3200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ONGs</a:t>
            </a: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8BD5A2B-FB12-A543-A6C0-841844582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026" y="3905255"/>
            <a:ext cx="2729947" cy="272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15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D09A69C-5F34-B14D-9F91-C1F0FE6CC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01" y="1231522"/>
            <a:ext cx="7972024" cy="13063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entidades del Sector Público destinan recursos dentro de su presupuesto como apoyo a Organizaciones no gubernamentales (ONG), por lo que, a la fecha dichos aportes tienen una programación vigente de Q774.83 millones; tal y como se puede observar en la siguiente grafico las asignaciones mas significativas están localizadas en el Ministerio de Salud Pública y Asistencia Social y el Ministerio de Educación que equivale al 87.08% de dicha programación, a continuación se muestra como se distribuye el total de los aportes:</a:t>
            </a:r>
            <a:endParaRPr lang="es-GT" sz="15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GT" sz="15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ítulo 3">
            <a:extLst>
              <a:ext uri="{FF2B5EF4-FFF2-40B4-BE49-F238E27FC236}">
                <a16:creationId xmlns:a16="http://schemas.microsoft.com/office/drawing/2014/main" id="{DED2A943-A4F0-1D4D-9CCC-E5F7F2670FED}"/>
              </a:ext>
            </a:extLst>
          </p:cNvPr>
          <p:cNvSpPr txBox="1">
            <a:spLocks/>
          </p:cNvSpPr>
          <p:nvPr/>
        </p:nvSpPr>
        <p:spPr>
          <a:xfrm>
            <a:off x="128789" y="6464842"/>
            <a:ext cx="7772400" cy="2616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b="1" dirty="0">
                <a:cs typeface="Times New Roman" pitchFamily="18" charset="0"/>
              </a:rPr>
              <a:t>*No incluye Juntas educativas, Consejos educativos, Establecimientos educativos y Organizaciones de padres de familia.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73BB1D1C-1445-1543-9F33-52B2305CE94A}"/>
              </a:ext>
            </a:extLst>
          </p:cNvPr>
          <p:cNvSpPr txBox="1">
            <a:spLocks/>
          </p:cNvSpPr>
          <p:nvPr/>
        </p:nvSpPr>
        <p:spPr>
          <a:xfrm>
            <a:off x="1159211" y="-34486"/>
            <a:ext cx="6825803" cy="1120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/>
              <a:buNone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Programado Vigente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para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2019</a:t>
            </a:r>
            <a:br>
              <a:rPr lang="es-ES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es-ES" sz="15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(Monto en Millones)</a:t>
            </a:r>
            <a:endParaRPr lang="es-GT" sz="1500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8F78A57-478C-E340-AE40-9BD373066C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99723"/>
              </p:ext>
            </p:extLst>
          </p:nvPr>
        </p:nvGraphicFramePr>
        <p:xfrm>
          <a:off x="1107583" y="2800164"/>
          <a:ext cx="7482626" cy="3822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07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A0BECBE-78E6-114D-AF80-22F1BA99D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357" y="277102"/>
            <a:ext cx="7202906" cy="7612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Programado Vigente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Devengado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2019*</a:t>
            </a:r>
          </a:p>
          <a:p>
            <a:pPr marL="0" indent="0" algn="ctr">
              <a:buNone/>
            </a:pPr>
            <a:r>
              <a:rPr lang="es-ES" sz="1500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(Monto en Millones)</a:t>
            </a:r>
            <a:endParaRPr lang="es-GT" sz="1500" dirty="0">
              <a:solidFill>
                <a:schemeClr val="accent1">
                  <a:lumMod val="7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" name="Título 3">
            <a:extLst>
              <a:ext uri="{FF2B5EF4-FFF2-40B4-BE49-F238E27FC236}">
                <a16:creationId xmlns:a16="http://schemas.microsoft.com/office/drawing/2014/main" id="{DF228E23-2A2C-0C4E-925D-AA2025D38169}"/>
              </a:ext>
            </a:extLst>
          </p:cNvPr>
          <p:cNvSpPr txBox="1">
            <a:spLocks/>
          </p:cNvSpPr>
          <p:nvPr/>
        </p:nvSpPr>
        <p:spPr>
          <a:xfrm>
            <a:off x="176463" y="6483896"/>
            <a:ext cx="7772400" cy="2616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b="1" dirty="0">
                <a:cs typeface="Times New Roman" pitchFamily="18" charset="0"/>
              </a:rPr>
              <a:t>*Devengado al 9/05/2019.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4662009E-84AB-E241-8608-D71A2AAF500F}"/>
              </a:ext>
            </a:extLst>
          </p:cNvPr>
          <p:cNvSpPr txBox="1">
            <a:spLocks/>
          </p:cNvSpPr>
          <p:nvPr/>
        </p:nvSpPr>
        <p:spPr>
          <a:xfrm>
            <a:off x="501445" y="1109005"/>
            <a:ext cx="8143791" cy="967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es-ES" sz="1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Ministerio de Educación a la fecha cuenta con una programación vigente de Q133.32 millones; de dicha programación se visualiza en avance de ejecución que asciende a Q108.15 millones; a continuación se muestra un resumen de las entidades receptoras de transferencias que reciben mayor aporte:</a:t>
            </a:r>
            <a:endParaRPr lang="es-GT" sz="15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/>
              <a:buNone/>
            </a:pPr>
            <a:endParaRPr lang="es-GT" sz="2400" b="1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5DD4B44-6FD1-954C-B84A-0C684DA14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962951"/>
              </p:ext>
            </p:extLst>
          </p:nvPr>
        </p:nvGraphicFramePr>
        <p:xfrm>
          <a:off x="80081" y="2133754"/>
          <a:ext cx="8276345" cy="4293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04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7534D1F-F37D-8A46-BDBB-87BC413C6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135" y="277111"/>
            <a:ext cx="6916994" cy="7439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Programado Vigente y Devengado del 2019*</a:t>
            </a:r>
          </a:p>
          <a:p>
            <a:pPr marL="0" indent="0" algn="ctr">
              <a:buNone/>
            </a:pP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(</a:t>
            </a:r>
            <a:r>
              <a:rPr lang="es-ES" sz="1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Monto en Millones</a:t>
            </a: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)</a:t>
            </a:r>
            <a:endParaRPr lang="es-GT" sz="1400" b="1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ítulo 3">
            <a:extLst>
              <a:ext uri="{FF2B5EF4-FFF2-40B4-BE49-F238E27FC236}">
                <a16:creationId xmlns:a16="http://schemas.microsoft.com/office/drawing/2014/main" id="{1C8554B5-EB9B-AA43-A76D-6C3FB2B5C7FF}"/>
              </a:ext>
            </a:extLst>
          </p:cNvPr>
          <p:cNvSpPr txBox="1">
            <a:spLocks/>
          </p:cNvSpPr>
          <p:nvPr/>
        </p:nvSpPr>
        <p:spPr>
          <a:xfrm>
            <a:off x="191729" y="6476651"/>
            <a:ext cx="7772400" cy="2616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b="1" dirty="0">
                <a:cs typeface="Times New Roman" pitchFamily="18" charset="0"/>
              </a:rPr>
              <a:t>*Devengado al 9/05/2019.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8D6FDC3-4ACA-0547-A372-3A06CBEC76AD}"/>
              </a:ext>
            </a:extLst>
          </p:cNvPr>
          <p:cNvSpPr/>
          <p:nvPr/>
        </p:nvSpPr>
        <p:spPr>
          <a:xfrm>
            <a:off x="503322" y="1104734"/>
            <a:ext cx="8170606" cy="10108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/>
            <a:r>
              <a:rPr lang="es-ES" sz="15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El Ministerio de Salud y Asistencia Social a la fecha cuenta con una programación vigente de 541.40 millones; de dicha programación se visualiza en avance de ejecución que asciende a Q153.47 millones; a continuación se muestra un resumen de las entidades receptoras de transferencias que reciben mayor aporte:</a:t>
            </a:r>
            <a:endParaRPr lang="es-GT" sz="150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13EF849-8E9A-8249-9569-97BE5F5715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561769"/>
              </p:ext>
            </p:extLst>
          </p:nvPr>
        </p:nvGraphicFramePr>
        <p:xfrm>
          <a:off x="91979" y="2184989"/>
          <a:ext cx="8276345" cy="4226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868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6">
            <a:extLst>
              <a:ext uri="{FF2B5EF4-FFF2-40B4-BE49-F238E27FC236}">
                <a16:creationId xmlns:a16="http://schemas.microsoft.com/office/drawing/2014/main" id="{6F56B10A-5275-8341-9C56-81EA68D3E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550" y="241988"/>
            <a:ext cx="5702531" cy="939187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Transferencias, Subsidios y Subvenciones</a:t>
            </a:r>
          </a:p>
        </p:txBody>
      </p:sp>
      <p:sp>
        <p:nvSpPr>
          <p:cNvPr id="5" name="Marcador de contenido 7">
            <a:extLst>
              <a:ext uri="{FF2B5EF4-FFF2-40B4-BE49-F238E27FC236}">
                <a16:creationId xmlns:a16="http://schemas.microsoft.com/office/drawing/2014/main" id="{E4DBC9E4-D6ED-564E-B347-F0A6E7B1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66" y="3688426"/>
            <a:ext cx="6784506" cy="3011631"/>
          </a:xfrm>
        </p:spPr>
        <p:txBody>
          <a:bodyPr>
            <a:noAutofit/>
          </a:bodyPr>
          <a:lstStyle/>
          <a:p>
            <a:r>
              <a:rPr lang="es-MX" sz="1800" dirty="0">
                <a:solidFill>
                  <a:schemeClr val="accent1">
                    <a:lumMod val="75000"/>
                  </a:schemeClr>
                </a:solidFill>
              </a:rPr>
              <a:t>Sistematiza la información en bases de datos para su análisis. </a:t>
            </a:r>
          </a:p>
          <a:p>
            <a:r>
              <a:rPr lang="es-MX" sz="1800" dirty="0">
                <a:solidFill>
                  <a:schemeClr val="accent1">
                    <a:lumMod val="75000"/>
                  </a:schemeClr>
                </a:solidFill>
              </a:rPr>
              <a:t>Permite la presentación electrónica de los informes de avance físico y financiero evitando el traslado de personas a la Ciudad de Guatemala.</a:t>
            </a:r>
          </a:p>
          <a:p>
            <a:r>
              <a:rPr lang="es-MX" sz="1800" dirty="0">
                <a:solidFill>
                  <a:schemeClr val="accent1">
                    <a:lumMod val="75000"/>
                  </a:schemeClr>
                </a:solidFill>
              </a:rPr>
              <a:t>Más de 1,849 usuarios esperados al mes.</a:t>
            </a:r>
          </a:p>
          <a:p>
            <a:r>
              <a:rPr lang="es-MX" sz="1800" dirty="0">
                <a:solidFill>
                  <a:schemeClr val="accent1">
                    <a:lumMod val="75000"/>
                  </a:schemeClr>
                </a:solidFill>
              </a:rPr>
              <a:t>Transparenta el uso de los recursos otorgados a las ONG por parte del Gobierno.</a:t>
            </a:r>
          </a:p>
          <a:p>
            <a:r>
              <a:rPr lang="es-MX" sz="1800" dirty="0">
                <a:solidFill>
                  <a:schemeClr val="accent1">
                    <a:lumMod val="75000"/>
                  </a:schemeClr>
                </a:solidFill>
              </a:rPr>
              <a:t>Entrada en funcionamiento del sistema en abril de 2019.</a:t>
            </a:r>
          </a:p>
          <a:p>
            <a:pPr marL="0" indent="0">
              <a:buNone/>
            </a:pPr>
            <a:endParaRPr lang="es-MX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1 CuadroTexto">
            <a:extLst>
              <a:ext uri="{FF2B5EF4-FFF2-40B4-BE49-F238E27FC236}">
                <a16:creationId xmlns:a16="http://schemas.microsoft.com/office/drawing/2014/main" id="{3F47B1B2-DED5-FB4F-922C-DCDDE95ECC37}"/>
              </a:ext>
            </a:extLst>
          </p:cNvPr>
          <p:cNvSpPr txBox="1"/>
          <p:nvPr/>
        </p:nvSpPr>
        <p:spPr>
          <a:xfrm>
            <a:off x="1295400" y="1421568"/>
            <a:ext cx="6651567" cy="1886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MX" sz="2200" b="1" i="1" dirty="0">
                <a:solidFill>
                  <a:schemeClr val="accent5">
                    <a:lumMod val="75000"/>
                  </a:schemeClr>
                </a:solidFill>
              </a:rPr>
              <a:t>Es una herramienta informática para que las entidades otorgantes y receptoras de recursos públicos, reporten el avance de ejecución física y financiera de los mismos, vía internet, sustituyendo la práctica de presentar informes en documentos físicos (papel). </a:t>
            </a:r>
            <a:endParaRPr lang="es-GT" sz="2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8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4">
            <a:extLst>
              <a:ext uri="{FF2B5EF4-FFF2-40B4-BE49-F238E27FC236}">
                <a16:creationId xmlns:a16="http://schemas.microsoft.com/office/drawing/2014/main" id="{1307EEB1-780F-6D40-890E-C77DC8109AB8}"/>
              </a:ext>
            </a:extLst>
          </p:cNvPr>
          <p:cNvSpPr txBox="1">
            <a:spLocks/>
          </p:cNvSpPr>
          <p:nvPr/>
        </p:nvSpPr>
        <p:spPr>
          <a:xfrm>
            <a:off x="863142" y="377453"/>
            <a:ext cx="3032440" cy="524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x-none" sz="3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Capacitaciones</a:t>
            </a:r>
            <a:endParaRPr lang="x-none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Marcador de contenido 5">
            <a:extLst>
              <a:ext uri="{FF2B5EF4-FFF2-40B4-BE49-F238E27FC236}">
                <a16:creationId xmlns:a16="http://schemas.microsoft.com/office/drawing/2014/main" id="{BAE86DBB-9556-6047-8D90-2BFC23DD05AE}"/>
              </a:ext>
            </a:extLst>
          </p:cNvPr>
          <p:cNvSpPr txBox="1">
            <a:spLocks/>
          </p:cNvSpPr>
          <p:nvPr/>
        </p:nvSpPr>
        <p:spPr>
          <a:xfrm>
            <a:off x="1073571" y="1294318"/>
            <a:ext cx="2611582" cy="48654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200"/>
              </a:lnSpc>
              <a:buNone/>
            </a:pPr>
            <a:r>
              <a:rPr lang="x-none" sz="4000">
                <a:solidFill>
                  <a:schemeClr val="accent1">
                    <a:lumMod val="75000"/>
                  </a:schemeClr>
                </a:solidFill>
              </a:rPr>
              <a:t>32</a:t>
            </a:r>
            <a:endParaRPr lang="es-ES" sz="4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x-none" sz="1800">
                <a:solidFill>
                  <a:schemeClr val="accent1">
                    <a:lumMod val="75000"/>
                  </a:schemeClr>
                </a:solidFill>
              </a:rPr>
              <a:t>entidades de Gobierno Central </a:t>
            </a:r>
            <a:endParaRPr lang="es-E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x-none" sz="180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lnSpc>
                <a:spcPts val="3500"/>
              </a:lnSpc>
              <a:buNone/>
            </a:pPr>
            <a:r>
              <a:rPr lang="x-none" sz="400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s-ES" sz="4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x-none" sz="1800">
                <a:solidFill>
                  <a:schemeClr val="accent1">
                    <a:lumMod val="75000"/>
                  </a:schemeClr>
                </a:solidFill>
              </a:rPr>
              <a:t>horas por grupo,</a:t>
            </a:r>
            <a:endParaRPr lang="es-E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E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x-none" sz="400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es-E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x-none" sz="1800">
                <a:solidFill>
                  <a:schemeClr val="accent1">
                    <a:lumMod val="75000"/>
                  </a:schemeClr>
                </a:solidFill>
              </a:rPr>
              <a:t>grupos atendidos (más de 150 participantes)</a:t>
            </a:r>
          </a:p>
          <a:p>
            <a:pPr algn="ctr"/>
            <a:endParaRPr lang="x-none" sz="180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x-none" sz="1800">
              <a:solidFill>
                <a:schemeClr val="accent1">
                  <a:lumMod val="75000"/>
                </a:schemeClr>
              </a:solidFill>
            </a:endParaRPr>
          </a:p>
          <a:p>
            <a:endParaRPr lang="x-none" sz="1800">
              <a:solidFill>
                <a:schemeClr val="accent1">
                  <a:lumMod val="75000"/>
                </a:schemeClr>
              </a:solidFill>
            </a:endParaRPr>
          </a:p>
          <a:p>
            <a:endParaRPr lang="x-none" sz="1800">
              <a:solidFill>
                <a:schemeClr val="accent1">
                  <a:lumMod val="75000"/>
                </a:schemeClr>
              </a:solidFill>
            </a:endParaRPr>
          </a:p>
          <a:p>
            <a:endParaRPr lang="x-none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Marcador de texto 6">
            <a:extLst>
              <a:ext uri="{FF2B5EF4-FFF2-40B4-BE49-F238E27FC236}">
                <a16:creationId xmlns:a16="http://schemas.microsoft.com/office/drawing/2014/main" id="{ED90AC49-1063-884D-B95E-82721E592971}"/>
              </a:ext>
            </a:extLst>
          </p:cNvPr>
          <p:cNvSpPr txBox="1">
            <a:spLocks/>
          </p:cNvSpPr>
          <p:nvPr/>
        </p:nvSpPr>
        <p:spPr>
          <a:xfrm>
            <a:off x="4589482" y="377453"/>
            <a:ext cx="3806377" cy="4865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x-none" sz="3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Ahorros esperados</a:t>
            </a:r>
            <a:endParaRPr lang="x-none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7" name="Marcador de contenido 7">
            <a:extLst>
              <a:ext uri="{FF2B5EF4-FFF2-40B4-BE49-F238E27FC236}">
                <a16:creationId xmlns:a16="http://schemas.microsoft.com/office/drawing/2014/main" id="{C1C7C9DB-B1D7-D141-9D09-E8B827A7C190}"/>
              </a:ext>
            </a:extLst>
          </p:cNvPr>
          <p:cNvSpPr txBox="1">
            <a:spLocks/>
          </p:cNvSpPr>
          <p:nvPr/>
        </p:nvSpPr>
        <p:spPr>
          <a:xfrm>
            <a:off x="4772890" y="1135160"/>
            <a:ext cx="3439560" cy="54817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GT" sz="4000" dirty="0">
                <a:solidFill>
                  <a:schemeClr val="accent1">
                    <a:lumMod val="75000"/>
                  </a:schemeClr>
                </a:solidFill>
              </a:rPr>
              <a:t>66,564</a:t>
            </a:r>
          </a:p>
          <a:p>
            <a:pPr marL="0" indent="0" algn="ctr">
              <a:buNone/>
            </a:pPr>
            <a:r>
              <a:rPr lang="es-GT" sz="1800" dirty="0">
                <a:solidFill>
                  <a:schemeClr val="accent1">
                    <a:lumMod val="75000"/>
                  </a:schemeClr>
                </a:solidFill>
              </a:rPr>
              <a:t>hojas de papel </a:t>
            </a:r>
          </a:p>
          <a:p>
            <a:pPr marL="0" indent="0" algn="ctr">
              <a:buNone/>
            </a:pPr>
            <a:endParaRPr lang="es-GT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x-none" sz="4000">
                <a:solidFill>
                  <a:schemeClr val="accent1">
                    <a:lumMod val="75000"/>
                  </a:schemeClr>
                </a:solidFill>
              </a:rPr>
              <a:t>636</a:t>
            </a:r>
            <a:endParaRPr lang="es-E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x-none" sz="1800">
                <a:solidFill>
                  <a:schemeClr val="accent1">
                    <a:lumMod val="75000"/>
                  </a:schemeClr>
                </a:solidFill>
              </a:rPr>
              <a:t>días en tiempo de viajes</a:t>
            </a:r>
            <a:r>
              <a:rPr lang="es-MX" sz="1800" dirty="0">
                <a:solidFill>
                  <a:schemeClr val="accent1">
                    <a:lumMod val="75000"/>
                  </a:schemeClr>
                </a:solidFill>
              </a:rPr>
              <a:t> a la capital</a:t>
            </a:r>
          </a:p>
          <a:p>
            <a:pPr marL="0" indent="0" algn="ctr">
              <a:buNone/>
            </a:pPr>
            <a:endParaRPr lang="x-none" sz="1800" b="1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x-none" sz="4000">
                <a:solidFill>
                  <a:schemeClr val="accent1">
                    <a:lumMod val="75000"/>
                  </a:schemeClr>
                </a:solidFill>
              </a:rPr>
              <a:t>14</a:t>
            </a:r>
            <a:endParaRPr lang="es-E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x-none" sz="1800">
                <a:solidFill>
                  <a:schemeClr val="accent1">
                    <a:lumMod val="75000"/>
                  </a:schemeClr>
                </a:solidFill>
              </a:rPr>
              <a:t>días laborales de funcionarios </a:t>
            </a:r>
          </a:p>
          <a:p>
            <a:pPr marL="0" indent="0" algn="ctr">
              <a:buNone/>
            </a:pPr>
            <a:r>
              <a:rPr lang="es-GT" sz="4000" dirty="0">
                <a:solidFill>
                  <a:schemeClr val="accent1">
                    <a:lumMod val="75000"/>
                  </a:schemeClr>
                </a:solidFill>
              </a:rPr>
              <a:t>Q.258,480</a:t>
            </a:r>
          </a:p>
          <a:p>
            <a:pPr marL="0" indent="0" algn="ctr">
              <a:buNone/>
            </a:pPr>
            <a:r>
              <a:rPr lang="es-GT" sz="1800" dirty="0">
                <a:solidFill>
                  <a:schemeClr val="accent1">
                    <a:lumMod val="75000"/>
                  </a:schemeClr>
                </a:solidFill>
              </a:rPr>
              <a:t>de gastos de transporte y alimentación</a:t>
            </a:r>
          </a:p>
          <a:p>
            <a:endParaRPr lang="x-none" sz="1800" b="1">
              <a:solidFill>
                <a:schemeClr val="accent1">
                  <a:lumMod val="75000"/>
                </a:schemeClr>
              </a:solidFill>
            </a:endParaRPr>
          </a:p>
          <a:p>
            <a:endParaRPr lang="x-none" sz="1800" b="1">
              <a:solidFill>
                <a:schemeClr val="accent1">
                  <a:lumMod val="75000"/>
                </a:schemeClr>
              </a:solidFill>
            </a:endParaRPr>
          </a:p>
          <a:p>
            <a:endParaRPr lang="x-none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3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D597EA8-02AE-344B-A558-AB2D14BFE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026" y="3905255"/>
            <a:ext cx="2729947" cy="272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715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411</Words>
  <Application>Microsoft Office PowerPoint</Application>
  <PresentationFormat>Presentación en pantalla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Presupuesto 2019  Ejecución de Aportes a ONGs</vt:lpstr>
      <vt:lpstr>Presentación de PowerPoint</vt:lpstr>
      <vt:lpstr>Presentación de PowerPoint</vt:lpstr>
      <vt:lpstr>Presentación de PowerPoint</vt:lpstr>
      <vt:lpstr>Sistema de Transferencias, Subsidios y Subvenciones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2019  Ejecución de Aportes a ONGs</dc:title>
  <dc:creator>Microsoft Office User</dc:creator>
  <cp:lastModifiedBy>Myriam Adelaida Galvez García</cp:lastModifiedBy>
  <cp:revision>16</cp:revision>
  <dcterms:created xsi:type="dcterms:W3CDTF">2019-05-10T22:58:12Z</dcterms:created>
  <dcterms:modified xsi:type="dcterms:W3CDTF">2019-06-05T15:40:18Z</dcterms:modified>
</cp:coreProperties>
</file>