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68" r:id="rId4"/>
    <p:sldId id="294" r:id="rId5"/>
    <p:sldId id="292" r:id="rId6"/>
    <p:sldId id="280" r:id="rId7"/>
    <p:sldId id="293" r:id="rId8"/>
    <p:sldId id="295" r:id="rId9"/>
    <p:sldId id="269" r:id="rId10"/>
    <p:sldId id="282" r:id="rId11"/>
    <p:sldId id="270" r:id="rId12"/>
    <p:sldId id="281" r:id="rId13"/>
    <p:sldId id="271" r:id="rId14"/>
    <p:sldId id="272" r:id="rId15"/>
    <p:sldId id="283" r:id="rId16"/>
    <p:sldId id="274" r:id="rId17"/>
    <p:sldId id="286" r:id="rId18"/>
    <p:sldId id="275" r:id="rId19"/>
    <p:sldId id="289" r:id="rId20"/>
    <p:sldId id="284" r:id="rId21"/>
    <p:sldId id="277" r:id="rId22"/>
    <p:sldId id="285" r:id="rId23"/>
    <p:sldId id="278" r:id="rId24"/>
    <p:sldId id="266" r:id="rId2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B47"/>
    <a:srgbClr val="FFDC00"/>
    <a:srgbClr val="113454"/>
    <a:srgbClr val="DCE6FD"/>
    <a:srgbClr val="2092C3"/>
    <a:srgbClr val="FF5324"/>
    <a:srgbClr val="A1E8FF"/>
    <a:srgbClr val="B1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48" y="-108"/>
      </p:cViewPr>
      <p:guideLst>
        <p:guide orient="horz" pos="2183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8D4B-F7F3-4D61-A6C1-8C50A4D1D340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D4ED-3538-4E05-9BE4-A2454A9F380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190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253A72-49E2-441D-A29B-35DBC8E48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98849BF-C5AA-456C-828D-C5B986D42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7A5949-C24C-4774-A816-FA75C353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0C363B-2645-4977-A006-FB9F2935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42CC9F-F1AF-4CBF-A4FA-95A688C8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223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CD8216-F0C2-4100-81C6-36403E8F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A16F876-61FC-4F26-9BCF-C45D66858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51F402E-8FA6-42D7-B962-7E40200F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D9A989-464A-4225-BF2E-97C95345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17B9B8-EE5E-42CA-B65F-7BC36C52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70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5F5D000-8B84-4B2C-A723-93C76B891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23EDB2E-72D7-4259-82B7-095CD4982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71AE6B-5CD3-4D44-B2E3-FFD09F61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3DB86B-3890-445E-9E1B-A30B9B5A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A73D49A-75F7-41B4-97B3-C8AAA8FF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534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469967-895D-4F6C-9658-A52A9968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5177491-D9AB-4BCC-B688-5C1157B1C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E807BE-A3F5-4BE3-986B-D3BF2B3F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703313-BF20-4B79-9CC4-5FFD32AD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EA59C58-7DFE-46FF-BDFB-58DF5CAA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128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9E1156-D4BA-4BF0-9E71-C551BB1B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F1FD87-ACA9-493F-AE79-43D1F8A3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80CC8AE-BFC1-46A6-9105-A7F5965A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523936-47BC-49C4-A854-8566688E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E40F0C4-EA0E-4953-96F0-D8F78EE3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892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47BA83-E1E1-4DF5-987A-FE1F2DC5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34DD38-5EEE-4AAA-B4DD-0B4DB3278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61BAF0C-94B8-48EC-9B20-C46979A88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8ABA05-4D88-42C9-978E-CB3ACED5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6101A99-B8FC-44C3-883D-57AD90F8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FE44D5-12B2-4F1C-BDB3-D7825E52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32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A8C868-3E89-4FE7-9AAE-61D3F9C0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52DED90-9F89-4F18-9E0C-AD0951A96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5F52418-C22E-4EDE-817A-8FFF667B3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CCB4FDC-2CF6-468F-98B0-3F54FBFB8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439CD72-9D67-4E99-B987-1D3DF588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E0A9854-4400-4952-818B-4A4920ADB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5405BBE-6350-4AB1-904F-51462E96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2CBFDCE-653E-40BD-8EB8-1D2E6997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9979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CC46C62-335C-4611-8E1C-86C4E1D7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393E292-5B8B-4B46-83E7-A3450152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DA89CF4-E6E9-4C1D-A763-9F19097C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6D07F28-0E21-4515-8749-1B2AC9B59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25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A51A8C8-326E-44E9-BD9B-6B599849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3C52401-FF44-43D7-B2F4-E7410065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C83B2DC-A198-4B2E-9ADD-8216CEB9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934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D6C3A5-083F-4BE1-BD60-9EA41B20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930F6F-C039-4683-84D7-0C071A76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BA9B892-8D54-4BD2-B705-035FB095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9DA2AE4-7682-4C10-9E48-606963DD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E43B237-16DB-4354-9626-3D36EEAA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18FFA6-E5E6-402F-BBF9-3AB6B525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08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2C9D32-7F1F-46A4-8262-8CCCDD0C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9285201-2630-4907-A05D-0471470BA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EDF03B9-417F-4CC3-AC1E-2664E2E32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F3589D4-AD51-4829-9DF0-ADEFD4A1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611CBF-42AB-4AC8-BFBF-2B1BAD84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4A4F612-BCBD-4ECF-8D0B-4B830276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951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E3D6B62-E09D-4A57-91E7-8D0BEDC8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75F8E12-0CB9-4AC1-8734-1E2A1903B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771ABA3-E693-4EAA-A15B-F84B952A9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A9519-54C2-4E9A-8279-5940EA49AB63}" type="datetimeFigureOut">
              <a:rPr lang="es-GT" smtClean="0"/>
              <a:t>3/11/2023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CF70518-CA8B-40D5-A63E-6B8CF591D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21ED44-C2A2-4437-BB8B-B684F71DE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3D00-994B-4A7F-A92C-1C898BE09EF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330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3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3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097280" y="872843"/>
            <a:ext cx="999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Código de Ética del Ministerio de Finanzas Públicas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xmlns="" id="{13BCCA8E-6A3F-4105-A15A-B9E15E018C0D}"/>
              </a:ext>
            </a:extLst>
          </p:cNvPr>
          <p:cNvSpPr/>
          <p:nvPr/>
        </p:nvSpPr>
        <p:spPr>
          <a:xfrm>
            <a:off x="3611850" y="2249037"/>
            <a:ext cx="496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Junio, 2023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14A7B78-B060-4396-929C-A7468C45E6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88" y="5477537"/>
            <a:ext cx="2516201" cy="87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6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343892" y="2224516"/>
            <a:ext cx="940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CAPÍTULO II</a:t>
            </a:r>
          </a:p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 DEL DEBER ÉTICO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43315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DB3F36-440D-49A4-A1FC-F86DB773E902}"/>
              </a:ext>
            </a:extLst>
          </p:cNvPr>
          <p:cNvSpPr txBox="1"/>
          <p:nvPr/>
        </p:nvSpPr>
        <p:spPr>
          <a:xfrm>
            <a:off x="3189320" y="3669919"/>
            <a:ext cx="5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Artículo 6 (único)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243037F4-C448-4698-8056-29E4F2DC6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4749C1E-C587-4DDB-AE88-EF4007D9E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A3B7C952-3ED3-489E-B47E-82F4D59C2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1045888" y="1593327"/>
            <a:ext cx="2301871" cy="248412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B46473F9-C2FC-4989-9501-7E74FBFA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3626150" y="1593327"/>
            <a:ext cx="2301871" cy="248412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EC868BD6-C507-447C-921F-99432253D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6205060" y="1595604"/>
            <a:ext cx="2301871" cy="24841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5A6E0CFC-C924-44FA-9F90-DC479CAE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8753972" y="1593327"/>
            <a:ext cx="2301871" cy="2484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81640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4E2BE0-802B-4A90-9BE2-2266162296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197"/>
          <a:stretch/>
        </p:blipFill>
        <p:spPr>
          <a:xfrm>
            <a:off x="2066428" y="5016094"/>
            <a:ext cx="8035998" cy="184149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2F2FA955-97E3-43CC-8794-373E3EB79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4BE28536-6D7B-4EED-8317-B104B000C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462A325-CDC2-4926-B2DB-ABC105E9656F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II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2605B4B-57D1-49E8-BBCF-BEE03193B6E3}"/>
              </a:ext>
            </a:extLst>
          </p:cNvPr>
          <p:cNvSpPr txBox="1"/>
          <p:nvPr/>
        </p:nvSpPr>
        <p:spPr>
          <a:xfrm>
            <a:off x="1336172" y="1741175"/>
            <a:ext cx="1675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NEUTRALIDAD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6E280523-CA55-4EFF-9AEB-20FC423CFFCC}"/>
              </a:ext>
            </a:extLst>
          </p:cNvPr>
          <p:cNvSpPr txBox="1"/>
          <p:nvPr/>
        </p:nvSpPr>
        <p:spPr>
          <a:xfrm>
            <a:off x="1269883" y="2434285"/>
            <a:ext cx="1807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Actuar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con imparcialidad e independencia.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BA79FA5C-DB35-4354-B463-2CCEE13D614B}"/>
              </a:ext>
            </a:extLst>
          </p:cNvPr>
          <p:cNvSpPr txBox="1"/>
          <p:nvPr/>
        </p:nvSpPr>
        <p:spPr>
          <a:xfrm>
            <a:off x="3776904" y="1741175"/>
            <a:ext cx="1954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TRANSPARENCIA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2895D61B-2C71-418A-B125-BD385111B5D2}"/>
              </a:ext>
            </a:extLst>
          </p:cNvPr>
          <p:cNvSpPr txBox="1"/>
          <p:nvPr/>
        </p:nvSpPr>
        <p:spPr>
          <a:xfrm>
            <a:off x="3823753" y="2342946"/>
            <a:ext cx="19066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Ejecutar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los actos de servicio de manera transparente.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4C6565B6-C8EF-4350-9D81-8916F43AFCE7}"/>
              </a:ext>
            </a:extLst>
          </p:cNvPr>
          <p:cNvSpPr txBox="1"/>
          <p:nvPr/>
        </p:nvSpPr>
        <p:spPr>
          <a:xfrm>
            <a:off x="6452101" y="1665974"/>
            <a:ext cx="1807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USO ADECUADO DE LOS BIENES DEL ESTADO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2532BD5B-365F-4951-B2E0-52617A546123}"/>
              </a:ext>
            </a:extLst>
          </p:cNvPr>
          <p:cNvSpPr txBox="1"/>
          <p:nvPr/>
        </p:nvSpPr>
        <p:spPr>
          <a:xfrm>
            <a:off x="6377503" y="2452375"/>
            <a:ext cx="2030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Usar</a:t>
            </a:r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los recursos públicos de manera racional.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E2426831-7A3B-4314-ACE1-EBE411DC4049}"/>
              </a:ext>
            </a:extLst>
          </p:cNvPr>
          <p:cNvSpPr txBox="1"/>
          <p:nvPr/>
        </p:nvSpPr>
        <p:spPr>
          <a:xfrm>
            <a:off x="8810400" y="1750574"/>
            <a:ext cx="2189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RESPONSABILIDAD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FE0FBE71-54D9-4A27-B3FD-7981BDAC740A}"/>
              </a:ext>
            </a:extLst>
          </p:cNvPr>
          <p:cNvSpPr txBox="1"/>
          <p:nvPr/>
        </p:nvSpPr>
        <p:spPr>
          <a:xfrm>
            <a:off x="9001012" y="2269920"/>
            <a:ext cx="1807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Desarrollar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las funciones a cabalidad y en forma integral.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86887458-A47A-4405-B4D7-F484FC53FF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0" b="17234"/>
          <a:stretch/>
        </p:blipFill>
        <p:spPr>
          <a:xfrm>
            <a:off x="1771005" y="4165506"/>
            <a:ext cx="765470" cy="51114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E9D95522-EDE6-4E8A-820E-24BE64FFCC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2" y="4177165"/>
            <a:ext cx="511145" cy="51114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4A598B9F-160D-411B-8CB3-EF77CBAF85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34" y="4147261"/>
            <a:ext cx="587271" cy="587271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E92BA065-1435-47DE-B696-C00E7127F3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62" y="4165542"/>
            <a:ext cx="587271" cy="5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5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366061" y="1685834"/>
            <a:ext cx="9407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CAPÍTULO III </a:t>
            </a:r>
          </a:p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DE LAS PREVENCIONES ÉTICAS DEL COLABORADOR FINANCISTA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43315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DB3F36-440D-49A4-A1FC-F86DB773E902}"/>
              </a:ext>
            </a:extLst>
          </p:cNvPr>
          <p:cNvSpPr txBox="1"/>
          <p:nvPr/>
        </p:nvSpPr>
        <p:spPr>
          <a:xfrm>
            <a:off x="3189320" y="3669919"/>
            <a:ext cx="5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Artículo 7 (único)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8CE52F15-2D96-4A79-990E-C72E7EB36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DBFDBC9E-DF5F-49B4-BA42-AB67F074E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1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7DBF00E-AE6F-46B5-9F49-7112D1C1E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65019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3882BA2E-CF9A-43B9-947F-62A4855841E1}"/>
              </a:ext>
            </a:extLst>
          </p:cNvPr>
          <p:cNvSpPr txBox="1"/>
          <p:nvPr/>
        </p:nvSpPr>
        <p:spPr>
          <a:xfrm>
            <a:off x="1638669" y="2065947"/>
            <a:ext cx="175535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Involucra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intereses personales, laborales, económicos o financieros.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5C727A68-82A6-4E09-B7BA-2CBCE004128C}"/>
              </a:ext>
            </a:extLst>
          </p:cNvPr>
          <p:cNvSpPr txBox="1"/>
          <p:nvPr/>
        </p:nvSpPr>
        <p:spPr>
          <a:xfrm>
            <a:off x="4112028" y="2065947"/>
            <a:ext cx="18077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Obtiene </a:t>
            </a:r>
          </a:p>
          <a:p>
            <a:pPr algn="ctr"/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procura beneficios o ventajas indebidas, para sí o para otros.</a:t>
            </a:r>
          </a:p>
          <a:p>
            <a:pPr algn="ctr"/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861B0012-3804-47FF-A682-3645BB62B0D5}"/>
              </a:ext>
            </a:extLst>
          </p:cNvPr>
          <p:cNvSpPr txBox="1"/>
          <p:nvPr/>
        </p:nvSpPr>
        <p:spPr>
          <a:xfrm>
            <a:off x="6574985" y="2065947"/>
            <a:ext cx="1807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Realiza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actividades de proselitismo político, dentro de la institución.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2AE26ACB-CD2A-4D64-81F4-979C943A84D5}"/>
              </a:ext>
            </a:extLst>
          </p:cNvPr>
          <p:cNvSpPr txBox="1"/>
          <p:nvPr/>
        </p:nvSpPr>
        <p:spPr>
          <a:xfrm>
            <a:off x="9030046" y="1869521"/>
            <a:ext cx="19183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Utiliza</a:t>
            </a:r>
            <a:r>
              <a:rPr lang="es-MX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la infraestructura, bienes, equipo o recursos públicos, a favor de intereses personales o partidistas.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8A9EE6B-9C69-45A6-AF9F-658733CFC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15" y="4219068"/>
            <a:ext cx="1875163" cy="187416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81526DBD-E1F5-415F-8F98-DB806061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545" y="4230847"/>
            <a:ext cx="1873164" cy="187416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D0F2D6AB-D03D-4A6B-8F19-C74FB58714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514" y="4165106"/>
            <a:ext cx="1874164" cy="1874164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F12C5AF1-3693-4F9B-B5FA-3AD0E2B2F3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1072" y="4127408"/>
            <a:ext cx="1875163" cy="187416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236328BB-F264-4C9D-B68F-DCCCF389BE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0B33B283-A87C-45B9-89CF-57411D9644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86AF80B1-8FC8-4D42-A354-10575342559B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III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B29C9D68-6A9F-47A5-B2CC-90EF39AFC3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1490293" y="1641040"/>
            <a:ext cx="2031504" cy="248412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7C3522B2-B2B9-4C8B-93E5-DEF9098B5A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3993199" y="1628130"/>
            <a:ext cx="2031504" cy="248412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6C0773CA-8E06-41E1-80AD-6BA7C9D274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6454814" y="1643591"/>
            <a:ext cx="2031504" cy="248412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2D9B0565-D6DF-4B3C-AC7C-E2F4F32C84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8990913" y="1636431"/>
            <a:ext cx="2031504" cy="24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FA31E51-BCAD-4A92-840D-F187BBCB6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65015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3882BA2E-CF9A-43B9-947F-62A4855841E1}"/>
              </a:ext>
            </a:extLst>
          </p:cNvPr>
          <p:cNvSpPr txBox="1"/>
          <p:nvPr/>
        </p:nvSpPr>
        <p:spPr>
          <a:xfrm>
            <a:off x="2916525" y="1777277"/>
            <a:ext cx="18077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Participa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en transacciones u operaciones financieras utilizando información privilegiada de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la entidad.</a:t>
            </a:r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5C727A68-82A6-4E09-B7BA-2CBCE004128C}"/>
              </a:ext>
            </a:extLst>
          </p:cNvPr>
          <p:cNvSpPr txBox="1"/>
          <p:nvPr/>
        </p:nvSpPr>
        <p:spPr>
          <a:xfrm>
            <a:off x="5367305" y="1777277"/>
            <a:ext cx="18077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Ejerce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presiones, amenazas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o acoso contra otros colaboradores financistas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o usuarios.</a:t>
            </a:r>
          </a:p>
          <a:p>
            <a:pPr algn="ctr"/>
            <a:endParaRPr lang="es-MX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861B0012-3804-47FF-A682-3645BB62B0D5}"/>
              </a:ext>
            </a:extLst>
          </p:cNvPr>
          <p:cNvSpPr txBox="1"/>
          <p:nvPr/>
        </p:nvSpPr>
        <p:spPr>
          <a:xfrm>
            <a:off x="7835196" y="1683479"/>
            <a:ext cx="20026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</a:rPr>
              <a:t>Toma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represalias en contra de colaboradores financistas o usuarios que denuncien posibles actos que entren en conflicto con el código de ética.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8A9EE6B-9C69-45A6-AF9F-658733CFC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3337" y="4144252"/>
            <a:ext cx="1874164" cy="187416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81526DBD-E1F5-415F-8F98-DB806061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268" y="4157030"/>
            <a:ext cx="1873164" cy="187216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F8569ED8-D607-4CA8-B07D-39FC225996B2}"/>
              </a:ext>
            </a:extLst>
          </p:cNvPr>
          <p:cNvSpPr/>
          <p:nvPr/>
        </p:nvSpPr>
        <p:spPr>
          <a:xfrm>
            <a:off x="9813740" y="1886975"/>
            <a:ext cx="110399" cy="233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B089F000-10FB-4A31-B998-92209F238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6144" y="4219709"/>
            <a:ext cx="1640764" cy="164076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5DFCF968-A194-45A8-9E47-22766EAE9C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19B67860-FA25-4103-BA6D-2CE4EBF52D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76BC575-70CF-455B-88E0-5C6E3E73ED48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III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6D2770DB-3D93-4D43-AB5A-BDC885A633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2825780" y="1561617"/>
            <a:ext cx="2031504" cy="248412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6998E99E-0DF5-492C-BFDF-1274235E54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5279221" y="1561617"/>
            <a:ext cx="2031504" cy="248412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8686D442-8D09-4DDA-BBC0-0FB249431F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7791368" y="1561617"/>
            <a:ext cx="2096375" cy="256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366061" y="2234480"/>
            <a:ext cx="940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CAPÍTULO IV</a:t>
            </a:r>
          </a:p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CONFLICTO DE INTERESES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43315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DB3F36-440D-49A4-A1FC-F86DB773E902}"/>
              </a:ext>
            </a:extLst>
          </p:cNvPr>
          <p:cNvSpPr txBox="1"/>
          <p:nvPr/>
        </p:nvSpPr>
        <p:spPr>
          <a:xfrm>
            <a:off x="3189320" y="3669919"/>
            <a:ext cx="5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Artículos 8, 9 y 10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E81BF18-D726-41CA-97F3-49292E0F0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31814A1-B6D5-4B24-87D4-B093266776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6501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76DFF2E-809A-40FB-87E4-AFA4A298FAC8}"/>
              </a:ext>
            </a:extLst>
          </p:cNvPr>
          <p:cNvSpPr txBox="1"/>
          <p:nvPr/>
        </p:nvSpPr>
        <p:spPr>
          <a:xfrm>
            <a:off x="5483143" y="1851291"/>
            <a:ext cx="1199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8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1FBD4D65-0CFE-45C7-A032-1208A039D2A6}"/>
              </a:ext>
            </a:extLst>
          </p:cNvPr>
          <p:cNvSpPr txBox="1"/>
          <p:nvPr/>
        </p:nvSpPr>
        <p:spPr>
          <a:xfrm>
            <a:off x="3817107" y="2194794"/>
            <a:ext cx="4524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Se considera la existencia de conflicto de intereses cuando concurre una oposición entre los deberes institucionales y los intereses privados del colaborador financista.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E0B15B08-2252-428E-9716-B50360FBCC52}"/>
              </a:ext>
            </a:extLst>
          </p:cNvPr>
          <p:cNvSpPr/>
          <p:nvPr/>
        </p:nvSpPr>
        <p:spPr>
          <a:xfrm>
            <a:off x="7063347" y="1617597"/>
            <a:ext cx="74965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DB76BF5-D97D-4130-ACCC-5BD6424A3954}"/>
              </a:ext>
            </a:extLst>
          </p:cNvPr>
          <p:cNvSpPr/>
          <p:nvPr/>
        </p:nvSpPr>
        <p:spPr>
          <a:xfrm>
            <a:off x="10888460" y="1563209"/>
            <a:ext cx="5231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3529A262-F83F-4E60-9EAE-07532DEA3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F940EBE7-30C0-4014-91F0-FF61647AD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E14844B-4134-438E-BFAC-46FF64031D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24920" r="6343" b="18074"/>
          <a:stretch/>
        </p:blipFill>
        <p:spPr>
          <a:xfrm>
            <a:off x="879189" y="4710057"/>
            <a:ext cx="10367118" cy="2123999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FF9692C2-77CC-4556-B9BD-48B1488FAE5D}"/>
              </a:ext>
            </a:extLst>
          </p:cNvPr>
          <p:cNvSpPr/>
          <p:nvPr/>
        </p:nvSpPr>
        <p:spPr>
          <a:xfrm>
            <a:off x="3572657" y="1763975"/>
            <a:ext cx="4968300" cy="1656920"/>
          </a:xfrm>
          <a:prstGeom prst="roundRect">
            <a:avLst/>
          </a:prstGeom>
          <a:noFill/>
          <a:ln>
            <a:solidFill>
              <a:srgbClr val="062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xmlns="" id="{3A23B729-8162-4FAC-9D3A-B99A376BC5FD}"/>
              </a:ext>
            </a:extLst>
          </p:cNvPr>
          <p:cNvCxnSpPr>
            <a:cxnSpLocks/>
          </p:cNvCxnSpPr>
          <p:nvPr/>
        </p:nvCxnSpPr>
        <p:spPr>
          <a:xfrm>
            <a:off x="6056807" y="3420895"/>
            <a:ext cx="0" cy="26164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2E6F493F-8AA0-4C7D-ADE9-8EFA96F733A7}"/>
              </a:ext>
            </a:extLst>
          </p:cNvPr>
          <p:cNvSpPr/>
          <p:nvPr/>
        </p:nvSpPr>
        <p:spPr>
          <a:xfrm>
            <a:off x="6002774" y="3639461"/>
            <a:ext cx="108065" cy="108065"/>
          </a:xfrm>
          <a:prstGeom prst="ellipse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045CE31-6754-4AC9-AA41-DA858F61D992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VI</a:t>
            </a:r>
          </a:p>
        </p:txBody>
      </p:sp>
    </p:spTree>
    <p:extLst>
      <p:ext uri="{BB962C8B-B14F-4D97-AF65-F5344CB8AC3E}">
        <p14:creationId xmlns:p14="http://schemas.microsoft.com/office/powerpoint/2010/main" val="104349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8981208-92F5-447B-BB3B-FDB3212DE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B7CC2D4A-7C8C-4E97-B08C-5A4797CEB9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7546412" y="1824130"/>
            <a:ext cx="2031504" cy="24841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9F72431B-D5A2-48CA-9CBF-C5CEEB3BB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5049168" y="1821075"/>
            <a:ext cx="2031504" cy="248412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182B2535-82A2-49A0-A7A2-ECFAA1BA5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2657756" y="1826573"/>
            <a:ext cx="2031504" cy="24841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65016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76DFF2E-809A-40FB-87E4-AFA4A298FAC8}"/>
              </a:ext>
            </a:extLst>
          </p:cNvPr>
          <p:cNvSpPr txBox="1"/>
          <p:nvPr/>
        </p:nvSpPr>
        <p:spPr>
          <a:xfrm>
            <a:off x="3097022" y="1931796"/>
            <a:ext cx="1152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9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BD193A9-0FEF-4211-B1E2-E22847F54231}"/>
              </a:ext>
            </a:extLst>
          </p:cNvPr>
          <p:cNvSpPr txBox="1"/>
          <p:nvPr/>
        </p:nvSpPr>
        <p:spPr>
          <a:xfrm>
            <a:off x="2720758" y="2185158"/>
            <a:ext cx="1807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Recibir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remuneraciones, dádivas o cualquier otro tipo de compensación por el trabajo o servicio prestado.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CB4A189-7AD2-4214-B281-EC2CBAE5AB28}"/>
              </a:ext>
            </a:extLst>
          </p:cNvPr>
          <p:cNvSpPr txBox="1"/>
          <p:nvPr/>
        </p:nvSpPr>
        <p:spPr>
          <a:xfrm>
            <a:off x="5169193" y="2205382"/>
            <a:ext cx="18077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Otorgar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cualquier tipo de prestación o compensación que no esté autorizada en la ley.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31A8122-A665-4274-B0AD-CADA4FEF8D30}"/>
              </a:ext>
            </a:extLst>
          </p:cNvPr>
          <p:cNvSpPr txBox="1"/>
          <p:nvPr/>
        </p:nvSpPr>
        <p:spPr>
          <a:xfrm>
            <a:off x="7637617" y="2229649"/>
            <a:ext cx="1807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Utilizar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indebidamente información privilegiada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o confidencial.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DDB76BF5-D97D-4130-ACCC-5BD6424A3954}"/>
              </a:ext>
            </a:extLst>
          </p:cNvPr>
          <p:cNvSpPr/>
          <p:nvPr/>
        </p:nvSpPr>
        <p:spPr>
          <a:xfrm>
            <a:off x="10896773" y="1563209"/>
            <a:ext cx="5231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3529A262-F83F-4E60-9EAE-07532DEA3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F940EBE7-30C0-4014-91F0-FF61647AD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E36CF9D1-0862-469D-9CCC-833412C4E43A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VI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671C2BD-5473-448F-8509-28F017DA6F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629" y="4564061"/>
            <a:ext cx="980530" cy="98053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BC2BAD51-97C7-4917-BAD3-1780BAE7FF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223" y="4564061"/>
            <a:ext cx="980530" cy="9805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97B4D8BB-7308-43F0-B123-482916F02B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1899" y="4515563"/>
            <a:ext cx="980530" cy="98053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6BB4EB89-A060-4E03-BDF5-D91B759AAB1E}"/>
              </a:ext>
            </a:extLst>
          </p:cNvPr>
          <p:cNvSpPr/>
          <p:nvPr/>
        </p:nvSpPr>
        <p:spPr>
          <a:xfrm>
            <a:off x="6012383" y="4925292"/>
            <a:ext cx="389119" cy="336666"/>
          </a:xfrm>
          <a:prstGeom prst="ellipse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D512A593-7A00-4FFD-A903-06AD305B21AD}"/>
              </a:ext>
            </a:extLst>
          </p:cNvPr>
          <p:cNvSpPr txBox="1"/>
          <p:nvPr/>
        </p:nvSpPr>
        <p:spPr>
          <a:xfrm>
            <a:off x="5606302" y="4767985"/>
            <a:ext cx="1152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endParaRPr lang="es-MX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1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B75D6B9-70A1-4CAB-8BD6-B0E720F51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E88308E-E4F0-4FF0-B24D-3A30B3BD54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7476249" y="1577833"/>
            <a:ext cx="2031504" cy="24841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AEC5553F-17A1-4144-B52B-CB7E6604C8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1"/>
          <a:stretch/>
        </p:blipFill>
        <p:spPr>
          <a:xfrm>
            <a:off x="5055566" y="1592721"/>
            <a:ext cx="2031504" cy="2484125"/>
          </a:xfrm>
          <a:prstGeom prst="rect">
            <a:avLst/>
          </a:prstGeom>
        </p:spPr>
      </p:pic>
      <p:sp>
        <p:nvSpPr>
          <p:cNvPr id="10" name="Google Shape;90;p1">
            <a:extLst>
              <a:ext uri="{FF2B5EF4-FFF2-40B4-BE49-F238E27FC236}">
                <a16:creationId xmlns:a16="http://schemas.microsoft.com/office/drawing/2014/main" xmlns="" id="{13BCCA8E-6A3F-4105-A15A-B9E15E018C0D}"/>
              </a:ext>
            </a:extLst>
          </p:cNvPr>
          <p:cNvSpPr/>
          <p:nvPr/>
        </p:nvSpPr>
        <p:spPr>
          <a:xfrm>
            <a:off x="3611850" y="2249037"/>
            <a:ext cx="496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Abril, 2023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73330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BD193A9-0FEF-4211-B1E2-E22847F54231}"/>
              </a:ext>
            </a:extLst>
          </p:cNvPr>
          <p:cNvSpPr txBox="1"/>
          <p:nvPr/>
        </p:nvSpPr>
        <p:spPr>
          <a:xfrm>
            <a:off x="5167424" y="1979163"/>
            <a:ext cx="1807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Prácticas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que atenten contra la integridad y transparencia de la gestión del </a:t>
            </a:r>
            <a:r>
              <a:rPr lang="es-MX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Minfin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CB4A189-7AD2-4214-B281-EC2CBAE5AB28}"/>
              </a:ext>
            </a:extLst>
          </p:cNvPr>
          <p:cNvSpPr txBox="1"/>
          <p:nvPr/>
        </p:nvSpPr>
        <p:spPr>
          <a:xfrm>
            <a:off x="7617432" y="2086884"/>
            <a:ext cx="1807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Cualquier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acto susceptible de ser calificado como tráfico de influencias.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0F58316-9287-4D70-BF6C-998DB89BD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C228E84-80CE-4763-88C2-D6D6C8452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BDAAC4CE-0E66-404D-884F-DE521E1F8A43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VI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A50687-2AC3-417B-92D5-3C590B002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38" y="1535355"/>
            <a:ext cx="2471933" cy="365760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753E1212-4903-4D5D-A874-3CE2D72D5EFE}"/>
              </a:ext>
            </a:extLst>
          </p:cNvPr>
          <p:cNvSpPr txBox="1"/>
          <p:nvPr/>
        </p:nvSpPr>
        <p:spPr>
          <a:xfrm>
            <a:off x="2767293" y="1979163"/>
            <a:ext cx="18077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Participar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en alguna gestión interna del </a:t>
            </a:r>
            <a:r>
              <a:rPr lang="es-MX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Minfin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con alguna persona con la que tenga relación personal, comercial o de cualquier naturaleza.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5548162-0667-46B3-BF5D-1F5E9C2A9F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1585" y="5146505"/>
            <a:ext cx="980530" cy="98053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D7FE90FC-16E9-42AA-80A7-B1DEB4AE26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223" y="4346720"/>
            <a:ext cx="980530" cy="9805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3E263AA3-2A29-4897-B74D-3BA960AB1A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496" y="4346720"/>
            <a:ext cx="980530" cy="9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10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D017DCA4-A2FE-433B-8A67-26C1DA267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1BF0191D-15ED-4A93-8B34-2852AFBAB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9222564" y="1447094"/>
            <a:ext cx="2476301" cy="3678095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69999094-09AB-4CF0-AED6-5DF79C980F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6594578" y="1483065"/>
            <a:ext cx="2464559" cy="36606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420BD816-6610-4661-8BB5-AA1388844F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/>
          <a:stretch/>
        </p:blipFill>
        <p:spPr>
          <a:xfrm>
            <a:off x="4052973" y="1483065"/>
            <a:ext cx="2402297" cy="366065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F452039-8E3F-4ED5-B99F-88F7A80F4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r="-1"/>
          <a:stretch/>
        </p:blipFill>
        <p:spPr>
          <a:xfrm>
            <a:off x="1328460" y="1464534"/>
            <a:ext cx="2464559" cy="366065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81647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04579F95-035E-4DC3-851D-0A8C299D7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EFEAA131-6D11-48C0-93A1-ADF60E7315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F1B3DA25-65F5-423E-BEB8-D58698951147}"/>
              </a:ext>
            </a:extLst>
          </p:cNvPr>
          <p:cNvSpPr txBox="1"/>
          <p:nvPr/>
        </p:nvSpPr>
        <p:spPr>
          <a:xfrm>
            <a:off x="1408309" y="1757438"/>
            <a:ext cx="1868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Excusa: </a:t>
            </a:r>
          </a:p>
          <a:p>
            <a:pPr algn="ctr"/>
            <a:endParaRPr lang="es-MX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Cuando concurra alguna de las circunstancias que puedan influenciar de forma indebida el ejercicio de sus obligaciones y responsabilidades.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884F78B3-D2D6-49AC-A37C-04A09E154BEC}"/>
              </a:ext>
            </a:extLst>
          </p:cNvPr>
          <p:cNvSpPr txBox="1"/>
          <p:nvPr/>
        </p:nvSpPr>
        <p:spPr>
          <a:xfrm>
            <a:off x="1760546" y="1552239"/>
            <a:ext cx="1278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10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B71444C-3280-4DD8-A8B7-DB9047CC3BD7}"/>
              </a:ext>
            </a:extLst>
          </p:cNvPr>
          <p:cNvSpPr txBox="1"/>
          <p:nvPr/>
        </p:nvSpPr>
        <p:spPr>
          <a:xfrm>
            <a:off x="4098304" y="1741843"/>
            <a:ext cx="1807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Recusación:</a:t>
            </a:r>
          </a:p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Cuando una autoridad rechaza a un colaborador financista para que conozca un asunto por dudar de su objetividad y encontrarse frente a un posible conflicto de intereses.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5BD1BBA1-A4B6-41DD-9976-2B679DD58014}"/>
              </a:ext>
            </a:extLst>
          </p:cNvPr>
          <p:cNvSpPr txBox="1"/>
          <p:nvPr/>
        </p:nvSpPr>
        <p:spPr>
          <a:xfrm>
            <a:off x="6711492" y="1741843"/>
            <a:ext cx="18077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Traslado: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El colaborador financista puede ser trasladado a otra área donde no incurra en situación susceptible de ser catalogada como conflicto de intereses.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65CCBE3C-B4EF-4788-AC81-956E749F2DFA}"/>
              </a:ext>
            </a:extLst>
          </p:cNvPr>
          <p:cNvSpPr txBox="1"/>
          <p:nvPr/>
        </p:nvSpPr>
        <p:spPr>
          <a:xfrm>
            <a:off x="9362410" y="1538140"/>
            <a:ext cx="180778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latin typeface="Verdana" panose="020B0604030504040204" pitchFamily="34" charset="0"/>
                <a:ea typeface="Verdana" panose="020B0604030504040204" pitchFamily="34" charset="0"/>
              </a:rPr>
              <a:t>Terminación de relación laboral:</a:t>
            </a:r>
          </a:p>
          <a:p>
            <a:pPr algn="ctr"/>
            <a:r>
              <a:rPr lang="es-MX" sz="1300" dirty="0">
                <a:latin typeface="Verdana" panose="020B0604030504040204" pitchFamily="34" charset="0"/>
                <a:ea typeface="Verdana" panose="020B0604030504040204" pitchFamily="34" charset="0"/>
              </a:rPr>
              <a:t>Cuando por la naturaleza del asunto no se puede aplicar ninguna de las anteriores, el colaborador financista puede terminar la relación laborar o contractual si así lo estima conveniente.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CCD5E8C0-1B2D-4D5A-8A75-D5383F94E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55" y="5017729"/>
            <a:ext cx="1194471" cy="119447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1F0CB05D-F2CF-4381-8C84-3AE7AFBAA3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403" y="5017729"/>
            <a:ext cx="1194471" cy="1194471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F662D2E8-730E-46A8-8FF2-8F106370E5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9398" y="5017729"/>
            <a:ext cx="1194471" cy="1194471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A617FED9-683A-46E4-B730-BCDD65FE8A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565" y="5001436"/>
            <a:ext cx="1194471" cy="11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2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2679471" y="3106870"/>
            <a:ext cx="678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DEFINICIÓN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76566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CC45BEC-5494-40E0-A6F5-51E83DFA5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30B6E45-7896-4C72-A189-CA0D2EEBDE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366061" y="2226169"/>
            <a:ext cx="940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CAPÍTULO V </a:t>
            </a:r>
          </a:p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INCUMPLIMIENTO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43315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DB3F36-440D-49A4-A1FC-F86DB773E902}"/>
              </a:ext>
            </a:extLst>
          </p:cNvPr>
          <p:cNvSpPr txBox="1"/>
          <p:nvPr/>
        </p:nvSpPr>
        <p:spPr>
          <a:xfrm>
            <a:off x="3189320" y="3669919"/>
            <a:ext cx="5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Artículos 11 y 12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B5A1D13-E990-426E-8C98-FD933F776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1C0323E-8185-48BC-A0E3-7679E47E3B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6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780CED29-0C3E-4734-8F4F-D7A9E864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4F3B1635-5E60-46A3-B940-95B884D4A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8135100" y="1724787"/>
            <a:ext cx="2652383" cy="277257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1ABCDFEF-1E81-493C-8333-9767666DE8B2}"/>
              </a:ext>
            </a:extLst>
          </p:cNvPr>
          <p:cNvCxnSpPr/>
          <p:nvPr/>
        </p:nvCxnSpPr>
        <p:spPr>
          <a:xfrm>
            <a:off x="7297087" y="3316778"/>
            <a:ext cx="894999" cy="0"/>
          </a:xfrm>
          <a:prstGeom prst="line">
            <a:avLst/>
          </a:prstGeom>
          <a:ln>
            <a:solidFill>
              <a:srgbClr val="2092C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244FB3A9-9701-4D4E-AB36-A581633FC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/>
        </p:blipFill>
        <p:spPr>
          <a:xfrm>
            <a:off x="5103031" y="1668957"/>
            <a:ext cx="2800076" cy="381021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5EF3E035-1F29-4C09-83F2-FD7D4B7DD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2109211" y="1724787"/>
            <a:ext cx="2652383" cy="277257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73332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BD193A9-0FEF-4211-B1E2-E22847F54231}"/>
              </a:ext>
            </a:extLst>
          </p:cNvPr>
          <p:cNvSpPr txBox="1"/>
          <p:nvPr/>
        </p:nvSpPr>
        <p:spPr>
          <a:xfrm>
            <a:off x="2222387" y="2201028"/>
            <a:ext cx="2013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El procedimiento para realizar denuncias sobre incumplimientos del código, tendrá carácter confidencial.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EC4385C4-D09D-4B54-A4F2-8F4C8B3D6192}"/>
              </a:ext>
            </a:extLst>
          </p:cNvPr>
          <p:cNvSpPr txBox="1"/>
          <p:nvPr/>
        </p:nvSpPr>
        <p:spPr>
          <a:xfrm>
            <a:off x="2633998" y="1881077"/>
            <a:ext cx="123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11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714EED3-B619-4B9C-9125-A0357728B486}"/>
              </a:ext>
            </a:extLst>
          </p:cNvPr>
          <p:cNvSpPr txBox="1"/>
          <p:nvPr/>
        </p:nvSpPr>
        <p:spPr>
          <a:xfrm>
            <a:off x="5266933" y="2197794"/>
            <a:ext cx="2027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4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 incumplimiento del Código será sancionado con los procedimientos disciplinarios de la Ley de Servicio Civil y su reglamento o acciones administrativas.</a:t>
            </a:r>
          </a:p>
          <a:p>
            <a:pPr algn="ctr"/>
            <a:r>
              <a:rPr lang="es-GT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D23D3983-4C16-477E-8E44-E67BDFCF05FE}"/>
              </a:ext>
            </a:extLst>
          </p:cNvPr>
          <p:cNvSpPr txBox="1"/>
          <p:nvPr/>
        </p:nvSpPr>
        <p:spPr>
          <a:xfrm>
            <a:off x="5578727" y="1879730"/>
            <a:ext cx="1266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12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B9EFABE9-3508-4ABE-A7AC-E17FE701734B}"/>
              </a:ext>
            </a:extLst>
          </p:cNvPr>
          <p:cNvSpPr txBox="1"/>
          <p:nvPr/>
        </p:nvSpPr>
        <p:spPr>
          <a:xfrm>
            <a:off x="8212939" y="2201028"/>
            <a:ext cx="20873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Estas sanciones o acciones administrativas aplicables no eximen de la responsabilidad administrativa, penal y civil. 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64DE6A1-A7DA-46D6-8A67-379CFD0827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89" y="5320769"/>
            <a:ext cx="1064832" cy="106483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91A98C82-25BC-474A-AE2F-1431761D03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9964" y="4731483"/>
            <a:ext cx="1064832" cy="10648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0F98F397-61CF-464F-B48B-8CA94CFE4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574" y="4731483"/>
            <a:ext cx="1064832" cy="10648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FAA12D5-6C9D-4582-A3D0-CBE65CAE2B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7B65AF9-9BBD-4349-9CAD-6590BCCA64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8678D3E0-52A8-4CB7-98C6-4128BBF76829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V</a:t>
            </a:r>
          </a:p>
        </p:txBody>
      </p:sp>
    </p:spTree>
    <p:extLst>
      <p:ext uri="{BB962C8B-B14F-4D97-AF65-F5344CB8AC3E}">
        <p14:creationId xmlns:p14="http://schemas.microsoft.com/office/powerpoint/2010/main" val="1057450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371603" y="1753478"/>
            <a:ext cx="94072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CAPÍTULO VI</a:t>
            </a:r>
          </a:p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DISPOSICIONES FINALES Y VIGENCIA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43315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DB3F36-440D-49A4-A1FC-F86DB773E902}"/>
              </a:ext>
            </a:extLst>
          </p:cNvPr>
          <p:cNvSpPr txBox="1"/>
          <p:nvPr/>
        </p:nvSpPr>
        <p:spPr>
          <a:xfrm>
            <a:off x="3189320" y="3669919"/>
            <a:ext cx="5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Artículos 13, 14 y 15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760FD5B-6714-4731-B4DD-8BAD655C4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1D8C6C8-CFC3-4ACF-8C88-11644F508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6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F8EA54B-2358-4DAF-9D66-9D1694188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45" y="5036140"/>
            <a:ext cx="5708916" cy="183185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244FB3A9-9701-4D4E-AB36-A581633FC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3638110" y="1376521"/>
            <a:ext cx="2266484" cy="414404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73330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0714EED3-B619-4B9C-9125-A0357728B486}"/>
              </a:ext>
            </a:extLst>
          </p:cNvPr>
          <p:cNvSpPr txBox="1"/>
          <p:nvPr/>
        </p:nvSpPr>
        <p:spPr>
          <a:xfrm>
            <a:off x="3757635" y="1900664"/>
            <a:ext cx="20274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La observancia de lo establecido en el código, no excluye el cumplimiento de otras disposiciones de carácter ético, laboral, administrativo y disciplinario, que deben ser observadas por los colaboradores financistas.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D23D3983-4C16-477E-8E44-E67BDFCF05FE}"/>
              </a:ext>
            </a:extLst>
          </p:cNvPr>
          <p:cNvSpPr txBox="1"/>
          <p:nvPr/>
        </p:nvSpPr>
        <p:spPr>
          <a:xfrm>
            <a:off x="4241894" y="1620079"/>
            <a:ext cx="1371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13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699331A-EAC4-46BF-A15E-D5463FC27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" b="48"/>
          <a:stretch/>
        </p:blipFill>
        <p:spPr>
          <a:xfrm>
            <a:off x="6145713" y="2058924"/>
            <a:ext cx="1861918" cy="235637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22AF3472-E903-4032-80C0-13194C359330}"/>
              </a:ext>
            </a:extLst>
          </p:cNvPr>
          <p:cNvSpPr txBox="1"/>
          <p:nvPr/>
        </p:nvSpPr>
        <p:spPr>
          <a:xfrm>
            <a:off x="6218063" y="2567735"/>
            <a:ext cx="1789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El código entró en vigencia en octubre </a:t>
            </a:r>
          </a:p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de 2019.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C107DA5-48B0-42EC-987D-3FB8F1ABE6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E0534CD-898E-4408-86A9-83896CAC2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4DEE1C5F-64DA-4D10-9786-BA45436AEA31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VI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4143E42-9593-49B9-A0D2-8EB6D4038E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92" y="4740635"/>
            <a:ext cx="3173605" cy="22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35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072339" y="2739617"/>
            <a:ext cx="999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Dirección de Transparencia Fiscal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xmlns="" id="{13BCCA8E-6A3F-4105-A15A-B9E15E018C0D}"/>
              </a:ext>
            </a:extLst>
          </p:cNvPr>
          <p:cNvSpPr/>
          <p:nvPr/>
        </p:nvSpPr>
        <p:spPr>
          <a:xfrm>
            <a:off x="3575338" y="3495946"/>
            <a:ext cx="496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Junio, 2023</a:t>
            </a:r>
            <a:endParaRPr sz="1600" dirty="0">
              <a:solidFill>
                <a:srgbClr val="062B47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62B47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13EC8D3-6FC0-47B4-913B-40404573AD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1387" y="5495601"/>
            <a:ext cx="2516201" cy="8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0DD07455-F62E-47A4-B05C-6A7020832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6364288" y="1460231"/>
            <a:ext cx="1960626" cy="2486151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76DFF2E-809A-40FB-87E4-AFA4A298FAC8}"/>
              </a:ext>
            </a:extLst>
          </p:cNvPr>
          <p:cNvSpPr txBox="1"/>
          <p:nvPr/>
        </p:nvSpPr>
        <p:spPr>
          <a:xfrm>
            <a:off x="3769192" y="1653335"/>
            <a:ext cx="2158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Código de Ética:</a:t>
            </a:r>
            <a:endParaRPr lang="es-GT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BD193A9-0FEF-4211-B1E2-E22847F54231}"/>
              </a:ext>
            </a:extLst>
          </p:cNvPr>
          <p:cNvSpPr txBox="1"/>
          <p:nvPr/>
        </p:nvSpPr>
        <p:spPr>
          <a:xfrm>
            <a:off x="3868018" y="1903088"/>
            <a:ext cx="1949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Es el documento aprobado por la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máxima autoridad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, que tiene por objeto establecer normas de ética pública.</a:t>
            </a:r>
            <a:endParaRPr lang="es-MX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06821A26-69F8-4A73-9320-6C07DF7C0EEB}"/>
              </a:ext>
            </a:extLst>
          </p:cNvPr>
          <p:cNvSpPr/>
          <p:nvPr/>
        </p:nvSpPr>
        <p:spPr>
          <a:xfrm>
            <a:off x="8457087" y="1633381"/>
            <a:ext cx="5231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E6C3AEBD-6DBA-4E4B-B143-EB392A70B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9F2E2E0-332F-424F-B461-B593B985A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B1BEE33E-0AA8-4E37-BE5E-C563D1140D4F}"/>
              </a:ext>
            </a:extLst>
          </p:cNvPr>
          <p:cNvSpPr txBox="1"/>
          <p:nvPr/>
        </p:nvSpPr>
        <p:spPr>
          <a:xfrm>
            <a:off x="6375487" y="1858511"/>
            <a:ext cx="19494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Es aplicable a la conducta de todas aquellas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personas</a:t>
            </a:r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que laboran y prestan sus 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servicios a la entidad.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81BEF3BC-CA2D-4630-BC2D-A65226946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3868018" y="1460232"/>
            <a:ext cx="1960626" cy="248615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805213F-9D8A-406E-9C4B-4C4D57C5B0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4"/>
          <a:stretch/>
        </p:blipFill>
        <p:spPr>
          <a:xfrm>
            <a:off x="2729563" y="5029779"/>
            <a:ext cx="6663820" cy="183196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D6C1B3EF-17C3-42D9-B7E2-9A41086617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1614" y="3973545"/>
            <a:ext cx="768452" cy="768452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E022EC92-AD87-4F23-BE04-D13B3D2C18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5171" y="3981858"/>
            <a:ext cx="725607" cy="7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2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2679471" y="3106870"/>
            <a:ext cx="678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ANTECEDENTES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76566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C2A676C-BEF7-46C9-8957-5E65F8FBF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E1D4A7C-D20A-459E-8721-5742BE53CF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9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0;p1">
            <a:extLst>
              <a:ext uri="{FF2B5EF4-FFF2-40B4-BE49-F238E27FC236}">
                <a16:creationId xmlns:a16="http://schemas.microsoft.com/office/drawing/2014/main" xmlns="" id="{13BCCA8E-6A3F-4105-A15A-B9E15E018C0D}"/>
              </a:ext>
            </a:extLst>
          </p:cNvPr>
          <p:cNvSpPr/>
          <p:nvPr/>
        </p:nvSpPr>
        <p:spPr>
          <a:xfrm>
            <a:off x="3611850" y="2249037"/>
            <a:ext cx="49683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6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"/>
                <a:sym typeface="Montserrat"/>
              </a:rPr>
              <a:t>Abril, 2023</a:t>
            </a: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Montserrat"/>
              <a:sym typeface="Montserra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B39CB17-6DA0-45E4-BA96-899EC1D63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96" y="5545477"/>
            <a:ext cx="2516201" cy="879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7F52C9C-6818-4E4E-A5B7-030ECF78E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C5314D5-5FB6-4E09-A808-E27C29D56178}"/>
              </a:ext>
            </a:extLst>
          </p:cNvPr>
          <p:cNvSpPr/>
          <p:nvPr/>
        </p:nvSpPr>
        <p:spPr>
          <a:xfrm>
            <a:off x="1670858" y="773084"/>
            <a:ext cx="257695" cy="2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685829-B02B-4C5A-9BEC-40693E4AD3A7}"/>
              </a:ext>
            </a:extLst>
          </p:cNvPr>
          <p:cNvSpPr/>
          <p:nvPr/>
        </p:nvSpPr>
        <p:spPr>
          <a:xfrm>
            <a:off x="2895599" y="3219796"/>
            <a:ext cx="446116" cy="66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D325D11-4698-41DA-8464-333F681A503F}"/>
              </a:ext>
            </a:extLst>
          </p:cNvPr>
          <p:cNvSpPr/>
          <p:nvPr/>
        </p:nvSpPr>
        <p:spPr>
          <a:xfrm>
            <a:off x="9903230" y="839585"/>
            <a:ext cx="1476894" cy="29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D9D8072C-4711-41EB-8D7B-D933B592BFA1}"/>
              </a:ext>
            </a:extLst>
          </p:cNvPr>
          <p:cNvSpPr txBox="1"/>
          <p:nvPr/>
        </p:nvSpPr>
        <p:spPr>
          <a:xfrm>
            <a:off x="1570411" y="639082"/>
            <a:ext cx="408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70390B6-0B80-4BCC-A006-608CB6B18442}"/>
              </a:ext>
            </a:extLst>
          </p:cNvPr>
          <p:cNvSpPr/>
          <p:nvPr/>
        </p:nvSpPr>
        <p:spPr>
          <a:xfrm>
            <a:off x="3873731" y="672334"/>
            <a:ext cx="290946" cy="424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16F251D-CEF6-4AEF-A068-4BD974F0B73E}"/>
              </a:ext>
            </a:extLst>
          </p:cNvPr>
          <p:cNvSpPr txBox="1"/>
          <p:nvPr/>
        </p:nvSpPr>
        <p:spPr>
          <a:xfrm>
            <a:off x="3850869" y="633930"/>
            <a:ext cx="4087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F88463C-9931-4897-97DC-9202E9BB18C3}"/>
              </a:ext>
            </a:extLst>
          </p:cNvPr>
          <p:cNvSpPr/>
          <p:nvPr/>
        </p:nvSpPr>
        <p:spPr>
          <a:xfrm>
            <a:off x="7180809" y="2212960"/>
            <a:ext cx="1172095" cy="1091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6EB62972-ED89-4A62-B8F8-30655D94FA6E}"/>
              </a:ext>
            </a:extLst>
          </p:cNvPr>
          <p:cNvSpPr/>
          <p:nvPr/>
        </p:nvSpPr>
        <p:spPr>
          <a:xfrm>
            <a:off x="3450294" y="1537855"/>
            <a:ext cx="5231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F340497-C6C5-4B36-816E-2B8104227F00}"/>
              </a:ext>
            </a:extLst>
          </p:cNvPr>
          <p:cNvSpPr/>
          <p:nvPr/>
        </p:nvSpPr>
        <p:spPr>
          <a:xfrm>
            <a:off x="5977741" y="1601078"/>
            <a:ext cx="5231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F5981BE7-7F32-466A-9B5A-259C69031A6D}"/>
              </a:ext>
            </a:extLst>
          </p:cNvPr>
          <p:cNvSpPr/>
          <p:nvPr/>
        </p:nvSpPr>
        <p:spPr>
          <a:xfrm>
            <a:off x="8525054" y="1477430"/>
            <a:ext cx="523188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F19F5496-37C2-4FC9-939C-285A10567696}"/>
              </a:ext>
            </a:extLst>
          </p:cNvPr>
          <p:cNvSpPr/>
          <p:nvPr/>
        </p:nvSpPr>
        <p:spPr>
          <a:xfrm>
            <a:off x="1097280" y="249382"/>
            <a:ext cx="4463935" cy="847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9BE801EC-4015-4590-8451-E56F554BA2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B50ADCB-3E29-4EA8-9088-D6CE0748E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B907834-16F2-464F-ABF8-E492DE5B5C66}"/>
              </a:ext>
            </a:extLst>
          </p:cNvPr>
          <p:cNvSpPr/>
          <p:nvPr/>
        </p:nvSpPr>
        <p:spPr>
          <a:xfrm>
            <a:off x="4333597" y="2025644"/>
            <a:ext cx="1470664" cy="1301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9AE34AA2-431E-472F-8C00-106B4E19304F}"/>
              </a:ext>
            </a:extLst>
          </p:cNvPr>
          <p:cNvSpPr/>
          <p:nvPr/>
        </p:nvSpPr>
        <p:spPr>
          <a:xfrm>
            <a:off x="6929877" y="1608577"/>
            <a:ext cx="1470664" cy="461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7D1BBE28-A5C0-42D6-94BB-88D9C67DBEB4}"/>
              </a:ext>
            </a:extLst>
          </p:cNvPr>
          <p:cNvSpPr/>
          <p:nvPr/>
        </p:nvSpPr>
        <p:spPr>
          <a:xfrm>
            <a:off x="9474851" y="2023353"/>
            <a:ext cx="1470664" cy="1237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593B14A7-3A7B-4E0B-B91F-87084247AC8F}"/>
              </a:ext>
            </a:extLst>
          </p:cNvPr>
          <p:cNvSpPr txBox="1"/>
          <p:nvPr/>
        </p:nvSpPr>
        <p:spPr>
          <a:xfrm>
            <a:off x="4180809" y="2229583"/>
            <a:ext cx="183601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Lineamientos con el objetivo de incentivar un adecuado cumplimiento de la función pública.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90F60ADF-9D3E-4106-BDDB-49E024860F99}"/>
              </a:ext>
            </a:extLst>
          </p:cNvPr>
          <p:cNvSpPr txBox="1"/>
          <p:nvPr/>
        </p:nvSpPr>
        <p:spPr>
          <a:xfrm>
            <a:off x="6848145" y="2185813"/>
            <a:ext cx="16319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Acuerdo Ministerial No. 438-2019</a:t>
            </a:r>
          </a:p>
          <a:p>
            <a:pPr algn="ctr"/>
            <a:endParaRPr lang="es-MX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Servidor público responsable</a:t>
            </a:r>
          </a:p>
          <a:p>
            <a:pPr algn="ctr"/>
            <a:endParaRPr lang="es-MX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MX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696DBB7C-528E-4772-B1CB-5A4B4AC3BE09}"/>
              </a:ext>
            </a:extLst>
          </p:cNvPr>
          <p:cNvSpPr/>
          <p:nvPr/>
        </p:nvSpPr>
        <p:spPr>
          <a:xfrm>
            <a:off x="1287929" y="1608577"/>
            <a:ext cx="2061555" cy="2304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4077A17-DBF3-44FC-BDB5-B6050A6C66CC}"/>
              </a:ext>
            </a:extLst>
          </p:cNvPr>
          <p:cNvSpPr txBox="1"/>
          <p:nvPr/>
        </p:nvSpPr>
        <p:spPr>
          <a:xfrm>
            <a:off x="1392508" y="1979780"/>
            <a:ext cx="1836011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Internacional:</a:t>
            </a:r>
          </a:p>
          <a:p>
            <a:pPr algn="ctr"/>
            <a:r>
              <a:rPr lang="es-MX" sz="105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Convención de Naciones Unidas contra la corrupción </a:t>
            </a:r>
          </a:p>
          <a:p>
            <a:pPr algn="ctr"/>
            <a:endParaRPr lang="es-MX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05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Convención Interamericana contra la corrupción</a:t>
            </a:r>
          </a:p>
          <a:p>
            <a:pPr algn="ctr"/>
            <a:endParaRPr lang="es-MX" sz="10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050" b="1" dirty="0">
                <a:latin typeface="Verdana" panose="020B0604030504040204" pitchFamily="34" charset="0"/>
                <a:ea typeface="Verdana" panose="020B0604030504040204" pitchFamily="34" charset="0"/>
              </a:rPr>
              <a:t>Nacional:</a:t>
            </a:r>
          </a:p>
          <a:p>
            <a:pPr algn="ctr"/>
            <a:r>
              <a:rPr lang="es-MX" sz="105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Normas éticas del Organismo Ejecutivo</a:t>
            </a:r>
          </a:p>
          <a:p>
            <a:pPr algn="ctr"/>
            <a:endParaRPr lang="es-MX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855C7E6F-F809-4761-B357-5C015B3E5CC5}"/>
              </a:ext>
            </a:extLst>
          </p:cNvPr>
          <p:cNvSpPr txBox="1"/>
          <p:nvPr/>
        </p:nvSpPr>
        <p:spPr>
          <a:xfrm>
            <a:off x="1332267" y="1545533"/>
            <a:ext cx="1972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COMPROMISOS DEL ESTADO DE GUATEMALA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E5A8B0FF-9546-4527-AE2C-1401A98000C9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1E643C84-F98D-43ED-B660-94CBBC1F9A49}"/>
              </a:ext>
            </a:extLst>
          </p:cNvPr>
          <p:cNvSpPr/>
          <p:nvPr/>
        </p:nvSpPr>
        <p:spPr>
          <a:xfrm>
            <a:off x="9483883" y="1627693"/>
            <a:ext cx="1470664" cy="461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83725C30-DEAD-4592-AA70-913A6FAF2362}"/>
              </a:ext>
            </a:extLst>
          </p:cNvPr>
          <p:cNvSpPr txBox="1"/>
          <p:nvPr/>
        </p:nvSpPr>
        <p:spPr>
          <a:xfrm>
            <a:off x="9440437" y="1543480"/>
            <a:ext cx="16319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PRINCIPIOS</a:t>
            </a: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FUNDAMENTALES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EE5FE11-6AE3-46DC-9B50-811034388939}"/>
              </a:ext>
            </a:extLst>
          </p:cNvPr>
          <p:cNvSpPr txBox="1"/>
          <p:nvPr/>
        </p:nvSpPr>
        <p:spPr>
          <a:xfrm>
            <a:off x="9523959" y="2176553"/>
            <a:ext cx="147066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Honestidad</a:t>
            </a:r>
          </a:p>
          <a:p>
            <a:pPr algn="ctr"/>
            <a:endParaRPr lang="es-MX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Integridad y</a:t>
            </a:r>
          </a:p>
          <a:p>
            <a:pPr algn="ctr"/>
            <a:endParaRPr lang="es-MX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Responsabilidad</a:t>
            </a:r>
          </a:p>
          <a:p>
            <a:pPr algn="ctr"/>
            <a:endParaRPr lang="es-GT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xmlns="" id="{F574D0E0-F8D8-47B4-ADF1-EEC63590A1C4}"/>
              </a:ext>
            </a:extLst>
          </p:cNvPr>
          <p:cNvSpPr txBox="1"/>
          <p:nvPr/>
        </p:nvSpPr>
        <p:spPr>
          <a:xfrm>
            <a:off x="6830868" y="1647306"/>
            <a:ext cx="16319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</a:rPr>
              <a:t>CÓDIGO DE ÉTICA</a:t>
            </a:r>
          </a:p>
        </p:txBody>
      </p:sp>
    </p:spTree>
    <p:extLst>
      <p:ext uri="{BB962C8B-B14F-4D97-AF65-F5344CB8AC3E}">
        <p14:creationId xmlns:p14="http://schemas.microsoft.com/office/powerpoint/2010/main" val="27599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CD95771-E911-4C34-B114-33B280F9A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1DF3695-D90D-467D-B689-EAFA4817E5D3}"/>
              </a:ext>
            </a:extLst>
          </p:cNvPr>
          <p:cNvSpPr txBox="1"/>
          <p:nvPr/>
        </p:nvSpPr>
        <p:spPr>
          <a:xfrm>
            <a:off x="1366061" y="2201222"/>
            <a:ext cx="9407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CAPÍTULO I</a:t>
            </a:r>
          </a:p>
          <a:p>
            <a:pPr algn="ctr"/>
            <a:r>
              <a:rPr lang="es-GT" sz="3600" b="1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 VALORES Y PRINCIPIOS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409F659F-2B65-42CF-B6D0-E842C4CA689C}"/>
              </a:ext>
            </a:extLst>
          </p:cNvPr>
          <p:cNvCxnSpPr/>
          <p:nvPr/>
        </p:nvCxnSpPr>
        <p:spPr>
          <a:xfrm>
            <a:off x="4056611" y="3433155"/>
            <a:ext cx="3981796" cy="0"/>
          </a:xfrm>
          <a:prstGeom prst="line">
            <a:avLst/>
          </a:prstGeom>
          <a:ln>
            <a:solidFill>
              <a:srgbClr val="062B4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2DB3F36-440D-49A4-A1FC-F86DB773E902}"/>
              </a:ext>
            </a:extLst>
          </p:cNvPr>
          <p:cNvSpPr txBox="1"/>
          <p:nvPr/>
        </p:nvSpPr>
        <p:spPr>
          <a:xfrm>
            <a:off x="3189320" y="3669919"/>
            <a:ext cx="5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400" dirty="0">
                <a:solidFill>
                  <a:srgbClr val="062B47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itchFamily="2" charset="0"/>
              </a:rPr>
              <a:t>Artículos 1, 2, 3, 4 y 5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7405D92-7C16-4997-A5FB-F653D4CC4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67" y="5478976"/>
            <a:ext cx="2516201" cy="8793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62EC816-806D-4EE2-93B6-89F2D8B1E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9829" y="5261281"/>
            <a:ext cx="1482432" cy="11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0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61AF418-3E69-4060-8544-ED71C6FDDE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b="44121"/>
          <a:stretch/>
        </p:blipFill>
        <p:spPr>
          <a:xfrm>
            <a:off x="927561" y="3358341"/>
            <a:ext cx="10287000" cy="349965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CD2C4C6-B544-4472-8730-0002BFBC7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2595821" y="1450059"/>
            <a:ext cx="1960626" cy="248615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376DFF2E-809A-40FB-87E4-AFA4A298FAC8}"/>
              </a:ext>
            </a:extLst>
          </p:cNvPr>
          <p:cNvSpPr txBox="1"/>
          <p:nvPr/>
        </p:nvSpPr>
        <p:spPr>
          <a:xfrm>
            <a:off x="2519104" y="1553712"/>
            <a:ext cx="2158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1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Colaborador </a:t>
            </a:r>
          </a:p>
          <a:p>
            <a:pPr algn="ctr"/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Financista</a:t>
            </a:r>
          </a:p>
          <a:p>
            <a:endParaRPr lang="es-GT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EBD193A9-0FEF-4211-B1E2-E22847F54231}"/>
              </a:ext>
            </a:extLst>
          </p:cNvPr>
          <p:cNvSpPr txBox="1"/>
          <p:nvPr/>
        </p:nvSpPr>
        <p:spPr>
          <a:xfrm>
            <a:off x="2599559" y="2183610"/>
            <a:ext cx="1949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Servidor público y personas que prestan sus servicios al </a:t>
            </a:r>
          </a:p>
          <a:p>
            <a:pPr algn="ctr"/>
            <a:r>
              <a:rPr lang="es-MX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Minfin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41C8A35-5112-4665-936C-75BD76BE4265}"/>
              </a:ext>
            </a:extLst>
          </p:cNvPr>
          <p:cNvSpPr txBox="1"/>
          <p:nvPr/>
        </p:nvSpPr>
        <p:spPr>
          <a:xfrm>
            <a:off x="5172397" y="1561737"/>
            <a:ext cx="1722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2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Objeto</a:t>
            </a:r>
          </a:p>
          <a:p>
            <a:endParaRPr lang="es-GT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A0488C89-2E4F-44EE-9467-DB3D8707B608}"/>
              </a:ext>
            </a:extLst>
          </p:cNvPr>
          <p:cNvSpPr txBox="1"/>
          <p:nvPr/>
        </p:nvSpPr>
        <p:spPr>
          <a:xfrm>
            <a:off x="7825569" y="1537745"/>
            <a:ext cx="1264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3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Postulados</a:t>
            </a:r>
          </a:p>
          <a:p>
            <a:pPr algn="ctr"/>
            <a:endParaRPr lang="es-GT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31A8122-A665-4274-B0AD-CADA4FEF8D30}"/>
              </a:ext>
            </a:extLst>
          </p:cNvPr>
          <p:cNvSpPr txBox="1"/>
          <p:nvPr/>
        </p:nvSpPr>
        <p:spPr>
          <a:xfrm>
            <a:off x="7566559" y="1978907"/>
            <a:ext cx="18077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Principios mínimos que deberán regir la conducta del colaborador financista dentro del </a:t>
            </a:r>
            <a:r>
              <a:rPr lang="es-MX" sz="1400" b="1" dirty="0" err="1">
                <a:latin typeface="Verdana" panose="020B0604030504040204" pitchFamily="34" charset="0"/>
                <a:ea typeface="Verdana" panose="020B0604030504040204" pitchFamily="34" charset="0"/>
              </a:rPr>
              <a:t>Minfin</a:t>
            </a:r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9F57E903-5D52-48F8-BA4C-A94E93EB7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9" b="23201"/>
          <a:stretch/>
        </p:blipFill>
        <p:spPr>
          <a:xfrm>
            <a:off x="3060555" y="3967207"/>
            <a:ext cx="951080" cy="515017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0B459C7C-978F-4808-B5A9-97F0B80740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75" y="3949012"/>
            <a:ext cx="725607" cy="725607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xmlns="" id="{580F2F04-1F2E-403C-947B-CFAF466405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17" y="3973949"/>
            <a:ext cx="791791" cy="791791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E6C3AEBD-6DBA-4E4B-B143-EB392A70BA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9F2E2E0-332F-424F-B461-B593B985A5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DA00B08-3979-4CE1-A390-5E21EF3F9EAF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I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CB4A189-7AD2-4214-B281-EC2CBAE5AB28}"/>
              </a:ext>
            </a:extLst>
          </p:cNvPr>
          <p:cNvSpPr txBox="1"/>
          <p:nvPr/>
        </p:nvSpPr>
        <p:spPr>
          <a:xfrm>
            <a:off x="5048319" y="2009905"/>
            <a:ext cx="19664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Orientar la conducta del colaborador para mejorar el ámbito de trabajo y la atención al ciudadano.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BC1DC91-7DFE-471C-986F-BBD4447327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99" y="1450057"/>
            <a:ext cx="1962916" cy="2484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661846-1942-4F19-B362-E856533A89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3" y="1450056"/>
            <a:ext cx="1962916" cy="24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8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n 60">
            <a:extLst>
              <a:ext uri="{FF2B5EF4-FFF2-40B4-BE49-F238E27FC236}">
                <a16:creationId xmlns:a16="http://schemas.microsoft.com/office/drawing/2014/main" xmlns="" id="{40B33376-889E-45CF-87EB-7E769789BE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"/>
          <a:stretch/>
        </p:blipFill>
        <p:spPr>
          <a:xfrm>
            <a:off x="2946725" y="3938073"/>
            <a:ext cx="6242151" cy="290746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8995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DF006228-F315-42EE-958D-7775DC920BDF}"/>
              </a:ext>
            </a:extLst>
          </p:cNvPr>
          <p:cNvSpPr/>
          <p:nvPr/>
        </p:nvSpPr>
        <p:spPr>
          <a:xfrm>
            <a:off x="3547666" y="1659812"/>
            <a:ext cx="506262" cy="584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E6C3AEBD-6DBA-4E4B-B143-EB392A70B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89F2E2E0-332F-424F-B461-B593B985A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DA00B08-3979-4CE1-A390-5E21EF3F9EAF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I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3FC9A56-E886-4265-AE07-313A112CAC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1662413" y="1688899"/>
            <a:ext cx="2044931" cy="126286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1FB5159B-D0E9-460A-A501-828630C988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3866896" y="1688899"/>
            <a:ext cx="2044931" cy="126286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xmlns="" id="{2EEBDEC8-4E2C-4CF2-AB79-5A8CEE6CAF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6207739" y="1688899"/>
            <a:ext cx="2044931" cy="1262860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xmlns="" id="{48E2DFF0-061F-4819-B30E-74EB6927B4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8548582" y="1697071"/>
            <a:ext cx="2044931" cy="126286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FE005514-F634-4BF1-9739-71F4041D05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1662413" y="3354183"/>
            <a:ext cx="2044931" cy="126286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A334EAEA-915E-4186-BA29-ACB6092337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3866896" y="3354183"/>
            <a:ext cx="2044931" cy="126286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B25D1CAC-E430-434B-B3B1-60B369247C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6207739" y="3354183"/>
            <a:ext cx="2044931" cy="1262860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D417C006-BD8F-41E2-9F00-E1613407A4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8548582" y="3362355"/>
            <a:ext cx="2044931" cy="126286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B7684377-3E5A-4DE7-9EE1-6C2764233E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2684878" y="5086814"/>
            <a:ext cx="2044931" cy="126286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7B6F694A-3577-45AB-845E-A3DFE36271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4889361" y="5086814"/>
            <a:ext cx="2044931" cy="1262860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xmlns="" id="{451D7ED1-E657-4169-8934-AE83CD03CA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25244" r="9428" b="25262"/>
          <a:stretch/>
        </p:blipFill>
        <p:spPr>
          <a:xfrm>
            <a:off x="7230204" y="5086814"/>
            <a:ext cx="2044931" cy="1262860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F6F023A6-1E00-41B2-A2B6-F28FF2585BA3}"/>
              </a:ext>
            </a:extLst>
          </p:cNvPr>
          <p:cNvSpPr txBox="1"/>
          <p:nvPr/>
        </p:nvSpPr>
        <p:spPr>
          <a:xfrm>
            <a:off x="1771509" y="2026496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Actitud positiva de servicio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19E9E5AD-4D0C-43F7-A158-60F5D8ABE47B}"/>
              </a:ext>
            </a:extLst>
          </p:cNvPr>
          <p:cNvSpPr txBox="1"/>
          <p:nvPr/>
        </p:nvSpPr>
        <p:spPr>
          <a:xfrm>
            <a:off x="3985467" y="1910114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Mejora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 continua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0DC8EC7E-84E3-47DD-B98F-C74961E2C556}"/>
              </a:ext>
            </a:extLst>
          </p:cNvPr>
          <p:cNvSpPr txBox="1"/>
          <p:nvPr/>
        </p:nvSpPr>
        <p:spPr>
          <a:xfrm>
            <a:off x="6326310" y="1978878"/>
            <a:ext cx="180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Eficacia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35535142-ADD2-46EC-878C-E18E52550DD1}"/>
              </a:ext>
            </a:extLst>
          </p:cNvPr>
          <p:cNvSpPr txBox="1"/>
          <p:nvPr/>
        </p:nvSpPr>
        <p:spPr>
          <a:xfrm>
            <a:off x="8667153" y="1978877"/>
            <a:ext cx="180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Eficiencia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5C08C046-C9DA-44C0-8BBE-3258EF0532FD}"/>
              </a:ext>
            </a:extLst>
          </p:cNvPr>
          <p:cNvSpPr txBox="1"/>
          <p:nvPr/>
        </p:nvSpPr>
        <p:spPr>
          <a:xfrm>
            <a:off x="1780984" y="3553483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Justicia y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equidad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4B0EFE36-F7F9-48C9-953A-02C9A1BDB586}"/>
              </a:ext>
            </a:extLst>
          </p:cNvPr>
          <p:cNvSpPr txBox="1"/>
          <p:nvPr/>
        </p:nvSpPr>
        <p:spPr>
          <a:xfrm>
            <a:off x="3965883" y="3661204"/>
            <a:ext cx="180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Honradez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B54B4A4B-BB32-4BEF-8C1B-B0752A1B2976}"/>
              </a:ext>
            </a:extLst>
          </p:cNvPr>
          <p:cNvSpPr txBox="1"/>
          <p:nvPr/>
        </p:nvSpPr>
        <p:spPr>
          <a:xfrm>
            <a:off x="6344099" y="3553483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Identidad y lealtad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14228F02-E3C3-48E2-B646-35EAF4030BE8}"/>
              </a:ext>
            </a:extLst>
          </p:cNvPr>
          <p:cNvSpPr txBox="1"/>
          <p:nvPr/>
        </p:nvSpPr>
        <p:spPr>
          <a:xfrm>
            <a:off x="8667153" y="3661203"/>
            <a:ext cx="180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Profesionalismo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A6090DC3-CFAF-4B61-A6BC-48094236B543}"/>
              </a:ext>
            </a:extLst>
          </p:cNvPr>
          <p:cNvSpPr txBox="1"/>
          <p:nvPr/>
        </p:nvSpPr>
        <p:spPr>
          <a:xfrm>
            <a:off x="2803449" y="5321007"/>
            <a:ext cx="180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Trabajo en </a:t>
            </a:r>
          </a:p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equipo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xmlns="" id="{41820B2D-E9AB-40CA-AA27-E15D11136F16}"/>
              </a:ext>
            </a:extLst>
          </p:cNvPr>
          <p:cNvSpPr txBox="1"/>
          <p:nvPr/>
        </p:nvSpPr>
        <p:spPr>
          <a:xfrm>
            <a:off x="5007932" y="5410467"/>
            <a:ext cx="1807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Publicidad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233834DA-5251-4E90-8145-BAC9C960B1B1}"/>
              </a:ext>
            </a:extLst>
          </p:cNvPr>
          <p:cNvSpPr txBox="1"/>
          <p:nvPr/>
        </p:nvSpPr>
        <p:spPr>
          <a:xfrm>
            <a:off x="7348775" y="5204972"/>
            <a:ext cx="1807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Respeto, Tolerancia e Interculturalidad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900D2091-068D-4DC4-85D8-7A28A0005F5D}"/>
              </a:ext>
            </a:extLst>
          </p:cNvPr>
          <p:cNvSpPr txBox="1"/>
          <p:nvPr/>
        </p:nvSpPr>
        <p:spPr>
          <a:xfrm>
            <a:off x="1560662" y="1361231"/>
            <a:ext cx="21582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Postulados</a:t>
            </a:r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744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CE92FE6-519E-44F6-942A-A400F6A97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60"/>
          <a:stretch/>
        </p:blipFill>
        <p:spPr>
          <a:xfrm>
            <a:off x="2341244" y="3881199"/>
            <a:ext cx="7463127" cy="297911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85A0D2B-E321-4D8B-82B8-FF65634A3A1A}"/>
              </a:ext>
            </a:extLst>
          </p:cNvPr>
          <p:cNvSpPr/>
          <p:nvPr/>
        </p:nvSpPr>
        <p:spPr>
          <a:xfrm>
            <a:off x="673334" y="1188717"/>
            <a:ext cx="10798233" cy="45719"/>
          </a:xfrm>
          <a:prstGeom prst="rect">
            <a:avLst/>
          </a:prstGeom>
          <a:solidFill>
            <a:srgbClr val="062B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E41C8A35-5112-4665-936C-75BD76BE4265}"/>
              </a:ext>
            </a:extLst>
          </p:cNvPr>
          <p:cNvSpPr txBox="1"/>
          <p:nvPr/>
        </p:nvSpPr>
        <p:spPr>
          <a:xfrm>
            <a:off x="3802032" y="1478333"/>
            <a:ext cx="1820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4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GT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6CB4A189-7AD2-4214-B281-EC2CBAE5AB28}"/>
              </a:ext>
            </a:extLst>
          </p:cNvPr>
          <p:cNvSpPr txBox="1"/>
          <p:nvPr/>
        </p:nvSpPr>
        <p:spPr>
          <a:xfrm>
            <a:off x="3803399" y="2032331"/>
            <a:ext cx="18905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El código es aplicable a todo colaborador financista sin distinción alguna.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98504F43-7E3C-4681-BBDD-FB85CF8A07BD}"/>
              </a:ext>
            </a:extLst>
          </p:cNvPr>
          <p:cNvSpPr txBox="1"/>
          <p:nvPr/>
        </p:nvSpPr>
        <p:spPr>
          <a:xfrm>
            <a:off x="6619236" y="1449389"/>
            <a:ext cx="16009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latin typeface="Verdana" panose="020B0604030504040204" pitchFamily="34" charset="0"/>
                <a:ea typeface="Verdana" panose="020B0604030504040204" pitchFamily="34" charset="0"/>
              </a:rPr>
              <a:t>Artículo 5</a:t>
            </a:r>
            <a:endParaRPr lang="es-MX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GT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F6BDC8D9-D025-4FE8-9676-7FF6FB1BAD1E}"/>
              </a:ext>
            </a:extLst>
          </p:cNvPr>
          <p:cNvSpPr txBox="1"/>
          <p:nvPr/>
        </p:nvSpPr>
        <p:spPr>
          <a:xfrm>
            <a:off x="6387620" y="1865075"/>
            <a:ext cx="20248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Es obligatorio para todo colaborador financista cumplir y velar por el efectivo cumplimiento de lo estipulado en el código.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79FCE70-174D-407B-98E9-9D34AEE26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91" y="353708"/>
            <a:ext cx="2227811" cy="7785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BD38925-13CC-4836-831F-7376021ED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2885" y="249382"/>
            <a:ext cx="1226822" cy="94808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670F563-997B-41C7-8C0F-EA4D162F0E50}"/>
              </a:ext>
            </a:extLst>
          </p:cNvPr>
          <p:cNvSpPr txBox="1"/>
          <p:nvPr/>
        </p:nvSpPr>
        <p:spPr>
          <a:xfrm>
            <a:off x="10899167" y="6095758"/>
            <a:ext cx="11016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050" dirty="0">
                <a:solidFill>
                  <a:srgbClr val="DCE6F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Capítulo I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AD406333-DE7E-4C26-82AB-93894BFA9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048" y="2275054"/>
            <a:ext cx="791791" cy="79179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D7C639A-64AF-4366-8FD6-DD4D5CCA5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8161" y="2209390"/>
            <a:ext cx="791791" cy="7917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771C2B8-E8AB-4DC9-9C0C-A1CE2D16BA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3659691" y="1311576"/>
            <a:ext cx="2186248" cy="277224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23744F08-72FF-41C3-ABD0-FF5922D8B1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99"/>
          <a:stretch/>
        </p:blipFill>
        <p:spPr>
          <a:xfrm>
            <a:off x="6315239" y="1311576"/>
            <a:ext cx="2186248" cy="27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6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818</Words>
  <Application>Microsoft Office PowerPoint</Application>
  <PresentationFormat>Personalizado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Dessire Rodas Hernandez</dc:creator>
  <cp:lastModifiedBy>CapacitacionTransp</cp:lastModifiedBy>
  <cp:revision>380</cp:revision>
  <dcterms:created xsi:type="dcterms:W3CDTF">2023-04-25T15:47:03Z</dcterms:created>
  <dcterms:modified xsi:type="dcterms:W3CDTF">2023-11-03T16:56:06Z</dcterms:modified>
</cp:coreProperties>
</file>