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3656"/>
    <a:srgbClr val="69D6F4"/>
    <a:srgbClr val="969696"/>
    <a:srgbClr val="1D5676"/>
    <a:srgbClr val="5A768C"/>
    <a:srgbClr val="E0D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>
        <p:scale>
          <a:sx n="80" d="100"/>
          <a:sy n="80" d="100"/>
        </p:scale>
        <p:origin x="-28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61C3CFB-12C3-45F3-AE2E-9D5691B129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6094788C-743F-4CA3-BA07-E78381048A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CCA1E32-CAD0-4A02-8105-235EB7BEB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57763-C9E3-4D4B-A256-0D05B69EA915}" type="datetimeFigureOut">
              <a:rPr lang="es-GT" smtClean="0"/>
              <a:t>31/07/2023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85F51E57-27E5-4E13-81AF-8B112D46E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24D4AC7-1414-4C37-8E4D-3AFB23674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83DEC-EBE8-4E5D-B00A-B5BB100511E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750843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1782D5A-78D6-42DB-91D5-4074AD914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279B4DEC-E718-407C-8A8C-B86DA15D84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E5A23C02-0666-4E88-BBB7-8E401191B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57763-C9E3-4D4B-A256-0D05B69EA915}" type="datetimeFigureOut">
              <a:rPr lang="es-GT" smtClean="0"/>
              <a:t>31/07/2023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2571C4D2-1442-4EF0-8C22-5633D668D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954DE406-FBE0-4238-8E2A-F69D72553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83DEC-EBE8-4E5D-B00A-B5BB100511E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218924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436C0815-1B5D-4A4F-8AC1-42369FA62E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98D3DF94-E78A-4D02-9F9E-B0DF8248F8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46A37EE4-F79C-4390-B912-82BA3E282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57763-C9E3-4D4B-A256-0D05B69EA915}" type="datetimeFigureOut">
              <a:rPr lang="es-GT" smtClean="0"/>
              <a:t>31/07/2023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3E782F9-BB5A-4C50-97DD-27F89DD37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C9560EA-B738-4219-BF4B-13C16E11E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83DEC-EBE8-4E5D-B00A-B5BB100511E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90895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37A8914-A218-4345-A50C-AC0113668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A98D3BF-E43E-4654-B022-B9981E809E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B264790-EE1E-450F-8129-737ED14B2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57763-C9E3-4D4B-A256-0D05B69EA915}" type="datetimeFigureOut">
              <a:rPr lang="es-GT" smtClean="0"/>
              <a:t>31/07/2023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FDD7A43-ABC8-472F-934A-35E636204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B7E24FE-8BFC-4E7D-B4ED-78F2F7B8A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83DEC-EBE8-4E5D-B00A-B5BB100511E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585383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A1A2479-FF8A-406B-B19A-9BC94E8F8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93F17DB4-3E13-497E-BDAE-D9A2C54F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FFA420D8-9C61-404B-AB06-F2F458A3B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57763-C9E3-4D4B-A256-0D05B69EA915}" type="datetimeFigureOut">
              <a:rPr lang="es-GT" smtClean="0"/>
              <a:t>31/07/2023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993FD9B-DB99-4BEB-987D-5218EA899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F31C2836-D6FD-44D4-B4E6-12D3F1ED4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83DEC-EBE8-4E5D-B00A-B5BB100511E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573881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79F8058-ACAF-4F99-8174-FBC5D568D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14BD132-8AB5-4C57-B59B-55CB99D88E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8C409E1F-022A-4BC1-A51A-E117D1C567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D23EA67F-C099-4159-98DA-BFED7D8D9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57763-C9E3-4D4B-A256-0D05B69EA915}" type="datetimeFigureOut">
              <a:rPr lang="es-GT" smtClean="0"/>
              <a:t>31/07/2023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F60B1C44-ED40-419C-93CA-A832D6BF6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F0B9A4B0-1BDE-4E96-8ACC-F2889788A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83DEC-EBE8-4E5D-B00A-B5BB100511E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94376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6334105-F135-4061-ABBC-52E1B6EB7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5F780BB2-DE9B-42C2-A11C-62D6CBE5AD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0E460E54-37D2-467E-ADDF-B471F93823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6AF7EC9C-AFAC-4E07-BEBD-DF77AADF3E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9DEA92E2-F4D6-435E-AC43-A9AF710C40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55D9461F-4CA1-4D0A-A73C-10BC7889F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57763-C9E3-4D4B-A256-0D05B69EA915}" type="datetimeFigureOut">
              <a:rPr lang="es-GT" smtClean="0"/>
              <a:t>31/07/2023</a:t>
            </a:fld>
            <a:endParaRPr lang="es-GT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53F2BBA8-9787-44BF-ACEF-00D38062F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0A64BB18-6733-483E-8F24-3E7CB0D0C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83DEC-EBE8-4E5D-B00A-B5BB100511E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13766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29C4107-96F8-4D33-9360-F63BEBD78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9EDF0C7E-4900-42F3-A10B-4B8C3D000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57763-C9E3-4D4B-A256-0D05B69EA915}" type="datetimeFigureOut">
              <a:rPr lang="es-GT" smtClean="0"/>
              <a:t>31/07/2023</a:t>
            </a:fld>
            <a:endParaRPr lang="es-GT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B2663C81-B98E-4CAA-B75B-3761A1331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193A2B73-7F76-41B3-888C-0E519EBF0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83DEC-EBE8-4E5D-B00A-B5BB100511E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605391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020B95F2-9634-4114-915F-92E7C2C08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57763-C9E3-4D4B-A256-0D05B69EA915}" type="datetimeFigureOut">
              <a:rPr lang="es-GT" smtClean="0"/>
              <a:t>31/07/2023</a:t>
            </a:fld>
            <a:endParaRPr lang="es-GT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33F20D64-FE6B-4C57-A151-546502078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D7ED1920-5424-41BA-A588-3A45AEB85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83DEC-EBE8-4E5D-B00A-B5BB100511E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95478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12E10F5-B23E-48A1-AF4D-B448B168B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4C7E3D0-D4C1-48B5-9F29-31703287E4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30F512BD-3CCA-480F-B169-F137F4C07B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78B90891-EBA1-43A4-9320-ACD0D9C83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57763-C9E3-4D4B-A256-0D05B69EA915}" type="datetimeFigureOut">
              <a:rPr lang="es-GT" smtClean="0"/>
              <a:t>31/07/2023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D5649275-DD3C-4359-AA77-148BA381B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9A3EC434-4F69-4CA9-B3D6-2DBC71643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83DEC-EBE8-4E5D-B00A-B5BB100511E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655600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4226688-051B-479B-8AA8-B16205972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472C6691-12EF-44D1-9D7A-9A40E30AC3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0B34535D-9751-4326-A18A-7E1587EBAD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A9AB5A66-70B6-4FDD-A6C2-760DA0B8A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57763-C9E3-4D4B-A256-0D05B69EA915}" type="datetimeFigureOut">
              <a:rPr lang="es-GT" smtClean="0"/>
              <a:t>31/07/2023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A926960E-183A-42DF-8F13-426D383A8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A3D5E71B-C8CA-4E6C-8604-CA679B41A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83DEC-EBE8-4E5D-B00A-B5BB100511E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054075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E42799A3-ED41-498F-94A5-0E4385791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96C3FF4F-D246-41BF-928F-2BFC08B41E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647EC28A-D73A-4A99-8A9B-BF2C4B4D1B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E57763-C9E3-4D4B-A256-0D05B69EA915}" type="datetimeFigureOut">
              <a:rPr lang="es-GT" smtClean="0"/>
              <a:t>31/07/2023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ED79A394-E4A9-4CEA-8458-05C67E6051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3617B795-9A67-434E-9494-0D33050A57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83DEC-EBE8-4E5D-B00A-B5BB100511E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64684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1BF6BBF9-6C7F-4070-A540-A4F32396B9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4612DCBC-F2AB-4DDB-BF3C-5DADA807E2F0}"/>
              </a:ext>
            </a:extLst>
          </p:cNvPr>
          <p:cNvSpPr txBox="1"/>
          <p:nvPr/>
        </p:nvSpPr>
        <p:spPr>
          <a:xfrm>
            <a:off x="1096574" y="2712082"/>
            <a:ext cx="9997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itchFamily="2" charset="0"/>
              </a:rPr>
              <a:t>Generalidades de Transparencia</a:t>
            </a:r>
          </a:p>
        </p:txBody>
      </p:sp>
      <p:sp>
        <p:nvSpPr>
          <p:cNvPr id="7" name="Google Shape;90;p1">
            <a:extLst>
              <a:ext uri="{FF2B5EF4-FFF2-40B4-BE49-F238E27FC236}">
                <a16:creationId xmlns:a16="http://schemas.microsoft.com/office/drawing/2014/main" xmlns="" id="{6C9137B4-51DB-4D11-AD57-C3AC978DF43E}"/>
              </a:ext>
            </a:extLst>
          </p:cNvPr>
          <p:cNvSpPr/>
          <p:nvPr/>
        </p:nvSpPr>
        <p:spPr>
          <a:xfrm>
            <a:off x="5315961" y="3488314"/>
            <a:ext cx="155866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GT" sz="1600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Montserrat"/>
                <a:sym typeface="Montserrat"/>
              </a:rPr>
              <a:t>a</a:t>
            </a:r>
            <a:r>
              <a:rPr lang="es-GT" sz="1600" smtClean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Montserrat"/>
                <a:sym typeface="Montserrat"/>
              </a:rPr>
              <a:t>gosto</a:t>
            </a:r>
            <a:r>
              <a:rPr lang="es-GT" sz="1600" dirty="0" smtClean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Montserrat"/>
                <a:sym typeface="Montserrat"/>
              </a:rPr>
              <a:t>, </a:t>
            </a:r>
            <a:r>
              <a:rPr lang="es-GT" sz="1600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Montserrat"/>
                <a:sym typeface="Montserrat"/>
              </a:rPr>
              <a:t>2023</a:t>
            </a:r>
            <a:endParaRPr sz="1600" dirty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Montserrat"/>
              <a:sym typeface="Montserrat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E4E5DCDB-63C9-409A-93B3-EA85C8135E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17" b="16592"/>
          <a:stretch/>
        </p:blipFill>
        <p:spPr>
          <a:xfrm>
            <a:off x="10171099" y="5428211"/>
            <a:ext cx="1558666" cy="89244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02266967-BB37-4608-83A3-7A7E3AAA37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30" y="5428211"/>
            <a:ext cx="2764242" cy="966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9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05ADCF93-BFBF-453C-B782-66A7B17EF0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C2E4C62E-76AE-4210-9F5D-63CA8966DD5F}"/>
              </a:ext>
            </a:extLst>
          </p:cNvPr>
          <p:cNvSpPr txBox="1"/>
          <p:nvPr/>
        </p:nvSpPr>
        <p:spPr>
          <a:xfrm>
            <a:off x="1016000" y="470524"/>
            <a:ext cx="1016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3600" b="1" dirty="0">
                <a:solidFill>
                  <a:srgbClr val="0B3656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itchFamily="2" charset="0"/>
              </a:rPr>
              <a:t>La Constitución y la Transparencia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A6E60019-1776-4658-B270-AA7F6F3B344F}"/>
              </a:ext>
            </a:extLst>
          </p:cNvPr>
          <p:cNvSpPr txBox="1"/>
          <p:nvPr/>
        </p:nvSpPr>
        <p:spPr>
          <a:xfrm>
            <a:off x="949910" y="1879158"/>
            <a:ext cx="4825585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GT" sz="2800" b="1" dirty="0">
                <a:solidFill>
                  <a:srgbClr val="1D5676"/>
                </a:solidFill>
                <a:latin typeface="Montserrat" panose="00000500000000000000" pitchFamily="2" charset="0"/>
              </a:rPr>
              <a:t>Artículo 30. </a:t>
            </a:r>
            <a:r>
              <a:rPr lang="es-GT" sz="2000" b="1" dirty="0">
                <a:solidFill>
                  <a:srgbClr val="0B3656"/>
                </a:solidFill>
                <a:latin typeface="Montserrat" panose="00000500000000000000" pitchFamily="2" charset="0"/>
              </a:rPr>
              <a:t>Publicidad de los actos administrativos</a:t>
            </a:r>
          </a:p>
          <a:p>
            <a:pPr algn="just"/>
            <a:endParaRPr lang="es-GT" sz="2000" b="1" dirty="0">
              <a:solidFill>
                <a:srgbClr val="0B3656"/>
              </a:solidFill>
              <a:latin typeface="Montserrat" panose="00000500000000000000" pitchFamily="2" charset="0"/>
            </a:endParaRPr>
          </a:p>
          <a:p>
            <a:pPr algn="just"/>
            <a:r>
              <a:rPr lang="es-MX" sz="2000" dirty="0">
                <a:solidFill>
                  <a:srgbClr val="0B3656"/>
                </a:solidFill>
                <a:latin typeface="Montserrat" panose="00000500000000000000" pitchFamily="2" charset="0"/>
              </a:rPr>
              <a:t> Todos los actos de la administración son públicos. Los interesados tienen derecho a obtener, en cualquier tiempo, informes, copias, reproducciones y certificaciones que soliciten y la exhibición de los expedientes que deseen consultar, salvo que se trate de asuntos militares o diplomáticos de seguridad nacional, o de datos suministrados por particulares bajo garantía de confidencia.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FC5D5B02-9BBF-4F05-B71E-8AC466D035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921" y="2024785"/>
            <a:ext cx="3112685" cy="4110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13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05ADCF93-BFBF-453C-B782-66A7B17EF0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C2E4C62E-76AE-4210-9F5D-63CA8966DD5F}"/>
              </a:ext>
            </a:extLst>
          </p:cNvPr>
          <p:cNvSpPr txBox="1"/>
          <p:nvPr/>
        </p:nvSpPr>
        <p:spPr>
          <a:xfrm>
            <a:off x="1084556" y="478068"/>
            <a:ext cx="1002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3600" b="1" dirty="0">
                <a:solidFill>
                  <a:srgbClr val="0B3656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itchFamily="2" charset="0"/>
              </a:rPr>
              <a:t>La Constitución y la Transparencia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A6E60019-1776-4658-B270-AA7F6F3B344F}"/>
              </a:ext>
            </a:extLst>
          </p:cNvPr>
          <p:cNvSpPr txBox="1"/>
          <p:nvPr/>
        </p:nvSpPr>
        <p:spPr>
          <a:xfrm>
            <a:off x="959148" y="1855617"/>
            <a:ext cx="48255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GT" sz="2800" b="1" dirty="0">
                <a:solidFill>
                  <a:srgbClr val="1D5676"/>
                </a:solidFill>
                <a:latin typeface="Montserrat" panose="00000500000000000000" pitchFamily="2" charset="0"/>
              </a:rPr>
              <a:t>Artículo 35. </a:t>
            </a:r>
            <a:r>
              <a:rPr lang="es-MX" sz="2000" b="1" dirty="0">
                <a:solidFill>
                  <a:srgbClr val="0B3656"/>
                </a:solidFill>
                <a:latin typeface="Montserrat" panose="00000500000000000000" pitchFamily="2" charset="0"/>
              </a:rPr>
              <a:t>Libertad de emisión del pensamiento. </a:t>
            </a:r>
            <a:endParaRPr lang="es-GT" sz="2000" b="1" dirty="0">
              <a:solidFill>
                <a:srgbClr val="0B3656"/>
              </a:solidFill>
              <a:latin typeface="Montserrat" panose="00000500000000000000" pitchFamily="2" charset="0"/>
            </a:endParaRPr>
          </a:p>
          <a:p>
            <a:pPr algn="just"/>
            <a:endParaRPr lang="es-GT" sz="2000" b="1" dirty="0">
              <a:solidFill>
                <a:srgbClr val="0B3656"/>
              </a:solidFill>
              <a:latin typeface="Montserrat" panose="00000500000000000000" pitchFamily="2" charset="0"/>
            </a:endParaRPr>
          </a:p>
          <a:p>
            <a:pPr algn="just"/>
            <a:r>
              <a:rPr lang="es-MX" sz="2000" dirty="0">
                <a:solidFill>
                  <a:srgbClr val="0B3656"/>
                </a:solidFill>
                <a:latin typeface="Montserrat" panose="00000500000000000000" pitchFamily="2" charset="0"/>
              </a:rPr>
              <a:t>Es libre la emisión del pensamiento por cualesquiera medios de difusión, sin censura ni licencia previa. Este derecho constitucional no podrá ser restringido por ley o disposición gubernamental alguna. Quien en uso de esta libertad faltare al respeto a la vida privada o a la moral, será responsable conforme a la ley. Quienes se creyeren ofendidos tienen derechos a la publicación de sus defensas, aclaraciones y rectificaciones.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FC5D5B02-9BBF-4F05-B71E-8AC466D035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921" y="2024785"/>
            <a:ext cx="3112685" cy="4110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63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05ADCF93-BFBF-453C-B782-66A7B17EF0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C2E4C62E-76AE-4210-9F5D-63CA8966DD5F}"/>
              </a:ext>
            </a:extLst>
          </p:cNvPr>
          <p:cNvSpPr txBox="1"/>
          <p:nvPr/>
        </p:nvSpPr>
        <p:spPr>
          <a:xfrm>
            <a:off x="1629358" y="394395"/>
            <a:ext cx="8410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3600" b="1" dirty="0">
                <a:solidFill>
                  <a:srgbClr val="0B3656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itchFamily="2" charset="0"/>
              </a:rPr>
              <a:t>Transparencia Gubernamental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A6E60019-1776-4658-B270-AA7F6F3B344F}"/>
              </a:ext>
            </a:extLst>
          </p:cNvPr>
          <p:cNvSpPr txBox="1"/>
          <p:nvPr/>
        </p:nvSpPr>
        <p:spPr>
          <a:xfrm>
            <a:off x="969818" y="1435121"/>
            <a:ext cx="100676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GT" sz="2000" dirty="0">
                <a:solidFill>
                  <a:srgbClr val="0B3656"/>
                </a:solidFill>
                <a:latin typeface="Montserrat" panose="00000500000000000000" pitchFamily="2" charset="0"/>
              </a:rPr>
              <a:t>Para la Comisión Económica para América Latina y el Caribe -CEPAL- </a:t>
            </a:r>
            <a:r>
              <a:rPr lang="es-MX" sz="2000" dirty="0" smtClean="0">
                <a:solidFill>
                  <a:srgbClr val="0B3656"/>
                </a:solidFill>
                <a:latin typeface="Montserrat" panose="00000500000000000000" pitchFamily="2" charset="0"/>
              </a:rPr>
              <a:t>consiste </a:t>
            </a:r>
            <a:r>
              <a:rPr lang="es-MX" sz="2000" dirty="0">
                <a:solidFill>
                  <a:srgbClr val="0B3656"/>
                </a:solidFill>
                <a:latin typeface="Montserrat" panose="00000500000000000000" pitchFamily="2" charset="0"/>
              </a:rPr>
              <a:t>en que la información sobre las actividades de los organismos públicos sea creada y esté a disposición del público, con excepciones limitadas, de manera oportuna y en formatos de datos abiertos sin límites para la reutilización. </a:t>
            </a:r>
            <a:r>
              <a:rPr lang="es-MX" sz="2000" b="1" dirty="0">
                <a:solidFill>
                  <a:srgbClr val="0B3656"/>
                </a:solidFill>
                <a:latin typeface="Montserrat" panose="00000500000000000000" pitchFamily="2" charset="0"/>
              </a:rPr>
              <a:t>Esto incluye: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ED769094-FEC5-4680-BC3A-2A25948C2D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311" y="3078635"/>
            <a:ext cx="6156001" cy="3218319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1E812ECB-E391-45A7-A777-6555E3EDEB01}"/>
              </a:ext>
            </a:extLst>
          </p:cNvPr>
          <p:cNvSpPr txBox="1"/>
          <p:nvPr/>
        </p:nvSpPr>
        <p:spPr>
          <a:xfrm>
            <a:off x="3277391" y="5694021"/>
            <a:ext cx="20074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1400" b="1" dirty="0">
                <a:solidFill>
                  <a:srgbClr val="0B3656"/>
                </a:solidFill>
                <a:latin typeface="Montserrat" panose="00000500000000000000" pitchFamily="2" charset="0"/>
              </a:rPr>
              <a:t>Iniciativa propia de las entidades públicas.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8E414BBF-FD78-4D78-854C-CD199A494FBF}"/>
              </a:ext>
            </a:extLst>
          </p:cNvPr>
          <p:cNvSpPr txBox="1"/>
          <p:nvPr/>
        </p:nvSpPr>
        <p:spPr>
          <a:xfrm>
            <a:off x="5092270" y="3329271"/>
            <a:ext cx="2007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1400" b="1" dirty="0">
                <a:solidFill>
                  <a:srgbClr val="0B3656"/>
                </a:solidFill>
                <a:latin typeface="Montserrat" panose="00000500000000000000" pitchFamily="2" charset="0"/>
              </a:rPr>
              <a:t>Divulgación de Información.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69283E54-9C65-4348-9573-DE7DF9CFEF4D}"/>
              </a:ext>
            </a:extLst>
          </p:cNvPr>
          <p:cNvSpPr txBox="1"/>
          <p:nvPr/>
        </p:nvSpPr>
        <p:spPr>
          <a:xfrm>
            <a:off x="7023531" y="5644061"/>
            <a:ext cx="20074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solidFill>
                  <a:srgbClr val="0B3656"/>
                </a:solidFill>
                <a:latin typeface="Montserrat" panose="00000500000000000000" pitchFamily="2" charset="0"/>
              </a:rPr>
              <a:t>Respuesta a la solicitud de la ciudadanía de manera proactiva.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2E63D60B-B763-4E00-BA24-C6CE51D89F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673" y="3240563"/>
            <a:ext cx="611928" cy="61192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8542F185-DBFE-4DB7-BB47-8C7169595F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389" y="5579990"/>
            <a:ext cx="523220" cy="52322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AC82485F-EDCB-4F12-924C-86C5672787C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397" y="3284917"/>
            <a:ext cx="611928" cy="61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12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n 30">
            <a:extLst>
              <a:ext uri="{FF2B5EF4-FFF2-40B4-BE49-F238E27FC236}">
                <a16:creationId xmlns:a16="http://schemas.microsoft.com/office/drawing/2014/main" xmlns="" id="{66D8BF51-5152-4071-A00A-966DF8C1A0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625" y="0"/>
            <a:ext cx="12192000" cy="6858000"/>
          </a:xfrm>
          <a:prstGeom prst="rect">
            <a:avLst/>
          </a:prstGeom>
        </p:spPr>
      </p:pic>
      <p:sp>
        <p:nvSpPr>
          <p:cNvPr id="32" name="CuadroTexto 31">
            <a:extLst>
              <a:ext uri="{FF2B5EF4-FFF2-40B4-BE49-F238E27FC236}">
                <a16:creationId xmlns:a16="http://schemas.microsoft.com/office/drawing/2014/main" xmlns="" id="{EAC02AEA-3894-4438-AB93-F9D694DD2DBC}"/>
              </a:ext>
            </a:extLst>
          </p:cNvPr>
          <p:cNvSpPr txBox="1"/>
          <p:nvPr/>
        </p:nvSpPr>
        <p:spPr>
          <a:xfrm>
            <a:off x="964186" y="2699922"/>
            <a:ext cx="484641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es-GT" sz="1600" b="1" dirty="0" smtClean="0">
                <a:solidFill>
                  <a:srgbClr val="0B3656"/>
                </a:solidFill>
                <a:latin typeface="Montserrat" panose="00000500000000000000" pitchFamily="2" charset="0"/>
              </a:rPr>
              <a:t>Derecho </a:t>
            </a:r>
            <a:r>
              <a:rPr lang="es-GT" sz="1600" b="1" dirty="0">
                <a:solidFill>
                  <a:srgbClr val="0B3656"/>
                </a:solidFill>
                <a:latin typeface="Montserrat" panose="00000500000000000000" pitchFamily="2" charset="0"/>
              </a:rPr>
              <a:t>a Saber</a:t>
            </a:r>
            <a:r>
              <a:rPr lang="es-GT" sz="1600" b="1" dirty="0" smtClean="0">
                <a:solidFill>
                  <a:srgbClr val="0B3656"/>
                </a:solidFill>
                <a:latin typeface="Montserrat" panose="00000500000000000000" pitchFamily="2" charset="0"/>
              </a:rPr>
              <a:t>:</a:t>
            </a:r>
          </a:p>
          <a:p>
            <a:pPr algn="just"/>
            <a:endParaRPr lang="es-GT" sz="1400" b="1" dirty="0">
              <a:solidFill>
                <a:srgbClr val="0B3656"/>
              </a:solidFill>
              <a:latin typeface="Montserrat" panose="00000500000000000000" pitchFamily="2" charset="0"/>
            </a:endParaRPr>
          </a:p>
          <a:p>
            <a:pPr algn="just"/>
            <a:endParaRPr lang="es-MX" sz="1600" dirty="0" smtClean="0">
              <a:solidFill>
                <a:srgbClr val="0B3656"/>
              </a:solidFill>
              <a:latin typeface="Montserrat" panose="00000500000000000000" pitchFamily="2" charset="0"/>
            </a:endParaRPr>
          </a:p>
          <a:p>
            <a:pPr algn="just"/>
            <a:r>
              <a:rPr lang="es-MX" sz="1600" dirty="0" smtClean="0">
                <a:solidFill>
                  <a:srgbClr val="0B3656"/>
                </a:solidFill>
                <a:latin typeface="Montserrat" panose="00000500000000000000" pitchFamily="2" charset="0"/>
              </a:rPr>
              <a:t>Que </a:t>
            </a:r>
            <a:r>
              <a:rPr lang="es-MX" sz="1600" dirty="0">
                <a:solidFill>
                  <a:srgbClr val="0B3656"/>
                </a:solidFill>
                <a:latin typeface="Montserrat" panose="00000500000000000000" pitchFamily="2" charset="0"/>
              </a:rPr>
              <a:t>los gobiernos reconozcan el derecho fundamental de los ciudadanos a acceder a la información, con excepciones limitadas, y que faciliten información en respuesta a las solicitudes y de manera proactiva. 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AFC3959F-E88B-4B30-9DC4-A9C3D1845DB1}"/>
              </a:ext>
            </a:extLst>
          </p:cNvPr>
          <p:cNvSpPr txBox="1"/>
          <p:nvPr/>
        </p:nvSpPr>
        <p:spPr>
          <a:xfrm>
            <a:off x="665018" y="349208"/>
            <a:ext cx="10714181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3200" b="1" dirty="0">
                <a:solidFill>
                  <a:srgbClr val="0B3656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itchFamily="2" charset="0"/>
              </a:rPr>
              <a:t>Según los Estándares de Gobierno Abierto</a:t>
            </a:r>
          </a:p>
          <a:p>
            <a:pPr algn="ctr"/>
            <a:endParaRPr lang="es-GT" dirty="0">
              <a:solidFill>
                <a:srgbClr val="0B3656"/>
              </a:solidFill>
              <a:latin typeface="Verdana" panose="020B0604030504040204" pitchFamily="34" charset="0"/>
              <a:ea typeface="Verdana" panose="020B0604030504040204" pitchFamily="34" charset="0"/>
              <a:cs typeface="Open Sans" pitchFamily="2" charset="0"/>
            </a:endParaRPr>
          </a:p>
          <a:p>
            <a:pPr algn="ctr"/>
            <a:endParaRPr lang="es-GT" dirty="0">
              <a:solidFill>
                <a:srgbClr val="0B3656"/>
              </a:solidFill>
              <a:latin typeface="Verdana" panose="020B0604030504040204" pitchFamily="34" charset="0"/>
              <a:ea typeface="Verdana" panose="020B0604030504040204" pitchFamily="34" charset="0"/>
              <a:cs typeface="Open Sans" pitchFamily="2" charset="0"/>
            </a:endParaRPr>
          </a:p>
          <a:p>
            <a:pPr algn="ctr"/>
            <a:r>
              <a:rPr lang="es-GT" dirty="0">
                <a:solidFill>
                  <a:srgbClr val="0B3656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itchFamily="2" charset="0"/>
              </a:rPr>
              <a:t>los Estándares de Transparencia son: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2D548B9D-FC7C-4BF7-A046-D53826DF0F0E}"/>
              </a:ext>
            </a:extLst>
          </p:cNvPr>
          <p:cNvSpPr txBox="1"/>
          <p:nvPr/>
        </p:nvSpPr>
        <p:spPr>
          <a:xfrm>
            <a:off x="6278789" y="2699922"/>
            <a:ext cx="4846411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GT" sz="1600" b="1" dirty="0">
                <a:solidFill>
                  <a:srgbClr val="0B3656"/>
                </a:solidFill>
                <a:latin typeface="Montserrat" panose="00000500000000000000" pitchFamily="2" charset="0"/>
              </a:rPr>
              <a:t>2. Toda la información, de todos los organismos públicos:</a:t>
            </a:r>
          </a:p>
          <a:p>
            <a:pPr algn="just"/>
            <a:endParaRPr lang="es-GT" sz="1400" b="1" dirty="0">
              <a:solidFill>
                <a:srgbClr val="0B3656"/>
              </a:solidFill>
              <a:latin typeface="Montserrat" panose="00000500000000000000" pitchFamily="2" charset="0"/>
            </a:endParaRPr>
          </a:p>
          <a:p>
            <a:pPr algn="just"/>
            <a:r>
              <a:rPr lang="es-MX" sz="1600" dirty="0">
                <a:solidFill>
                  <a:srgbClr val="0B3656"/>
                </a:solidFill>
                <a:latin typeface="Montserrat" panose="00000500000000000000" pitchFamily="2" charset="0"/>
              </a:rPr>
              <a:t>El derecho de acceso a la información sea aplicado a toda la información en poder de organismos nacionales y supranacionales, incluidos todos los órganos que desempeñan funciones públicas y que operan con fondos públicos (esto incluye a los poderes legislativo y judicial, y las empresas privatizadas que ejercen funciones públicas así como las entidades privadas que posean información relacionada con o que sea necesaria para la protección de los derechos humanos).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C8FC28FE-97A9-40C0-93F0-5FAEA06889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149" y="1987402"/>
            <a:ext cx="712520" cy="71252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AC309ADD-B64A-49D9-856B-51BE1450E9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81158" y="1987402"/>
            <a:ext cx="712520" cy="71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32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n 30">
            <a:extLst>
              <a:ext uri="{FF2B5EF4-FFF2-40B4-BE49-F238E27FC236}">
                <a16:creationId xmlns:a16="http://schemas.microsoft.com/office/drawing/2014/main" xmlns="" id="{66D8BF51-5152-4071-A00A-966DF8C1A0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625" y="0"/>
            <a:ext cx="12192000" cy="6858000"/>
          </a:xfrm>
          <a:prstGeom prst="rect">
            <a:avLst/>
          </a:prstGeom>
        </p:spPr>
      </p:pic>
      <p:sp>
        <p:nvSpPr>
          <p:cNvPr id="32" name="CuadroTexto 31">
            <a:extLst>
              <a:ext uri="{FF2B5EF4-FFF2-40B4-BE49-F238E27FC236}">
                <a16:creationId xmlns:a16="http://schemas.microsoft.com/office/drawing/2014/main" xmlns="" id="{EAC02AEA-3894-4438-AB93-F9D694DD2DBC}"/>
              </a:ext>
            </a:extLst>
          </p:cNvPr>
          <p:cNvSpPr txBox="1"/>
          <p:nvPr/>
        </p:nvSpPr>
        <p:spPr>
          <a:xfrm>
            <a:off x="964186" y="2068152"/>
            <a:ext cx="4846411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GT" sz="1600" b="1" dirty="0">
                <a:solidFill>
                  <a:srgbClr val="0B3656"/>
                </a:solidFill>
                <a:latin typeface="Montserrat" panose="00000500000000000000" pitchFamily="2" charset="0"/>
              </a:rPr>
              <a:t>3. El Acceso es la regla - El Secreto es la excepción:</a:t>
            </a:r>
          </a:p>
          <a:p>
            <a:pPr algn="just"/>
            <a:endParaRPr lang="es-GT" sz="1400" b="1" dirty="0">
              <a:solidFill>
                <a:srgbClr val="0B3656"/>
              </a:solidFill>
              <a:latin typeface="Montserrat" panose="00000500000000000000" pitchFamily="2" charset="0"/>
            </a:endParaRPr>
          </a:p>
          <a:p>
            <a:pPr algn="just"/>
            <a:r>
              <a:rPr lang="es-MX" sz="1600" dirty="0">
                <a:solidFill>
                  <a:srgbClr val="0B3656"/>
                </a:solidFill>
                <a:latin typeface="Montserrat" panose="00000500000000000000" pitchFamily="2" charset="0"/>
              </a:rPr>
              <a:t>La información puede ser retenida sólo si su divulgación podría causar un daño demostrable a intereses legítimos de lo permitido por el derecho internacional, y sólo después de considerar el interés público en dicha divulgación. Estos intereses deben ser protegidos de manera clara y específicamente definidos en la legislación nacional, y debe aplicarse sobre una base de caso por caso. Las mismas excepciones para mantener la información divulgada en respuesta a las solicitudes de acceso a la información y que se describe de forma proactiva, incluso bajo las políticas de datos abiertos.</a:t>
            </a:r>
          </a:p>
          <a:p>
            <a:pPr algn="just"/>
            <a:endParaRPr lang="es-MX" sz="1600" dirty="0">
              <a:solidFill>
                <a:srgbClr val="0B3656"/>
              </a:solidFill>
              <a:latin typeface="Montserrat" panose="00000500000000000000" pitchFamily="2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AFC3959F-E88B-4B30-9DC4-A9C3D1845DB1}"/>
              </a:ext>
            </a:extLst>
          </p:cNvPr>
          <p:cNvSpPr txBox="1"/>
          <p:nvPr/>
        </p:nvSpPr>
        <p:spPr>
          <a:xfrm>
            <a:off x="2069691" y="349208"/>
            <a:ext cx="8069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3600" b="1" dirty="0">
                <a:solidFill>
                  <a:srgbClr val="0B3656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itchFamily="2" charset="0"/>
              </a:rPr>
              <a:t>Estándares de Transparencia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2D548B9D-FC7C-4BF7-A046-D53826DF0F0E}"/>
              </a:ext>
            </a:extLst>
          </p:cNvPr>
          <p:cNvSpPr txBox="1"/>
          <p:nvPr/>
        </p:nvSpPr>
        <p:spPr>
          <a:xfrm>
            <a:off x="6278789" y="2068152"/>
            <a:ext cx="484641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GT" sz="1600" b="1" dirty="0">
                <a:solidFill>
                  <a:srgbClr val="0B3656"/>
                </a:solidFill>
                <a:latin typeface="Montserrat" panose="00000500000000000000" pitchFamily="2" charset="0"/>
              </a:rPr>
              <a:t>4. Publicación Proactiva:</a:t>
            </a:r>
          </a:p>
          <a:p>
            <a:pPr algn="just"/>
            <a:endParaRPr lang="es-GT" sz="1400" b="1" dirty="0">
              <a:solidFill>
                <a:srgbClr val="0B3656"/>
              </a:solidFill>
              <a:latin typeface="Montserrat" panose="00000500000000000000" pitchFamily="2" charset="0"/>
            </a:endParaRPr>
          </a:p>
          <a:p>
            <a:pPr algn="just"/>
            <a:endParaRPr lang="es-MX" sz="1600" dirty="0" smtClean="0">
              <a:solidFill>
                <a:srgbClr val="0B3656"/>
              </a:solidFill>
              <a:latin typeface="Montserrat" panose="00000500000000000000" pitchFamily="2" charset="0"/>
            </a:endParaRPr>
          </a:p>
          <a:p>
            <a:pPr algn="just"/>
            <a:r>
              <a:rPr lang="es-MX" sz="1600" dirty="0" smtClean="0">
                <a:solidFill>
                  <a:srgbClr val="0B3656"/>
                </a:solidFill>
                <a:latin typeface="Montserrat" panose="00000500000000000000" pitchFamily="2" charset="0"/>
              </a:rPr>
              <a:t>Que </a:t>
            </a:r>
            <a:r>
              <a:rPr lang="es-MX" sz="1600" dirty="0">
                <a:solidFill>
                  <a:srgbClr val="0B3656"/>
                </a:solidFill>
                <a:latin typeface="Montserrat" panose="00000500000000000000" pitchFamily="2" charset="0"/>
              </a:rPr>
              <a:t>las entidades públicas deban publicar de manera proactiva información de interés público, haciendo los esfuerzos necesarios para asegurar el acceso fácil, rápido, efectivo y práctico a dicha información.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C8FC28FE-97A9-40C0-93F0-5FAEA06889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8016" y="1305543"/>
            <a:ext cx="712520" cy="71252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AC309ADD-B64A-49D9-856B-51BE1450E9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81158" y="1355632"/>
            <a:ext cx="712520" cy="71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41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n 30">
            <a:extLst>
              <a:ext uri="{FF2B5EF4-FFF2-40B4-BE49-F238E27FC236}">
                <a16:creationId xmlns:a16="http://schemas.microsoft.com/office/drawing/2014/main" xmlns="" id="{66D8BF51-5152-4071-A00A-966DF8C1A0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625" y="0"/>
            <a:ext cx="12192000" cy="6858000"/>
          </a:xfrm>
          <a:prstGeom prst="rect">
            <a:avLst/>
          </a:prstGeom>
        </p:spPr>
      </p:pic>
      <p:sp>
        <p:nvSpPr>
          <p:cNvPr id="32" name="CuadroTexto 31">
            <a:extLst>
              <a:ext uri="{FF2B5EF4-FFF2-40B4-BE49-F238E27FC236}">
                <a16:creationId xmlns:a16="http://schemas.microsoft.com/office/drawing/2014/main" xmlns="" id="{EAC02AEA-3894-4438-AB93-F9D694DD2DBC}"/>
              </a:ext>
            </a:extLst>
          </p:cNvPr>
          <p:cNvSpPr txBox="1"/>
          <p:nvPr/>
        </p:nvSpPr>
        <p:spPr>
          <a:xfrm>
            <a:off x="964186" y="2068152"/>
            <a:ext cx="4846411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GT" sz="1600" b="1" dirty="0">
                <a:solidFill>
                  <a:srgbClr val="0B3656"/>
                </a:solidFill>
                <a:latin typeface="Montserrat" panose="00000500000000000000" pitchFamily="2" charset="0"/>
              </a:rPr>
              <a:t>5. De carácter gratuito y libre para su reutilización:</a:t>
            </a:r>
          </a:p>
          <a:p>
            <a:pPr algn="just"/>
            <a:endParaRPr lang="es-GT" sz="1400" b="1" dirty="0">
              <a:solidFill>
                <a:srgbClr val="0B3656"/>
              </a:solidFill>
              <a:latin typeface="Montserrat" panose="00000500000000000000" pitchFamily="2" charset="0"/>
            </a:endParaRPr>
          </a:p>
          <a:p>
            <a:pPr algn="just"/>
            <a:r>
              <a:rPr lang="es-MX" sz="1600" dirty="0">
                <a:solidFill>
                  <a:srgbClr val="0B3656"/>
                </a:solidFill>
                <a:latin typeface="Montserrat" panose="00000500000000000000" pitchFamily="2" charset="0"/>
              </a:rPr>
              <a:t>Que la información se haga pública sin cargo (el estándar internacional prevaleciente es que las solicitudes de información son gratuitas y los únicos cargos que se pueden aplicar son aquellos costes por copiar o costes asociados con la entrega de información) y sin límites en reutilización, incluyendo los impuestos por las licencias u otras restricciones; el derecho a la reutilización de la información pública está en consonancia con el acceso a la información y es parte del derecho fundamental a la libertad de expresión.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AFC3959F-E88B-4B30-9DC4-A9C3D1845DB1}"/>
              </a:ext>
            </a:extLst>
          </p:cNvPr>
          <p:cNvSpPr txBox="1"/>
          <p:nvPr/>
        </p:nvSpPr>
        <p:spPr>
          <a:xfrm>
            <a:off x="2069691" y="349208"/>
            <a:ext cx="8069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3600" b="1" dirty="0">
                <a:solidFill>
                  <a:srgbClr val="0B3656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itchFamily="2" charset="0"/>
              </a:rPr>
              <a:t>Estándares de Transparencia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2D548B9D-FC7C-4BF7-A046-D53826DF0F0E}"/>
              </a:ext>
            </a:extLst>
          </p:cNvPr>
          <p:cNvSpPr txBox="1"/>
          <p:nvPr/>
        </p:nvSpPr>
        <p:spPr>
          <a:xfrm>
            <a:off x="6278789" y="2068152"/>
            <a:ext cx="4846411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GT" sz="1600" b="1" dirty="0">
                <a:solidFill>
                  <a:srgbClr val="0B3656"/>
                </a:solidFill>
                <a:latin typeface="Montserrat" panose="00000500000000000000" pitchFamily="2" charset="0"/>
              </a:rPr>
              <a:t>6. Formatos Abiertos:</a:t>
            </a:r>
          </a:p>
          <a:p>
            <a:pPr algn="just"/>
            <a:endParaRPr lang="es-GT" sz="1400" b="1" dirty="0" smtClean="0">
              <a:solidFill>
                <a:srgbClr val="0B3656"/>
              </a:solidFill>
              <a:latin typeface="Montserrat" panose="00000500000000000000" pitchFamily="2" charset="0"/>
            </a:endParaRPr>
          </a:p>
          <a:p>
            <a:pPr algn="just"/>
            <a:endParaRPr lang="es-GT" sz="1400" b="1" dirty="0">
              <a:solidFill>
                <a:srgbClr val="0B3656"/>
              </a:solidFill>
              <a:latin typeface="Montserrat" panose="00000500000000000000" pitchFamily="2" charset="0"/>
            </a:endParaRPr>
          </a:p>
          <a:p>
            <a:pPr algn="just"/>
            <a:r>
              <a:rPr lang="es-MX" sz="1600" dirty="0">
                <a:solidFill>
                  <a:srgbClr val="0B3656"/>
                </a:solidFill>
                <a:latin typeface="Montserrat" panose="00000500000000000000" pitchFamily="2" charset="0"/>
              </a:rPr>
              <a:t>La información almacenada electrónicamente debe ser entregada a quienes lo soliciten por vía electrónica y en un formato abierto. La información publicada proactivamente siempre debe estar disponible en formatos abiertos a todo evento.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C8FC28FE-97A9-40C0-93F0-5FAEA06889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8016" y="1305543"/>
            <a:ext cx="712520" cy="71252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AC309ADD-B64A-49D9-856B-51BE1450E9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89717" y="1404777"/>
            <a:ext cx="564608" cy="56460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9A69B98A-4EE2-4D5D-AAB3-8B9F45D8D5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62548" y="1404777"/>
            <a:ext cx="564608" cy="56460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5CE509CE-6161-4510-A896-3E6D2EB3580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39470" y="1404777"/>
            <a:ext cx="564608" cy="56460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C44ADA1C-F16B-4172-83BE-9DCD21F0037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17876" y="1404777"/>
            <a:ext cx="564608" cy="56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15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n 30">
            <a:extLst>
              <a:ext uri="{FF2B5EF4-FFF2-40B4-BE49-F238E27FC236}">
                <a16:creationId xmlns:a16="http://schemas.microsoft.com/office/drawing/2014/main" xmlns="" id="{66D8BF51-5152-4071-A00A-966DF8C1A0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625" y="0"/>
            <a:ext cx="12192000" cy="6858000"/>
          </a:xfrm>
          <a:prstGeom prst="rect">
            <a:avLst/>
          </a:prstGeom>
        </p:spPr>
      </p:pic>
      <p:sp>
        <p:nvSpPr>
          <p:cNvPr id="32" name="CuadroTexto 31">
            <a:extLst>
              <a:ext uri="{FF2B5EF4-FFF2-40B4-BE49-F238E27FC236}">
                <a16:creationId xmlns:a16="http://schemas.microsoft.com/office/drawing/2014/main" xmlns="" id="{EAC02AEA-3894-4438-AB93-F9D694DD2DBC}"/>
              </a:ext>
            </a:extLst>
          </p:cNvPr>
          <p:cNvSpPr txBox="1"/>
          <p:nvPr/>
        </p:nvSpPr>
        <p:spPr>
          <a:xfrm>
            <a:off x="964185" y="2129374"/>
            <a:ext cx="4846411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GT" sz="1600" b="1" dirty="0">
                <a:solidFill>
                  <a:srgbClr val="0B3656"/>
                </a:solidFill>
                <a:latin typeface="Montserrat" panose="00000500000000000000" pitchFamily="2" charset="0"/>
              </a:rPr>
              <a:t>7. Recopilación de Información:</a:t>
            </a:r>
          </a:p>
          <a:p>
            <a:pPr algn="just"/>
            <a:endParaRPr lang="es-GT" sz="1400" b="1" dirty="0" smtClean="0">
              <a:solidFill>
                <a:srgbClr val="0B3656"/>
              </a:solidFill>
              <a:latin typeface="Montserrat" panose="00000500000000000000" pitchFamily="2" charset="0"/>
            </a:endParaRPr>
          </a:p>
          <a:p>
            <a:pPr algn="just"/>
            <a:endParaRPr lang="es-GT" sz="1400" b="1" dirty="0">
              <a:solidFill>
                <a:srgbClr val="0B3656"/>
              </a:solidFill>
              <a:latin typeface="Montserrat" panose="00000500000000000000" pitchFamily="2" charset="0"/>
            </a:endParaRPr>
          </a:p>
          <a:p>
            <a:pPr algn="just"/>
            <a:r>
              <a:rPr lang="es-MX" sz="1600" dirty="0">
                <a:solidFill>
                  <a:srgbClr val="0B3656"/>
                </a:solidFill>
                <a:latin typeface="Montserrat" panose="00000500000000000000" pitchFamily="2" charset="0"/>
              </a:rPr>
              <a:t>Que los organismos públicos y las entidades privadas que entran en el ámbito de aplicación del derecho de acceso a la información deban recopilar la información necesaria para la participación pública y la rendición de cuentas. Deben asegurarse de que esta información se compila en una manera oportuna, actualizada periódicamente, y que es clara, completa y comprensible.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AFC3959F-E88B-4B30-9DC4-A9C3D1845DB1}"/>
              </a:ext>
            </a:extLst>
          </p:cNvPr>
          <p:cNvSpPr txBox="1"/>
          <p:nvPr/>
        </p:nvSpPr>
        <p:spPr>
          <a:xfrm>
            <a:off x="2069691" y="349208"/>
            <a:ext cx="8069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3600" b="1" dirty="0">
                <a:solidFill>
                  <a:srgbClr val="0B3656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itchFamily="2" charset="0"/>
              </a:rPr>
              <a:t>Estándares de Transparencia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2D548B9D-FC7C-4BF7-A046-D53826DF0F0E}"/>
              </a:ext>
            </a:extLst>
          </p:cNvPr>
          <p:cNvSpPr txBox="1"/>
          <p:nvPr/>
        </p:nvSpPr>
        <p:spPr>
          <a:xfrm>
            <a:off x="6278789" y="2068152"/>
            <a:ext cx="4846411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GT" sz="1600" b="1" dirty="0">
                <a:solidFill>
                  <a:srgbClr val="0B3656"/>
                </a:solidFill>
                <a:latin typeface="Montserrat" panose="00000500000000000000" pitchFamily="2" charset="0"/>
              </a:rPr>
              <a:t>8. Mecanismo/Entidad de supervisión independiente:</a:t>
            </a:r>
          </a:p>
          <a:p>
            <a:pPr algn="just"/>
            <a:endParaRPr lang="es-GT" sz="1400" b="1" dirty="0">
              <a:solidFill>
                <a:srgbClr val="0B3656"/>
              </a:solidFill>
              <a:latin typeface="Montserrat" panose="00000500000000000000" pitchFamily="2" charset="0"/>
            </a:endParaRPr>
          </a:p>
          <a:p>
            <a:pPr algn="just"/>
            <a:r>
              <a:rPr lang="es-MX" sz="1600" dirty="0">
                <a:solidFill>
                  <a:srgbClr val="0B3656"/>
                </a:solidFill>
                <a:latin typeface="Montserrat" panose="00000500000000000000" pitchFamily="2" charset="0"/>
              </a:rPr>
              <a:t>Que el derecho de acceso a la información sea supervisado por un organismo independiente que revise su cumplimiento, y que pueda llevar a cabo investigaciones de oficio, recibir y decidir sobre denuncias de los ciudadanos, que esté facultado para ordenar medidas apropiadas asegurando el cumplimiento y la imposición de las sanciones correspondientes.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C8FC28FE-97A9-40C0-93F0-5FAEA06889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8016" y="1305543"/>
            <a:ext cx="712520" cy="71252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1B28B629-87E8-4B8A-9C7C-4B8898F90D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74183" y="1305543"/>
            <a:ext cx="712520" cy="71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36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05ADCF93-BFBF-453C-B782-66A7B17EF0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73891"/>
            <a:ext cx="12192000" cy="685800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C2E4C62E-76AE-4210-9F5D-63CA8966DD5F}"/>
              </a:ext>
            </a:extLst>
          </p:cNvPr>
          <p:cNvSpPr txBox="1"/>
          <p:nvPr/>
        </p:nvSpPr>
        <p:spPr>
          <a:xfrm>
            <a:off x="2728992" y="304167"/>
            <a:ext cx="6734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3600" b="1" dirty="0">
                <a:solidFill>
                  <a:srgbClr val="0B3656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itchFamily="2" charset="0"/>
              </a:rPr>
              <a:t>Rendición de Cuentas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A6E60019-1776-4658-B270-AA7F6F3B344F}"/>
              </a:ext>
            </a:extLst>
          </p:cNvPr>
          <p:cNvSpPr txBox="1"/>
          <p:nvPr/>
        </p:nvSpPr>
        <p:spPr>
          <a:xfrm>
            <a:off x="1265125" y="1374194"/>
            <a:ext cx="966174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b="1" dirty="0">
                <a:solidFill>
                  <a:srgbClr val="0B3656"/>
                </a:solidFill>
                <a:latin typeface="Montserrat" panose="00000500000000000000" pitchFamily="2" charset="0"/>
              </a:rPr>
              <a:t>Es una obligación de las autoridades hacia la ciudadanía. En una democracia, la rendición de cuentas tiene dos nociones básicas:</a:t>
            </a:r>
          </a:p>
          <a:p>
            <a:pPr algn="just"/>
            <a:endParaRPr lang="es-GT" sz="2000" b="1" dirty="0">
              <a:solidFill>
                <a:srgbClr val="0B3656"/>
              </a:solidFill>
              <a:latin typeface="Montserrat" panose="00000500000000000000" pitchFamily="2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ES" sz="2000" dirty="0">
                <a:solidFill>
                  <a:srgbClr val="0B3656"/>
                </a:solidFill>
                <a:latin typeface="Montserrat" panose="00000500000000000000" pitchFamily="2" charset="0"/>
              </a:rPr>
              <a:t>Por un lado, implica la obligación de políticos y funcionarios de informar sobre sus decisiones y de justificarlas en público y, </a:t>
            </a:r>
          </a:p>
          <a:p>
            <a:pPr marL="385763" indent="-385763" algn="just">
              <a:buFont typeface="+mj-lt"/>
              <a:buAutoNum type="arabicPeriod"/>
            </a:pPr>
            <a:endParaRPr lang="es-ES" sz="2000" dirty="0">
              <a:solidFill>
                <a:srgbClr val="0B3656"/>
              </a:solidFill>
              <a:latin typeface="Montserrat" panose="00000500000000000000" pitchFamily="2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ES" sz="2000" dirty="0">
                <a:solidFill>
                  <a:srgbClr val="0B3656"/>
                </a:solidFill>
                <a:latin typeface="Montserrat" panose="00000500000000000000" pitchFamily="2" charset="0"/>
              </a:rPr>
              <a:t>Por el otro, implica la capacidad de sancionar a políticos y funcionarios en caso de que hayan violado sus deberes públicos.</a:t>
            </a:r>
            <a:endParaRPr lang="es-GT" sz="2000" dirty="0">
              <a:solidFill>
                <a:srgbClr val="0B3656"/>
              </a:solidFill>
              <a:latin typeface="Montserrat" panose="00000500000000000000" pitchFamily="2" charset="0"/>
            </a:endParaRPr>
          </a:p>
          <a:p>
            <a:pPr algn="just"/>
            <a:endParaRPr lang="es-MX" sz="2000" dirty="0">
              <a:solidFill>
                <a:srgbClr val="0B3656"/>
              </a:solidFill>
              <a:latin typeface="Montserrat" panose="00000500000000000000" pitchFamily="2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698B14C6-B9F3-45CB-BE69-E3D149FCC2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50583" y="5075926"/>
            <a:ext cx="1130532" cy="1130532"/>
          </a:xfrm>
          <a:prstGeom prst="rect">
            <a:avLst/>
          </a:prstGeom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xmlns="" id="{5C360DE0-5DE3-49A5-8159-89B331C7B76C}"/>
              </a:ext>
            </a:extLst>
          </p:cNvPr>
          <p:cNvSpPr/>
          <p:nvPr/>
        </p:nvSpPr>
        <p:spPr>
          <a:xfrm>
            <a:off x="10149838" y="5394959"/>
            <a:ext cx="249383" cy="332509"/>
          </a:xfrm>
          <a:prstGeom prst="ellipse">
            <a:avLst/>
          </a:prstGeom>
          <a:solidFill>
            <a:srgbClr val="69D6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FA3E0B93-EEA9-4AB3-ADFE-A755126EF747}"/>
              </a:ext>
            </a:extLst>
          </p:cNvPr>
          <p:cNvSpPr txBox="1"/>
          <p:nvPr/>
        </p:nvSpPr>
        <p:spPr>
          <a:xfrm>
            <a:off x="10061172" y="5344532"/>
            <a:ext cx="3463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2000" b="1" dirty="0">
                <a:solidFill>
                  <a:srgbClr val="0B3656"/>
                </a:solidFill>
                <a:latin typeface="Montserrat" panose="00000500000000000000" pitchFamily="2" charset="0"/>
              </a:rPr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65983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05ADCF93-BFBF-453C-B782-66A7B17EF0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C2E4C62E-76AE-4210-9F5D-63CA8966DD5F}"/>
              </a:ext>
            </a:extLst>
          </p:cNvPr>
          <p:cNvSpPr txBox="1"/>
          <p:nvPr/>
        </p:nvSpPr>
        <p:spPr>
          <a:xfrm>
            <a:off x="1845711" y="312846"/>
            <a:ext cx="8299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3600" b="1" dirty="0">
                <a:solidFill>
                  <a:srgbClr val="0B3656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itchFamily="2" charset="0"/>
              </a:rPr>
              <a:t>Rendir cuentas no se limita a: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A6E60019-1776-4658-B270-AA7F6F3B344F}"/>
              </a:ext>
            </a:extLst>
          </p:cNvPr>
          <p:cNvSpPr txBox="1"/>
          <p:nvPr/>
        </p:nvSpPr>
        <p:spPr>
          <a:xfrm>
            <a:off x="1090097" y="1096532"/>
            <a:ext cx="9810452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s-GT" sz="2000" b="1" dirty="0">
              <a:solidFill>
                <a:srgbClr val="0B3656"/>
              </a:solidFill>
              <a:latin typeface="Montserrat" panose="00000500000000000000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000" b="1" dirty="0">
                <a:solidFill>
                  <a:srgbClr val="0B3656"/>
                </a:solidFill>
                <a:latin typeface="Montserrat" panose="00000500000000000000" pitchFamily="2" charset="0"/>
              </a:rPr>
              <a:t>“Informar</a:t>
            </a:r>
            <a:r>
              <a:rPr lang="es-MX" sz="2000" dirty="0">
                <a:solidFill>
                  <a:srgbClr val="0B3656"/>
                </a:solidFill>
                <a:latin typeface="Montserrat" panose="00000500000000000000" pitchFamily="2" charset="0"/>
              </a:rPr>
              <a:t>” sino que se incluye la posibilidad de promover sanciones para los políticos, funcionarios y/o representantes que violen ciertas normas de conducta en sus funciones públicas.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2000" dirty="0">
              <a:solidFill>
                <a:srgbClr val="0B3656"/>
              </a:solidFill>
              <a:latin typeface="Montserrat" panose="00000500000000000000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000" b="1" dirty="0">
                <a:solidFill>
                  <a:srgbClr val="0B3656"/>
                </a:solidFill>
                <a:latin typeface="Montserrat" panose="00000500000000000000" pitchFamily="2" charset="0"/>
              </a:rPr>
              <a:t>Obligar</a:t>
            </a:r>
            <a:r>
              <a:rPr lang="es-MX" sz="2000" dirty="0">
                <a:solidFill>
                  <a:srgbClr val="0B3656"/>
                </a:solidFill>
                <a:latin typeface="Montserrat" panose="00000500000000000000" pitchFamily="2" charset="0"/>
              </a:rPr>
              <a:t> a que el poder se ejerza de manera transparente, forzando a los servidores públicos a que justifiquen, expliquen, informen, evalúen todos sus actos, y a que rindan cuentas sobre los resultados de su gestión.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2000" dirty="0">
              <a:solidFill>
                <a:srgbClr val="0B3656"/>
              </a:solidFill>
              <a:latin typeface="Montserrat" panose="00000500000000000000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000" b="1" dirty="0">
                <a:solidFill>
                  <a:srgbClr val="0B3656"/>
                </a:solidFill>
                <a:latin typeface="Montserrat" panose="00000500000000000000" pitchFamily="2" charset="0"/>
              </a:rPr>
              <a:t>Lograr</a:t>
            </a:r>
            <a:r>
              <a:rPr lang="es-MX" sz="2000" dirty="0">
                <a:solidFill>
                  <a:srgbClr val="0B3656"/>
                </a:solidFill>
                <a:latin typeface="Montserrat" panose="00000500000000000000" pitchFamily="2" charset="0"/>
              </a:rPr>
              <a:t>  las metas asignadas y el buen uso de los recursos, así como a que asuman su responsabilidad plena para ejercer sus atribuciones y funciones administrativas en el marco de las leyes, reglamentos y normas que las rigen. </a:t>
            </a:r>
          </a:p>
          <a:p>
            <a:pPr marL="342900" indent="-342900" algn="just">
              <a:buFont typeface="+mj-lt"/>
              <a:buAutoNum type="arabicPeriod"/>
            </a:pPr>
            <a:endParaRPr lang="es-MX" sz="2000" dirty="0">
              <a:solidFill>
                <a:srgbClr val="0B3656"/>
              </a:solidFill>
              <a:latin typeface="Montserrat" panose="00000500000000000000" pitchFamily="2" charset="0"/>
            </a:endParaRPr>
          </a:p>
          <a:p>
            <a:pPr algn="just"/>
            <a:r>
              <a:rPr lang="es-MX" sz="2000" dirty="0">
                <a:solidFill>
                  <a:srgbClr val="0B3656"/>
                </a:solidFill>
                <a:latin typeface="Montserrat" panose="00000500000000000000" pitchFamily="2" charset="0"/>
              </a:rPr>
              <a:t>Información, cuentas que dar y responsabilidades de los funcionarios, son elementos indispensables para la rendición de cuentas.</a:t>
            </a:r>
          </a:p>
          <a:p>
            <a:pPr algn="just"/>
            <a:endParaRPr lang="es-MX" sz="2000" dirty="0">
              <a:solidFill>
                <a:srgbClr val="0B3656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99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05ADCF93-BFBF-453C-B782-66A7B17EF0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02DA6263-1462-4923-8450-4A32A250C6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0DF637AF-3618-4520-B7EB-4336B4B706DE}"/>
              </a:ext>
            </a:extLst>
          </p:cNvPr>
          <p:cNvSpPr txBox="1"/>
          <p:nvPr/>
        </p:nvSpPr>
        <p:spPr>
          <a:xfrm>
            <a:off x="1096574" y="2712082"/>
            <a:ext cx="9997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itchFamily="2" charset="0"/>
              </a:rPr>
              <a:t>Dirección de Transparencia Fiscal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xmlns="" id="{1595C930-2973-441A-BCD7-23317F8A49C6}"/>
              </a:ext>
            </a:extLst>
          </p:cNvPr>
          <p:cNvCxnSpPr/>
          <p:nvPr/>
        </p:nvCxnSpPr>
        <p:spPr>
          <a:xfrm>
            <a:off x="3225338" y="3429000"/>
            <a:ext cx="57690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27259505-D12B-4F8F-867A-9C1272F20C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318" y="3832168"/>
            <a:ext cx="2764242" cy="966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97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05ADCF93-BFBF-453C-B782-66A7B17EF0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20073"/>
            <a:ext cx="12192000" cy="685800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C2E4C62E-76AE-4210-9F5D-63CA8966DD5F}"/>
              </a:ext>
            </a:extLst>
          </p:cNvPr>
          <p:cNvSpPr txBox="1"/>
          <p:nvPr/>
        </p:nvSpPr>
        <p:spPr>
          <a:xfrm>
            <a:off x="2728992" y="359585"/>
            <a:ext cx="6734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3600" b="1" dirty="0">
                <a:solidFill>
                  <a:srgbClr val="0B3656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itchFamily="2" charset="0"/>
              </a:rPr>
              <a:t>Cultura de Transparencia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0E5CFBB6-A150-4F4B-8362-B86273B167E6}"/>
              </a:ext>
            </a:extLst>
          </p:cNvPr>
          <p:cNvSpPr txBox="1"/>
          <p:nvPr/>
        </p:nvSpPr>
        <p:spPr>
          <a:xfrm>
            <a:off x="6488421" y="1330466"/>
            <a:ext cx="27925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b="1" dirty="0">
                <a:solidFill>
                  <a:srgbClr val="0B3656"/>
                </a:solidFill>
                <a:latin typeface="Montserrat" panose="00000500000000000000" pitchFamily="2" charset="0"/>
              </a:rPr>
              <a:t>Objetivo 2: </a:t>
            </a:r>
          </a:p>
          <a:p>
            <a:pPr algn="just"/>
            <a:r>
              <a:rPr lang="es-MX" dirty="0">
                <a:solidFill>
                  <a:srgbClr val="0B3656"/>
                </a:solidFill>
                <a:latin typeface="Montserrat" panose="00000500000000000000" pitchFamily="2" charset="0"/>
              </a:rPr>
              <a:t>Establecer las bases que regirán los procedimientos para garantizar el Derecho de acceso a la información pública.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A6E60019-1776-4658-B270-AA7F6F3B344F}"/>
              </a:ext>
            </a:extLst>
          </p:cNvPr>
          <p:cNvSpPr txBox="1"/>
          <p:nvPr/>
        </p:nvSpPr>
        <p:spPr>
          <a:xfrm>
            <a:off x="1148900" y="2207629"/>
            <a:ext cx="27925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GT" b="1" dirty="0">
                <a:solidFill>
                  <a:srgbClr val="0B3656"/>
                </a:solidFill>
                <a:latin typeface="Montserrat" panose="00000500000000000000" pitchFamily="2" charset="0"/>
              </a:rPr>
              <a:t>Objetivo 1</a:t>
            </a:r>
          </a:p>
          <a:p>
            <a:pPr algn="just"/>
            <a:r>
              <a:rPr lang="es-MX" dirty="0">
                <a:solidFill>
                  <a:srgbClr val="0B3656"/>
                </a:solidFill>
                <a:latin typeface="Montserrat" panose="00000500000000000000" pitchFamily="2" charset="0"/>
              </a:rPr>
              <a:t>Promover, fomentar y difundir la cultura de la Transparencia en la función pública.</a:t>
            </a:r>
            <a:r>
              <a:rPr lang="es-GT" dirty="0">
                <a:solidFill>
                  <a:srgbClr val="0B3656"/>
                </a:solidFill>
                <a:latin typeface="Montserrat" panose="00000500000000000000" pitchFamily="2" charset="0"/>
              </a:rPr>
              <a:t> 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8C30CE3E-8EE3-4918-86CC-676E8259A4DF}"/>
              </a:ext>
            </a:extLst>
          </p:cNvPr>
          <p:cNvSpPr txBox="1"/>
          <p:nvPr/>
        </p:nvSpPr>
        <p:spPr>
          <a:xfrm>
            <a:off x="8506124" y="3478623"/>
            <a:ext cx="27925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b="1" dirty="0">
                <a:solidFill>
                  <a:srgbClr val="0B3656"/>
                </a:solidFill>
                <a:latin typeface="Montserrat" panose="00000500000000000000" pitchFamily="2" charset="0"/>
              </a:rPr>
              <a:t>Objetivo 3: </a:t>
            </a:r>
          </a:p>
          <a:p>
            <a:pPr algn="just"/>
            <a:r>
              <a:rPr lang="es-MX" dirty="0">
                <a:solidFill>
                  <a:srgbClr val="0B3656"/>
                </a:solidFill>
                <a:latin typeface="Montserrat" panose="00000500000000000000" pitchFamily="2" charset="0"/>
              </a:rPr>
              <a:t>Establecer mecanismos y condiciones homogéneas en el ejercicio del Derecho de acceso a la información pública.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92435616-AF18-491B-A041-A497D91D94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178" y="2238000"/>
            <a:ext cx="6617335" cy="34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50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05ADCF93-BFBF-453C-B782-66A7B17EF0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33680"/>
            <a:ext cx="12192000" cy="685800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C2E4C62E-76AE-4210-9F5D-63CA8966DD5F}"/>
              </a:ext>
            </a:extLst>
          </p:cNvPr>
          <p:cNvSpPr txBox="1"/>
          <p:nvPr/>
        </p:nvSpPr>
        <p:spPr>
          <a:xfrm>
            <a:off x="2728992" y="392835"/>
            <a:ext cx="6734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3600" b="1" dirty="0">
                <a:solidFill>
                  <a:srgbClr val="0B3656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itchFamily="2" charset="0"/>
              </a:rPr>
              <a:t>Sociedad Informada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93C42BF4-1311-47E0-9A03-DD2C1C065C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32" y="4714836"/>
            <a:ext cx="4447178" cy="1415438"/>
          </a:xfrm>
          <a:prstGeom prst="rect">
            <a:avLst/>
          </a:prstGeom>
        </p:spPr>
      </p:pic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xmlns="" id="{BB90D1F8-27AA-440D-9C2A-6A6B2DC9D253}"/>
              </a:ext>
            </a:extLst>
          </p:cNvPr>
          <p:cNvSpPr/>
          <p:nvPr/>
        </p:nvSpPr>
        <p:spPr>
          <a:xfrm>
            <a:off x="1079944" y="1593538"/>
            <a:ext cx="1631110" cy="680919"/>
          </a:xfrm>
          <a:prstGeom prst="roundRect">
            <a:avLst/>
          </a:prstGeom>
          <a:solidFill>
            <a:srgbClr val="E0D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8C30CE3E-8EE3-4918-86CC-676E8259A4DF}"/>
              </a:ext>
            </a:extLst>
          </p:cNvPr>
          <p:cNvSpPr txBox="1"/>
          <p:nvPr/>
        </p:nvSpPr>
        <p:spPr>
          <a:xfrm>
            <a:off x="845535" y="1609237"/>
            <a:ext cx="2007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b="1" dirty="0">
                <a:solidFill>
                  <a:srgbClr val="0B3656"/>
                </a:solidFill>
                <a:latin typeface="Montserrat" panose="00000500000000000000" pitchFamily="2" charset="0"/>
              </a:rPr>
              <a:t>Información</a:t>
            </a:r>
          </a:p>
          <a:p>
            <a:pPr algn="ctr"/>
            <a:r>
              <a:rPr lang="es-GT" b="1" dirty="0">
                <a:solidFill>
                  <a:srgbClr val="0B3656"/>
                </a:solidFill>
                <a:latin typeface="Montserrat" panose="00000500000000000000" pitchFamily="2" charset="0"/>
              </a:rPr>
              <a:t> Pública</a:t>
            </a:r>
            <a:endParaRPr lang="es-MX" dirty="0">
              <a:solidFill>
                <a:srgbClr val="0B3656"/>
              </a:solidFill>
              <a:latin typeface="Montserrat" panose="00000500000000000000" pitchFamily="2" charset="0"/>
            </a:endParaRP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xmlns="" id="{DB11DF0A-6573-4979-8061-1626C6524B5A}"/>
              </a:ext>
            </a:extLst>
          </p:cNvPr>
          <p:cNvSpPr/>
          <p:nvPr/>
        </p:nvSpPr>
        <p:spPr>
          <a:xfrm>
            <a:off x="4134327" y="1652543"/>
            <a:ext cx="1396405" cy="680919"/>
          </a:xfrm>
          <a:prstGeom prst="roundRect">
            <a:avLst/>
          </a:prstGeom>
          <a:solidFill>
            <a:srgbClr val="E0D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48A24502-35D4-408F-AF12-8235316496FE}"/>
              </a:ext>
            </a:extLst>
          </p:cNvPr>
          <p:cNvSpPr txBox="1"/>
          <p:nvPr/>
        </p:nvSpPr>
        <p:spPr>
          <a:xfrm>
            <a:off x="3828801" y="1677684"/>
            <a:ext cx="2007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b="1" dirty="0">
                <a:solidFill>
                  <a:srgbClr val="0B3656"/>
                </a:solidFill>
                <a:latin typeface="Montserrat" panose="00000500000000000000" pitchFamily="2" charset="0"/>
              </a:rPr>
              <a:t>Rendición de</a:t>
            </a:r>
          </a:p>
          <a:p>
            <a:pPr algn="ctr"/>
            <a:r>
              <a:rPr lang="es-GT" b="1" dirty="0">
                <a:solidFill>
                  <a:srgbClr val="0B3656"/>
                </a:solidFill>
                <a:latin typeface="Montserrat" panose="00000500000000000000" pitchFamily="2" charset="0"/>
              </a:rPr>
              <a:t>Cuentas</a:t>
            </a:r>
            <a:endParaRPr lang="es-MX" dirty="0">
              <a:solidFill>
                <a:srgbClr val="0B3656"/>
              </a:solidFill>
              <a:latin typeface="Montserrat" panose="00000500000000000000" pitchFamily="2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63A49D24-07F9-45C6-B136-F3C1DE889925}"/>
              </a:ext>
            </a:extLst>
          </p:cNvPr>
          <p:cNvSpPr txBox="1"/>
          <p:nvPr/>
        </p:nvSpPr>
        <p:spPr>
          <a:xfrm>
            <a:off x="859059" y="3774211"/>
            <a:ext cx="21164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dirty="0">
                <a:solidFill>
                  <a:srgbClr val="0B3656"/>
                </a:solidFill>
                <a:latin typeface="Montserrat" panose="00000500000000000000" pitchFamily="2" charset="0"/>
              </a:rPr>
              <a:t>Derecho de</a:t>
            </a:r>
          </a:p>
          <a:p>
            <a:pPr algn="ctr"/>
            <a:r>
              <a:rPr lang="es-GT" dirty="0">
                <a:solidFill>
                  <a:srgbClr val="0B3656"/>
                </a:solidFill>
                <a:latin typeface="Montserrat" panose="00000500000000000000" pitchFamily="2" charset="0"/>
              </a:rPr>
              <a:t>Acceso a la</a:t>
            </a:r>
          </a:p>
          <a:p>
            <a:pPr algn="ctr"/>
            <a:r>
              <a:rPr lang="es-GT" dirty="0">
                <a:solidFill>
                  <a:srgbClr val="0B3656"/>
                </a:solidFill>
                <a:latin typeface="Montserrat" panose="00000500000000000000" pitchFamily="2" charset="0"/>
              </a:rPr>
              <a:t>Información</a:t>
            </a:r>
            <a:endParaRPr lang="es-MX" dirty="0">
              <a:solidFill>
                <a:srgbClr val="0B3656"/>
              </a:solidFill>
              <a:latin typeface="Montserrat" panose="00000500000000000000" pitchFamily="2" charset="0"/>
            </a:endParaRP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xmlns="" id="{65323F83-1AC1-44F7-8711-779232FD0CC0}"/>
              </a:ext>
            </a:extLst>
          </p:cNvPr>
          <p:cNvSpPr/>
          <p:nvPr/>
        </p:nvSpPr>
        <p:spPr>
          <a:xfrm>
            <a:off x="1051232" y="3804891"/>
            <a:ext cx="1659821" cy="892650"/>
          </a:xfrm>
          <a:prstGeom prst="roundRect">
            <a:avLst/>
          </a:prstGeom>
          <a:noFill/>
          <a:ln>
            <a:solidFill>
              <a:srgbClr val="0B36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xmlns="" id="{41CAB83F-EAB9-4EE5-BC18-C0C47AE2EA18}"/>
              </a:ext>
            </a:extLst>
          </p:cNvPr>
          <p:cNvSpPr txBox="1"/>
          <p:nvPr/>
        </p:nvSpPr>
        <p:spPr>
          <a:xfrm>
            <a:off x="3834409" y="3190992"/>
            <a:ext cx="2007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dirty="0">
                <a:solidFill>
                  <a:srgbClr val="0B3656"/>
                </a:solidFill>
                <a:latin typeface="Montserrat" panose="00000500000000000000" pitchFamily="2" charset="0"/>
              </a:rPr>
              <a:t>Datos </a:t>
            </a:r>
          </a:p>
          <a:p>
            <a:pPr algn="ctr"/>
            <a:r>
              <a:rPr lang="es-GT" dirty="0">
                <a:solidFill>
                  <a:srgbClr val="0B3656"/>
                </a:solidFill>
                <a:latin typeface="Montserrat" panose="00000500000000000000" pitchFamily="2" charset="0"/>
              </a:rPr>
              <a:t>Abiertos</a:t>
            </a:r>
            <a:endParaRPr lang="es-MX" dirty="0">
              <a:solidFill>
                <a:srgbClr val="0B3656"/>
              </a:solidFill>
              <a:latin typeface="Montserrat" panose="00000500000000000000" pitchFamily="2" charset="0"/>
            </a:endParaRPr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xmlns="" id="{CD52F722-1955-490C-B927-3F1C35B2E945}"/>
              </a:ext>
            </a:extLst>
          </p:cNvPr>
          <p:cNvSpPr/>
          <p:nvPr/>
        </p:nvSpPr>
        <p:spPr>
          <a:xfrm>
            <a:off x="1096569" y="3054861"/>
            <a:ext cx="1631110" cy="680919"/>
          </a:xfrm>
          <a:prstGeom prst="roundRect">
            <a:avLst/>
          </a:prstGeom>
          <a:noFill/>
          <a:ln>
            <a:solidFill>
              <a:srgbClr val="0B36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xmlns="" id="{14F4D053-93A6-4FFF-80A0-35D1F82BD834}"/>
              </a:ext>
            </a:extLst>
          </p:cNvPr>
          <p:cNvSpPr/>
          <p:nvPr/>
        </p:nvSpPr>
        <p:spPr>
          <a:xfrm>
            <a:off x="4148186" y="3930976"/>
            <a:ext cx="1396405" cy="680919"/>
          </a:xfrm>
          <a:prstGeom prst="roundRect">
            <a:avLst/>
          </a:prstGeom>
          <a:noFill/>
          <a:ln>
            <a:solidFill>
              <a:srgbClr val="0B36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xmlns="" id="{D930AD6D-EF52-468F-95A6-716B1E5F2D99}"/>
              </a:ext>
            </a:extLst>
          </p:cNvPr>
          <p:cNvSpPr txBox="1"/>
          <p:nvPr/>
        </p:nvSpPr>
        <p:spPr>
          <a:xfrm>
            <a:off x="3842659" y="3948271"/>
            <a:ext cx="2007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dirty="0">
                <a:solidFill>
                  <a:srgbClr val="0B3656"/>
                </a:solidFill>
                <a:latin typeface="Montserrat" panose="00000500000000000000" pitchFamily="2" charset="0"/>
              </a:rPr>
              <a:t>Formatos</a:t>
            </a:r>
          </a:p>
          <a:p>
            <a:pPr algn="ctr"/>
            <a:r>
              <a:rPr lang="es-GT" dirty="0">
                <a:solidFill>
                  <a:srgbClr val="0B3656"/>
                </a:solidFill>
                <a:latin typeface="Montserrat" panose="00000500000000000000" pitchFamily="2" charset="0"/>
              </a:rPr>
              <a:t>Abiertos</a:t>
            </a:r>
            <a:endParaRPr lang="es-MX" dirty="0">
              <a:solidFill>
                <a:srgbClr val="0B3656"/>
              </a:solidFill>
              <a:latin typeface="Montserrat" panose="00000500000000000000" pitchFamily="2" charset="0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xmlns="" id="{476395E3-9789-4C4B-8A81-6E2D9AF9BC73}"/>
              </a:ext>
            </a:extLst>
          </p:cNvPr>
          <p:cNvSpPr txBox="1"/>
          <p:nvPr/>
        </p:nvSpPr>
        <p:spPr>
          <a:xfrm>
            <a:off x="891770" y="3174594"/>
            <a:ext cx="2007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dirty="0">
                <a:solidFill>
                  <a:srgbClr val="0B3656"/>
                </a:solidFill>
                <a:latin typeface="Montserrat" panose="00000500000000000000" pitchFamily="2" charset="0"/>
              </a:rPr>
              <a:t>Transparencia</a:t>
            </a:r>
            <a:endParaRPr lang="es-MX" dirty="0">
              <a:solidFill>
                <a:srgbClr val="0B3656"/>
              </a:solidFill>
              <a:latin typeface="Montserrat" panose="00000500000000000000" pitchFamily="2" charset="0"/>
            </a:endParaRPr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xmlns="" id="{5FE3F9A2-A2B8-428A-9628-8CBE0D51158F}"/>
              </a:ext>
            </a:extLst>
          </p:cNvPr>
          <p:cNvSpPr/>
          <p:nvPr/>
        </p:nvSpPr>
        <p:spPr>
          <a:xfrm>
            <a:off x="4170971" y="3203467"/>
            <a:ext cx="1396405" cy="680919"/>
          </a:xfrm>
          <a:prstGeom prst="roundRect">
            <a:avLst/>
          </a:prstGeom>
          <a:noFill/>
          <a:ln>
            <a:solidFill>
              <a:srgbClr val="0B36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xmlns="" id="{CF83C22F-D0E2-4938-94B6-DDE2B6391C17}"/>
              </a:ext>
            </a:extLst>
          </p:cNvPr>
          <p:cNvSpPr txBox="1"/>
          <p:nvPr/>
        </p:nvSpPr>
        <p:spPr>
          <a:xfrm>
            <a:off x="3820488" y="2434963"/>
            <a:ext cx="2007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dirty="0">
                <a:solidFill>
                  <a:srgbClr val="0B3656"/>
                </a:solidFill>
                <a:latin typeface="Montserrat" panose="00000500000000000000" pitchFamily="2" charset="0"/>
              </a:rPr>
              <a:t>Gobierno</a:t>
            </a:r>
          </a:p>
          <a:p>
            <a:pPr algn="ctr"/>
            <a:r>
              <a:rPr lang="es-GT" dirty="0">
                <a:solidFill>
                  <a:srgbClr val="0B3656"/>
                </a:solidFill>
                <a:latin typeface="Montserrat" panose="00000500000000000000" pitchFamily="2" charset="0"/>
              </a:rPr>
              <a:t>Abierto</a:t>
            </a:r>
            <a:endParaRPr lang="es-MX" dirty="0">
              <a:solidFill>
                <a:srgbClr val="0B3656"/>
              </a:solidFill>
              <a:latin typeface="Montserrat" panose="00000500000000000000" pitchFamily="2" charset="0"/>
            </a:endParaRPr>
          </a:p>
        </p:txBody>
      </p:sp>
      <p:sp>
        <p:nvSpPr>
          <p:cNvPr id="28" name="Rectángulo: esquinas redondeadas 27">
            <a:extLst>
              <a:ext uri="{FF2B5EF4-FFF2-40B4-BE49-F238E27FC236}">
                <a16:creationId xmlns:a16="http://schemas.microsoft.com/office/drawing/2014/main" xmlns="" id="{41BC4735-E3C0-4CC4-AE22-94000D685D9A}"/>
              </a:ext>
            </a:extLst>
          </p:cNvPr>
          <p:cNvSpPr/>
          <p:nvPr/>
        </p:nvSpPr>
        <p:spPr>
          <a:xfrm>
            <a:off x="4140008" y="2440286"/>
            <a:ext cx="1396405" cy="680919"/>
          </a:xfrm>
          <a:prstGeom prst="roundRect">
            <a:avLst/>
          </a:prstGeom>
          <a:noFill/>
          <a:ln>
            <a:solidFill>
              <a:srgbClr val="0B36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29" name="Rectángulo: esquinas redondeadas 28">
            <a:extLst>
              <a:ext uri="{FF2B5EF4-FFF2-40B4-BE49-F238E27FC236}">
                <a16:creationId xmlns:a16="http://schemas.microsoft.com/office/drawing/2014/main" xmlns="" id="{3E1A52FB-F780-4836-84CA-5C9437345FE3}"/>
              </a:ext>
            </a:extLst>
          </p:cNvPr>
          <p:cNvSpPr/>
          <p:nvPr/>
        </p:nvSpPr>
        <p:spPr>
          <a:xfrm>
            <a:off x="1079944" y="2333902"/>
            <a:ext cx="1631110" cy="680919"/>
          </a:xfrm>
          <a:prstGeom prst="roundRect">
            <a:avLst/>
          </a:prstGeom>
          <a:noFill/>
          <a:ln>
            <a:solidFill>
              <a:srgbClr val="0B36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xmlns="" id="{0DE0A0D0-634B-4730-93E0-40C5FEE81C3E}"/>
              </a:ext>
            </a:extLst>
          </p:cNvPr>
          <p:cNvSpPr txBox="1"/>
          <p:nvPr/>
        </p:nvSpPr>
        <p:spPr>
          <a:xfrm>
            <a:off x="805298" y="2366371"/>
            <a:ext cx="2007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dirty="0">
                <a:solidFill>
                  <a:srgbClr val="0B3656"/>
                </a:solidFill>
                <a:latin typeface="Montserrat" panose="00000500000000000000" pitchFamily="2" charset="0"/>
              </a:rPr>
              <a:t>Auditoría</a:t>
            </a:r>
          </a:p>
          <a:p>
            <a:pPr algn="ctr"/>
            <a:r>
              <a:rPr lang="es-GT" dirty="0">
                <a:solidFill>
                  <a:srgbClr val="0B3656"/>
                </a:solidFill>
                <a:latin typeface="Montserrat" panose="00000500000000000000" pitchFamily="2" charset="0"/>
              </a:rPr>
              <a:t>Social</a:t>
            </a:r>
            <a:endParaRPr lang="es-MX" dirty="0">
              <a:solidFill>
                <a:srgbClr val="0B3656"/>
              </a:solidFill>
              <a:latin typeface="Montserrat" panose="00000500000000000000" pitchFamily="2" charset="0"/>
            </a:endParaRPr>
          </a:p>
        </p:txBody>
      </p:sp>
      <p:sp>
        <p:nvSpPr>
          <p:cNvPr id="33" name="Rectángulo: esquinas redondeadas 32">
            <a:extLst>
              <a:ext uri="{FF2B5EF4-FFF2-40B4-BE49-F238E27FC236}">
                <a16:creationId xmlns:a16="http://schemas.microsoft.com/office/drawing/2014/main" xmlns="" id="{4093A5FC-9822-4C4E-8286-2A6CED8168EE}"/>
              </a:ext>
            </a:extLst>
          </p:cNvPr>
          <p:cNvSpPr/>
          <p:nvPr/>
        </p:nvSpPr>
        <p:spPr>
          <a:xfrm>
            <a:off x="7635797" y="2634149"/>
            <a:ext cx="3153165" cy="1714457"/>
          </a:xfrm>
          <a:prstGeom prst="roundRect">
            <a:avLst/>
          </a:prstGeom>
          <a:noFill/>
          <a:ln>
            <a:solidFill>
              <a:srgbClr val="0B36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xmlns="" id="{744BDDBA-4860-4ECE-907E-D5F21BBAFCA6}"/>
              </a:ext>
            </a:extLst>
          </p:cNvPr>
          <p:cNvSpPr txBox="1"/>
          <p:nvPr/>
        </p:nvSpPr>
        <p:spPr>
          <a:xfrm>
            <a:off x="8023361" y="2982454"/>
            <a:ext cx="23780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2800" b="1" dirty="0">
                <a:solidFill>
                  <a:srgbClr val="0B3656"/>
                </a:solidFill>
                <a:latin typeface="Montserrat" panose="00000500000000000000" pitchFamily="2" charset="0"/>
              </a:rPr>
              <a:t>Sociedad</a:t>
            </a:r>
          </a:p>
          <a:p>
            <a:pPr algn="ctr"/>
            <a:r>
              <a:rPr lang="es-GT" sz="2800" b="1" dirty="0">
                <a:solidFill>
                  <a:srgbClr val="0B3656"/>
                </a:solidFill>
                <a:latin typeface="Montserrat" panose="00000500000000000000" pitchFamily="2" charset="0"/>
              </a:rPr>
              <a:t>Democrática</a:t>
            </a:r>
            <a:endParaRPr lang="es-MX" sz="2800" dirty="0">
              <a:solidFill>
                <a:srgbClr val="0B3656"/>
              </a:solidFill>
              <a:latin typeface="Montserrat" panose="00000500000000000000" pitchFamily="2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BC107C2E-C913-4EBA-9B4A-4077BE5BEC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979" y="3228974"/>
            <a:ext cx="400052" cy="40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81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n 30">
            <a:extLst>
              <a:ext uri="{FF2B5EF4-FFF2-40B4-BE49-F238E27FC236}">
                <a16:creationId xmlns:a16="http://schemas.microsoft.com/office/drawing/2014/main" xmlns="" id="{66D8BF51-5152-4071-A00A-966DF8C1A0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625" y="0"/>
            <a:ext cx="12192000" cy="6858000"/>
          </a:xfrm>
          <a:prstGeom prst="rect">
            <a:avLst/>
          </a:prstGeom>
        </p:spPr>
      </p:pic>
      <p:sp>
        <p:nvSpPr>
          <p:cNvPr id="32" name="CuadroTexto 31">
            <a:extLst>
              <a:ext uri="{FF2B5EF4-FFF2-40B4-BE49-F238E27FC236}">
                <a16:creationId xmlns:a16="http://schemas.microsoft.com/office/drawing/2014/main" xmlns="" id="{EAC02AEA-3894-4438-AB93-F9D694DD2DBC}"/>
              </a:ext>
            </a:extLst>
          </p:cNvPr>
          <p:cNvSpPr txBox="1"/>
          <p:nvPr/>
        </p:nvSpPr>
        <p:spPr>
          <a:xfrm>
            <a:off x="4389028" y="1635036"/>
            <a:ext cx="3424935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GT" sz="1600" b="1" dirty="0">
                <a:solidFill>
                  <a:srgbClr val="0B3656"/>
                </a:solidFill>
                <a:latin typeface="Montserrat" panose="00000500000000000000" pitchFamily="2" charset="0"/>
              </a:rPr>
              <a:t>Información Pública</a:t>
            </a:r>
          </a:p>
          <a:p>
            <a:pPr algn="just"/>
            <a:endParaRPr lang="es-GT" sz="1400" b="1" dirty="0">
              <a:solidFill>
                <a:srgbClr val="0B3656"/>
              </a:solidFill>
              <a:latin typeface="Montserrat" panose="00000500000000000000" pitchFamily="2" charset="0"/>
            </a:endParaRPr>
          </a:p>
          <a:p>
            <a:pPr algn="just"/>
            <a:r>
              <a:rPr lang="es-MX" sz="1600" dirty="0">
                <a:solidFill>
                  <a:srgbClr val="0B3656"/>
                </a:solidFill>
                <a:latin typeface="Montserrat" panose="00000500000000000000" pitchFamily="2" charset="0"/>
              </a:rPr>
              <a:t>Toda la información en posesión de cualquier autoridad, entidad, órgano y organismo de los Poderes Ejecutivo, Legislativo y Judicial, órganos autónomos, partidos políticos, fideicomisos y fondos públicos, así como de cualquier persona física, moral o sindicato que reciba y ejerza recursos públicos y sólo podrá ser reservada temporalmente por razones de interés público y seguridad nacional, en los términos que fijen las leyes. 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xmlns="" id="{CEAFE7FD-789F-46CD-8AE3-704010782BFE}"/>
              </a:ext>
            </a:extLst>
          </p:cNvPr>
          <p:cNvSpPr txBox="1"/>
          <p:nvPr/>
        </p:nvSpPr>
        <p:spPr>
          <a:xfrm>
            <a:off x="642765" y="1635035"/>
            <a:ext cx="3424935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GT" sz="1600" b="1" dirty="0">
                <a:solidFill>
                  <a:srgbClr val="0B3656"/>
                </a:solidFill>
                <a:latin typeface="Montserrat" panose="00000500000000000000" pitchFamily="2" charset="0"/>
              </a:rPr>
              <a:t>Rendición de Cuentas</a:t>
            </a:r>
          </a:p>
          <a:p>
            <a:pPr algn="just"/>
            <a:endParaRPr lang="es-GT" sz="1400" b="1" dirty="0">
              <a:solidFill>
                <a:srgbClr val="0B3656"/>
              </a:solidFill>
              <a:latin typeface="Montserrat" panose="00000500000000000000" pitchFamily="2" charset="0"/>
            </a:endParaRPr>
          </a:p>
          <a:p>
            <a:pPr algn="just"/>
            <a:r>
              <a:rPr lang="es-MX" sz="1600" dirty="0">
                <a:solidFill>
                  <a:srgbClr val="0B3656"/>
                </a:solidFill>
                <a:latin typeface="Montserrat" panose="00000500000000000000" pitchFamily="2" charset="0"/>
              </a:rPr>
              <a:t>Desde esa perspectiva, la rendición de cuentas presupone responsabilidad personal. Esto significa que las autoridades, son responsables ante quienes se vean afectados por sus decisiones, por lo que están obligados a rendir cuentas.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xmlns="" id="{8603ADDD-F58A-4B7E-B24E-53F40D0C5585}"/>
              </a:ext>
            </a:extLst>
          </p:cNvPr>
          <p:cNvSpPr txBox="1"/>
          <p:nvPr/>
        </p:nvSpPr>
        <p:spPr>
          <a:xfrm>
            <a:off x="8151926" y="1635035"/>
            <a:ext cx="3424935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GT" sz="1600" b="1" dirty="0">
                <a:solidFill>
                  <a:srgbClr val="0B3656"/>
                </a:solidFill>
                <a:latin typeface="Montserrat" panose="00000500000000000000" pitchFamily="2" charset="0"/>
              </a:rPr>
              <a:t>Transparencia</a:t>
            </a:r>
          </a:p>
          <a:p>
            <a:pPr algn="just"/>
            <a:endParaRPr lang="es-GT" sz="1400" b="1" dirty="0">
              <a:solidFill>
                <a:srgbClr val="0B3656"/>
              </a:solidFill>
              <a:latin typeface="Montserrat" panose="00000500000000000000" pitchFamily="2" charset="0"/>
            </a:endParaRPr>
          </a:p>
          <a:p>
            <a:pPr algn="just"/>
            <a:r>
              <a:rPr lang="es-MX" sz="1600" dirty="0">
                <a:solidFill>
                  <a:srgbClr val="0B3656"/>
                </a:solidFill>
                <a:latin typeface="Montserrat" panose="00000500000000000000" pitchFamily="2" charset="0"/>
              </a:rPr>
              <a:t>En un Estado democrático el concepto de transparencia se refiere al flujo de información social, política y económica de manera puntual y confiable, la cual es accesible para todos los integrantes de la sociedad.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840905F3-9D88-459A-823A-A85BCA4791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382" y="728060"/>
            <a:ext cx="807221" cy="807221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xmlns="" id="{4597C5CD-6EB6-4A37-97D6-5624074CBF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92148" y="728060"/>
            <a:ext cx="807221" cy="807221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xmlns="" id="{46796EFD-497E-423C-B83C-9DB79D070A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95926" y="728059"/>
            <a:ext cx="807221" cy="807221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xmlns="" id="{DDC45A05-0FA5-4921-900D-AC11D2712FE4}"/>
              </a:ext>
            </a:extLst>
          </p:cNvPr>
          <p:cNvCxnSpPr/>
          <p:nvPr/>
        </p:nvCxnSpPr>
        <p:spPr>
          <a:xfrm>
            <a:off x="4214553" y="2202873"/>
            <a:ext cx="0" cy="2485505"/>
          </a:xfrm>
          <a:prstGeom prst="line">
            <a:avLst/>
          </a:prstGeom>
          <a:ln>
            <a:solidFill>
              <a:srgbClr val="0B365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xmlns="" id="{4FF319B1-0B9D-40ED-962D-200819083E81}"/>
              </a:ext>
            </a:extLst>
          </p:cNvPr>
          <p:cNvCxnSpPr/>
          <p:nvPr/>
        </p:nvCxnSpPr>
        <p:spPr>
          <a:xfrm>
            <a:off x="7991299" y="2202873"/>
            <a:ext cx="0" cy="2485505"/>
          </a:xfrm>
          <a:prstGeom prst="line">
            <a:avLst/>
          </a:prstGeom>
          <a:ln>
            <a:solidFill>
              <a:srgbClr val="0B365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300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n 30">
            <a:extLst>
              <a:ext uri="{FF2B5EF4-FFF2-40B4-BE49-F238E27FC236}">
                <a16:creationId xmlns:a16="http://schemas.microsoft.com/office/drawing/2014/main" xmlns="" id="{66D8BF51-5152-4071-A00A-966DF8C1A0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894" y="0"/>
            <a:ext cx="12192000" cy="6858000"/>
          </a:xfrm>
          <a:prstGeom prst="rect">
            <a:avLst/>
          </a:prstGeom>
        </p:spPr>
      </p:pic>
      <p:sp>
        <p:nvSpPr>
          <p:cNvPr id="32" name="CuadroTexto 31">
            <a:extLst>
              <a:ext uri="{FF2B5EF4-FFF2-40B4-BE49-F238E27FC236}">
                <a16:creationId xmlns:a16="http://schemas.microsoft.com/office/drawing/2014/main" xmlns="" id="{EAC02AEA-3894-4438-AB93-F9D694DD2DBC}"/>
              </a:ext>
            </a:extLst>
          </p:cNvPr>
          <p:cNvSpPr txBox="1"/>
          <p:nvPr/>
        </p:nvSpPr>
        <p:spPr>
          <a:xfrm>
            <a:off x="4381639" y="1660521"/>
            <a:ext cx="342493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GT" sz="1600" b="1" dirty="0">
                <a:solidFill>
                  <a:srgbClr val="0B3656"/>
                </a:solidFill>
                <a:latin typeface="Montserrat" panose="00000500000000000000" pitchFamily="2" charset="0"/>
              </a:rPr>
              <a:t>Datos Abiertos</a:t>
            </a:r>
          </a:p>
          <a:p>
            <a:pPr algn="just"/>
            <a:endParaRPr lang="es-GT" sz="1400" b="1" dirty="0">
              <a:solidFill>
                <a:srgbClr val="0B3656"/>
              </a:solidFill>
              <a:latin typeface="Montserrat" panose="00000500000000000000" pitchFamily="2" charset="0"/>
            </a:endParaRPr>
          </a:p>
          <a:p>
            <a:pPr algn="just"/>
            <a:endParaRPr lang="es-MX" sz="1600" dirty="0">
              <a:solidFill>
                <a:srgbClr val="0B3656"/>
              </a:solidFill>
              <a:latin typeface="Montserrat" panose="00000500000000000000" pitchFamily="2" charset="0"/>
            </a:endParaRPr>
          </a:p>
          <a:p>
            <a:pPr algn="just"/>
            <a:r>
              <a:rPr lang="es-MX" sz="1600" dirty="0">
                <a:solidFill>
                  <a:srgbClr val="0B3656"/>
                </a:solidFill>
                <a:latin typeface="Montserrat" panose="00000500000000000000" pitchFamily="2" charset="0"/>
              </a:rPr>
              <a:t>Se refiere a los datos digitales de carácter público, accesibles en línea que pueden ser usados, reutilizados y redistribuidos por cualquier interesado.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xmlns="" id="{CEAFE7FD-789F-46CD-8AE3-704010782BFE}"/>
              </a:ext>
            </a:extLst>
          </p:cNvPr>
          <p:cNvSpPr txBox="1"/>
          <p:nvPr/>
        </p:nvSpPr>
        <p:spPr>
          <a:xfrm>
            <a:off x="595657" y="1660521"/>
            <a:ext cx="342493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GT" sz="1600" b="1" dirty="0">
                <a:solidFill>
                  <a:srgbClr val="0B3656"/>
                </a:solidFill>
                <a:latin typeface="Montserrat" panose="00000500000000000000" pitchFamily="2" charset="0"/>
              </a:rPr>
              <a:t>Derecho de Acceso a la Información Pública</a:t>
            </a:r>
          </a:p>
          <a:p>
            <a:pPr algn="just"/>
            <a:endParaRPr lang="es-GT" sz="1400" b="1" dirty="0">
              <a:solidFill>
                <a:srgbClr val="0B3656"/>
              </a:solidFill>
              <a:latin typeface="Montserrat" panose="00000500000000000000" pitchFamily="2" charset="0"/>
            </a:endParaRPr>
          </a:p>
          <a:p>
            <a:pPr algn="just"/>
            <a:r>
              <a:rPr lang="es-MX" sz="1600" dirty="0">
                <a:solidFill>
                  <a:srgbClr val="0B3656"/>
                </a:solidFill>
                <a:latin typeface="Montserrat" panose="00000500000000000000" pitchFamily="2" charset="0"/>
              </a:rPr>
              <a:t>Es la prerrogativa de toda persona para acceder a la información generada, o en poder de los sujetos obligados.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xmlns="" id="{8603ADDD-F58A-4B7E-B24E-53F40D0C5585}"/>
              </a:ext>
            </a:extLst>
          </p:cNvPr>
          <p:cNvSpPr txBox="1"/>
          <p:nvPr/>
        </p:nvSpPr>
        <p:spPr>
          <a:xfrm>
            <a:off x="8089119" y="1660520"/>
            <a:ext cx="342493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GT" sz="1600" b="1" dirty="0">
                <a:solidFill>
                  <a:srgbClr val="0B3656"/>
                </a:solidFill>
                <a:latin typeface="Montserrat" panose="00000500000000000000" pitchFamily="2" charset="0"/>
              </a:rPr>
              <a:t>Formatos Abiertos</a:t>
            </a:r>
          </a:p>
          <a:p>
            <a:pPr algn="just"/>
            <a:endParaRPr lang="es-GT" sz="1400" b="1" dirty="0">
              <a:solidFill>
                <a:srgbClr val="0B3656"/>
              </a:solidFill>
              <a:latin typeface="Montserrat" panose="00000500000000000000" pitchFamily="2" charset="0"/>
            </a:endParaRPr>
          </a:p>
          <a:p>
            <a:pPr algn="just"/>
            <a:endParaRPr lang="es-MX" sz="1600" dirty="0">
              <a:solidFill>
                <a:srgbClr val="0B3656"/>
              </a:solidFill>
              <a:latin typeface="Montserrat" panose="00000500000000000000" pitchFamily="2" charset="0"/>
            </a:endParaRPr>
          </a:p>
          <a:p>
            <a:pPr algn="just"/>
            <a:r>
              <a:rPr lang="es-MX" sz="1600" dirty="0">
                <a:solidFill>
                  <a:srgbClr val="0B3656"/>
                </a:solidFill>
                <a:latin typeface="Montserrat" panose="00000500000000000000" pitchFamily="2" charset="0"/>
              </a:rPr>
              <a:t>Características técnicas y de presentación de la información que permiten el acceso sin restricción, así como su exploración, explotación, análisis, reproducción y reutilización.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840905F3-9D88-459A-823A-A85BCA4791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6930" y="726215"/>
            <a:ext cx="807221" cy="807221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xmlns="" id="{4597C5CD-6EB6-4A37-97D6-5624074CBF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92389" y="726215"/>
            <a:ext cx="807221" cy="807221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xmlns="" id="{46796EFD-497E-423C-B83C-9DB79D070A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70065" y="726215"/>
            <a:ext cx="807221" cy="807221"/>
          </a:xfrm>
          <a:prstGeom prst="rect">
            <a:avLst/>
          </a:prstGeom>
        </p:spPr>
      </p:pic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xmlns="" id="{FF4EDA98-E958-42B7-9DDF-6CF900431F87}"/>
              </a:ext>
            </a:extLst>
          </p:cNvPr>
          <p:cNvCxnSpPr/>
          <p:nvPr/>
        </p:nvCxnSpPr>
        <p:spPr>
          <a:xfrm>
            <a:off x="4205316" y="1049488"/>
            <a:ext cx="0" cy="2485505"/>
          </a:xfrm>
          <a:prstGeom prst="line">
            <a:avLst/>
          </a:prstGeom>
          <a:ln>
            <a:solidFill>
              <a:srgbClr val="0B365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xmlns="" id="{DCAC091F-E019-4759-8AF1-CB6B9A150535}"/>
              </a:ext>
            </a:extLst>
          </p:cNvPr>
          <p:cNvCxnSpPr/>
          <p:nvPr/>
        </p:nvCxnSpPr>
        <p:spPr>
          <a:xfrm>
            <a:off x="7991299" y="1049487"/>
            <a:ext cx="0" cy="2485505"/>
          </a:xfrm>
          <a:prstGeom prst="line">
            <a:avLst/>
          </a:prstGeom>
          <a:ln>
            <a:solidFill>
              <a:srgbClr val="0B365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562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n 30">
            <a:extLst>
              <a:ext uri="{FF2B5EF4-FFF2-40B4-BE49-F238E27FC236}">
                <a16:creationId xmlns:a16="http://schemas.microsoft.com/office/drawing/2014/main" xmlns="" id="{66D8BF51-5152-4071-A00A-966DF8C1A0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7" name="CuadroTexto 36">
            <a:extLst>
              <a:ext uri="{FF2B5EF4-FFF2-40B4-BE49-F238E27FC236}">
                <a16:creationId xmlns:a16="http://schemas.microsoft.com/office/drawing/2014/main" xmlns="" id="{CEAFE7FD-789F-46CD-8AE3-704010782BFE}"/>
              </a:ext>
            </a:extLst>
          </p:cNvPr>
          <p:cNvSpPr txBox="1"/>
          <p:nvPr/>
        </p:nvSpPr>
        <p:spPr>
          <a:xfrm>
            <a:off x="1269380" y="2257358"/>
            <a:ext cx="959258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GT" sz="2000" b="1" dirty="0">
                <a:solidFill>
                  <a:srgbClr val="0B3656"/>
                </a:solidFill>
                <a:latin typeface="Montserrat" panose="00000500000000000000" pitchFamily="2" charset="0"/>
              </a:rPr>
              <a:t>Gobierno Abierto</a:t>
            </a:r>
          </a:p>
          <a:p>
            <a:pPr algn="just"/>
            <a:endParaRPr lang="es-GT" sz="2000" b="1" dirty="0">
              <a:solidFill>
                <a:srgbClr val="0B3656"/>
              </a:solidFill>
              <a:latin typeface="Montserrat" panose="00000500000000000000" pitchFamily="2" charset="0"/>
            </a:endParaRPr>
          </a:p>
          <a:p>
            <a:pPr algn="just"/>
            <a:r>
              <a:rPr lang="es-MX" sz="2400" dirty="0">
                <a:solidFill>
                  <a:srgbClr val="0B3656"/>
                </a:solidFill>
                <a:latin typeface="Montserrat" panose="00000500000000000000" pitchFamily="2" charset="0"/>
              </a:rPr>
              <a:t>Aquel que entabla una constante conversación con los ciudadanos con el fin de escuchar lo que ellos dicen y solicitan; toma decisiones basadas en sus necesidades y teniendo en cuenta sus preferencias; facilita la colaboración de los ciudadanos y funcionarios en el desarrollo de los servicios que presta; y comunica todo lo que decide y hace de forma abierta y transparente.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04DD94F6-6519-4F32-99F3-4937A599E1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380" y="820733"/>
            <a:ext cx="970899" cy="970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05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05ADCF93-BFBF-453C-B782-66A7B17EF0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3648"/>
            <a:ext cx="12192000" cy="685800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C2E4C62E-76AE-4210-9F5D-63CA8966DD5F}"/>
              </a:ext>
            </a:extLst>
          </p:cNvPr>
          <p:cNvSpPr txBox="1"/>
          <p:nvPr/>
        </p:nvSpPr>
        <p:spPr>
          <a:xfrm>
            <a:off x="2728992" y="544315"/>
            <a:ext cx="6734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3600" b="1" dirty="0">
                <a:solidFill>
                  <a:srgbClr val="0B3656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itchFamily="2" charset="0"/>
              </a:rPr>
              <a:t>¿Qué es Transparencia?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A6E60019-1776-4658-B270-AA7F6F3B344F}"/>
              </a:ext>
            </a:extLst>
          </p:cNvPr>
          <p:cNvSpPr txBox="1"/>
          <p:nvPr/>
        </p:nvSpPr>
        <p:spPr>
          <a:xfrm>
            <a:off x="1392333" y="1864265"/>
            <a:ext cx="95329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GT" sz="2000" b="1" dirty="0">
                <a:solidFill>
                  <a:srgbClr val="0B3656"/>
                </a:solidFill>
                <a:latin typeface="Montserrat" panose="00000500000000000000" pitchFamily="2" charset="0"/>
              </a:rPr>
              <a:t>El Fondo Monetario Internacional (FMI)</a:t>
            </a:r>
          </a:p>
          <a:p>
            <a:pPr algn="just"/>
            <a:endParaRPr lang="es-GT" sz="2000" b="1" dirty="0">
              <a:solidFill>
                <a:srgbClr val="0B3656"/>
              </a:solidFill>
              <a:latin typeface="Montserrat" panose="00000500000000000000" pitchFamily="2" charset="0"/>
            </a:endParaRPr>
          </a:p>
          <a:p>
            <a:pPr algn="just"/>
            <a:r>
              <a:rPr lang="es-MX" sz="2000" dirty="0">
                <a:solidFill>
                  <a:srgbClr val="0B3656"/>
                </a:solidFill>
                <a:latin typeface="Montserrat" panose="00000500000000000000" pitchFamily="2" charset="0"/>
              </a:rPr>
              <a:t>Define que </a:t>
            </a:r>
            <a:r>
              <a:rPr lang="es-MX" sz="2000" dirty="0" smtClean="0">
                <a:solidFill>
                  <a:srgbClr val="0B3656"/>
                </a:solidFill>
                <a:latin typeface="Montserrat" panose="00000500000000000000" pitchFamily="2" charset="0"/>
              </a:rPr>
              <a:t>la </a:t>
            </a:r>
            <a:r>
              <a:rPr lang="es-MX" sz="2000" b="1" dirty="0" smtClean="0">
                <a:solidFill>
                  <a:srgbClr val="0B3656"/>
                </a:solidFill>
                <a:latin typeface="Montserrat" panose="00000500000000000000" pitchFamily="2" charset="0"/>
              </a:rPr>
              <a:t>transparencia</a:t>
            </a:r>
            <a:r>
              <a:rPr lang="es-MX" sz="2000" dirty="0">
                <a:solidFill>
                  <a:srgbClr val="0B3656"/>
                </a:solidFill>
                <a:latin typeface="Montserrat" panose="00000500000000000000" pitchFamily="2" charset="0"/>
              </a:rPr>
              <a:t> consiste en: que se den a conocer al público en forma comprensible, accesible y oportuna los objetivos de la política, el marco jurídico, institucional y económico de la misma, las decisiones de política y sus fundamentos, los datos y la información.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8DC4B570-9481-4583-BF00-211C544885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5150" y="5205153"/>
            <a:ext cx="1130532" cy="113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62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05ADCF93-BFBF-453C-B782-66A7B17EF0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C2E4C62E-76AE-4210-9F5D-63CA8966DD5F}"/>
              </a:ext>
            </a:extLst>
          </p:cNvPr>
          <p:cNvSpPr txBox="1"/>
          <p:nvPr/>
        </p:nvSpPr>
        <p:spPr>
          <a:xfrm>
            <a:off x="2728992" y="562787"/>
            <a:ext cx="6734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3600" b="1" dirty="0">
                <a:solidFill>
                  <a:srgbClr val="0B3656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itchFamily="2" charset="0"/>
              </a:rPr>
              <a:t>¿Qué es Transparencia?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A6E60019-1776-4658-B270-AA7F6F3B344F}"/>
              </a:ext>
            </a:extLst>
          </p:cNvPr>
          <p:cNvSpPr txBox="1"/>
          <p:nvPr/>
        </p:nvSpPr>
        <p:spPr>
          <a:xfrm>
            <a:off x="1392333" y="1864265"/>
            <a:ext cx="940733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GT" sz="2000" b="1" dirty="0">
                <a:solidFill>
                  <a:srgbClr val="0B3656"/>
                </a:solidFill>
                <a:latin typeface="Montserrat" panose="00000500000000000000" pitchFamily="2" charset="0"/>
              </a:rPr>
              <a:t>La Organización para la Cooperación y el Desarrollo Económicos -OCDE-</a:t>
            </a:r>
          </a:p>
          <a:p>
            <a:pPr algn="just"/>
            <a:endParaRPr lang="es-GT" sz="2000" b="1" dirty="0">
              <a:solidFill>
                <a:srgbClr val="0B3656"/>
              </a:solidFill>
              <a:latin typeface="Montserrat" panose="00000500000000000000" pitchFamily="2" charset="0"/>
            </a:endParaRPr>
          </a:p>
          <a:p>
            <a:pPr algn="just"/>
            <a:r>
              <a:rPr lang="es-MX" sz="2000" dirty="0">
                <a:solidFill>
                  <a:srgbClr val="0B3656"/>
                </a:solidFill>
                <a:latin typeface="Montserrat" panose="00000500000000000000" pitchFamily="2" charset="0"/>
              </a:rPr>
              <a:t>La </a:t>
            </a:r>
            <a:r>
              <a:rPr lang="es-MX" sz="2000" b="1" dirty="0">
                <a:solidFill>
                  <a:srgbClr val="0B3656"/>
                </a:solidFill>
                <a:latin typeface="Montserrat" panose="00000500000000000000" pitchFamily="2" charset="0"/>
              </a:rPr>
              <a:t>transparencia</a:t>
            </a:r>
            <a:r>
              <a:rPr lang="es-MX" sz="2000" dirty="0">
                <a:solidFill>
                  <a:srgbClr val="0B3656"/>
                </a:solidFill>
                <a:latin typeface="Montserrat" panose="00000500000000000000" pitchFamily="2" charset="0"/>
              </a:rPr>
              <a:t> es: el proceso por el cual la información de las condiciones existentes permite ser accesada para la toma de decisiones y acciones, de manera visible y entendible.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8DC4B570-9481-4583-BF00-211C544885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25150" y="5205153"/>
            <a:ext cx="1130532" cy="113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53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05ADCF93-BFBF-453C-B782-66A7B17EF0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C2E4C62E-76AE-4210-9F5D-63CA8966DD5F}"/>
              </a:ext>
            </a:extLst>
          </p:cNvPr>
          <p:cNvSpPr txBox="1"/>
          <p:nvPr/>
        </p:nvSpPr>
        <p:spPr>
          <a:xfrm>
            <a:off x="2728992" y="562787"/>
            <a:ext cx="6734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3600" b="1" dirty="0">
                <a:solidFill>
                  <a:srgbClr val="0B3656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itchFamily="2" charset="0"/>
              </a:rPr>
              <a:t>Transparencia Fiscal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A6E60019-1776-4658-B270-AA7F6F3B344F}"/>
              </a:ext>
            </a:extLst>
          </p:cNvPr>
          <p:cNvSpPr txBox="1"/>
          <p:nvPr/>
        </p:nvSpPr>
        <p:spPr>
          <a:xfrm>
            <a:off x="1392333" y="1698001"/>
            <a:ext cx="940733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GT" sz="2000" dirty="0">
                <a:solidFill>
                  <a:srgbClr val="0B3656"/>
                </a:solidFill>
                <a:latin typeface="Montserrat" panose="00000500000000000000" pitchFamily="2" charset="0"/>
              </a:rPr>
              <a:t>Para fines de la </a:t>
            </a:r>
            <a:r>
              <a:rPr lang="es-GT" sz="2000" dirty="0" smtClean="0">
                <a:solidFill>
                  <a:srgbClr val="0B3656"/>
                </a:solidFill>
                <a:latin typeface="Montserrat" panose="00000500000000000000" pitchFamily="2" charset="0"/>
              </a:rPr>
              <a:t>Estrategia </a:t>
            </a:r>
            <a:r>
              <a:rPr lang="es-GT" sz="2000" dirty="0">
                <a:solidFill>
                  <a:srgbClr val="0B3656"/>
                </a:solidFill>
                <a:latin typeface="Montserrat" panose="00000500000000000000" pitchFamily="2" charset="0"/>
              </a:rPr>
              <a:t>de Transparencia Fiscal se entenderá </a:t>
            </a:r>
            <a:r>
              <a:rPr lang="es-GT" sz="2000" b="1" dirty="0">
                <a:solidFill>
                  <a:srgbClr val="0B3656"/>
                </a:solidFill>
                <a:latin typeface="Montserrat" panose="00000500000000000000" pitchFamily="2" charset="0"/>
              </a:rPr>
              <a:t>Transparencia Fiscal </a:t>
            </a:r>
            <a:r>
              <a:rPr lang="es-GT" sz="2000" dirty="0">
                <a:solidFill>
                  <a:srgbClr val="0B3656"/>
                </a:solidFill>
                <a:latin typeface="Montserrat" panose="00000500000000000000" pitchFamily="2" charset="0"/>
              </a:rPr>
              <a:t>como:</a:t>
            </a:r>
          </a:p>
          <a:p>
            <a:pPr algn="just"/>
            <a:endParaRPr lang="es-GT" sz="2000" b="1" dirty="0">
              <a:solidFill>
                <a:srgbClr val="0B3656"/>
              </a:solidFill>
              <a:latin typeface="Montserrat" panose="00000500000000000000" pitchFamily="2" charset="0"/>
            </a:endParaRPr>
          </a:p>
          <a:p>
            <a:pPr algn="just"/>
            <a:r>
              <a:rPr lang="es-MX" sz="2000" dirty="0">
                <a:solidFill>
                  <a:srgbClr val="0B3656"/>
                </a:solidFill>
                <a:latin typeface="Montserrat" panose="00000500000000000000" pitchFamily="2" charset="0"/>
              </a:rPr>
              <a:t> </a:t>
            </a:r>
            <a:r>
              <a:rPr lang="es-MX" sz="2000" i="1" dirty="0">
                <a:solidFill>
                  <a:srgbClr val="0B3656"/>
                </a:solidFill>
                <a:latin typeface="Montserrat" panose="00000500000000000000" pitchFamily="2" charset="0"/>
              </a:rPr>
              <a:t>«Las acciones y buenas prácticas por medio de las cuales se divulga información acerca de la política fiscal, los escenarios y supuestos en que se sustenta, la situación y dinámica de las finanzas públicas, los factores que influyen en su comportamiento y la forma en que se da la gestión pública. Para ello se debe poner a disposición del público información confiable, oportuna, entendible, completa, relevante y actualizada y siguiendo estándares de transparencia internacionales con el fin de propiciar la participación ciudadana»</a:t>
            </a:r>
            <a:r>
              <a:rPr lang="es-MX" sz="2000" dirty="0">
                <a:solidFill>
                  <a:srgbClr val="0B3656"/>
                </a:solidFill>
                <a:latin typeface="Montserrat" panose="00000500000000000000" pitchFamily="2" charset="0"/>
              </a:rPr>
              <a:t>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8DC4B570-9481-4583-BF00-211C544885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00706" y="4992881"/>
            <a:ext cx="1321725" cy="132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1598</Words>
  <Application>Microsoft Office PowerPoint</Application>
  <PresentationFormat>Personalizado</PresentationFormat>
  <Paragraphs>128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Paulina Dessire Rodas Hernandez</dc:creator>
  <cp:lastModifiedBy>CapacitacionTransp</cp:lastModifiedBy>
  <cp:revision>53</cp:revision>
  <dcterms:created xsi:type="dcterms:W3CDTF">2023-07-10T14:07:25Z</dcterms:created>
  <dcterms:modified xsi:type="dcterms:W3CDTF">2023-07-31T18:35:52Z</dcterms:modified>
</cp:coreProperties>
</file>