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7" r:id="rId2"/>
    <p:sldId id="279" r:id="rId3"/>
    <p:sldId id="294" r:id="rId4"/>
    <p:sldId id="271" r:id="rId5"/>
    <p:sldId id="281" r:id="rId6"/>
    <p:sldId id="283" r:id="rId7"/>
    <p:sldId id="282" r:id="rId8"/>
    <p:sldId id="284" r:id="rId9"/>
    <p:sldId id="287" r:id="rId10"/>
    <p:sldId id="285" r:id="rId11"/>
    <p:sldId id="286" r:id="rId12"/>
    <p:sldId id="288" r:id="rId13"/>
    <p:sldId id="289" r:id="rId14"/>
    <p:sldId id="290" r:id="rId15"/>
    <p:sldId id="291" r:id="rId16"/>
    <p:sldId id="293" r:id="rId17"/>
    <p:sldId id="280" r:id="rId18"/>
    <p:sldId id="292" r:id="rId19"/>
  </p:sldIdLst>
  <p:sldSz cx="9144000" cy="6858000" type="screen4x3"/>
  <p:notesSz cx="6797675" cy="9928225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4" autoAdjust="0"/>
    <p:restoredTop sz="94675" autoAdjust="0"/>
  </p:normalViewPr>
  <p:slideViewPr>
    <p:cSldViewPr>
      <p:cViewPr varScale="1">
        <p:scale>
          <a:sx n="110" d="100"/>
          <a:sy n="110" d="100"/>
        </p:scale>
        <p:origin x="199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ernandez\Documents\2017\Presupuesto%202018\Grafias%20presentaci&#243;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ernandez\Documents\2017\Presupuesto%202018\Grafias%20presentaci&#243;n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ernandez\Documents\2017\Presupuesto%202018\Grafias%20presentaci&#243;n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ernandez\AppData\Local\Microsoft\Windows\INetCache\Content.Outlook\JKKI184H\PRESUPUESTO%20INSTITUCIONAL%20MULTIANUAL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errera\Documents\CONTROL%202017\ANTEPROYECTO\PRESUPUESTO%20ABIERTO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ernandez\Documents\2017\Presupuesto%202018\Grafias%20presentaci&#243;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ernandez\Documents\2017\Presupuesto%202018\Grafias%20presentaci&#243;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ernandez\Documents\2017\Presupuesto%202018\Grafias%20presentaci&#243;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ernandez\Documents\2017\Presupuesto%202018\Grafias%20presentaci&#243;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ernandez\Documents\2017\Presupuesto%202018\Grafias%20presentaci&#243;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ernandez\Documents\2017\Presupuesto%202018\Grafias%20presentaci&#243;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ernandez\Documents\2017\Presupuesto%202018\Grafias%20presentaci&#243;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dirty="0"/>
              <a:t>Producción</a:t>
            </a:r>
            <a:r>
              <a:rPr lang="en-US" sz="1100" b="1" baseline="0" dirty="0"/>
              <a:t> </a:t>
            </a:r>
            <a:r>
              <a:rPr lang="en-US" sz="1100" b="1" baseline="0" dirty="0" err="1"/>
              <a:t>Institucional</a:t>
            </a:r>
            <a:r>
              <a:rPr lang="en-US" sz="1100" b="1" baseline="0" dirty="0"/>
              <a:t> </a:t>
            </a:r>
            <a:r>
              <a:rPr lang="en-US" sz="1100" b="1" baseline="0" dirty="0" err="1"/>
              <a:t>Vigente</a:t>
            </a:r>
            <a:r>
              <a:rPr lang="en-US" sz="1100" b="1" baseline="0" dirty="0"/>
              <a:t> </a:t>
            </a:r>
            <a:r>
              <a:rPr lang="en-US" sz="1100" b="1" baseline="0" dirty="0" err="1"/>
              <a:t>por</a:t>
            </a:r>
            <a:r>
              <a:rPr lang="en-US" sz="1100" b="1" baseline="0" dirty="0"/>
              <a:t> </a:t>
            </a:r>
            <a:r>
              <a:rPr lang="en-US" sz="1100" b="1" baseline="0" dirty="0" err="1"/>
              <a:t>Actividad</a:t>
            </a:r>
            <a:r>
              <a:rPr lang="en-US" sz="1100" b="1" baseline="0" dirty="0"/>
              <a:t> </a:t>
            </a:r>
            <a:r>
              <a:rPr lang="en-US" sz="1100" b="1" baseline="0" dirty="0" err="1"/>
              <a:t>Presupuestaria</a:t>
            </a:r>
            <a:r>
              <a:rPr lang="en-US" sz="1100" b="1" baseline="0" dirty="0"/>
              <a:t> (</a:t>
            </a:r>
            <a:r>
              <a:rPr lang="en-US" sz="1100" b="1" baseline="0" dirty="0" err="1"/>
              <a:t>montos</a:t>
            </a:r>
            <a:r>
              <a:rPr lang="en-US" sz="1100" b="1" baseline="0" dirty="0"/>
              <a:t> </a:t>
            </a:r>
            <a:r>
              <a:rPr lang="en-US" sz="1100" b="1" baseline="0" dirty="0" err="1"/>
              <a:t>en</a:t>
            </a:r>
            <a:r>
              <a:rPr lang="en-US" sz="1100" b="1" baseline="0" dirty="0"/>
              <a:t> </a:t>
            </a:r>
            <a:r>
              <a:rPr lang="en-US" sz="1100" b="1" baseline="0" dirty="0" err="1"/>
              <a:t>QMillones</a:t>
            </a:r>
            <a:r>
              <a:rPr lang="en-US" sz="1100" b="1" baseline="0" dirty="0"/>
              <a:t>)</a:t>
            </a:r>
            <a:endParaRPr lang="en-US" sz="1100" b="1" dirty="0"/>
          </a:p>
        </c:rich>
      </c:tx>
      <c:layout>
        <c:manualLayout>
          <c:xMode val="edge"/>
          <c:yMode val="edge"/>
          <c:x val="0.17918704938529081"/>
          <c:y val="1.79672677806907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PRESUPUESTO VIGENTE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35.9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82.07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7.05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10.92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27.66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Hoja1!$A$4:$A$8</c:f>
              <c:strCache>
                <c:ptCount val="5"/>
                <c:pt idx="0">
                  <c:v>Dirección y Coordinación</c:v>
                </c:pt>
                <c:pt idx="1">
                  <c:v>Hogares Comunitarios</c:v>
                </c:pt>
                <c:pt idx="2">
                  <c:v>Servicio Social</c:v>
                </c:pt>
                <c:pt idx="3">
                  <c:v>Creciendo Seguro</c:v>
                </c:pt>
                <c:pt idx="4">
                  <c:v>Mis Años Dorados</c:v>
                </c:pt>
              </c:strCache>
            </c:strRef>
          </c:cat>
          <c:val>
            <c:numRef>
              <c:f>Hoja1!$B$4:$B$8</c:f>
              <c:numCache>
                <c:formatCode>_-"Q"* #,##0_-;\-"Q"* #,##0_-;_-"Q"* "-"??_-;_-@_-</c:formatCode>
                <c:ptCount val="5"/>
                <c:pt idx="0">
                  <c:v>35902087</c:v>
                </c:pt>
                <c:pt idx="1">
                  <c:v>82073245</c:v>
                </c:pt>
                <c:pt idx="2">
                  <c:v>7056734</c:v>
                </c:pt>
                <c:pt idx="3">
                  <c:v>10929302</c:v>
                </c:pt>
                <c:pt idx="4">
                  <c:v>27667632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5362096"/>
        <c:axId val="325362880"/>
      </c:barChart>
      <c:catAx>
        <c:axId val="32536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25362880"/>
        <c:crosses val="autoZero"/>
        <c:auto val="1"/>
        <c:lblAlgn val="ctr"/>
        <c:lblOffset val="100"/>
        <c:noMultiLvlLbl val="0"/>
      </c:catAx>
      <c:valAx>
        <c:axId val="32536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Q&quot;* #,##0_-;\-&quot;Q&quot;* #,##0_-;_-&quot;Q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25362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Hoja2!$J$24</c:f>
              <c:strCache>
                <c:ptCount val="1"/>
                <c:pt idx="0">
                  <c:v>PRESUPUESTO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0.1833333333333333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777777777777779E-3"/>
                  <c:y val="5.5555555555555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722222222222223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3333333333333333E-2"/>
                  <c:y val="-4.166666666666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Hoja2!$I$25:$I$30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Hoja2!$J$25:$J$30</c:f>
              <c:numCache>
                <c:formatCode>_-"Q"* #,##0_-;\-"Q"* #,##0_-;_-"Q"* "-"??_-;_-@_-</c:formatCode>
                <c:ptCount val="6"/>
                <c:pt idx="0">
                  <c:v>7056734</c:v>
                </c:pt>
                <c:pt idx="1">
                  <c:v>9122534</c:v>
                </c:pt>
                <c:pt idx="2">
                  <c:v>10982034</c:v>
                </c:pt>
                <c:pt idx="3">
                  <c:v>11896934</c:v>
                </c:pt>
                <c:pt idx="4">
                  <c:v>12837234</c:v>
                </c:pt>
                <c:pt idx="5">
                  <c:v>14378275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493536"/>
        <c:axId val="328494712"/>
      </c:lineChart>
      <c:catAx>
        <c:axId val="32849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28494712"/>
        <c:crosses val="autoZero"/>
        <c:auto val="1"/>
        <c:lblAlgn val="ctr"/>
        <c:lblOffset val="100"/>
        <c:noMultiLvlLbl val="0"/>
      </c:catAx>
      <c:valAx>
        <c:axId val="328494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Q&quot;* #,##0_-;\-&quot;Q&quot;* #,##0_-;_-&quot;Q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2849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Hoja2!$B$41</c:f>
              <c:strCache>
                <c:ptCount val="1"/>
                <c:pt idx="0">
                  <c:v>BENEFICIARIOS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 cmpd="sng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numRef>
              <c:f>Hoja2!$A$42:$A$47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Hoja2!$B$42:$B$47</c:f>
              <c:numCache>
                <c:formatCode>#,##0</c:formatCode>
                <c:ptCount val="6"/>
                <c:pt idx="0">
                  <c:v>57400</c:v>
                </c:pt>
                <c:pt idx="1">
                  <c:v>63140</c:v>
                </c:pt>
                <c:pt idx="2">
                  <c:v>69520</c:v>
                </c:pt>
                <c:pt idx="3">
                  <c:v>75000</c:v>
                </c:pt>
                <c:pt idx="4">
                  <c:v>82500</c:v>
                </c:pt>
                <c:pt idx="5">
                  <c:v>90750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3207176"/>
        <c:axId val="353206392"/>
      </c:barChart>
      <c:catAx>
        <c:axId val="353207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53206392"/>
        <c:crosses val="autoZero"/>
        <c:auto val="1"/>
        <c:lblAlgn val="ctr"/>
        <c:lblOffset val="100"/>
        <c:noMultiLvlLbl val="0"/>
      </c:catAx>
      <c:valAx>
        <c:axId val="353206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53207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Hoja2!$J$41</c:f>
              <c:strCache>
                <c:ptCount val="1"/>
                <c:pt idx="0">
                  <c:v>PRESUPUESTO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0"/>
                  <c:y val="2.4413152037806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4524370560259631"/>
                  <c:y val="-5.8591564890734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404472755206952E-2"/>
                  <c:y val="4.8826304075612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4798415287811698"/>
                  <c:y val="-4.8826304075612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7404472755206848E-3"/>
                  <c:y val="-5.8591564890734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Hoja2!$I$42:$I$47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Hoja2!$J$42:$J$47</c:f>
              <c:numCache>
                <c:formatCode>_-"Q"* #,##0_-;\-"Q"* #,##0_-;_-"Q"* "-"??_-;_-@_-</c:formatCode>
                <c:ptCount val="6"/>
                <c:pt idx="0">
                  <c:v>10929302</c:v>
                </c:pt>
                <c:pt idx="1">
                  <c:v>17282664.800000001</c:v>
                </c:pt>
                <c:pt idx="2">
                  <c:v>19478596</c:v>
                </c:pt>
                <c:pt idx="3">
                  <c:v>20816301.5</c:v>
                </c:pt>
                <c:pt idx="4">
                  <c:v>22205541.329999998</c:v>
                </c:pt>
                <c:pt idx="5">
                  <c:v>24155124.890000001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3207568"/>
        <c:axId val="353207960"/>
      </c:lineChart>
      <c:catAx>
        <c:axId val="35320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53207960"/>
        <c:crosses val="autoZero"/>
        <c:auto val="1"/>
        <c:lblAlgn val="ctr"/>
        <c:lblOffset val="100"/>
        <c:noMultiLvlLbl val="0"/>
      </c:catAx>
      <c:valAx>
        <c:axId val="353207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Q&quot;* #,##0_-;\-&quot;Q&quot;* #,##0_-;_-&quot;Q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5320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PRE</a:t>
            </a:r>
            <a:r>
              <a:rPr lang="es-419" sz="2000"/>
              <a:t>SUPUESTO INSTITUCIONAL MULTIANUAL</a:t>
            </a:r>
            <a:endParaRPr lang="en-US" sz="2000"/>
          </a:p>
        </c:rich>
      </c:tx>
      <c:layout>
        <c:manualLayout>
          <c:xMode val="edge"/>
          <c:yMode val="edge"/>
          <c:x val="0.18853669915631791"/>
          <c:y val="9.00116231811092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>
        <c:manualLayout>
          <c:layoutTarget val="inner"/>
          <c:xMode val="edge"/>
          <c:yMode val="edge"/>
          <c:x val="1.9670669387756076E-2"/>
          <c:y val="0.16534309127396535"/>
          <c:w val="0.96671117488225899"/>
          <c:h val="0.748110793596773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'Multianual 2018-2022'!$B$8:$C$8</c:f>
              <c:strCache>
                <c:ptCount val="2"/>
                <c:pt idx="0">
                  <c:v>Dirección y Coordinación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'Multianual 2018-2022'!$D$7:$I$7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'Multianual 2018-2022'!$D$8:$I$8</c:f>
              <c:numCache>
                <c:formatCode>_-[$Q-100A]* #,##0.00_-;\-[$Q-100A]* #,##0.00_-;_-[$Q-100A]* "-"??_-;_-@_-</c:formatCode>
                <c:ptCount val="6"/>
                <c:pt idx="0" formatCode="_(&quot;Q&quot;* #,##0.00_);_(&quot;Q&quot;* \(#,##0.00\);_(&quot;Q&quot;* &quot;-&quot;??_);_(@_)">
                  <c:v>35902087</c:v>
                </c:pt>
                <c:pt idx="1">
                  <c:v>40523156.490000002</c:v>
                </c:pt>
                <c:pt idx="2">
                  <c:v>42194803.169</c:v>
                </c:pt>
                <c:pt idx="3">
                  <c:v>45246111.525899999</c:v>
                </c:pt>
                <c:pt idx="4">
                  <c:v>48733108.808490001</c:v>
                </c:pt>
                <c:pt idx="5">
                  <c:v>52244122.829338998</c:v>
                </c:pt>
              </c:numCache>
            </c:numRef>
          </c:val>
        </c:ser>
        <c:ser>
          <c:idx val="1"/>
          <c:order val="1"/>
          <c:tx>
            <c:strRef>
              <c:f>'Multianual 2018-2022'!$B$9:$C$9</c:f>
              <c:strCache>
                <c:ptCount val="2"/>
                <c:pt idx="0">
                  <c:v>Hogares Cominitarios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'Multianual 2018-2022'!$D$7:$I$7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'Multianual 2018-2022'!$D$9:$I$9</c:f>
              <c:numCache>
                <c:formatCode>_("Q"* #,##0.00_);_("Q"* \(#,##0.00\);_("Q"* "-"??_);_(@_)</c:formatCode>
                <c:ptCount val="6"/>
                <c:pt idx="0">
                  <c:v>82073245</c:v>
                </c:pt>
                <c:pt idx="1">
                  <c:v>106116570</c:v>
                </c:pt>
                <c:pt idx="2">
                  <c:v>131423335</c:v>
                </c:pt>
                <c:pt idx="3">
                  <c:v>157669555</c:v>
                </c:pt>
                <c:pt idx="4">
                  <c:v>179643155</c:v>
                </c:pt>
                <c:pt idx="5">
                  <c:v>200903575</c:v>
                </c:pt>
              </c:numCache>
            </c:numRef>
          </c:val>
        </c:ser>
        <c:ser>
          <c:idx val="2"/>
          <c:order val="2"/>
          <c:tx>
            <c:strRef>
              <c:f>'Multianual 2018-2022'!$B$10:$C$10</c:f>
              <c:strCache>
                <c:ptCount val="2"/>
                <c:pt idx="0">
                  <c:v>Servicio Social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'Multianual 2018-2022'!$D$7:$I$7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'Multianual 2018-2022'!$D$10:$I$10</c:f>
              <c:numCache>
                <c:formatCode>_("Q"* #,##0.00_);_("Q"* \(#,##0.00\);_("Q"* "-"??_);_(@_)</c:formatCode>
                <c:ptCount val="6"/>
                <c:pt idx="0">
                  <c:v>7056734</c:v>
                </c:pt>
                <c:pt idx="1">
                  <c:v>9122534</c:v>
                </c:pt>
                <c:pt idx="2">
                  <c:v>10982034</c:v>
                </c:pt>
                <c:pt idx="3">
                  <c:v>11896934</c:v>
                </c:pt>
                <c:pt idx="4">
                  <c:v>12837234</c:v>
                </c:pt>
                <c:pt idx="5">
                  <c:v>14378275</c:v>
                </c:pt>
              </c:numCache>
            </c:numRef>
          </c:val>
        </c:ser>
        <c:ser>
          <c:idx val="3"/>
          <c:order val="3"/>
          <c:tx>
            <c:strRef>
              <c:f>'Multianual 2018-2022'!$B$11:$C$11</c:f>
              <c:strCache>
                <c:ptCount val="2"/>
                <c:pt idx="0">
                  <c:v>Creciendo Seguro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'Multianual 2018-2022'!$D$7:$I$7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'Multianual 2018-2022'!$D$11:$I$11</c:f>
              <c:numCache>
                <c:formatCode>_("Q"* #,##0.00_);_("Q"* \(#,##0.00\);_("Q"* "-"??_);_(@_)</c:formatCode>
                <c:ptCount val="6"/>
                <c:pt idx="0">
                  <c:v>10929302</c:v>
                </c:pt>
                <c:pt idx="1">
                  <c:v>17282664.800000001</c:v>
                </c:pt>
                <c:pt idx="2">
                  <c:v>19478596</c:v>
                </c:pt>
                <c:pt idx="3">
                  <c:v>20816301.5</c:v>
                </c:pt>
                <c:pt idx="4">
                  <c:v>22205541.329999998</c:v>
                </c:pt>
                <c:pt idx="5">
                  <c:v>24155124.890000001</c:v>
                </c:pt>
              </c:numCache>
            </c:numRef>
          </c:val>
        </c:ser>
        <c:ser>
          <c:idx val="4"/>
          <c:order val="4"/>
          <c:tx>
            <c:strRef>
              <c:f>'Multianual 2018-2022'!$B$12:$C$12</c:f>
              <c:strCache>
                <c:ptCount val="2"/>
                <c:pt idx="0">
                  <c:v>Mis Años Dorados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'Multianual 2018-2022'!$D$7:$I$7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'Multianual 2018-2022'!$D$12:$I$12</c:f>
              <c:numCache>
                <c:formatCode>_("Q"* #,##0.00_);_("Q"* \(#,##0.00\);_("Q"* "-"??_);_(@_)</c:formatCode>
                <c:ptCount val="6"/>
                <c:pt idx="0">
                  <c:v>27667632</c:v>
                </c:pt>
                <c:pt idx="1">
                  <c:v>60493863.963240482</c:v>
                </c:pt>
                <c:pt idx="2">
                  <c:v>76600734.729223073</c:v>
                </c:pt>
                <c:pt idx="3">
                  <c:v>93609259.934205651</c:v>
                </c:pt>
                <c:pt idx="4">
                  <c:v>111084095.13918826</c:v>
                </c:pt>
                <c:pt idx="5">
                  <c:v>128268570.34417084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53210312"/>
        <c:axId val="353211096"/>
      </c:barChart>
      <c:catAx>
        <c:axId val="353210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53211096"/>
        <c:crosses val="autoZero"/>
        <c:auto val="1"/>
        <c:lblAlgn val="ctr"/>
        <c:lblOffset val="100"/>
        <c:noMultiLvlLbl val="0"/>
      </c:catAx>
      <c:valAx>
        <c:axId val="353211096"/>
        <c:scaling>
          <c:orientation val="minMax"/>
        </c:scaling>
        <c:delete val="1"/>
        <c:axPos val="l"/>
        <c:numFmt formatCode="_(&quot;Q&quot;* #,##0.00_);_(&quot;Q&quot;* \(#,##0.00\);_(&quot;Q&quot;* &quot;-&quot;??_);_(@_)" sourceLinked="1"/>
        <c:majorTickMark val="none"/>
        <c:minorTickMark val="none"/>
        <c:tickLblPos val="nextTo"/>
        <c:crossAx val="353210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GT" sz="2000" b="1"/>
              <a:t>Presupuesto Institucional por Actividad</a:t>
            </a:r>
          </a:p>
          <a:p>
            <a:pPr>
              <a:defRPr sz="2000"/>
            </a:pPr>
            <a:r>
              <a:rPr lang="es-GT" sz="2000" b="1"/>
              <a:t>2018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1998536451692"/>
          <c:y val="0.18399691741609991"/>
          <c:w val="0.87501817652181924"/>
          <c:h val="0.71918758740892252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6707773447743951E-2"/>
                  <c:y val="4.162354096379145E-2"/>
                </c:manualLayout>
              </c:layout>
              <c:tx>
                <c:rich>
                  <a:bodyPr/>
                  <a:lstStyle/>
                  <a:p>
                    <a:fld id="{4BCD25FA-D6C3-4D26-8B99-96041E3722A0}" type="VALUE">
                      <a:rPr lang="en-US"/>
                      <a:pPr/>
                      <a:t>[VALOR]</a:t>
                    </a:fld>
                    <a:r>
                      <a:rPr lang="en-US"/>
                      <a:t> </a:t>
                    </a:r>
                  </a:p>
                  <a:p>
                    <a:r>
                      <a:rPr lang="en-US" b="1"/>
                      <a:t>pago</a:t>
                    </a:r>
                    <a:r>
                      <a:rPr lang="en-US" b="1" baseline="0"/>
                      <a:t> de R.H.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8316318-6ACB-427E-BB2C-6E82A9FC0962}" type="VALUE">
                      <a:rPr lang="en-US"/>
                      <a:pPr/>
                      <a:t>[VALOR]</a:t>
                    </a:fld>
                    <a:endParaRPr lang="en-US"/>
                  </a:p>
                  <a:p>
                    <a:r>
                      <a:rPr lang="en-US" b="1"/>
                      <a:t>Gastos</a:t>
                    </a:r>
                    <a:r>
                      <a:rPr lang="en-US" b="1" baseline="0"/>
                      <a:t> de Funcionamiento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6.0316663991266943E-2"/>
                  <c:y val="1.8936635423883973E-2"/>
                </c:manualLayout>
              </c:layout>
              <c:tx>
                <c:rich>
                  <a:bodyPr/>
                  <a:lstStyle/>
                  <a:p>
                    <a:fld id="{661EF288-EB00-419B-92B1-E27251C6C5E8}" type="VALUE">
                      <a:rPr lang="en-US" b="1"/>
                      <a:pPr/>
                      <a:t>[VALOR]</a:t>
                    </a:fld>
                    <a:endParaRPr lang="en-US" b="1"/>
                  </a:p>
                  <a:p>
                    <a:r>
                      <a:rPr lang="en-US" b="1"/>
                      <a:t>Jornadas médicas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"/>
                  <c:y val="3.4805890227576977E-2"/>
                </c:manualLayout>
              </c:layout>
              <c:tx>
                <c:rich>
                  <a:bodyPr/>
                  <a:lstStyle/>
                  <a:p>
                    <a:fld id="{E0C472CF-3DBB-403D-8EBE-96B1C77F6A57}" type="VALUE">
                      <a:rPr lang="en-US"/>
                      <a:pPr/>
                      <a:t>[VALOR]</a:t>
                    </a:fld>
                    <a:endParaRPr lang="en-US"/>
                  </a:p>
                  <a:p>
                    <a:r>
                      <a:rPr lang="en-US" b="1"/>
                      <a:t>Personal</a:t>
                    </a:r>
                    <a:r>
                      <a:rPr lang="en-US" b="1" baseline="0"/>
                      <a:t> Ciudad Mujer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6AA8E1F7-8424-48A5-ABF3-23A3A5897210}" type="VALUE">
                      <a:rPr lang="es-GT" b="1"/>
                      <a:pPr/>
                      <a:t>[VALOR]</a:t>
                    </a:fld>
                    <a:endParaRPr lang="es-GT" b="1"/>
                  </a:p>
                  <a:p>
                    <a:r>
                      <a:rPr lang="es-GT" b="1"/>
                      <a:t>Hogares</a:t>
                    </a:r>
                    <a:r>
                      <a:rPr lang="es-GT" b="1" baseline="0"/>
                      <a:t> de atención</a:t>
                    </a:r>
                  </a:p>
                  <a:p>
                    <a:r>
                      <a:rPr lang="es-GT" b="1" baseline="0"/>
                      <a:t>Diurno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Hoja3!$F$3:$J$3</c:f>
              <c:strCache>
                <c:ptCount val="5"/>
                <c:pt idx="0">
                  <c:v>Dirección y Coordinación</c:v>
                </c:pt>
                <c:pt idx="1">
                  <c:v>Hogares Comunitarios</c:v>
                </c:pt>
                <c:pt idx="2">
                  <c:v>Servicio Social</c:v>
                </c:pt>
                <c:pt idx="3">
                  <c:v>Creciendo Seguro</c:v>
                </c:pt>
                <c:pt idx="4">
                  <c:v>Mis Años Dorados</c:v>
                </c:pt>
              </c:strCache>
            </c:strRef>
          </c:cat>
          <c:val>
            <c:numRef>
              <c:f>Hoja3!$F$4:$J$4</c:f>
              <c:numCache>
                <c:formatCode>#,##0.00_);[Red]\(#,##0.00\)</c:formatCode>
                <c:ptCount val="5"/>
                <c:pt idx="0">
                  <c:v>28650148</c:v>
                </c:pt>
                <c:pt idx="1">
                  <c:v>24416570</c:v>
                </c:pt>
                <c:pt idx="2">
                  <c:v>3024059</c:v>
                </c:pt>
                <c:pt idx="3">
                  <c:v>9282675</c:v>
                </c:pt>
                <c:pt idx="4">
                  <c:v>40058487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1350943228956016E-3"/>
                  <c:y val="-0.12764552562229378"/>
                </c:manualLayout>
              </c:layout>
              <c:tx>
                <c:rich>
                  <a:bodyPr/>
                  <a:lstStyle/>
                  <a:p>
                    <a:fld id="{4FFCC63B-FDFD-4740-BCB0-543C31AD40FC}" type="VALUE">
                      <a:rPr lang="en-US"/>
                      <a:pPr/>
                      <a:t>[VALOR]</a:t>
                    </a:fld>
                    <a:endParaRPr lang="en-US"/>
                  </a:p>
                  <a:p>
                    <a:r>
                      <a:rPr lang="en-US" b="1"/>
                      <a:t>Gastos</a:t>
                    </a:r>
                    <a:r>
                      <a:rPr lang="en-US" b="1" baseline="0"/>
                      <a:t> de Funcionamiento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3016150916632957"/>
                  <c:y val="-0.15261965020056867"/>
                </c:manualLayout>
              </c:layout>
              <c:tx>
                <c:rich>
                  <a:bodyPr/>
                  <a:lstStyle/>
                  <a:p>
                    <a:fld id="{D83DE52A-D98F-4AE3-AA40-239DFCE5DA88}" type="VALUE">
                      <a:rPr lang="en-US"/>
                      <a:pPr/>
                      <a:t>[VALOR]</a:t>
                    </a:fld>
                    <a:endParaRPr lang="en-US"/>
                  </a:p>
                  <a:p>
                    <a:r>
                      <a:rPr lang="en-US" b="1"/>
                      <a:t>Pago de Aportes</a:t>
                    </a:r>
                  </a:p>
                  <a:p>
                    <a:r>
                      <a:rPr lang="en-US" b="1"/>
                      <a:t>a madres Cuidadoras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2.7191200467044093E-2"/>
                  <c:y val="-0.10514434191870758"/>
                </c:manualLayout>
              </c:layout>
              <c:tx>
                <c:rich>
                  <a:bodyPr/>
                  <a:lstStyle/>
                  <a:p>
                    <a:fld id="{61E7E226-CAB8-40B4-A481-3861F26929BD}" type="VALUE">
                      <a:rPr lang="en-US"/>
                      <a:pPr/>
                      <a:t>[VALOR]</a:t>
                    </a:fld>
                    <a:endParaRPr lang="en-US"/>
                  </a:p>
                  <a:p>
                    <a:r>
                      <a:rPr lang="en-US" b="1"/>
                      <a:t>Productos Ortopédicos</a:t>
                    </a:r>
                  </a:p>
                  <a:p>
                    <a:endParaRPr lang="es-G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1.1389132052053722E-2"/>
                  <c:y val="-9.9896498313099491E-2"/>
                </c:manualLayout>
              </c:layout>
              <c:tx>
                <c:rich>
                  <a:bodyPr/>
                  <a:lstStyle/>
                  <a:p>
                    <a:fld id="{F5AF2CEE-78A1-4288-BB2E-095FB83A3810}" type="VALUE">
                      <a:rPr lang="en-US" b="1"/>
                      <a:pPr/>
                      <a:t>[VALOR]</a:t>
                    </a:fld>
                    <a:endParaRPr lang="en-US" b="1"/>
                  </a:p>
                  <a:p>
                    <a:r>
                      <a:rPr lang="en-US" b="1"/>
                      <a:t>Capacitaciones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1.576030399374188E-2"/>
                  <c:y val="-0.15066913392663814"/>
                </c:manualLayout>
              </c:layout>
              <c:tx>
                <c:rich>
                  <a:bodyPr/>
                  <a:lstStyle/>
                  <a:p>
                    <a:fld id="{461CB2FF-3EED-4AEC-9DD1-1C2A9B26C53B}" type="VALUE">
                      <a:rPr lang="es-GT" b="1"/>
                      <a:pPr/>
                      <a:t>[VALOR]</a:t>
                    </a:fld>
                    <a:endParaRPr lang="es-GT" b="1" dirty="0"/>
                  </a:p>
                  <a:p>
                    <a:r>
                      <a:rPr lang="es-GT" b="1" dirty="0"/>
                      <a:t>Hogares de </a:t>
                    </a:r>
                    <a:r>
                      <a:rPr lang="es-GT" b="1" dirty="0" smtClean="0"/>
                      <a:t>atención Permanente CONAPROV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06109033067812"/>
                      <c:h val="0.14379545951624487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Hoja3!$F$3:$J$3</c:f>
              <c:strCache>
                <c:ptCount val="5"/>
                <c:pt idx="0">
                  <c:v>Dirección y Coordinación</c:v>
                </c:pt>
                <c:pt idx="1">
                  <c:v>Hogares Comunitarios</c:v>
                </c:pt>
                <c:pt idx="2">
                  <c:v>Servicio Social</c:v>
                </c:pt>
                <c:pt idx="3">
                  <c:v>Creciendo Seguro</c:v>
                </c:pt>
                <c:pt idx="4">
                  <c:v>Mis Años Dorados</c:v>
                </c:pt>
              </c:strCache>
            </c:strRef>
          </c:cat>
          <c:val>
            <c:numRef>
              <c:f>Hoja3!$F$5:$J$5</c:f>
              <c:numCache>
                <c:formatCode>#,##0.00_);[Red]\(#,##0.00\)</c:formatCode>
                <c:ptCount val="5"/>
                <c:pt idx="0">
                  <c:v>11873009</c:v>
                </c:pt>
                <c:pt idx="1">
                  <c:v>81700000</c:v>
                </c:pt>
                <c:pt idx="2">
                  <c:v>6098475</c:v>
                </c:pt>
                <c:pt idx="3">
                  <c:v>8000000</c:v>
                </c:pt>
                <c:pt idx="4">
                  <c:v>20435377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3208744"/>
        <c:axId val="353204824"/>
        <c:axId val="0"/>
      </c:bar3DChart>
      <c:catAx>
        <c:axId val="35320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53204824"/>
        <c:crosses val="autoZero"/>
        <c:auto val="1"/>
        <c:lblAlgn val="ctr"/>
        <c:lblOffset val="100"/>
        <c:noMultiLvlLbl val="0"/>
      </c:catAx>
      <c:valAx>
        <c:axId val="353204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);[Red]\(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53208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Cantidad</a:t>
            </a:r>
            <a:r>
              <a:rPr lang="en-US" dirty="0" smtClean="0"/>
              <a:t> de </a:t>
            </a:r>
            <a:r>
              <a:rPr lang="en-US" dirty="0" err="1" smtClean="0"/>
              <a:t>Beneficiarios</a:t>
            </a:r>
            <a:endParaRPr lang="en-US" dirty="0"/>
          </a:p>
        </c:rich>
      </c:tx>
      <c:layout>
        <c:manualLayout>
          <c:xMode val="edge"/>
          <c:yMode val="edge"/>
          <c:x val="0.33945127884253773"/>
          <c:y val="3.44342230083648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>
        <c:manualLayout>
          <c:layoutTarget val="inner"/>
          <c:xMode val="edge"/>
          <c:yMode val="edge"/>
          <c:x val="0.35935553998679126"/>
          <c:y val="0.18314736254525846"/>
          <c:w val="0.38696579677552922"/>
          <c:h val="0.72502002167051394"/>
        </c:manualLayout>
      </c:layout>
      <c:pieChart>
        <c:varyColors val="1"/>
        <c:ser>
          <c:idx val="0"/>
          <c:order val="0"/>
          <c:tx>
            <c:strRef>
              <c:f>Hoja1!$B$25</c:f>
              <c:strCache>
                <c:ptCount val="1"/>
                <c:pt idx="0">
                  <c:v>CANTIDAD DE BENEFICIARIOS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6.037729658792651E-3"/>
                  <c:y val="4.23993875765529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9144794400699921E-3"/>
                  <c:y val="-6.4114902303878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1346784776902881E-2"/>
                  <c:y val="-2.995771361913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2938809872284882E-2"/>
                  <c:y val="2.4580815867398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Hoja1!$A$26:$A$29</c:f>
              <c:strCache>
                <c:ptCount val="4"/>
                <c:pt idx="0">
                  <c:v>Hogares Comunitarios</c:v>
                </c:pt>
                <c:pt idx="1">
                  <c:v>Servicio Social</c:v>
                </c:pt>
                <c:pt idx="2">
                  <c:v>Creciendo Seguro</c:v>
                </c:pt>
                <c:pt idx="3">
                  <c:v>Mis Años Dorados</c:v>
                </c:pt>
              </c:strCache>
            </c:strRef>
          </c:cat>
          <c:val>
            <c:numRef>
              <c:f>Hoja1!$B$26:$B$29</c:f>
              <c:numCache>
                <c:formatCode>#,##0</c:formatCode>
                <c:ptCount val="4"/>
                <c:pt idx="0">
                  <c:v>17000</c:v>
                </c:pt>
                <c:pt idx="1">
                  <c:v>26000</c:v>
                </c:pt>
                <c:pt idx="2">
                  <c:v>57400</c:v>
                </c:pt>
                <c:pt idx="3">
                  <c:v>5600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178782323849539"/>
          <c:y val="0.86119104050167261"/>
          <c:w val="0.71797009928189792"/>
          <c:h val="0.130585181893369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Hoja2!$B$4</c:f>
              <c:strCache>
                <c:ptCount val="1"/>
                <c:pt idx="0">
                  <c:v>BENEFICIARIOS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 cmpd="sng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numRef>
              <c:f>Hoja2!$A$5:$A$10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Hoja2!$B$5:$B$10</c:f>
              <c:numCache>
                <c:formatCode>#,##0</c:formatCode>
                <c:ptCount val="6"/>
                <c:pt idx="0">
                  <c:v>17000</c:v>
                </c:pt>
                <c:pt idx="1">
                  <c:v>21260</c:v>
                </c:pt>
                <c:pt idx="2">
                  <c:v>25520</c:v>
                </c:pt>
                <c:pt idx="3">
                  <c:v>29780</c:v>
                </c:pt>
                <c:pt idx="4">
                  <c:v>34040</c:v>
                </c:pt>
                <c:pt idx="5">
                  <c:v>38300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5356216"/>
        <c:axId val="325356608"/>
      </c:barChart>
      <c:catAx>
        <c:axId val="325356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25356608"/>
        <c:crosses val="autoZero"/>
        <c:auto val="1"/>
        <c:lblAlgn val="ctr"/>
        <c:lblOffset val="100"/>
        <c:noMultiLvlLbl val="0"/>
      </c:catAx>
      <c:valAx>
        <c:axId val="32535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25356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Hoja2!$J$4</c:f>
              <c:strCache>
                <c:ptCount val="1"/>
                <c:pt idx="0">
                  <c:v>PRESUPUESTO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0.16666666666666671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8611111111111112"/>
                  <c:y val="-6.4814814814814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0555555555555556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Hoja2!$I$5:$I$10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Hoja2!$J$5:$J$10</c:f>
              <c:numCache>
                <c:formatCode>_("Q"* #,##0.00_);_("Q"* \(#,##0.00\);_("Q"* "-"??_);_(@_)</c:formatCode>
                <c:ptCount val="6"/>
                <c:pt idx="0">
                  <c:v>82073245</c:v>
                </c:pt>
                <c:pt idx="1">
                  <c:v>106116570</c:v>
                </c:pt>
                <c:pt idx="2">
                  <c:v>131423335</c:v>
                </c:pt>
                <c:pt idx="3">
                  <c:v>157669555</c:v>
                </c:pt>
                <c:pt idx="4">
                  <c:v>179643155</c:v>
                </c:pt>
                <c:pt idx="5">
                  <c:v>200903575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495888"/>
        <c:axId val="328489616"/>
      </c:lineChart>
      <c:catAx>
        <c:axId val="32849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28489616"/>
        <c:crosses val="autoZero"/>
        <c:auto val="1"/>
        <c:lblAlgn val="ctr"/>
        <c:lblOffset val="100"/>
        <c:noMultiLvlLbl val="0"/>
      </c:catAx>
      <c:valAx>
        <c:axId val="328489616"/>
        <c:scaling>
          <c:orientation val="minMax"/>
          <c:max val="21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Q&quot;* #,##0.00_);_(&quot;Q&quot;* \(#,##0.00\);_(&quot;Q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2849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Hoja2!$U$4</c:f>
              <c:strCache>
                <c:ptCount val="1"/>
                <c:pt idx="0">
                  <c:v>CENTROS DE ATENCIÓN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5555555555555552E-2"/>
                  <c:y val="-5.0925925925926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555555555555558E-3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5555555555555558E-3"/>
                  <c:y val="3.2407407407407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7777777777778798E-3"/>
                  <c:y val="2.3148148148148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7777777777778798E-3"/>
                  <c:y val="-1.8518336249635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569335083114612E-2"/>
                      <c:h val="6.474555263925341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Hoja2!$T$5:$T$10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Hoja2!$U$5:$U$10</c:f>
              <c:numCache>
                <c:formatCode>#,##0</c:formatCode>
                <c:ptCount val="6"/>
                <c:pt idx="0">
                  <c:v>745</c:v>
                </c:pt>
                <c:pt idx="1">
                  <c:v>887</c:v>
                </c:pt>
                <c:pt idx="2">
                  <c:v>1029</c:v>
                </c:pt>
                <c:pt idx="3">
                  <c:v>1171</c:v>
                </c:pt>
                <c:pt idx="4">
                  <c:v>1313</c:v>
                </c:pt>
                <c:pt idx="5">
                  <c:v>1455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490008"/>
        <c:axId val="328495496"/>
      </c:lineChart>
      <c:catAx>
        <c:axId val="328490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28495496"/>
        <c:crosses val="autoZero"/>
        <c:auto val="1"/>
        <c:lblAlgn val="ctr"/>
        <c:lblOffset val="100"/>
        <c:noMultiLvlLbl val="0"/>
      </c:catAx>
      <c:valAx>
        <c:axId val="328495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28490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Hoja2!$B$58</c:f>
              <c:strCache>
                <c:ptCount val="1"/>
                <c:pt idx="0">
                  <c:v>BENEFICIARIOS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numRef>
              <c:f>Hoja2!$A$59:$A$64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Hoja2!$B$59:$B$64</c:f>
              <c:numCache>
                <c:formatCode>#,##0</c:formatCode>
                <c:ptCount val="6"/>
                <c:pt idx="0">
                  <c:v>5600</c:v>
                </c:pt>
                <c:pt idx="1">
                  <c:v>6200</c:v>
                </c:pt>
                <c:pt idx="2">
                  <c:v>6945</c:v>
                </c:pt>
                <c:pt idx="3">
                  <c:v>7490</c:v>
                </c:pt>
                <c:pt idx="4">
                  <c:v>7990</c:v>
                </c:pt>
                <c:pt idx="5">
                  <c:v>8490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490400"/>
        <c:axId val="328490792"/>
      </c:barChart>
      <c:catAx>
        <c:axId val="32849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28490792"/>
        <c:crosses val="autoZero"/>
        <c:auto val="1"/>
        <c:lblAlgn val="ctr"/>
        <c:lblOffset val="100"/>
        <c:noMultiLvlLbl val="0"/>
      </c:catAx>
      <c:valAx>
        <c:axId val="328490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2849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Hoja2!$J$58</c:f>
              <c:strCache>
                <c:ptCount val="1"/>
                <c:pt idx="0">
                  <c:v>PRESUPUESTO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0.16542890167915253"/>
                  <c:y val="-7.7526034364025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5672211738024971"/>
                  <c:y val="-9.2062165807279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7225643742153034E-2"/>
                  <c:y val="-4.8453580714635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87393170498948"/>
                      <c:h val="0.17421572611028766"/>
                    </c:manualLayout>
                  </c15:layout>
                </c:ext>
              </c:extLst>
            </c:dLbl>
            <c:numFmt formatCode="_(&quot;Q&quot;* #,##0.00_);_(&quot;Q&quot;* \(#,##0.00\);_(&quot;Q&quot;* &quot;-&quot;?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Hoja2!$I$59:$I$64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Hoja2!$J$59:$J$64</c:f>
              <c:numCache>
                <c:formatCode>_("Q"* #,##0.00_);_("Q"* \(#,##0.00\);_("Q"* "-"??_);_(@_)</c:formatCode>
                <c:ptCount val="6"/>
                <c:pt idx="0">
                  <c:v>27667632</c:v>
                </c:pt>
                <c:pt idx="1">
                  <c:v>60493863.963240482</c:v>
                </c:pt>
                <c:pt idx="2">
                  <c:v>76600734.729223073</c:v>
                </c:pt>
                <c:pt idx="3">
                  <c:v>93609259.934205651</c:v>
                </c:pt>
                <c:pt idx="4">
                  <c:v>111084095.13918826</c:v>
                </c:pt>
                <c:pt idx="5">
                  <c:v>128268570.34417084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492360"/>
        <c:axId val="328491576"/>
      </c:lineChart>
      <c:catAx>
        <c:axId val="328492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28491576"/>
        <c:crosses val="autoZero"/>
        <c:auto val="1"/>
        <c:lblAlgn val="ctr"/>
        <c:lblOffset val="100"/>
        <c:noMultiLvlLbl val="0"/>
      </c:catAx>
      <c:valAx>
        <c:axId val="328491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Q&quot;* #,##0.00_);_(&quot;Q&quot;* \(#,##0.00\);_(&quot;Q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28492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GT" b="1"/>
              <a:t>CENTROS</a:t>
            </a:r>
            <a:r>
              <a:rPr lang="es-GT" b="1" baseline="0"/>
              <a:t> DE ATENCIÓN</a:t>
            </a:r>
            <a:endParaRPr lang="es-GT" b="1"/>
          </a:p>
        </c:rich>
      </c:tx>
      <c:layout>
        <c:manualLayout>
          <c:xMode val="edge"/>
          <c:yMode val="edge"/>
          <c:x val="0.312462034445607"/>
          <c:y val="2.59091140919059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Hoja2!$R$58</c:f>
              <c:strCache>
                <c:ptCount val="1"/>
                <c:pt idx="0">
                  <c:v>CENTROS DIURNOS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Hoja2!$Q$59:$Q$64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Hoja2!$R$59:$R$64</c:f>
              <c:numCache>
                <c:formatCode>#,##0_ ;\-#,##0\ </c:formatCode>
                <c:ptCount val="6"/>
                <c:pt idx="0">
                  <c:v>77</c:v>
                </c:pt>
                <c:pt idx="1">
                  <c:v>94</c:v>
                </c:pt>
                <c:pt idx="2">
                  <c:v>111</c:v>
                </c:pt>
                <c:pt idx="3">
                  <c:v>128</c:v>
                </c:pt>
                <c:pt idx="4">
                  <c:v>145</c:v>
                </c:pt>
                <c:pt idx="5">
                  <c:v>162</c:v>
                </c:pt>
              </c:numCache>
            </c:numRef>
          </c:val>
        </c:ser>
        <c:ser>
          <c:idx val="1"/>
          <c:order val="1"/>
          <c:tx>
            <c:strRef>
              <c:f>Hoja2!$S$58</c:f>
              <c:strCache>
                <c:ptCount val="1"/>
                <c:pt idx="0">
                  <c:v>CENTROS PERMANENTES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Hoja2!$Q$59:$Q$64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Hoja2!$S$59:$S$64</c:f>
              <c:numCache>
                <c:formatCode>General</c:formatCode>
                <c:ptCount val="6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8491184"/>
        <c:axId val="328491968"/>
      </c:barChart>
      <c:catAx>
        <c:axId val="32849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28491968"/>
        <c:crosses val="autoZero"/>
        <c:auto val="1"/>
        <c:lblAlgn val="ctr"/>
        <c:lblOffset val="100"/>
        <c:noMultiLvlLbl val="0"/>
      </c:catAx>
      <c:valAx>
        <c:axId val="32849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2849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Hoja2!$B$24</c:f>
              <c:strCache>
                <c:ptCount val="1"/>
                <c:pt idx="0">
                  <c:v>BENEFICIARIOS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 cmpd="sng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numRef>
              <c:f>Hoja2!$A$25:$A$30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Hoja2!$B$25:$B$30</c:f>
              <c:numCache>
                <c:formatCode>#,##0</c:formatCode>
                <c:ptCount val="6"/>
                <c:pt idx="0">
                  <c:v>26000</c:v>
                </c:pt>
                <c:pt idx="1">
                  <c:v>33500</c:v>
                </c:pt>
                <c:pt idx="2">
                  <c:v>40000</c:v>
                </c:pt>
                <c:pt idx="3">
                  <c:v>46500</c:v>
                </c:pt>
                <c:pt idx="4">
                  <c:v>53000</c:v>
                </c:pt>
                <c:pt idx="5">
                  <c:v>59500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492752"/>
        <c:axId val="328489224"/>
      </c:barChart>
      <c:catAx>
        <c:axId val="32849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28489224"/>
        <c:crosses val="autoZero"/>
        <c:auto val="1"/>
        <c:lblAlgn val="ctr"/>
        <c:lblOffset val="100"/>
        <c:noMultiLvlLbl val="0"/>
      </c:catAx>
      <c:valAx>
        <c:axId val="328489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2849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6089C-8B61-4D41-A783-4E2D922E1AB6}" type="datetimeFigureOut">
              <a:rPr lang="es-GT" smtClean="0"/>
              <a:t>31/05/2017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8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862" y="942978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72BE4-A4A8-4DDD-A380-FB0F05C80B0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67621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4102224" cy="1470025"/>
          </a:xfr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GT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3356992"/>
            <a:ext cx="4968552" cy="172819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GT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31/05/2017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61063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31/05/2017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3800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31/05/2017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0113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31/05/2017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183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31/05/2017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235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31/05/2017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0753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31/05/2017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1746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31/05/2017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8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31/05/2017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0930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31/05/2017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94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31/05/2017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3059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4762872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GT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23528" y="1556792"/>
            <a:ext cx="770485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GT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48DF3-0170-4D3B-BF51-487313BC535F}" type="datetimeFigureOut">
              <a:rPr lang="es-GT" smtClean="0"/>
              <a:t>31/05/2017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61845-E7B1-4193-8532-5A4CFE04E7A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0125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37609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07504" y="587727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GT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Guatemala, mayo 2017</a:t>
            </a:r>
            <a:endParaRPr lang="es-GT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-144524" y="116632"/>
            <a:ext cx="5112568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Formulación </a:t>
            </a:r>
            <a:r>
              <a:rPr lang="es-GT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Presupuestaria </a:t>
            </a:r>
            <a:endParaRPr lang="es-GT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  <a:p>
            <a:r>
              <a:rPr lang="es-GT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Multianual </a:t>
            </a:r>
            <a:r>
              <a:rPr lang="es-GT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2018-2022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3129169"/>
            <a:ext cx="565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400" b="1" dirty="0" smtClean="0">
                <a:solidFill>
                  <a:schemeClr val="tx2">
                    <a:lumMod val="50000"/>
                  </a:schemeClr>
                </a:solidFill>
              </a:rPr>
              <a:t>Secretaría de Obras Sociales</a:t>
            </a:r>
          </a:p>
          <a:p>
            <a:pPr algn="ctr"/>
            <a:r>
              <a:rPr lang="es-GT" sz="2400" b="1" dirty="0" smtClean="0">
                <a:solidFill>
                  <a:schemeClr val="tx2">
                    <a:lumMod val="50000"/>
                  </a:schemeClr>
                </a:solidFill>
              </a:rPr>
              <a:t>de la Esposa del Presidente de la República</a:t>
            </a:r>
            <a:endParaRPr lang="es-CO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150589"/>
            <a:ext cx="4762872" cy="504056"/>
          </a:xfrm>
        </p:spPr>
        <p:txBody>
          <a:bodyPr/>
          <a:lstStyle/>
          <a:p>
            <a:r>
              <a:rPr lang="es-GT" dirty="0" smtClean="0"/>
              <a:t>Priorización programática</a:t>
            </a:r>
            <a:endParaRPr lang="es-GT" dirty="0"/>
          </a:p>
        </p:txBody>
      </p:sp>
      <p:sp>
        <p:nvSpPr>
          <p:cNvPr id="9" name="2 Título"/>
          <p:cNvSpPr txBox="1">
            <a:spLocks/>
          </p:cNvSpPr>
          <p:nvPr/>
        </p:nvSpPr>
        <p:spPr>
          <a:xfrm>
            <a:off x="172970" y="1052736"/>
            <a:ext cx="821545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2400" dirty="0" smtClean="0"/>
              <a:t>Programa Nacional del Adulto Mayor “Mis Años Dorados”</a:t>
            </a:r>
            <a:endParaRPr lang="es-GT" sz="2400" dirty="0"/>
          </a:p>
        </p:txBody>
      </p:sp>
      <p:sp>
        <p:nvSpPr>
          <p:cNvPr id="5" name="Rectángulo redondeado 4"/>
          <p:cNvSpPr/>
          <p:nvPr/>
        </p:nvSpPr>
        <p:spPr>
          <a:xfrm>
            <a:off x="5148064" y="2204864"/>
            <a:ext cx="2520280" cy="38884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sz="1600" dirty="0" smtClean="0"/>
              <a:t>Se busca fortalecer el Programa Nacional del Adulto Mayor para incrementar la cobertura geográfica de los Centros de Atención Diurna y brindar una nueva modalidad de servicios a través de la habilitación de Centros de Atención Permanente o </a:t>
            </a:r>
            <a:r>
              <a:rPr lang="es-GT" sz="1600" i="1" dirty="0" smtClean="0"/>
              <a:t>Casas Hogar </a:t>
            </a:r>
            <a:r>
              <a:rPr lang="es-GT" sz="1600" dirty="0" smtClean="0"/>
              <a:t>en el marco de la </a:t>
            </a:r>
            <a:r>
              <a:rPr lang="es-GT" sz="1600" dirty="0" smtClean="0"/>
              <a:t>implementación </a:t>
            </a:r>
            <a:r>
              <a:rPr lang="es-GT" sz="1600" dirty="0" smtClean="0"/>
              <a:t>del CONAPROV</a:t>
            </a:r>
            <a:endParaRPr lang="es-GT" sz="16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237316"/>
              </p:ext>
            </p:extLst>
          </p:nvPr>
        </p:nvGraphicFramePr>
        <p:xfrm>
          <a:off x="323528" y="1700808"/>
          <a:ext cx="427362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857915"/>
              </p:ext>
            </p:extLst>
          </p:nvPr>
        </p:nvGraphicFramePr>
        <p:xfrm>
          <a:off x="323528" y="3953624"/>
          <a:ext cx="4461507" cy="2628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766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150589"/>
            <a:ext cx="4762872" cy="504056"/>
          </a:xfrm>
        </p:spPr>
        <p:txBody>
          <a:bodyPr/>
          <a:lstStyle/>
          <a:p>
            <a:r>
              <a:rPr lang="es-GT" dirty="0" smtClean="0"/>
              <a:t>Priorización programática</a:t>
            </a:r>
            <a:endParaRPr lang="es-GT" dirty="0"/>
          </a:p>
        </p:txBody>
      </p:sp>
      <p:sp>
        <p:nvSpPr>
          <p:cNvPr id="9" name="2 Título"/>
          <p:cNvSpPr txBox="1">
            <a:spLocks/>
          </p:cNvSpPr>
          <p:nvPr/>
        </p:nvSpPr>
        <p:spPr>
          <a:xfrm>
            <a:off x="172970" y="1052736"/>
            <a:ext cx="821545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2400" dirty="0" smtClean="0"/>
              <a:t>Programa Nacional del Adulto Mayor “Mis Años Dorados”</a:t>
            </a:r>
            <a:endParaRPr lang="es-GT" sz="2400" dirty="0"/>
          </a:p>
        </p:txBody>
      </p:sp>
      <p:sp>
        <p:nvSpPr>
          <p:cNvPr id="5" name="Rectángulo redondeado 4"/>
          <p:cNvSpPr/>
          <p:nvPr/>
        </p:nvSpPr>
        <p:spPr>
          <a:xfrm>
            <a:off x="5652120" y="1916832"/>
            <a:ext cx="2324700" cy="33730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sz="1600" dirty="0" smtClean="0"/>
              <a:t>Se busca incrementar la cobertura mediante la habilitación constante de 17 Centros de Atención Diurna y 3 Centros de Atención Permanente o </a:t>
            </a:r>
            <a:r>
              <a:rPr lang="es-GT" sz="1600" i="1" dirty="0" smtClean="0"/>
              <a:t>Casas Hogar</a:t>
            </a:r>
            <a:r>
              <a:rPr lang="es-GT" sz="1600" dirty="0" smtClean="0"/>
              <a:t>, anualmente para el período 2018-2022</a:t>
            </a:r>
            <a:endParaRPr lang="es-GT" sz="16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465601"/>
              </p:ext>
            </p:extLst>
          </p:nvPr>
        </p:nvGraphicFramePr>
        <p:xfrm>
          <a:off x="611560" y="2060848"/>
          <a:ext cx="4821805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678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150589"/>
            <a:ext cx="4762872" cy="504056"/>
          </a:xfrm>
        </p:spPr>
        <p:txBody>
          <a:bodyPr/>
          <a:lstStyle/>
          <a:p>
            <a:r>
              <a:rPr lang="es-GT" dirty="0" smtClean="0"/>
              <a:t>Priorización programática</a:t>
            </a:r>
            <a:endParaRPr lang="es-GT" dirty="0"/>
          </a:p>
        </p:txBody>
      </p:sp>
      <p:sp>
        <p:nvSpPr>
          <p:cNvPr id="9" name="2 Título"/>
          <p:cNvSpPr txBox="1">
            <a:spLocks/>
          </p:cNvSpPr>
          <p:nvPr/>
        </p:nvSpPr>
        <p:spPr>
          <a:xfrm>
            <a:off x="172970" y="1052736"/>
            <a:ext cx="821545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2400" dirty="0" smtClean="0"/>
              <a:t>3. Dirección de Servicio Social</a:t>
            </a:r>
            <a:endParaRPr lang="es-GT" sz="2400" dirty="0"/>
          </a:p>
        </p:txBody>
      </p:sp>
      <p:sp>
        <p:nvSpPr>
          <p:cNvPr id="5" name="Rectángulo redondeado 4"/>
          <p:cNvSpPr/>
          <p:nvPr/>
        </p:nvSpPr>
        <p:spPr>
          <a:xfrm>
            <a:off x="5220072" y="1700808"/>
            <a:ext cx="2756748" cy="37444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sz="1600" dirty="0" smtClean="0"/>
              <a:t>Se busca incrementar el número de beneficiarios de 26,000 en 2017 a 59,500 en 2022. Adicionalmente fortalecerán las acciones institucionales a favor de las Unidades Familiares Migrantes retornadas vía aérea y terrestre y las acciones institucionales relacionadas con la recepción, almacenaje y distribución de donaciones en especie.</a:t>
            </a:r>
            <a:endParaRPr lang="es-GT" sz="1600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07783"/>
              </p:ext>
            </p:extLst>
          </p:nvPr>
        </p:nvGraphicFramePr>
        <p:xfrm>
          <a:off x="336793" y="1550051"/>
          <a:ext cx="4451231" cy="2233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280348"/>
              </p:ext>
            </p:extLst>
          </p:nvPr>
        </p:nvGraphicFramePr>
        <p:xfrm>
          <a:off x="323528" y="377692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339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150589"/>
            <a:ext cx="4762872" cy="504056"/>
          </a:xfrm>
        </p:spPr>
        <p:txBody>
          <a:bodyPr/>
          <a:lstStyle/>
          <a:p>
            <a:r>
              <a:rPr lang="es-GT" dirty="0" smtClean="0"/>
              <a:t>Priorización programática</a:t>
            </a:r>
            <a:endParaRPr lang="es-GT" dirty="0"/>
          </a:p>
        </p:txBody>
      </p:sp>
      <p:sp>
        <p:nvSpPr>
          <p:cNvPr id="9" name="2 Título"/>
          <p:cNvSpPr txBox="1">
            <a:spLocks/>
          </p:cNvSpPr>
          <p:nvPr/>
        </p:nvSpPr>
        <p:spPr>
          <a:xfrm>
            <a:off x="172970" y="1052736"/>
            <a:ext cx="821545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2400" dirty="0"/>
              <a:t>4</a:t>
            </a:r>
            <a:r>
              <a:rPr lang="es-GT" sz="2400" dirty="0" smtClean="0"/>
              <a:t>. Programa Creciendo Seguro</a:t>
            </a:r>
            <a:endParaRPr lang="es-GT" sz="2400" dirty="0"/>
          </a:p>
        </p:txBody>
      </p:sp>
      <p:sp>
        <p:nvSpPr>
          <p:cNvPr id="5" name="Rectángulo redondeado 4"/>
          <p:cNvSpPr/>
          <p:nvPr/>
        </p:nvSpPr>
        <p:spPr>
          <a:xfrm>
            <a:off x="5148064" y="1954883"/>
            <a:ext cx="2612732" cy="40664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sz="1600" dirty="0" smtClean="0"/>
              <a:t>Se busca incrementar el número de beneficiarios 57,400 en 2017 a 90,750 en 2022, contribuyendo al mejoramiento de la calidad de vida de las mujeres beneficiarias mediante la generación de ingresos económicos  a través de la comercialización de sus productos a nivel nacional y la búsqueda de encadenamientos para la comercialización a nivel internacional.</a:t>
            </a:r>
            <a:endParaRPr lang="es-GT" sz="1600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430545"/>
              </p:ext>
            </p:extLst>
          </p:nvPr>
        </p:nvGraphicFramePr>
        <p:xfrm>
          <a:off x="302865" y="1772816"/>
          <a:ext cx="4189169" cy="232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268631"/>
              </p:ext>
            </p:extLst>
          </p:nvPr>
        </p:nvGraphicFramePr>
        <p:xfrm>
          <a:off x="195715" y="3989401"/>
          <a:ext cx="4634280" cy="2601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87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298048"/>
            <a:ext cx="4762872" cy="504056"/>
          </a:xfrm>
        </p:spPr>
        <p:txBody>
          <a:bodyPr/>
          <a:lstStyle/>
          <a:p>
            <a:r>
              <a:rPr lang="es-GT" dirty="0" smtClean="0"/>
              <a:t>Priorización programática</a:t>
            </a:r>
            <a:endParaRPr lang="es-GT" dirty="0"/>
          </a:p>
        </p:txBody>
      </p:sp>
      <p:sp>
        <p:nvSpPr>
          <p:cNvPr id="9" name="2 Título"/>
          <p:cNvSpPr txBox="1">
            <a:spLocks/>
          </p:cNvSpPr>
          <p:nvPr/>
        </p:nvSpPr>
        <p:spPr>
          <a:xfrm>
            <a:off x="388994" y="1052736"/>
            <a:ext cx="821545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2800" dirty="0" smtClean="0"/>
              <a:t>Impacto en indicadores sociales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11560" y="234888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dirty="0" smtClean="0"/>
              <a:t>Reducción en la brecha de pobreza.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dirty="0" smtClean="0"/>
              <a:t>Incremento en el número de mujeres con acceso a empleo digno.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dirty="0" smtClean="0"/>
              <a:t>Reducción del Índice de Inseguridad Alimentaria.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dirty="0" smtClean="0"/>
              <a:t>Reducción de la dependencia a los programas asistencialistas.</a:t>
            </a:r>
            <a:endParaRPr lang="es-GT" dirty="0"/>
          </a:p>
        </p:txBody>
      </p:sp>
      <p:sp>
        <p:nvSpPr>
          <p:cNvPr id="8" name="2 Título"/>
          <p:cNvSpPr txBox="1">
            <a:spLocks/>
          </p:cNvSpPr>
          <p:nvPr/>
        </p:nvSpPr>
        <p:spPr>
          <a:xfrm>
            <a:off x="388994" y="1790530"/>
            <a:ext cx="418300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2400" dirty="0" smtClean="0"/>
              <a:t>Programa Creciendo Seguro</a:t>
            </a:r>
          </a:p>
        </p:txBody>
      </p:sp>
      <p:sp>
        <p:nvSpPr>
          <p:cNvPr id="12" name="2 Título"/>
          <p:cNvSpPr txBox="1">
            <a:spLocks/>
          </p:cNvSpPr>
          <p:nvPr/>
        </p:nvSpPr>
        <p:spPr>
          <a:xfrm>
            <a:off x="388994" y="3671313"/>
            <a:ext cx="418300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2400" dirty="0" smtClean="0"/>
              <a:t>Dirección de Servicio Social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39552" y="4297474"/>
            <a:ext cx="73888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dirty="0" smtClean="0"/>
              <a:t>Mejoramiento de las condiciones de vida de la población guatemalteca en situación de pobreza y pobreza extrema mediante la realización de jornadas medicas y la dotación de productos ortopédicos.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dirty="0" smtClean="0"/>
              <a:t>Personas afectadas por alguna discapacidad con acceso a beneficios sociales.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dirty="0" smtClean="0"/>
              <a:t>Mejoramiento en la atención a Unidades Familiares Migrantes Retornadas.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790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4762872" cy="504056"/>
          </a:xfrm>
        </p:spPr>
        <p:txBody>
          <a:bodyPr/>
          <a:lstStyle/>
          <a:p>
            <a:r>
              <a:rPr lang="es-GT" dirty="0" smtClean="0"/>
              <a:t>Necesidades Financieras</a:t>
            </a:r>
            <a:endParaRPr lang="es-GT" dirty="0"/>
          </a:p>
        </p:txBody>
      </p:sp>
      <p:sp>
        <p:nvSpPr>
          <p:cNvPr id="4" name="CuadroTexto 3"/>
          <p:cNvSpPr txBox="1"/>
          <p:nvPr/>
        </p:nvSpPr>
        <p:spPr>
          <a:xfrm>
            <a:off x="247184" y="3933056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400" b="1" dirty="0" smtClean="0"/>
              <a:t>Q 163.63</a:t>
            </a:r>
            <a:endParaRPr lang="es-GT" sz="14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331640" y="331713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400" b="1" dirty="0" smtClean="0"/>
              <a:t>Q 233.54</a:t>
            </a:r>
            <a:endParaRPr lang="es-GT" sz="14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483768" y="2833191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400" b="1" dirty="0" smtClean="0"/>
              <a:t>Q 280.68</a:t>
            </a:r>
            <a:endParaRPr lang="es-GT" sz="14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597938" y="234306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400" b="1" dirty="0" smtClean="0"/>
              <a:t>Q 329.24</a:t>
            </a:r>
            <a:endParaRPr lang="es-GT" sz="1400" b="1" dirty="0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2491"/>
              </p:ext>
            </p:extLst>
          </p:nvPr>
        </p:nvGraphicFramePr>
        <p:xfrm>
          <a:off x="0" y="620688"/>
          <a:ext cx="691276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Llamada de flecha a la izquierda 4"/>
          <p:cNvSpPr/>
          <p:nvPr/>
        </p:nvSpPr>
        <p:spPr>
          <a:xfrm>
            <a:off x="6588224" y="3645024"/>
            <a:ext cx="1584176" cy="1728192"/>
          </a:xfrm>
          <a:prstGeom prst="leftArrowCallou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200" dirty="0" smtClean="0"/>
              <a:t>Programa Hogares Comunitarios</a:t>
            </a:r>
            <a:endParaRPr lang="es-GT" sz="1200" dirty="0"/>
          </a:p>
        </p:txBody>
      </p:sp>
      <p:sp>
        <p:nvSpPr>
          <p:cNvPr id="6" name="Llamada de flecha a la izquierda 5"/>
          <p:cNvSpPr/>
          <p:nvPr/>
        </p:nvSpPr>
        <p:spPr>
          <a:xfrm>
            <a:off x="6584316" y="1852947"/>
            <a:ext cx="1588083" cy="1288021"/>
          </a:xfrm>
          <a:prstGeom prst="left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600" dirty="0" smtClean="0"/>
              <a:t>Programa Mis Años Dorados</a:t>
            </a:r>
            <a:endParaRPr lang="es-GT" sz="1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716016" y="196909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400" b="1" dirty="0" smtClean="0"/>
              <a:t>Q374.50</a:t>
            </a:r>
            <a:endParaRPr lang="es-GT" sz="14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868144" y="154517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400" b="1" dirty="0" smtClean="0"/>
              <a:t>Q419.95</a:t>
            </a:r>
            <a:endParaRPr lang="es-GT" sz="1400" b="1" dirty="0"/>
          </a:p>
        </p:txBody>
      </p:sp>
    </p:spTree>
    <p:extLst>
      <p:ext uri="{BB962C8B-B14F-4D97-AF65-F5344CB8AC3E}">
        <p14:creationId xmlns:p14="http://schemas.microsoft.com/office/powerpoint/2010/main" val="341931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4762872" cy="504056"/>
          </a:xfrm>
        </p:spPr>
        <p:txBody>
          <a:bodyPr/>
          <a:lstStyle/>
          <a:p>
            <a:r>
              <a:rPr lang="es-GT" dirty="0" smtClean="0"/>
              <a:t>Necesidades Financieras</a:t>
            </a:r>
            <a:endParaRPr lang="es-GT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673548"/>
              </p:ext>
            </p:extLst>
          </p:nvPr>
        </p:nvGraphicFramePr>
        <p:xfrm>
          <a:off x="366713" y="1196752"/>
          <a:ext cx="7805687" cy="5008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348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548680"/>
            <a:ext cx="4762872" cy="648072"/>
          </a:xfrm>
        </p:spPr>
        <p:txBody>
          <a:bodyPr/>
          <a:lstStyle/>
          <a:p>
            <a:r>
              <a:rPr lang="es-GT" dirty="0" smtClean="0"/>
              <a:t>Conclusiones</a:t>
            </a:r>
            <a:endParaRPr lang="es-GT" dirty="0"/>
          </a:p>
        </p:txBody>
      </p:sp>
      <p:sp>
        <p:nvSpPr>
          <p:cNvPr id="2" name="CuadroTexto 1"/>
          <p:cNvSpPr txBox="1"/>
          <p:nvPr/>
        </p:nvSpPr>
        <p:spPr>
          <a:xfrm>
            <a:off x="354333" y="1340768"/>
            <a:ext cx="77048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GT" dirty="0"/>
              <a:t>La planificación </a:t>
            </a:r>
            <a:r>
              <a:rPr lang="es-GT" dirty="0" smtClean="0"/>
              <a:t>multianual </a:t>
            </a:r>
            <a:r>
              <a:rPr lang="es-GT" dirty="0"/>
              <a:t>busca incrementar la capacidad </a:t>
            </a:r>
            <a:r>
              <a:rPr lang="es-GT" dirty="0" smtClean="0"/>
              <a:t>operativa institucional, para lo cual se solicita un incremento presupuestario </a:t>
            </a:r>
            <a:r>
              <a:rPr lang="es-GT" dirty="0"/>
              <a:t>de Q163.3 millones en 2017 a  Q419.95 en 2022</a:t>
            </a:r>
            <a:r>
              <a:rPr lang="es-GT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GT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GT" dirty="0"/>
              <a:t>El mayor incremento se registra entre 2017 y 2018 </a:t>
            </a:r>
            <a:r>
              <a:rPr lang="es-GT" dirty="0" smtClean="0"/>
              <a:t>(+Q69.91 </a:t>
            </a:r>
            <a:r>
              <a:rPr lang="es-GT" dirty="0"/>
              <a:t>millones) derivado de la implementación de los Centros de Atención Permanente </a:t>
            </a:r>
            <a:r>
              <a:rPr lang="es-GT" dirty="0" smtClean="0"/>
              <a:t>o </a:t>
            </a:r>
            <a:r>
              <a:rPr lang="es-GT" i="1" dirty="0" smtClean="0"/>
              <a:t>Casas Hogar </a:t>
            </a:r>
            <a:r>
              <a:rPr lang="es-GT" dirty="0" smtClean="0"/>
              <a:t>para la atención de Adultos Mayores </a:t>
            </a:r>
            <a:r>
              <a:rPr lang="es-GT" dirty="0"/>
              <a:t> </a:t>
            </a:r>
            <a:r>
              <a:rPr lang="es-GT" dirty="0" smtClean="0"/>
              <a:t>en el marco de la </a:t>
            </a:r>
            <a:r>
              <a:rPr lang="es-GT" dirty="0" smtClean="0"/>
              <a:t>implementación </a:t>
            </a:r>
            <a:r>
              <a:rPr lang="es-GT" dirty="0" smtClean="0"/>
              <a:t>del CONAPROV; y </a:t>
            </a:r>
            <a:r>
              <a:rPr lang="es-GT" dirty="0"/>
              <a:t>al incremento en un 25% en la cobertura del Programa Hogares Comunitarios.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GT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GT" dirty="0" smtClean="0"/>
              <a:t>Se fortalecerán las acciones institucionales en materia de atención a Unidades Familiares Migrantes retornadas vía aérea y terrestre a través de la Dirección de Servicio Social.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G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GT" dirty="0" smtClean="0"/>
              <a:t>Se busca incrementar la presencia a nivel territorial del Programa Creciendo Seguro para fortalecer la capacidad de generación de ingresos económicos y </a:t>
            </a:r>
            <a:r>
              <a:rPr lang="es-GT" dirty="0" err="1" smtClean="0"/>
              <a:t>emprendedurísmo</a:t>
            </a:r>
            <a:r>
              <a:rPr lang="es-GT" dirty="0" smtClean="0"/>
              <a:t> en grupos de mujeres que viven en situación de pobreza o pobreza extrema.</a:t>
            </a:r>
          </a:p>
        </p:txBody>
      </p:sp>
    </p:spTree>
    <p:extLst>
      <p:ext uri="{BB962C8B-B14F-4D97-AF65-F5344CB8AC3E}">
        <p14:creationId xmlns:p14="http://schemas.microsoft.com/office/powerpoint/2010/main" val="35429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843808" y="2924944"/>
            <a:ext cx="3096344" cy="648072"/>
          </a:xfrm>
        </p:spPr>
        <p:txBody>
          <a:bodyPr/>
          <a:lstStyle/>
          <a:p>
            <a:r>
              <a:rPr lang="es-GT" dirty="0" smtClean="0"/>
              <a:t>¡Muchas Gracias!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3377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179512" y="260648"/>
            <a:ext cx="4762872" cy="634082"/>
          </a:xfrm>
        </p:spPr>
        <p:txBody>
          <a:bodyPr/>
          <a:lstStyle/>
          <a:p>
            <a:r>
              <a:rPr lang="es-GT" dirty="0"/>
              <a:t>Visión y </a:t>
            </a:r>
            <a:r>
              <a:rPr lang="es-GT" dirty="0" smtClean="0"/>
              <a:t>Base Legal</a:t>
            </a:r>
            <a:endParaRPr lang="es-GT" dirty="0"/>
          </a:p>
        </p:txBody>
      </p:sp>
      <p:sp>
        <p:nvSpPr>
          <p:cNvPr id="6" name="Rectángulo 5"/>
          <p:cNvSpPr/>
          <p:nvPr/>
        </p:nvSpPr>
        <p:spPr>
          <a:xfrm>
            <a:off x="338348" y="1240492"/>
            <a:ext cx="7789602" cy="2058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GT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VISIÓN</a:t>
            </a:r>
            <a:endParaRPr lang="es-GT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G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 </a:t>
            </a:r>
            <a:r>
              <a:rPr lang="es-G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institución pública reconocida a nivel nacional por su capacidad de brindar apoyo social de calidad a las familias en condición de vulnerabilidad, gestora de esfuerzos compartidos entre el sector público, privado, la sociedad civil y la cooperación nacional e internacional, para promover el desarrollo del capital social del país.</a:t>
            </a:r>
            <a:endParaRPr lang="es-G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38348" y="3623737"/>
            <a:ext cx="7632848" cy="2903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GT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 LEGAL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G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Secretaría de Obras Sociales de la Esposa del Presidente de la República -SOSEP- fue creada mediante el Acuerdo Gubernativo Número 893-91 de fecha 22 de noviembre de </a:t>
            </a:r>
            <a:r>
              <a:rPr lang="es-GT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1991.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GT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Acuerdo Gubernativo Número 351-94 de fecha 14 de julio de 1994. Reglamento de la Secretaría de Obras Sociales de la Esposa del Presidente de la República.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GT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Decreto Número 80-96 de fecha 19 de septiembre de 1996, Ley de Protección para las Personas de la Tercera Edad; en el artículo 32 crea el Comité Nacional de Protección a la Vejez -CONAPROV- y lo adscribe a SOSEP.</a:t>
            </a:r>
          </a:p>
        </p:txBody>
      </p:sp>
    </p:spTree>
    <p:extLst>
      <p:ext uri="{BB962C8B-B14F-4D97-AF65-F5344CB8AC3E}">
        <p14:creationId xmlns:p14="http://schemas.microsoft.com/office/powerpoint/2010/main" val="3168373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179512" y="260648"/>
            <a:ext cx="4762872" cy="634082"/>
          </a:xfrm>
        </p:spPr>
        <p:txBody>
          <a:bodyPr/>
          <a:lstStyle/>
          <a:p>
            <a:r>
              <a:rPr lang="es-GT" dirty="0"/>
              <a:t>Visión y </a:t>
            </a:r>
            <a:r>
              <a:rPr lang="es-GT" dirty="0" smtClean="0"/>
              <a:t>Base Legal</a:t>
            </a:r>
            <a:endParaRPr lang="es-GT" dirty="0"/>
          </a:p>
        </p:txBody>
      </p:sp>
      <p:sp>
        <p:nvSpPr>
          <p:cNvPr id="7" name="Rectángulo 6"/>
          <p:cNvSpPr/>
          <p:nvPr/>
        </p:nvSpPr>
        <p:spPr>
          <a:xfrm>
            <a:off x="395536" y="1268760"/>
            <a:ext cx="7632848" cy="4711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GT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 LEGAL</a:t>
            </a:r>
          </a:p>
          <a:p>
            <a:pPr algn="just"/>
            <a:endParaRPr lang="es-GT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GT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Acuerdos </a:t>
            </a:r>
            <a:r>
              <a:rPr lang="es-G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Creación de los Programas Sociales de SOSEP</a:t>
            </a:r>
            <a:r>
              <a:rPr lang="es-GT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GT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 Hogares Comunitarios: Acuerdo Gubernativo 171-95 del 25 de abril de 1995.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GT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GT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Dirección de Servicio Social: Acuerdo Interno 82-2005 del 01 de abril de 2012 y Acuerdo Gubernativo 169-2009 del 22 de junio de 2009 el cual le </a:t>
            </a:r>
            <a:r>
              <a:rPr lang="es-GT" sz="1600" dirty="0"/>
              <a:t>faculta para la dotación de sillas de ruedas, bastones, prótesis, productos farmacéuticos o medicinales y cualquier otro servicio de carácter médico social a personas que viven en situación de pobreza o pobreza extrema.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GT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GT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 Nacional del Adulto Mayor “Mis Años Dorados: Acuerdo Interno 183-2012 del 16 de julio de 2012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GT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GT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 Creciendo Seguro: Acuerdo Interno 270-2012 del 27 de noviembre de 2012.</a:t>
            </a:r>
            <a:endParaRPr lang="es-G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000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64374"/>
            <a:ext cx="4762872" cy="1060370"/>
          </a:xfrm>
        </p:spPr>
        <p:txBody>
          <a:bodyPr/>
          <a:lstStyle/>
          <a:p>
            <a:r>
              <a:rPr lang="es-GT" dirty="0" smtClean="0"/>
              <a:t>Oferta Programática Vigente y Costo 2017</a:t>
            </a:r>
            <a:endParaRPr lang="es-GT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435727"/>
              </p:ext>
            </p:extLst>
          </p:nvPr>
        </p:nvGraphicFramePr>
        <p:xfrm>
          <a:off x="323528" y="1268761"/>
          <a:ext cx="7704856" cy="503337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944216"/>
                <a:gridCol w="1584176"/>
                <a:gridCol w="4176464"/>
              </a:tblGrid>
              <a:tr h="177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100" dirty="0">
                          <a:effectLst/>
                        </a:rPr>
                        <a:t>PROGRAMA SOCIAL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43" marR="52543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100" dirty="0">
                          <a:effectLst/>
                        </a:rPr>
                        <a:t>POBLACIÓN OBJETIVO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43" marR="52543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100" dirty="0">
                          <a:effectLst/>
                        </a:rPr>
                        <a:t>BIENES Y/O SERVICIOS ENTREGADOS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43" marR="52543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100" b="1" dirty="0">
                          <a:effectLst/>
                        </a:rPr>
                        <a:t>Hogares Comunitarios</a:t>
                      </a:r>
                      <a:endParaRPr lang="es-G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43" marR="52543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100" dirty="0">
                          <a:effectLst/>
                        </a:rPr>
                        <a:t>Niños y niñas de 0 a </a:t>
                      </a:r>
                      <a:r>
                        <a:rPr lang="es-GT" sz="1100" dirty="0" smtClean="0">
                          <a:effectLst/>
                        </a:rPr>
                        <a:t>7 </a:t>
                      </a:r>
                      <a:r>
                        <a:rPr lang="es-GT" sz="1100" dirty="0">
                          <a:effectLst/>
                        </a:rPr>
                        <a:t>años de edad en situación de pobreza o pobreza extrema.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43" marR="52543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GT" sz="1100" dirty="0">
                          <a:effectLst/>
                        </a:rPr>
                        <a:t>Educación inicial y preprimaria.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GT" sz="1100" dirty="0">
                          <a:effectLst/>
                        </a:rPr>
                        <a:t>Alimentación complementaria.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GT" sz="1100" dirty="0">
                          <a:effectLst/>
                        </a:rPr>
                        <a:t>Cuidado diurno.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GT" sz="1100" dirty="0">
                          <a:effectLst/>
                        </a:rPr>
                        <a:t>Monitoreo del estado nutricional de los beneficiarios.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GT" sz="1100" dirty="0">
                          <a:effectLst/>
                        </a:rPr>
                        <a:t>Capacitaciones a padres de familia.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43" marR="52543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126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100" b="1" dirty="0">
                          <a:effectLst/>
                        </a:rPr>
                        <a:t>Dirección de Servicio Social</a:t>
                      </a:r>
                      <a:endParaRPr lang="es-G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43" marR="52543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100" dirty="0">
                          <a:effectLst/>
                        </a:rPr>
                        <a:t>Población en general en situación de pobreza o pobreza extrema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43" marR="52543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GT" sz="1100" dirty="0">
                          <a:effectLst/>
                        </a:rPr>
                        <a:t>Jornadas médicas de distintas especialidades.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GT" sz="1100" dirty="0">
                          <a:effectLst/>
                        </a:rPr>
                        <a:t>Dotación de productos ortopédicos, tratamientos médicos y otros servicios sociales.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43" marR="52543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267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100" dirty="0">
                          <a:effectLst/>
                        </a:rPr>
                        <a:t>Unidades Familiares Migrantes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43" marR="52543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GT" sz="1100" dirty="0">
                          <a:effectLst/>
                        </a:rPr>
                        <a:t>Recepción a UFM retornadas.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GT" sz="1100" dirty="0">
                          <a:effectLst/>
                        </a:rPr>
                        <a:t>Servicio de traslado a sus lugares de origen.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GT" sz="1100" dirty="0">
                          <a:effectLst/>
                        </a:rPr>
                        <a:t>Vinculación a Programas Sociales de SOSEP.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43" marR="52543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515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100" b="1" dirty="0">
                          <a:effectLst/>
                        </a:rPr>
                        <a:t>Creciendo Seguro</a:t>
                      </a:r>
                      <a:endParaRPr lang="es-G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43" marR="52543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100" dirty="0">
                          <a:effectLst/>
                        </a:rPr>
                        <a:t>Mujeres </a:t>
                      </a:r>
                      <a:r>
                        <a:rPr lang="es-GT" sz="1100" dirty="0" smtClean="0">
                          <a:effectLst/>
                        </a:rPr>
                        <a:t>en </a:t>
                      </a:r>
                      <a:r>
                        <a:rPr lang="es-GT" sz="1100" dirty="0">
                          <a:effectLst/>
                        </a:rPr>
                        <a:t>situación de pobreza o pobreza extrema.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43" marR="52543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GT" sz="1100" dirty="0">
                          <a:effectLst/>
                        </a:rPr>
                        <a:t>Capacitaciones y asistencia técnica en proyectos productivos.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GT" sz="1100" dirty="0" smtClean="0">
                          <a:effectLst/>
                        </a:rPr>
                        <a:t>Diseño de imagen</a:t>
                      </a:r>
                      <a:r>
                        <a:rPr lang="es-GT" sz="1100" baseline="0" dirty="0" smtClean="0">
                          <a:effectLst/>
                        </a:rPr>
                        <a:t> empresarial y estrategia de mercadeo.</a:t>
                      </a:r>
                      <a:endParaRPr lang="es-GT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GT" sz="1100" dirty="0">
                          <a:effectLst/>
                        </a:rPr>
                        <a:t>Eventos de promoción y comercialización de sus productos.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GT" sz="1100" dirty="0">
                          <a:effectLst/>
                        </a:rPr>
                        <a:t>Capacitaciones en SAN.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43" marR="52543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4383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G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43" marR="52543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Población</a:t>
                      </a:r>
                      <a:r>
                        <a:rPr lang="es-GT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femenina en general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43" marR="52543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G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Programa “Ciudad Mujer Guatemala”,</a:t>
                      </a:r>
                      <a:r>
                        <a:rPr lang="es-GT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GT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 brindará atención integral a la población femenina, mediante un modelo de gestión que se basa en la prestación de servicios coordinados con varias instituciones públicas.</a:t>
                      </a:r>
                      <a:endParaRPr lang="es-G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43" marR="52543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071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100" b="1" dirty="0">
                          <a:effectLst/>
                        </a:rPr>
                        <a:t>Programa Nacional del Adulto Mayor “Mis Años Dorados”</a:t>
                      </a:r>
                      <a:endParaRPr lang="es-G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43" marR="52543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100" dirty="0">
                          <a:effectLst/>
                        </a:rPr>
                        <a:t>Adultos de 60 años o más, en situación de pobreza o pobreza extrema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43" marR="52543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GT" sz="1100" dirty="0">
                          <a:effectLst/>
                        </a:rPr>
                        <a:t>Cuidado Diurno.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GT" sz="1100" dirty="0">
                          <a:effectLst/>
                        </a:rPr>
                        <a:t>Alimentación.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GT" sz="1100" dirty="0">
                          <a:effectLst/>
                        </a:rPr>
                        <a:t>Terapias físicas y ocupacionales.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GT" sz="1100" dirty="0">
                          <a:effectLst/>
                        </a:rPr>
                        <a:t>Eventos de reducción de la brecha generacional</a:t>
                      </a:r>
                      <a:r>
                        <a:rPr lang="es-GT" sz="1100" dirty="0" smtClean="0">
                          <a:effectLst/>
                        </a:rPr>
                        <a:t>.</a:t>
                      </a:r>
                    </a:p>
                  </a:txBody>
                  <a:tcPr marL="52543" marR="52543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686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s-GT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Cuidado</a:t>
                      </a:r>
                      <a:r>
                        <a:rPr lang="es-GT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permanente en “</a:t>
                      </a:r>
                      <a:r>
                        <a:rPr lang="es-GT" sz="1100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Casas Hogar” (implementación en segundo semestre 2017, </a:t>
                      </a:r>
                      <a:r>
                        <a:rPr lang="es-GT" sz="1100" b="1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pendiente ampliación presupuestaria</a:t>
                      </a:r>
                      <a:r>
                        <a:rPr lang="es-GT" sz="1100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 </a:t>
                      </a:r>
                      <a:r>
                        <a:rPr lang="es-GT" sz="1100" i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el marco </a:t>
                      </a:r>
                      <a:r>
                        <a:rPr lang="es-GT" sz="1100" i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la implementación del </a:t>
                      </a:r>
                      <a:r>
                        <a:rPr lang="es-GT" sz="1100" b="1" i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CONAPROV</a:t>
                      </a:r>
                      <a:r>
                        <a:rPr lang="es-GT" sz="1100" b="1" i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G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43" marR="52543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9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64374"/>
            <a:ext cx="4762872" cy="1210146"/>
          </a:xfrm>
        </p:spPr>
        <p:txBody>
          <a:bodyPr/>
          <a:lstStyle/>
          <a:p>
            <a:r>
              <a:rPr lang="es-GT" dirty="0" smtClean="0"/>
              <a:t>Oferta Programática Vigente y Costo 2017</a:t>
            </a:r>
            <a:endParaRPr lang="es-GT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913268"/>
              </p:ext>
            </p:extLst>
          </p:nvPr>
        </p:nvGraphicFramePr>
        <p:xfrm>
          <a:off x="179512" y="1556791"/>
          <a:ext cx="4536504" cy="2734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341984"/>
              </p:ext>
            </p:extLst>
          </p:nvPr>
        </p:nvGraphicFramePr>
        <p:xfrm>
          <a:off x="4139952" y="1484784"/>
          <a:ext cx="475252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431540" y="4935408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dirty="0"/>
              <a:t>El presupuesto institucional está constituido por un programa presupuestario (38. Obras Sociales) distribuido en 5 Actividades Presupuestarias (1 por cada Programa Social y 1 para actividades administrativas), siendo la más relevante la actividad del Programa Hogares Comunitarios. Se tiene programado atender a 106,000 beneficiarios durante el presente ejercicio fiscal.</a:t>
            </a:r>
          </a:p>
        </p:txBody>
      </p:sp>
    </p:spTree>
    <p:extLst>
      <p:ext uri="{BB962C8B-B14F-4D97-AF65-F5344CB8AC3E}">
        <p14:creationId xmlns:p14="http://schemas.microsoft.com/office/powerpoint/2010/main" val="16158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4762872" cy="581824"/>
          </a:xfrm>
        </p:spPr>
        <p:txBody>
          <a:bodyPr/>
          <a:lstStyle/>
          <a:p>
            <a:r>
              <a:rPr lang="es-GT" dirty="0" smtClean="0"/>
              <a:t>Priorización programática</a:t>
            </a:r>
            <a:endParaRPr lang="es-GT" dirty="0"/>
          </a:p>
        </p:txBody>
      </p:sp>
      <p:sp>
        <p:nvSpPr>
          <p:cNvPr id="4" name="2 Título"/>
          <p:cNvSpPr txBox="1">
            <a:spLocks/>
          </p:cNvSpPr>
          <p:nvPr/>
        </p:nvSpPr>
        <p:spPr>
          <a:xfrm>
            <a:off x="251520" y="992465"/>
            <a:ext cx="6127306" cy="581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2800" dirty="0" smtClean="0"/>
              <a:t>1. Programa Hogares Comunitarios</a:t>
            </a:r>
            <a:endParaRPr lang="es-GT" sz="28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07504" y="1628800"/>
            <a:ext cx="82089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500" dirty="0" smtClean="0"/>
              <a:t>Justificación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GT" sz="1500" dirty="0" smtClean="0"/>
              <a:t>Programa </a:t>
            </a:r>
            <a:r>
              <a:rPr lang="es-GT" sz="1500" dirty="0"/>
              <a:t>enfocado en la niñez </a:t>
            </a:r>
            <a:r>
              <a:rPr lang="es-GT" sz="1500" dirty="0" smtClean="0"/>
              <a:t>en edades de 0 a 7 años, que </a:t>
            </a:r>
            <a:r>
              <a:rPr lang="es-GT" sz="1500" dirty="0"/>
              <a:t>vive en situación de vulnerabilidad</a:t>
            </a:r>
            <a:r>
              <a:rPr lang="es-GT" sz="15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GT" sz="1500" dirty="0" smtClean="0"/>
              <a:t>Brinda servicios de educación inicial. Nivel educativo con baja cobertura a nivel nacional.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GT" sz="1500" dirty="0" smtClean="0"/>
              <a:t>Garantiza el acceso a alimentación adecuada.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GT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500" dirty="0" smtClean="0"/>
              <a:t>Cantidad de beneficiarios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GT" sz="1500" dirty="0" smtClean="0"/>
              <a:t>De 17,000 en 2017 a 38,300 en 2022</a:t>
            </a:r>
            <a:endParaRPr lang="es-GT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GT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500" dirty="0"/>
              <a:t>Impacto en los indicadores sociales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GT" sz="1500" dirty="0"/>
              <a:t>Mejoramiento en el Índice de Inseguridad Alimentaria y Nutricional.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GT" sz="1500" dirty="0"/>
              <a:t>Incremento en la cobertura educativa.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GT" sz="1500" dirty="0"/>
              <a:t>Mayor </a:t>
            </a:r>
            <a:r>
              <a:rPr lang="es-GT" sz="1500" dirty="0" smtClean="0"/>
              <a:t>inversión en educación respecto del PIB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GT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500" dirty="0" smtClean="0"/>
              <a:t>Modelo de Gestión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GT" sz="1500" dirty="0" smtClean="0"/>
              <a:t>Ser reconocidos como Centros de Educación y Desarrollo Infantil -CEDI- por el Ministerio de Educación para garantizar la dotación de personal docente.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GT" sz="1500" dirty="0" smtClean="0"/>
              <a:t>Priorizar la apertura de </a:t>
            </a:r>
            <a:r>
              <a:rPr lang="es-GT" sz="1500" dirty="0" err="1" smtClean="0"/>
              <a:t>CADI´s</a:t>
            </a:r>
            <a:r>
              <a:rPr lang="es-GT" sz="1500" dirty="0" smtClean="0"/>
              <a:t> sobre los Hogares Comunitarios en alianza con Gobiernos Locales, esta modalidad tiene un menor costo de operación y mejor </a:t>
            </a:r>
            <a:r>
              <a:rPr lang="es-GT" sz="1500" dirty="0" smtClean="0"/>
              <a:t>operatividad.</a:t>
            </a:r>
            <a:endParaRPr lang="es-GT" sz="15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GT" sz="1500" dirty="0" smtClean="0"/>
              <a:t>Apertura de 142 </a:t>
            </a:r>
            <a:r>
              <a:rPr lang="es-GT" sz="1500" dirty="0" err="1" smtClean="0"/>
              <a:t>CADI´s</a:t>
            </a:r>
            <a:r>
              <a:rPr lang="es-GT" sz="1500" dirty="0" smtClean="0"/>
              <a:t> anuales durante el período 2018-2022 </a:t>
            </a:r>
          </a:p>
        </p:txBody>
      </p:sp>
    </p:spTree>
    <p:extLst>
      <p:ext uri="{BB962C8B-B14F-4D97-AF65-F5344CB8AC3E}">
        <p14:creationId xmlns:p14="http://schemas.microsoft.com/office/powerpoint/2010/main" val="373770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150589"/>
            <a:ext cx="4762872" cy="504056"/>
          </a:xfrm>
        </p:spPr>
        <p:txBody>
          <a:bodyPr/>
          <a:lstStyle/>
          <a:p>
            <a:r>
              <a:rPr lang="es-GT" dirty="0" smtClean="0"/>
              <a:t>Priorización programática</a:t>
            </a:r>
            <a:endParaRPr lang="es-GT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393936"/>
              </p:ext>
            </p:extLst>
          </p:nvPr>
        </p:nvGraphicFramePr>
        <p:xfrm>
          <a:off x="347057" y="2492896"/>
          <a:ext cx="4392488" cy="2881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2 Título"/>
          <p:cNvSpPr txBox="1">
            <a:spLocks/>
          </p:cNvSpPr>
          <p:nvPr/>
        </p:nvSpPr>
        <p:spPr>
          <a:xfrm>
            <a:off x="172970" y="1052736"/>
            <a:ext cx="50639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2800" dirty="0" smtClean="0"/>
              <a:t>Programa Hogares Comunitarios</a:t>
            </a:r>
            <a:endParaRPr lang="es-GT" sz="2800" dirty="0"/>
          </a:p>
        </p:txBody>
      </p:sp>
      <p:sp>
        <p:nvSpPr>
          <p:cNvPr id="5" name="Rectángulo redondeado 4"/>
          <p:cNvSpPr/>
          <p:nvPr/>
        </p:nvSpPr>
        <p:spPr>
          <a:xfrm>
            <a:off x="5250860" y="1916832"/>
            <a:ext cx="2725960" cy="40324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sz="1600" dirty="0" smtClean="0"/>
              <a:t>Se considera prioritario el fortalecimiento del Programa Hogares Comunitarios con el objetivo de incrementar su cobertura de </a:t>
            </a:r>
            <a:r>
              <a:rPr lang="es-GT" sz="1600" b="1" dirty="0" smtClean="0"/>
              <a:t>17,000 beneficiarios en 2017 a 38,300 en 2022</a:t>
            </a:r>
            <a:r>
              <a:rPr lang="es-GT" sz="1600" dirty="0" smtClean="0"/>
              <a:t> y así contribuir al mejoramiento de las condiciones nutricionales en niños menores de 6 años y ampliar la cobertura de los servicios educativos en los niveles inicial y preprimaria.</a:t>
            </a:r>
            <a:endParaRPr lang="es-GT" sz="1600" dirty="0"/>
          </a:p>
        </p:txBody>
      </p:sp>
    </p:spTree>
    <p:extLst>
      <p:ext uri="{BB962C8B-B14F-4D97-AF65-F5344CB8AC3E}">
        <p14:creationId xmlns:p14="http://schemas.microsoft.com/office/powerpoint/2010/main" val="244722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150589"/>
            <a:ext cx="4762872" cy="504056"/>
          </a:xfrm>
        </p:spPr>
        <p:txBody>
          <a:bodyPr/>
          <a:lstStyle/>
          <a:p>
            <a:r>
              <a:rPr lang="es-GT" dirty="0" smtClean="0"/>
              <a:t>Priorización programática</a:t>
            </a:r>
            <a:endParaRPr lang="es-GT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432107"/>
              </p:ext>
            </p:extLst>
          </p:nvPr>
        </p:nvGraphicFramePr>
        <p:xfrm>
          <a:off x="396560" y="1709219"/>
          <a:ext cx="468984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2 Título"/>
          <p:cNvSpPr txBox="1">
            <a:spLocks/>
          </p:cNvSpPr>
          <p:nvPr/>
        </p:nvSpPr>
        <p:spPr>
          <a:xfrm>
            <a:off x="172970" y="1052736"/>
            <a:ext cx="50639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2800" dirty="0" smtClean="0"/>
              <a:t>Programa Hogares Comunitarios</a:t>
            </a:r>
            <a:endParaRPr lang="es-GT" sz="28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164145"/>
              </p:ext>
            </p:extLst>
          </p:nvPr>
        </p:nvGraphicFramePr>
        <p:xfrm>
          <a:off x="2987824" y="4157491"/>
          <a:ext cx="468706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45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4762872" cy="581824"/>
          </a:xfrm>
        </p:spPr>
        <p:txBody>
          <a:bodyPr/>
          <a:lstStyle/>
          <a:p>
            <a:r>
              <a:rPr lang="es-GT" dirty="0" smtClean="0"/>
              <a:t>Priorización programática</a:t>
            </a:r>
            <a:endParaRPr lang="es-GT" dirty="0"/>
          </a:p>
        </p:txBody>
      </p:sp>
      <p:sp>
        <p:nvSpPr>
          <p:cNvPr id="4" name="2 Título"/>
          <p:cNvSpPr txBox="1">
            <a:spLocks/>
          </p:cNvSpPr>
          <p:nvPr/>
        </p:nvSpPr>
        <p:spPr>
          <a:xfrm>
            <a:off x="251520" y="868206"/>
            <a:ext cx="7704856" cy="581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2000" dirty="0" smtClean="0"/>
              <a:t>2. Programa Nacional del Adulto Mayor “Mis Años Dorados”</a:t>
            </a:r>
            <a:endParaRPr lang="es-GT" sz="2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251520" y="1412776"/>
            <a:ext cx="79928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600" dirty="0" smtClean="0"/>
              <a:t>Justificación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GT" sz="1600" dirty="0" smtClean="0"/>
              <a:t>Programa </a:t>
            </a:r>
            <a:r>
              <a:rPr lang="es-GT" sz="1600" dirty="0"/>
              <a:t>enfocado </a:t>
            </a:r>
            <a:r>
              <a:rPr lang="es-GT" sz="1600" dirty="0" smtClean="0"/>
              <a:t>en brindar atención integral al Adulto Mayor.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GT" sz="1600" dirty="0" smtClean="0"/>
              <a:t>Dar cumplimiento al Decreto Número 80-96 Ley de Protección para las Personas de la Tercera Edad </a:t>
            </a:r>
            <a:r>
              <a:rPr lang="es-GT" sz="1600" dirty="0" smtClean="0"/>
              <a:t>(Adulto </a:t>
            </a:r>
            <a:r>
              <a:rPr lang="es-GT" sz="1600" dirty="0"/>
              <a:t>M</a:t>
            </a:r>
            <a:r>
              <a:rPr lang="es-GT" sz="1600" dirty="0" smtClean="0"/>
              <a:t>ayor</a:t>
            </a:r>
            <a:r>
              <a:rPr lang="es-GT" sz="1600" dirty="0" smtClean="0"/>
              <a:t>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GT" sz="1600" dirty="0" smtClean="0"/>
              <a:t>Ampliación de servicios mediante la habilitación de Centros de Atención Permanente o </a:t>
            </a:r>
            <a:r>
              <a:rPr lang="es-GT" sz="1600" i="1" dirty="0" smtClean="0"/>
              <a:t>Casas Hogares, </a:t>
            </a:r>
            <a:r>
              <a:rPr lang="es-GT" sz="1600" dirty="0" smtClean="0"/>
              <a:t> en el marco de la </a:t>
            </a:r>
            <a:r>
              <a:rPr lang="es-GT" sz="1600" dirty="0" smtClean="0"/>
              <a:t>implementación </a:t>
            </a:r>
            <a:r>
              <a:rPr lang="es-GT" sz="1600" dirty="0" smtClean="0"/>
              <a:t>del CONAPROV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G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600" dirty="0" smtClean="0"/>
              <a:t>Cantidad de beneficiarios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GT" sz="1600" dirty="0" smtClean="0"/>
              <a:t>De 5,600 en 2017 a 8,490 en 2022</a:t>
            </a:r>
            <a:endParaRPr lang="es-G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G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600" dirty="0"/>
              <a:t>Impacto en los indicadores sociales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GT" sz="1600" dirty="0" smtClean="0"/>
              <a:t>Garantizar el acceso a la alimentación y a servicios de salud física y psicológica de los Adultos Mayores en situación de vulnerabilidad.</a:t>
            </a:r>
            <a:endParaRPr lang="es-GT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GT" sz="1600" dirty="0" smtClean="0"/>
              <a:t>Incrementar los servicios sociales que brinda el Estado.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G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1600" dirty="0" smtClean="0"/>
              <a:t>Modelo de Gestión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GT" sz="1600" dirty="0" smtClean="0"/>
              <a:t>Fortalecimiento de alianzas a nivel territorial con Gobiernos Locales.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GT" sz="1600" dirty="0" smtClean="0"/>
              <a:t>Incremento constante de 17 Centros MAD y 3 </a:t>
            </a:r>
            <a:r>
              <a:rPr lang="es-GT" sz="1600" i="1" dirty="0" smtClean="0"/>
              <a:t>Casas Hogar</a:t>
            </a:r>
            <a:r>
              <a:rPr lang="es-GT" sz="1600" dirty="0" smtClean="0"/>
              <a:t> </a:t>
            </a:r>
            <a:r>
              <a:rPr lang="es-GT" sz="1600" dirty="0" smtClean="0"/>
              <a:t>anuales para el período 2018-2022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GT" sz="1600" dirty="0" smtClean="0"/>
              <a:t>Mejorar las condiciones operativas de los Centros de Atención existentes.</a:t>
            </a:r>
          </a:p>
        </p:txBody>
      </p:sp>
    </p:spTree>
    <p:extLst>
      <p:ext uri="{BB962C8B-B14F-4D97-AF65-F5344CB8AC3E}">
        <p14:creationId xmlns:p14="http://schemas.microsoft.com/office/powerpoint/2010/main" val="260486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1615</Words>
  <Application>Microsoft Office PowerPoint</Application>
  <PresentationFormat>Presentación en pantalla (4:3)</PresentationFormat>
  <Paragraphs>210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Segoe UI Black</vt:lpstr>
      <vt:lpstr>Symbol</vt:lpstr>
      <vt:lpstr>Times New Roman</vt:lpstr>
      <vt:lpstr>Tema de Office</vt:lpstr>
      <vt:lpstr>Presentación de PowerPoint</vt:lpstr>
      <vt:lpstr>Visión y Base Legal</vt:lpstr>
      <vt:lpstr>Visión y Base Legal</vt:lpstr>
      <vt:lpstr>Oferta Programática Vigente y Costo 2017</vt:lpstr>
      <vt:lpstr>Oferta Programática Vigente y Costo 2017</vt:lpstr>
      <vt:lpstr>Priorización programática</vt:lpstr>
      <vt:lpstr>Priorización programática</vt:lpstr>
      <vt:lpstr>Priorización programática</vt:lpstr>
      <vt:lpstr>Priorización programática</vt:lpstr>
      <vt:lpstr>Priorización programática</vt:lpstr>
      <vt:lpstr>Priorización programática</vt:lpstr>
      <vt:lpstr>Priorización programática</vt:lpstr>
      <vt:lpstr>Priorización programática</vt:lpstr>
      <vt:lpstr>Priorización programática</vt:lpstr>
      <vt:lpstr>Necesidades Financieras</vt:lpstr>
      <vt:lpstr>Necesidades Financieras</vt:lpstr>
      <vt:lpstr>Conclusiones</vt:lpstr>
      <vt:lpstr>¡Muchas Gracias!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Hiram Azel Letona Ramos</dc:creator>
  <cp:lastModifiedBy>Elvin Leonel Fernandez Castellanos</cp:lastModifiedBy>
  <cp:revision>99</cp:revision>
  <cp:lastPrinted>2017-05-31T14:41:15Z</cp:lastPrinted>
  <dcterms:created xsi:type="dcterms:W3CDTF">2017-05-10T23:30:59Z</dcterms:created>
  <dcterms:modified xsi:type="dcterms:W3CDTF">2017-05-31T14:41:18Z</dcterms:modified>
</cp:coreProperties>
</file>