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1" r:id="rId3"/>
    <p:sldId id="325" r:id="rId4"/>
    <p:sldId id="317" r:id="rId5"/>
    <p:sldId id="318" r:id="rId6"/>
    <p:sldId id="301" r:id="rId7"/>
    <p:sldId id="312" r:id="rId8"/>
    <p:sldId id="313" r:id="rId9"/>
    <p:sldId id="314" r:id="rId10"/>
    <p:sldId id="279" r:id="rId11"/>
    <p:sldId id="280" r:id="rId12"/>
    <p:sldId id="281" r:id="rId13"/>
    <p:sldId id="310" r:id="rId14"/>
    <p:sldId id="299" r:id="rId15"/>
    <p:sldId id="316" r:id="rId16"/>
    <p:sldId id="282" r:id="rId17"/>
    <p:sldId id="300" r:id="rId18"/>
    <p:sldId id="315" r:id="rId19"/>
    <p:sldId id="283" r:id="rId20"/>
    <p:sldId id="297" r:id="rId21"/>
    <p:sldId id="284" r:id="rId22"/>
    <p:sldId id="302" r:id="rId23"/>
    <p:sldId id="285" r:id="rId24"/>
    <p:sldId id="303" r:id="rId25"/>
    <p:sldId id="321" r:id="rId26"/>
    <p:sldId id="322" r:id="rId27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3" autoAdjust="0"/>
    <p:restoredTop sz="94675" autoAdjust="0"/>
  </p:normalViewPr>
  <p:slideViewPr>
    <p:cSldViewPr>
      <p:cViewPr varScale="1">
        <p:scale>
          <a:sx n="66" d="100"/>
          <a:sy n="66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portes%20historicos%20MI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graficas%20presentaci&#243;n%20PRESUPUESTO%20ABIERT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graficas%20presentaci&#243;n%20PRESUPUESTO%20ABIER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Presupuesto Aprobado  2012-2017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11777703711934"/>
          <c:y val="0.12602700229075076"/>
          <c:w val="0.80591868393223798"/>
          <c:h val="0.77870073519168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'ejecución 2012-2016 (2)'!$C$8</c:f>
              <c:strCache>
                <c:ptCount val="1"/>
                <c:pt idx="0">
                  <c:v>Aprobado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'ejecución 2012-2016 (2)'!$B$9:$B$14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'ejecución 2012-2016 (2)'!$C$9:$C$14</c:f>
              <c:numCache>
                <c:formatCode>_(* #,##0.00_);_(* \(#,##0.00\);_(* "-"??_);_(@_)</c:formatCode>
                <c:ptCount val="6"/>
                <c:pt idx="0">
                  <c:v>1235417177.9000001</c:v>
                </c:pt>
                <c:pt idx="1">
                  <c:v>1586836082</c:v>
                </c:pt>
                <c:pt idx="2">
                  <c:v>1838827848</c:v>
                </c:pt>
                <c:pt idx="3">
                  <c:v>1211000000</c:v>
                </c:pt>
                <c:pt idx="4">
                  <c:v>1025484134</c:v>
                </c:pt>
                <c:pt idx="5">
                  <c:v>923000000</c:v>
                </c:pt>
              </c:numCache>
            </c:numRef>
          </c:val>
        </c:ser>
        <c:ser>
          <c:idx val="1"/>
          <c:order val="1"/>
          <c:tx>
            <c:strRef>
              <c:f>'ejecución 2012-2016'!$H$9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cat>
            <c:numRef>
              <c:f>'ejecución 2012-2016'!$B$9:$B$14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'ejecución 2012-2016'!$H$10:$H$13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98304"/>
        <c:axId val="40690816"/>
      </c:barChart>
      <c:catAx>
        <c:axId val="404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690816"/>
        <c:crosses val="autoZero"/>
        <c:auto val="1"/>
        <c:lblAlgn val="ctr"/>
        <c:lblOffset val="100"/>
        <c:noMultiLvlLbl val="0"/>
      </c:catAx>
      <c:valAx>
        <c:axId val="4069081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4049830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spPr>
    <a:noFill/>
  </c:spPr>
  <c:txPr>
    <a:bodyPr/>
    <a:lstStyle/>
    <a:p>
      <a:pPr>
        <a:defRPr sz="1600">
          <a:solidFill>
            <a:schemeClr val="tx2">
              <a:lumMod val="75000"/>
            </a:schemeClr>
          </a:solidFill>
          <a:latin typeface="Arial" pitchFamily="34" charset="0"/>
          <a:cs typeface="Arial" pitchFamily="34" charset="0"/>
        </a:defRPr>
      </a:pPr>
      <a:endParaRPr lang="es-G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Becas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Hoja1!$B$2:$B$7</c:f>
              <c:numCache>
                <c:formatCode>_(* #,##0_);_(* \(#,##0\);_(* "-"??_);_(@_)</c:formatCode>
                <c:ptCount val="6"/>
                <c:pt idx="0">
                  <c:v>10617</c:v>
                </c:pt>
                <c:pt idx="1">
                  <c:v>23500</c:v>
                </c:pt>
                <c:pt idx="2">
                  <c:v>36500</c:v>
                </c:pt>
                <c:pt idx="3">
                  <c:v>50500</c:v>
                </c:pt>
                <c:pt idx="4">
                  <c:v>66500</c:v>
                </c:pt>
                <c:pt idx="5">
                  <c:v>77500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82274688"/>
        <c:axId val="182710656"/>
      </c:barChart>
      <c:catAx>
        <c:axId val="18227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182710656"/>
        <c:crosses val="autoZero"/>
        <c:auto val="1"/>
        <c:lblAlgn val="ctr"/>
        <c:lblOffset val="100"/>
        <c:noMultiLvlLbl val="0"/>
      </c:catAx>
      <c:valAx>
        <c:axId val="18271065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227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es-G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Producción Institucional Vigente por Programa</a:t>
            </a:r>
          </a:p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es-G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(monto</a:t>
            </a:r>
            <a:r>
              <a:rPr lang="es-GT" sz="18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quetzales)</a:t>
            </a:r>
            <a:endParaRPr lang="es-GT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34428480869072436"/>
          <c:y val="0.16599376163591248"/>
          <c:w val="0.49786443481588466"/>
          <c:h val="0.8340062383640874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Hoja1!$F$46:$F$53</c:f>
              <c:strCache>
                <c:ptCount val="8"/>
                <c:pt idx="0">
                  <c:v>Comedores</c:v>
                </c:pt>
                <c:pt idx="1">
                  <c:v>TMC Alimentos</c:v>
                </c:pt>
                <c:pt idx="2">
                  <c:v>TMC Salud y Educación</c:v>
                </c:pt>
                <c:pt idx="3">
                  <c:v>Jóvenes Protagonistas</c:v>
                </c:pt>
                <c:pt idx="4">
                  <c:v>Becas de Educación y Empleo</c:v>
                </c:pt>
                <c:pt idx="5">
                  <c:v>FODES</c:v>
                </c:pt>
                <c:pt idx="6">
                  <c:v>Admon. Institucional</c:v>
                </c:pt>
                <c:pt idx="7">
                  <c:v>Presupuesto total</c:v>
                </c:pt>
              </c:strCache>
            </c:strRef>
          </c:cat>
          <c:val>
            <c:numRef>
              <c:f>Hoja1!$G$46:$G$53</c:f>
              <c:numCache>
                <c:formatCode>_("Q"* #,##0.00_);_("Q"* \(#,##0.00\);_("Q"* "-"??_);_(@_)</c:formatCode>
                <c:ptCount val="8"/>
                <c:pt idx="0">
                  <c:v>22742685</c:v>
                </c:pt>
                <c:pt idx="1">
                  <c:v>67090130</c:v>
                </c:pt>
                <c:pt idx="2">
                  <c:v>392958921</c:v>
                </c:pt>
                <c:pt idx="3">
                  <c:v>14827021</c:v>
                </c:pt>
                <c:pt idx="4">
                  <c:v>29300230</c:v>
                </c:pt>
                <c:pt idx="5">
                  <c:v>287096000</c:v>
                </c:pt>
                <c:pt idx="6">
                  <c:v>108985013</c:v>
                </c:pt>
                <c:pt idx="7">
                  <c:v>923000000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6506752"/>
        <c:axId val="156551424"/>
      </c:barChart>
      <c:catAx>
        <c:axId val="1565067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GT"/>
          </a:p>
        </c:txPr>
        <c:crossAx val="156551424"/>
        <c:crosses val="autoZero"/>
        <c:auto val="1"/>
        <c:lblAlgn val="ctr"/>
        <c:lblOffset val="100"/>
        <c:noMultiLvlLbl val="0"/>
      </c:catAx>
      <c:valAx>
        <c:axId val="156551424"/>
        <c:scaling>
          <c:orientation val="minMax"/>
          <c:min val="0"/>
        </c:scaling>
        <c:delete val="1"/>
        <c:axPos val="b"/>
        <c:numFmt formatCode="_(&quot;Q&quot;* #,##0.00_);_(&quot;Q&quot;* \(#,##0.00\);_(&quot;Q&quot;* &quot;-&quot;??_);_(@_)" sourceLinked="1"/>
        <c:majorTickMark val="none"/>
        <c:minorTickMark val="none"/>
        <c:tickLblPos val="nextTo"/>
        <c:crossAx val="156506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Cantidad</a:t>
            </a:r>
            <a:r>
              <a:rPr lang="es-GT" baseline="0" dirty="0" smtClean="0">
                <a:solidFill>
                  <a:schemeClr val="tx2">
                    <a:lumMod val="75000"/>
                  </a:schemeClr>
                </a:solidFill>
              </a:rPr>
              <a:t> de Beneficiarios</a:t>
            </a:r>
            <a:endParaRPr lang="es-GT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3741309962609853E-2"/>
          <c:y val="0.24608755495820536"/>
          <c:w val="0.37425733423916518"/>
          <c:h val="0.6484463500597066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00B0F0"/>
              </a:solidFill>
            </c:spPr>
          </c:dPt>
          <c:dPt>
            <c:idx val="1"/>
            <c:bubble3D val="0"/>
            <c:explosion val="5"/>
          </c:dPt>
          <c:dPt>
            <c:idx val="2"/>
            <c:bubble3D val="0"/>
            <c:explosion val="5"/>
          </c:dPt>
          <c:dPt>
            <c:idx val="3"/>
            <c:bubble3D val="0"/>
            <c:explosion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6318354007863431E-2"/>
                  <c:y val="-4.11571161613322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712701538570441E-2"/>
                  <c:y val="-1.3245332065951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626992281093672E-2"/>
                  <c:y val="-0.190124941017346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850816969205978E-2"/>
                  <c:y val="4.3282408093527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815919666743026"/>
                  <c:y val="2.09505533722746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Becas de Educación y Empleo</c:v>
                </c:pt>
                <c:pt idx="1">
                  <c:v>Jóvenes Protagonistas</c:v>
                </c:pt>
                <c:pt idx="2">
                  <c:v>Bono Seguro Salud y Educación</c:v>
                </c:pt>
                <c:pt idx="3">
                  <c:v>Tarjeta Alimentos</c:v>
                </c:pt>
              </c:strCache>
            </c:strRef>
          </c:cat>
          <c:val>
            <c:numRef>
              <c:f>Hoja1!$B$2:$B$5</c:f>
              <c:numCache>
                <c:formatCode>_(* #,##0_);_(* \(#,##0\);_(* "-"??_);_(@_)</c:formatCode>
                <c:ptCount val="4"/>
                <c:pt idx="0">
                  <c:v>10617</c:v>
                </c:pt>
                <c:pt idx="1">
                  <c:v>69615</c:v>
                </c:pt>
                <c:pt idx="2">
                  <c:v>261973</c:v>
                </c:pt>
                <c:pt idx="3">
                  <c:v>22625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740502284406942"/>
          <c:y val="0.32275073802843773"/>
          <c:w val="0.45606154380093461"/>
          <c:h val="0.41399221854840496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4422821310234735E-2"/>
          <c:w val="1"/>
          <c:h val="0.79443681275001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445790923515627E-3"/>
                  <c:y val="-3.634594470837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28013411615233E-2"/>
                  <c:y val="-2.8269068106513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224675890713001E-3"/>
                  <c:y val="-4.4422821310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05723865439453E-2"/>
                  <c:y val="-3.230750640744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222895461758637E-3"/>
                  <c:y val="-3.63459447083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834343192636716E-3"/>
                  <c:y val="-6.057657451395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Hoja1!$B$2:$B$7</c:f>
              <c:numCache>
                <c:formatCode>_(* #,##0_);_(* \(#,##0\);_(* "-"??_);_(@_)</c:formatCode>
                <c:ptCount val="6"/>
                <c:pt idx="0">
                  <c:v>785917.84199999995</c:v>
                </c:pt>
                <c:pt idx="1">
                  <c:v>1322194</c:v>
                </c:pt>
                <c:pt idx="2">
                  <c:v>1586631</c:v>
                </c:pt>
                <c:pt idx="3">
                  <c:v>1935690</c:v>
                </c:pt>
                <c:pt idx="4">
                  <c:v>2342184</c:v>
                </c:pt>
                <c:pt idx="5">
                  <c:v>2857464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1"/>
        <c:gapDepth val="121"/>
        <c:shape val="box"/>
        <c:axId val="38631296"/>
        <c:axId val="38650624"/>
        <c:axId val="0"/>
      </c:bar3DChart>
      <c:catAx>
        <c:axId val="3863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38650624"/>
        <c:crosses val="autoZero"/>
        <c:auto val="1"/>
        <c:lblAlgn val="ctr"/>
        <c:lblOffset val="100"/>
        <c:noMultiLvlLbl val="0"/>
      </c:catAx>
      <c:valAx>
        <c:axId val="3865062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863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Familias Beneficiadas</a:t>
            </a: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504848517879564"/>
          <c:y val="0.15301034927743073"/>
          <c:w val="0.83495151482120433"/>
          <c:h val="0.722297095194551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8143827273160125E-2"/>
                  <c:y val="-3.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718553097274907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293278921389689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293278921389689E-2"/>
                  <c:y val="-4.6875000000000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479961346013966E-2"/>
                  <c:y val="-3.9558425132250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Hoja1!$B$2:$B$7</c:f>
              <c:numCache>
                <c:formatCode>_(* #,##0_);_(* \(#,##0\);_(* "-"??_);_(@_)</c:formatCode>
                <c:ptCount val="6"/>
                <c:pt idx="0">
                  <c:v>261973</c:v>
                </c:pt>
                <c:pt idx="1">
                  <c:v>440731</c:v>
                </c:pt>
                <c:pt idx="2">
                  <c:v>528877</c:v>
                </c:pt>
                <c:pt idx="3">
                  <c:v>645230</c:v>
                </c:pt>
                <c:pt idx="4">
                  <c:v>780728</c:v>
                </c:pt>
                <c:pt idx="5">
                  <c:v>952488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738176"/>
        <c:axId val="38741120"/>
      </c:lineChart>
      <c:catAx>
        <c:axId val="3873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38741120"/>
        <c:crosses val="autoZero"/>
        <c:auto val="1"/>
        <c:lblAlgn val="ctr"/>
        <c:lblOffset val="100"/>
        <c:noMultiLvlLbl val="0"/>
      </c:catAx>
      <c:valAx>
        <c:axId val="3874112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387381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4422821310234735E-2"/>
          <c:w val="1"/>
          <c:h val="0.79443681275001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445790923515627E-3"/>
                  <c:y val="-3.634594470837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28013411615233E-2"/>
                  <c:y val="-2.8269068106513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224675890713001E-3"/>
                  <c:y val="-4.4422821310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05723865439453E-2"/>
                  <c:y val="-3.230750640744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222895461758637E-3"/>
                  <c:y val="-3.63459447083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834343192636716E-3"/>
                  <c:y val="-6.057657451395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Hoja1!$B$2:$B$7</c:f>
              <c:numCache>
                <c:formatCode>_(* #,##0_);_(* \(#,##0\);_(* "-"??_);_(@_)</c:formatCode>
                <c:ptCount val="6"/>
                <c:pt idx="0">
                  <c:v>226248</c:v>
                </c:pt>
                <c:pt idx="1">
                  <c:v>342248</c:v>
                </c:pt>
                <c:pt idx="2">
                  <c:v>444922</c:v>
                </c:pt>
                <c:pt idx="3">
                  <c:v>511661</c:v>
                </c:pt>
                <c:pt idx="4">
                  <c:v>588410</c:v>
                </c:pt>
                <c:pt idx="5">
                  <c:v>676672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1"/>
        <c:gapDepth val="121"/>
        <c:shape val="box"/>
        <c:axId val="38794752"/>
        <c:axId val="38904192"/>
        <c:axId val="0"/>
      </c:bar3DChart>
      <c:catAx>
        <c:axId val="387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38904192"/>
        <c:crosses val="autoZero"/>
        <c:auto val="1"/>
        <c:lblAlgn val="ctr"/>
        <c:lblOffset val="100"/>
        <c:noMultiLvlLbl val="0"/>
      </c:catAx>
      <c:valAx>
        <c:axId val="3890419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879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Familias</a:t>
            </a:r>
            <a:r>
              <a:rPr lang="es-GT" baseline="0" dirty="0" smtClean="0">
                <a:solidFill>
                  <a:schemeClr val="tx2">
                    <a:lumMod val="75000"/>
                  </a:schemeClr>
                </a:solidFill>
              </a:rPr>
              <a:t> Beneficiadas</a:t>
            </a:r>
            <a:endParaRPr lang="es-GT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682223139227917"/>
          <c:y val="0.14896043888987459"/>
          <c:w val="0.84470098560477402"/>
          <c:h val="0.7263469481832034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8143827273160125E-2"/>
                  <c:y val="-3.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718553097274907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293278921389689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293278921389689E-2"/>
                  <c:y val="-4.6875000000000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143827273160007E-2"/>
                  <c:y val="-5.3125000000000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Hoja1!$B$2:$B$7</c:f>
              <c:numCache>
                <c:formatCode>_(* #,##0_);_(* \(#,##0\);_(* "-"??_);_(@_)</c:formatCode>
                <c:ptCount val="6"/>
                <c:pt idx="0">
                  <c:v>22625</c:v>
                </c:pt>
                <c:pt idx="1">
                  <c:v>34225</c:v>
                </c:pt>
                <c:pt idx="2">
                  <c:v>44492</c:v>
                </c:pt>
                <c:pt idx="3">
                  <c:v>51166</c:v>
                </c:pt>
                <c:pt idx="4">
                  <c:v>58841</c:v>
                </c:pt>
                <c:pt idx="5">
                  <c:v>67667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053184"/>
        <c:axId val="39285504"/>
      </c:lineChart>
      <c:catAx>
        <c:axId val="3905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39285504"/>
        <c:crosses val="autoZero"/>
        <c:auto val="1"/>
        <c:lblAlgn val="ctr"/>
        <c:lblOffset val="100"/>
        <c:noMultiLvlLbl val="0"/>
      </c:catAx>
      <c:valAx>
        <c:axId val="3928550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390531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RACIONES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Hoja1!$B$5:$B$10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Hoja1!$C$5:$C$10</c:f>
              <c:numCache>
                <c:formatCode>_(* #,##0_);_(* \(#,##0\);_(* "-"??_);_(@_)</c:formatCode>
                <c:ptCount val="6"/>
                <c:pt idx="0">
                  <c:v>1702352</c:v>
                </c:pt>
                <c:pt idx="1">
                  <c:v>1953980</c:v>
                </c:pt>
                <c:pt idx="2">
                  <c:v>1953980</c:v>
                </c:pt>
                <c:pt idx="3">
                  <c:v>1953980</c:v>
                </c:pt>
                <c:pt idx="4">
                  <c:v>2218195</c:v>
                </c:pt>
                <c:pt idx="5">
                  <c:v>2218195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0931456"/>
        <c:axId val="140964608"/>
        <c:axId val="38552448"/>
      </c:bar3DChart>
      <c:catAx>
        <c:axId val="14093145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140964608"/>
        <c:crosses val="autoZero"/>
        <c:auto val="1"/>
        <c:lblAlgn val="ctr"/>
        <c:lblOffset val="100"/>
        <c:noMultiLvlLbl val="0"/>
      </c:catAx>
      <c:valAx>
        <c:axId val="14096460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40931456"/>
        <c:crosses val="autoZero"/>
        <c:crossBetween val="between"/>
      </c:valAx>
      <c:serAx>
        <c:axId val="38552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0964608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Hoja1!$D$81</c:f>
              <c:strCache>
                <c:ptCount val="1"/>
                <c:pt idx="0">
                  <c:v>Personas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60905349794238E-3"/>
                  <c:y val="-3.850860152194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460905349794238E-3"/>
                  <c:y val="-3.9772221083684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093969735264575E-2"/>
                  <c:y val="-3.5142097388110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4814814814874E-2"/>
                  <c:y val="-3.997999111625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37448559670781E-2"/>
                  <c:y val="-3.598199200463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028806584362138E-2"/>
                  <c:y val="-3.598199200463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Hoja1!$C$82:$C$87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Hoja1!$D$82:$D$87</c:f>
              <c:numCache>
                <c:formatCode>_(* #,##0_);_(* \(#,##0\);_(* "-"??_);_(@_)</c:formatCode>
                <c:ptCount val="6"/>
                <c:pt idx="0">
                  <c:v>69615</c:v>
                </c:pt>
                <c:pt idx="1">
                  <c:v>69824</c:v>
                </c:pt>
                <c:pt idx="2">
                  <c:v>69824</c:v>
                </c:pt>
                <c:pt idx="3">
                  <c:v>70547</c:v>
                </c:pt>
                <c:pt idx="4">
                  <c:v>70547</c:v>
                </c:pt>
                <c:pt idx="5">
                  <c:v>70547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1204992"/>
        <c:axId val="182567680"/>
        <c:axId val="0"/>
      </c:bar3DChart>
      <c:catAx>
        <c:axId val="1512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s-GT"/>
          </a:p>
        </c:txPr>
        <c:crossAx val="182567680"/>
        <c:crosses val="autoZero"/>
        <c:auto val="1"/>
        <c:lblAlgn val="ctr"/>
        <c:lblOffset val="100"/>
        <c:noMultiLvlLbl val="0"/>
      </c:catAx>
      <c:valAx>
        <c:axId val="18256768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120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8E942-A3CC-4FD4-A72A-DBD5B3F9C213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2EDA2C7B-5DF1-423B-ADE8-97CCB5FED189}">
      <dgm:prSet phldrT="[Texto]" custT="1"/>
      <dgm:spPr>
        <a:solidFill>
          <a:schemeClr val="accent1"/>
        </a:solidFill>
        <a:ln w="12700"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400" b="1" dirty="0" smtClean="0">
              <a:latin typeface="Calibri"/>
              <a:ea typeface="+mn-ea"/>
              <a:cs typeface="+mn-cs"/>
            </a:rPr>
            <a:t>Seguridad Alimentaria, Salud Integral y Educación de calidad</a:t>
          </a:r>
          <a:endParaRPr lang="es-GT" sz="1400" b="1" dirty="0">
            <a:latin typeface="Calibri"/>
            <a:ea typeface="+mn-ea"/>
            <a:cs typeface="+mn-cs"/>
          </a:endParaRPr>
        </a:p>
      </dgm:t>
    </dgm:pt>
    <dgm:pt modelId="{718D538F-4B08-487D-BD3A-F7B7402C5B3C}" type="parTrans" cxnId="{7EFCE31B-7337-40E8-9DE6-640EF59DCE71}">
      <dgm:prSet/>
      <dgm:spPr/>
      <dgm:t>
        <a:bodyPr/>
        <a:lstStyle/>
        <a:p>
          <a:endParaRPr lang="es-GT"/>
        </a:p>
      </dgm:t>
    </dgm:pt>
    <dgm:pt modelId="{82F67EC5-4D86-498C-9D22-58A8CB2BABE3}" type="sibTrans" cxnId="{7EFCE31B-7337-40E8-9DE6-640EF59DCE71}">
      <dgm:prSet/>
      <dgm:spPr/>
      <dgm:t>
        <a:bodyPr/>
        <a:lstStyle/>
        <a:p>
          <a:endParaRPr lang="es-GT"/>
        </a:p>
      </dgm:t>
    </dgm:pt>
    <dgm:pt modelId="{7B43D81E-4757-47F6-85AE-BEC20F492B4D}">
      <dgm:prSet phldrT="[Texto]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dirty="0" smtClean="0">
              <a:latin typeface="Calibri"/>
              <a:ea typeface="+mn-ea"/>
              <a:cs typeface="+mn-cs"/>
            </a:rPr>
            <a:t>Para el 2019, se ha disminuido la prevalencia de desnutrición crónica en niños menores de 2 años, en 10 puntos porcentuales</a:t>
          </a:r>
          <a:endParaRPr lang="es-GT" dirty="0">
            <a:latin typeface="Calibri"/>
            <a:ea typeface="+mn-ea"/>
            <a:cs typeface="+mn-cs"/>
          </a:endParaRPr>
        </a:p>
      </dgm:t>
    </dgm:pt>
    <dgm:pt modelId="{36D5C593-200D-4A2F-BE99-0AB3D462B6D4}" type="parTrans" cxnId="{11817F20-EC30-4537-8601-CD15A1CEA88B}">
      <dgm:prSet/>
      <dgm:spPr>
        <a:xfrm rot="17945813">
          <a:off x="1855406" y="1219839"/>
          <a:ext cx="1672381" cy="40429"/>
        </a:xfrm>
      </dgm:spPr>
      <dgm:t>
        <a:bodyPr/>
        <a:lstStyle/>
        <a:p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51FF5EC-0AE8-42D4-A7F3-3DEAEF0258AA}" type="sibTrans" cxnId="{11817F20-EC30-4537-8601-CD15A1CEA88B}">
      <dgm:prSet/>
      <dgm:spPr/>
      <dgm:t>
        <a:bodyPr/>
        <a:lstStyle/>
        <a:p>
          <a:endParaRPr lang="es-GT"/>
        </a:p>
      </dgm:t>
    </dgm:pt>
    <dgm:pt modelId="{59FF506A-9930-4EB7-BFB8-4965511C5A44}">
      <dgm:prSet phldrT="[Texto]"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400" b="1" dirty="0" smtClean="0">
              <a:latin typeface="Calibri"/>
              <a:ea typeface="+mn-ea"/>
              <a:cs typeface="+mn-cs"/>
            </a:rPr>
            <a:t> Transferencias Monetarias Condicionadas en Salud</a:t>
          </a:r>
          <a:endParaRPr lang="es-GT" sz="1400" b="1" dirty="0">
            <a:latin typeface="Calibri"/>
            <a:ea typeface="+mn-ea"/>
            <a:cs typeface="+mn-cs"/>
          </a:endParaRPr>
        </a:p>
      </dgm:t>
    </dgm:pt>
    <dgm:pt modelId="{4F2A3D4E-E7DC-46F3-A6EF-E0F6CF2C7636}" type="parTrans" cxnId="{94830D1F-B28B-41C5-B223-F9297663AC90}">
      <dgm:prSet/>
      <dgm:spPr>
        <a:xfrm>
          <a:off x="5131373" y="489176"/>
          <a:ext cx="813258" cy="40429"/>
        </a:xfrm>
      </dgm:spPr>
      <dgm:t>
        <a:bodyPr/>
        <a:lstStyle/>
        <a:p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AB1BB1D-7435-48DB-B89E-3DF2012C628F}" type="sibTrans" cxnId="{94830D1F-B28B-41C5-B223-F9297663AC90}">
      <dgm:prSet/>
      <dgm:spPr/>
      <dgm:t>
        <a:bodyPr/>
        <a:lstStyle/>
        <a:p>
          <a:endParaRPr lang="es-GT"/>
        </a:p>
      </dgm:t>
    </dgm:pt>
    <dgm:pt modelId="{B8F402A0-BB6C-48AB-AFD7-F869AF03950C}">
      <dgm:prSet phldrT="[Texto]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dirty="0" smtClean="0">
              <a:latin typeface="Calibri"/>
              <a:ea typeface="+mn-ea"/>
              <a:cs typeface="+mn-cs"/>
            </a:rPr>
            <a:t>Para el 2019, se ha incrementado la cobertura en educación primaria en 6 puntos porcentuales</a:t>
          </a:r>
          <a:endParaRPr lang="es-GT" dirty="0">
            <a:latin typeface="Calibri"/>
            <a:ea typeface="+mn-ea"/>
            <a:cs typeface="+mn-cs"/>
          </a:endParaRPr>
        </a:p>
      </dgm:t>
    </dgm:pt>
    <dgm:pt modelId="{97C451AD-25F8-4931-BECD-FC31CFAA05CB}" type="parTrans" cxnId="{EE42D377-C9E7-4FDC-BB58-381B4722F0C7}">
      <dgm:prSet/>
      <dgm:spPr>
        <a:xfrm rot="20413970">
          <a:off x="2259506" y="1804369"/>
          <a:ext cx="864181" cy="40429"/>
        </a:xfrm>
      </dgm:spPr>
      <dgm:t>
        <a:bodyPr/>
        <a:lstStyle/>
        <a:p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18CF6B-0C7B-4D5C-B5D2-41A2DE093324}" type="sibTrans" cxnId="{EE42D377-C9E7-4FDC-BB58-381B4722F0C7}">
      <dgm:prSet/>
      <dgm:spPr/>
      <dgm:t>
        <a:bodyPr/>
        <a:lstStyle/>
        <a:p>
          <a:endParaRPr lang="es-GT"/>
        </a:p>
      </dgm:t>
    </dgm:pt>
    <dgm:pt modelId="{B6FCBFCC-5869-41B1-A8D4-DC589DDCB14A}">
      <dgm:prSet phldrT="[Texto]"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400" b="1" dirty="0" smtClean="0">
              <a:latin typeface="Calibri"/>
              <a:ea typeface="+mn-ea"/>
              <a:cs typeface="+mn-cs"/>
            </a:rPr>
            <a:t>Transferencias Monetarias Condicionadas en Educación</a:t>
          </a:r>
          <a:endParaRPr lang="es-GT" sz="1400" b="1" dirty="0">
            <a:latin typeface="Calibri"/>
            <a:ea typeface="+mn-ea"/>
            <a:cs typeface="+mn-cs"/>
          </a:endParaRPr>
        </a:p>
      </dgm:t>
    </dgm:pt>
    <dgm:pt modelId="{CDA01744-7F93-4942-BF01-26052C65FAAB}" type="parTrans" cxnId="{8C22081D-1E38-4BA0-901F-1F19B719DD48}">
      <dgm:prSet/>
      <dgm:spPr>
        <a:xfrm>
          <a:off x="5131373" y="1658236"/>
          <a:ext cx="813258" cy="40429"/>
        </a:xfrm>
      </dgm:spPr>
      <dgm:t>
        <a:bodyPr/>
        <a:lstStyle/>
        <a:p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3240C4-38FF-4BD4-AE14-EB3BCD4AF7A4}" type="sibTrans" cxnId="{8C22081D-1E38-4BA0-901F-1F19B719DD48}">
      <dgm:prSet/>
      <dgm:spPr/>
      <dgm:t>
        <a:bodyPr/>
        <a:lstStyle/>
        <a:p>
          <a:endParaRPr lang="es-GT"/>
        </a:p>
      </dgm:t>
    </dgm:pt>
    <dgm:pt modelId="{A39F3439-261F-4D5E-8B16-070F32AA5C4A}">
      <dgm:prSet phldrT="[Texto]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dirty="0" smtClean="0">
              <a:latin typeface="Calibri"/>
              <a:ea typeface="+mn-ea"/>
              <a:cs typeface="+mn-cs"/>
            </a:rPr>
            <a:t>Para el 2019, se ha disminuido la población subalimentada en un punto porcentual</a:t>
          </a:r>
          <a:endParaRPr lang="es-GT" dirty="0">
            <a:latin typeface="Calibri"/>
            <a:ea typeface="+mn-ea"/>
            <a:cs typeface="+mn-cs"/>
          </a:endParaRPr>
        </a:p>
      </dgm:t>
    </dgm:pt>
    <dgm:pt modelId="{D879AF12-5A26-4AD0-85F6-5213D95AAADD}" type="parTrans" cxnId="{ABA7E57E-30A7-4F92-9939-D4EDC770D66B}">
      <dgm:prSet/>
      <dgm:spPr>
        <a:xfrm rot="3654187">
          <a:off x="1855406" y="2681164"/>
          <a:ext cx="1672381" cy="40429"/>
        </a:xfrm>
      </dgm:spPr>
      <dgm:t>
        <a:bodyPr/>
        <a:lstStyle/>
        <a:p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E89E01-0E81-40AC-BC36-5D082E5425D8}" type="sibTrans" cxnId="{ABA7E57E-30A7-4F92-9939-D4EDC770D66B}">
      <dgm:prSet/>
      <dgm:spPr/>
      <dgm:t>
        <a:bodyPr/>
        <a:lstStyle/>
        <a:p>
          <a:endParaRPr lang="es-GT"/>
        </a:p>
      </dgm:t>
    </dgm:pt>
    <dgm:pt modelId="{2332B624-C7D8-4180-93F5-6F30626E20EE}">
      <dgm:prSet phldrT="[Texto]"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400" b="1" dirty="0" smtClean="0">
              <a:latin typeface="Calibri"/>
              <a:ea typeface="+mn-ea"/>
              <a:cs typeface="+mn-cs"/>
            </a:rPr>
            <a:t>Comedores</a:t>
          </a:r>
          <a:endParaRPr lang="es-GT" sz="1400" b="1" dirty="0">
            <a:latin typeface="Calibri"/>
            <a:ea typeface="+mn-ea"/>
            <a:cs typeface="+mn-cs"/>
          </a:endParaRPr>
        </a:p>
      </dgm:t>
    </dgm:pt>
    <dgm:pt modelId="{567E40FB-22FE-4CE5-A1EC-0ABF55A61F0C}" type="parTrans" cxnId="{A3F144DA-FB46-4153-9308-F25C8B1181B2}">
      <dgm:prSet/>
      <dgm:spPr>
        <a:xfrm rot="19457599">
          <a:off x="5037237" y="3119561"/>
          <a:ext cx="1001531" cy="40429"/>
        </a:xfrm>
      </dgm:spPr>
      <dgm:t>
        <a:bodyPr/>
        <a:lstStyle/>
        <a:p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1DD5F9-B48A-4C1F-9AC9-1F79B1865D6A}" type="sibTrans" cxnId="{A3F144DA-FB46-4153-9308-F25C8B1181B2}">
      <dgm:prSet/>
      <dgm:spPr/>
      <dgm:t>
        <a:bodyPr/>
        <a:lstStyle/>
        <a:p>
          <a:endParaRPr lang="es-GT"/>
        </a:p>
      </dgm:t>
    </dgm:pt>
    <dgm:pt modelId="{303E55FB-E9A6-43BE-BDAF-D33C716270C1}">
      <dgm:prSet phldrT="[Texto]"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400" b="1" dirty="0" smtClean="0">
              <a:latin typeface="Calibri"/>
              <a:ea typeface="+mn-ea"/>
              <a:cs typeface="+mn-cs"/>
            </a:rPr>
            <a:t>Transferencias Monetarias Condicionadas para Alimentos</a:t>
          </a:r>
          <a:endParaRPr lang="es-GT" sz="1400" b="1" dirty="0">
            <a:latin typeface="Calibri"/>
            <a:ea typeface="+mn-ea"/>
            <a:cs typeface="+mn-cs"/>
          </a:endParaRPr>
        </a:p>
      </dgm:t>
    </dgm:pt>
    <dgm:pt modelId="{DA49E053-B204-416B-9C52-9FF05AACD861}" type="parTrans" cxnId="{9C1AAAAF-40EB-40A1-881E-1BE2C4B5C4FB}">
      <dgm:prSet/>
      <dgm:spPr>
        <a:xfrm rot="2142401">
          <a:off x="5037237" y="3704091"/>
          <a:ext cx="1001531" cy="40429"/>
        </a:xfrm>
      </dgm:spPr>
      <dgm:t>
        <a:bodyPr/>
        <a:lstStyle/>
        <a:p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515590B-888C-4116-AD1E-AEED30CC47CB}" type="sibTrans" cxnId="{9C1AAAAF-40EB-40A1-881E-1BE2C4B5C4FB}">
      <dgm:prSet/>
      <dgm:spPr/>
      <dgm:t>
        <a:bodyPr/>
        <a:lstStyle/>
        <a:p>
          <a:endParaRPr lang="es-GT"/>
        </a:p>
      </dgm:t>
    </dgm:pt>
    <dgm:pt modelId="{483D63F0-0D4B-436B-803B-1B120C2B46C1}" type="pres">
      <dgm:prSet presAssocID="{7118E942-A3CC-4FD4-A72A-DBD5B3F9C2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B6EC6D-401A-4E16-8EB1-8D342008E76D}" type="pres">
      <dgm:prSet presAssocID="{2EDA2C7B-5DF1-423B-ADE8-97CCB5FED189}" presName="root1" presStyleCnt="0"/>
      <dgm:spPr/>
      <dgm:t>
        <a:bodyPr/>
        <a:lstStyle/>
        <a:p>
          <a:endParaRPr lang="es-GT"/>
        </a:p>
      </dgm:t>
    </dgm:pt>
    <dgm:pt modelId="{18592404-8DA1-4D6A-8AC2-0C4E66165461}" type="pres">
      <dgm:prSet presAssocID="{2EDA2C7B-5DF1-423B-ADE8-97CCB5FED189}" presName="LevelOneTextNode" presStyleLbl="node0" presStyleIdx="0" presStyleCnt="1">
        <dgm:presLayoutVars>
          <dgm:chPref val="3"/>
        </dgm:presLayoutVars>
      </dgm:prSet>
      <dgm:spPr>
        <a:xfrm>
          <a:off x="251819" y="1462429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58B63F5E-DBE6-4DBE-82B3-70781F0CAA43}" type="pres">
      <dgm:prSet presAssocID="{2EDA2C7B-5DF1-423B-ADE8-97CCB5FED189}" presName="level2hierChild" presStyleCnt="0"/>
      <dgm:spPr/>
      <dgm:t>
        <a:bodyPr/>
        <a:lstStyle/>
        <a:p>
          <a:endParaRPr lang="es-GT"/>
        </a:p>
      </dgm:t>
    </dgm:pt>
    <dgm:pt modelId="{C4DB5273-EEDC-40C3-B0B6-F30D9CCD3D47}" type="pres">
      <dgm:prSet presAssocID="{36D5C593-200D-4A2F-BE99-0AB3D462B6D4}" presName="conn2-1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2381" y="20214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071413A0-1B73-4373-AAAF-BBAFCA6518F7}" type="pres">
      <dgm:prSet presAssocID="{36D5C593-200D-4A2F-BE99-0AB3D462B6D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325D129-8682-44C2-84EC-C1AD2DE5066D}" type="pres">
      <dgm:prSet presAssocID="{7B43D81E-4757-47F6-85AE-BEC20F492B4D}" presName="root2" presStyleCnt="0"/>
      <dgm:spPr/>
      <dgm:t>
        <a:bodyPr/>
        <a:lstStyle/>
        <a:p>
          <a:endParaRPr lang="es-GT"/>
        </a:p>
      </dgm:t>
    </dgm:pt>
    <dgm:pt modelId="{F3D3B8A4-FC3C-4EC8-89D9-11A1C28C4EED}" type="pres">
      <dgm:prSet presAssocID="{7B43D81E-4757-47F6-85AE-BEC20F492B4D}" presName="LevelTwoTextNode" presStyleLbl="node2" presStyleIdx="0" presStyleCnt="3">
        <dgm:presLayoutVars>
          <dgm:chPref val="3"/>
        </dgm:presLayoutVars>
      </dgm:prSet>
      <dgm:spPr>
        <a:xfrm>
          <a:off x="3098226" y="1104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DF40D76D-1E72-48AD-A21A-B436365E05C8}" type="pres">
      <dgm:prSet presAssocID="{7B43D81E-4757-47F6-85AE-BEC20F492B4D}" presName="level3hierChild" presStyleCnt="0"/>
      <dgm:spPr/>
      <dgm:t>
        <a:bodyPr/>
        <a:lstStyle/>
        <a:p>
          <a:endParaRPr lang="es-GT"/>
        </a:p>
      </dgm:t>
    </dgm:pt>
    <dgm:pt modelId="{B79C6887-8C1A-4334-A5E9-12A4B8D311DB}" type="pres">
      <dgm:prSet presAssocID="{4F2A3D4E-E7DC-46F3-A6EF-E0F6CF2C7636}" presName="conn2-1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A23D65F7-AF44-483B-9BB0-90B64924F594}" type="pres">
      <dgm:prSet presAssocID="{4F2A3D4E-E7DC-46F3-A6EF-E0F6CF2C7636}" presName="connTx" presStyleLbl="parChTrans1D3" presStyleIdx="0" presStyleCnt="4"/>
      <dgm:spPr/>
      <dgm:t>
        <a:bodyPr/>
        <a:lstStyle/>
        <a:p>
          <a:endParaRPr lang="es-ES"/>
        </a:p>
      </dgm:t>
    </dgm:pt>
    <dgm:pt modelId="{4BE1BE3F-2AEB-45AA-8705-3DCFF2DE3AFC}" type="pres">
      <dgm:prSet presAssocID="{59FF506A-9930-4EB7-BFB8-4965511C5A44}" presName="root2" presStyleCnt="0"/>
      <dgm:spPr/>
      <dgm:t>
        <a:bodyPr/>
        <a:lstStyle/>
        <a:p>
          <a:endParaRPr lang="es-GT"/>
        </a:p>
      </dgm:t>
    </dgm:pt>
    <dgm:pt modelId="{2B78C666-1049-4E82-8D46-48E79208D4B7}" type="pres">
      <dgm:prSet presAssocID="{59FF506A-9930-4EB7-BFB8-4965511C5A44}" presName="LevelTwoTextNode" presStyleLbl="node3" presStyleIdx="0" presStyleCnt="4">
        <dgm:presLayoutVars>
          <dgm:chPref val="3"/>
        </dgm:presLayoutVars>
      </dgm:prSet>
      <dgm:spPr>
        <a:xfrm>
          <a:off x="5944632" y="1104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45458E3C-53D0-4A90-97F3-32B74A212035}" type="pres">
      <dgm:prSet presAssocID="{59FF506A-9930-4EB7-BFB8-4965511C5A44}" presName="level3hierChild" presStyleCnt="0"/>
      <dgm:spPr/>
      <dgm:t>
        <a:bodyPr/>
        <a:lstStyle/>
        <a:p>
          <a:endParaRPr lang="es-GT"/>
        </a:p>
      </dgm:t>
    </dgm:pt>
    <dgm:pt modelId="{A15F91E2-C1E5-4456-B01C-8839A6FFBD67}" type="pres">
      <dgm:prSet presAssocID="{97C451AD-25F8-4931-BECD-FC31CFAA05CB}" presName="conn2-1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4181" y="20214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35D48BAA-59F6-49B1-B6D7-4A034F410247}" type="pres">
      <dgm:prSet presAssocID="{97C451AD-25F8-4931-BECD-FC31CFAA05C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0C9E6B2E-E081-4D38-A5DD-0500DE0E0E82}" type="pres">
      <dgm:prSet presAssocID="{B8F402A0-BB6C-48AB-AFD7-F869AF03950C}" presName="root2" presStyleCnt="0"/>
      <dgm:spPr/>
      <dgm:t>
        <a:bodyPr/>
        <a:lstStyle/>
        <a:p>
          <a:endParaRPr lang="es-GT"/>
        </a:p>
      </dgm:t>
    </dgm:pt>
    <dgm:pt modelId="{2D662775-C076-4305-9E51-8585ED0565DA}" type="pres">
      <dgm:prSet presAssocID="{B8F402A0-BB6C-48AB-AFD7-F869AF03950C}" presName="LevelTwoTextNode" presStyleLbl="node2" presStyleIdx="1" presStyleCnt="3">
        <dgm:presLayoutVars>
          <dgm:chPref val="3"/>
        </dgm:presLayoutVars>
      </dgm:prSet>
      <dgm:spPr>
        <a:xfrm>
          <a:off x="3098226" y="1170164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1D85F72F-4359-446C-83ED-D651BC9DF254}" type="pres">
      <dgm:prSet presAssocID="{B8F402A0-BB6C-48AB-AFD7-F869AF03950C}" presName="level3hierChild" presStyleCnt="0"/>
      <dgm:spPr/>
      <dgm:t>
        <a:bodyPr/>
        <a:lstStyle/>
        <a:p>
          <a:endParaRPr lang="es-GT"/>
        </a:p>
      </dgm:t>
    </dgm:pt>
    <dgm:pt modelId="{04B925CC-96D6-44D5-9D2B-917D9F54F408}" type="pres">
      <dgm:prSet presAssocID="{CDA01744-7F93-4942-BF01-26052C65FAAB}" presName="conn2-1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79651228-11ED-4EC0-AA7A-1AA54B017BAF}" type="pres">
      <dgm:prSet presAssocID="{CDA01744-7F93-4942-BF01-26052C65FAAB}" presName="connTx" presStyleLbl="parChTrans1D3" presStyleIdx="1" presStyleCnt="4"/>
      <dgm:spPr/>
      <dgm:t>
        <a:bodyPr/>
        <a:lstStyle/>
        <a:p>
          <a:endParaRPr lang="es-ES"/>
        </a:p>
      </dgm:t>
    </dgm:pt>
    <dgm:pt modelId="{88710338-3AC0-4BF4-9763-583EE6149668}" type="pres">
      <dgm:prSet presAssocID="{B6FCBFCC-5869-41B1-A8D4-DC589DDCB14A}" presName="root2" presStyleCnt="0"/>
      <dgm:spPr/>
      <dgm:t>
        <a:bodyPr/>
        <a:lstStyle/>
        <a:p>
          <a:endParaRPr lang="es-GT"/>
        </a:p>
      </dgm:t>
    </dgm:pt>
    <dgm:pt modelId="{4894F1A9-C828-4582-815E-8E1350A2B3AE}" type="pres">
      <dgm:prSet presAssocID="{B6FCBFCC-5869-41B1-A8D4-DC589DDCB14A}" presName="LevelTwoTextNode" presStyleLbl="node3" presStyleIdx="1" presStyleCnt="4">
        <dgm:presLayoutVars>
          <dgm:chPref val="3"/>
        </dgm:presLayoutVars>
      </dgm:prSet>
      <dgm:spPr>
        <a:xfrm>
          <a:off x="5944632" y="1170164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0B3C018E-56F1-426D-A82E-5824BD07B5A2}" type="pres">
      <dgm:prSet presAssocID="{B6FCBFCC-5869-41B1-A8D4-DC589DDCB14A}" presName="level3hierChild" presStyleCnt="0"/>
      <dgm:spPr/>
      <dgm:t>
        <a:bodyPr/>
        <a:lstStyle/>
        <a:p>
          <a:endParaRPr lang="es-GT"/>
        </a:p>
      </dgm:t>
    </dgm:pt>
    <dgm:pt modelId="{E026DDA3-5F8F-4560-ACAE-5C6C750559BC}" type="pres">
      <dgm:prSet presAssocID="{D879AF12-5A26-4AD0-85F6-5213D95AAADD}" presName="conn2-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2381" y="20214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16DA1FF5-14AB-4209-B63B-10B47E06CCE3}" type="pres">
      <dgm:prSet presAssocID="{D879AF12-5A26-4AD0-85F6-5213D95AAADD}" presName="connTx" presStyleLbl="parChTrans1D2" presStyleIdx="2" presStyleCnt="3"/>
      <dgm:spPr/>
      <dgm:t>
        <a:bodyPr/>
        <a:lstStyle/>
        <a:p>
          <a:endParaRPr lang="es-ES"/>
        </a:p>
      </dgm:t>
    </dgm:pt>
    <dgm:pt modelId="{EFC44AD1-18B6-44BA-8A47-E6FA5688CD4A}" type="pres">
      <dgm:prSet presAssocID="{A39F3439-261F-4D5E-8B16-070F32AA5C4A}" presName="root2" presStyleCnt="0"/>
      <dgm:spPr/>
      <dgm:t>
        <a:bodyPr/>
        <a:lstStyle/>
        <a:p>
          <a:endParaRPr lang="es-GT"/>
        </a:p>
      </dgm:t>
    </dgm:pt>
    <dgm:pt modelId="{C492F148-1CF7-4416-A56D-321BE5A4D9DC}" type="pres">
      <dgm:prSet presAssocID="{A39F3439-261F-4D5E-8B16-070F32AA5C4A}" presName="LevelTwoTextNode" presStyleLbl="node2" presStyleIdx="2" presStyleCnt="3">
        <dgm:presLayoutVars>
          <dgm:chPref val="3"/>
        </dgm:presLayoutVars>
      </dgm:prSet>
      <dgm:spPr>
        <a:xfrm>
          <a:off x="3098226" y="2923754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C9559126-ADEF-42E6-8216-C63201D4BD33}" type="pres">
      <dgm:prSet presAssocID="{A39F3439-261F-4D5E-8B16-070F32AA5C4A}" presName="level3hierChild" presStyleCnt="0"/>
      <dgm:spPr/>
      <dgm:t>
        <a:bodyPr/>
        <a:lstStyle/>
        <a:p>
          <a:endParaRPr lang="es-GT"/>
        </a:p>
      </dgm:t>
    </dgm:pt>
    <dgm:pt modelId="{0A820D0B-3EFA-44F7-8552-D0D5F35ECA6C}" type="pres">
      <dgm:prSet presAssocID="{567E40FB-22FE-4CE5-A1EC-0ABF55A61F0C}" presName="conn2-1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DC70F3A4-2182-4D14-A971-29F90C157CAC}" type="pres">
      <dgm:prSet presAssocID="{567E40FB-22FE-4CE5-A1EC-0ABF55A61F0C}" presName="connTx" presStyleLbl="parChTrans1D3" presStyleIdx="2" presStyleCnt="4"/>
      <dgm:spPr/>
      <dgm:t>
        <a:bodyPr/>
        <a:lstStyle/>
        <a:p>
          <a:endParaRPr lang="es-ES"/>
        </a:p>
      </dgm:t>
    </dgm:pt>
    <dgm:pt modelId="{27585B69-7513-48DD-AC1D-97897C5AE352}" type="pres">
      <dgm:prSet presAssocID="{2332B624-C7D8-4180-93F5-6F30626E20EE}" presName="root2" presStyleCnt="0"/>
      <dgm:spPr/>
      <dgm:t>
        <a:bodyPr/>
        <a:lstStyle/>
        <a:p>
          <a:endParaRPr lang="es-GT"/>
        </a:p>
      </dgm:t>
    </dgm:pt>
    <dgm:pt modelId="{E08B21DF-625F-420A-BE20-DA8DECED35FA}" type="pres">
      <dgm:prSet presAssocID="{2332B624-C7D8-4180-93F5-6F30626E20EE}" presName="LevelTwoTextNode" presStyleLbl="node3" presStyleIdx="2" presStyleCnt="4">
        <dgm:presLayoutVars>
          <dgm:chPref val="3"/>
        </dgm:presLayoutVars>
      </dgm:prSet>
      <dgm:spPr>
        <a:xfrm>
          <a:off x="5944632" y="2339224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646A49A8-36C3-4211-9880-709575FC0987}" type="pres">
      <dgm:prSet presAssocID="{2332B624-C7D8-4180-93F5-6F30626E20EE}" presName="level3hierChild" presStyleCnt="0"/>
      <dgm:spPr/>
      <dgm:t>
        <a:bodyPr/>
        <a:lstStyle/>
        <a:p>
          <a:endParaRPr lang="es-GT"/>
        </a:p>
      </dgm:t>
    </dgm:pt>
    <dgm:pt modelId="{DCD2AEF0-A720-42B3-82D7-85070D9A49CD}" type="pres">
      <dgm:prSet presAssocID="{DA49E053-B204-416B-9C52-9FF05AACD861}" presName="conn2-1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B4AE6013-6608-4068-844F-F60F2FF0A15F}" type="pres">
      <dgm:prSet presAssocID="{DA49E053-B204-416B-9C52-9FF05AACD861}" presName="connTx" presStyleLbl="parChTrans1D3" presStyleIdx="3" presStyleCnt="4"/>
      <dgm:spPr/>
      <dgm:t>
        <a:bodyPr/>
        <a:lstStyle/>
        <a:p>
          <a:endParaRPr lang="es-ES"/>
        </a:p>
      </dgm:t>
    </dgm:pt>
    <dgm:pt modelId="{E612505C-64A1-4798-9343-0AC121473D30}" type="pres">
      <dgm:prSet presAssocID="{303E55FB-E9A6-43BE-BDAF-D33C716270C1}" presName="root2" presStyleCnt="0"/>
      <dgm:spPr/>
      <dgm:t>
        <a:bodyPr/>
        <a:lstStyle/>
        <a:p>
          <a:endParaRPr lang="es-GT"/>
        </a:p>
      </dgm:t>
    </dgm:pt>
    <dgm:pt modelId="{EBD0CF67-B198-4ED3-A348-8BA707A77684}" type="pres">
      <dgm:prSet presAssocID="{303E55FB-E9A6-43BE-BDAF-D33C716270C1}" presName="LevelTwoTextNode" presStyleLbl="node3" presStyleIdx="3" presStyleCnt="4">
        <dgm:presLayoutVars>
          <dgm:chPref val="3"/>
        </dgm:presLayoutVars>
      </dgm:prSet>
      <dgm:spPr>
        <a:xfrm>
          <a:off x="5944632" y="3508284"/>
          <a:ext cx="2033147" cy="10165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2850FDA8-1B02-4D34-A499-0C69D4AF0DFE}" type="pres">
      <dgm:prSet presAssocID="{303E55FB-E9A6-43BE-BDAF-D33C716270C1}" presName="level3hierChild" presStyleCnt="0"/>
      <dgm:spPr/>
      <dgm:t>
        <a:bodyPr/>
        <a:lstStyle/>
        <a:p>
          <a:endParaRPr lang="es-GT"/>
        </a:p>
      </dgm:t>
    </dgm:pt>
  </dgm:ptLst>
  <dgm:cxnLst>
    <dgm:cxn modelId="{B1675AFE-F9B6-44CE-AFFE-EDAA7690E32C}" type="presOf" srcId="{D879AF12-5A26-4AD0-85F6-5213D95AAADD}" destId="{E026DDA3-5F8F-4560-ACAE-5C6C750559BC}" srcOrd="0" destOrd="0" presId="urn:microsoft.com/office/officeart/2005/8/layout/hierarchy2"/>
    <dgm:cxn modelId="{8C22081D-1E38-4BA0-901F-1F19B719DD48}" srcId="{B8F402A0-BB6C-48AB-AFD7-F869AF03950C}" destId="{B6FCBFCC-5869-41B1-A8D4-DC589DDCB14A}" srcOrd="0" destOrd="0" parTransId="{CDA01744-7F93-4942-BF01-26052C65FAAB}" sibTransId="{463240C4-38FF-4BD4-AE14-EB3BCD4AF7A4}"/>
    <dgm:cxn modelId="{ABA7E57E-30A7-4F92-9939-D4EDC770D66B}" srcId="{2EDA2C7B-5DF1-423B-ADE8-97CCB5FED189}" destId="{A39F3439-261F-4D5E-8B16-070F32AA5C4A}" srcOrd="2" destOrd="0" parTransId="{D879AF12-5A26-4AD0-85F6-5213D95AAADD}" sibTransId="{D4E89E01-0E81-40AC-BC36-5D082E5425D8}"/>
    <dgm:cxn modelId="{4903414F-C94D-45EE-9BA9-1ADBAFCC677F}" type="presOf" srcId="{A39F3439-261F-4D5E-8B16-070F32AA5C4A}" destId="{C492F148-1CF7-4416-A56D-321BE5A4D9DC}" srcOrd="0" destOrd="0" presId="urn:microsoft.com/office/officeart/2005/8/layout/hierarchy2"/>
    <dgm:cxn modelId="{C72D6103-202F-4437-A25C-E082B86C3CE8}" type="presOf" srcId="{DA49E053-B204-416B-9C52-9FF05AACD861}" destId="{B4AE6013-6608-4068-844F-F60F2FF0A15F}" srcOrd="1" destOrd="0" presId="urn:microsoft.com/office/officeart/2005/8/layout/hierarchy2"/>
    <dgm:cxn modelId="{D0673D4B-0F7F-4B0E-9B11-1D683FDC0567}" type="presOf" srcId="{7B43D81E-4757-47F6-85AE-BEC20F492B4D}" destId="{F3D3B8A4-FC3C-4EC8-89D9-11A1C28C4EED}" srcOrd="0" destOrd="0" presId="urn:microsoft.com/office/officeart/2005/8/layout/hierarchy2"/>
    <dgm:cxn modelId="{5029701E-649A-4AF6-82EF-504782A2C99C}" type="presOf" srcId="{567E40FB-22FE-4CE5-A1EC-0ABF55A61F0C}" destId="{DC70F3A4-2182-4D14-A971-29F90C157CAC}" srcOrd="1" destOrd="0" presId="urn:microsoft.com/office/officeart/2005/8/layout/hierarchy2"/>
    <dgm:cxn modelId="{2BF91858-5DE6-454B-A475-37F7F3608845}" type="presOf" srcId="{36D5C593-200D-4A2F-BE99-0AB3D462B6D4}" destId="{C4DB5273-EEDC-40C3-B0B6-F30D9CCD3D47}" srcOrd="0" destOrd="0" presId="urn:microsoft.com/office/officeart/2005/8/layout/hierarchy2"/>
    <dgm:cxn modelId="{7EFCE31B-7337-40E8-9DE6-640EF59DCE71}" srcId="{7118E942-A3CC-4FD4-A72A-DBD5B3F9C213}" destId="{2EDA2C7B-5DF1-423B-ADE8-97CCB5FED189}" srcOrd="0" destOrd="0" parTransId="{718D538F-4B08-487D-BD3A-F7B7402C5B3C}" sibTransId="{82F67EC5-4D86-498C-9D22-58A8CB2BABE3}"/>
    <dgm:cxn modelId="{2B21FB88-D9FD-49AA-A800-CE599CCFC83C}" type="presOf" srcId="{D879AF12-5A26-4AD0-85F6-5213D95AAADD}" destId="{16DA1FF5-14AB-4209-B63B-10B47E06CCE3}" srcOrd="1" destOrd="0" presId="urn:microsoft.com/office/officeart/2005/8/layout/hierarchy2"/>
    <dgm:cxn modelId="{7271F246-3E15-45C4-A30E-6892FDAE3B95}" type="presOf" srcId="{CDA01744-7F93-4942-BF01-26052C65FAAB}" destId="{04B925CC-96D6-44D5-9D2B-917D9F54F408}" srcOrd="0" destOrd="0" presId="urn:microsoft.com/office/officeart/2005/8/layout/hierarchy2"/>
    <dgm:cxn modelId="{02DC8594-E0F0-4432-991F-9DD33E6D6F89}" type="presOf" srcId="{97C451AD-25F8-4931-BECD-FC31CFAA05CB}" destId="{A15F91E2-C1E5-4456-B01C-8839A6FFBD67}" srcOrd="0" destOrd="0" presId="urn:microsoft.com/office/officeart/2005/8/layout/hierarchy2"/>
    <dgm:cxn modelId="{F873F0C4-9745-489C-B44A-1BFFAC47B70D}" type="presOf" srcId="{7118E942-A3CC-4FD4-A72A-DBD5B3F9C213}" destId="{483D63F0-0D4B-436B-803B-1B120C2B46C1}" srcOrd="0" destOrd="0" presId="urn:microsoft.com/office/officeart/2005/8/layout/hierarchy2"/>
    <dgm:cxn modelId="{D9FCACF8-B7B0-4D0B-B0EA-2B9BAEB9486C}" type="presOf" srcId="{B6FCBFCC-5869-41B1-A8D4-DC589DDCB14A}" destId="{4894F1A9-C828-4582-815E-8E1350A2B3AE}" srcOrd="0" destOrd="0" presId="urn:microsoft.com/office/officeart/2005/8/layout/hierarchy2"/>
    <dgm:cxn modelId="{A3F144DA-FB46-4153-9308-F25C8B1181B2}" srcId="{A39F3439-261F-4D5E-8B16-070F32AA5C4A}" destId="{2332B624-C7D8-4180-93F5-6F30626E20EE}" srcOrd="0" destOrd="0" parTransId="{567E40FB-22FE-4CE5-A1EC-0ABF55A61F0C}" sibTransId="{8E1DD5F9-B48A-4C1F-9AC9-1F79B1865D6A}"/>
    <dgm:cxn modelId="{39BA5579-619A-441D-B5DF-F7546B4283D1}" type="presOf" srcId="{DA49E053-B204-416B-9C52-9FF05AACD861}" destId="{DCD2AEF0-A720-42B3-82D7-85070D9A49CD}" srcOrd="0" destOrd="0" presId="urn:microsoft.com/office/officeart/2005/8/layout/hierarchy2"/>
    <dgm:cxn modelId="{C23799E0-8CAC-4EFC-A09E-394879D1B0EC}" type="presOf" srcId="{97C451AD-25F8-4931-BECD-FC31CFAA05CB}" destId="{35D48BAA-59F6-49B1-B6D7-4A034F410247}" srcOrd="1" destOrd="0" presId="urn:microsoft.com/office/officeart/2005/8/layout/hierarchy2"/>
    <dgm:cxn modelId="{6E2E29D5-AE07-429C-BA94-CF3810C1949A}" type="presOf" srcId="{CDA01744-7F93-4942-BF01-26052C65FAAB}" destId="{79651228-11ED-4EC0-AA7A-1AA54B017BAF}" srcOrd="1" destOrd="0" presId="urn:microsoft.com/office/officeart/2005/8/layout/hierarchy2"/>
    <dgm:cxn modelId="{A43D36AC-1599-44A9-8ACB-EDF2AF271F76}" type="presOf" srcId="{567E40FB-22FE-4CE5-A1EC-0ABF55A61F0C}" destId="{0A820D0B-3EFA-44F7-8552-D0D5F35ECA6C}" srcOrd="0" destOrd="0" presId="urn:microsoft.com/office/officeart/2005/8/layout/hierarchy2"/>
    <dgm:cxn modelId="{EE42D377-C9E7-4FDC-BB58-381B4722F0C7}" srcId="{2EDA2C7B-5DF1-423B-ADE8-97CCB5FED189}" destId="{B8F402A0-BB6C-48AB-AFD7-F869AF03950C}" srcOrd="1" destOrd="0" parTransId="{97C451AD-25F8-4931-BECD-FC31CFAA05CB}" sibTransId="{1B18CF6B-0C7B-4D5C-B5D2-41A2DE093324}"/>
    <dgm:cxn modelId="{11817F20-EC30-4537-8601-CD15A1CEA88B}" srcId="{2EDA2C7B-5DF1-423B-ADE8-97CCB5FED189}" destId="{7B43D81E-4757-47F6-85AE-BEC20F492B4D}" srcOrd="0" destOrd="0" parTransId="{36D5C593-200D-4A2F-BE99-0AB3D462B6D4}" sibTransId="{B51FF5EC-0AE8-42D4-A7F3-3DEAEF0258AA}"/>
    <dgm:cxn modelId="{94830D1F-B28B-41C5-B223-F9297663AC90}" srcId="{7B43D81E-4757-47F6-85AE-BEC20F492B4D}" destId="{59FF506A-9930-4EB7-BFB8-4965511C5A44}" srcOrd="0" destOrd="0" parTransId="{4F2A3D4E-E7DC-46F3-A6EF-E0F6CF2C7636}" sibTransId="{5AB1BB1D-7435-48DB-B89E-3DF2012C628F}"/>
    <dgm:cxn modelId="{E4F06FE0-DC8E-4D4E-82A3-98AFF2E7AD22}" type="presOf" srcId="{B8F402A0-BB6C-48AB-AFD7-F869AF03950C}" destId="{2D662775-C076-4305-9E51-8585ED0565DA}" srcOrd="0" destOrd="0" presId="urn:microsoft.com/office/officeart/2005/8/layout/hierarchy2"/>
    <dgm:cxn modelId="{3753199D-FFD3-4E6A-A693-B940CB7E4186}" type="presOf" srcId="{4F2A3D4E-E7DC-46F3-A6EF-E0F6CF2C7636}" destId="{A23D65F7-AF44-483B-9BB0-90B64924F594}" srcOrd="1" destOrd="0" presId="urn:microsoft.com/office/officeart/2005/8/layout/hierarchy2"/>
    <dgm:cxn modelId="{A92D1F50-C28F-4764-AACB-389BE9A0FD73}" type="presOf" srcId="{2EDA2C7B-5DF1-423B-ADE8-97CCB5FED189}" destId="{18592404-8DA1-4D6A-8AC2-0C4E66165461}" srcOrd="0" destOrd="0" presId="urn:microsoft.com/office/officeart/2005/8/layout/hierarchy2"/>
    <dgm:cxn modelId="{BFF0A9A7-68CA-4858-9BCE-750F9EE133F8}" type="presOf" srcId="{4F2A3D4E-E7DC-46F3-A6EF-E0F6CF2C7636}" destId="{B79C6887-8C1A-4334-A5E9-12A4B8D311DB}" srcOrd="0" destOrd="0" presId="urn:microsoft.com/office/officeart/2005/8/layout/hierarchy2"/>
    <dgm:cxn modelId="{EB5EE0EA-A9C5-4E31-9C97-CAC52C719459}" type="presOf" srcId="{2332B624-C7D8-4180-93F5-6F30626E20EE}" destId="{E08B21DF-625F-420A-BE20-DA8DECED35FA}" srcOrd="0" destOrd="0" presId="urn:microsoft.com/office/officeart/2005/8/layout/hierarchy2"/>
    <dgm:cxn modelId="{0BEEB486-AAD7-41B7-90AD-C4295EC7B26A}" type="presOf" srcId="{36D5C593-200D-4A2F-BE99-0AB3D462B6D4}" destId="{071413A0-1B73-4373-AAAF-BBAFCA6518F7}" srcOrd="1" destOrd="0" presId="urn:microsoft.com/office/officeart/2005/8/layout/hierarchy2"/>
    <dgm:cxn modelId="{9C1AAAAF-40EB-40A1-881E-1BE2C4B5C4FB}" srcId="{A39F3439-261F-4D5E-8B16-070F32AA5C4A}" destId="{303E55FB-E9A6-43BE-BDAF-D33C716270C1}" srcOrd="1" destOrd="0" parTransId="{DA49E053-B204-416B-9C52-9FF05AACD861}" sibTransId="{3515590B-888C-4116-AD1E-AEED30CC47CB}"/>
    <dgm:cxn modelId="{DAD66340-19F8-4F2E-A264-E7A8CE9D0BA8}" type="presOf" srcId="{59FF506A-9930-4EB7-BFB8-4965511C5A44}" destId="{2B78C666-1049-4E82-8D46-48E79208D4B7}" srcOrd="0" destOrd="0" presId="urn:microsoft.com/office/officeart/2005/8/layout/hierarchy2"/>
    <dgm:cxn modelId="{BF4D91CD-DDF4-491D-85EE-BFE522261C4F}" type="presOf" srcId="{303E55FB-E9A6-43BE-BDAF-D33C716270C1}" destId="{EBD0CF67-B198-4ED3-A348-8BA707A77684}" srcOrd="0" destOrd="0" presId="urn:microsoft.com/office/officeart/2005/8/layout/hierarchy2"/>
    <dgm:cxn modelId="{81243FD2-5BED-4751-94DF-43C2F04F7291}" type="presParOf" srcId="{483D63F0-0D4B-436B-803B-1B120C2B46C1}" destId="{57B6EC6D-401A-4E16-8EB1-8D342008E76D}" srcOrd="0" destOrd="0" presId="urn:microsoft.com/office/officeart/2005/8/layout/hierarchy2"/>
    <dgm:cxn modelId="{E777D004-882D-408C-97E0-DB9AA8DA93B1}" type="presParOf" srcId="{57B6EC6D-401A-4E16-8EB1-8D342008E76D}" destId="{18592404-8DA1-4D6A-8AC2-0C4E66165461}" srcOrd="0" destOrd="0" presId="urn:microsoft.com/office/officeart/2005/8/layout/hierarchy2"/>
    <dgm:cxn modelId="{B86CCF8B-9078-4C61-9CD8-46EA701C346D}" type="presParOf" srcId="{57B6EC6D-401A-4E16-8EB1-8D342008E76D}" destId="{58B63F5E-DBE6-4DBE-82B3-70781F0CAA43}" srcOrd="1" destOrd="0" presId="urn:microsoft.com/office/officeart/2005/8/layout/hierarchy2"/>
    <dgm:cxn modelId="{89B22662-E28F-4616-935E-957656587F9C}" type="presParOf" srcId="{58B63F5E-DBE6-4DBE-82B3-70781F0CAA43}" destId="{C4DB5273-EEDC-40C3-B0B6-F30D9CCD3D47}" srcOrd="0" destOrd="0" presId="urn:microsoft.com/office/officeart/2005/8/layout/hierarchy2"/>
    <dgm:cxn modelId="{97378565-1E1E-4F2B-B85D-82AA3BAEFD60}" type="presParOf" srcId="{C4DB5273-EEDC-40C3-B0B6-F30D9CCD3D47}" destId="{071413A0-1B73-4373-AAAF-BBAFCA6518F7}" srcOrd="0" destOrd="0" presId="urn:microsoft.com/office/officeart/2005/8/layout/hierarchy2"/>
    <dgm:cxn modelId="{74E80FA9-FAFE-484B-B8AC-66FEE604EAB5}" type="presParOf" srcId="{58B63F5E-DBE6-4DBE-82B3-70781F0CAA43}" destId="{9325D129-8682-44C2-84EC-C1AD2DE5066D}" srcOrd="1" destOrd="0" presId="urn:microsoft.com/office/officeart/2005/8/layout/hierarchy2"/>
    <dgm:cxn modelId="{BE86D3F7-6861-476D-9F6B-75773B78C4CF}" type="presParOf" srcId="{9325D129-8682-44C2-84EC-C1AD2DE5066D}" destId="{F3D3B8A4-FC3C-4EC8-89D9-11A1C28C4EED}" srcOrd="0" destOrd="0" presId="urn:microsoft.com/office/officeart/2005/8/layout/hierarchy2"/>
    <dgm:cxn modelId="{B9BCEC86-4150-4AE4-8AD3-0F5324B56872}" type="presParOf" srcId="{9325D129-8682-44C2-84EC-C1AD2DE5066D}" destId="{DF40D76D-1E72-48AD-A21A-B436365E05C8}" srcOrd="1" destOrd="0" presId="urn:microsoft.com/office/officeart/2005/8/layout/hierarchy2"/>
    <dgm:cxn modelId="{1C1FBFDB-3B32-44DA-B1F3-A751F28A477B}" type="presParOf" srcId="{DF40D76D-1E72-48AD-A21A-B436365E05C8}" destId="{B79C6887-8C1A-4334-A5E9-12A4B8D311DB}" srcOrd="0" destOrd="0" presId="urn:microsoft.com/office/officeart/2005/8/layout/hierarchy2"/>
    <dgm:cxn modelId="{03DFE6DF-52FC-4D80-87F3-D1DB196686A7}" type="presParOf" srcId="{B79C6887-8C1A-4334-A5E9-12A4B8D311DB}" destId="{A23D65F7-AF44-483B-9BB0-90B64924F594}" srcOrd="0" destOrd="0" presId="urn:microsoft.com/office/officeart/2005/8/layout/hierarchy2"/>
    <dgm:cxn modelId="{1F371631-2892-4672-B82F-C9D421ACB0D3}" type="presParOf" srcId="{DF40D76D-1E72-48AD-A21A-B436365E05C8}" destId="{4BE1BE3F-2AEB-45AA-8705-3DCFF2DE3AFC}" srcOrd="1" destOrd="0" presId="urn:microsoft.com/office/officeart/2005/8/layout/hierarchy2"/>
    <dgm:cxn modelId="{3DE0E0C4-6F37-4F12-9CD5-09E2E0C42432}" type="presParOf" srcId="{4BE1BE3F-2AEB-45AA-8705-3DCFF2DE3AFC}" destId="{2B78C666-1049-4E82-8D46-48E79208D4B7}" srcOrd="0" destOrd="0" presId="urn:microsoft.com/office/officeart/2005/8/layout/hierarchy2"/>
    <dgm:cxn modelId="{CD3EE46F-52E5-4BA2-9BF4-F543D9616A73}" type="presParOf" srcId="{4BE1BE3F-2AEB-45AA-8705-3DCFF2DE3AFC}" destId="{45458E3C-53D0-4A90-97F3-32B74A212035}" srcOrd="1" destOrd="0" presId="urn:microsoft.com/office/officeart/2005/8/layout/hierarchy2"/>
    <dgm:cxn modelId="{D398840F-47A9-4CE5-B788-DE0712CC9BC1}" type="presParOf" srcId="{58B63F5E-DBE6-4DBE-82B3-70781F0CAA43}" destId="{A15F91E2-C1E5-4456-B01C-8839A6FFBD67}" srcOrd="2" destOrd="0" presId="urn:microsoft.com/office/officeart/2005/8/layout/hierarchy2"/>
    <dgm:cxn modelId="{9B232EED-5E29-47DB-B888-5FFE43AEFD67}" type="presParOf" srcId="{A15F91E2-C1E5-4456-B01C-8839A6FFBD67}" destId="{35D48BAA-59F6-49B1-B6D7-4A034F410247}" srcOrd="0" destOrd="0" presId="urn:microsoft.com/office/officeart/2005/8/layout/hierarchy2"/>
    <dgm:cxn modelId="{1AEB3968-FA2F-430F-80C6-9F22300A57DF}" type="presParOf" srcId="{58B63F5E-DBE6-4DBE-82B3-70781F0CAA43}" destId="{0C9E6B2E-E081-4D38-A5DD-0500DE0E0E82}" srcOrd="3" destOrd="0" presId="urn:microsoft.com/office/officeart/2005/8/layout/hierarchy2"/>
    <dgm:cxn modelId="{D10F37FD-5B28-49F5-9A1E-BC6221973709}" type="presParOf" srcId="{0C9E6B2E-E081-4D38-A5DD-0500DE0E0E82}" destId="{2D662775-C076-4305-9E51-8585ED0565DA}" srcOrd="0" destOrd="0" presId="urn:microsoft.com/office/officeart/2005/8/layout/hierarchy2"/>
    <dgm:cxn modelId="{2A1CF46D-ECD9-4E07-BFF6-251F6EFB76E3}" type="presParOf" srcId="{0C9E6B2E-E081-4D38-A5DD-0500DE0E0E82}" destId="{1D85F72F-4359-446C-83ED-D651BC9DF254}" srcOrd="1" destOrd="0" presId="urn:microsoft.com/office/officeart/2005/8/layout/hierarchy2"/>
    <dgm:cxn modelId="{A8B9947D-C613-418E-A061-9842DA3A3F04}" type="presParOf" srcId="{1D85F72F-4359-446C-83ED-D651BC9DF254}" destId="{04B925CC-96D6-44D5-9D2B-917D9F54F408}" srcOrd="0" destOrd="0" presId="urn:microsoft.com/office/officeart/2005/8/layout/hierarchy2"/>
    <dgm:cxn modelId="{2A0287AF-29D1-490B-9B5E-4818CC24F8CE}" type="presParOf" srcId="{04B925CC-96D6-44D5-9D2B-917D9F54F408}" destId="{79651228-11ED-4EC0-AA7A-1AA54B017BAF}" srcOrd="0" destOrd="0" presId="urn:microsoft.com/office/officeart/2005/8/layout/hierarchy2"/>
    <dgm:cxn modelId="{8EAF264C-01C3-4A72-9757-0A626B4D1B6B}" type="presParOf" srcId="{1D85F72F-4359-446C-83ED-D651BC9DF254}" destId="{88710338-3AC0-4BF4-9763-583EE6149668}" srcOrd="1" destOrd="0" presId="urn:microsoft.com/office/officeart/2005/8/layout/hierarchy2"/>
    <dgm:cxn modelId="{64B3D52C-CFFD-4CE6-B60B-3D3D37B60734}" type="presParOf" srcId="{88710338-3AC0-4BF4-9763-583EE6149668}" destId="{4894F1A9-C828-4582-815E-8E1350A2B3AE}" srcOrd="0" destOrd="0" presId="urn:microsoft.com/office/officeart/2005/8/layout/hierarchy2"/>
    <dgm:cxn modelId="{1A17844F-2DA0-4A3A-9C7D-960C010A5620}" type="presParOf" srcId="{88710338-3AC0-4BF4-9763-583EE6149668}" destId="{0B3C018E-56F1-426D-A82E-5824BD07B5A2}" srcOrd="1" destOrd="0" presId="urn:microsoft.com/office/officeart/2005/8/layout/hierarchy2"/>
    <dgm:cxn modelId="{728A7972-B92E-4CD2-88F8-D85647751909}" type="presParOf" srcId="{58B63F5E-DBE6-4DBE-82B3-70781F0CAA43}" destId="{E026DDA3-5F8F-4560-ACAE-5C6C750559BC}" srcOrd="4" destOrd="0" presId="urn:microsoft.com/office/officeart/2005/8/layout/hierarchy2"/>
    <dgm:cxn modelId="{FC5EEF80-344A-4710-B294-E1E15645DC67}" type="presParOf" srcId="{E026DDA3-5F8F-4560-ACAE-5C6C750559BC}" destId="{16DA1FF5-14AB-4209-B63B-10B47E06CCE3}" srcOrd="0" destOrd="0" presId="urn:microsoft.com/office/officeart/2005/8/layout/hierarchy2"/>
    <dgm:cxn modelId="{538F9A69-E9D0-421B-9ED5-4EEE75BCC56F}" type="presParOf" srcId="{58B63F5E-DBE6-4DBE-82B3-70781F0CAA43}" destId="{EFC44AD1-18B6-44BA-8A47-E6FA5688CD4A}" srcOrd="5" destOrd="0" presId="urn:microsoft.com/office/officeart/2005/8/layout/hierarchy2"/>
    <dgm:cxn modelId="{7E321476-68A3-4ECD-A4C9-A61C7F875CE5}" type="presParOf" srcId="{EFC44AD1-18B6-44BA-8A47-E6FA5688CD4A}" destId="{C492F148-1CF7-4416-A56D-321BE5A4D9DC}" srcOrd="0" destOrd="0" presId="urn:microsoft.com/office/officeart/2005/8/layout/hierarchy2"/>
    <dgm:cxn modelId="{87AEB48C-FCED-42A5-9ED2-364994F6E1F8}" type="presParOf" srcId="{EFC44AD1-18B6-44BA-8A47-E6FA5688CD4A}" destId="{C9559126-ADEF-42E6-8216-C63201D4BD33}" srcOrd="1" destOrd="0" presId="urn:microsoft.com/office/officeart/2005/8/layout/hierarchy2"/>
    <dgm:cxn modelId="{E2E63023-4B48-45B4-BF13-FF186C9DCD92}" type="presParOf" srcId="{C9559126-ADEF-42E6-8216-C63201D4BD33}" destId="{0A820D0B-3EFA-44F7-8552-D0D5F35ECA6C}" srcOrd="0" destOrd="0" presId="urn:microsoft.com/office/officeart/2005/8/layout/hierarchy2"/>
    <dgm:cxn modelId="{682C7376-92AD-4E3C-B108-1BEE29C69830}" type="presParOf" srcId="{0A820D0B-3EFA-44F7-8552-D0D5F35ECA6C}" destId="{DC70F3A4-2182-4D14-A971-29F90C157CAC}" srcOrd="0" destOrd="0" presId="urn:microsoft.com/office/officeart/2005/8/layout/hierarchy2"/>
    <dgm:cxn modelId="{8056F739-C7C8-4419-AC6C-04A110A64123}" type="presParOf" srcId="{C9559126-ADEF-42E6-8216-C63201D4BD33}" destId="{27585B69-7513-48DD-AC1D-97897C5AE352}" srcOrd="1" destOrd="0" presId="urn:microsoft.com/office/officeart/2005/8/layout/hierarchy2"/>
    <dgm:cxn modelId="{EA7685DF-7BDA-4259-97E4-E7A3A9783F20}" type="presParOf" srcId="{27585B69-7513-48DD-AC1D-97897C5AE352}" destId="{E08B21DF-625F-420A-BE20-DA8DECED35FA}" srcOrd="0" destOrd="0" presId="urn:microsoft.com/office/officeart/2005/8/layout/hierarchy2"/>
    <dgm:cxn modelId="{FCF54920-CCB4-4582-B930-F2D947DCA96D}" type="presParOf" srcId="{27585B69-7513-48DD-AC1D-97897C5AE352}" destId="{646A49A8-36C3-4211-9880-709575FC0987}" srcOrd="1" destOrd="0" presId="urn:microsoft.com/office/officeart/2005/8/layout/hierarchy2"/>
    <dgm:cxn modelId="{00379901-86DE-4DA6-872F-9FC72BE7BDDC}" type="presParOf" srcId="{C9559126-ADEF-42E6-8216-C63201D4BD33}" destId="{DCD2AEF0-A720-42B3-82D7-85070D9A49CD}" srcOrd="2" destOrd="0" presId="urn:microsoft.com/office/officeart/2005/8/layout/hierarchy2"/>
    <dgm:cxn modelId="{F1A73FAB-C5DD-43FB-A90D-227B07EA4DB4}" type="presParOf" srcId="{DCD2AEF0-A720-42B3-82D7-85070D9A49CD}" destId="{B4AE6013-6608-4068-844F-F60F2FF0A15F}" srcOrd="0" destOrd="0" presId="urn:microsoft.com/office/officeart/2005/8/layout/hierarchy2"/>
    <dgm:cxn modelId="{D66F06B3-0BAC-476B-B154-A798C3645CC3}" type="presParOf" srcId="{C9559126-ADEF-42E6-8216-C63201D4BD33}" destId="{E612505C-64A1-4798-9343-0AC121473D30}" srcOrd="3" destOrd="0" presId="urn:microsoft.com/office/officeart/2005/8/layout/hierarchy2"/>
    <dgm:cxn modelId="{D3DCD707-82C7-4B16-92C6-B21C5503490A}" type="presParOf" srcId="{E612505C-64A1-4798-9343-0AC121473D30}" destId="{EBD0CF67-B198-4ED3-A348-8BA707A77684}" srcOrd="0" destOrd="0" presId="urn:microsoft.com/office/officeart/2005/8/layout/hierarchy2"/>
    <dgm:cxn modelId="{D6A37EE8-6EDB-4811-A61E-1E2199296CE9}" type="presParOf" srcId="{E612505C-64A1-4798-9343-0AC121473D30}" destId="{2850FDA8-1B02-4D34-A499-0C69D4AF0DFE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8E942-A3CC-4FD4-A72A-DBD5B3F9C213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4933F6DE-671A-4995-A60D-D7EA85FAFB4C}">
      <dgm:prSet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800" dirty="0" smtClean="0">
              <a:latin typeface="Arial" pitchFamily="34" charset="0"/>
              <a:cs typeface="Arial" pitchFamily="34" charset="0"/>
            </a:rPr>
            <a:t>Seguridad Integral</a:t>
          </a:r>
          <a:endParaRPr lang="es-GT" sz="1800" dirty="0">
            <a:latin typeface="Arial" pitchFamily="34" charset="0"/>
            <a:cs typeface="Arial" pitchFamily="34" charset="0"/>
          </a:endParaRPr>
        </a:p>
      </dgm:t>
    </dgm:pt>
    <dgm:pt modelId="{028106D1-EED5-4302-92D4-4758DC318702}" type="parTrans" cxnId="{E26B7E76-7D46-4ABC-99FD-E399451C4832}">
      <dgm:prSet/>
      <dgm:spPr/>
      <dgm:t>
        <a:bodyPr/>
        <a:lstStyle/>
        <a:p>
          <a:endParaRPr lang="es-GT"/>
        </a:p>
      </dgm:t>
    </dgm:pt>
    <dgm:pt modelId="{8824D2B2-5AC1-43BD-9508-CBC4CA51D6BE}" type="sibTrans" cxnId="{E26B7E76-7D46-4ABC-99FD-E399451C4832}">
      <dgm:prSet/>
      <dgm:spPr/>
      <dgm:t>
        <a:bodyPr/>
        <a:lstStyle/>
        <a:p>
          <a:endParaRPr lang="es-GT"/>
        </a:p>
      </dgm:t>
    </dgm:pt>
    <dgm:pt modelId="{C0FFE1DB-F292-4FBC-A772-09F17E6D9B58}">
      <dgm:prSet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Para el 2019, se ha disminuido la tasa de delitos cometidos contra el patrimonio de la personas en 7 puntos porcentuales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51398C01-FB8F-4CB7-9120-1DB41F34A31A}" type="parTrans" cxnId="{B2B907BE-DA51-4513-A573-FB881ECB14BF}">
      <dgm:prSet/>
      <dgm:spPr/>
      <dgm:t>
        <a:bodyPr/>
        <a:lstStyle/>
        <a:p>
          <a:endParaRPr lang="es-GT" dirty="0"/>
        </a:p>
      </dgm:t>
    </dgm:pt>
    <dgm:pt modelId="{782CD259-06FA-40D4-B7CB-7FD712D59291}" type="sibTrans" cxnId="{B2B907BE-DA51-4513-A573-FB881ECB14BF}">
      <dgm:prSet/>
      <dgm:spPr/>
      <dgm:t>
        <a:bodyPr/>
        <a:lstStyle/>
        <a:p>
          <a:endParaRPr lang="es-GT"/>
        </a:p>
      </dgm:t>
    </dgm:pt>
    <dgm:pt modelId="{29EB878F-7168-4A19-A719-E8BA29A59655}">
      <dgm:prSet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GT" sz="1800" dirty="0" smtClean="0">
              <a:latin typeface="Arial" pitchFamily="34" charset="0"/>
              <a:cs typeface="Arial" pitchFamily="34" charset="0"/>
            </a:rPr>
            <a:t>Jóvenes Protagonistas</a:t>
          </a:r>
          <a:endParaRPr lang="es-GT" sz="1800" dirty="0">
            <a:latin typeface="Arial" pitchFamily="34" charset="0"/>
            <a:cs typeface="Arial" pitchFamily="34" charset="0"/>
          </a:endParaRPr>
        </a:p>
      </dgm:t>
    </dgm:pt>
    <dgm:pt modelId="{FEE13679-B693-47E3-8049-6DEC225FBD28}" type="parTrans" cxnId="{6B0E8B6A-E013-46BB-9855-5605035FD7A3}">
      <dgm:prSet/>
      <dgm:spPr/>
      <dgm:t>
        <a:bodyPr/>
        <a:lstStyle/>
        <a:p>
          <a:endParaRPr lang="es-GT" dirty="0"/>
        </a:p>
      </dgm:t>
    </dgm:pt>
    <dgm:pt modelId="{93770FA2-A5FC-46B8-81AF-530D3CD2C6C7}" type="sibTrans" cxnId="{6B0E8B6A-E013-46BB-9855-5605035FD7A3}">
      <dgm:prSet/>
      <dgm:spPr/>
      <dgm:t>
        <a:bodyPr/>
        <a:lstStyle/>
        <a:p>
          <a:endParaRPr lang="es-GT"/>
        </a:p>
      </dgm:t>
    </dgm:pt>
    <dgm:pt modelId="{483D63F0-0D4B-436B-803B-1B120C2B46C1}" type="pres">
      <dgm:prSet presAssocID="{7118E942-A3CC-4FD4-A72A-DBD5B3F9C2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16F277-21CB-4DD3-A2CE-9062E7236628}" type="pres">
      <dgm:prSet presAssocID="{4933F6DE-671A-4995-A60D-D7EA85FAFB4C}" presName="root1" presStyleCnt="0"/>
      <dgm:spPr/>
      <dgm:t>
        <a:bodyPr/>
        <a:lstStyle/>
        <a:p>
          <a:endParaRPr lang="es-GT"/>
        </a:p>
      </dgm:t>
    </dgm:pt>
    <dgm:pt modelId="{5152F37B-233D-4255-9C59-44B2D301848B}" type="pres">
      <dgm:prSet presAssocID="{4933F6DE-671A-4995-A60D-D7EA85FAFB4C}" presName="LevelOneTextNode" presStyleLbl="node0" presStyleIdx="0" presStyleCnt="1" custScaleY="138545" custLinFactNeighborX="-176" custLinFactNeighborY="-109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6B7310B-F945-4AD2-8E8C-18FA006BCE39}" type="pres">
      <dgm:prSet presAssocID="{4933F6DE-671A-4995-A60D-D7EA85FAFB4C}" presName="level2hierChild" presStyleCnt="0"/>
      <dgm:spPr/>
      <dgm:t>
        <a:bodyPr/>
        <a:lstStyle/>
        <a:p>
          <a:endParaRPr lang="es-GT"/>
        </a:p>
      </dgm:t>
    </dgm:pt>
    <dgm:pt modelId="{AE100FC1-24FA-4E54-B314-419415154D5A}" type="pres">
      <dgm:prSet presAssocID="{51398C01-FB8F-4CB7-9120-1DB41F34A31A}" presName="conn2-1" presStyleLbl="parChTrans1D2" presStyleIdx="0" presStyleCnt="1"/>
      <dgm:spPr/>
      <dgm:t>
        <a:bodyPr/>
        <a:lstStyle/>
        <a:p>
          <a:endParaRPr lang="es-GT"/>
        </a:p>
      </dgm:t>
    </dgm:pt>
    <dgm:pt modelId="{C919E4D0-6A93-4899-8FCE-B12800F7B1D5}" type="pres">
      <dgm:prSet presAssocID="{51398C01-FB8F-4CB7-9120-1DB41F34A31A}" presName="connTx" presStyleLbl="parChTrans1D2" presStyleIdx="0" presStyleCnt="1"/>
      <dgm:spPr/>
      <dgm:t>
        <a:bodyPr/>
        <a:lstStyle/>
        <a:p>
          <a:endParaRPr lang="es-GT"/>
        </a:p>
      </dgm:t>
    </dgm:pt>
    <dgm:pt modelId="{61C686E0-8A8E-4E42-891D-F4D5BFEBD952}" type="pres">
      <dgm:prSet presAssocID="{C0FFE1DB-F292-4FBC-A772-09F17E6D9B58}" presName="root2" presStyleCnt="0"/>
      <dgm:spPr/>
      <dgm:t>
        <a:bodyPr/>
        <a:lstStyle/>
        <a:p>
          <a:endParaRPr lang="es-GT"/>
        </a:p>
      </dgm:t>
    </dgm:pt>
    <dgm:pt modelId="{D071BCD1-C2D6-4A56-8F87-AF1B29E4BBFA}" type="pres">
      <dgm:prSet presAssocID="{C0FFE1DB-F292-4FBC-A772-09F17E6D9B58}" presName="LevelTwoTextNode" presStyleLbl="node2" presStyleIdx="0" presStyleCnt="1" custScaleY="14052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EB55EC0-9B76-480B-B239-337D653398D9}" type="pres">
      <dgm:prSet presAssocID="{C0FFE1DB-F292-4FBC-A772-09F17E6D9B58}" presName="level3hierChild" presStyleCnt="0"/>
      <dgm:spPr/>
      <dgm:t>
        <a:bodyPr/>
        <a:lstStyle/>
        <a:p>
          <a:endParaRPr lang="es-GT"/>
        </a:p>
      </dgm:t>
    </dgm:pt>
    <dgm:pt modelId="{6E3BD117-4F5A-4857-ADA1-30496B92BE51}" type="pres">
      <dgm:prSet presAssocID="{FEE13679-B693-47E3-8049-6DEC225FBD28}" presName="conn2-1" presStyleLbl="parChTrans1D3" presStyleIdx="0" presStyleCnt="1"/>
      <dgm:spPr/>
      <dgm:t>
        <a:bodyPr/>
        <a:lstStyle/>
        <a:p>
          <a:endParaRPr lang="es-GT"/>
        </a:p>
      </dgm:t>
    </dgm:pt>
    <dgm:pt modelId="{8173795C-087E-43F2-B2E8-99C63DF193DE}" type="pres">
      <dgm:prSet presAssocID="{FEE13679-B693-47E3-8049-6DEC225FBD28}" presName="connTx" presStyleLbl="parChTrans1D3" presStyleIdx="0" presStyleCnt="1"/>
      <dgm:spPr/>
      <dgm:t>
        <a:bodyPr/>
        <a:lstStyle/>
        <a:p>
          <a:endParaRPr lang="es-GT"/>
        </a:p>
      </dgm:t>
    </dgm:pt>
    <dgm:pt modelId="{F7FB11DF-3131-452A-A8E6-C9A539592C2B}" type="pres">
      <dgm:prSet presAssocID="{29EB878F-7168-4A19-A719-E8BA29A59655}" presName="root2" presStyleCnt="0"/>
      <dgm:spPr/>
      <dgm:t>
        <a:bodyPr/>
        <a:lstStyle/>
        <a:p>
          <a:endParaRPr lang="es-GT"/>
        </a:p>
      </dgm:t>
    </dgm:pt>
    <dgm:pt modelId="{F3B0B527-501B-4D31-8862-01214E656093}" type="pres">
      <dgm:prSet presAssocID="{29EB878F-7168-4A19-A719-E8BA29A59655}" presName="LevelTwoTextNode" presStyleLbl="node3" presStyleIdx="0" presStyleCnt="1" custScaleY="14052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67D9D0BB-2DDA-49FB-8839-81364B9423BC}" type="pres">
      <dgm:prSet presAssocID="{29EB878F-7168-4A19-A719-E8BA29A59655}" presName="level3hierChild" presStyleCnt="0"/>
      <dgm:spPr/>
      <dgm:t>
        <a:bodyPr/>
        <a:lstStyle/>
        <a:p>
          <a:endParaRPr lang="es-GT"/>
        </a:p>
      </dgm:t>
    </dgm:pt>
  </dgm:ptLst>
  <dgm:cxnLst>
    <dgm:cxn modelId="{76565E64-ECE5-4ED0-A599-D945B27793C8}" type="presOf" srcId="{51398C01-FB8F-4CB7-9120-1DB41F34A31A}" destId="{C919E4D0-6A93-4899-8FCE-B12800F7B1D5}" srcOrd="1" destOrd="0" presId="urn:microsoft.com/office/officeart/2005/8/layout/hierarchy2"/>
    <dgm:cxn modelId="{B2B907BE-DA51-4513-A573-FB881ECB14BF}" srcId="{4933F6DE-671A-4995-A60D-D7EA85FAFB4C}" destId="{C0FFE1DB-F292-4FBC-A772-09F17E6D9B58}" srcOrd="0" destOrd="0" parTransId="{51398C01-FB8F-4CB7-9120-1DB41F34A31A}" sibTransId="{782CD259-06FA-40D4-B7CB-7FD712D59291}"/>
    <dgm:cxn modelId="{B2F0209B-4266-4C85-A127-DF8517698ACC}" type="presOf" srcId="{51398C01-FB8F-4CB7-9120-1DB41F34A31A}" destId="{AE100FC1-24FA-4E54-B314-419415154D5A}" srcOrd="0" destOrd="0" presId="urn:microsoft.com/office/officeart/2005/8/layout/hierarchy2"/>
    <dgm:cxn modelId="{884EC00E-6D1B-4FF7-80D3-8E67C0351AED}" type="presOf" srcId="{29EB878F-7168-4A19-A719-E8BA29A59655}" destId="{F3B0B527-501B-4D31-8862-01214E656093}" srcOrd="0" destOrd="0" presId="urn:microsoft.com/office/officeart/2005/8/layout/hierarchy2"/>
    <dgm:cxn modelId="{6B0E8B6A-E013-46BB-9855-5605035FD7A3}" srcId="{C0FFE1DB-F292-4FBC-A772-09F17E6D9B58}" destId="{29EB878F-7168-4A19-A719-E8BA29A59655}" srcOrd="0" destOrd="0" parTransId="{FEE13679-B693-47E3-8049-6DEC225FBD28}" sibTransId="{93770FA2-A5FC-46B8-81AF-530D3CD2C6C7}"/>
    <dgm:cxn modelId="{430D0654-7B9C-4E05-B58D-8C6B481F34C2}" type="presOf" srcId="{FEE13679-B693-47E3-8049-6DEC225FBD28}" destId="{8173795C-087E-43F2-B2E8-99C63DF193DE}" srcOrd="1" destOrd="0" presId="urn:microsoft.com/office/officeart/2005/8/layout/hierarchy2"/>
    <dgm:cxn modelId="{5D36CEBA-78F2-496E-A10E-74FDF16D9289}" type="presOf" srcId="{4933F6DE-671A-4995-A60D-D7EA85FAFB4C}" destId="{5152F37B-233D-4255-9C59-44B2D301848B}" srcOrd="0" destOrd="0" presId="urn:microsoft.com/office/officeart/2005/8/layout/hierarchy2"/>
    <dgm:cxn modelId="{D66105C2-998C-471D-9400-B1FC16751D08}" type="presOf" srcId="{FEE13679-B693-47E3-8049-6DEC225FBD28}" destId="{6E3BD117-4F5A-4857-ADA1-30496B92BE51}" srcOrd="0" destOrd="0" presId="urn:microsoft.com/office/officeart/2005/8/layout/hierarchy2"/>
    <dgm:cxn modelId="{1BC07914-822A-4DE8-BDCB-85754AC0C0E7}" type="presOf" srcId="{C0FFE1DB-F292-4FBC-A772-09F17E6D9B58}" destId="{D071BCD1-C2D6-4A56-8F87-AF1B29E4BBFA}" srcOrd="0" destOrd="0" presId="urn:microsoft.com/office/officeart/2005/8/layout/hierarchy2"/>
    <dgm:cxn modelId="{FF274CDA-39D7-4AEC-B86D-CCEA4A78FE3F}" type="presOf" srcId="{7118E942-A3CC-4FD4-A72A-DBD5B3F9C213}" destId="{483D63F0-0D4B-436B-803B-1B120C2B46C1}" srcOrd="0" destOrd="0" presId="urn:microsoft.com/office/officeart/2005/8/layout/hierarchy2"/>
    <dgm:cxn modelId="{E26B7E76-7D46-4ABC-99FD-E399451C4832}" srcId="{7118E942-A3CC-4FD4-A72A-DBD5B3F9C213}" destId="{4933F6DE-671A-4995-A60D-D7EA85FAFB4C}" srcOrd="0" destOrd="0" parTransId="{028106D1-EED5-4302-92D4-4758DC318702}" sibTransId="{8824D2B2-5AC1-43BD-9508-CBC4CA51D6BE}"/>
    <dgm:cxn modelId="{0E17E4C4-E99A-4944-933B-3A230A5EA64F}" type="presParOf" srcId="{483D63F0-0D4B-436B-803B-1B120C2B46C1}" destId="{2316F277-21CB-4DD3-A2CE-9062E7236628}" srcOrd="0" destOrd="0" presId="urn:microsoft.com/office/officeart/2005/8/layout/hierarchy2"/>
    <dgm:cxn modelId="{72AD33C5-E7EF-4682-83EF-DCC37EA8FBCE}" type="presParOf" srcId="{2316F277-21CB-4DD3-A2CE-9062E7236628}" destId="{5152F37B-233D-4255-9C59-44B2D301848B}" srcOrd="0" destOrd="0" presId="urn:microsoft.com/office/officeart/2005/8/layout/hierarchy2"/>
    <dgm:cxn modelId="{0C13B35C-5450-417D-9971-CA5C332669C5}" type="presParOf" srcId="{2316F277-21CB-4DD3-A2CE-9062E7236628}" destId="{B6B7310B-F945-4AD2-8E8C-18FA006BCE39}" srcOrd="1" destOrd="0" presId="urn:microsoft.com/office/officeart/2005/8/layout/hierarchy2"/>
    <dgm:cxn modelId="{F98869D1-DE0F-410A-B292-36CBABE30D60}" type="presParOf" srcId="{B6B7310B-F945-4AD2-8E8C-18FA006BCE39}" destId="{AE100FC1-24FA-4E54-B314-419415154D5A}" srcOrd="0" destOrd="0" presId="urn:microsoft.com/office/officeart/2005/8/layout/hierarchy2"/>
    <dgm:cxn modelId="{46F7A9DF-FC38-4543-9338-17998EAFBF9E}" type="presParOf" srcId="{AE100FC1-24FA-4E54-B314-419415154D5A}" destId="{C919E4D0-6A93-4899-8FCE-B12800F7B1D5}" srcOrd="0" destOrd="0" presId="urn:microsoft.com/office/officeart/2005/8/layout/hierarchy2"/>
    <dgm:cxn modelId="{EEEE4EA5-C1C4-4DAD-93A2-2ED175147DCB}" type="presParOf" srcId="{B6B7310B-F945-4AD2-8E8C-18FA006BCE39}" destId="{61C686E0-8A8E-4E42-891D-F4D5BFEBD952}" srcOrd="1" destOrd="0" presId="urn:microsoft.com/office/officeart/2005/8/layout/hierarchy2"/>
    <dgm:cxn modelId="{BC012503-1992-4BCC-B2B6-FE04F0ED41BC}" type="presParOf" srcId="{61C686E0-8A8E-4E42-891D-F4D5BFEBD952}" destId="{D071BCD1-C2D6-4A56-8F87-AF1B29E4BBFA}" srcOrd="0" destOrd="0" presId="urn:microsoft.com/office/officeart/2005/8/layout/hierarchy2"/>
    <dgm:cxn modelId="{4DD3D4B3-0E13-478F-A481-980841A54EAE}" type="presParOf" srcId="{61C686E0-8A8E-4E42-891D-F4D5BFEBD952}" destId="{8EB55EC0-9B76-480B-B239-337D653398D9}" srcOrd="1" destOrd="0" presId="urn:microsoft.com/office/officeart/2005/8/layout/hierarchy2"/>
    <dgm:cxn modelId="{27B724CC-26CF-4169-9EE6-DEBC7F90B742}" type="presParOf" srcId="{8EB55EC0-9B76-480B-B239-337D653398D9}" destId="{6E3BD117-4F5A-4857-ADA1-30496B92BE51}" srcOrd="0" destOrd="0" presId="urn:microsoft.com/office/officeart/2005/8/layout/hierarchy2"/>
    <dgm:cxn modelId="{E1B0D8F5-34B9-40EE-B2FB-CECEC637B7A1}" type="presParOf" srcId="{6E3BD117-4F5A-4857-ADA1-30496B92BE51}" destId="{8173795C-087E-43F2-B2E8-99C63DF193DE}" srcOrd="0" destOrd="0" presId="urn:microsoft.com/office/officeart/2005/8/layout/hierarchy2"/>
    <dgm:cxn modelId="{9652E2ED-CC74-401A-8B12-429B042360E5}" type="presParOf" srcId="{8EB55EC0-9B76-480B-B239-337D653398D9}" destId="{F7FB11DF-3131-452A-A8E6-C9A539592C2B}" srcOrd="1" destOrd="0" presId="urn:microsoft.com/office/officeart/2005/8/layout/hierarchy2"/>
    <dgm:cxn modelId="{CB52C145-5F30-431D-A93D-283321448534}" type="presParOf" srcId="{F7FB11DF-3131-452A-A8E6-C9A539592C2B}" destId="{F3B0B527-501B-4D31-8862-01214E656093}" srcOrd="0" destOrd="0" presId="urn:microsoft.com/office/officeart/2005/8/layout/hierarchy2"/>
    <dgm:cxn modelId="{2EE8F584-2B1D-462C-B5AA-03E69968C627}" type="presParOf" srcId="{F7FB11DF-3131-452A-A8E6-C9A539592C2B}" destId="{67D9D0BB-2DDA-49FB-8839-81364B9423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92404-8DA1-4D6A-8AC2-0C4E66165461}">
      <dsp:nvSpPr>
        <dsp:cNvPr id="0" name=""/>
        <dsp:cNvSpPr/>
      </dsp:nvSpPr>
      <dsp:spPr>
        <a:xfrm>
          <a:off x="291" y="1752089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 w="1270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>
              <a:latin typeface="Calibri"/>
              <a:ea typeface="+mn-ea"/>
              <a:cs typeface="+mn-cs"/>
            </a:rPr>
            <a:t>Seguridad Alimentaria, Salud Integral y Educación de calidad</a:t>
          </a:r>
          <a:endParaRPr lang="es-GT" sz="1400" b="1" kern="1200" dirty="0">
            <a:latin typeface="Calibri"/>
            <a:ea typeface="+mn-ea"/>
            <a:cs typeface="+mn-cs"/>
          </a:endParaRPr>
        </a:p>
      </dsp:txBody>
      <dsp:txXfrm>
        <a:off x="29295" y="1781093"/>
        <a:ext cx="1922533" cy="932262"/>
      </dsp:txXfrm>
    </dsp:sp>
    <dsp:sp modelId="{C4DB5273-EEDC-40C3-B0B6-F30D9CCD3D47}">
      <dsp:nvSpPr>
        <dsp:cNvPr id="0" name=""/>
        <dsp:cNvSpPr/>
      </dsp:nvSpPr>
      <dsp:spPr>
        <a:xfrm rot="17945813">
          <a:off x="1562386" y="1517868"/>
          <a:ext cx="1629109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238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36213" y="1494740"/>
        <a:ext cx="81455" cy="81455"/>
      </dsp:txXfrm>
    </dsp:sp>
    <dsp:sp modelId="{F3D3B8A4-FC3C-4EC8-89D9-11A1C28C4EED}">
      <dsp:nvSpPr>
        <dsp:cNvPr id="0" name=""/>
        <dsp:cNvSpPr/>
      </dsp:nvSpPr>
      <dsp:spPr>
        <a:xfrm>
          <a:off x="2773049" y="328575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kern="1200" dirty="0" smtClean="0">
              <a:latin typeface="Calibri"/>
              <a:ea typeface="+mn-ea"/>
              <a:cs typeface="+mn-cs"/>
            </a:rPr>
            <a:t>Para el 2019, se ha disminuido la prevalencia de desnutrición crónica en niños menores de 2 años, en 10 puntos porcentuales</a:t>
          </a:r>
          <a:endParaRPr lang="es-GT" sz="1300" kern="1200" dirty="0">
            <a:latin typeface="Calibri"/>
            <a:ea typeface="+mn-ea"/>
            <a:cs typeface="+mn-cs"/>
          </a:endParaRPr>
        </a:p>
      </dsp:txBody>
      <dsp:txXfrm>
        <a:off x="2802053" y="357579"/>
        <a:ext cx="1922533" cy="932262"/>
      </dsp:txXfrm>
    </dsp:sp>
    <dsp:sp modelId="{B79C6887-8C1A-4334-A5E9-12A4B8D311DB}">
      <dsp:nvSpPr>
        <dsp:cNvPr id="0" name=""/>
        <dsp:cNvSpPr/>
      </dsp:nvSpPr>
      <dsp:spPr>
        <a:xfrm>
          <a:off x="4753590" y="806111"/>
          <a:ext cx="79221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29893" y="803905"/>
        <a:ext cx="39610" cy="39610"/>
      </dsp:txXfrm>
    </dsp:sp>
    <dsp:sp modelId="{2B78C666-1049-4E82-8D46-48E79208D4B7}">
      <dsp:nvSpPr>
        <dsp:cNvPr id="0" name=""/>
        <dsp:cNvSpPr/>
      </dsp:nvSpPr>
      <dsp:spPr>
        <a:xfrm>
          <a:off x="5545807" y="328575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>
              <a:latin typeface="Calibri"/>
              <a:ea typeface="+mn-ea"/>
              <a:cs typeface="+mn-cs"/>
            </a:rPr>
            <a:t> Transferencias Monetarias Condicionadas en Salud</a:t>
          </a:r>
          <a:endParaRPr lang="es-GT" sz="1400" b="1" kern="1200" dirty="0">
            <a:latin typeface="Calibri"/>
            <a:ea typeface="+mn-ea"/>
            <a:cs typeface="+mn-cs"/>
          </a:endParaRPr>
        </a:p>
      </dsp:txBody>
      <dsp:txXfrm>
        <a:off x="5574811" y="357579"/>
        <a:ext cx="1922533" cy="932262"/>
      </dsp:txXfrm>
    </dsp:sp>
    <dsp:sp modelId="{A15F91E2-C1E5-4456-B01C-8839A6FFBD67}">
      <dsp:nvSpPr>
        <dsp:cNvPr id="0" name=""/>
        <dsp:cNvSpPr/>
      </dsp:nvSpPr>
      <dsp:spPr>
        <a:xfrm rot="20413970">
          <a:off x="1956030" y="2087273"/>
          <a:ext cx="841821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418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55895" y="2083828"/>
        <a:ext cx="42091" cy="42091"/>
      </dsp:txXfrm>
    </dsp:sp>
    <dsp:sp modelId="{2D662775-C076-4305-9E51-8585ED0565DA}">
      <dsp:nvSpPr>
        <dsp:cNvPr id="0" name=""/>
        <dsp:cNvSpPr/>
      </dsp:nvSpPr>
      <dsp:spPr>
        <a:xfrm>
          <a:off x="2773049" y="1467387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kern="1200" dirty="0" smtClean="0">
              <a:latin typeface="Calibri"/>
              <a:ea typeface="+mn-ea"/>
              <a:cs typeface="+mn-cs"/>
            </a:rPr>
            <a:t>Para el 2019, se ha incrementado la cobertura en educación primaria en 6 puntos porcentuales</a:t>
          </a:r>
          <a:endParaRPr lang="es-GT" sz="1300" kern="1200" dirty="0">
            <a:latin typeface="Calibri"/>
            <a:ea typeface="+mn-ea"/>
            <a:cs typeface="+mn-cs"/>
          </a:endParaRPr>
        </a:p>
      </dsp:txBody>
      <dsp:txXfrm>
        <a:off x="2802053" y="1496391"/>
        <a:ext cx="1922533" cy="932262"/>
      </dsp:txXfrm>
    </dsp:sp>
    <dsp:sp modelId="{04B925CC-96D6-44D5-9D2B-917D9F54F408}">
      <dsp:nvSpPr>
        <dsp:cNvPr id="0" name=""/>
        <dsp:cNvSpPr/>
      </dsp:nvSpPr>
      <dsp:spPr>
        <a:xfrm>
          <a:off x="4753590" y="1944922"/>
          <a:ext cx="79221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29893" y="1942716"/>
        <a:ext cx="39610" cy="39610"/>
      </dsp:txXfrm>
    </dsp:sp>
    <dsp:sp modelId="{4894F1A9-C828-4582-815E-8E1350A2B3AE}">
      <dsp:nvSpPr>
        <dsp:cNvPr id="0" name=""/>
        <dsp:cNvSpPr/>
      </dsp:nvSpPr>
      <dsp:spPr>
        <a:xfrm>
          <a:off x="5545807" y="1467387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>
              <a:latin typeface="Calibri"/>
              <a:ea typeface="+mn-ea"/>
              <a:cs typeface="+mn-cs"/>
            </a:rPr>
            <a:t>Transferencias Monetarias Condicionadas en Educación</a:t>
          </a:r>
          <a:endParaRPr lang="es-GT" sz="1400" b="1" kern="1200" dirty="0">
            <a:latin typeface="Calibri"/>
            <a:ea typeface="+mn-ea"/>
            <a:cs typeface="+mn-cs"/>
          </a:endParaRPr>
        </a:p>
      </dsp:txBody>
      <dsp:txXfrm>
        <a:off x="5574811" y="1496391"/>
        <a:ext cx="1922533" cy="932262"/>
      </dsp:txXfrm>
    </dsp:sp>
    <dsp:sp modelId="{E026DDA3-5F8F-4560-ACAE-5C6C750559BC}">
      <dsp:nvSpPr>
        <dsp:cNvPr id="0" name=""/>
        <dsp:cNvSpPr/>
      </dsp:nvSpPr>
      <dsp:spPr>
        <a:xfrm rot="3654187">
          <a:off x="1562386" y="2941382"/>
          <a:ext cx="1629109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238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36213" y="2918254"/>
        <a:ext cx="81455" cy="81455"/>
      </dsp:txXfrm>
    </dsp:sp>
    <dsp:sp modelId="{C492F148-1CF7-4416-A56D-321BE5A4D9DC}">
      <dsp:nvSpPr>
        <dsp:cNvPr id="0" name=""/>
        <dsp:cNvSpPr/>
      </dsp:nvSpPr>
      <dsp:spPr>
        <a:xfrm>
          <a:off x="2773049" y="3175603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kern="1200" dirty="0" smtClean="0">
              <a:latin typeface="Calibri"/>
              <a:ea typeface="+mn-ea"/>
              <a:cs typeface="+mn-cs"/>
            </a:rPr>
            <a:t>Para el 2019, se ha disminuido la población subalimentada en un punto porcentual</a:t>
          </a:r>
          <a:endParaRPr lang="es-GT" sz="1300" kern="1200" dirty="0">
            <a:latin typeface="Calibri"/>
            <a:ea typeface="+mn-ea"/>
            <a:cs typeface="+mn-cs"/>
          </a:endParaRPr>
        </a:p>
      </dsp:txBody>
      <dsp:txXfrm>
        <a:off x="2802053" y="3204607"/>
        <a:ext cx="1922533" cy="932262"/>
      </dsp:txXfrm>
    </dsp:sp>
    <dsp:sp modelId="{0A820D0B-3EFA-44F7-8552-D0D5F35ECA6C}">
      <dsp:nvSpPr>
        <dsp:cNvPr id="0" name=""/>
        <dsp:cNvSpPr/>
      </dsp:nvSpPr>
      <dsp:spPr>
        <a:xfrm rot="19457599">
          <a:off x="4661890" y="3368436"/>
          <a:ext cx="975617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25308" y="3361646"/>
        <a:ext cx="48780" cy="48780"/>
      </dsp:txXfrm>
    </dsp:sp>
    <dsp:sp modelId="{E08B21DF-625F-420A-BE20-DA8DECED35FA}">
      <dsp:nvSpPr>
        <dsp:cNvPr id="0" name=""/>
        <dsp:cNvSpPr/>
      </dsp:nvSpPr>
      <dsp:spPr>
        <a:xfrm>
          <a:off x="5545807" y="2606198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>
              <a:latin typeface="Calibri"/>
              <a:ea typeface="+mn-ea"/>
              <a:cs typeface="+mn-cs"/>
            </a:rPr>
            <a:t>Comedores</a:t>
          </a:r>
          <a:endParaRPr lang="es-GT" sz="1400" b="1" kern="1200" dirty="0">
            <a:latin typeface="Calibri"/>
            <a:ea typeface="+mn-ea"/>
            <a:cs typeface="+mn-cs"/>
          </a:endParaRPr>
        </a:p>
      </dsp:txBody>
      <dsp:txXfrm>
        <a:off x="5574811" y="2635202"/>
        <a:ext cx="1922533" cy="932262"/>
      </dsp:txXfrm>
    </dsp:sp>
    <dsp:sp modelId="{DCD2AEF0-A720-42B3-82D7-85070D9A49CD}">
      <dsp:nvSpPr>
        <dsp:cNvPr id="0" name=""/>
        <dsp:cNvSpPr/>
      </dsp:nvSpPr>
      <dsp:spPr>
        <a:xfrm rot="2142401">
          <a:off x="4661890" y="3937841"/>
          <a:ext cx="975617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25308" y="3931051"/>
        <a:ext cx="48780" cy="48780"/>
      </dsp:txXfrm>
    </dsp:sp>
    <dsp:sp modelId="{EBD0CF67-B198-4ED3-A348-8BA707A77684}">
      <dsp:nvSpPr>
        <dsp:cNvPr id="0" name=""/>
        <dsp:cNvSpPr/>
      </dsp:nvSpPr>
      <dsp:spPr>
        <a:xfrm>
          <a:off x="5545807" y="3745009"/>
          <a:ext cx="1980541" cy="99027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>
              <a:latin typeface="Calibri"/>
              <a:ea typeface="+mn-ea"/>
              <a:cs typeface="+mn-cs"/>
            </a:rPr>
            <a:t>Transferencias Monetarias Condicionadas para Alimentos</a:t>
          </a:r>
          <a:endParaRPr lang="es-GT" sz="1400" b="1" kern="1200" dirty="0">
            <a:latin typeface="Calibri"/>
            <a:ea typeface="+mn-ea"/>
            <a:cs typeface="+mn-cs"/>
          </a:endParaRPr>
        </a:p>
      </dsp:txBody>
      <dsp:txXfrm>
        <a:off x="5574811" y="3774013"/>
        <a:ext cx="1922533" cy="932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2F37B-233D-4255-9C59-44B2D301848B}">
      <dsp:nvSpPr>
        <dsp:cNvPr id="0" name=""/>
        <dsp:cNvSpPr/>
      </dsp:nvSpPr>
      <dsp:spPr>
        <a:xfrm>
          <a:off x="1372" y="657685"/>
          <a:ext cx="2024995" cy="140276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>
              <a:latin typeface="Arial" pitchFamily="34" charset="0"/>
              <a:cs typeface="Arial" pitchFamily="34" charset="0"/>
            </a:rPr>
            <a:t>Seguridad Integral</a:t>
          </a:r>
          <a:endParaRPr lang="es-GT" sz="1800" kern="1200" dirty="0">
            <a:latin typeface="Arial" pitchFamily="34" charset="0"/>
            <a:cs typeface="Arial" pitchFamily="34" charset="0"/>
          </a:endParaRPr>
        </a:p>
      </dsp:txBody>
      <dsp:txXfrm>
        <a:off x="42458" y="698771"/>
        <a:ext cx="1942823" cy="1320593"/>
      </dsp:txXfrm>
    </dsp:sp>
    <dsp:sp modelId="{AE100FC1-24FA-4E54-B314-419415154D5A}">
      <dsp:nvSpPr>
        <dsp:cNvPr id="0" name=""/>
        <dsp:cNvSpPr/>
      </dsp:nvSpPr>
      <dsp:spPr>
        <a:xfrm rot="4663">
          <a:off x="2026367" y="1326122"/>
          <a:ext cx="813562" cy="66995"/>
        </a:xfrm>
        <a:custGeom>
          <a:avLst/>
          <a:gdLst/>
          <a:ahLst/>
          <a:cxnLst/>
          <a:rect l="0" t="0" r="0" b="0"/>
          <a:pathLst>
            <a:path>
              <a:moveTo>
                <a:pt x="0" y="33497"/>
              </a:moveTo>
              <a:lnTo>
                <a:pt x="813562" y="33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2412810" y="1339281"/>
        <a:ext cx="40678" cy="40678"/>
      </dsp:txXfrm>
    </dsp:sp>
    <dsp:sp modelId="{D071BCD1-C2D6-4A56-8F87-AF1B29E4BBFA}">
      <dsp:nvSpPr>
        <dsp:cNvPr id="0" name=""/>
        <dsp:cNvSpPr/>
      </dsp:nvSpPr>
      <dsp:spPr>
        <a:xfrm>
          <a:off x="2839930" y="648770"/>
          <a:ext cx="2024995" cy="142280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Para el 2019, se ha disminuido la tasa de delitos cometidos contra el patrimonio de la personas en 7 puntos porcentuales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>
        <a:off x="2881602" y="690442"/>
        <a:ext cx="1941651" cy="1339458"/>
      </dsp:txXfrm>
    </dsp:sp>
    <dsp:sp modelId="{6E3BD117-4F5A-4857-ADA1-30496B92BE51}">
      <dsp:nvSpPr>
        <dsp:cNvPr id="0" name=""/>
        <dsp:cNvSpPr/>
      </dsp:nvSpPr>
      <dsp:spPr>
        <a:xfrm>
          <a:off x="4864925" y="1326674"/>
          <a:ext cx="809998" cy="66995"/>
        </a:xfrm>
        <a:custGeom>
          <a:avLst/>
          <a:gdLst/>
          <a:ahLst/>
          <a:cxnLst/>
          <a:rect l="0" t="0" r="0" b="0"/>
          <a:pathLst>
            <a:path>
              <a:moveTo>
                <a:pt x="0" y="33497"/>
              </a:moveTo>
              <a:lnTo>
                <a:pt x="809998" y="33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5249674" y="1339922"/>
        <a:ext cx="40499" cy="40499"/>
      </dsp:txXfrm>
    </dsp:sp>
    <dsp:sp modelId="{F3B0B527-501B-4D31-8862-01214E656093}">
      <dsp:nvSpPr>
        <dsp:cNvPr id="0" name=""/>
        <dsp:cNvSpPr/>
      </dsp:nvSpPr>
      <dsp:spPr>
        <a:xfrm>
          <a:off x="5674924" y="648770"/>
          <a:ext cx="2024995" cy="142280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>
              <a:latin typeface="Arial" pitchFamily="34" charset="0"/>
              <a:cs typeface="Arial" pitchFamily="34" charset="0"/>
            </a:rPr>
            <a:t>Jóvenes Protagonistas</a:t>
          </a:r>
          <a:endParaRPr lang="es-GT" sz="1800" kern="1200" dirty="0">
            <a:latin typeface="Arial" pitchFamily="34" charset="0"/>
            <a:cs typeface="Arial" pitchFamily="34" charset="0"/>
          </a:endParaRPr>
        </a:p>
      </dsp:txBody>
      <dsp:txXfrm>
        <a:off x="5716596" y="690442"/>
        <a:ext cx="1941651" cy="1339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0.54419</cdr:x>
      <cdr:y>0.81265</cdr:y>
    </cdr:from>
    <cdr:to>
      <cdr:x>0.99551</cdr:x>
      <cdr:y>0.97525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427984" y="3816424"/>
          <a:ext cx="3672408" cy="763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es-GT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Nota: </a:t>
          </a:r>
          <a:r>
            <a:rPr lang="es-GT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El Programa Comedores en el presente año entregara </a:t>
          </a:r>
          <a:r>
            <a:rPr lang="es-GT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1,702,352</a:t>
          </a:r>
          <a:r>
            <a:rPr lang="es-GT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de raciones.</a:t>
          </a:r>
          <a:endParaRPr lang="es-GT" sz="14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0BCFC-BAD5-4798-BF9F-3AB51B6EC614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3A1BB-9097-4C83-AA6D-D10CB4BE5E5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1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4958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10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11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12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13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34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15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509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16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349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18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5091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19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2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71664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349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21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349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23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24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34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3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7166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4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5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0EC5-2BAB-47A8-8A2B-EE1812A76F3C}" type="slidenum">
              <a:rPr lang="es-GT" smtClean="0">
                <a:solidFill>
                  <a:prstClr val="black"/>
                </a:solidFill>
              </a:rPr>
              <a:pPr/>
              <a:t>6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7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4874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8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4874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A1BB-9097-4C83-AA6D-D10CB4BE5E5A}" type="slidenum">
              <a:rPr lang="es-GT" smtClean="0"/>
              <a:t>9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4874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t>22/05/2017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979712" y="530120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GT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  mayo 2017</a:t>
            </a:r>
            <a:endParaRPr lang="es-GT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08520" y="2448272"/>
            <a:ext cx="5374484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 </a:t>
            </a:r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  <a:endParaRPr lang="es-GT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2018-2022</a:t>
            </a:r>
          </a:p>
          <a:p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Ministerio de Desarrollo Social</a:t>
            </a:r>
            <a:endParaRPr lang="es-G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1727"/>
            <a:ext cx="4060883" cy="12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85720" y="191387"/>
            <a:ext cx="4070256" cy="983496"/>
          </a:xfrm>
        </p:spPr>
        <p:txBody>
          <a:bodyPr>
            <a:noAutofit/>
          </a:bodyPr>
          <a:lstStyle/>
          <a:p>
            <a:r>
              <a:rPr lang="es-GT" b="1" dirty="0" smtClean="0">
                <a:latin typeface="Arial" pitchFamily="34" charset="0"/>
                <a:cs typeface="Arial" pitchFamily="34" charset="0"/>
              </a:rPr>
              <a:t>Vinculación del Mides en l</a:t>
            </a:r>
            <a:r>
              <a:rPr lang="es-GT" dirty="0" smtClean="0">
                <a:latin typeface="Arial" pitchFamily="34" charset="0"/>
                <a:cs typeface="Arial" pitchFamily="34" charset="0"/>
              </a:rPr>
              <a:t>os</a:t>
            </a:r>
            <a:r>
              <a:rPr lang="es-GT" b="1" dirty="0" smtClean="0">
                <a:latin typeface="Arial" pitchFamily="34" charset="0"/>
                <a:cs typeface="Arial" pitchFamily="34" charset="0"/>
              </a:rPr>
              <a:t> ejes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78889"/>
              </p:ext>
            </p:extLst>
          </p:nvPr>
        </p:nvGraphicFramePr>
        <p:xfrm>
          <a:off x="285720" y="1292772"/>
          <a:ext cx="7526640" cy="506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456689"/>
              </p:ext>
            </p:extLst>
          </p:nvPr>
        </p:nvGraphicFramePr>
        <p:xfrm>
          <a:off x="395536" y="1052736"/>
          <a:ext cx="7704856" cy="272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46856" y="3284984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 Institucional</a:t>
            </a:r>
            <a:endParaRPr lang="es-G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827584" y="4195478"/>
            <a:ext cx="3150131" cy="1537778"/>
            <a:chOff x="0" y="606311"/>
            <a:chExt cx="2173087" cy="15053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Rectángulo redondeado"/>
            <p:cNvSpPr/>
            <p:nvPr/>
          </p:nvSpPr>
          <p:spPr>
            <a:xfrm>
              <a:off x="0" y="606311"/>
              <a:ext cx="2173087" cy="150535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p3d prstMaterial="plastic"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44090" y="650401"/>
              <a:ext cx="2084907" cy="14171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600" dirty="0">
                  <a:latin typeface="Arial" pitchFamily="34" charset="0"/>
                  <a:cs typeface="Arial" pitchFamily="34" charset="0"/>
                </a:rPr>
                <a:t>Para el 2019,  se ha incrementado  la retención escolar y tasa de culminación en todos los niveles de becas en un 132% (de 12,575 en 2015 a 30,000 en 2019)</a:t>
              </a:r>
              <a:endParaRPr lang="es-GT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990561" y="4794393"/>
            <a:ext cx="869471" cy="71894"/>
            <a:chOff x="2173086" y="1323632"/>
            <a:chExt cx="869471" cy="718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Conector recto 5"/>
            <p:cNvSpPr/>
            <p:nvPr/>
          </p:nvSpPr>
          <p:spPr>
            <a:xfrm rot="4683">
              <a:off x="2173086" y="1323632"/>
              <a:ext cx="869471" cy="718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5947"/>
                  </a:moveTo>
                  <a:lnTo>
                    <a:pt x="869471" y="35947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onector recto 6"/>
            <p:cNvSpPr/>
            <p:nvPr/>
          </p:nvSpPr>
          <p:spPr>
            <a:xfrm rot="4683">
              <a:off x="2586086" y="1337843"/>
              <a:ext cx="43473" cy="43473"/>
            </a:xfrm>
            <a:prstGeom prst="rect">
              <a:avLst/>
            </a:prstGeom>
            <a:sp3d z="-4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5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788024" y="4195477"/>
            <a:ext cx="2893167" cy="1492740"/>
            <a:chOff x="3042558" y="751821"/>
            <a:chExt cx="2173087" cy="12167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3042558" y="751821"/>
              <a:ext cx="2173087" cy="12167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p3d prstMaterial="plastic"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078194" y="787457"/>
              <a:ext cx="2101815" cy="1145428"/>
            </a:xfrm>
            <a:prstGeom prst="rect">
              <a:avLst/>
            </a:prstGeom>
            <a:ln>
              <a:solidFill>
                <a:schemeClr val="accent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600" dirty="0" smtClean="0">
                  <a:latin typeface="Arial" pitchFamily="34" charset="0"/>
                  <a:cs typeface="Arial" pitchFamily="34" charset="0"/>
                </a:rPr>
                <a:t>Becas de Educación y Empleo</a:t>
              </a:r>
              <a:endParaRPr lang="es-GT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1 Título"/>
          <p:cNvSpPr txBox="1">
            <a:spLocks/>
          </p:cNvSpPr>
          <p:nvPr/>
        </p:nvSpPr>
        <p:spPr>
          <a:xfrm>
            <a:off x="285720" y="191387"/>
            <a:ext cx="4070256" cy="983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dirty="0" smtClean="0">
                <a:latin typeface="Arial" pitchFamily="34" charset="0"/>
                <a:cs typeface="Arial" pitchFamily="34" charset="0"/>
              </a:rPr>
              <a:t>Vinculación del Mides en los ejes</a:t>
            </a:r>
            <a:endParaRPr lang="es-GT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7776864" cy="41239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constituye como una herramienta de protección social que articula las transferencias monetarias condicionadas  en forma periódica a familias que viven en pobreza y pobreza extrema con niñas y niños de 0 a 14 años, sujeta al cumplimiento de corresponsabilidades en salud y educación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GT" sz="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Bono Salud, intervención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Crecer Sano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dirigido a niñas y niños  menores de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meses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edad buscando prevenir la prevalencia de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Desnutrición Crónica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G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G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21 “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Transferencias monetarias condicionadas en salud y educación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7704856" cy="44253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Estrategia Cambio 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Comportamiento: </a:t>
            </a:r>
          </a:p>
          <a:p>
            <a:pPr marL="0" indent="0" algn="just">
              <a:buNone/>
            </a:pP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ropone el fortalecimiento de las familias como un eje transversal que es un factor determinante para obtener  comportamientos esperados que permitan la prevención de la desnutrición crónica.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21 “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Transferencias monetarias condicionadas en salud y educación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12427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4975582" y="1844824"/>
            <a:ext cx="3240360" cy="33843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Programa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21 “</a:t>
            </a:r>
            <a:r>
              <a:rPr lang="es-GT" b="1" dirty="0">
                <a:solidFill>
                  <a:schemeClr val="tx2">
                    <a:lumMod val="75000"/>
                  </a:schemeClr>
                </a:solidFill>
              </a:rPr>
              <a:t>Transferencias monetarias condicionadas en salud y educación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, contribuye al Resultado Estratégico de Disminución de la Desnutrición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Crónica  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y al Resultado Estratégico de Incremento en la Cobertura de Educación Primaria</a:t>
            </a:r>
            <a:endParaRPr lang="es-G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518361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chemeClr val="tx2">
                    <a:lumMod val="75000"/>
                  </a:schemeClr>
                </a:solidFill>
              </a:rPr>
              <a:t>Número de Aportes</a:t>
            </a:r>
            <a:endParaRPr lang="es-G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75728045"/>
              </p:ext>
            </p:extLst>
          </p:nvPr>
        </p:nvGraphicFramePr>
        <p:xfrm>
          <a:off x="0" y="2087132"/>
          <a:ext cx="5076056" cy="314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1210146"/>
          </a:xfrm>
        </p:spPr>
        <p:txBody>
          <a:bodyPr/>
          <a:lstStyle/>
          <a:p>
            <a:pPr algn="just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21 “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Transferencias monetarias condicionadas en salud y educación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3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880839398"/>
              </p:ext>
            </p:extLst>
          </p:nvPr>
        </p:nvGraphicFramePr>
        <p:xfrm>
          <a:off x="323528" y="1700808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21 “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Transferencias monetarias condicionadas en salud y educación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5188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Transferencias Monetarias Condicionadas para Alimentos</a:t>
            </a:r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herramienta de protección 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social, </a:t>
            </a: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articula la asistencia alimentaria en forma periódica a familias que viven en pobreza, pobreza extrema y vulnerabilidad, con el cumplimiento de corresponsabilidades de capacitación y el empoderamiento de las mujeres, con el propósito de reducir la vulnerabilidad social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G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G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busca 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incrementar el acceso a los productos de la canasta básica alimentaria para familias residentes en áreas urbanas y rurales del departamento de 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Guatemala.</a:t>
            </a:r>
            <a:endParaRPr lang="es-G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GT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Apoyo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Consumo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Adecuado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Alimentos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2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952" y="103875"/>
            <a:ext cx="4856088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Apoyo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Consumo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Adecuado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Alimentos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220072" y="1591925"/>
            <a:ext cx="2952328" cy="3797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La actividad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03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del Programa 14 “</a:t>
            </a:r>
            <a:r>
              <a:rPr lang="es-GT" b="1" dirty="0">
                <a:solidFill>
                  <a:schemeClr val="tx2">
                    <a:lumMod val="75000"/>
                  </a:schemeClr>
                </a:solidFill>
              </a:rPr>
              <a:t>Apoyo al Consumo Adecuado de Alimentos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”, contribuye al Resultado Estratégico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«Para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el 2019, se ha disminuido la población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subalimentada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en un punto porcentual Línea base: 15.6% (2014/16) Meta: 14.6% (2019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)»</a:t>
            </a:r>
            <a:endParaRPr lang="es-G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7647" y="159192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Transferencias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Monetarias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Condicionadas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Alimentos</a:t>
            </a:r>
            <a:endParaRPr lang="es-G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31640" y="52820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Número de Aportes</a:t>
            </a:r>
            <a:endParaRPr lang="es-G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788728521"/>
              </p:ext>
            </p:extLst>
          </p:nvPr>
        </p:nvGraphicFramePr>
        <p:xfrm>
          <a:off x="12261" y="2137264"/>
          <a:ext cx="5207811" cy="314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0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496" y="53752"/>
            <a:ext cx="5472608" cy="11430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Apoyo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Consumo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Adecuado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Alimentos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413101178"/>
              </p:ext>
            </p:extLst>
          </p:nvPr>
        </p:nvGraphicFramePr>
        <p:xfrm>
          <a:off x="189384" y="1628800"/>
          <a:ext cx="7560840" cy="443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107504" y="1124744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Transferencias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Monetarias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Condicionadas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Alimentos</a:t>
            </a:r>
            <a:endParaRPr lang="es-GT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9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356628"/>
            <a:ext cx="3027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1400" b="1" dirty="0" smtClean="0">
                <a:ln w="12700">
                  <a:noFill/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Apple Garamond"/>
                <a:cs typeface="Apple Garamond"/>
              </a:rPr>
              <a:t>MINISTERIO DE </a:t>
            </a:r>
          </a:p>
          <a:p>
            <a:pPr algn="ctr"/>
            <a:r>
              <a:rPr lang="es-ES_tradnl" sz="1400" b="1" dirty="0" smtClean="0">
                <a:ln w="12700">
                  <a:noFill/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Apple Garamond"/>
                <a:cs typeface="Apple Garamond"/>
              </a:rPr>
              <a:t>DESARROLLO SOCIAL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916832"/>
            <a:ext cx="7776864" cy="380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Comedores</a:t>
            </a:r>
          </a:p>
          <a:p>
            <a:pPr marL="0" indent="0" algn="just">
              <a:buNone/>
            </a:pP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programa que busca contribuir a que los guatemaltecos y guatemaltecas que están pasando por una situación de vulnerabilidad o crisis, tengan acceso a alimentación, mientras resuelven su situación y de esta manera contribuir a su seguridad alimentaria nutricional.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Apoyo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Consumo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Adecuado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Alimentos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7848872" cy="4958011"/>
          </a:xfrm>
        </p:spPr>
        <p:txBody>
          <a:bodyPr>
            <a:noAutofit/>
          </a:bodyPr>
          <a:lstStyle/>
          <a:p>
            <a:pPr marL="4763" lvl="1" indent="0" algn="just"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VISIÓN:</a:t>
            </a:r>
          </a:p>
          <a:p>
            <a:pPr marL="4763" lvl="1" indent="0" algn="just">
              <a:buNone/>
            </a:pP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país con un modelo de desarrollo social incluyente y participativo, que genere confianza e institucionalice la política pública dirigida a proteger y promover a las personas y grupos más rezagados y vulnerables, generando oportunidades para que puedan desarrollar sus capacidades desde los primeros años de vida y mecanismos temporales para hacer frente a la crisis, de manera que se alcance un nivel de vida digno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763" lvl="1" indent="0" algn="just">
              <a:buNone/>
            </a:pPr>
            <a:endParaRPr lang="es-G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763" lvl="1" indent="0" algn="just"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LEGAL:</a:t>
            </a:r>
          </a:p>
          <a:p>
            <a:pPr marL="4763" lvl="1" indent="0" algn="just">
              <a:buNone/>
            </a:pP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Decreto No. 1-2012, Reformas a la Ley del Organismo Ejecutivo, Decreto No. 114-97 del Congreso de la República. Artículo 1. Se adiciona el numeral 14 al Artículo 19, el cual queda así: 14. "Ministerio de Desarrollo Social"</a:t>
            </a:r>
            <a:endParaRPr lang="es-G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197768"/>
            <a:ext cx="4968552" cy="1143000"/>
          </a:xfrm>
        </p:spPr>
        <p:txBody>
          <a:bodyPr>
            <a:noAutofit/>
          </a:bodyPr>
          <a:lstStyle/>
          <a:p>
            <a:pPr algn="just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Apoyo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Consumo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Adecuado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Alimentos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220072" y="1844824"/>
            <a:ext cx="2952328" cy="33843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La actividad 02 del Programa 14 “</a:t>
            </a:r>
            <a:r>
              <a:rPr lang="es-GT" b="1" dirty="0" smtClean="0">
                <a:solidFill>
                  <a:schemeClr val="tx2">
                    <a:lumMod val="75000"/>
                  </a:schemeClr>
                </a:solidFill>
              </a:rPr>
              <a:t>Apoyo al Consumo Adecuado de Alimentos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”, contribuye al Resultado Estratégico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“Para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el 2019, se ha disminuido la población subalimentada en un punto porcentual Línea base: 15.6% (2014/16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Meta: 14.6% (2019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)”</a:t>
            </a:r>
            <a:endParaRPr lang="es-G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90127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Comedores</a:t>
            </a:r>
            <a:endParaRPr lang="es-G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483763"/>
              </p:ext>
            </p:extLst>
          </p:nvPr>
        </p:nvGraphicFramePr>
        <p:xfrm>
          <a:off x="-108520" y="1985266"/>
          <a:ext cx="5328592" cy="325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95536" y="450912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Raciones De Alimentos</a:t>
            </a:r>
            <a:endParaRPr lang="es-GT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8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580285"/>
            <a:ext cx="7848872" cy="4441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Adolescentes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Jóvenes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Protagonistas</a:t>
            </a:r>
            <a:endParaRPr lang="es-GT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GT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 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busca </a:t>
            </a: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reducir el riesgo y la vulnerabilidad social de los adolescentes y 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jóvenes, </a:t>
            </a: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generando oportunidades para que puedan desarrollar capacidades, competencias y talentos, así como usar su tiempo libre en actividades positivas</a:t>
            </a: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GT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 objetivos específicos del programa son: a) brindar talleres para generar espacios de participación que permitan fortalecer los conocimientos, habilidades y destrezas de adolescentes, jóvenes y demás miembros de la comunidad; y b) facilitar actividades deportivas, artísticas, lúdicas para la recreación y fortalecimiento de valores en adolescentes, jóvenes y demás miembros de la comunidad.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4896544" cy="1008112"/>
          </a:xfrm>
        </p:spPr>
        <p:txBody>
          <a:bodyPr/>
          <a:lstStyle/>
          <a:p>
            <a:pPr algn="just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15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Prevención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de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Delincuencia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Adolescentes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Jóvenes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endParaRPr lang="es-GT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4896544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Prevención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Delincuencia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Adolescentes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Jóvenes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s-G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292080" y="1900863"/>
            <a:ext cx="2952328" cy="3904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El Subprograma 01 del Programa 15 “</a:t>
            </a:r>
            <a:r>
              <a:rPr lang="es-GT" b="1" dirty="0">
                <a:solidFill>
                  <a:schemeClr val="tx2">
                    <a:lumMod val="75000"/>
                  </a:schemeClr>
                </a:solidFill>
              </a:rPr>
              <a:t>Prevención de la delincuencia en adolescentes y jóvenes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”, contribuye al Resultado Estratégico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de 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“Para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el 2019, se ha disminuido la tasa de delitos cometidos contra el patrimonio de las personas en 7 puntos. Línea de base: 97 (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2015 MINGOB)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Meta: 90(2019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)”</a:t>
            </a:r>
            <a:endParaRPr lang="es-G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177281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Adolescentes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Jóvenes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Protagonistas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 </a:t>
            </a:r>
            <a:endParaRPr lang="es-G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47664" y="511712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chemeClr val="tx2">
                    <a:lumMod val="75000"/>
                  </a:schemeClr>
                </a:solidFill>
              </a:rPr>
              <a:t>Número de Jóvenes</a:t>
            </a:r>
            <a:endParaRPr lang="es-G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12827"/>
              </p:ext>
            </p:extLst>
          </p:nvPr>
        </p:nvGraphicFramePr>
        <p:xfrm>
          <a:off x="-288540" y="2582063"/>
          <a:ext cx="5976664" cy="253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7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7848872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Becas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Educación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Empleo</a:t>
            </a:r>
            <a:endParaRPr lang="es-G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GT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Herramienta </a:t>
            </a:r>
            <a:r>
              <a:rPr lang="es-G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protección social, que contribuye a la construcción de capacidades y competencias en adolescentes y jóvenes en situación de riesgo y vulnerabilidad social, así como a generar espacios alternativos de participación y desarrollo de talentos</a:t>
            </a:r>
            <a:r>
              <a:rPr lang="es-G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GT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s-G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Becas empleo</a:t>
            </a:r>
          </a:p>
          <a:p>
            <a:pPr lvl="2" algn="just"/>
            <a:r>
              <a:rPr lang="es-G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 de educación media</a:t>
            </a:r>
          </a:p>
          <a:p>
            <a:pPr lvl="2" algn="just"/>
            <a:r>
              <a:rPr lang="es-G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Becas de educación </a:t>
            </a:r>
            <a:r>
              <a:rPr lang="es-G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pPr lvl="2" algn="just"/>
            <a:r>
              <a:rPr lang="es-G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 artesano</a:t>
            </a:r>
            <a:endParaRPr lang="es-G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Prevención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Delincuencia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Adolescentes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Jóvenes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s-G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125760"/>
            <a:ext cx="4752528" cy="1143000"/>
          </a:xfrm>
        </p:spPr>
        <p:txBody>
          <a:bodyPr>
            <a:noAutofit/>
          </a:bodyPr>
          <a:lstStyle/>
          <a:p>
            <a:pPr algn="just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Prevención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Delincuencia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Adolescentes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Jóvenes</a:t>
            </a: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148064" y="1844824"/>
            <a:ext cx="2952328" cy="3606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El Subprograma 02 del Programa 15 “</a:t>
            </a:r>
            <a:r>
              <a:rPr lang="es-GT" b="1" dirty="0">
                <a:solidFill>
                  <a:schemeClr val="tx2">
                    <a:lumMod val="75000"/>
                  </a:schemeClr>
                </a:solidFill>
              </a:rPr>
              <a:t>Prevención de la delincuencia en adolescentes y jóvenes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”, contribuye al Resultado Institucional,  “Para </a:t>
            </a:r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el 2019,  se ha incrementado  la retención escolar y tasa de culminación en todos los niveles de becas en un 132% (de 12,575 en 2015 a 30,000 en 2019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)”</a:t>
            </a:r>
            <a:endParaRPr lang="es-G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66887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Educación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Empleo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 </a:t>
            </a:r>
            <a:endParaRPr lang="es-G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53732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Número de Becas</a:t>
            </a:r>
            <a:endParaRPr lang="es-GT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10109217"/>
              </p:ext>
            </p:extLst>
          </p:nvPr>
        </p:nvGraphicFramePr>
        <p:xfrm>
          <a:off x="179512" y="2252051"/>
          <a:ext cx="4896544" cy="31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680520" cy="1080120"/>
          </a:xfrm>
        </p:spPr>
        <p:txBody>
          <a:bodyPr>
            <a:normAutofit/>
          </a:bodyPr>
          <a:lstStyle/>
          <a:p>
            <a:r>
              <a:rPr lang="es-GT" dirty="0">
                <a:solidFill>
                  <a:schemeClr val="tx2">
                    <a:lumMod val="75000"/>
                  </a:schemeClr>
                </a:solidFill>
              </a:rPr>
              <a:t>Necesidades 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Financieras</a:t>
            </a:r>
            <a:br>
              <a:rPr lang="es-G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b="0" dirty="0" smtClean="0">
                <a:solidFill>
                  <a:schemeClr val="tx2">
                    <a:lumMod val="75000"/>
                  </a:schemeClr>
                </a:solidFill>
              </a:rPr>
              <a:t>Presupuesto 2018-2022</a:t>
            </a:r>
            <a:endParaRPr lang="es-G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78488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4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8736"/>
            <a:ext cx="6773863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6852582" y="1052736"/>
            <a:ext cx="1607850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b="1" dirty="0" smtClean="0"/>
              <a:t>Presupuesto total del Ministerio de Desarrollo Social</a:t>
            </a:r>
            <a:endParaRPr lang="es-GT" b="1" dirty="0"/>
          </a:p>
        </p:txBody>
      </p:sp>
      <p:sp>
        <p:nvSpPr>
          <p:cNvPr id="14" name="13 Flecha abajo"/>
          <p:cNvSpPr/>
          <p:nvPr/>
        </p:nvSpPr>
        <p:spPr>
          <a:xfrm rot="5400000">
            <a:off x="6383874" y="1689134"/>
            <a:ext cx="457034" cy="480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4 Rectángulo redondeado"/>
          <p:cNvSpPr/>
          <p:nvPr/>
        </p:nvSpPr>
        <p:spPr>
          <a:xfrm>
            <a:off x="6876406" y="3681028"/>
            <a:ext cx="1942805" cy="22682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>
                <a:solidFill>
                  <a:schemeClr val="tx1"/>
                </a:solidFill>
              </a:rPr>
              <a:t>Programa Prioritario “Programa 21, Transferencias Monetarias Condicionadas en Salud y Educación.</a:t>
            </a:r>
            <a:endParaRPr lang="es-GT" b="1" dirty="0">
              <a:solidFill>
                <a:schemeClr val="tx1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 rot="5400000">
            <a:off x="6415406" y="4263462"/>
            <a:ext cx="468052" cy="4553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323528" y="188640"/>
            <a:ext cx="46805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Necesidades Financieras</a:t>
            </a:r>
            <a:br>
              <a:rPr lang="es-G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b="0" dirty="0" smtClean="0">
                <a:solidFill>
                  <a:schemeClr val="tx2">
                    <a:lumMod val="75000"/>
                  </a:schemeClr>
                </a:solidFill>
              </a:rPr>
              <a:t>Presupuesto 2018-2022</a:t>
            </a:r>
            <a:endParaRPr lang="es-G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677223"/>
              </p:ext>
            </p:extLst>
          </p:nvPr>
        </p:nvGraphicFramePr>
        <p:xfrm>
          <a:off x="251520" y="1412776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4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132911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Oferta Programática</a:t>
            </a:r>
          </a:p>
          <a:p>
            <a:pPr algn="ctr"/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Vigente y Costo 2017</a:t>
            </a:r>
            <a:endParaRPr lang="es-G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19148"/>
              </p:ext>
            </p:extLst>
          </p:nvPr>
        </p:nvGraphicFramePr>
        <p:xfrm>
          <a:off x="204952" y="1219578"/>
          <a:ext cx="7823432" cy="530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72"/>
                <a:gridCol w="1728192"/>
                <a:gridCol w="1512168"/>
              </a:tblGrid>
              <a:tr h="426767">
                <a:tc>
                  <a:txBody>
                    <a:bodyPr/>
                    <a:lstStyle/>
                    <a:p>
                      <a:pPr algn="ctr"/>
                      <a:r>
                        <a:rPr lang="es-GT" sz="1800" dirty="0" smtClean="0">
                          <a:latin typeface="Arial" pitchFamily="34" charset="0"/>
                          <a:cs typeface="Arial" pitchFamily="34" charset="0"/>
                        </a:rPr>
                        <a:t>Programas</a:t>
                      </a:r>
                      <a:endParaRPr lang="es-G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 smtClean="0">
                          <a:latin typeface="Arial" pitchFamily="34" charset="0"/>
                          <a:cs typeface="Arial" pitchFamily="34" charset="0"/>
                        </a:rPr>
                        <a:t>Montos</a:t>
                      </a:r>
                      <a:endParaRPr lang="es-G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 smtClean="0">
                          <a:latin typeface="Arial" pitchFamily="34" charset="0"/>
                          <a:cs typeface="Arial" pitchFamily="34" charset="0"/>
                        </a:rPr>
                        <a:t>Meta</a:t>
                      </a:r>
                    </a:p>
                    <a:p>
                      <a:pPr algn="ctr"/>
                      <a:r>
                        <a:rPr lang="es-GT" sz="1800" dirty="0" smtClean="0">
                          <a:latin typeface="Arial" pitchFamily="34" charset="0"/>
                          <a:cs typeface="Arial" pitchFamily="34" charset="0"/>
                        </a:rPr>
                        <a:t>Física</a:t>
                      </a:r>
                      <a:endParaRPr lang="es-G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808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Comedores</a:t>
                      </a:r>
                      <a:endParaRPr lang="es-GT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22,742,685.00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1,702,352 Raciones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31088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Bolsa de Alimentos (Transferencias</a:t>
                      </a:r>
                      <a:r>
                        <a:rPr lang="es-GT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Monetarias  condicionadas para alimentos)</a:t>
                      </a:r>
                      <a:endParaRPr lang="es-GT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Q. 67,090,130.00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226,248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Aportes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9393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Transferencias Monetarias condicionadas en Salud y Educación (Incluye</a:t>
                      </a:r>
                      <a:r>
                        <a:rPr lang="es-GT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Dirección y Coordinación).</a:t>
                      </a:r>
                      <a:endParaRPr lang="es-GT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Q. 392,958,921.00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986,301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Aportes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808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Jóvenes Protagonistas</a:t>
                      </a:r>
                      <a:endParaRPr lang="es-GT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Q. 14,827,021.00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69,615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Personas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808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Becas de Educación y Empleo</a:t>
                      </a:r>
                      <a:endParaRPr lang="es-GT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Q.  </a:t>
                      </a: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29,300,230.00</a:t>
                      </a:r>
                    </a:p>
                    <a:p>
                      <a:pPr algn="ctr"/>
                      <a:endParaRPr lang="es-G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10,617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Becas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808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Fondo de Desarrollo Social (FODES)</a:t>
                      </a:r>
                      <a:endParaRPr lang="es-GT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Q. 287,096,000.00</a:t>
                      </a:r>
                    </a:p>
                    <a:p>
                      <a:pPr algn="ctr"/>
                      <a:endParaRPr lang="es-G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Dotaciones y Obras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3939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Administración</a:t>
                      </a:r>
                      <a:r>
                        <a:rPr lang="es-GT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Institucional</a:t>
                      </a:r>
                      <a:endParaRPr lang="es-GT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Q. 108,985,013.00</a:t>
                      </a:r>
                      <a:endParaRPr lang="es-G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93939"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GT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Q. 923,000,000.00</a:t>
                      </a:r>
                      <a:endParaRPr lang="es-GT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3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132911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Oferta Programática</a:t>
            </a:r>
          </a:p>
          <a:p>
            <a:pPr algn="ctr"/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Vigente y Costo 2017</a:t>
            </a:r>
            <a:endParaRPr lang="es-G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538193"/>
              </p:ext>
            </p:extLst>
          </p:nvPr>
        </p:nvGraphicFramePr>
        <p:xfrm>
          <a:off x="179512" y="1268760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132911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Oferta Programática</a:t>
            </a:r>
          </a:p>
          <a:p>
            <a:pPr algn="ctr"/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Vigente y Costo 2017</a:t>
            </a:r>
            <a:endParaRPr lang="es-G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763097191"/>
              </p:ext>
            </p:extLst>
          </p:nvPr>
        </p:nvGraphicFramePr>
        <p:xfrm>
          <a:off x="0" y="1484784"/>
          <a:ext cx="81369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Oferta Programática</a:t>
            </a:r>
            <a:br>
              <a:rPr lang="es-G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G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Vigente y Costo 2017</a:t>
            </a:r>
            <a:endParaRPr lang="es-G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512" y="1567333"/>
            <a:ext cx="7776864" cy="46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presupuesto institucional del Mides, está constituido por 4 programas presupuestarios  los cuales están conformados por 5 Programas Sociales. </a:t>
            </a:r>
          </a:p>
          <a:p>
            <a:pPr marL="0" indent="0" algn="just">
              <a:buNone/>
            </a:pPr>
            <a:endParaRPr lang="es-GT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más relevante es el Programa Social 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 Bono en Salud y Educación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(programa 21), el cual brinda atención a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familias en pobreza y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pobreza extrema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 niños de 0 a 14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años. Este Programa promueve el asistir a los servicios de salud y educación del estado y está vinculado a los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 Estratégicos de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Gobierno al eje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Seguridad Alimentaria, Salud Integral y Educación de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calidad.</a:t>
            </a:r>
            <a:endParaRPr lang="es-GT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Priorización </a:t>
            </a:r>
            <a:r>
              <a:rPr lang="es-G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G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rogramática</a:t>
            </a:r>
            <a:endParaRPr lang="es-G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7848872" cy="46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Familias 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Beneficiadas 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2018-2022: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Programa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 Mi Bono Seguro (programa 21) de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ransferencias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onetarias condicionadas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Salud y Educación proyecta la atención a las siguientes familias:</a:t>
            </a: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s-G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s-G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68307"/>
              </p:ext>
            </p:extLst>
          </p:nvPr>
        </p:nvGraphicFramePr>
        <p:xfrm>
          <a:off x="2339752" y="3212976"/>
          <a:ext cx="403244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  <a:gridCol w="2280592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latin typeface="Arial" pitchFamily="34" charset="0"/>
                          <a:cs typeface="Arial" pitchFamily="34" charset="0"/>
                        </a:rPr>
                        <a:t>Año</a:t>
                      </a:r>
                      <a:endParaRPr lang="es-G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latin typeface="Arial" pitchFamily="34" charset="0"/>
                          <a:cs typeface="Arial" pitchFamily="34" charset="0"/>
                        </a:rPr>
                        <a:t>Familias</a:t>
                      </a: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2,018</a:t>
                      </a:r>
                      <a:endParaRPr lang="es-G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440,731 </a:t>
                      </a: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2,019</a:t>
                      </a:r>
                      <a:endParaRPr lang="es-G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528,877 </a:t>
                      </a: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2,020</a:t>
                      </a:r>
                      <a:endParaRPr lang="es-G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645,230 </a:t>
                      </a: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2,021</a:t>
                      </a:r>
                      <a:endParaRPr lang="es-G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780,728 </a:t>
                      </a: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2,022</a:t>
                      </a:r>
                      <a:endParaRPr lang="es-G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952,488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Priorización </a:t>
            </a:r>
            <a:r>
              <a:rPr lang="es-G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G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rogramática</a:t>
            </a:r>
            <a:endParaRPr lang="es-G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7848872" cy="4669979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Impacto en los indicadores sociales relevantes al 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programa: </a:t>
            </a: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Incentivar la asistencia a los servicios de salud y educación del Estado, que contribuyen a la prevención de la desnutrición crónica y al incremento de la asistencia escolar primaria.</a:t>
            </a:r>
            <a:endParaRPr lang="es-GT" sz="2400" dirty="0">
              <a:latin typeface="Arial" pitchFamily="34" charset="0"/>
              <a:cs typeface="Arial" pitchFamily="34" charset="0"/>
            </a:endParaRPr>
          </a:p>
          <a:p>
            <a:pPr marL="57150" indent="0" algn="just">
              <a:buNone/>
            </a:pPr>
            <a:endParaRPr lang="es-G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just">
              <a:buNone/>
            </a:pP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Modelo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gestión (Operación y de Servicio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entregas de Transferencia Monetaria Condicionada se realizan por medio de un sistema bancarizado, sujeto al cumplimiento de corresponsabilidades en salud y educación de los niñas y niños de 0 a 14 años.</a:t>
            </a:r>
            <a:endParaRPr lang="es-G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s-GT" dirty="0" smtClean="0"/>
          </a:p>
          <a:p>
            <a:pPr marL="457200" lvl="1" indent="0" algn="just">
              <a:buNone/>
            </a:pPr>
            <a:endParaRPr lang="es-GT" dirty="0" smtClean="0"/>
          </a:p>
          <a:p>
            <a:pPr algn="just"/>
            <a:endParaRPr lang="es-G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" y="6064830"/>
            <a:ext cx="1738930" cy="5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0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́n talleres presupuesto abierto 17052017vf 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Presentación talleres presupuesto abierto 17052017vf p1</Template>
  <TotalTime>1592</TotalTime>
  <Words>1597</Words>
  <Application>Microsoft Office PowerPoint</Application>
  <PresentationFormat>Presentación en pantalla (4:3)</PresentationFormat>
  <Paragraphs>216</Paragraphs>
  <Slides>26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Presentación talleres presupuesto abierto 17052017vf p1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Oferta Programática Vigente y Costo 2017</vt:lpstr>
      <vt:lpstr>Priorización Programática</vt:lpstr>
      <vt:lpstr>Priorización Programática</vt:lpstr>
      <vt:lpstr>Vinculación del Mides en los ejes</vt:lpstr>
      <vt:lpstr>Presentación de PowerPoint</vt:lpstr>
      <vt:lpstr>Programa  21 “Transferencias monetarias condicionadas en salud y educación” </vt:lpstr>
      <vt:lpstr>Programa  21 “Transferencias monetarias condicionadas en salud y educación” </vt:lpstr>
      <vt:lpstr>Programa  21 “Transferencias monetarias condicionadas en salud y educación” </vt:lpstr>
      <vt:lpstr>Programa  21 “Transferencias monetarias condicionadas en salud y educación” </vt:lpstr>
      <vt:lpstr>Programa 14 “Apoyo para el Consumo Adecuado de Alimentos” </vt:lpstr>
      <vt:lpstr>Programa 14 “Apoyo para el Consumo Adecuado de Alimentos” </vt:lpstr>
      <vt:lpstr>Programa 14 “Apoyo para el Consumo Adecuado de Alimentos” </vt:lpstr>
      <vt:lpstr>Programa 14 “Apoyo para el Consumo Adecuado de Alimentos” </vt:lpstr>
      <vt:lpstr>Programa 14 “Apoyo para el Consumo Adecuado de Alimentos” </vt:lpstr>
      <vt:lpstr>Programa 15 “Prevención de la Delincuencia en Adolescentes y Jóvenes” </vt:lpstr>
      <vt:lpstr>Programa 15 “Prevención de la Delincuencia en Adolescentes y Jóvenes” </vt:lpstr>
      <vt:lpstr>Programa 15 “Prevención de la Delincuencia en Adolescentes y Jóvenes”</vt:lpstr>
      <vt:lpstr>Programa 15 “Prevención de la Delincuencia en Adolescentes y Jóvenes</vt:lpstr>
      <vt:lpstr>Necesidades Financieras Presupuesto 2018-2022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Maria Jose Valladares Deman</cp:lastModifiedBy>
  <cp:revision>118</cp:revision>
  <cp:lastPrinted>2017-05-17T00:39:29Z</cp:lastPrinted>
  <dcterms:created xsi:type="dcterms:W3CDTF">2017-05-10T23:30:59Z</dcterms:created>
  <dcterms:modified xsi:type="dcterms:W3CDTF">2017-05-22T19:16:48Z</dcterms:modified>
</cp:coreProperties>
</file>