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57" r:id="rId23"/>
    <p:sldId id="262" r:id="rId24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53" autoAdjust="0"/>
    <p:restoredTop sz="95238"/>
  </p:normalViewPr>
  <p:slideViewPr>
    <p:cSldViewPr>
      <p:cViewPr>
        <p:scale>
          <a:sx n="70" d="100"/>
          <a:sy n="70" d="100"/>
        </p:scale>
        <p:origin x="2568" y="6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Ricardo\Documents\2016\HPI\USAID%20Requirements\Govt%20Exp%202010%202015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Ricardo\Documents\2017\HEP+\Educaci&#243;n\Ciclo%20Diversificad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Ricardo\Documents\2017\HEP+\Educaci&#243;n\Pre%20Primaria\Preprimari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Ricardo\Documents\2017\HEP+\Educaci&#243;n\Proyecciones%20Educaci&#243;n\Master%20Education%20Proj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Ricardo\Documents\2017\HEP+\Educaci&#243;n\Proyecciones%20Educaci&#243;n\Master%20Education%20Proj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Ricardo\Documents\2017\HEP+\Educaci&#243;n\Ciclo%20B&#225;sico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Ricardo\Documents\2017\HEP+\Educaci&#243;n\Ciclo%20Diversificad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es-MX" sz="2400" dirty="0">
                <a:latin typeface="Arial Black" panose="020B0A04020102020204" pitchFamily="34" charset="0"/>
              </a:rPr>
              <a:t>Gasto en </a:t>
            </a:r>
            <a:r>
              <a:rPr lang="es-MX" sz="2400" dirty="0" smtClean="0">
                <a:latin typeface="Arial Black" panose="020B0A04020102020204" pitchFamily="34" charset="0"/>
              </a:rPr>
              <a:t>Educación </a:t>
            </a:r>
            <a:r>
              <a:rPr lang="es-MX" sz="2400" dirty="0">
                <a:latin typeface="Arial Black" panose="020B0A04020102020204" pitchFamily="34" charset="0"/>
              </a:rPr>
              <a:t>según División</a:t>
            </a:r>
          </a:p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es-MX" sz="2400" dirty="0">
                <a:latin typeface="Arial Black" panose="020B0A04020102020204" pitchFamily="34" charset="0"/>
              </a:rPr>
              <a:t>Guatemala, 2010 - 2015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Hoja2!$Z$6</c:f>
              <c:strCache>
                <c:ptCount val="1"/>
                <c:pt idx="0">
                  <c:v>100101 - Educación preprimaria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Hoja2!$AA$3:$AF$3</c:f>
              <c:numCache>
                <c:formatCode>General</c:formatCode>
                <c:ptCount val="6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</c:numCache>
            </c:numRef>
          </c:cat>
          <c:val>
            <c:numRef>
              <c:f>Hoja2!$AA$6:$AF$6</c:f>
              <c:numCache>
                <c:formatCode>#,##0.0</c:formatCode>
                <c:ptCount val="6"/>
                <c:pt idx="0">
                  <c:v>2.2317502</c:v>
                </c:pt>
                <c:pt idx="1">
                  <c:v>993.8341781299997</c:v>
                </c:pt>
                <c:pt idx="2">
                  <c:v>1051.66259472175</c:v>
                </c:pt>
                <c:pt idx="3">
                  <c:v>1127.9</c:v>
                </c:pt>
                <c:pt idx="4">
                  <c:v>1321.24973422</c:v>
                </c:pt>
                <c:pt idx="5">
                  <c:v>1484.4</c:v>
                </c:pt>
              </c:numCache>
            </c:numRef>
          </c:val>
        </c:ser>
        <c:ser>
          <c:idx val="1"/>
          <c:order val="1"/>
          <c:tx>
            <c:strRef>
              <c:f>Hoja2!$Z$7</c:f>
              <c:strCache>
                <c:ptCount val="1"/>
                <c:pt idx="0">
                  <c:v>100102 - Educación primaria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Hoja2!$AA$3:$AF$3</c:f>
              <c:numCache>
                <c:formatCode>General</c:formatCode>
                <c:ptCount val="6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</c:numCache>
            </c:numRef>
          </c:cat>
          <c:val>
            <c:numRef>
              <c:f>Hoja2!$AA$7:$AF$7</c:f>
              <c:numCache>
                <c:formatCode>#,##0.0</c:formatCode>
                <c:ptCount val="6"/>
                <c:pt idx="0">
                  <c:v>3919.1883285</c:v>
                </c:pt>
                <c:pt idx="1">
                  <c:v>4780.888340919999</c:v>
                </c:pt>
                <c:pt idx="2">
                  <c:v>5427.89231980833</c:v>
                </c:pt>
                <c:pt idx="3">
                  <c:v>5575.900000000001</c:v>
                </c:pt>
                <c:pt idx="4">
                  <c:v>6288.33616368</c:v>
                </c:pt>
                <c:pt idx="5">
                  <c:v>6964.7</c:v>
                </c:pt>
              </c:numCache>
            </c:numRef>
          </c:val>
        </c:ser>
        <c:ser>
          <c:idx val="2"/>
          <c:order val="2"/>
          <c:tx>
            <c:strRef>
              <c:f>Hoja2!$Z$10</c:f>
              <c:strCache>
                <c:ptCount val="1"/>
                <c:pt idx="0">
                  <c:v>100201 - Educación básica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Hoja2!$AA$3:$AF$3</c:f>
              <c:numCache>
                <c:formatCode>General</c:formatCode>
                <c:ptCount val="6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</c:numCache>
            </c:numRef>
          </c:cat>
          <c:val>
            <c:numRef>
              <c:f>Hoja2!$AA$10:$AF$10</c:f>
              <c:numCache>
                <c:formatCode>#,##0.0</c:formatCode>
                <c:ptCount val="6"/>
                <c:pt idx="0">
                  <c:v>1397.30953716</c:v>
                </c:pt>
                <c:pt idx="1">
                  <c:v>890.87921021</c:v>
                </c:pt>
                <c:pt idx="2">
                  <c:v>1025.614875039537</c:v>
                </c:pt>
                <c:pt idx="3">
                  <c:v>1082.8</c:v>
                </c:pt>
                <c:pt idx="4">
                  <c:v>1151.63573902</c:v>
                </c:pt>
                <c:pt idx="5">
                  <c:v>1164.4</c:v>
                </c:pt>
              </c:numCache>
            </c:numRef>
          </c:val>
        </c:ser>
        <c:ser>
          <c:idx val="3"/>
          <c:order val="3"/>
          <c:tx>
            <c:strRef>
              <c:f>Hoja2!$Z$11</c:f>
              <c:strCache>
                <c:ptCount val="1"/>
                <c:pt idx="0">
                  <c:v>100202 - Educación diversificada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Hoja2!$AA$3:$AF$3</c:f>
              <c:numCache>
                <c:formatCode>General</c:formatCode>
                <c:ptCount val="6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</c:numCache>
            </c:numRef>
          </c:cat>
          <c:val>
            <c:numRef>
              <c:f>Hoja2!$AA$11:$AF$11</c:f>
              <c:numCache>
                <c:formatCode>#,##0.0</c:formatCode>
                <c:ptCount val="6"/>
                <c:pt idx="0">
                  <c:v>283.5213137599997</c:v>
                </c:pt>
                <c:pt idx="1">
                  <c:v>347.3682838900001</c:v>
                </c:pt>
                <c:pt idx="2">
                  <c:v>377.4430300813137</c:v>
                </c:pt>
                <c:pt idx="3">
                  <c:v>375.3</c:v>
                </c:pt>
                <c:pt idx="4">
                  <c:v>426.8563864</c:v>
                </c:pt>
                <c:pt idx="5">
                  <c:v>461.5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563073200"/>
        <c:axId val="-1563070880"/>
      </c:barChart>
      <c:catAx>
        <c:axId val="-156307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-1563070880"/>
        <c:crosses val="autoZero"/>
        <c:auto val="1"/>
        <c:lblAlgn val="ctr"/>
        <c:lblOffset val="100"/>
        <c:noMultiLvlLbl val="0"/>
      </c:catAx>
      <c:valAx>
        <c:axId val="-15630708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-1563073200"/>
        <c:crosses val="autoZero"/>
        <c:crossBetween val="between"/>
        <c:dispUnits>
          <c:builtInUnit val="thousand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Millardos</a:t>
                  </a: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solidFill>
          <a:schemeClr val="bg1">
            <a:lumMod val="8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634673218162"/>
          <c:y val="0.888869641294838"/>
          <c:w val="0.788386340262327"/>
          <c:h val="0.0722414698162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_trad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ES_tradn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800" b="1"/>
              <a:t>Diversificado: Asignación per Cápita</a:t>
            </a:r>
          </a:p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800" b="1"/>
              <a:t>Guatemala, 2015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'salidas Diversificado'!$S$36</c:f>
              <c:strCache>
                <c:ptCount val="1"/>
                <c:pt idx="0">
                  <c:v>Por población para el nivel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'salidas Diversificado'!$R$37:$R$58</c:f>
              <c:strCache>
                <c:ptCount val="22"/>
                <c:pt idx="0">
                  <c:v>ALTA VERAPAZ</c:v>
                </c:pt>
                <c:pt idx="1">
                  <c:v>HUEHUETENANGO</c:v>
                </c:pt>
                <c:pt idx="2">
                  <c:v>QUICHÉ</c:v>
                </c:pt>
                <c:pt idx="3">
                  <c:v>PETÉN</c:v>
                </c:pt>
                <c:pt idx="4">
                  <c:v>ESCUINTLA</c:v>
                </c:pt>
                <c:pt idx="5">
                  <c:v>TOTONICAPÁN</c:v>
                </c:pt>
                <c:pt idx="6">
                  <c:v>JUTIAPA</c:v>
                </c:pt>
                <c:pt idx="7">
                  <c:v>IZABAL</c:v>
                </c:pt>
                <c:pt idx="8">
                  <c:v>SAN MARCOS</c:v>
                </c:pt>
                <c:pt idx="9">
                  <c:v>CHIMALTENANGO</c:v>
                </c:pt>
                <c:pt idx="10">
                  <c:v>SUCHITEPÉQUEZ</c:v>
                </c:pt>
                <c:pt idx="11">
                  <c:v>BAJA VERAPAZ</c:v>
                </c:pt>
                <c:pt idx="12">
                  <c:v>SACATEPÉQUEZ</c:v>
                </c:pt>
                <c:pt idx="13">
                  <c:v>CHIQUIMULA</c:v>
                </c:pt>
                <c:pt idx="14">
                  <c:v>SANTA ROSA</c:v>
                </c:pt>
                <c:pt idx="15">
                  <c:v>EL PROGRESO</c:v>
                </c:pt>
                <c:pt idx="16">
                  <c:v>ZACAPA</c:v>
                </c:pt>
                <c:pt idx="17">
                  <c:v>GUATEMALA</c:v>
                </c:pt>
                <c:pt idx="18">
                  <c:v>RETALHULEU</c:v>
                </c:pt>
                <c:pt idx="19">
                  <c:v>JALAPA</c:v>
                </c:pt>
                <c:pt idx="20">
                  <c:v>QUETZALTENANGO</c:v>
                </c:pt>
                <c:pt idx="21">
                  <c:v>SOLOLÁ</c:v>
                </c:pt>
              </c:strCache>
            </c:strRef>
          </c:cat>
          <c:val>
            <c:numRef>
              <c:f>'salidas Diversificado'!$S$37:$S$58</c:f>
              <c:numCache>
                <c:formatCode>General</c:formatCode>
                <c:ptCount val="22"/>
                <c:pt idx="0">
                  <c:v>165.6542534481263</c:v>
                </c:pt>
                <c:pt idx="1">
                  <c:v>174.803359853329</c:v>
                </c:pt>
                <c:pt idx="2">
                  <c:v>189.728698672198</c:v>
                </c:pt>
                <c:pt idx="3">
                  <c:v>229.8068794404484</c:v>
                </c:pt>
                <c:pt idx="4">
                  <c:v>259.3075399341667</c:v>
                </c:pt>
                <c:pt idx="5">
                  <c:v>272.1869573977188</c:v>
                </c:pt>
                <c:pt idx="6">
                  <c:v>301.5879593969722</c:v>
                </c:pt>
                <c:pt idx="7">
                  <c:v>311.9230355588709</c:v>
                </c:pt>
                <c:pt idx="8">
                  <c:v>381.485071337596</c:v>
                </c:pt>
                <c:pt idx="9">
                  <c:v>394.6074166999424</c:v>
                </c:pt>
                <c:pt idx="10">
                  <c:v>402.1575112078572</c:v>
                </c:pt>
                <c:pt idx="11">
                  <c:v>409.1572241992883</c:v>
                </c:pt>
                <c:pt idx="12">
                  <c:v>412.3483704566842</c:v>
                </c:pt>
                <c:pt idx="13">
                  <c:v>453.5488950005255</c:v>
                </c:pt>
                <c:pt idx="14">
                  <c:v>466.7695971022353</c:v>
                </c:pt>
                <c:pt idx="15">
                  <c:v>477.007610963749</c:v>
                </c:pt>
                <c:pt idx="16">
                  <c:v>568.2220009218182</c:v>
                </c:pt>
                <c:pt idx="17">
                  <c:v>607.7235282291596</c:v>
                </c:pt>
                <c:pt idx="18">
                  <c:v>622.8083918745416</c:v>
                </c:pt>
                <c:pt idx="19">
                  <c:v>633.6058070255284</c:v>
                </c:pt>
                <c:pt idx="20">
                  <c:v>637.7207082559358</c:v>
                </c:pt>
                <c:pt idx="21">
                  <c:v>722.7337984097608</c:v>
                </c:pt>
              </c:numCache>
            </c:numRef>
          </c:val>
        </c:ser>
        <c:ser>
          <c:idx val="1"/>
          <c:order val="1"/>
          <c:tx>
            <c:strRef>
              <c:f>'salidas Diversificado'!$T$36</c:f>
              <c:strCache>
                <c:ptCount val="1"/>
                <c:pt idx="0">
                  <c:v>Por inscritos en el nivel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'salidas Diversificado'!$R$37:$R$58</c:f>
              <c:strCache>
                <c:ptCount val="22"/>
                <c:pt idx="0">
                  <c:v>ALTA VERAPAZ</c:v>
                </c:pt>
                <c:pt idx="1">
                  <c:v>HUEHUETENANGO</c:v>
                </c:pt>
                <c:pt idx="2">
                  <c:v>QUICHÉ</c:v>
                </c:pt>
                <c:pt idx="3">
                  <c:v>PETÉN</c:v>
                </c:pt>
                <c:pt idx="4">
                  <c:v>ESCUINTLA</c:v>
                </c:pt>
                <c:pt idx="5">
                  <c:v>TOTONICAPÁN</c:v>
                </c:pt>
                <c:pt idx="6">
                  <c:v>JUTIAPA</c:v>
                </c:pt>
                <c:pt idx="7">
                  <c:v>IZABAL</c:v>
                </c:pt>
                <c:pt idx="8">
                  <c:v>SAN MARCOS</c:v>
                </c:pt>
                <c:pt idx="9">
                  <c:v>CHIMALTENANGO</c:v>
                </c:pt>
                <c:pt idx="10">
                  <c:v>SUCHITEPÉQUEZ</c:v>
                </c:pt>
                <c:pt idx="11">
                  <c:v>BAJA VERAPAZ</c:v>
                </c:pt>
                <c:pt idx="12">
                  <c:v>SACATEPÉQUEZ</c:v>
                </c:pt>
                <c:pt idx="13">
                  <c:v>CHIQUIMULA</c:v>
                </c:pt>
                <c:pt idx="14">
                  <c:v>SANTA ROSA</c:v>
                </c:pt>
                <c:pt idx="15">
                  <c:v>EL PROGRESO</c:v>
                </c:pt>
                <c:pt idx="16">
                  <c:v>ZACAPA</c:v>
                </c:pt>
                <c:pt idx="17">
                  <c:v>GUATEMALA</c:v>
                </c:pt>
                <c:pt idx="18">
                  <c:v>RETALHULEU</c:v>
                </c:pt>
                <c:pt idx="19">
                  <c:v>JALAPA</c:v>
                </c:pt>
                <c:pt idx="20">
                  <c:v>QUETZALTENANGO</c:v>
                </c:pt>
                <c:pt idx="21">
                  <c:v>SOLOLÁ</c:v>
                </c:pt>
              </c:strCache>
            </c:strRef>
          </c:cat>
          <c:val>
            <c:numRef>
              <c:f>'salidas Diversificado'!$T$37:$T$58</c:f>
              <c:numCache>
                <c:formatCode>General</c:formatCode>
                <c:ptCount val="22"/>
                <c:pt idx="0">
                  <c:v>918.0516717745327</c:v>
                </c:pt>
                <c:pt idx="1">
                  <c:v>929.1824387896288</c:v>
                </c:pt>
                <c:pt idx="2">
                  <c:v>1002.460834234624</c:v>
                </c:pt>
                <c:pt idx="3">
                  <c:v>751.1400108178278</c:v>
                </c:pt>
                <c:pt idx="4">
                  <c:v>658.3935840639901</c:v>
                </c:pt>
                <c:pt idx="5">
                  <c:v>1926.40506899724</c:v>
                </c:pt>
                <c:pt idx="6">
                  <c:v>738.7957351229732</c:v>
                </c:pt>
                <c:pt idx="7">
                  <c:v>991.8153686499309</c:v>
                </c:pt>
                <c:pt idx="8">
                  <c:v>1270.129919900625</c:v>
                </c:pt>
                <c:pt idx="9">
                  <c:v>1196.724510898816</c:v>
                </c:pt>
                <c:pt idx="10">
                  <c:v>1011.461656781594</c:v>
                </c:pt>
                <c:pt idx="11">
                  <c:v>1505.345155585785</c:v>
                </c:pt>
                <c:pt idx="12">
                  <c:v>942.3114696845552</c:v>
                </c:pt>
                <c:pt idx="13">
                  <c:v>1515.173936095505</c:v>
                </c:pt>
                <c:pt idx="14">
                  <c:v>1129.214958762886</c:v>
                </c:pt>
                <c:pt idx="15">
                  <c:v>1007.085323875303</c:v>
                </c:pt>
                <c:pt idx="16">
                  <c:v>1682.755377921856</c:v>
                </c:pt>
                <c:pt idx="17">
                  <c:v>915.254206625756</c:v>
                </c:pt>
                <c:pt idx="18">
                  <c:v>1254.35956871075</c:v>
                </c:pt>
                <c:pt idx="19">
                  <c:v>2168.14650290245</c:v>
                </c:pt>
                <c:pt idx="20">
                  <c:v>1130.79794123402</c:v>
                </c:pt>
                <c:pt idx="21">
                  <c:v>2213.49079143487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564106112"/>
        <c:axId val="-1564103792"/>
      </c:barChart>
      <c:catAx>
        <c:axId val="-1564106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-1564103792"/>
        <c:crosses val="autoZero"/>
        <c:auto val="1"/>
        <c:lblAlgn val="ctr"/>
        <c:lblOffset val="100"/>
        <c:noMultiLvlLbl val="0"/>
      </c:catAx>
      <c:valAx>
        <c:axId val="-1564103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-156410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_tradnl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050"/>
      </a:pPr>
      <a:endParaRPr lang="es-ES_tradn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Tasas Netas de Escolaridad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Preprimaria</c:v>
                </c:pt>
                <c:pt idx="1">
                  <c:v>Primaria</c:v>
                </c:pt>
                <c:pt idx="2">
                  <c:v>Básico</c:v>
                </c:pt>
                <c:pt idx="3">
                  <c:v>Diversificado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 formatCode="0.00%">
                  <c:v>0.411</c:v>
                </c:pt>
                <c:pt idx="1">
                  <c:v>0.86</c:v>
                </c:pt>
                <c:pt idx="2" formatCode="0.00%">
                  <c:v>0.291</c:v>
                </c:pt>
                <c:pt idx="3" formatCode="0.00%">
                  <c:v>0.164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Preprimaria</c:v>
                </c:pt>
                <c:pt idx="1">
                  <c:v>Primaria</c:v>
                </c:pt>
                <c:pt idx="2">
                  <c:v>Básico</c:v>
                </c:pt>
                <c:pt idx="3">
                  <c:v>Diversificado</c:v>
                </c:pt>
              </c:strCache>
            </c:strRef>
          </c:cat>
          <c:val>
            <c:numRef>
              <c:f>Hoja1!$C$2:$C$5</c:f>
              <c:numCache>
                <c:formatCode>0.00%</c:formatCode>
                <c:ptCount val="4"/>
                <c:pt idx="0">
                  <c:v>0.473</c:v>
                </c:pt>
                <c:pt idx="1">
                  <c:v>0.823</c:v>
                </c:pt>
                <c:pt idx="2">
                  <c:v>0.449</c:v>
                </c:pt>
                <c:pt idx="3">
                  <c:v>0.244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63337856"/>
        <c:axId val="-1563335536"/>
      </c:barChart>
      <c:catAx>
        <c:axId val="-156333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-1563335536"/>
        <c:crosses val="autoZero"/>
        <c:auto val="1"/>
        <c:lblAlgn val="ctr"/>
        <c:lblOffset val="100"/>
        <c:noMultiLvlLbl val="0"/>
      </c:catAx>
      <c:valAx>
        <c:axId val="-15633355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-1563337856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_trad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ES_tradn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862" b="0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noProof="0" dirty="0" smtClean="0"/>
              <a:t>Competencias</a:t>
            </a:r>
            <a:r>
              <a:rPr lang="es-ES" baseline="0" noProof="0" dirty="0" smtClean="0"/>
              <a:t> de lectura y matemática</a:t>
            </a:r>
          </a:p>
          <a:p>
            <a:pPr>
              <a:defRPr lang="es-ES" sz="1862" b="0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600" baseline="0" noProof="0" dirty="0" smtClean="0">
                <a:solidFill>
                  <a:srgbClr val="002060"/>
                </a:solidFill>
              </a:rPr>
              <a:t>Graduandos de nivel medio que aprobaron</a:t>
            </a:r>
            <a:endParaRPr lang="es-ES" sz="1600" noProof="0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Matemática, Hombres</c:v>
                </c:pt>
                <c:pt idx="1">
                  <c:v>Matemática, Mujeres</c:v>
                </c:pt>
                <c:pt idx="2">
                  <c:v>Lectura, Hombres</c:v>
                </c:pt>
                <c:pt idx="3">
                  <c:v>Lectura, Mujeres</c:v>
                </c:pt>
              </c:strCache>
            </c:strRef>
          </c:cat>
          <c:val>
            <c:numRef>
              <c:f>Hoja1!$B$2:$B$5</c:f>
              <c:numCache>
                <c:formatCode>0.00%</c:formatCode>
                <c:ptCount val="4"/>
                <c:pt idx="0">
                  <c:v>0.072</c:v>
                </c:pt>
                <c:pt idx="1">
                  <c:v>0.036</c:v>
                </c:pt>
                <c:pt idx="2">
                  <c:v>0.252</c:v>
                </c:pt>
                <c:pt idx="3">
                  <c:v>0.221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Matemática, Hombres</c:v>
                </c:pt>
                <c:pt idx="1">
                  <c:v>Matemática, Mujeres</c:v>
                </c:pt>
                <c:pt idx="2">
                  <c:v>Lectura, Hombres</c:v>
                </c:pt>
                <c:pt idx="3">
                  <c:v>Lectura, Mujeres</c:v>
                </c:pt>
              </c:strCache>
            </c:strRef>
          </c:cat>
          <c:val>
            <c:numRef>
              <c:f>Hoja1!$C$2:$C$5</c:f>
              <c:numCache>
                <c:formatCode>0.00%</c:formatCode>
                <c:ptCount val="4"/>
                <c:pt idx="0">
                  <c:v>0.061</c:v>
                </c:pt>
                <c:pt idx="1">
                  <c:v>0.109</c:v>
                </c:pt>
                <c:pt idx="2">
                  <c:v>0.251</c:v>
                </c:pt>
                <c:pt idx="3">
                  <c:v>0.269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63300304"/>
        <c:axId val="-1563297984"/>
      </c:barChart>
      <c:catAx>
        <c:axId val="-156330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-1563297984"/>
        <c:crosses val="autoZero"/>
        <c:auto val="1"/>
        <c:lblAlgn val="ctr"/>
        <c:lblOffset val="100"/>
        <c:noMultiLvlLbl val="0"/>
      </c:catAx>
      <c:valAx>
        <c:axId val="-1563297984"/>
        <c:scaling>
          <c:orientation val="minMax"/>
          <c:max val="0.5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-1563300304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_trad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_tradn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s-ES" sz="1800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Relación en</a:t>
            </a:r>
            <a:r>
              <a:rPr lang="es-ES" sz="180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la proporción de inscritos</a:t>
            </a:r>
            <a:endParaRPr lang="es-ES" sz="1800" noProof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 sz="16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s-ES" sz="1600" noProof="0" dirty="0" smtClean="0">
                <a:solidFill>
                  <a:srgbClr val="002060"/>
                </a:solidFill>
              </a:rPr>
              <a:t>Estudiantes indígenas por</a:t>
            </a:r>
            <a:r>
              <a:rPr lang="es-ES" sz="1600" baseline="0" noProof="0" dirty="0" smtClean="0">
                <a:solidFill>
                  <a:srgbClr val="002060"/>
                </a:solidFill>
              </a:rPr>
              <a:t> </a:t>
            </a:r>
            <a:r>
              <a:rPr lang="es-ES" sz="1600" noProof="0" dirty="0" smtClean="0">
                <a:solidFill>
                  <a:srgbClr val="002060"/>
                </a:solidFill>
              </a:rPr>
              <a:t>100 no indígenas</a:t>
            </a:r>
            <a:endParaRPr lang="es-ES" sz="1600" noProof="0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Primaria</c:v>
                </c:pt>
                <c:pt idx="1">
                  <c:v>Secundaria</c:v>
                </c:pt>
                <c:pt idx="2">
                  <c:v>Superior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0.848</c:v>
                </c:pt>
                <c:pt idx="1">
                  <c:v>0.435</c:v>
                </c:pt>
                <c:pt idx="2">
                  <c:v>0.23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Primaria</c:v>
                </c:pt>
                <c:pt idx="1">
                  <c:v>Secundaria</c:v>
                </c:pt>
                <c:pt idx="2">
                  <c:v>Superior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0.935</c:v>
                </c:pt>
                <c:pt idx="1">
                  <c:v>0.59</c:v>
                </c:pt>
                <c:pt idx="2">
                  <c:v>0.258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63268864"/>
        <c:axId val="-1563266544"/>
      </c:barChart>
      <c:catAx>
        <c:axId val="-156326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-1563266544"/>
        <c:crosses val="autoZero"/>
        <c:auto val="1"/>
        <c:lblAlgn val="ctr"/>
        <c:lblOffset val="100"/>
        <c:noMultiLvlLbl val="0"/>
      </c:catAx>
      <c:valAx>
        <c:axId val="-15632665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563268864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_trad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_tradn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err="1" smtClean="0"/>
              <a:t>Gasto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Devengado</a:t>
            </a:r>
            <a:r>
              <a:rPr lang="en-US" sz="1600" b="1" baseline="0" dirty="0" smtClean="0"/>
              <a:t> </a:t>
            </a:r>
            <a:r>
              <a:rPr lang="en-US" sz="1600" b="1" dirty="0" err="1" smtClean="0"/>
              <a:t>por</a:t>
            </a:r>
            <a:r>
              <a:rPr lang="en-US" sz="1600" b="1" dirty="0" smtClean="0"/>
              <a:t> </a:t>
            </a:r>
            <a:r>
              <a:rPr lang="en-US" sz="1600" b="1" dirty="0" err="1"/>
              <a:t>Estudiante</a:t>
            </a:r>
            <a:r>
              <a:rPr lang="en-US" sz="1600" b="1" baseline="0" dirty="0"/>
              <a:t> de </a:t>
            </a:r>
            <a:r>
              <a:rPr lang="en-US" sz="1600" b="1" baseline="0" dirty="0" err="1"/>
              <a:t>Preprimaria</a:t>
            </a:r>
            <a:endParaRPr lang="en-US" sz="1600" b="1" baseline="0" dirty="0"/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baseline="0" dirty="0"/>
              <a:t>Guatemala 2015 (GTQ)</a:t>
            </a:r>
            <a:endParaRPr lang="en-US" sz="1600" b="1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87943009544487"/>
          <c:y val="0.150068678915136"/>
          <c:w val="0.775879949793309"/>
          <c:h val="0.7693821813939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Hoja1!$V$2</c:f>
              <c:strCache>
                <c:ptCount val="1"/>
                <c:pt idx="0">
                  <c:v>GTQ_2015</c:v>
                </c:pt>
              </c:strCache>
            </c:strRef>
          </c:tx>
          <c:spPr>
            <a:solidFill>
              <a:srgbClr val="3363AF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Hoja1!$S$3:$S$24</c:f>
              <c:strCache>
                <c:ptCount val="22"/>
                <c:pt idx="0">
                  <c:v>Guatemala</c:v>
                </c:pt>
                <c:pt idx="1">
                  <c:v>Quiché</c:v>
                </c:pt>
                <c:pt idx="2">
                  <c:v>Suchitepéquez</c:v>
                </c:pt>
                <c:pt idx="3">
                  <c:v>Alta Verapaz</c:v>
                </c:pt>
                <c:pt idx="4">
                  <c:v>Chimaltenango</c:v>
                </c:pt>
                <c:pt idx="5">
                  <c:v>Jutiapa</c:v>
                </c:pt>
                <c:pt idx="6">
                  <c:v>Escuintla</c:v>
                </c:pt>
                <c:pt idx="7">
                  <c:v>Jalapa</c:v>
                </c:pt>
                <c:pt idx="8">
                  <c:v>Santa Rosa</c:v>
                </c:pt>
                <c:pt idx="9">
                  <c:v>Petén</c:v>
                </c:pt>
                <c:pt idx="10">
                  <c:v>Sacatepéquez</c:v>
                </c:pt>
                <c:pt idx="11">
                  <c:v>Izabal</c:v>
                </c:pt>
                <c:pt idx="12">
                  <c:v>El Progreso</c:v>
                </c:pt>
                <c:pt idx="13">
                  <c:v>Huehuetenango</c:v>
                </c:pt>
                <c:pt idx="14">
                  <c:v>Zacapa</c:v>
                </c:pt>
                <c:pt idx="15">
                  <c:v>Sololá</c:v>
                </c:pt>
                <c:pt idx="16">
                  <c:v>Retalhuleu</c:v>
                </c:pt>
                <c:pt idx="17">
                  <c:v>Quetzaltenango</c:v>
                </c:pt>
                <c:pt idx="18">
                  <c:v>Chiquimula</c:v>
                </c:pt>
                <c:pt idx="19">
                  <c:v>San Marcos</c:v>
                </c:pt>
                <c:pt idx="20">
                  <c:v>Baja Verapaz</c:v>
                </c:pt>
                <c:pt idx="21">
                  <c:v>Totonicapán</c:v>
                </c:pt>
              </c:strCache>
            </c:strRef>
          </c:cat>
          <c:val>
            <c:numRef>
              <c:f>Hoja1!$V$3:$V$24</c:f>
              <c:numCache>
                <c:formatCode>General</c:formatCode>
                <c:ptCount val="22"/>
                <c:pt idx="0">
                  <c:v>239.47653894267</c:v>
                </c:pt>
                <c:pt idx="1">
                  <c:v>262.1329565089192</c:v>
                </c:pt>
                <c:pt idx="2">
                  <c:v>263.6213062505812</c:v>
                </c:pt>
                <c:pt idx="3">
                  <c:v>265.9602771528378</c:v>
                </c:pt>
                <c:pt idx="4">
                  <c:v>275.2414606105367</c:v>
                </c:pt>
                <c:pt idx="5">
                  <c:v>276.6107567311998</c:v>
                </c:pt>
                <c:pt idx="6">
                  <c:v>277.1914040551499</c:v>
                </c:pt>
                <c:pt idx="7">
                  <c:v>277.8075646367523</c:v>
                </c:pt>
                <c:pt idx="8">
                  <c:v>283.4873522588911</c:v>
                </c:pt>
                <c:pt idx="9">
                  <c:v>286.0687015696324</c:v>
                </c:pt>
                <c:pt idx="10">
                  <c:v>293.2748310715009</c:v>
                </c:pt>
                <c:pt idx="11">
                  <c:v>300.1940527489372</c:v>
                </c:pt>
                <c:pt idx="12">
                  <c:v>303.5937345337621</c:v>
                </c:pt>
                <c:pt idx="13">
                  <c:v>304.8614635524515</c:v>
                </c:pt>
                <c:pt idx="14">
                  <c:v>329.7565331360946</c:v>
                </c:pt>
                <c:pt idx="15">
                  <c:v>334.8034069861395</c:v>
                </c:pt>
                <c:pt idx="16">
                  <c:v>337.7945135888999</c:v>
                </c:pt>
                <c:pt idx="17">
                  <c:v>345.2444111002541</c:v>
                </c:pt>
                <c:pt idx="18">
                  <c:v>359.7531302649929</c:v>
                </c:pt>
                <c:pt idx="19">
                  <c:v>362.674492194301</c:v>
                </c:pt>
                <c:pt idx="20">
                  <c:v>365.7505700776765</c:v>
                </c:pt>
                <c:pt idx="21">
                  <c:v>367.4383871213274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616480640"/>
        <c:axId val="-1616640224"/>
      </c:barChart>
      <c:catAx>
        <c:axId val="-1616480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-1616640224"/>
        <c:crosses val="autoZero"/>
        <c:auto val="1"/>
        <c:lblAlgn val="ctr"/>
        <c:lblOffset val="100"/>
        <c:noMultiLvlLbl val="0"/>
      </c:catAx>
      <c:valAx>
        <c:axId val="-1616640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-1616480640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rgbClr val="B3E7DE"/>
    </a:solidFill>
    <a:ln>
      <a:noFill/>
    </a:ln>
    <a:effectLst/>
  </c:spPr>
  <c:txPr>
    <a:bodyPr/>
    <a:lstStyle/>
    <a:p>
      <a:pPr>
        <a:defRPr/>
      </a:pPr>
      <a:endParaRPr lang="es-ES_tradn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es-MX">
                <a:latin typeface="Arial Black" panose="020B0A04020102020204" pitchFamily="34" charset="0"/>
              </a:rPr>
              <a:t>Tendencias</a:t>
            </a:r>
            <a:r>
              <a:rPr lang="es-MX" baseline="0">
                <a:latin typeface="Arial Black" panose="020B0A04020102020204" pitchFamily="34" charset="0"/>
              </a:rPr>
              <a:t> de la Educación Primaria</a:t>
            </a:r>
          </a:p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es-MX" baseline="0">
                <a:latin typeface="Arial Black" panose="020B0A04020102020204" pitchFamily="34" charset="0"/>
              </a:rPr>
              <a:t>Guatemala, 2005 - 2022</a:t>
            </a:r>
            <a:endParaRPr lang="es-MX">
              <a:latin typeface="Arial Black" panose="020B0A04020102020204" pitchFamily="34" charset="0"/>
            </a:endParaRPr>
          </a:p>
        </c:rich>
      </c:tx>
      <c:layout>
        <c:manualLayout>
          <c:xMode val="edge"/>
          <c:yMode val="edge"/>
          <c:x val="0.279739488963003"/>
          <c:y val="0.0262517271919238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'Pivot Primaria'!$I$4</c:f>
              <c:strCache>
                <c:ptCount val="1"/>
                <c:pt idx="0">
                  <c:v>Población nivel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  <a:effectLst/>
          </c:spPr>
          <c:cat>
            <c:numRef>
              <c:f>'Pivot Primaria'!$A$5:$A$22</c:f>
              <c:numCache>
                <c:formatCode>General</c:formatCode>
                <c:ptCount val="18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  <c:pt idx="10">
                  <c:v>2015.0</c:v>
                </c:pt>
                <c:pt idx="11">
                  <c:v>2016.0</c:v>
                </c:pt>
                <c:pt idx="12">
                  <c:v>2017.0</c:v>
                </c:pt>
                <c:pt idx="13">
                  <c:v>2018.0</c:v>
                </c:pt>
                <c:pt idx="14">
                  <c:v>2019.0</c:v>
                </c:pt>
                <c:pt idx="15">
                  <c:v>2020.0</c:v>
                </c:pt>
                <c:pt idx="16">
                  <c:v>2021.0</c:v>
                </c:pt>
                <c:pt idx="17">
                  <c:v>2022.0</c:v>
                </c:pt>
              </c:numCache>
            </c:numRef>
          </c:cat>
          <c:val>
            <c:numRef>
              <c:f>'Pivot Primaria'!$I$5:$I$22</c:f>
              <c:numCache>
                <c:formatCode>_-* #,##0\ _€_-;\-* #,##0\ _€_-;_-* "-"??\ _€_-;_-@_-</c:formatCode>
                <c:ptCount val="18"/>
                <c:pt idx="0">
                  <c:v>917122.0</c:v>
                </c:pt>
                <c:pt idx="1">
                  <c:v>939236.0</c:v>
                </c:pt>
                <c:pt idx="2">
                  <c:v>961884.0</c:v>
                </c:pt>
                <c:pt idx="3">
                  <c:v>984901.0</c:v>
                </c:pt>
                <c:pt idx="4">
                  <c:v>1.008015E6</c:v>
                </c:pt>
                <c:pt idx="5">
                  <c:v>1.03097E6</c:v>
                </c:pt>
                <c:pt idx="6">
                  <c:v>1.054221E6</c:v>
                </c:pt>
                <c:pt idx="7">
                  <c:v>1.078073E6</c:v>
                </c:pt>
                <c:pt idx="8">
                  <c:v>1.102603E6</c:v>
                </c:pt>
                <c:pt idx="9">
                  <c:v>1.124081E6</c:v>
                </c:pt>
                <c:pt idx="10">
                  <c:v>1.146371E6</c:v>
                </c:pt>
                <c:pt idx="11">
                  <c:v>1.17224010198317E6</c:v>
                </c:pt>
                <c:pt idx="12">
                  <c:v>1.19869375875133E6</c:v>
                </c:pt>
                <c:pt idx="13">
                  <c:v>1.22574519707816E6</c:v>
                </c:pt>
                <c:pt idx="14">
                  <c:v>1.25340794342098E6</c:v>
                </c:pt>
                <c:pt idx="15">
                  <c:v>1.28169583071975E6</c:v>
                </c:pt>
                <c:pt idx="16">
                  <c:v>1.31062300535062E6</c:v>
                </c:pt>
                <c:pt idx="17">
                  <c:v>1.34020393423731E6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563481344"/>
        <c:axId val="-1563479024"/>
      </c:areaChart>
      <c:barChart>
        <c:barDir val="col"/>
        <c:grouping val="clustered"/>
        <c:varyColors val="0"/>
        <c:ser>
          <c:idx val="1"/>
          <c:order val="1"/>
          <c:tx>
            <c:strRef>
              <c:f>'Pivot Primaria'!$J$4</c:f>
              <c:strCache>
                <c:ptCount val="1"/>
                <c:pt idx="0">
                  <c:v>Inscritos netos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'Pivot Primaria'!$A$5:$A$22</c:f>
              <c:numCache>
                <c:formatCode>General</c:formatCode>
                <c:ptCount val="18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  <c:pt idx="10">
                  <c:v>2015.0</c:v>
                </c:pt>
                <c:pt idx="11">
                  <c:v>2016.0</c:v>
                </c:pt>
                <c:pt idx="12">
                  <c:v>2017.0</c:v>
                </c:pt>
                <c:pt idx="13">
                  <c:v>2018.0</c:v>
                </c:pt>
                <c:pt idx="14">
                  <c:v>2019.0</c:v>
                </c:pt>
                <c:pt idx="15">
                  <c:v>2020.0</c:v>
                </c:pt>
                <c:pt idx="16">
                  <c:v>2021.0</c:v>
                </c:pt>
                <c:pt idx="17">
                  <c:v>2022.0</c:v>
                </c:pt>
              </c:numCache>
            </c:numRef>
          </c:cat>
          <c:val>
            <c:numRef>
              <c:f>'Pivot Primaria'!$J$5:$J$22</c:f>
              <c:numCache>
                <c:formatCode>_-* #,##0\ _€_-;\-* #,##0\ _€_-;_-* "-"??\ _€_-;_-@_-</c:formatCode>
                <c:ptCount val="18"/>
                <c:pt idx="0">
                  <c:v>304716.0</c:v>
                </c:pt>
                <c:pt idx="1">
                  <c:v>326055.0</c:v>
                </c:pt>
                <c:pt idx="2">
                  <c:v>349763.0</c:v>
                </c:pt>
                <c:pt idx="3">
                  <c:v>366546.0</c:v>
                </c:pt>
                <c:pt idx="4">
                  <c:v>405689.0</c:v>
                </c:pt>
                <c:pt idx="5">
                  <c:v>442744.0</c:v>
                </c:pt>
                <c:pt idx="6">
                  <c:v>456963.0</c:v>
                </c:pt>
                <c:pt idx="7">
                  <c:v>466012.0</c:v>
                </c:pt>
                <c:pt idx="8">
                  <c:v>485553.0</c:v>
                </c:pt>
                <c:pt idx="9">
                  <c:v>505197.0</c:v>
                </c:pt>
                <c:pt idx="10">
                  <c:v>526061.0</c:v>
                </c:pt>
                <c:pt idx="11">
                  <c:v>555587.4323108327</c:v>
                </c:pt>
                <c:pt idx="12">
                  <c:v>586771.6523399265</c:v>
                </c:pt>
                <c:pt idx="13">
                  <c:v>619706.7687250975</c:v>
                </c:pt>
                <c:pt idx="14">
                  <c:v>654491.1212169148</c:v>
                </c:pt>
                <c:pt idx="15">
                  <c:v>691228.5746744748</c:v>
                </c:pt>
                <c:pt idx="16">
                  <c:v>730028.8295895752</c:v>
                </c:pt>
                <c:pt idx="17">
                  <c:v>771007.750068812</c:v>
                </c:pt>
              </c:numCache>
            </c:numRef>
          </c:val>
        </c:ser>
        <c:ser>
          <c:idx val="2"/>
          <c:order val="2"/>
          <c:tx>
            <c:strRef>
              <c:f>'Pivot Primaria'!$K$4</c:f>
              <c:strCache>
                <c:ptCount val="1"/>
                <c:pt idx="0">
                  <c:v>Inscritos totales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'Pivot Primaria'!$A$5:$A$22</c:f>
              <c:numCache>
                <c:formatCode>General</c:formatCode>
                <c:ptCount val="18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  <c:pt idx="10">
                  <c:v>2015.0</c:v>
                </c:pt>
                <c:pt idx="11">
                  <c:v>2016.0</c:v>
                </c:pt>
                <c:pt idx="12">
                  <c:v>2017.0</c:v>
                </c:pt>
                <c:pt idx="13">
                  <c:v>2018.0</c:v>
                </c:pt>
                <c:pt idx="14">
                  <c:v>2019.0</c:v>
                </c:pt>
                <c:pt idx="15">
                  <c:v>2020.0</c:v>
                </c:pt>
                <c:pt idx="16">
                  <c:v>2021.0</c:v>
                </c:pt>
                <c:pt idx="17">
                  <c:v>2022.0</c:v>
                </c:pt>
              </c:numCache>
            </c:numRef>
          </c:cat>
          <c:val>
            <c:numRef>
              <c:f>'Pivot Primaria'!$K$5:$K$22</c:f>
              <c:numCache>
                <c:formatCode>_-* #,##0\ _€_-;\-* #,##0\ _€_-;_-* "-"??\ _€_-;_-@_-</c:formatCode>
                <c:ptCount val="18"/>
                <c:pt idx="0">
                  <c:v>507633.0</c:v>
                </c:pt>
                <c:pt idx="1">
                  <c:v>542995.0</c:v>
                </c:pt>
                <c:pt idx="2">
                  <c:v>582325.0</c:v>
                </c:pt>
                <c:pt idx="3">
                  <c:v>613764.0</c:v>
                </c:pt>
                <c:pt idx="4">
                  <c:v>671872.0</c:v>
                </c:pt>
                <c:pt idx="5">
                  <c:v>730923.0</c:v>
                </c:pt>
                <c:pt idx="6">
                  <c:v>740877.0</c:v>
                </c:pt>
                <c:pt idx="7">
                  <c:v>746516.0</c:v>
                </c:pt>
                <c:pt idx="8">
                  <c:v>764415.0</c:v>
                </c:pt>
                <c:pt idx="9">
                  <c:v>769163.0</c:v>
                </c:pt>
                <c:pt idx="10">
                  <c:v>819340.0</c:v>
                </c:pt>
                <c:pt idx="11">
                  <c:v>859520.534214074</c:v>
                </c:pt>
                <c:pt idx="12">
                  <c:v>901671.778983538</c:v>
                </c:pt>
                <c:pt idx="13">
                  <c:v>945890.4029539284</c:v>
                </c:pt>
                <c:pt idx="14">
                  <c:v>992277.817235758</c:v>
                </c:pt>
                <c:pt idx="15">
                  <c:v>1.04094040809487E6</c:v>
                </c:pt>
                <c:pt idx="16">
                  <c:v>1.09198978106127E6</c:v>
                </c:pt>
                <c:pt idx="17">
                  <c:v>1.14554301701684E6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63481344"/>
        <c:axId val="-1563479024"/>
      </c:barChart>
      <c:catAx>
        <c:axId val="-156348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-1563479024"/>
        <c:crosses val="autoZero"/>
        <c:auto val="1"/>
        <c:lblAlgn val="ctr"/>
        <c:lblOffset val="100"/>
        <c:noMultiLvlLbl val="0"/>
      </c:catAx>
      <c:valAx>
        <c:axId val="-1563479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_-* #,##0\ _€_-;\-* #,##0\ _€_-;_-* &quot;-&quot;??\ _€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-1563481344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_trad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ES_tradn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Gasto en Primaria por Departamento</a:t>
            </a:r>
          </a:p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Per cápita y por inscrito neto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'Pivot Primaria'!$S$25</c:f>
              <c:strCache>
                <c:ptCount val="1"/>
                <c:pt idx="0">
                  <c:v>Por inscrito neto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'Pivot Primaria'!$R$26:$R$47</c:f>
              <c:strCache>
                <c:ptCount val="22"/>
                <c:pt idx="0">
                  <c:v>GUATEMALA</c:v>
                </c:pt>
                <c:pt idx="1">
                  <c:v>SACATEPEQUEZ</c:v>
                </c:pt>
                <c:pt idx="2">
                  <c:v>CHIMALTENANGO</c:v>
                </c:pt>
                <c:pt idx="3">
                  <c:v>TOTONICAPAN</c:v>
                </c:pt>
                <c:pt idx="4">
                  <c:v>ALTA VERAPAZ</c:v>
                </c:pt>
                <c:pt idx="5">
                  <c:v>ESCUINTLA</c:v>
                </c:pt>
                <c:pt idx="6">
                  <c:v>HUEHUETENANGO</c:v>
                </c:pt>
                <c:pt idx="7">
                  <c:v>JALAPA</c:v>
                </c:pt>
                <c:pt idx="8">
                  <c:v>SUCHITEPEQUEZ</c:v>
                </c:pt>
                <c:pt idx="9">
                  <c:v>QUICHE</c:v>
                </c:pt>
                <c:pt idx="10">
                  <c:v>PETEN</c:v>
                </c:pt>
                <c:pt idx="11">
                  <c:v>IZABAL</c:v>
                </c:pt>
                <c:pt idx="12">
                  <c:v>QUETZALTENANGO</c:v>
                </c:pt>
                <c:pt idx="13">
                  <c:v>JUTIAPA</c:v>
                </c:pt>
                <c:pt idx="14">
                  <c:v>EL PROGRESO</c:v>
                </c:pt>
                <c:pt idx="15">
                  <c:v>SOLOLA</c:v>
                </c:pt>
                <c:pt idx="16">
                  <c:v>CHIQUIMULA</c:v>
                </c:pt>
                <c:pt idx="17">
                  <c:v>SANTA ROSA</c:v>
                </c:pt>
                <c:pt idx="18">
                  <c:v>ZACAPA</c:v>
                </c:pt>
                <c:pt idx="19">
                  <c:v>SAN MARCOS</c:v>
                </c:pt>
                <c:pt idx="20">
                  <c:v>BAJA VERAPAZ</c:v>
                </c:pt>
                <c:pt idx="21">
                  <c:v>RETALHULEU</c:v>
                </c:pt>
              </c:strCache>
            </c:strRef>
          </c:cat>
          <c:val>
            <c:numRef>
              <c:f>'Pivot Primaria'!$S$26:$S$47</c:f>
              <c:numCache>
                <c:formatCode>General</c:formatCode>
                <c:ptCount val="22"/>
                <c:pt idx="0">
                  <c:v>5032.371592413508</c:v>
                </c:pt>
                <c:pt idx="1">
                  <c:v>6911.846619138824</c:v>
                </c:pt>
                <c:pt idx="2">
                  <c:v>11834.40003032744</c:v>
                </c:pt>
                <c:pt idx="3">
                  <c:v>17122.53106683269</c:v>
                </c:pt>
                <c:pt idx="4">
                  <c:v>19967.01076768068</c:v>
                </c:pt>
                <c:pt idx="5">
                  <c:v>10319.59882663298</c:v>
                </c:pt>
                <c:pt idx="6">
                  <c:v>22277.02621355253</c:v>
                </c:pt>
                <c:pt idx="7">
                  <c:v>16393.59735327843</c:v>
                </c:pt>
                <c:pt idx="8">
                  <c:v>11972.08098803003</c:v>
                </c:pt>
                <c:pt idx="9">
                  <c:v>22568.02066789933</c:v>
                </c:pt>
                <c:pt idx="10">
                  <c:v>18775.2581912962</c:v>
                </c:pt>
                <c:pt idx="11">
                  <c:v>15135.24446953938</c:v>
                </c:pt>
                <c:pt idx="12">
                  <c:v>11679.92177341235</c:v>
                </c:pt>
                <c:pt idx="13">
                  <c:v>12733.4284880622</c:v>
                </c:pt>
                <c:pt idx="14">
                  <c:v>10957.40485482494</c:v>
                </c:pt>
                <c:pt idx="15">
                  <c:v>16057.43282904486</c:v>
                </c:pt>
                <c:pt idx="16">
                  <c:v>19571.85376452657</c:v>
                </c:pt>
                <c:pt idx="17">
                  <c:v>12222.14620741042</c:v>
                </c:pt>
                <c:pt idx="18">
                  <c:v>13830.32712074303</c:v>
                </c:pt>
                <c:pt idx="19">
                  <c:v>15455.92645818003</c:v>
                </c:pt>
                <c:pt idx="20">
                  <c:v>19084.27236772334</c:v>
                </c:pt>
                <c:pt idx="21">
                  <c:v>13827.01006102331</c:v>
                </c:pt>
              </c:numCache>
            </c:numRef>
          </c:val>
        </c:ser>
        <c:ser>
          <c:idx val="1"/>
          <c:order val="1"/>
          <c:tx>
            <c:strRef>
              <c:f>'Pivot Primaria'!$T$25</c:f>
              <c:strCache>
                <c:ptCount val="1"/>
                <c:pt idx="0">
                  <c:v>Por población del nivel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'Pivot Primaria'!$R$26:$R$47</c:f>
              <c:strCache>
                <c:ptCount val="22"/>
                <c:pt idx="0">
                  <c:v>GUATEMALA</c:v>
                </c:pt>
                <c:pt idx="1">
                  <c:v>SACATEPEQUEZ</c:v>
                </c:pt>
                <c:pt idx="2">
                  <c:v>CHIMALTENANGO</c:v>
                </c:pt>
                <c:pt idx="3">
                  <c:v>TOTONICAPAN</c:v>
                </c:pt>
                <c:pt idx="4">
                  <c:v>ALTA VERAPAZ</c:v>
                </c:pt>
                <c:pt idx="5">
                  <c:v>ESCUINTLA</c:v>
                </c:pt>
                <c:pt idx="6">
                  <c:v>HUEHUETENANGO</c:v>
                </c:pt>
                <c:pt idx="7">
                  <c:v>JALAPA</c:v>
                </c:pt>
                <c:pt idx="8">
                  <c:v>SUCHITEPEQUEZ</c:v>
                </c:pt>
                <c:pt idx="9">
                  <c:v>QUICHE</c:v>
                </c:pt>
                <c:pt idx="10">
                  <c:v>PETEN</c:v>
                </c:pt>
                <c:pt idx="11">
                  <c:v>IZABAL</c:v>
                </c:pt>
                <c:pt idx="12">
                  <c:v>QUETZALTENANGO</c:v>
                </c:pt>
                <c:pt idx="13">
                  <c:v>JUTIAPA</c:v>
                </c:pt>
                <c:pt idx="14">
                  <c:v>EL PROGRESO</c:v>
                </c:pt>
                <c:pt idx="15">
                  <c:v>SOLOLA</c:v>
                </c:pt>
                <c:pt idx="16">
                  <c:v>CHIQUIMULA</c:v>
                </c:pt>
                <c:pt idx="17">
                  <c:v>SANTA ROSA</c:v>
                </c:pt>
                <c:pt idx="18">
                  <c:v>ZACAPA</c:v>
                </c:pt>
                <c:pt idx="19">
                  <c:v>SAN MARCOS</c:v>
                </c:pt>
                <c:pt idx="20">
                  <c:v>BAJA VERAPAZ</c:v>
                </c:pt>
                <c:pt idx="21">
                  <c:v>RETALHULEU</c:v>
                </c:pt>
              </c:strCache>
            </c:strRef>
          </c:cat>
          <c:val>
            <c:numRef>
              <c:f>'Pivot Primaria'!$T$26:$T$47</c:f>
              <c:numCache>
                <c:formatCode>General</c:formatCode>
                <c:ptCount val="22"/>
                <c:pt idx="0">
                  <c:v>3797.334535849646</c:v>
                </c:pt>
                <c:pt idx="1">
                  <c:v>4210.912389904491</c:v>
                </c:pt>
                <c:pt idx="2">
                  <c:v>4892.09292536729</c:v>
                </c:pt>
                <c:pt idx="3">
                  <c:v>5204.291975573444</c:v>
                </c:pt>
                <c:pt idx="4">
                  <c:v>5260.216359645541</c:v>
                </c:pt>
                <c:pt idx="5">
                  <c:v>5588.36383943662</c:v>
                </c:pt>
                <c:pt idx="6">
                  <c:v>5647.02350075157</c:v>
                </c:pt>
                <c:pt idx="7">
                  <c:v>5760.366997912162</c:v>
                </c:pt>
                <c:pt idx="8">
                  <c:v>5824.59096261567</c:v>
                </c:pt>
                <c:pt idx="9">
                  <c:v>5885.255677878397</c:v>
                </c:pt>
                <c:pt idx="10">
                  <c:v>6079.54297879604</c:v>
                </c:pt>
                <c:pt idx="11">
                  <c:v>6148.379023359691</c:v>
                </c:pt>
                <c:pt idx="12">
                  <c:v>6497.293655365152</c:v>
                </c:pt>
                <c:pt idx="13">
                  <c:v>6502.468160088465</c:v>
                </c:pt>
                <c:pt idx="14">
                  <c:v>6580.6245414138</c:v>
                </c:pt>
                <c:pt idx="15">
                  <c:v>6594.794947991591</c:v>
                </c:pt>
                <c:pt idx="16">
                  <c:v>6692.899469689568</c:v>
                </c:pt>
                <c:pt idx="17">
                  <c:v>6732.669569402988</c:v>
                </c:pt>
                <c:pt idx="18">
                  <c:v>6888.913829181494</c:v>
                </c:pt>
                <c:pt idx="19">
                  <c:v>6905.371000511398</c:v>
                </c:pt>
                <c:pt idx="20">
                  <c:v>7311.901015369666</c:v>
                </c:pt>
                <c:pt idx="21">
                  <c:v>7781.992981374664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563244400"/>
        <c:axId val="-1563242080"/>
      </c:barChart>
      <c:catAx>
        <c:axId val="-1563244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-1563242080"/>
        <c:crosses val="autoZero"/>
        <c:auto val="1"/>
        <c:lblAlgn val="ctr"/>
        <c:lblOffset val="100"/>
        <c:noMultiLvlLbl val="0"/>
      </c:catAx>
      <c:valAx>
        <c:axId val="-1563242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-1563244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2067486306507"/>
          <c:y val="0.93086176727909"/>
          <c:w val="0.518837050653929"/>
          <c:h val="0.04691601049868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_trad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ES_tradn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Tendencias del Ciclo Básico </a:t>
            </a:r>
          </a:p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Población para el Nivel e Inscritos Netos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'Salidas Básico'!$D$4</c:f>
              <c:strCache>
                <c:ptCount val="1"/>
                <c:pt idx="0">
                  <c:v>Inscritos Netos Hombres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'Salidas Básico'!$A$5:$A$22</c:f>
              <c:numCache>
                <c:formatCode>General</c:formatCode>
                <c:ptCount val="18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  <c:pt idx="10">
                  <c:v>2015.0</c:v>
                </c:pt>
                <c:pt idx="11">
                  <c:v>2016.0</c:v>
                </c:pt>
                <c:pt idx="12">
                  <c:v>2017.0</c:v>
                </c:pt>
                <c:pt idx="13">
                  <c:v>2018.0</c:v>
                </c:pt>
                <c:pt idx="14">
                  <c:v>2019.0</c:v>
                </c:pt>
                <c:pt idx="15">
                  <c:v>2020.0</c:v>
                </c:pt>
                <c:pt idx="16">
                  <c:v>2021.0</c:v>
                </c:pt>
                <c:pt idx="17">
                  <c:v>2022.0</c:v>
                </c:pt>
              </c:numCache>
            </c:numRef>
          </c:cat>
          <c:val>
            <c:numRef>
              <c:f>'Salidas Básico'!$D$5:$D$22</c:f>
              <c:numCache>
                <c:formatCode>General</c:formatCode>
                <c:ptCount val="18"/>
                <c:pt idx="0">
                  <c:v>159023.0</c:v>
                </c:pt>
                <c:pt idx="1">
                  <c:v>169851.0</c:v>
                </c:pt>
                <c:pt idx="2">
                  <c:v>181382.0</c:v>
                </c:pt>
                <c:pt idx="3">
                  <c:v>189088.0</c:v>
                </c:pt>
                <c:pt idx="4">
                  <c:v>208531.0</c:v>
                </c:pt>
                <c:pt idx="5">
                  <c:v>230427.0</c:v>
                </c:pt>
                <c:pt idx="6">
                  <c:v>238251.0</c:v>
                </c:pt>
                <c:pt idx="7">
                  <c:v>242747.0</c:v>
                </c:pt>
                <c:pt idx="8">
                  <c:v>252968.0</c:v>
                </c:pt>
                <c:pt idx="9">
                  <c:v>261794.0</c:v>
                </c:pt>
                <c:pt idx="10">
                  <c:v>272002.0</c:v>
                </c:pt>
                <c:pt idx="11" formatCode="_-* #,##0\ _€_-;\-* #,##0\ _€_-;_-* &quot;-&quot;??\ _€_-;_-@_-">
                  <c:v>287000.9358473504</c:v>
                </c:pt>
                <c:pt idx="12" formatCode="_-* #,##0\ _€_-;\-* #,##0\ _€_-;_-* &quot;-&quot;??\ _€_-;_-@_-">
                  <c:v>302826.954129951</c:v>
                </c:pt>
                <c:pt idx="13" formatCode="_-* #,##0\ _€_-;\-* #,##0\ _€_-;_-* &quot;-&quot;??\ _€_-;_-@_-">
                  <c:v>319525.6624403445</c:v>
                </c:pt>
                <c:pt idx="14" formatCode="_-* #,##0\ _€_-;\-* #,##0\ _€_-;_-* &quot;-&quot;??\ _€_-;_-@_-">
                  <c:v>337145.1832987384</c:v>
                </c:pt>
                <c:pt idx="15" formatCode="_-* #,##0\ _€_-;\-* #,##0\ _€_-;_-* &quot;-&quot;??\ _€_-;_-@_-">
                  <c:v>355736.2928330102</c:v>
                </c:pt>
                <c:pt idx="16" formatCode="_-* #,##0\ _€_-;\-* #,##0\ _€_-;_-* &quot;-&quot;??\ _€_-;_-@_-">
                  <c:v>375352.5671059071</c:v>
                </c:pt>
                <c:pt idx="17" formatCode="_-* #,##0\ _€_-;\-* #,##0\ _€_-;_-* &quot;-&quot;??\ _€_-;_-@_-">
                  <c:v>396050.5365111315</c:v>
                </c:pt>
              </c:numCache>
            </c:numRef>
          </c:val>
        </c:ser>
        <c:ser>
          <c:idx val="1"/>
          <c:order val="1"/>
          <c:tx>
            <c:strRef>
              <c:f>'Salidas Básico'!$E$4</c:f>
              <c:strCache>
                <c:ptCount val="1"/>
                <c:pt idx="0">
                  <c:v>Inscritos netos Mujeres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'Salidas Básico'!$A$5:$A$22</c:f>
              <c:numCache>
                <c:formatCode>General</c:formatCode>
                <c:ptCount val="18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  <c:pt idx="10">
                  <c:v>2015.0</c:v>
                </c:pt>
                <c:pt idx="11">
                  <c:v>2016.0</c:v>
                </c:pt>
                <c:pt idx="12">
                  <c:v>2017.0</c:v>
                </c:pt>
                <c:pt idx="13">
                  <c:v>2018.0</c:v>
                </c:pt>
                <c:pt idx="14">
                  <c:v>2019.0</c:v>
                </c:pt>
                <c:pt idx="15">
                  <c:v>2020.0</c:v>
                </c:pt>
                <c:pt idx="16">
                  <c:v>2021.0</c:v>
                </c:pt>
                <c:pt idx="17">
                  <c:v>2022.0</c:v>
                </c:pt>
              </c:numCache>
            </c:numRef>
          </c:cat>
          <c:val>
            <c:numRef>
              <c:f>'Salidas Básico'!$E$5:$E$22</c:f>
              <c:numCache>
                <c:formatCode>General</c:formatCode>
                <c:ptCount val="18"/>
                <c:pt idx="0">
                  <c:v>145693.0</c:v>
                </c:pt>
                <c:pt idx="1">
                  <c:v>156204.0</c:v>
                </c:pt>
                <c:pt idx="2">
                  <c:v>168381.0</c:v>
                </c:pt>
                <c:pt idx="3">
                  <c:v>177458.0</c:v>
                </c:pt>
                <c:pt idx="4">
                  <c:v>197158.0</c:v>
                </c:pt>
                <c:pt idx="5">
                  <c:v>212317.0</c:v>
                </c:pt>
                <c:pt idx="6">
                  <c:v>218712.0</c:v>
                </c:pt>
                <c:pt idx="7">
                  <c:v>223265.0</c:v>
                </c:pt>
                <c:pt idx="8">
                  <c:v>232585.0</c:v>
                </c:pt>
                <c:pt idx="9">
                  <c:v>243403.0</c:v>
                </c:pt>
                <c:pt idx="10">
                  <c:v>254059.0</c:v>
                </c:pt>
                <c:pt idx="11" formatCode="_-* #,##0\ _€_-;\-* #,##0\ _€_-;_-* &quot;-&quot;??\ _€_-;_-@_-">
                  <c:v>268068.5096449364</c:v>
                </c:pt>
                <c:pt idx="12" formatCode="_-* #,##0\ _€_-;\-* #,##0\ _€_-;_-* &quot;-&quot;??\ _€_-;_-@_-">
                  <c:v>282850.5420522686</c:v>
                </c:pt>
                <c:pt idx="13" formatCode="_-* #,##0\ _€_-;\-* #,##0\ _€_-;_-* &quot;-&quot;??\ _€_-;_-@_-">
                  <c:v>298447.6962446286</c:v>
                </c:pt>
                <c:pt idx="14" formatCode="_-* #,##0\ _€_-;\-* #,##0\ _€_-;_-* &quot;-&quot;??\ _€_-;_-@_-">
                  <c:v>314904.920271521</c:v>
                </c:pt>
                <c:pt idx="15" formatCode="_-* #,##0\ _€_-;\-* #,##0\ _€_-;_-* &quot;-&quot;??\ _€_-;_-@_-">
                  <c:v>332269.6407411038</c:v>
                </c:pt>
                <c:pt idx="16" formatCode="_-* #,##0\ _€_-;\-* #,##0\ _€_-;_-* &quot;-&quot;??\ _€_-;_-@_-">
                  <c:v>350591.8994947085</c:v>
                </c:pt>
                <c:pt idx="17" formatCode="_-* #,##0\ _€_-;\-* #,##0\ _€_-;_-* &quot;-&quot;??\ _€_-;_-@_-">
                  <c:v>369924.4978179629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563202976"/>
        <c:axId val="-1563200656"/>
      </c:areaChart>
      <c:barChart>
        <c:barDir val="col"/>
        <c:grouping val="stacked"/>
        <c:varyColors val="0"/>
        <c:ser>
          <c:idx val="2"/>
          <c:order val="2"/>
          <c:tx>
            <c:strRef>
              <c:f>'Salidas Básico'!$F$4</c:f>
              <c:strCache>
                <c:ptCount val="1"/>
                <c:pt idx="0">
                  <c:v>Población por nivel Hombres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'Salidas Básico'!$A$5:$A$22</c:f>
              <c:numCache>
                <c:formatCode>General</c:formatCode>
                <c:ptCount val="18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  <c:pt idx="10">
                  <c:v>2015.0</c:v>
                </c:pt>
                <c:pt idx="11">
                  <c:v>2016.0</c:v>
                </c:pt>
                <c:pt idx="12">
                  <c:v>2017.0</c:v>
                </c:pt>
                <c:pt idx="13">
                  <c:v>2018.0</c:v>
                </c:pt>
                <c:pt idx="14">
                  <c:v>2019.0</c:v>
                </c:pt>
                <c:pt idx="15">
                  <c:v>2020.0</c:v>
                </c:pt>
                <c:pt idx="16">
                  <c:v>2021.0</c:v>
                </c:pt>
                <c:pt idx="17">
                  <c:v>2022.0</c:v>
                </c:pt>
              </c:numCache>
            </c:numRef>
          </c:cat>
          <c:val>
            <c:numRef>
              <c:f>'Salidas Básico'!$F$5:$F$22</c:f>
              <c:numCache>
                <c:formatCode>General</c:formatCode>
                <c:ptCount val="18"/>
                <c:pt idx="0">
                  <c:v>460040.0</c:v>
                </c:pt>
                <c:pt idx="1">
                  <c:v>471010.0</c:v>
                </c:pt>
                <c:pt idx="2">
                  <c:v>482613.0</c:v>
                </c:pt>
                <c:pt idx="3">
                  <c:v>494450.0</c:v>
                </c:pt>
                <c:pt idx="4">
                  <c:v>506374.0</c:v>
                </c:pt>
                <c:pt idx="5">
                  <c:v>518248.0</c:v>
                </c:pt>
                <c:pt idx="6">
                  <c:v>530293.0</c:v>
                </c:pt>
                <c:pt idx="7">
                  <c:v>542667.0</c:v>
                </c:pt>
                <c:pt idx="8">
                  <c:v>555418.0</c:v>
                </c:pt>
                <c:pt idx="9">
                  <c:v>568360.0</c:v>
                </c:pt>
                <c:pt idx="10">
                  <c:v>579689.0</c:v>
                </c:pt>
                <c:pt idx="11" formatCode="_-* #,##0\ _€_-;\-* #,##0\ _€_-;_-* &quot;-&quot;??\ _€_-;_-@_-">
                  <c:v>593246.2557610893</c:v>
                </c:pt>
                <c:pt idx="12" formatCode="_-* #,##0\ _€_-;\-* #,##0\ _€_-;_-* &quot;-&quot;??\ _€_-;_-@_-">
                  <c:v>607120.5766791365</c:v>
                </c:pt>
                <c:pt idx="13" formatCode="_-* #,##0\ _€_-;\-* #,##0\ _€_-;_-* &quot;-&quot;??\ _€_-;_-@_-">
                  <c:v>621319.3779947713</c:v>
                </c:pt>
                <c:pt idx="14" formatCode="_-* #,##0\ _€_-;\-* #,##0\ _€_-;_-* &quot;-&quot;??\ _€_-;_-@_-">
                  <c:v>635850.2483697416</c:v>
                </c:pt>
                <c:pt idx="15" formatCode="_-* #,##0\ _€_-;\-* #,##0\ _€_-;_-* &quot;-&quot;??\ _€_-;_-@_-">
                  <c:v>650720.9539427314</c:v>
                </c:pt>
                <c:pt idx="16" formatCode="_-* #,##0\ _€_-;\-* #,##0\ _€_-;_-* &quot;-&quot;??\ _€_-;_-@_-">
                  <c:v>665939.4424800364</c:v>
                </c:pt>
                <c:pt idx="17" formatCode="_-* #,##0\ _€_-;\-* #,##0\ _€_-;_-* &quot;-&quot;??\ _€_-;_-@_-">
                  <c:v>681513.84762331</c:v>
                </c:pt>
              </c:numCache>
            </c:numRef>
          </c:val>
        </c:ser>
        <c:ser>
          <c:idx val="3"/>
          <c:order val="3"/>
          <c:tx>
            <c:strRef>
              <c:f>'Salidas Básico'!$G$4</c:f>
              <c:strCache>
                <c:ptCount val="1"/>
                <c:pt idx="0">
                  <c:v>Población por nivel Mujeres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'Salidas Básico'!$A$5:$A$22</c:f>
              <c:numCache>
                <c:formatCode>General</c:formatCode>
                <c:ptCount val="18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  <c:pt idx="10">
                  <c:v>2015.0</c:v>
                </c:pt>
                <c:pt idx="11">
                  <c:v>2016.0</c:v>
                </c:pt>
                <c:pt idx="12">
                  <c:v>2017.0</c:v>
                </c:pt>
                <c:pt idx="13">
                  <c:v>2018.0</c:v>
                </c:pt>
                <c:pt idx="14">
                  <c:v>2019.0</c:v>
                </c:pt>
                <c:pt idx="15">
                  <c:v>2020.0</c:v>
                </c:pt>
                <c:pt idx="16">
                  <c:v>2021.0</c:v>
                </c:pt>
                <c:pt idx="17">
                  <c:v>2022.0</c:v>
                </c:pt>
              </c:numCache>
            </c:numRef>
          </c:cat>
          <c:val>
            <c:numRef>
              <c:f>'Salidas Básico'!$G$5:$G$22</c:f>
              <c:numCache>
                <c:formatCode>General</c:formatCode>
                <c:ptCount val="18"/>
                <c:pt idx="0">
                  <c:v>457082.0</c:v>
                </c:pt>
                <c:pt idx="1">
                  <c:v>468226.0</c:v>
                </c:pt>
                <c:pt idx="2">
                  <c:v>479271.0</c:v>
                </c:pt>
                <c:pt idx="3">
                  <c:v>490451.0</c:v>
                </c:pt>
                <c:pt idx="4">
                  <c:v>501641.0</c:v>
                </c:pt>
                <c:pt idx="5">
                  <c:v>512722.0</c:v>
                </c:pt>
                <c:pt idx="6">
                  <c:v>523928.0</c:v>
                </c:pt>
                <c:pt idx="7">
                  <c:v>535406.0</c:v>
                </c:pt>
                <c:pt idx="8">
                  <c:v>547185.0</c:v>
                </c:pt>
                <c:pt idx="9">
                  <c:v>555721.0</c:v>
                </c:pt>
                <c:pt idx="10">
                  <c:v>566682.0</c:v>
                </c:pt>
                <c:pt idx="11" formatCode="_-* #,##0\ _€_-;\-* #,##0\ _€_-;_-* &quot;-&quot;??\ _€_-;_-@_-">
                  <c:v>578993.846222079</c:v>
                </c:pt>
                <c:pt idx="12" formatCode="_-* #,##0\ _€_-;\-* #,##0\ _€_-;_-* &quot;-&quot;??\ _€_-;_-@_-">
                  <c:v>591573.1820721963</c:v>
                </c:pt>
                <c:pt idx="13" formatCode="_-* #,##0\ _€_-;\-* #,##0\ _€_-;_-* &quot;-&quot;??\ _€_-;_-@_-">
                  <c:v>604425.8190833926</c:v>
                </c:pt>
                <c:pt idx="14" formatCode="_-* #,##0\ _€_-;\-* #,##0\ _€_-;_-* &quot;-&quot;??\ _€_-;_-@_-">
                  <c:v>617557.695051235</c:v>
                </c:pt>
                <c:pt idx="15" formatCode="_-* #,##0\ _€_-;\-* #,##0\ _€_-;_-* &quot;-&quot;??\ _€_-;_-@_-">
                  <c:v>630974.8767770217</c:v>
                </c:pt>
                <c:pt idx="16" formatCode="_-* #,##0\ _€_-;\-* #,##0\ _€_-;_-* &quot;-&quot;??\ _€_-;_-@_-">
                  <c:v>644683.5628705872</c:v>
                </c:pt>
                <c:pt idx="17" formatCode="_-* #,##0\ _€_-;\-* #,##0\ _€_-;_-* &quot;-&quot;??\ _€_-;_-@_-">
                  <c:v>658690.086614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563202976"/>
        <c:axId val="-1563200656"/>
      </c:barChart>
      <c:catAx>
        <c:axId val="-156320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-1563200656"/>
        <c:crosses val="autoZero"/>
        <c:auto val="1"/>
        <c:lblAlgn val="ctr"/>
        <c:lblOffset val="100"/>
        <c:noMultiLvlLbl val="0"/>
      </c:catAx>
      <c:valAx>
        <c:axId val="-1563200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-1563202976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</c:dispUnitsLbl>
        </c:dispUnits>
      </c:valAx>
      <c:spPr>
        <a:solidFill>
          <a:schemeClr val="bg1">
            <a:lumMod val="75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_trad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ES_tradn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2400" b="1"/>
              <a:t>Tendencias del Diversificado:</a:t>
            </a:r>
          </a:p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2400" b="1"/>
              <a:t>Inscritos netos y población para el nivel, 2005 - 2022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areaChart>
        <c:grouping val="stacked"/>
        <c:varyColors val="0"/>
        <c:ser>
          <c:idx val="1"/>
          <c:order val="1"/>
          <c:tx>
            <c:strRef>
              <c:f>'salidas Diversificado'!$D$4</c:f>
              <c:strCache>
                <c:ptCount val="1"/>
                <c:pt idx="0">
                  <c:v>Inscritos Netos Hombres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val>
            <c:numRef>
              <c:f>'salidas Diversificado'!$D$5:$D$22</c:f>
              <c:numCache>
                <c:formatCode>General</c:formatCode>
                <c:ptCount val="18"/>
                <c:pt idx="0">
                  <c:v>76537.0</c:v>
                </c:pt>
                <c:pt idx="1">
                  <c:v>82613.0</c:v>
                </c:pt>
                <c:pt idx="2">
                  <c:v>87816.0</c:v>
                </c:pt>
                <c:pt idx="3">
                  <c:v>87451.0</c:v>
                </c:pt>
                <c:pt idx="4">
                  <c:v>97270.0</c:v>
                </c:pt>
                <c:pt idx="5">
                  <c:v>106293.0</c:v>
                </c:pt>
                <c:pt idx="6">
                  <c:v>115213.0</c:v>
                </c:pt>
                <c:pt idx="7">
                  <c:v>121357.0</c:v>
                </c:pt>
                <c:pt idx="8">
                  <c:v>123764.0</c:v>
                </c:pt>
                <c:pt idx="9">
                  <c:v>124945.0</c:v>
                </c:pt>
                <c:pt idx="10">
                  <c:v>125896.0</c:v>
                </c:pt>
                <c:pt idx="11" formatCode="_-* #,##0\ _€_-;\-* #,##0\ _€_-;_-* &quot;-&quot;??\ _€_-;_-@_-">
                  <c:v>132320.1490650878</c:v>
                </c:pt>
                <c:pt idx="12" formatCode="_-* #,##0\ _€_-;\-* #,##0\ _€_-;_-* &quot;-&quot;??\ _€_-;_-@_-">
                  <c:v>139072.105933525</c:v>
                </c:pt>
                <c:pt idx="13" formatCode="_-* #,##0\ _€_-;\-* #,##0\ _€_-;_-* &quot;-&quot;??\ _€_-;_-@_-">
                  <c:v>146168.5977943677</c:v>
                </c:pt>
                <c:pt idx="14" formatCode="_-* #,##0\ _€_-;\-* #,##0\ _€_-;_-* &quot;-&quot;??\ _€_-;_-@_-">
                  <c:v>153627.205382106</c:v>
                </c:pt>
                <c:pt idx="15" formatCode="_-* #,##0\ _€_-;\-* #,##0\ _€_-;_-* &quot;-&quot;??\ _€_-;_-@_-">
                  <c:v>161466.4065308915</c:v>
                </c:pt>
                <c:pt idx="16" formatCode="_-* #,##0\ _€_-;\-* #,##0\ _€_-;_-* &quot;-&quot;??\ _€_-;_-@_-">
                  <c:v>169705.6219512267</c:v>
                </c:pt>
                <c:pt idx="17" formatCode="_-* #,##0\ _€_-;\-* #,##0\ _€_-;_-* &quot;-&quot;??\ _€_-;_-@_-">
                  <c:v>178365.263342519</c:v>
                </c:pt>
              </c:numCache>
            </c:numRef>
          </c:val>
        </c:ser>
        <c:ser>
          <c:idx val="2"/>
          <c:order val="2"/>
          <c:tx>
            <c:strRef>
              <c:f>'salidas Diversificado'!$E$4</c:f>
              <c:strCache>
                <c:ptCount val="1"/>
                <c:pt idx="0">
                  <c:v>Inscritos netos Mujeres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val>
            <c:numRef>
              <c:f>'salidas Diversificado'!$E$5:$E$22</c:f>
              <c:numCache>
                <c:formatCode>General</c:formatCode>
                <c:ptCount val="18"/>
                <c:pt idx="0">
                  <c:v>80528.0</c:v>
                </c:pt>
                <c:pt idx="1">
                  <c:v>86654.0</c:v>
                </c:pt>
                <c:pt idx="2">
                  <c:v>92799.0</c:v>
                </c:pt>
                <c:pt idx="3">
                  <c:v>93681.0</c:v>
                </c:pt>
                <c:pt idx="4">
                  <c:v>100130.0</c:v>
                </c:pt>
                <c:pt idx="5">
                  <c:v>107233.0</c:v>
                </c:pt>
                <c:pt idx="6">
                  <c:v>115718.0</c:v>
                </c:pt>
                <c:pt idx="7">
                  <c:v>122600.0</c:v>
                </c:pt>
                <c:pt idx="8">
                  <c:v>126189.0</c:v>
                </c:pt>
                <c:pt idx="9">
                  <c:v>129093.0</c:v>
                </c:pt>
                <c:pt idx="10">
                  <c:v>129515.0</c:v>
                </c:pt>
                <c:pt idx="11" formatCode="_-* #,##0\ _€_-;\-* #,##0\ _€_-;_-* &quot;-&quot;??\ _€_-;_-@_-">
                  <c:v>135818.0170850343</c:v>
                </c:pt>
                <c:pt idx="12" formatCode="_-* #,##0\ _€_-;\-* #,##0\ _€_-;_-* &quot;-&quot;??\ _€_-;_-@_-">
                  <c:v>142427.7787508061</c:v>
                </c:pt>
                <c:pt idx="13" formatCode="_-* #,##0\ _€_-;\-* #,##0\ _€_-;_-* &quot;-&quot;??\ _€_-;_-@_-">
                  <c:v>149359.2131240432</c:v>
                </c:pt>
                <c:pt idx="14" formatCode="_-* #,##0\ _€_-;\-* #,##0\ _€_-;_-* &quot;-&quot;??\ _€_-;_-@_-">
                  <c:v>156627.97482831</c:v>
                </c:pt>
                <c:pt idx="15" formatCode="_-* #,##0\ _€_-;\-* #,##0\ _€_-;_-* &quot;-&quot;??\ _€_-;_-@_-">
                  <c:v>164250.4803399275</c:v>
                </c:pt>
                <c:pt idx="16" formatCode="_-* #,##0\ _€_-;\-* #,##0\ _€_-;_-* &quot;-&quot;??\ _€_-;_-@_-">
                  <c:v>172243.9450645357</c:v>
                </c:pt>
                <c:pt idx="17" formatCode="_-* #,##0\ _€_-;\-* #,##0\ _€_-;_-* &quot;-&quot;??\ _€_-;_-@_-">
                  <c:v>180626.4222180351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563527792"/>
        <c:axId val="-1563525472"/>
      </c:areaChart>
      <c:barChart>
        <c:barDir val="col"/>
        <c:grouping val="stacked"/>
        <c:varyColors val="0"/>
        <c:ser>
          <c:idx val="0"/>
          <c:order val="0"/>
          <c:tx>
            <c:strRef>
              <c:f>'salidas Diversificado'!$A$4</c:f>
              <c:strCache>
                <c:ptCount val="1"/>
                <c:pt idx="0">
                  <c:v>Etiquetas de fila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'salidas Diversificado'!$A$5:$A$22</c:f>
              <c:numCache>
                <c:formatCode>General</c:formatCode>
                <c:ptCount val="18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  <c:pt idx="10">
                  <c:v>2015.0</c:v>
                </c:pt>
                <c:pt idx="11">
                  <c:v>2016.0</c:v>
                </c:pt>
                <c:pt idx="12">
                  <c:v>2017.0</c:v>
                </c:pt>
                <c:pt idx="13">
                  <c:v>2018.0</c:v>
                </c:pt>
                <c:pt idx="14">
                  <c:v>2019.0</c:v>
                </c:pt>
                <c:pt idx="15">
                  <c:v>2020.0</c:v>
                </c:pt>
                <c:pt idx="16">
                  <c:v>2021.0</c:v>
                </c:pt>
                <c:pt idx="17">
                  <c:v>2022.0</c:v>
                </c:pt>
              </c:numCache>
            </c:numRef>
          </c:cat>
          <c:val>
            <c:numRef>
              <c:f>'salidas Diversificado'!$A$5:$A$22</c:f>
              <c:numCache>
                <c:formatCode>General</c:formatCode>
                <c:ptCount val="18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  <c:pt idx="10">
                  <c:v>2015.0</c:v>
                </c:pt>
                <c:pt idx="11">
                  <c:v>2016.0</c:v>
                </c:pt>
                <c:pt idx="12">
                  <c:v>2017.0</c:v>
                </c:pt>
                <c:pt idx="13">
                  <c:v>2018.0</c:v>
                </c:pt>
                <c:pt idx="14">
                  <c:v>2019.0</c:v>
                </c:pt>
                <c:pt idx="15">
                  <c:v>2020.0</c:v>
                </c:pt>
                <c:pt idx="16">
                  <c:v>2021.0</c:v>
                </c:pt>
                <c:pt idx="17">
                  <c:v>2022.0</c:v>
                </c:pt>
              </c:numCache>
            </c:numRef>
          </c:val>
        </c:ser>
        <c:ser>
          <c:idx val="3"/>
          <c:order val="3"/>
          <c:tx>
            <c:strRef>
              <c:f>'salidas Diversificado'!$F$4</c:f>
              <c:strCache>
                <c:ptCount val="1"/>
                <c:pt idx="0">
                  <c:v>Población por nivel Hombres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'salidas Diversificado'!$A$5:$A$22</c:f>
              <c:numCache>
                <c:formatCode>General</c:formatCode>
                <c:ptCount val="18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  <c:pt idx="10">
                  <c:v>2015.0</c:v>
                </c:pt>
                <c:pt idx="11">
                  <c:v>2016.0</c:v>
                </c:pt>
                <c:pt idx="12">
                  <c:v>2017.0</c:v>
                </c:pt>
                <c:pt idx="13">
                  <c:v>2018.0</c:v>
                </c:pt>
                <c:pt idx="14">
                  <c:v>2019.0</c:v>
                </c:pt>
                <c:pt idx="15">
                  <c:v>2020.0</c:v>
                </c:pt>
                <c:pt idx="16">
                  <c:v>2021.0</c:v>
                </c:pt>
                <c:pt idx="17">
                  <c:v>2022.0</c:v>
                </c:pt>
              </c:numCache>
            </c:numRef>
          </c:cat>
          <c:val>
            <c:numRef>
              <c:f>'salidas Diversificado'!$F$5:$F$22</c:f>
              <c:numCache>
                <c:formatCode>General</c:formatCode>
                <c:ptCount val="18"/>
                <c:pt idx="0">
                  <c:v>410858.0</c:v>
                </c:pt>
                <c:pt idx="1">
                  <c:v>422077.0</c:v>
                </c:pt>
                <c:pt idx="2">
                  <c:v>435669.0</c:v>
                </c:pt>
                <c:pt idx="3">
                  <c:v>450297.0</c:v>
                </c:pt>
                <c:pt idx="4">
                  <c:v>464862.0</c:v>
                </c:pt>
                <c:pt idx="5">
                  <c:v>478242.0</c:v>
                </c:pt>
                <c:pt idx="6">
                  <c:v>491860.0</c:v>
                </c:pt>
                <c:pt idx="7">
                  <c:v>505910.0</c:v>
                </c:pt>
                <c:pt idx="8">
                  <c:v>520488.0</c:v>
                </c:pt>
                <c:pt idx="9">
                  <c:v>524286.0</c:v>
                </c:pt>
                <c:pt idx="10">
                  <c:v>536120.0</c:v>
                </c:pt>
                <c:pt idx="11" formatCode="_-* #,##0\ _€_-;\-* #,##0\ _€_-;_-* &quot;-&quot;??\ _€_-;_-@_-">
                  <c:v>550578.229685142</c:v>
                </c:pt>
                <c:pt idx="12" formatCode="_-* #,##0\ _€_-;\-* #,##0\ _€_-;_-* &quot;-&quot;??\ _€_-;_-@_-">
                  <c:v>565426.3728329937</c:v>
                </c:pt>
                <c:pt idx="13" formatCode="_-* #,##0\ _€_-;\-* #,##0\ _€_-;_-* &quot;-&quot;??\ _€_-;_-@_-">
                  <c:v>580674.9447356573</c:v>
                </c:pt>
                <c:pt idx="14" formatCode="_-* #,##0\ _€_-;\-* #,##0\ _€_-;_-* &quot;-&quot;??\ _€_-;_-@_-">
                  <c:v>596334.744264485</c:v>
                </c:pt>
                <c:pt idx="15" formatCode="_-* #,##0\ _€_-;\-* #,##0\ _€_-;_-* &quot;-&quot;??\ _€_-;_-@_-">
                  <c:v>612416.8615177236</c:v>
                </c:pt>
                <c:pt idx="16" formatCode="_-* #,##0\ _€_-;\-* #,##0\ _€_-;_-* &quot;-&quot;??\ _€_-;_-@_-">
                  <c:v>628932.6856743987</c:v>
                </c:pt>
                <c:pt idx="17" formatCode="_-* #,##0\ _€_-;\-* #,##0\ _€_-;_-* &quot;-&quot;??\ _€_-;_-@_-">
                  <c:v>645893.9130600091</c:v>
                </c:pt>
              </c:numCache>
            </c:numRef>
          </c:val>
        </c:ser>
        <c:ser>
          <c:idx val="4"/>
          <c:order val="4"/>
          <c:tx>
            <c:strRef>
              <c:f>'salidas Diversificado'!$G$4</c:f>
              <c:strCache>
                <c:ptCount val="1"/>
                <c:pt idx="0">
                  <c:v>Población por nivel Mujeres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'salidas Diversificado'!$A$5:$A$22</c:f>
              <c:numCache>
                <c:formatCode>General</c:formatCode>
                <c:ptCount val="18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  <c:pt idx="10">
                  <c:v>2015.0</c:v>
                </c:pt>
                <c:pt idx="11">
                  <c:v>2016.0</c:v>
                </c:pt>
                <c:pt idx="12">
                  <c:v>2017.0</c:v>
                </c:pt>
                <c:pt idx="13">
                  <c:v>2018.0</c:v>
                </c:pt>
                <c:pt idx="14">
                  <c:v>2019.0</c:v>
                </c:pt>
                <c:pt idx="15">
                  <c:v>2020.0</c:v>
                </c:pt>
                <c:pt idx="16">
                  <c:v>2021.0</c:v>
                </c:pt>
                <c:pt idx="17">
                  <c:v>2022.0</c:v>
                </c:pt>
              </c:numCache>
            </c:numRef>
          </c:cat>
          <c:val>
            <c:numRef>
              <c:f>'salidas Diversificado'!$G$5:$G$22</c:f>
              <c:numCache>
                <c:formatCode>General</c:formatCode>
                <c:ptCount val="18"/>
                <c:pt idx="0">
                  <c:v>414393.0</c:v>
                </c:pt>
                <c:pt idx="1">
                  <c:v>425767.0</c:v>
                </c:pt>
                <c:pt idx="2">
                  <c:v>438805.0</c:v>
                </c:pt>
                <c:pt idx="3">
                  <c:v>452726.0</c:v>
                </c:pt>
                <c:pt idx="4">
                  <c:v>466473.0</c:v>
                </c:pt>
                <c:pt idx="5">
                  <c:v>478976.0</c:v>
                </c:pt>
                <c:pt idx="6">
                  <c:v>491658.0</c:v>
                </c:pt>
                <c:pt idx="7">
                  <c:v>504686.0</c:v>
                </c:pt>
                <c:pt idx="8">
                  <c:v>518106.0</c:v>
                </c:pt>
                <c:pt idx="9">
                  <c:v>518499.0</c:v>
                </c:pt>
                <c:pt idx="10">
                  <c:v>529435.0</c:v>
                </c:pt>
                <c:pt idx="11" formatCode="_-* #,##0\ _€_-;\-* #,##0\ _€_-;_-* &quot;-&quot;??\ _€_-;_-@_-">
                  <c:v>542566.1211629921</c:v>
                </c:pt>
                <c:pt idx="12" formatCode="_-* #,##0\ _€_-;\-* #,##0\ _€_-;_-* &quot;-&quot;??\ _€_-;_-@_-">
                  <c:v>556022.922235694</c:v>
                </c:pt>
                <c:pt idx="13" formatCode="_-* #,##0\ _€_-;\-* #,##0\ _€_-;_-* &quot;-&quot;??\ _€_-;_-@_-">
                  <c:v>569813.4807769271</c:v>
                </c:pt>
                <c:pt idx="14" formatCode="_-* #,##0\ _€_-;\-* #,##0\ _€_-;_-* &quot;-&quot;??\ _€_-;_-@_-">
                  <c:v>583946.0746862608</c:v>
                </c:pt>
                <c:pt idx="15" formatCode="_-* #,##0\ _€_-;\-* #,##0\ _€_-;_-* &quot;-&quot;??\ _€_-;_-@_-">
                  <c:v>598429.1871728902</c:v>
                </c:pt>
                <c:pt idx="16" formatCode="_-* #,##0\ _€_-;\-* #,##0\ _€_-;_-* &quot;-&quot;??\ _€_-;_-@_-">
                  <c:v>613271.5118477575</c:v>
                </c:pt>
                <c:pt idx="17" formatCode="_-* #,##0\ _€_-;\-* #,##0\ _€_-;_-* &quot;-&quot;??\ _€_-;_-@_-">
                  <c:v>628481.9579419601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563527792"/>
        <c:axId val="-1563525472"/>
      </c:barChart>
      <c:catAx>
        <c:axId val="-156352779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-1563525472"/>
        <c:crosses val="autoZero"/>
        <c:auto val="1"/>
        <c:lblAlgn val="ctr"/>
        <c:lblOffset val="100"/>
        <c:noMultiLvlLbl val="0"/>
      </c:catAx>
      <c:valAx>
        <c:axId val="-156352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-1563527792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_trad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ES_tradnl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GT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5656" y="364502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GT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13E5-052F-4A35-B7D6-627846BE19F9}" type="datetimeFigureOut">
              <a:rPr lang="es-GT" smtClean="0"/>
              <a:t>22/05/17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2450-E856-4B54-BD73-4A14E968C7AC}" type="slidenum">
              <a:rPr lang="es-GT" smtClean="0"/>
              <a:t>‹Nr.›</a:t>
            </a:fld>
            <a:endParaRPr lang="es-GT"/>
          </a:p>
        </p:txBody>
      </p:sp>
      <p:sp>
        <p:nvSpPr>
          <p:cNvPr id="8" name="Rectángulo 7"/>
          <p:cNvSpPr/>
          <p:nvPr userDrawn="1"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4524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13E5-052F-4A35-B7D6-627846BE19F9}" type="datetimeFigureOut">
              <a:rPr lang="es-GT" smtClean="0"/>
              <a:t>22/05/17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2450-E856-4B54-BD73-4A14E968C7AC}" type="slidenum">
              <a:rPr lang="es-GT" smtClean="0"/>
              <a:t>‹Nr.›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1436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13E5-052F-4A35-B7D6-627846BE19F9}" type="datetimeFigureOut">
              <a:rPr lang="es-GT" smtClean="0"/>
              <a:t>22/05/17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2450-E856-4B54-BD73-4A14E968C7AC}" type="slidenum">
              <a:rPr lang="es-GT" smtClean="0"/>
              <a:t>‹Nr.›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10682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0" y="5570019"/>
            <a:ext cx="9144000" cy="1287985"/>
          </a:xfrm>
          <a:prstGeom prst="rect">
            <a:avLst/>
          </a:prstGeom>
          <a:solidFill>
            <a:schemeClr val="tx2"/>
          </a:solidFill>
        </p:spPr>
        <p:txBody>
          <a:bodyPr wrap="square" lIns="365760" rIns="365760" rtlCol="0" anchor="ctr" anchorCtr="0">
            <a:noAutofit/>
          </a:bodyPr>
          <a:lstStyle/>
          <a:p>
            <a:pPr>
              <a:lnSpc>
                <a:spcPct val="150000"/>
              </a:lnSpc>
            </a:pPr>
            <a:endParaRPr lang="en-US" sz="1800" b="0" i="0" dirty="0">
              <a:solidFill>
                <a:schemeClr val="bg2"/>
              </a:solidFill>
              <a:latin typeface="Georgia Regular" charset="0"/>
              <a:ea typeface="Georgia Regular" charset="0"/>
              <a:cs typeface="Georgia Regular" charset="0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62636" y="5721182"/>
            <a:ext cx="7805600" cy="955519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solidFill>
                  <a:schemeClr val="bg2"/>
                </a:solidFill>
                <a:latin typeface="Georgia Regular" charset="0"/>
                <a:ea typeface="Georgia Regular" charset="0"/>
                <a:cs typeface="Georgia Regular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6E7E8"/>
                </a:solidFill>
                <a:effectLst/>
                <a:uLnTx/>
                <a:uFillTx/>
                <a:latin typeface="Georgia" charset="0"/>
                <a:ea typeface="Georgia" charset="0"/>
                <a:cs typeface="Georgia" charset="0"/>
              </a:rPr>
              <a:t>Click to add text to accompany photo or figure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6E7E8"/>
              </a:solidFill>
              <a:effectLst/>
              <a:uLnTx/>
              <a:uFillTx/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8180174" y="6313767"/>
            <a:ext cx="963827" cy="3629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DB2D1B-442C-D640-B645-FF55D99A1E4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23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13E5-052F-4A35-B7D6-627846BE19F9}" type="datetimeFigureOut">
              <a:rPr lang="es-GT" smtClean="0"/>
              <a:t>22/05/17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2450-E856-4B54-BD73-4A14E968C7AC}" type="slidenum">
              <a:rPr lang="es-GT" smtClean="0"/>
              <a:t>‹Nr.›</a:t>
            </a:fld>
            <a:endParaRPr lang="es-GT"/>
          </a:p>
        </p:txBody>
      </p:sp>
      <p:sp>
        <p:nvSpPr>
          <p:cNvPr id="7" name="Rectángulo 6"/>
          <p:cNvSpPr/>
          <p:nvPr userDrawn="1"/>
        </p:nvSpPr>
        <p:spPr>
          <a:xfrm>
            <a:off x="0" y="6165304"/>
            <a:ext cx="914400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482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1484784"/>
            <a:ext cx="6188224" cy="201622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GT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907704" y="2924944"/>
            <a:ext cx="6768752" cy="108012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13E5-052F-4A35-B7D6-627846BE19F9}" type="datetimeFigureOut">
              <a:rPr lang="es-GT" smtClean="0"/>
              <a:t>22/05/17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2450-E856-4B54-BD73-4A14E968C7AC}" type="slidenum">
              <a:rPr lang="es-GT" smtClean="0"/>
              <a:t>‹Nr.›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68715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13E5-052F-4A35-B7D6-627846BE19F9}" type="datetimeFigureOut">
              <a:rPr lang="es-GT" smtClean="0"/>
              <a:t>22/05/17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2450-E856-4B54-BD73-4A14E968C7AC}" type="slidenum">
              <a:rPr lang="es-GT" smtClean="0"/>
              <a:t>‹Nr.›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39754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13E5-052F-4A35-B7D6-627846BE19F9}" type="datetimeFigureOut">
              <a:rPr lang="es-GT" smtClean="0"/>
              <a:t>22/05/17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2450-E856-4B54-BD73-4A14E968C7AC}" type="slidenum">
              <a:rPr lang="es-GT" smtClean="0"/>
              <a:t>‹Nr.›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1991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13E5-052F-4A35-B7D6-627846BE19F9}" type="datetimeFigureOut">
              <a:rPr lang="es-GT" smtClean="0"/>
              <a:t>22/05/17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2450-E856-4B54-BD73-4A14E968C7AC}" type="slidenum">
              <a:rPr lang="es-GT" smtClean="0"/>
              <a:t>‹Nr.›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21326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13E5-052F-4A35-B7D6-627846BE19F9}" type="datetimeFigureOut">
              <a:rPr lang="es-GT" smtClean="0"/>
              <a:t>22/05/17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2450-E856-4B54-BD73-4A14E968C7AC}" type="slidenum">
              <a:rPr lang="es-GT" smtClean="0"/>
              <a:t>‹Nr.›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67578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13E5-052F-4A35-B7D6-627846BE19F9}" type="datetimeFigureOut">
              <a:rPr lang="es-GT" smtClean="0"/>
              <a:t>22/05/17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2450-E856-4B54-BD73-4A14E968C7AC}" type="slidenum">
              <a:rPr lang="es-GT" smtClean="0"/>
              <a:t>‹Nr.›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74281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13E5-052F-4A35-B7D6-627846BE19F9}" type="datetimeFigureOut">
              <a:rPr lang="es-GT" smtClean="0"/>
              <a:t>22/05/17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2450-E856-4B54-BD73-4A14E968C7AC}" type="slidenum">
              <a:rPr lang="es-GT" smtClean="0"/>
              <a:t>‹Nr.›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18219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GT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GT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413E5-052F-4A35-B7D6-627846BE19F9}" type="datetimeFigureOut">
              <a:rPr lang="es-GT" smtClean="0"/>
              <a:t>22/05/17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12450-E856-4B54-BD73-4A14E968C7AC}" type="slidenum">
              <a:rPr lang="es-GT" smtClean="0"/>
              <a:t>‹Nr.›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9464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Relationship Id="rId3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>
                <a:solidFill>
                  <a:srgbClr val="FFFFFF"/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Diagnóstico Sector Educación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GT" sz="3200" b="1" dirty="0">
                <a:ea typeface="Segoe UI Black" pitchFamily="34" charset="0"/>
                <a:cs typeface="Calibri"/>
              </a:rPr>
              <a:t>Ricardo Valladares</a:t>
            </a:r>
          </a:p>
          <a:p>
            <a:r>
              <a:rPr lang="es-GT" b="1" dirty="0">
                <a:ea typeface="Segoe UI Black" pitchFamily="34" charset="0"/>
                <a:cs typeface="Calibri"/>
              </a:rPr>
              <a:t>Guatemala, 22 de mayo del 2017</a:t>
            </a:r>
          </a:p>
        </p:txBody>
      </p:sp>
      <p:pic>
        <p:nvPicPr>
          <p:cNvPr id="4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244940"/>
            <a:ext cx="1215541" cy="475951"/>
          </a:xfrm>
          <a:prstGeom prst="rect">
            <a:avLst/>
          </a:prstGeom>
        </p:spPr>
      </p:pic>
      <p:pic>
        <p:nvPicPr>
          <p:cNvPr id="5" name="Picture 13" descr="Horizontal-usaid-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46" y="6263992"/>
            <a:ext cx="1487302" cy="45393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093296"/>
            <a:ext cx="1414530" cy="764704"/>
          </a:xfrm>
          <a:prstGeom prst="rect">
            <a:avLst/>
          </a:prstGeom>
        </p:spPr>
      </p:pic>
      <p:pic>
        <p:nvPicPr>
          <p:cNvPr id="7" name="Imagen 6" descr="logo-ANALU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877272"/>
            <a:ext cx="1927412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222878"/>
              </p:ext>
            </p:extLst>
          </p:nvPr>
        </p:nvGraphicFramePr>
        <p:xfrm>
          <a:off x="-83410" y="0"/>
          <a:ext cx="922741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101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>
          <a:xfrm>
            <a:off x="1339979" y="5640757"/>
            <a:ext cx="6476384" cy="1217247"/>
          </a:xfrm>
        </p:spPr>
        <p:txBody>
          <a:bodyPr>
            <a:normAutofit fontScale="62500" lnSpcReduction="20000"/>
          </a:bodyPr>
          <a:lstStyle/>
          <a:p>
            <a:r>
              <a:rPr lang="es-ES" sz="4000" dirty="0"/>
              <a:t>De los ODM a los ODS:</a:t>
            </a:r>
          </a:p>
          <a:p>
            <a:r>
              <a:rPr lang="es-ES" sz="2800" dirty="0"/>
              <a:t>Intensificar la respuesta, acelerar el progreso hacia las metas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371919"/>
              </p:ext>
            </p:extLst>
          </p:nvPr>
        </p:nvGraphicFramePr>
        <p:xfrm>
          <a:off x="105509" y="941349"/>
          <a:ext cx="3243097" cy="41351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3097"/>
              </a:tblGrid>
              <a:tr h="134463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baseline="0" dirty="0">
                          <a:effectLst/>
                          <a:latin typeface="Candara" panose="020E0502030303020204" pitchFamily="34" charset="0"/>
                        </a:rPr>
                        <a:t>Objetivo 4: </a:t>
                      </a:r>
                      <a:endParaRPr lang="es-MX" sz="1400" u="none" strike="noStrike" baseline="0" dirty="0" smtClean="0">
                        <a:effectLst/>
                        <a:latin typeface="Candara" panose="020E0502030303020204" pitchFamily="34" charset="0"/>
                      </a:endParaRPr>
                    </a:p>
                    <a:p>
                      <a:pPr algn="l" fontAlgn="b"/>
                      <a:r>
                        <a:rPr lang="es-MX" sz="1400" u="none" strike="noStrike" baseline="0" dirty="0" smtClean="0">
                          <a:effectLst/>
                          <a:latin typeface="Candara" panose="020E0502030303020204" pitchFamily="34" charset="0"/>
                        </a:rPr>
                        <a:t>Garantizar </a:t>
                      </a:r>
                      <a:r>
                        <a:rPr lang="es-MX" sz="1400" u="none" strike="noStrike" baseline="0" dirty="0">
                          <a:effectLst/>
                          <a:latin typeface="Candara" panose="020E0502030303020204" pitchFamily="34" charset="0"/>
                        </a:rPr>
                        <a:t>una educación inclusiva, equitativa y de calidad y promover oportunidades de aprendizaje durante toda la vida para </a:t>
                      </a:r>
                      <a:r>
                        <a:rPr lang="es-MX" sz="1400" u="none" strike="noStrike" baseline="0" dirty="0" smtClean="0">
                          <a:effectLst/>
                          <a:latin typeface="Candara" panose="020E0502030303020204" pitchFamily="34" charset="0"/>
                        </a:rPr>
                        <a:t>todos.</a:t>
                      </a:r>
                      <a:endParaRPr lang="es-MX" sz="14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29" marR="6329" marT="8438" marB="0" anchor="b"/>
                </a:tc>
              </a:tr>
              <a:tr h="278453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baseline="0" dirty="0">
                          <a:effectLst/>
                          <a:latin typeface="Candara" panose="020E0502030303020204" pitchFamily="34" charset="0"/>
                        </a:rPr>
                        <a:t>Meta 4.1: </a:t>
                      </a:r>
                      <a:endParaRPr lang="es-MX" sz="1400" u="none" strike="noStrike" baseline="0" dirty="0" smtClean="0">
                        <a:effectLst/>
                        <a:latin typeface="Candara" panose="020E0502030303020204" pitchFamily="34" charset="0"/>
                      </a:endParaRPr>
                    </a:p>
                    <a:p>
                      <a:pPr algn="l" fontAlgn="b"/>
                      <a:r>
                        <a:rPr lang="es-MX" sz="1400" u="none" strike="noStrike" baseline="0" dirty="0" smtClean="0">
                          <a:effectLst/>
                          <a:latin typeface="Candara" panose="020E0502030303020204" pitchFamily="34" charset="0"/>
                        </a:rPr>
                        <a:t>Para </a:t>
                      </a:r>
                      <a:r>
                        <a:rPr lang="es-MX" sz="1400" u="none" strike="noStrike" baseline="0" dirty="0">
                          <a:effectLst/>
                          <a:latin typeface="Candara" panose="020E0502030303020204" pitchFamily="34" charset="0"/>
                        </a:rPr>
                        <a:t>2030, velar por que todas las niñas y </a:t>
                      </a:r>
                      <a:r>
                        <a:rPr lang="es-MX" sz="1400" u="none" strike="noStrike" baseline="0" dirty="0" smtClean="0">
                          <a:effectLst/>
                          <a:latin typeface="Candara" panose="020E0502030303020204" pitchFamily="34" charset="0"/>
                        </a:rPr>
                        <a:t>niños </a:t>
                      </a:r>
                      <a:r>
                        <a:rPr lang="es-MX" sz="1400" u="none" strike="noStrike" baseline="0" dirty="0">
                          <a:effectLst/>
                          <a:latin typeface="Candara" panose="020E0502030303020204" pitchFamily="34" charset="0"/>
                        </a:rPr>
                        <a:t>terminen los ciclos de la enseñanza </a:t>
                      </a:r>
                      <a:r>
                        <a:rPr lang="es-MX" sz="1400" b="1" u="none" strike="noStrike" baseline="0" dirty="0">
                          <a:effectLst/>
                          <a:latin typeface="Candara" panose="020E0502030303020204" pitchFamily="34" charset="0"/>
                        </a:rPr>
                        <a:t>primaria y secundaria</a:t>
                      </a:r>
                      <a:r>
                        <a:rPr lang="es-MX" sz="1400" u="none" strike="noStrike" baseline="0" dirty="0">
                          <a:effectLst/>
                          <a:latin typeface="Candara" panose="020E0502030303020204" pitchFamily="34" charset="0"/>
                        </a:rPr>
                        <a:t>, que ha de ser gratuita, equitativa y de calidad y producir resultados escolares pertinentes y eficaces</a:t>
                      </a:r>
                      <a:r>
                        <a:rPr lang="es-MX" sz="1400" u="none" strike="noStrike" baseline="0" dirty="0" smtClean="0">
                          <a:effectLst/>
                          <a:latin typeface="Candara" panose="020E0502030303020204" pitchFamily="34" charset="0"/>
                        </a:rPr>
                        <a:t>.</a:t>
                      </a:r>
                    </a:p>
                  </a:txBody>
                  <a:tcPr marL="6329" marR="6329" marT="8438" marB="0" anchor="b"/>
                </a:tc>
              </a:tr>
              <a:tr h="278453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baseline="0" dirty="0" smtClean="0">
                          <a:effectLst/>
                          <a:latin typeface="Candara" panose="020E0502030303020204" pitchFamily="34" charset="0"/>
                        </a:rPr>
                        <a:t>Meta 4.2:</a:t>
                      </a:r>
                    </a:p>
                    <a:p>
                      <a:pPr algn="l" fontAlgn="b"/>
                      <a:r>
                        <a:rPr lang="es-MX" sz="1400" u="none" strike="noStrike" baseline="0" dirty="0" smtClean="0">
                          <a:effectLst/>
                          <a:latin typeface="Candara" panose="020E0502030303020204" pitchFamily="34" charset="0"/>
                        </a:rPr>
                        <a:t>Para 2030, velar por que todas las niñas y todos los niños tengan acceso a servicios de atención y desarrollo en la primera infancia y a una </a:t>
                      </a:r>
                      <a:r>
                        <a:rPr lang="es-MX" sz="1400" b="1" u="none" strike="noStrike" baseline="0" dirty="0" smtClean="0">
                          <a:effectLst/>
                          <a:latin typeface="Candara" panose="020E0502030303020204" pitchFamily="34" charset="0"/>
                        </a:rPr>
                        <a:t>enseñanza preescolar </a:t>
                      </a:r>
                      <a:r>
                        <a:rPr lang="es-MX" sz="1400" u="none" strike="noStrike" baseline="0" dirty="0" smtClean="0">
                          <a:effectLst/>
                          <a:latin typeface="Candara" panose="020E0502030303020204" pitchFamily="34" charset="0"/>
                        </a:rPr>
                        <a:t>de calidad.</a:t>
                      </a:r>
                    </a:p>
                  </a:txBody>
                  <a:tcPr marL="6329" marR="6329" marT="8438" marB="0" anchor="b"/>
                </a:tc>
              </a:tr>
            </a:tbl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554997306"/>
              </p:ext>
            </p:extLst>
          </p:nvPr>
        </p:nvGraphicFramePr>
        <p:xfrm>
          <a:off x="3416560" y="84019"/>
          <a:ext cx="5727440" cy="5073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05509" y="233463"/>
            <a:ext cx="3243097" cy="1015663"/>
          </a:xfrm>
          <a:prstGeom prst="rect">
            <a:avLst/>
          </a:prstGeom>
          <a:solidFill>
            <a:srgbClr val="D57228"/>
          </a:solidFill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Arial Black" panose="020B0A04020102020204" pitchFamily="34" charset="0"/>
              </a:rPr>
              <a:t>Objetivos </a:t>
            </a:r>
          </a:p>
          <a:p>
            <a:r>
              <a:rPr lang="es-ES" sz="2000" dirty="0">
                <a:solidFill>
                  <a:schemeClr val="bg1"/>
                </a:solidFill>
                <a:latin typeface="Arial Black" panose="020B0A04020102020204" pitchFamily="34" charset="0"/>
              </a:rPr>
              <a:t>de Desarrollo Sostenible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3382583" y="-10744"/>
            <a:ext cx="0" cy="555673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>
            <a:off x="3779912" y="5157192"/>
            <a:ext cx="2839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MX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SNU Guatemala: INDH 2015-2016 Anexo.xls</a:t>
            </a:r>
          </a:p>
        </p:txBody>
      </p:sp>
    </p:spTree>
    <p:extLst>
      <p:ext uri="{BB962C8B-B14F-4D97-AF65-F5344CB8AC3E}">
        <p14:creationId xmlns:p14="http://schemas.microsoft.com/office/powerpoint/2010/main" val="44102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0DB2D1B-442C-D640-B645-FF55D99A1E4A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844678"/>
              </p:ext>
            </p:extLst>
          </p:nvPr>
        </p:nvGraphicFramePr>
        <p:xfrm>
          <a:off x="0" y="629417"/>
          <a:ext cx="3289515" cy="17457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89515"/>
              </a:tblGrid>
              <a:tr h="28070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1" u="none" strike="noStrike" dirty="0">
                          <a:effectLst/>
                          <a:latin typeface="Candara" panose="020E0502030303020204" pitchFamily="34" charset="0"/>
                        </a:rPr>
                        <a:t>Meta 4.6</a:t>
                      </a:r>
                      <a:r>
                        <a:rPr lang="es-MX" sz="1800" b="1" u="none" strike="noStrike" dirty="0" smtClean="0">
                          <a:effectLst/>
                          <a:latin typeface="Candara" panose="020E0502030303020204" pitchFamily="34" charset="0"/>
                        </a:rPr>
                        <a:t>:</a:t>
                      </a:r>
                    </a:p>
                    <a:p>
                      <a:pPr algn="l" fontAlgn="ctr"/>
                      <a:r>
                        <a:rPr lang="es-MX" sz="1600" u="none" strike="noStrike" dirty="0" smtClean="0">
                          <a:effectLst/>
                          <a:latin typeface="Candara" panose="020E0502030303020204" pitchFamily="34" charset="0"/>
                        </a:rPr>
                        <a:t>Para </a:t>
                      </a:r>
                      <a:r>
                        <a:rPr lang="es-MX" sz="1600" u="none" strike="noStrike" dirty="0">
                          <a:effectLst/>
                          <a:latin typeface="Candara" panose="020E0502030303020204" pitchFamily="34" charset="0"/>
                        </a:rPr>
                        <a:t>2030, garantizar que todos los jóvenes y al menos una proporción sustancial de los adultos, tanto hombres como mujeres, tengan competencias de lectura, escritura y aritmética.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329" marR="6329" marT="8438" marB="0" anchor="ctr">
                    <a:solidFill>
                      <a:srgbClr val="F5EB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739628628"/>
              </p:ext>
            </p:extLst>
          </p:nvPr>
        </p:nvGraphicFramePr>
        <p:xfrm>
          <a:off x="3701563" y="1"/>
          <a:ext cx="5442437" cy="3004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513049964"/>
              </p:ext>
            </p:extLst>
          </p:nvPr>
        </p:nvGraphicFramePr>
        <p:xfrm>
          <a:off x="3701563" y="3004638"/>
          <a:ext cx="5442437" cy="2612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ángulo 11"/>
          <p:cNvSpPr/>
          <p:nvPr/>
        </p:nvSpPr>
        <p:spPr>
          <a:xfrm>
            <a:off x="0" y="3193359"/>
            <a:ext cx="3289515" cy="2831544"/>
          </a:xfrm>
          <a:prstGeom prst="rect">
            <a:avLst/>
          </a:prstGeom>
          <a:solidFill>
            <a:srgbClr val="F5EBE8"/>
          </a:solidFill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000000"/>
                </a:solidFill>
                <a:latin typeface="Candara" panose="020E0502030303020204" pitchFamily="34" charset="0"/>
              </a:rPr>
              <a:t>Meta 4.5: </a:t>
            </a:r>
          </a:p>
          <a:p>
            <a:r>
              <a:rPr lang="es-MX" sz="1600" dirty="0">
                <a:solidFill>
                  <a:srgbClr val="000000"/>
                </a:solidFill>
                <a:latin typeface="Candara" panose="020E0502030303020204" pitchFamily="34" charset="0"/>
              </a:rPr>
              <a:t>Para 2030, eliminar las disparidades de género en la educación y garantizar el acceso en condiciones de igualdad de las personas vulnerables, incluidas las personas con discapacidad, los pueblos indígenas y los niños en situaciones de vulnerabilidad, a todos los niveles de la enseñanza y la formación profesional.</a:t>
            </a:r>
            <a:r>
              <a:rPr lang="es-MX" sz="1600" dirty="0">
                <a:latin typeface="Candara" panose="020E0502030303020204" pitchFamily="34" charset="0"/>
              </a:rPr>
              <a:t> </a:t>
            </a:r>
            <a:endParaRPr lang="en-GB" sz="1600" dirty="0">
              <a:latin typeface="Candara" panose="020E0502030303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0" y="2"/>
            <a:ext cx="3289515" cy="646331"/>
          </a:xfrm>
          <a:prstGeom prst="rect">
            <a:avLst/>
          </a:prstGeom>
          <a:solidFill>
            <a:srgbClr val="D57228"/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 Black" panose="020B0A04020102020204" pitchFamily="34" charset="0"/>
              </a:rPr>
              <a:t>Objetivos </a:t>
            </a:r>
          </a:p>
          <a:p>
            <a:r>
              <a:rPr lang="es-ES" dirty="0">
                <a:solidFill>
                  <a:schemeClr val="bg1"/>
                </a:solidFill>
                <a:latin typeface="Arial Black" panose="020B0A04020102020204" pitchFamily="34" charset="0"/>
              </a:rPr>
              <a:t>de Desarrollo Sostenible</a:t>
            </a:r>
          </a:p>
        </p:txBody>
      </p:sp>
    </p:spTree>
    <p:extLst>
      <p:ext uri="{BB962C8B-B14F-4D97-AF65-F5344CB8AC3E}">
        <p14:creationId xmlns:p14="http://schemas.microsoft.com/office/powerpoint/2010/main" val="249808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-92319" y="2003549"/>
            <a:ext cx="1746647" cy="1243013"/>
          </a:xfrm>
          <a:prstGeom prst="roundRect">
            <a:avLst/>
          </a:prstGeom>
          <a:solidFill>
            <a:schemeClr val="bg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rgbClr val="1E295B"/>
                </a:solidFill>
              </a:rPr>
              <a:t>Despegar en la vida con equidad</a:t>
            </a:r>
            <a:endParaRPr lang="es-ES" sz="2000" dirty="0">
              <a:solidFill>
                <a:srgbClr val="1E295B"/>
              </a:solidFill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1811490" y="2003548"/>
            <a:ext cx="1746647" cy="1243013"/>
          </a:xfrm>
          <a:prstGeom prst="roundRect">
            <a:avLst/>
          </a:prstGeom>
          <a:solidFill>
            <a:schemeClr val="bg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rgbClr val="1E295B"/>
                </a:solidFill>
              </a:rPr>
              <a:t>Liberando el potencial de las y los niños</a:t>
            </a:r>
            <a:endParaRPr lang="es-ES" sz="2000" dirty="0">
              <a:solidFill>
                <a:srgbClr val="1E295B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572049" y="1346324"/>
            <a:ext cx="417909" cy="485775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1E295B"/>
                </a:solidFill>
              </a:rPr>
              <a:t>1</a:t>
            </a:r>
            <a:endParaRPr lang="en-GB" sz="1600" b="1" dirty="0">
              <a:solidFill>
                <a:srgbClr val="1E295B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2475858" y="1346323"/>
            <a:ext cx="417909" cy="485775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1E295B"/>
                </a:solidFill>
              </a:rPr>
              <a:t>2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3715299" y="2003548"/>
            <a:ext cx="1746647" cy="1243013"/>
          </a:xfrm>
          <a:prstGeom prst="roundRect">
            <a:avLst/>
          </a:prstGeom>
          <a:solidFill>
            <a:schemeClr val="bg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rgbClr val="1E295B"/>
                </a:solidFill>
              </a:rPr>
              <a:t>Sentando las bases para la vida</a:t>
            </a:r>
            <a:endParaRPr lang="es-ES" sz="2000" dirty="0">
              <a:solidFill>
                <a:srgbClr val="1E295B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4379667" y="1346322"/>
            <a:ext cx="417909" cy="485775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1E295B"/>
                </a:solidFill>
              </a:rPr>
              <a:t>3</a:t>
            </a:r>
            <a:endParaRPr lang="en-GB" sz="1600" b="1" dirty="0">
              <a:solidFill>
                <a:srgbClr val="1E295B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-92319" y="3418011"/>
            <a:ext cx="1746647" cy="56197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1E295B"/>
                </a:solidFill>
              </a:rPr>
              <a:t>0 a &lt;4 años</a:t>
            </a:r>
            <a:endParaRPr lang="es-ES" sz="2000" b="1" dirty="0">
              <a:solidFill>
                <a:srgbClr val="1E295B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1811489" y="3418010"/>
            <a:ext cx="1746647" cy="56197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1E295B"/>
                </a:solidFill>
              </a:rPr>
              <a:t>4 a &lt;7 años</a:t>
            </a:r>
            <a:endParaRPr lang="es-ES" sz="2000" b="1" dirty="0">
              <a:solidFill>
                <a:srgbClr val="1E295B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3715299" y="3418010"/>
            <a:ext cx="1746647" cy="56197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1E295B"/>
                </a:solidFill>
              </a:rPr>
              <a:t>7 a 12 años</a:t>
            </a:r>
            <a:endParaRPr lang="es-ES" sz="2000" b="1" dirty="0">
              <a:solidFill>
                <a:srgbClr val="1E295B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-92319" y="4199063"/>
            <a:ext cx="1746647" cy="2219322"/>
          </a:xfrm>
          <a:prstGeom prst="roundRect">
            <a:avLst/>
          </a:prstGeom>
          <a:solidFill>
            <a:schemeClr val="bg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000" dirty="0" smtClean="0">
                <a:solidFill>
                  <a:srgbClr val="1E295B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Desarrollo </a:t>
            </a:r>
            <a:r>
              <a:rPr lang="es-MX" sz="2000" dirty="0">
                <a:solidFill>
                  <a:srgbClr val="1E295B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físico-motor, </a:t>
            </a:r>
            <a:r>
              <a:rPr lang="es-MX" sz="2000" dirty="0" smtClean="0">
                <a:solidFill>
                  <a:srgbClr val="1E295B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desarrollo </a:t>
            </a:r>
            <a:r>
              <a:rPr lang="es-MX" sz="2000" dirty="0">
                <a:solidFill>
                  <a:srgbClr val="1E295B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intelectual y socio-emocional</a:t>
            </a:r>
            <a:endParaRPr lang="es-ES" sz="2000" dirty="0">
              <a:solidFill>
                <a:srgbClr val="1E295B"/>
              </a:solidFill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1811489" y="4199062"/>
            <a:ext cx="1746647" cy="2219323"/>
          </a:xfrm>
          <a:prstGeom prst="roundRect">
            <a:avLst/>
          </a:prstGeom>
          <a:solidFill>
            <a:schemeClr val="bg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rgbClr val="1E295B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Socialización </a:t>
            </a:r>
            <a:r>
              <a:rPr lang="es-MX" sz="2000" dirty="0">
                <a:solidFill>
                  <a:srgbClr val="1E295B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del ser humano y la estimulación de los procesos evolutivos</a:t>
            </a:r>
            <a:endParaRPr lang="es-ES" sz="2000" dirty="0">
              <a:solidFill>
                <a:srgbClr val="1E295B"/>
              </a:solidFill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3715299" y="4199062"/>
            <a:ext cx="1746647" cy="2219322"/>
          </a:xfrm>
          <a:prstGeom prst="roundRect">
            <a:avLst/>
          </a:prstGeom>
          <a:solidFill>
            <a:schemeClr val="bg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rgbClr val="1E295B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Desarrollo de capacidades, saberes, habilidades y valores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5619109" y="2003547"/>
            <a:ext cx="1746647" cy="1243013"/>
          </a:xfrm>
          <a:prstGeom prst="roundRect">
            <a:avLst/>
          </a:prstGeom>
          <a:solidFill>
            <a:schemeClr val="bg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rgbClr val="1E295B"/>
                </a:solidFill>
              </a:rPr>
              <a:t>Desarrollo pleno del Adolescente</a:t>
            </a:r>
            <a:endParaRPr lang="es-ES" sz="2000" dirty="0">
              <a:solidFill>
                <a:srgbClr val="1E295B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6283477" y="1346322"/>
            <a:ext cx="417909" cy="485775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1E295B"/>
                </a:solidFill>
              </a:rPr>
              <a:t>4</a:t>
            </a:r>
            <a:endParaRPr lang="en-GB" sz="1600" b="1" dirty="0">
              <a:solidFill>
                <a:srgbClr val="1E295B"/>
              </a:solidFill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7522918" y="2003547"/>
            <a:ext cx="1746647" cy="1243013"/>
          </a:xfrm>
          <a:prstGeom prst="roundRect">
            <a:avLst/>
          </a:prstGeom>
          <a:solidFill>
            <a:schemeClr val="bg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rgbClr val="1E295B"/>
                </a:solidFill>
              </a:rPr>
              <a:t>Jóvenes que invierten y construyen</a:t>
            </a:r>
            <a:endParaRPr lang="es-ES" sz="2000" dirty="0">
              <a:solidFill>
                <a:srgbClr val="1E295B"/>
              </a:solidFill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8187286" y="1346321"/>
            <a:ext cx="417909" cy="485775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1E295B"/>
                </a:solidFill>
              </a:rPr>
              <a:t>5</a:t>
            </a:r>
            <a:endParaRPr lang="en-GB" sz="1600" b="1" dirty="0">
              <a:solidFill>
                <a:srgbClr val="1E295B"/>
              </a:solidFill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5619108" y="3418009"/>
            <a:ext cx="1746647" cy="56197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1E295B"/>
                </a:solidFill>
              </a:rPr>
              <a:t>13 a 15 años</a:t>
            </a:r>
            <a:endParaRPr lang="es-ES" sz="2000" b="1" dirty="0">
              <a:solidFill>
                <a:srgbClr val="1E295B"/>
              </a:solidFill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7522918" y="3418009"/>
            <a:ext cx="1746647" cy="56197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1E295B"/>
                </a:solidFill>
              </a:rPr>
              <a:t>16 a 19 años</a:t>
            </a:r>
            <a:endParaRPr lang="es-ES" sz="2000" b="1" dirty="0">
              <a:solidFill>
                <a:srgbClr val="1E295B"/>
              </a:solidFill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5619108" y="4199061"/>
            <a:ext cx="1746647" cy="2219323"/>
          </a:xfrm>
          <a:prstGeom prst="roundRect">
            <a:avLst/>
          </a:prstGeom>
          <a:solidFill>
            <a:schemeClr val="bg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rgbClr val="1E295B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Formación de competencias y prevención de riesgos</a:t>
            </a:r>
            <a:endParaRPr lang="es-ES" sz="2000" dirty="0">
              <a:solidFill>
                <a:srgbClr val="1E295B"/>
              </a:solidFill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7522918" y="4199061"/>
            <a:ext cx="1746647" cy="2219322"/>
          </a:xfrm>
          <a:prstGeom prst="roundRect">
            <a:avLst/>
          </a:prstGeom>
          <a:solidFill>
            <a:schemeClr val="bg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rgbClr val="1E295B"/>
                </a:solidFill>
                <a:latin typeface="Arial Narrow" panose="020B0606020202030204" pitchFamily="34" charset="0"/>
              </a:rPr>
              <a:t>Preparar </a:t>
            </a:r>
            <a:r>
              <a:rPr lang="es-ES" sz="2000" dirty="0">
                <a:solidFill>
                  <a:srgbClr val="1E295B"/>
                </a:solidFill>
                <a:latin typeface="Arial Narrow" panose="020B0606020202030204" pitchFamily="34" charset="0"/>
              </a:rPr>
              <a:t>para la vida adulta, para </a:t>
            </a:r>
            <a:r>
              <a:rPr lang="es-ES" sz="2000" dirty="0" smtClean="0">
                <a:solidFill>
                  <a:srgbClr val="1E295B"/>
                </a:solidFill>
                <a:latin typeface="Arial Narrow" panose="020B0606020202030204" pitchFamily="34" charset="0"/>
              </a:rPr>
              <a:t>una </a:t>
            </a:r>
            <a:r>
              <a:rPr lang="es-ES" sz="2000" dirty="0">
                <a:solidFill>
                  <a:srgbClr val="1E295B"/>
                </a:solidFill>
                <a:latin typeface="Arial Narrow" panose="020B0606020202030204" pitchFamily="34" charset="0"/>
              </a:rPr>
              <a:t>ocupación </a:t>
            </a:r>
            <a:r>
              <a:rPr lang="es-ES" sz="2000" dirty="0" smtClean="0">
                <a:solidFill>
                  <a:srgbClr val="1E295B"/>
                </a:solidFill>
                <a:latin typeface="Arial Narrow" panose="020B0606020202030204" pitchFamily="34" charset="0"/>
              </a:rPr>
              <a:t>o para el nivel superior</a:t>
            </a:r>
            <a:endParaRPr lang="es-ES" sz="2000" dirty="0">
              <a:solidFill>
                <a:srgbClr val="1E295B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406299" y="393819"/>
            <a:ext cx="8037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 Black" panose="020B0A04020102020204" pitchFamily="34" charset="0"/>
              </a:rPr>
              <a:t>Educación para el desarrollo integral de los ciudadanos</a:t>
            </a:r>
            <a:endParaRPr lang="es-ES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53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1109" y="787857"/>
            <a:ext cx="40799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Plan </a:t>
            </a:r>
            <a:r>
              <a:rPr lang="en-GB" sz="2000" b="1" dirty="0" err="1" smtClean="0"/>
              <a:t>Estratégico</a:t>
            </a:r>
            <a:r>
              <a:rPr lang="en-GB" sz="2000" b="1" dirty="0" smtClean="0"/>
              <a:t> 2016-2020:</a:t>
            </a:r>
          </a:p>
          <a:p>
            <a:pPr algn="ctr"/>
            <a:r>
              <a:rPr lang="en-GB" sz="2000" b="1" dirty="0" err="1" smtClean="0"/>
              <a:t>Línea</a:t>
            </a:r>
            <a:r>
              <a:rPr lang="en-GB" sz="2000" b="1" dirty="0" smtClean="0"/>
              <a:t> de </a:t>
            </a:r>
            <a:r>
              <a:rPr lang="en-GB" sz="2000" b="1" dirty="0" err="1" smtClean="0"/>
              <a:t>acción</a:t>
            </a:r>
            <a:r>
              <a:rPr lang="en-GB" sz="2000" b="1" dirty="0" smtClean="0"/>
              <a:t>: </a:t>
            </a:r>
          </a:p>
          <a:p>
            <a:r>
              <a:rPr lang="es-MX" sz="2000" dirty="0" smtClean="0"/>
              <a:t>Implementar programas de educación inicial en grupos piloto, a partir de las buenas prácticas y experiencias validadas en otras instituciones y comunidades, así como fortalecer las ya existentes</a:t>
            </a:r>
            <a:endParaRPr lang="en-GB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9353" t="22617" r="30981" b="8951"/>
          <a:stretch/>
        </p:blipFill>
        <p:spPr>
          <a:xfrm>
            <a:off x="5172559" y="139485"/>
            <a:ext cx="3870702" cy="5005953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306232" y="5145439"/>
            <a:ext cx="3603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1" dirty="0" smtClean="0"/>
              <a:t>Secretaría de Obras Sociales de la Esposa del Presidente (SOSEP): Hogares Comunitarios.</a:t>
            </a:r>
            <a:endParaRPr lang="es-ES" sz="1600" i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151108" y="3549113"/>
            <a:ext cx="44208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HOGARES COMUNITARIOS (SOSEP):</a:t>
            </a:r>
          </a:p>
          <a:p>
            <a:pPr marL="342900" indent="-342900">
              <a:buAutoNum type="alphaLcParenR"/>
            </a:pPr>
            <a:r>
              <a:rPr lang="es-ES" sz="1600" b="1" dirty="0" smtClean="0"/>
              <a:t>193 Hogares Comunitarios</a:t>
            </a:r>
          </a:p>
          <a:p>
            <a:pPr marL="342900" indent="-342900">
              <a:buAutoNum type="alphaLcParenR"/>
            </a:pPr>
            <a:r>
              <a:rPr lang="es-ES" sz="1600" b="1" dirty="0" smtClean="0"/>
              <a:t>500 Centros de Atención y Desarrollo Infantil</a:t>
            </a:r>
          </a:p>
          <a:p>
            <a:endParaRPr lang="es-ES" sz="1600" b="1" dirty="0" smtClean="0"/>
          </a:p>
          <a:p>
            <a:r>
              <a:rPr lang="es-ES" sz="1600" b="1" dirty="0" smtClean="0"/>
              <a:t>SERVICIOS</a:t>
            </a:r>
            <a:br>
              <a:rPr lang="es-ES" sz="1600" b="1" dirty="0" smtClean="0"/>
            </a:br>
            <a:r>
              <a:rPr lang="es-ES" sz="1600" b="1" dirty="0" smtClean="0"/>
              <a:t>a) Alimentación (4 comidas al día)</a:t>
            </a:r>
          </a:p>
          <a:p>
            <a:r>
              <a:rPr lang="es-ES" sz="1600" b="1" dirty="0" smtClean="0"/>
              <a:t>b) Educación inicial y preprimaria</a:t>
            </a:r>
          </a:p>
          <a:p>
            <a:r>
              <a:rPr lang="es-ES" sz="1600" b="1" dirty="0" smtClean="0"/>
              <a:t>c) Salud preventiva y control nutricional</a:t>
            </a:r>
          </a:p>
          <a:p>
            <a:r>
              <a:rPr lang="es-ES" sz="1600" b="1" dirty="0" smtClean="0"/>
              <a:t>d) Capacitación de madres cuidadoras</a:t>
            </a:r>
          </a:p>
          <a:p>
            <a:r>
              <a:rPr lang="es-ES" sz="1600" b="1" dirty="0" smtClean="0"/>
              <a:t>e) 15048 beneficiarios con apoyo de 1452 madres cuidadoras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270424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>
          <a:xfrm>
            <a:off x="3695617" y="5579390"/>
            <a:ext cx="5184912" cy="1278611"/>
          </a:xfrm>
          <a:solidFill>
            <a:srgbClr val="345998"/>
          </a:solidFill>
        </p:spPr>
        <p:txBody>
          <a:bodyPr>
            <a:noAutofit/>
          </a:bodyPr>
          <a:lstStyle/>
          <a:p>
            <a:r>
              <a:rPr lang="es-ES" sz="1400" dirty="0" smtClean="0"/>
              <a:t>Diferencias en cobertura de preprimaria</a:t>
            </a:r>
          </a:p>
          <a:p>
            <a:r>
              <a:rPr lang="es-ES" sz="1400" dirty="0"/>
              <a:t>D</a:t>
            </a:r>
            <a:r>
              <a:rPr lang="es-ES" sz="1400" dirty="0" smtClean="0"/>
              <a:t>epartamentos con menor cobertura: poca participación privada</a:t>
            </a:r>
          </a:p>
          <a:p>
            <a:r>
              <a:rPr lang="es-ES" sz="1400" dirty="0" smtClean="0"/>
              <a:t>Departamentos con mayor cobertura: menos recursos</a:t>
            </a:r>
            <a:endParaRPr lang="es-ES" sz="14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0DB2D1B-442C-D640-B645-FF55D99A1E4A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3183" r="20944"/>
          <a:stretch/>
        </p:blipFill>
        <p:spPr>
          <a:xfrm>
            <a:off x="3851920" y="44624"/>
            <a:ext cx="5028609" cy="5570025"/>
          </a:xfrm>
          <a:prstGeom prst="rect">
            <a:avLst/>
          </a:prstGeom>
        </p:spPr>
      </p:pic>
      <p:graphicFrame>
        <p:nvGraphicFramePr>
          <p:cNvPr id="6" name="Gráfic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529201"/>
              </p:ext>
            </p:extLst>
          </p:nvPr>
        </p:nvGraphicFramePr>
        <p:xfrm>
          <a:off x="0" y="2"/>
          <a:ext cx="369561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008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947569"/>
              </p:ext>
            </p:extLst>
          </p:nvPr>
        </p:nvGraphicFramePr>
        <p:xfrm>
          <a:off x="225028" y="284445"/>
          <a:ext cx="8776097" cy="6289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433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461342"/>
              </p:ext>
            </p:extLst>
          </p:nvPr>
        </p:nvGraphicFramePr>
        <p:xfrm>
          <a:off x="337224" y="0"/>
          <a:ext cx="854603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85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903145"/>
              </p:ext>
            </p:extLst>
          </p:nvPr>
        </p:nvGraphicFramePr>
        <p:xfrm>
          <a:off x="225028" y="274707"/>
          <a:ext cx="8658225" cy="6308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010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451625"/>
              </p:ext>
            </p:extLst>
          </p:nvPr>
        </p:nvGraphicFramePr>
        <p:xfrm>
          <a:off x="327882" y="274707"/>
          <a:ext cx="8424786" cy="6308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738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244940"/>
            <a:ext cx="1215541" cy="475951"/>
          </a:xfrm>
          <a:prstGeom prst="rect">
            <a:avLst/>
          </a:prstGeom>
        </p:spPr>
      </p:pic>
      <p:pic>
        <p:nvPicPr>
          <p:cNvPr id="5" name="Picture 13" descr="Horizontal-usaid-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46" y="6263992"/>
            <a:ext cx="1487302" cy="45393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093296"/>
            <a:ext cx="1414530" cy="764704"/>
          </a:xfrm>
          <a:prstGeom prst="rect">
            <a:avLst/>
          </a:prstGeom>
        </p:spPr>
      </p:pic>
      <p:pic>
        <p:nvPicPr>
          <p:cNvPr id="7" name="Imagen 6" descr="logo-ANALU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877272"/>
            <a:ext cx="1927412" cy="908720"/>
          </a:xfrm>
          <a:prstGeom prst="rect">
            <a:avLst/>
          </a:prstGeom>
        </p:spPr>
      </p:pic>
      <p:pic>
        <p:nvPicPr>
          <p:cNvPr id="2" name="Imagen 1" descr="educacion _4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5"/>
          <a:stretch/>
        </p:blipFill>
        <p:spPr>
          <a:xfrm>
            <a:off x="323528" y="476672"/>
            <a:ext cx="8424936" cy="481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4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901451"/>
              </p:ext>
            </p:extLst>
          </p:nvPr>
        </p:nvGraphicFramePr>
        <p:xfrm>
          <a:off x="2603716" y="0"/>
          <a:ext cx="6712223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114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07661" y="95360"/>
            <a:ext cx="893633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La asignación de recursos debe razonarse definiendo “educación para qué” y “educación para quién”. La educación y el presupuesto son, en el largo y el corto plazo, los grandes instrumentos públicos para cambiar el rumbo del país.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Existen enormes brechas educativas entre departamentos y municipios. Los municipios pueden apoyar a que nadie se quede sin ejercer su derecho a la educación.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Las brechas de género en educación hacen mucho daño: limitan el impacto de la educación de las niñas y reducen la incorporación femenina al emprendimiento y el trabajo, limitan su ingreso y su empoderamiento como personas.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Las brechas entre grupos étnicos y áreas urbanas y rurales deben superarse, y para ello necesitan asignaciones presupuestarias específicas y sistemas de monitoreo que documenten la efectividad de las inversiones.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Los Ministerios de Desarrollo, Cultura y Deportes pueden contribuir por medio de ofrecer incentivos a la demanda educativa, dado que el cierre de brechas no depende solo de la capacidad de oferta.</a:t>
            </a:r>
          </a:p>
        </p:txBody>
      </p:sp>
    </p:spTree>
    <p:extLst>
      <p:ext uri="{BB962C8B-B14F-4D97-AF65-F5344CB8AC3E}">
        <p14:creationId xmlns:p14="http://schemas.microsoft.com/office/powerpoint/2010/main" val="386033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/>
          <a:lstStyle/>
          <a:p>
            <a:r>
              <a:rPr lang="es-MX" dirty="0" smtClean="0"/>
              <a:t>Muchas gracias por su atención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28357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516748"/>
            <a:ext cx="1215541" cy="475951"/>
          </a:xfrm>
          <a:prstGeom prst="rect">
            <a:avLst/>
          </a:prstGeom>
        </p:spPr>
      </p:pic>
      <p:pic>
        <p:nvPicPr>
          <p:cNvPr id="5" name="Picture 13" descr="Horizontal-usaid-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46" y="4535800"/>
            <a:ext cx="1487302" cy="45393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65104"/>
            <a:ext cx="1414530" cy="764704"/>
          </a:xfrm>
          <a:prstGeom prst="rect">
            <a:avLst/>
          </a:prstGeom>
        </p:spPr>
      </p:pic>
      <p:pic>
        <p:nvPicPr>
          <p:cNvPr id="7" name="Imagen 6" descr="logo-ANALU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149080"/>
            <a:ext cx="1927412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0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48" b="9333"/>
          <a:stretch/>
        </p:blipFill>
        <p:spPr>
          <a:xfrm>
            <a:off x="0" y="3500510"/>
            <a:ext cx="9144000" cy="335749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849581" y="198352"/>
            <a:ext cx="4593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1E295B"/>
                </a:solidFill>
                <a:latin typeface="Arial Black" panose="020B0A04020102020204" pitchFamily="34" charset="0"/>
              </a:rPr>
              <a:t>UNA EXPERIENCIA ÚNICA</a:t>
            </a:r>
            <a:endParaRPr lang="en-GB" sz="2400" dirty="0">
              <a:solidFill>
                <a:srgbClr val="1E295B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43133" y="1124744"/>
            <a:ext cx="38932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Un horizonte de cinco años para plantear y alcanzar metas ambiciosas que cambien el curso del país hacia el desarrollo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Una comprensión de la educación como resultado interinstitucional entre Ministerios, Secretarías, Municipios y Comunidades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4883248" y="1192684"/>
            <a:ext cx="38932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Un diagnóstico que compara dónde estamos hoy con dónde queremos estar en cinco años, como ejercicio participativo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Una perspectiva desde las etapas del desarrollo del nuevo ciudadano, no desde grados y etapas del sistema escolar</a:t>
            </a:r>
            <a:endParaRPr lang="es-ES" dirty="0"/>
          </a:p>
        </p:txBody>
      </p:sp>
      <p:cxnSp>
        <p:nvCxnSpPr>
          <p:cNvPr id="7" name="Conector recto 6"/>
          <p:cNvCxnSpPr/>
          <p:nvPr/>
        </p:nvCxnSpPr>
        <p:spPr>
          <a:xfrm>
            <a:off x="0" y="861706"/>
            <a:ext cx="9144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53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4639" y="273024"/>
            <a:ext cx="60556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s-ES" sz="2400" dirty="0" smtClean="0">
                <a:latin typeface="Arial Black" panose="020B0A04020102020204" pitchFamily="34" charset="0"/>
              </a:rPr>
              <a:t>¿Por Qué Invertir en Educación?</a:t>
            </a:r>
          </a:p>
          <a:p>
            <a:r>
              <a:rPr lang="es-ES" sz="2400" dirty="0" smtClean="0">
                <a:solidFill>
                  <a:srgbClr val="D47228"/>
                </a:solidFill>
                <a:latin typeface="Arial Black" panose="020B0A04020102020204" pitchFamily="34" charset="0"/>
              </a:rPr>
              <a:t>1.1 La Educación Salva Vidas</a:t>
            </a:r>
            <a:endParaRPr lang="es-ES" sz="2400" dirty="0">
              <a:solidFill>
                <a:srgbClr val="D47228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5042" t="21394" r="24141" b="8413"/>
          <a:stretch/>
        </p:blipFill>
        <p:spPr>
          <a:xfrm>
            <a:off x="3811196" y="1124744"/>
            <a:ext cx="5297308" cy="5485157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 flipH="1" flipV="1">
            <a:off x="6234128" y="1917199"/>
            <a:ext cx="2948" cy="2864866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V="1">
            <a:off x="5999208" y="2187146"/>
            <a:ext cx="0" cy="281734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324364" y="1519039"/>
            <a:ext cx="33270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 mortalidad en niños de 0 a 5 años de edad es considerablemente menor cuando la madre tiene educación secundaria.</a:t>
            </a:r>
          </a:p>
          <a:p>
            <a:endParaRPr lang="es-ES" dirty="0" smtClean="0"/>
          </a:p>
          <a:p>
            <a:r>
              <a:rPr lang="es-ES" dirty="0" smtClean="0"/>
              <a:t>Invertir en el cumplimiento del mandato constitucional de secundaria universal y obligatoria puede reducir los costos económicos, sociales y humanos de la mortalidad infantil.</a:t>
            </a:r>
          </a:p>
          <a:p>
            <a:endParaRPr lang="es-ES" dirty="0"/>
          </a:p>
          <a:p>
            <a:r>
              <a:rPr lang="es-ES" dirty="0" smtClean="0"/>
              <a:t>Diversos estudios han mostrado que la disminución de la mortalidad infantil resulta en un número menor de hijos por familia.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409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4639" y="273024"/>
            <a:ext cx="5772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s-ES" sz="2000" dirty="0" smtClean="0">
                <a:latin typeface="Arial Black" panose="020B0A04020102020204" pitchFamily="34" charset="0"/>
              </a:rPr>
              <a:t>¿Por Qué Invertir en Educación?</a:t>
            </a:r>
          </a:p>
          <a:p>
            <a:r>
              <a:rPr lang="es-ES" sz="2000" dirty="0" smtClean="0">
                <a:solidFill>
                  <a:srgbClr val="D47228"/>
                </a:solidFill>
                <a:latin typeface="Arial Black" panose="020B0A04020102020204" pitchFamily="34" charset="0"/>
              </a:rPr>
              <a:t>1.2 Contribuye a reducir la Desnutrición</a:t>
            </a:r>
            <a:endParaRPr lang="es-ES" sz="2000" dirty="0">
              <a:solidFill>
                <a:srgbClr val="D47228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24364" y="1591047"/>
            <a:ext cx="33270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 mitad de los niños menores de cinco años presenta desnutrición crónica.</a:t>
            </a:r>
          </a:p>
          <a:p>
            <a:endParaRPr lang="es-ES" dirty="0" smtClean="0"/>
          </a:p>
          <a:p>
            <a:r>
              <a:rPr lang="es-ES" dirty="0" smtClean="0"/>
              <a:t>Sin embargo, hay gran variación en la prevalencia de desnutrición crónica según el nivel educativo de la madre.</a:t>
            </a:r>
          </a:p>
          <a:p>
            <a:endParaRPr lang="es-ES" dirty="0"/>
          </a:p>
          <a:p>
            <a:r>
              <a:rPr lang="es-ES" dirty="0" smtClean="0"/>
              <a:t>La inversión en educación tiene un retorno importante en la calidad de la selección, preparación y asimilación de alimentos  para los niños. </a:t>
            </a:r>
          </a:p>
          <a:p>
            <a:endParaRPr lang="es-ES" dirty="0"/>
          </a:p>
          <a:p>
            <a:r>
              <a:rPr lang="es-ES" dirty="0" smtClean="0"/>
              <a:t>Esto también puede contribuir a romper un ciclo de pobreza intergeneracional.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2427" t="18327" r="27049" b="11065"/>
          <a:stretch/>
        </p:blipFill>
        <p:spPr>
          <a:xfrm>
            <a:off x="5957117" y="851056"/>
            <a:ext cx="3079379" cy="32260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9578" t="39949" r="50412" b="13598"/>
          <a:stretch/>
        </p:blipFill>
        <p:spPr>
          <a:xfrm>
            <a:off x="6516216" y="4149080"/>
            <a:ext cx="2109965" cy="244827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303241" y="5226908"/>
            <a:ext cx="1890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/>
              <a:t>Madres de niños menores de 5 años con talla menor a 145 cm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745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4639" y="273024"/>
            <a:ext cx="64709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s-ES" sz="2400" dirty="0" smtClean="0">
                <a:latin typeface="Arial Black" panose="020B0A04020102020204" pitchFamily="34" charset="0"/>
              </a:rPr>
              <a:t>¿Por Qué Invertir en Educación?</a:t>
            </a:r>
          </a:p>
          <a:p>
            <a:r>
              <a:rPr lang="es-ES" sz="2400" dirty="0" smtClean="0">
                <a:solidFill>
                  <a:srgbClr val="D47228"/>
                </a:solidFill>
                <a:latin typeface="Arial Black" panose="020B0A04020102020204" pitchFamily="34" charset="0"/>
              </a:rPr>
              <a:t>1.3 Contribuye a fortalecer el ingreso</a:t>
            </a:r>
            <a:endParaRPr lang="es-ES" sz="2400" dirty="0">
              <a:solidFill>
                <a:srgbClr val="D47228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683" t="17107" r="17045" b="9588"/>
          <a:stretch/>
        </p:blipFill>
        <p:spPr>
          <a:xfrm>
            <a:off x="2411760" y="908720"/>
            <a:ext cx="6372201" cy="580970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20851" y="3301139"/>
            <a:ext cx="18993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Porta, Laguna y Morales (2006). </a:t>
            </a:r>
            <a:r>
              <a:rPr lang="en-GB" dirty="0" err="1" smtClean="0"/>
              <a:t>Tasas</a:t>
            </a:r>
            <a:r>
              <a:rPr lang="en-GB" dirty="0" smtClean="0"/>
              <a:t> de </a:t>
            </a:r>
            <a:r>
              <a:rPr lang="en-GB" dirty="0" err="1" smtClean="0"/>
              <a:t>Rentabilidad</a:t>
            </a:r>
            <a:r>
              <a:rPr lang="en-GB" dirty="0" smtClean="0"/>
              <a:t> de la </a:t>
            </a:r>
            <a:r>
              <a:rPr lang="en-GB" dirty="0" err="1" smtClean="0"/>
              <a:t>Educación</a:t>
            </a:r>
            <a:r>
              <a:rPr lang="en-GB" dirty="0" smtClean="0"/>
              <a:t> en Guatemala. 2a. Ed. </a:t>
            </a:r>
            <a:r>
              <a:rPr lang="en-GB" dirty="0" err="1" smtClean="0"/>
              <a:t>Revisada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37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9944" t="10000" r="18116" b="23570"/>
          <a:stretch/>
        </p:blipFill>
        <p:spPr>
          <a:xfrm>
            <a:off x="1124040" y="805912"/>
            <a:ext cx="6640611" cy="53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0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4639" y="273024"/>
            <a:ext cx="8192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s-ES" dirty="0" smtClean="0">
                <a:latin typeface="Arial Black" panose="020B0A04020102020204" pitchFamily="34" charset="0"/>
              </a:rPr>
              <a:t>¿Por Qué Invertir en Educación?</a:t>
            </a:r>
          </a:p>
          <a:p>
            <a:r>
              <a:rPr lang="es-ES" dirty="0" smtClean="0">
                <a:solidFill>
                  <a:srgbClr val="D47228"/>
                </a:solidFill>
                <a:latin typeface="Arial Black" panose="020B0A04020102020204" pitchFamily="34" charset="0"/>
              </a:rPr>
              <a:t>1.4 Potencia el desarrollo humano en sus distintas expresiones</a:t>
            </a:r>
            <a:endParaRPr lang="es-ES" dirty="0">
              <a:solidFill>
                <a:srgbClr val="D47228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03273" y="1335418"/>
            <a:ext cx="1733276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El rezago educativo en los países reduce la competitividad, la seguridad ciudadana y la gobernabilidad.</a:t>
            </a:r>
          </a:p>
          <a:p>
            <a:endParaRPr lang="es-ES" sz="1400" dirty="0" smtClean="0"/>
          </a:p>
          <a:p>
            <a:r>
              <a:rPr lang="es-MX" sz="1400" dirty="0" smtClean="0"/>
              <a:t>Por ejemplo, estudios </a:t>
            </a:r>
            <a:r>
              <a:rPr lang="es-MX" sz="1400" dirty="0"/>
              <a:t>han mostrado que un aumento de 10% en las tasas masculinas de graduación de media se traduce en una reducción de 20% en las tasas de arrestos por asalto y asesinato. </a:t>
            </a:r>
            <a:r>
              <a:rPr lang="es-MX" sz="1400" dirty="0" smtClean="0"/>
              <a:t> Esto reduce costos del sistema de justicia penal y sistema correccional.</a:t>
            </a:r>
            <a:endParaRPr lang="es-ES" sz="1400" dirty="0" smtClean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3993" t="20286" b="8103"/>
          <a:stretch/>
        </p:blipFill>
        <p:spPr>
          <a:xfrm>
            <a:off x="2150390" y="1335419"/>
            <a:ext cx="6993610" cy="493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91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6151" y="6165304"/>
            <a:ext cx="75988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MX" sz="14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Elaboración propia con base en : PNUD </a:t>
            </a:r>
            <a:r>
              <a:rPr lang="es-MX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(2016) </a:t>
            </a:r>
            <a:r>
              <a:rPr lang="es-MX" sz="1400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Informe Nacional de Desarrollo Humano, 2015/2016: Más Allá del Conflicto: Luchas por el Bienestar</a:t>
            </a:r>
            <a:r>
              <a:rPr lang="es-MX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Programa Nacional de Desarrollo Humano, Guatemala 2016 (</a:t>
            </a:r>
            <a:r>
              <a:rPr lang="es-MX" sz="14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</a:t>
            </a:r>
            <a:r>
              <a:rPr lang="es-MX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52).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129170" y="2924297"/>
            <a:ext cx="246216" cy="325927"/>
          </a:xfrm>
          <a:prstGeom prst="rect">
            <a:avLst/>
          </a:prstGeom>
          <a:solidFill>
            <a:schemeClr val="bg1"/>
          </a:solidFill>
          <a:ln w="28575">
            <a:solidFill>
              <a:srgbClr val="336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ángulo 3"/>
          <p:cNvSpPr/>
          <p:nvPr/>
        </p:nvSpPr>
        <p:spPr>
          <a:xfrm>
            <a:off x="2452282" y="2924297"/>
            <a:ext cx="246216" cy="325927"/>
          </a:xfrm>
          <a:prstGeom prst="rect">
            <a:avLst/>
          </a:prstGeom>
          <a:solidFill>
            <a:schemeClr val="bg1"/>
          </a:solidFill>
          <a:ln w="28575">
            <a:solidFill>
              <a:srgbClr val="336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ángulo 4"/>
          <p:cNvSpPr/>
          <p:nvPr/>
        </p:nvSpPr>
        <p:spPr>
          <a:xfrm>
            <a:off x="2770884" y="2924951"/>
            <a:ext cx="246216" cy="325927"/>
          </a:xfrm>
          <a:prstGeom prst="rect">
            <a:avLst/>
          </a:prstGeom>
          <a:solidFill>
            <a:schemeClr val="bg1"/>
          </a:solidFill>
          <a:ln w="28575">
            <a:solidFill>
              <a:srgbClr val="336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ángulo 5"/>
          <p:cNvSpPr/>
          <p:nvPr/>
        </p:nvSpPr>
        <p:spPr>
          <a:xfrm>
            <a:off x="3094105" y="2924951"/>
            <a:ext cx="246216" cy="325927"/>
          </a:xfrm>
          <a:prstGeom prst="rect">
            <a:avLst/>
          </a:prstGeom>
          <a:solidFill>
            <a:schemeClr val="bg1"/>
          </a:solidFill>
          <a:ln w="28575">
            <a:solidFill>
              <a:srgbClr val="336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ángulo 6"/>
          <p:cNvSpPr/>
          <p:nvPr/>
        </p:nvSpPr>
        <p:spPr>
          <a:xfrm>
            <a:off x="3415000" y="2924296"/>
            <a:ext cx="246216" cy="325927"/>
          </a:xfrm>
          <a:prstGeom prst="rect">
            <a:avLst/>
          </a:prstGeom>
          <a:solidFill>
            <a:schemeClr val="bg1"/>
          </a:solidFill>
          <a:ln w="28575">
            <a:solidFill>
              <a:srgbClr val="336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ángulo 7"/>
          <p:cNvSpPr/>
          <p:nvPr/>
        </p:nvSpPr>
        <p:spPr>
          <a:xfrm>
            <a:off x="3736015" y="2924297"/>
            <a:ext cx="246216" cy="325927"/>
          </a:xfrm>
          <a:prstGeom prst="rect">
            <a:avLst/>
          </a:prstGeom>
          <a:solidFill>
            <a:schemeClr val="bg1"/>
          </a:solidFill>
          <a:ln w="28575">
            <a:solidFill>
              <a:srgbClr val="336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ángulo 8"/>
          <p:cNvSpPr/>
          <p:nvPr/>
        </p:nvSpPr>
        <p:spPr>
          <a:xfrm>
            <a:off x="4059116" y="2924297"/>
            <a:ext cx="246216" cy="325927"/>
          </a:xfrm>
          <a:prstGeom prst="rect">
            <a:avLst/>
          </a:prstGeom>
          <a:solidFill>
            <a:schemeClr val="bg1"/>
          </a:solidFill>
          <a:ln w="28575">
            <a:solidFill>
              <a:srgbClr val="336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ángulo 9"/>
          <p:cNvSpPr/>
          <p:nvPr/>
        </p:nvSpPr>
        <p:spPr>
          <a:xfrm>
            <a:off x="4382216" y="2924950"/>
            <a:ext cx="246216" cy="325927"/>
          </a:xfrm>
          <a:prstGeom prst="rect">
            <a:avLst/>
          </a:prstGeom>
          <a:solidFill>
            <a:schemeClr val="bg1"/>
          </a:solidFill>
          <a:ln w="28575">
            <a:solidFill>
              <a:srgbClr val="336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ángulo 10"/>
          <p:cNvSpPr/>
          <p:nvPr/>
        </p:nvSpPr>
        <p:spPr>
          <a:xfrm>
            <a:off x="4703147" y="2924296"/>
            <a:ext cx="246216" cy="3259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336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ángulo 11"/>
          <p:cNvSpPr/>
          <p:nvPr/>
        </p:nvSpPr>
        <p:spPr>
          <a:xfrm>
            <a:off x="5026247" y="2924297"/>
            <a:ext cx="246216" cy="3259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336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uadroTexto 12"/>
          <p:cNvSpPr txBox="1"/>
          <p:nvPr/>
        </p:nvSpPr>
        <p:spPr>
          <a:xfrm>
            <a:off x="5487287" y="2896651"/>
            <a:ext cx="18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Arial Narrow" panose="020B0606020202030204" pitchFamily="34" charset="0"/>
              </a:rPr>
              <a:t>Analfabetismo</a:t>
            </a:r>
            <a:r>
              <a:rPr lang="en-GB" dirty="0">
                <a:latin typeface="Arial Narrow" panose="020B0606020202030204" pitchFamily="34" charset="0"/>
              </a:rPr>
              <a:t>: 18%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2129170" y="3557188"/>
            <a:ext cx="246216" cy="325927"/>
          </a:xfrm>
          <a:prstGeom prst="rect">
            <a:avLst/>
          </a:prstGeom>
          <a:solidFill>
            <a:schemeClr val="bg1"/>
          </a:solidFill>
          <a:ln w="28575">
            <a:solidFill>
              <a:srgbClr val="336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ángulo 14"/>
          <p:cNvSpPr/>
          <p:nvPr/>
        </p:nvSpPr>
        <p:spPr>
          <a:xfrm>
            <a:off x="2452282" y="3557188"/>
            <a:ext cx="246216" cy="325927"/>
          </a:xfrm>
          <a:prstGeom prst="rect">
            <a:avLst/>
          </a:prstGeom>
          <a:solidFill>
            <a:schemeClr val="bg1"/>
          </a:solidFill>
          <a:ln w="28575">
            <a:solidFill>
              <a:srgbClr val="336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ángulo 15"/>
          <p:cNvSpPr/>
          <p:nvPr/>
        </p:nvSpPr>
        <p:spPr>
          <a:xfrm>
            <a:off x="2775383" y="3554945"/>
            <a:ext cx="246216" cy="325927"/>
          </a:xfrm>
          <a:prstGeom prst="rect">
            <a:avLst/>
          </a:prstGeom>
          <a:solidFill>
            <a:schemeClr val="bg1"/>
          </a:solidFill>
          <a:ln w="28575">
            <a:solidFill>
              <a:srgbClr val="336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ángulo 16"/>
          <p:cNvSpPr/>
          <p:nvPr/>
        </p:nvSpPr>
        <p:spPr>
          <a:xfrm>
            <a:off x="3094105" y="3551249"/>
            <a:ext cx="246216" cy="325927"/>
          </a:xfrm>
          <a:prstGeom prst="rect">
            <a:avLst/>
          </a:prstGeom>
          <a:solidFill>
            <a:schemeClr val="bg1"/>
          </a:solidFill>
          <a:ln w="28575">
            <a:solidFill>
              <a:srgbClr val="336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ángulo 17"/>
          <p:cNvSpPr/>
          <p:nvPr/>
        </p:nvSpPr>
        <p:spPr>
          <a:xfrm>
            <a:off x="3415000" y="3551245"/>
            <a:ext cx="246216" cy="325927"/>
          </a:xfrm>
          <a:prstGeom prst="rect">
            <a:avLst/>
          </a:prstGeom>
          <a:solidFill>
            <a:schemeClr val="bg1"/>
          </a:solidFill>
          <a:ln w="28575">
            <a:solidFill>
              <a:srgbClr val="336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ángulo 18"/>
          <p:cNvSpPr/>
          <p:nvPr/>
        </p:nvSpPr>
        <p:spPr>
          <a:xfrm>
            <a:off x="3736015" y="3551244"/>
            <a:ext cx="246216" cy="325927"/>
          </a:xfrm>
          <a:prstGeom prst="rect">
            <a:avLst/>
          </a:prstGeom>
          <a:solidFill>
            <a:schemeClr val="bg1"/>
          </a:solidFill>
          <a:ln w="28575">
            <a:solidFill>
              <a:srgbClr val="336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ángulo 19"/>
          <p:cNvSpPr/>
          <p:nvPr/>
        </p:nvSpPr>
        <p:spPr>
          <a:xfrm>
            <a:off x="4059116" y="3551243"/>
            <a:ext cx="246216" cy="3259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336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ángulo 20"/>
          <p:cNvSpPr/>
          <p:nvPr/>
        </p:nvSpPr>
        <p:spPr>
          <a:xfrm>
            <a:off x="4382216" y="3551248"/>
            <a:ext cx="246216" cy="3259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336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ángulo 21"/>
          <p:cNvSpPr/>
          <p:nvPr/>
        </p:nvSpPr>
        <p:spPr>
          <a:xfrm>
            <a:off x="4703147" y="3551242"/>
            <a:ext cx="246216" cy="32592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336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ángulo 22"/>
          <p:cNvSpPr/>
          <p:nvPr/>
        </p:nvSpPr>
        <p:spPr>
          <a:xfrm>
            <a:off x="5026247" y="3551241"/>
            <a:ext cx="246216" cy="32592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336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uadroTexto 23"/>
          <p:cNvSpPr txBox="1"/>
          <p:nvPr/>
        </p:nvSpPr>
        <p:spPr>
          <a:xfrm>
            <a:off x="5487286" y="3529542"/>
            <a:ext cx="2866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Arial Narrow" panose="020B0606020202030204" pitchFamily="34" charset="0"/>
              </a:rPr>
              <a:t>Sin ningún nivel aprobado</a:t>
            </a:r>
            <a:r>
              <a:rPr lang="en-GB" dirty="0">
                <a:latin typeface="Arial Narrow" panose="020B0606020202030204" pitchFamily="34" charset="0"/>
              </a:rPr>
              <a:t>: 19%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2129170" y="4192540"/>
            <a:ext cx="246216" cy="325927"/>
          </a:xfrm>
          <a:prstGeom prst="rect">
            <a:avLst/>
          </a:prstGeom>
          <a:solidFill>
            <a:schemeClr val="bg1"/>
          </a:solidFill>
          <a:ln w="28575">
            <a:solidFill>
              <a:srgbClr val="336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ángulo 25"/>
          <p:cNvSpPr/>
          <p:nvPr/>
        </p:nvSpPr>
        <p:spPr>
          <a:xfrm>
            <a:off x="2452282" y="4192540"/>
            <a:ext cx="246216" cy="32592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solidFill>
              <a:srgbClr val="336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ángulo 26"/>
          <p:cNvSpPr/>
          <p:nvPr/>
        </p:nvSpPr>
        <p:spPr>
          <a:xfrm>
            <a:off x="2775383" y="4193195"/>
            <a:ext cx="246216" cy="3259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336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ángulo 27"/>
          <p:cNvSpPr/>
          <p:nvPr/>
        </p:nvSpPr>
        <p:spPr>
          <a:xfrm>
            <a:off x="3097729" y="4193061"/>
            <a:ext cx="246216" cy="3259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336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ángulo 28"/>
          <p:cNvSpPr/>
          <p:nvPr/>
        </p:nvSpPr>
        <p:spPr>
          <a:xfrm>
            <a:off x="3415000" y="4192539"/>
            <a:ext cx="246216" cy="3259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336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ángulo 29"/>
          <p:cNvSpPr/>
          <p:nvPr/>
        </p:nvSpPr>
        <p:spPr>
          <a:xfrm>
            <a:off x="3736015" y="4192540"/>
            <a:ext cx="246216" cy="3259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336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ángulo 30"/>
          <p:cNvSpPr/>
          <p:nvPr/>
        </p:nvSpPr>
        <p:spPr>
          <a:xfrm>
            <a:off x="4059116" y="4192540"/>
            <a:ext cx="246216" cy="32592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336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ángulo 31"/>
          <p:cNvSpPr/>
          <p:nvPr/>
        </p:nvSpPr>
        <p:spPr>
          <a:xfrm>
            <a:off x="4385876" y="4192539"/>
            <a:ext cx="246216" cy="32592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336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ángulo 32"/>
          <p:cNvSpPr/>
          <p:nvPr/>
        </p:nvSpPr>
        <p:spPr>
          <a:xfrm>
            <a:off x="4703147" y="4192539"/>
            <a:ext cx="246216" cy="32592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336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ángulo 33"/>
          <p:cNvSpPr/>
          <p:nvPr/>
        </p:nvSpPr>
        <p:spPr>
          <a:xfrm>
            <a:off x="5026247" y="4192540"/>
            <a:ext cx="246216" cy="32592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336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CuadroTexto 34"/>
          <p:cNvSpPr txBox="1"/>
          <p:nvPr/>
        </p:nvSpPr>
        <p:spPr>
          <a:xfrm>
            <a:off x="5487286" y="4162433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Arial Narrow" panose="020B0606020202030204" pitchFamily="34" charset="0"/>
              </a:rPr>
              <a:t>Con estudios primarios</a:t>
            </a:r>
            <a:r>
              <a:rPr lang="en-GB" dirty="0">
                <a:latin typeface="Arial Narrow" panose="020B0606020202030204" pitchFamily="34" charset="0"/>
              </a:rPr>
              <a:t>: 48%</a:t>
            </a:r>
          </a:p>
        </p:txBody>
      </p:sp>
      <p:sp>
        <p:nvSpPr>
          <p:cNvPr id="36" name="Rectángulo 35"/>
          <p:cNvSpPr/>
          <p:nvPr/>
        </p:nvSpPr>
        <p:spPr>
          <a:xfrm>
            <a:off x="267862" y="577297"/>
            <a:ext cx="6584748" cy="1392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200"/>
              </a:spcAft>
              <a:tabLst>
                <a:tab pos="1553845" algn="l"/>
              </a:tabLst>
            </a:pPr>
            <a:r>
              <a:rPr lang="es-MX" sz="2400" u="sng" dirty="0">
                <a:solidFill>
                  <a:srgbClr val="1E295B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Situación </a:t>
            </a:r>
            <a:r>
              <a:rPr lang="es-MX" sz="2400" u="sng" dirty="0" smtClean="0">
                <a:solidFill>
                  <a:srgbClr val="1E295B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educativa del país:</a:t>
            </a:r>
            <a:endParaRPr lang="es-MX" sz="2400" u="sng" dirty="0">
              <a:solidFill>
                <a:srgbClr val="1E295B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200"/>
              </a:spcAft>
              <a:tabLst>
                <a:tab pos="1553845" algn="l"/>
              </a:tabLst>
            </a:pPr>
            <a:r>
              <a:rPr lang="es-MX" sz="2400" dirty="0">
                <a:solidFill>
                  <a:srgbClr val="D47228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85% de la población mayor de 15 años </a:t>
            </a:r>
          </a:p>
          <a:p>
            <a:pPr>
              <a:lnSpc>
                <a:spcPct val="115000"/>
              </a:lnSpc>
              <a:spcAft>
                <a:spcPts val="200"/>
              </a:spcAft>
              <a:tabLst>
                <a:tab pos="1553845" algn="l"/>
              </a:tabLst>
            </a:pPr>
            <a:r>
              <a:rPr lang="es-MX" sz="2400" dirty="0">
                <a:solidFill>
                  <a:srgbClr val="D47228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 acceso a educación media</a:t>
            </a:r>
          </a:p>
        </p:txBody>
      </p:sp>
      <p:sp>
        <p:nvSpPr>
          <p:cNvPr id="37" name="Cerrar llave 36"/>
          <p:cNvSpPr/>
          <p:nvPr/>
        </p:nvSpPr>
        <p:spPr>
          <a:xfrm rot="5400000">
            <a:off x="2201864" y="4584692"/>
            <a:ext cx="297950" cy="443339"/>
          </a:xfrm>
          <a:prstGeom prst="rightBrace">
            <a:avLst>
              <a:gd name="adj1" fmla="val 8333"/>
              <a:gd name="adj2" fmla="val 47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CuadroTexto 37"/>
          <p:cNvSpPr txBox="1"/>
          <p:nvPr/>
        </p:nvSpPr>
        <p:spPr>
          <a:xfrm>
            <a:off x="1996655" y="4942038"/>
            <a:ext cx="1220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 Narrow" panose="020B0606020202030204" pitchFamily="34" charset="0"/>
              </a:rPr>
              <a:t>Educación </a:t>
            </a:r>
          </a:p>
          <a:p>
            <a:r>
              <a:rPr lang="es-ES" dirty="0" smtClean="0">
                <a:latin typeface="Arial Narrow" panose="020B0606020202030204" pitchFamily="34" charset="0"/>
              </a:rPr>
              <a:t>media o superior</a:t>
            </a:r>
          </a:p>
          <a:p>
            <a:r>
              <a:rPr lang="es-ES" dirty="0" smtClean="0">
                <a:latin typeface="Arial Narrow" panose="020B0606020202030204" pitchFamily="34" charset="0"/>
              </a:rPr>
              <a:t>15%</a:t>
            </a:r>
            <a:endParaRPr lang="es-ES" dirty="0">
              <a:latin typeface="Arial Narrow" panose="020B0606020202030204" pitchFamily="34" charset="0"/>
            </a:endParaRPr>
          </a:p>
        </p:txBody>
      </p:sp>
      <p:cxnSp>
        <p:nvCxnSpPr>
          <p:cNvPr id="40" name="Conector recto 39"/>
          <p:cNvCxnSpPr/>
          <p:nvPr/>
        </p:nvCxnSpPr>
        <p:spPr>
          <a:xfrm>
            <a:off x="243369" y="6215977"/>
            <a:ext cx="76482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75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7" grpId="0" animBg="1"/>
      <p:bldP spid="38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1176</Words>
  <Application>Microsoft Macintosh PowerPoint</Application>
  <PresentationFormat>Presentación en pantalla (4:3)</PresentationFormat>
  <Paragraphs>128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3" baseType="lpstr">
      <vt:lpstr>Arial</vt:lpstr>
      <vt:lpstr>Arial Black</vt:lpstr>
      <vt:lpstr>Arial Narrow</vt:lpstr>
      <vt:lpstr>Calibri</vt:lpstr>
      <vt:lpstr>Candara</vt:lpstr>
      <vt:lpstr>Georgia</vt:lpstr>
      <vt:lpstr>Georgia Regular</vt:lpstr>
      <vt:lpstr>Segoe UI Black</vt:lpstr>
      <vt:lpstr>Times New Roman</vt:lpstr>
      <vt:lpstr>Tema de Office</vt:lpstr>
      <vt:lpstr>Diagnóstico Sector Educación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Muchas gracias por su atención</vt:lpstr>
      <vt:lpstr>Presentación de PowerPoint</vt:lpstr>
    </vt:vector>
  </TitlesOfParts>
  <Company>Microsoft</Company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Diagnóstico Sector Educación</dc:title>
  <dc:creator>DTP2 Capacitacion</dc:creator>
  <cp:lastModifiedBy>Usuario de Microsoft Office</cp:lastModifiedBy>
  <cp:revision>9</cp:revision>
  <dcterms:created xsi:type="dcterms:W3CDTF">2017-05-19T22:15:31Z</dcterms:created>
  <dcterms:modified xsi:type="dcterms:W3CDTF">2017-05-22T15:04:55Z</dcterms:modified>
</cp:coreProperties>
</file>