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257" r:id="rId2"/>
    <p:sldId id="271" r:id="rId3"/>
    <p:sldId id="289" r:id="rId4"/>
    <p:sldId id="306" r:id="rId5"/>
    <p:sldId id="302" r:id="rId6"/>
    <p:sldId id="296" r:id="rId7"/>
    <p:sldId id="307" r:id="rId8"/>
    <p:sldId id="290" r:id="rId9"/>
    <p:sldId id="308" r:id="rId10"/>
    <p:sldId id="291" r:id="rId11"/>
    <p:sldId id="262" r:id="rId12"/>
    <p:sldId id="297" r:id="rId13"/>
    <p:sldId id="265" r:id="rId14"/>
    <p:sldId id="309" r:id="rId15"/>
    <p:sldId id="284" r:id="rId16"/>
    <p:sldId id="310" r:id="rId17"/>
    <p:sldId id="277" r:id="rId18"/>
    <p:sldId id="275" r:id="rId19"/>
    <p:sldId id="311" r:id="rId20"/>
    <p:sldId id="303" r:id="rId21"/>
    <p:sldId id="304" r:id="rId22"/>
    <p:sldId id="300" r:id="rId23"/>
    <p:sldId id="295" r:id="rId24"/>
    <p:sldId id="270" r:id="rId25"/>
    <p:sldId id="305" r:id="rId26"/>
    <p:sldId id="269" r:id="rId27"/>
    <p:sldId id="298" r:id="rId28"/>
    <p:sldId id="301" r:id="rId29"/>
    <p:sldId id="288" r:id="rId30"/>
  </p:sldIdLst>
  <p:sldSz cx="9144000" cy="6858000" type="screen4x3"/>
  <p:notesSz cx="6797675" cy="9931400"/>
  <p:defaultTextStyle>
    <a:defPPr>
      <a:defRPr lang="es-G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Estilo temático 1 - Énfasis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012ECD-51FC-41F1-AA8D-1B2483CD663E}" styleName="Estilo claro 2 - Acento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490" autoAdjust="0"/>
    <p:restoredTop sz="94709" autoAdjust="0"/>
  </p:normalViewPr>
  <p:slideViewPr>
    <p:cSldViewPr>
      <p:cViewPr>
        <p:scale>
          <a:sx n="64" d="100"/>
          <a:sy n="64" d="100"/>
        </p:scale>
        <p:origin x="2776" y="7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notesMaster" Target="notesMasters/notesMaster1.xml"/><Relationship Id="rId32" Type="http://schemas.openxmlformats.org/officeDocument/2006/relationships/handoutMaster" Target="handoutMasters/handoutMaster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esProps" Target="presProps.xml"/><Relationship Id="rId34" Type="http://schemas.openxmlformats.org/officeDocument/2006/relationships/viewProps" Target="viewProps.xml"/><Relationship Id="rId35" Type="http://schemas.openxmlformats.org/officeDocument/2006/relationships/theme" Target="theme/theme1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/C:\Users\agrajeda.INTRA\Documents\Documents\ADA%20LIS\Ada%20Lis\MAGA\A&#209;O%202017\PRESUPUESTO%20ABIERTO\GRAFICAS.xlsx" TargetMode="External"/><Relationship Id="rId2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0632786076492508"/>
          <c:y val="0.0403186830984373"/>
          <c:w val="0.917416199640843"/>
          <c:h val="0.760886291454428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Hoja3!$A$100</c:f>
              <c:strCache>
                <c:ptCount val="1"/>
                <c:pt idx="0">
                  <c:v>01 Actividades Centrales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chemeClr val="bg1"/>
                    </a:solidFill>
                  </a:defRPr>
                </a:pPr>
                <a:endParaRPr lang="es-ES_tradn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Hoja3!$B$99:$H$99</c:f>
              <c:numCache>
                <c:formatCode>General</c:formatCode>
                <c:ptCount val="7"/>
                <c:pt idx="0">
                  <c:v>2016.0</c:v>
                </c:pt>
                <c:pt idx="1">
                  <c:v>2017.0</c:v>
                </c:pt>
                <c:pt idx="2">
                  <c:v>2018.0</c:v>
                </c:pt>
                <c:pt idx="3">
                  <c:v>2019.0</c:v>
                </c:pt>
                <c:pt idx="4">
                  <c:v>2020.0</c:v>
                </c:pt>
                <c:pt idx="5">
                  <c:v>2021.0</c:v>
                </c:pt>
                <c:pt idx="6">
                  <c:v>2022.0</c:v>
                </c:pt>
              </c:numCache>
            </c:numRef>
          </c:cat>
          <c:val>
            <c:numRef>
              <c:f>Hoja3!$B$100:$H$100</c:f>
              <c:numCache>
                <c:formatCode>General</c:formatCode>
                <c:ptCount val="7"/>
                <c:pt idx="0">
                  <c:v>179.8</c:v>
                </c:pt>
                <c:pt idx="1">
                  <c:v>144.7</c:v>
                </c:pt>
                <c:pt idx="2">
                  <c:v>219.3</c:v>
                </c:pt>
                <c:pt idx="3">
                  <c:v>246.3</c:v>
                </c:pt>
                <c:pt idx="4">
                  <c:v>238.6</c:v>
                </c:pt>
                <c:pt idx="5">
                  <c:v>262.5</c:v>
                </c:pt>
                <c:pt idx="6">
                  <c:v>288.8</c:v>
                </c:pt>
              </c:numCache>
            </c:numRef>
          </c:val>
        </c:ser>
        <c:ser>
          <c:idx val="1"/>
          <c:order val="1"/>
          <c:tx>
            <c:strRef>
              <c:f>Hoja3!$A$101</c:f>
              <c:strCache>
                <c:ptCount val="1"/>
                <c:pt idx="0">
                  <c:v>11 Apoyo a la Agricultura Familiar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chemeClr val="bg1"/>
                    </a:solidFill>
                  </a:defRPr>
                </a:pPr>
                <a:endParaRPr lang="es-ES_tradn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Hoja3!$B$99:$H$99</c:f>
              <c:numCache>
                <c:formatCode>General</c:formatCode>
                <c:ptCount val="7"/>
                <c:pt idx="0">
                  <c:v>2016.0</c:v>
                </c:pt>
                <c:pt idx="1">
                  <c:v>2017.0</c:v>
                </c:pt>
                <c:pt idx="2">
                  <c:v>2018.0</c:v>
                </c:pt>
                <c:pt idx="3">
                  <c:v>2019.0</c:v>
                </c:pt>
                <c:pt idx="4">
                  <c:v>2020.0</c:v>
                </c:pt>
                <c:pt idx="5">
                  <c:v>2021.0</c:v>
                </c:pt>
                <c:pt idx="6">
                  <c:v>2022.0</c:v>
                </c:pt>
              </c:numCache>
            </c:numRef>
          </c:cat>
          <c:val>
            <c:numRef>
              <c:f>Hoja3!$B$101:$H$101</c:f>
              <c:numCache>
                <c:formatCode>General</c:formatCode>
                <c:ptCount val="7"/>
                <c:pt idx="0">
                  <c:v>537.7</c:v>
                </c:pt>
                <c:pt idx="1">
                  <c:v>413.1</c:v>
                </c:pt>
                <c:pt idx="2" formatCode="0.0">
                  <c:v>834.0</c:v>
                </c:pt>
                <c:pt idx="3">
                  <c:v>697.5</c:v>
                </c:pt>
                <c:pt idx="4">
                  <c:v>710.9000000000001</c:v>
                </c:pt>
                <c:pt idx="5">
                  <c:v>747.4</c:v>
                </c:pt>
                <c:pt idx="6">
                  <c:v>787.7</c:v>
                </c:pt>
              </c:numCache>
            </c:numRef>
          </c:val>
        </c:ser>
        <c:ser>
          <c:idx val="2"/>
          <c:order val="2"/>
          <c:tx>
            <c:strRef>
              <c:f>Hoja3!$A$102</c:f>
              <c:strCache>
                <c:ptCount val="1"/>
                <c:pt idx="0">
                  <c:v>12 Desarrollo Sostenible de los RRNN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chemeClr val="bg1"/>
                    </a:solidFill>
                  </a:defRPr>
                </a:pPr>
                <a:endParaRPr lang="es-ES_tradn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Hoja3!$B$99:$H$99</c:f>
              <c:numCache>
                <c:formatCode>General</c:formatCode>
                <c:ptCount val="7"/>
                <c:pt idx="0">
                  <c:v>2016.0</c:v>
                </c:pt>
                <c:pt idx="1">
                  <c:v>2017.0</c:v>
                </c:pt>
                <c:pt idx="2">
                  <c:v>2018.0</c:v>
                </c:pt>
                <c:pt idx="3">
                  <c:v>2019.0</c:v>
                </c:pt>
                <c:pt idx="4">
                  <c:v>2020.0</c:v>
                </c:pt>
                <c:pt idx="5">
                  <c:v>2021.0</c:v>
                </c:pt>
                <c:pt idx="6">
                  <c:v>2022.0</c:v>
                </c:pt>
              </c:numCache>
            </c:numRef>
          </c:cat>
          <c:val>
            <c:numRef>
              <c:f>Hoja3!$B$102:$H$102</c:f>
              <c:numCache>
                <c:formatCode>General</c:formatCode>
                <c:ptCount val="7"/>
                <c:pt idx="0" formatCode="0.0">
                  <c:v>33.6</c:v>
                </c:pt>
                <c:pt idx="1">
                  <c:v>30.4</c:v>
                </c:pt>
                <c:pt idx="2">
                  <c:v>82.8</c:v>
                </c:pt>
                <c:pt idx="3">
                  <c:v>83.8</c:v>
                </c:pt>
                <c:pt idx="4">
                  <c:v>86.4</c:v>
                </c:pt>
                <c:pt idx="5">
                  <c:v>86.4</c:v>
                </c:pt>
                <c:pt idx="6" formatCode="0.0">
                  <c:v>95.0</c:v>
                </c:pt>
              </c:numCache>
            </c:numRef>
          </c:val>
        </c:ser>
        <c:ser>
          <c:idx val="3"/>
          <c:order val="3"/>
          <c:tx>
            <c:strRef>
              <c:f>Hoja3!$A$103</c:f>
              <c:strCache>
                <c:ptCount val="1"/>
                <c:pt idx="0">
                  <c:v>13 Apoyo a la Prod. y Comp. Agrop. e Hidrob.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chemeClr val="bg1"/>
                    </a:solidFill>
                  </a:defRPr>
                </a:pPr>
                <a:endParaRPr lang="es-ES_tradn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Hoja3!$B$99:$H$99</c:f>
              <c:numCache>
                <c:formatCode>General</c:formatCode>
                <c:ptCount val="7"/>
                <c:pt idx="0">
                  <c:v>2016.0</c:v>
                </c:pt>
                <c:pt idx="1">
                  <c:v>2017.0</c:v>
                </c:pt>
                <c:pt idx="2">
                  <c:v>2018.0</c:v>
                </c:pt>
                <c:pt idx="3">
                  <c:v>2019.0</c:v>
                </c:pt>
                <c:pt idx="4">
                  <c:v>2020.0</c:v>
                </c:pt>
                <c:pt idx="5">
                  <c:v>2021.0</c:v>
                </c:pt>
                <c:pt idx="6">
                  <c:v>2022.0</c:v>
                </c:pt>
              </c:numCache>
            </c:numRef>
          </c:cat>
          <c:val>
            <c:numRef>
              <c:f>Hoja3!$B$103:$H$103</c:f>
              <c:numCache>
                <c:formatCode>General</c:formatCode>
                <c:ptCount val="7"/>
                <c:pt idx="0">
                  <c:v>192.2</c:v>
                </c:pt>
                <c:pt idx="1">
                  <c:v>295.7</c:v>
                </c:pt>
                <c:pt idx="2">
                  <c:v>900.1</c:v>
                </c:pt>
                <c:pt idx="3">
                  <c:v>900.7</c:v>
                </c:pt>
                <c:pt idx="4">
                  <c:v>896.6</c:v>
                </c:pt>
                <c:pt idx="5">
                  <c:v>982.2</c:v>
                </c:pt>
                <c:pt idx="6">
                  <c:v>1076.5</c:v>
                </c:pt>
              </c:numCache>
            </c:numRef>
          </c:val>
        </c:ser>
        <c:ser>
          <c:idx val="4"/>
          <c:order val="4"/>
          <c:tx>
            <c:strRef>
              <c:f>Hoja3!$A$104</c:f>
              <c:strCache>
                <c:ptCount val="1"/>
                <c:pt idx="0">
                  <c:v>99 Partidas No Asignables a Programas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solidFill>
                      <a:schemeClr val="bg1"/>
                    </a:solidFill>
                  </a:defRPr>
                </a:pPr>
                <a:endParaRPr lang="es-ES_tradn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Hoja3!$B$99:$H$99</c:f>
              <c:numCache>
                <c:formatCode>General</c:formatCode>
                <c:ptCount val="7"/>
                <c:pt idx="0">
                  <c:v>2016.0</c:v>
                </c:pt>
                <c:pt idx="1">
                  <c:v>2017.0</c:v>
                </c:pt>
                <c:pt idx="2">
                  <c:v>2018.0</c:v>
                </c:pt>
                <c:pt idx="3">
                  <c:v>2019.0</c:v>
                </c:pt>
                <c:pt idx="4">
                  <c:v>2020.0</c:v>
                </c:pt>
                <c:pt idx="5">
                  <c:v>2021.0</c:v>
                </c:pt>
                <c:pt idx="6">
                  <c:v>2022.0</c:v>
                </c:pt>
              </c:numCache>
            </c:numRef>
          </c:cat>
          <c:val>
            <c:numRef>
              <c:f>Hoja3!$B$104:$H$104</c:f>
              <c:numCache>
                <c:formatCode>0.0</c:formatCode>
                <c:ptCount val="7"/>
                <c:pt idx="0">
                  <c:v>308.6</c:v>
                </c:pt>
                <c:pt idx="1">
                  <c:v>286.3999999999999</c:v>
                </c:pt>
                <c:pt idx="2">
                  <c:v>420.0</c:v>
                </c:pt>
                <c:pt idx="3" formatCode="General">
                  <c:v>420.5</c:v>
                </c:pt>
                <c:pt idx="4" formatCode="General">
                  <c:v>420.5</c:v>
                </c:pt>
                <c:pt idx="5" formatCode="General">
                  <c:v>462.6</c:v>
                </c:pt>
                <c:pt idx="6" formatCode="General">
                  <c:v>508.8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overlap val="100"/>
        <c:axId val="-767851888"/>
        <c:axId val="-767849840"/>
      </c:barChart>
      <c:catAx>
        <c:axId val="-7678518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400" b="1"/>
            </a:pPr>
            <a:endParaRPr lang="es-ES_tradnl"/>
          </a:p>
        </c:txPr>
        <c:crossAx val="-767849840"/>
        <c:crosses val="autoZero"/>
        <c:auto val="1"/>
        <c:lblAlgn val="ctr"/>
        <c:lblOffset val="100"/>
        <c:noMultiLvlLbl val="0"/>
      </c:catAx>
      <c:valAx>
        <c:axId val="-76784984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crossAx val="-767851888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0959438832525"/>
          <c:y val="0.886764472184783"/>
          <c:w val="0.9040561167475"/>
          <c:h val="0.0959858507373218"/>
        </c:manualLayout>
      </c:layout>
      <c:overlay val="0"/>
      <c:txPr>
        <a:bodyPr/>
        <a:lstStyle/>
        <a:p>
          <a:pPr>
            <a:defRPr sz="1100"/>
          </a:pPr>
          <a:endParaRPr lang="es-ES_tradnl"/>
        </a:p>
      </c:txPr>
    </c:legend>
    <c:plotVisOnly val="1"/>
    <c:dispBlanksAs val="gap"/>
    <c:showDLblsOverMax val="0"/>
  </c:chart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0.30186</cdr:x>
      <cdr:y>0.05124</cdr:y>
    </cdr:from>
    <cdr:to>
      <cdr:x>0.7795</cdr:x>
      <cdr:y>0.10461</cdr:y>
    </cdr:to>
    <cdr:sp macro="" textlink="">
      <cdr:nvSpPr>
        <cdr:cNvPr id="3" name="1 CuadroTexto"/>
        <cdr:cNvSpPr txBox="1"/>
      </cdr:nvSpPr>
      <cdr:spPr>
        <a:xfrm xmlns:a="http://schemas.openxmlformats.org/drawingml/2006/main">
          <a:off x="2184357" y="284090"/>
          <a:ext cx="3456392" cy="295916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ES" sz="1600" dirty="0" smtClean="0"/>
            <a:t> En millones de quetzales.</a:t>
          </a:r>
          <a:endParaRPr lang="es-ES" sz="1600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9DBC37-86A4-424A-82F6-1A2FE31F5AF1}" type="datetimeFigureOut">
              <a:rPr lang="es-ES" smtClean="0"/>
              <a:t>29/5/17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2"/>
          </p:nvPr>
        </p:nvSpPr>
        <p:spPr>
          <a:xfrm>
            <a:off x="0" y="9432925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3"/>
          </p:nvPr>
        </p:nvSpPr>
        <p:spPr>
          <a:xfrm>
            <a:off x="3849688" y="9432925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84FF82-42C1-4070-87F9-72252E9072BB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141313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275" cy="49691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49862" y="0"/>
            <a:ext cx="2946275" cy="49691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1ADFE3-CDD5-440B-A7AD-688BB69851F9}" type="datetimeFigureOut">
              <a:rPr lang="es-ES" smtClean="0"/>
              <a:t>29/5/17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915988" y="744538"/>
            <a:ext cx="4965700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0383" y="4718094"/>
            <a:ext cx="5436909" cy="446879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9432795"/>
            <a:ext cx="2946275" cy="49691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49862" y="9432795"/>
            <a:ext cx="2946275" cy="49691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E59D49-0DDE-487B-A621-C578D7B1E83C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73596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E59D49-0DDE-487B-A621-C578D7B1E83C}" type="slidenum">
              <a:rPr lang="es-ES" smtClean="0"/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950385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E59D49-0DDE-487B-A621-C578D7B1E83C}" type="slidenum">
              <a:rPr lang="es-ES" smtClean="0"/>
              <a:t>20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950385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E59D49-0DDE-487B-A621-C578D7B1E83C}" type="slidenum">
              <a:rPr lang="es-ES" smtClean="0"/>
              <a:t>21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950385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E59D49-0DDE-487B-A621-C578D7B1E83C}" type="slidenum">
              <a:rPr lang="es-ES" smtClean="0"/>
              <a:t>22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950385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E59D49-0DDE-487B-A621-C578D7B1E83C}" type="slidenum">
              <a:rPr lang="es-ES" smtClean="0"/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950385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E59D49-0DDE-487B-A621-C578D7B1E83C}" type="slidenum">
              <a:rPr lang="es-ES" smtClean="0"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950385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E59D49-0DDE-487B-A621-C578D7B1E83C}" type="slidenum">
              <a:rPr lang="es-ES" smtClean="0"/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950385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E59D49-0DDE-487B-A621-C578D7B1E83C}" type="slidenum">
              <a:rPr lang="es-ES" smtClean="0"/>
              <a:t>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950385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E59D49-0DDE-487B-A621-C578D7B1E83C}" type="slidenum">
              <a:rPr lang="es-ES" smtClean="0"/>
              <a:t>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950385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E59D49-0DDE-487B-A621-C578D7B1E83C}" type="slidenum">
              <a:rPr lang="es-ES" smtClean="0"/>
              <a:t>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950385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E59D49-0DDE-487B-A621-C578D7B1E83C}" type="slidenum">
              <a:rPr lang="es-ES" smtClean="0"/>
              <a:t>10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950385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E59D49-0DDE-487B-A621-C578D7B1E83C}" type="slidenum">
              <a:rPr lang="es-ES" smtClean="0"/>
              <a:t>12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950385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539552" y="1340768"/>
            <a:ext cx="4102224" cy="1470025"/>
          </a:xfrm>
        </p:spPr>
        <p:txBody>
          <a:bodyPr/>
          <a:lstStyle>
            <a:lvl1pPr algn="l">
              <a:defRPr b="1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GT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611560" y="3356992"/>
            <a:ext cx="4968552" cy="1728192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dirty="0" smtClean="0"/>
              <a:t>Haga clic para modificar el estilo de subtítulo del patrón</a:t>
            </a:r>
            <a:endParaRPr lang="es-GT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871B0-89B0-4788-9ED4-2950639FCA08}" type="datetime1">
              <a:rPr lang="es-GT" smtClean="0"/>
              <a:t>29/05/17</a:t>
            </a:fld>
            <a:endParaRPr lang="es-GT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61845-E7B1-4193-8532-5A4CFE04E7A8}" type="slidenum">
              <a:rPr lang="es-GT" smtClean="0"/>
              <a:t>‹Nr.›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40610636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GT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GT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611D8-DA30-4024-8748-A3A641EBEEC8}" type="datetime1">
              <a:rPr lang="es-GT" smtClean="0"/>
              <a:t>29/05/17</a:t>
            </a:fld>
            <a:endParaRPr lang="es-GT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61845-E7B1-4193-8532-5A4CFE04E7A8}" type="slidenum">
              <a:rPr lang="es-GT" smtClean="0"/>
              <a:t>‹Nr.›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27380006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GT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GT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2D971-31F6-4E2B-8FA6-E0089D18B17B}" type="datetime1">
              <a:rPr lang="es-GT" smtClean="0"/>
              <a:t>29/05/17</a:t>
            </a:fld>
            <a:endParaRPr lang="es-GT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61845-E7B1-4193-8532-5A4CFE04E7A8}" type="slidenum">
              <a:rPr lang="es-GT" smtClean="0"/>
              <a:t>‹Nr.›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41011348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GT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GT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07584-EE96-4116-BA2B-A3604AF0A70B}" type="datetime1">
              <a:rPr lang="es-GT" smtClean="0"/>
              <a:t>29/05/17</a:t>
            </a:fld>
            <a:endParaRPr lang="es-GT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61845-E7B1-4193-8532-5A4CFE04E7A8}" type="slidenum">
              <a:rPr lang="es-GT" smtClean="0"/>
              <a:t>‹Nr.›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518345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GT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37CE8-A3A1-4C27-BCDA-1B18C5DFDED2}" type="datetime1">
              <a:rPr lang="es-GT" smtClean="0"/>
              <a:t>29/05/17</a:t>
            </a:fld>
            <a:endParaRPr lang="es-GT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61845-E7B1-4193-8532-5A4CFE04E7A8}" type="slidenum">
              <a:rPr lang="es-GT" smtClean="0"/>
              <a:t>‹Nr.›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3523520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GT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GT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GT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BE9F0-CE40-4AB1-8B16-47AA51014457}" type="datetime1">
              <a:rPr lang="es-GT" smtClean="0"/>
              <a:t>29/05/17</a:t>
            </a:fld>
            <a:endParaRPr lang="es-GT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61845-E7B1-4193-8532-5A4CFE04E7A8}" type="slidenum">
              <a:rPr lang="es-GT" smtClean="0"/>
              <a:t>‹Nr.›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31075353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GT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GT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GT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906F-BF61-40E5-A396-3C8BF53E12FB}" type="datetime1">
              <a:rPr lang="es-GT" smtClean="0"/>
              <a:t>29/05/17</a:t>
            </a:fld>
            <a:endParaRPr lang="es-GT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61845-E7B1-4193-8532-5A4CFE04E7A8}" type="slidenum">
              <a:rPr lang="es-GT" smtClean="0"/>
              <a:t>‹Nr.›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42174606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GT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40EF6-E126-4904-84D8-EACE39F15B5B}" type="datetime1">
              <a:rPr lang="es-GT" smtClean="0"/>
              <a:t>29/05/17</a:t>
            </a:fld>
            <a:endParaRPr lang="es-GT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61845-E7B1-4193-8532-5A4CFE04E7A8}" type="slidenum">
              <a:rPr lang="es-GT" smtClean="0"/>
              <a:t>‹Nr.›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248824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20667-7776-4F6B-AC6B-D134DB54A1F7}" type="datetime1">
              <a:rPr lang="es-GT" smtClean="0"/>
              <a:t>29/05/17</a:t>
            </a:fld>
            <a:endParaRPr lang="es-GT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61845-E7B1-4193-8532-5A4CFE04E7A8}" type="slidenum">
              <a:rPr lang="es-GT" smtClean="0"/>
              <a:t>‹Nr.›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26093001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GT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GT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BADF3-B522-485F-AA20-7FA352F8288F}" type="datetime1">
              <a:rPr lang="es-GT" smtClean="0"/>
              <a:t>29/05/17</a:t>
            </a:fld>
            <a:endParaRPr lang="es-GT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61845-E7B1-4193-8532-5A4CFE04E7A8}" type="slidenum">
              <a:rPr lang="es-GT" smtClean="0"/>
              <a:t>‹Nr.›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169408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GT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GT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234B9-42AB-4CD3-9714-2C96C788BD26}" type="datetime1">
              <a:rPr lang="es-GT" smtClean="0"/>
              <a:t>29/05/17</a:t>
            </a:fld>
            <a:endParaRPr lang="es-GT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61845-E7B1-4193-8532-5A4CFE04E7A8}" type="slidenum">
              <a:rPr lang="es-GT" smtClean="0"/>
              <a:t>‹Nr.›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39305918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323528" y="188640"/>
            <a:ext cx="4762872" cy="12101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s-ES" dirty="0" smtClean="0"/>
              <a:t>Haga clic para modificar el estilo de título del patrón</a:t>
            </a:r>
            <a:endParaRPr lang="es-GT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323528" y="1556792"/>
            <a:ext cx="7704856" cy="4536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GT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925B68-0DEC-490E-8A79-4510AF3B891A}" type="datetime1">
              <a:rPr lang="es-GT" smtClean="0"/>
              <a:t>29/05/17</a:t>
            </a:fld>
            <a:endParaRPr lang="es-GT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GT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E61845-E7B1-4193-8532-5A4CFE04E7A8}" type="slidenum">
              <a:rPr lang="es-GT" smtClean="0"/>
              <a:t>‹Nr.›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801256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200" b="1" kern="1200">
          <a:solidFill>
            <a:srgbClr val="37609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G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1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g"/><Relationship Id="rId3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9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0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CuadroTexto"/>
          <p:cNvSpPr txBox="1"/>
          <p:nvPr/>
        </p:nvSpPr>
        <p:spPr>
          <a:xfrm>
            <a:off x="107504" y="6237312"/>
            <a:ext cx="23042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s-GT" sz="1400" b="1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ea typeface="Segoe UI Black" pitchFamily="34" charset="0"/>
                <a:cs typeface="Arial" pitchFamily="34" charset="0"/>
              </a:rPr>
              <a:t>Guatemala, mayo 2017</a:t>
            </a:r>
            <a:endParaRPr lang="es-GT" sz="1400" b="1" dirty="0">
              <a:solidFill>
                <a:schemeClr val="tx2">
                  <a:lumMod val="50000"/>
                </a:schemeClr>
              </a:solidFill>
              <a:latin typeface="Arial" pitchFamily="34" charset="0"/>
              <a:ea typeface="Segoe UI Black" pitchFamily="34" charset="0"/>
              <a:cs typeface="Arial" pitchFamily="34" charset="0"/>
            </a:endParaRPr>
          </a:p>
        </p:txBody>
      </p:sp>
      <p:sp>
        <p:nvSpPr>
          <p:cNvPr id="9" name="1 Título"/>
          <p:cNvSpPr txBox="1">
            <a:spLocks/>
          </p:cNvSpPr>
          <p:nvPr/>
        </p:nvSpPr>
        <p:spPr>
          <a:xfrm>
            <a:off x="395536" y="764704"/>
            <a:ext cx="4032448" cy="15841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GT" sz="28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ea typeface="Segoe UI Black" pitchFamily="34" charset="0"/>
                <a:cs typeface="Arial" pitchFamily="34" charset="0"/>
              </a:rPr>
              <a:t>Formulación </a:t>
            </a:r>
            <a:r>
              <a:rPr lang="es-GT" sz="28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ea typeface="Segoe UI Black" pitchFamily="34" charset="0"/>
                <a:cs typeface="Arial" pitchFamily="34" charset="0"/>
              </a:rPr>
              <a:t>Presupuestaria </a:t>
            </a:r>
            <a:endParaRPr lang="es-GT" sz="28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ea typeface="Segoe UI Black" pitchFamily="34" charset="0"/>
              <a:cs typeface="Arial" pitchFamily="34" charset="0"/>
            </a:endParaRPr>
          </a:p>
          <a:p>
            <a:r>
              <a:rPr lang="es-GT" sz="28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ea typeface="Segoe UI Black" pitchFamily="34" charset="0"/>
                <a:cs typeface="Arial" pitchFamily="34" charset="0"/>
              </a:rPr>
              <a:t>Multianual </a:t>
            </a:r>
            <a:r>
              <a:rPr lang="es-GT" sz="28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ea typeface="Segoe UI Black" pitchFamily="34" charset="0"/>
                <a:cs typeface="Arial" pitchFamily="34" charset="0"/>
              </a:rPr>
              <a:t>2018-2022</a:t>
            </a:r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61845-E7B1-4193-8532-5A4CFE04E7A8}" type="slidenum">
              <a:rPr lang="es-GT" smtClean="0"/>
              <a:t>1</a:t>
            </a:fld>
            <a:endParaRPr lang="es-GT"/>
          </a:p>
        </p:txBody>
      </p:sp>
      <p:pic>
        <p:nvPicPr>
          <p:cNvPr id="7" name="Picture 6" descr="Logo MAGA en media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2636912"/>
            <a:ext cx="2592288" cy="1684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076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nteriores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-27384"/>
            <a:ext cx="9144000" cy="6858000"/>
          </a:xfrm>
          <a:prstGeom prst="rect">
            <a:avLst/>
          </a:prstGeom>
        </p:spPr>
      </p:pic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323528" y="188640"/>
            <a:ext cx="4762872" cy="792088"/>
          </a:xfrm>
        </p:spPr>
        <p:txBody>
          <a:bodyPr>
            <a:noAutofit/>
          </a:bodyPr>
          <a:lstStyle/>
          <a:p>
            <a:pPr algn="ctr"/>
            <a:r>
              <a:rPr lang="es-GT" sz="2800" dirty="0" smtClean="0">
                <a:solidFill>
                  <a:srgbClr val="17375E"/>
                </a:solidFill>
              </a:rPr>
              <a:t>Oferta Programática Vigente y Costo 2017 </a:t>
            </a:r>
            <a:r>
              <a:rPr lang="es-GT" sz="1600" dirty="0" smtClean="0">
                <a:solidFill>
                  <a:srgbClr val="17375E"/>
                </a:solidFill>
              </a:rPr>
              <a:t>(Cifras al 22/05/2017)</a:t>
            </a:r>
            <a:endParaRPr lang="es-GT" sz="1600" dirty="0">
              <a:solidFill>
                <a:srgbClr val="17375E"/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0" y="6309851"/>
            <a:ext cx="611560" cy="365125"/>
          </a:xfrm>
        </p:spPr>
        <p:txBody>
          <a:bodyPr/>
          <a:lstStyle/>
          <a:p>
            <a:pPr algn="ctr"/>
            <a:fld id="{07E61845-E7B1-4193-8532-5A4CFE04E7A8}" type="slidenum">
              <a:rPr lang="es-GT" b="1" smtClean="0">
                <a:solidFill>
                  <a:schemeClr val="tx1"/>
                </a:solidFill>
              </a:rPr>
              <a:pPr algn="ctr"/>
              <a:t>10</a:t>
            </a:fld>
            <a:endParaRPr lang="es-GT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3578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107504" y="404664"/>
            <a:ext cx="4572000" cy="548680"/>
          </a:xfrm>
        </p:spPr>
        <p:txBody>
          <a:bodyPr>
            <a:noAutofit/>
          </a:bodyPr>
          <a:lstStyle/>
          <a:p>
            <a:pPr algn="ctr"/>
            <a:r>
              <a:rPr lang="es-GT" sz="2400" b="1" dirty="0" smtClean="0">
                <a:solidFill>
                  <a:srgbClr val="17375E"/>
                </a:solidFill>
              </a:rPr>
              <a:t>Oferta Programática Vigente y Costo 2017</a:t>
            </a:r>
            <a:endParaRPr lang="es-GT" sz="2400" b="1" dirty="0">
              <a:solidFill>
                <a:srgbClr val="17375E"/>
              </a:solidFill>
            </a:endParaRPr>
          </a:p>
        </p:txBody>
      </p:sp>
      <p:sp>
        <p:nvSpPr>
          <p:cNvPr id="4" name="3 Marcador de contenido"/>
          <p:cNvSpPr>
            <a:spLocks noGrp="1"/>
          </p:cNvSpPr>
          <p:nvPr>
            <p:ph idx="1"/>
          </p:nvPr>
        </p:nvSpPr>
        <p:spPr>
          <a:xfrm>
            <a:off x="395535" y="4941168"/>
            <a:ext cx="7344817" cy="1440160"/>
          </a:xfrm>
        </p:spPr>
        <p:txBody>
          <a:bodyPr>
            <a:noAutofit/>
          </a:bodyPr>
          <a:lstStyle/>
          <a:p>
            <a:pPr marL="57150" indent="0" algn="just">
              <a:spcBef>
                <a:spcPts val="0"/>
              </a:spcBef>
              <a:buNone/>
            </a:pPr>
            <a:r>
              <a:rPr lang="es-GT" sz="1300" dirty="0" smtClean="0"/>
              <a:t>El presupuesto institucional está constituido por 5 programas, siendo el más relevante Apoyo a la Agricultura Familiar  (programa 11), con respecto al presupuesto total de la entidad.  Dentro del programa se brinda asistencia alimentaria, técnica y financiera, capacitaciones,  insumos agropecuarios entre otros bienes y servicios.  </a:t>
            </a:r>
          </a:p>
          <a:p>
            <a:pPr marL="57150" indent="0" algn="just">
              <a:spcBef>
                <a:spcPts val="0"/>
              </a:spcBef>
              <a:buNone/>
            </a:pPr>
            <a:r>
              <a:rPr lang="es-GT" sz="1300" dirty="0" smtClean="0"/>
              <a:t>La entidad tiene programado atender 1,065,558 beneficiarios en el 2017, distribuidos entre los programas sustantivos. La población objetivo total por atender es de 1,299,377 familias en infrasubsistencia, subsistencia, excedentarios, pequeños comerciales y grandes comerciales.</a:t>
            </a:r>
          </a:p>
          <a:p>
            <a:pPr algn="just"/>
            <a:endParaRPr lang="es-GT" sz="1300" dirty="0"/>
          </a:p>
        </p:txBody>
      </p:sp>
      <p:sp>
        <p:nvSpPr>
          <p:cNvPr id="2" name="1 CuadroTexto"/>
          <p:cNvSpPr txBox="1"/>
          <p:nvPr/>
        </p:nvSpPr>
        <p:spPr>
          <a:xfrm>
            <a:off x="5724128" y="1124744"/>
            <a:ext cx="23042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 smtClean="0"/>
              <a:t>Cantidad de beneficiarios</a:t>
            </a:r>
            <a:endParaRPr lang="es-ES" sz="1400" b="1" dirty="0"/>
          </a:p>
        </p:txBody>
      </p:sp>
      <p:sp>
        <p:nvSpPr>
          <p:cNvPr id="10" name="9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-32245" y="6309320"/>
            <a:ext cx="499789" cy="365125"/>
          </a:xfrm>
        </p:spPr>
        <p:txBody>
          <a:bodyPr/>
          <a:lstStyle/>
          <a:p>
            <a:pPr algn="ctr"/>
            <a:fld id="{07E61845-E7B1-4193-8532-5A4CFE04E7A8}" type="slidenum">
              <a:rPr lang="es-GT" b="1" smtClean="0">
                <a:solidFill>
                  <a:schemeClr val="tx1"/>
                </a:solidFill>
              </a:rPr>
              <a:pPr algn="ctr"/>
              <a:t>11</a:t>
            </a:fld>
            <a:endParaRPr lang="es-GT" b="1" dirty="0">
              <a:solidFill>
                <a:schemeClr val="tx1"/>
              </a:solidFill>
            </a:endParaRPr>
          </a:p>
        </p:txBody>
      </p:sp>
      <p:pic>
        <p:nvPicPr>
          <p:cNvPr id="5" name="Picture 4" descr="Cuadro 0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340768"/>
            <a:ext cx="7632848" cy="3398692"/>
          </a:xfrm>
          <a:prstGeom prst="rect">
            <a:avLst/>
          </a:prstGeom>
        </p:spPr>
      </p:pic>
      <p:pic>
        <p:nvPicPr>
          <p:cNvPr id="7" name="Picture 4" descr="Cuadro 03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13" t="84602" r="30406" b="9694"/>
          <a:stretch/>
        </p:blipFill>
        <p:spPr>
          <a:xfrm>
            <a:off x="5634507" y="4404575"/>
            <a:ext cx="219892" cy="193871"/>
          </a:xfrm>
          <a:prstGeom prst="rect">
            <a:avLst/>
          </a:prstGeom>
        </p:spPr>
      </p:pic>
      <p:pic>
        <p:nvPicPr>
          <p:cNvPr id="8" name="Picture 4" descr="Cuadro 03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99" t="90589" r="30440" b="4484"/>
          <a:stretch/>
        </p:blipFill>
        <p:spPr>
          <a:xfrm>
            <a:off x="5634507" y="4221088"/>
            <a:ext cx="233637" cy="167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85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1115616" y="2132856"/>
            <a:ext cx="6264696" cy="2592288"/>
          </a:xfrm>
        </p:spPr>
        <p:txBody>
          <a:bodyPr>
            <a:noAutofit/>
          </a:bodyPr>
          <a:lstStyle/>
          <a:p>
            <a:pPr algn="ctr"/>
            <a:r>
              <a:rPr lang="es-GT" sz="5400" dirty="0" smtClean="0">
                <a:solidFill>
                  <a:srgbClr val="17375E"/>
                </a:solidFill>
              </a:rPr>
              <a:t>Oferta Programática Multianual </a:t>
            </a:r>
            <a:br>
              <a:rPr lang="es-GT" sz="5400" dirty="0" smtClean="0">
                <a:solidFill>
                  <a:srgbClr val="17375E"/>
                </a:solidFill>
              </a:rPr>
            </a:br>
            <a:r>
              <a:rPr lang="es-GT" sz="5400" dirty="0" smtClean="0">
                <a:solidFill>
                  <a:srgbClr val="17375E"/>
                </a:solidFill>
              </a:rPr>
              <a:t>2018-2022</a:t>
            </a:r>
            <a:endParaRPr lang="es-GT" sz="3600" dirty="0">
              <a:solidFill>
                <a:srgbClr val="17375E"/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0" y="6165304"/>
            <a:ext cx="467544" cy="365125"/>
          </a:xfrm>
        </p:spPr>
        <p:txBody>
          <a:bodyPr/>
          <a:lstStyle/>
          <a:p>
            <a:pPr algn="ctr"/>
            <a:fld id="{07E61845-E7B1-4193-8532-5A4CFE04E7A8}" type="slidenum">
              <a:rPr lang="es-GT" b="1" smtClean="0">
                <a:solidFill>
                  <a:schemeClr val="tx1"/>
                </a:solidFill>
              </a:rPr>
              <a:pPr algn="ctr"/>
              <a:t>12</a:t>
            </a:fld>
            <a:endParaRPr lang="es-GT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7335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nteriores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-20026" y="6279484"/>
            <a:ext cx="487570" cy="365125"/>
          </a:xfrm>
        </p:spPr>
        <p:txBody>
          <a:bodyPr/>
          <a:lstStyle/>
          <a:p>
            <a:pPr algn="ctr"/>
            <a:fld id="{07E61845-E7B1-4193-8532-5A4CFE04E7A8}" type="slidenum">
              <a:rPr lang="es-GT" b="1" smtClean="0">
                <a:solidFill>
                  <a:schemeClr val="bg1"/>
                </a:solidFill>
              </a:rPr>
              <a:pPr algn="ctr"/>
              <a:t>13</a:t>
            </a:fld>
            <a:endParaRPr lang="es-GT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6785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107504" y="260648"/>
            <a:ext cx="5112568" cy="801040"/>
          </a:xfrm>
        </p:spPr>
        <p:txBody>
          <a:bodyPr>
            <a:noAutofit/>
          </a:bodyPr>
          <a:lstStyle/>
          <a:p>
            <a:r>
              <a:rPr lang="es-GT" sz="2800" b="1" dirty="0">
                <a:solidFill>
                  <a:schemeClr val="tx2">
                    <a:lumMod val="75000"/>
                  </a:schemeClr>
                </a:solidFill>
              </a:rPr>
              <a:t>Oferta </a:t>
            </a:r>
            <a:r>
              <a:rPr lang="es-GT" sz="2800" b="1" dirty="0" smtClean="0">
                <a:solidFill>
                  <a:schemeClr val="tx2">
                    <a:lumMod val="75000"/>
                  </a:schemeClr>
                </a:solidFill>
              </a:rPr>
              <a:t>Programática Multianual</a:t>
            </a:r>
            <a:endParaRPr lang="es-GT" sz="28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-20026" y="6279484"/>
            <a:ext cx="487570" cy="365125"/>
          </a:xfrm>
        </p:spPr>
        <p:txBody>
          <a:bodyPr/>
          <a:lstStyle/>
          <a:p>
            <a:pPr algn="ctr"/>
            <a:fld id="{07E61845-E7B1-4193-8532-5A4CFE04E7A8}" type="slidenum">
              <a:rPr lang="es-GT" b="1" smtClean="0">
                <a:solidFill>
                  <a:schemeClr val="tx1"/>
                </a:solidFill>
              </a:rPr>
              <a:pPr algn="ctr"/>
              <a:t>14</a:t>
            </a:fld>
            <a:endParaRPr lang="es-GT" b="1">
              <a:solidFill>
                <a:schemeClr val="tx1"/>
              </a:solidFill>
            </a:endParaRPr>
          </a:p>
        </p:txBody>
      </p:sp>
      <p:pic>
        <p:nvPicPr>
          <p:cNvPr id="4" name="Picture 3" descr="Cuadro 0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7" y="1340768"/>
            <a:ext cx="8367410" cy="460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999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nteriores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20937" y="6217136"/>
            <a:ext cx="504056" cy="365125"/>
          </a:xfrm>
        </p:spPr>
        <p:txBody>
          <a:bodyPr/>
          <a:lstStyle/>
          <a:p>
            <a:pPr algn="ctr"/>
            <a:fld id="{07E61845-E7B1-4193-8532-5A4CFE04E7A8}" type="slidenum">
              <a:rPr lang="es-GT" b="1" smtClean="0">
                <a:solidFill>
                  <a:schemeClr val="bg1"/>
                </a:solidFill>
              </a:rPr>
              <a:pPr algn="ctr"/>
              <a:t>15</a:t>
            </a:fld>
            <a:endParaRPr lang="es-GT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8446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179512" y="395712"/>
            <a:ext cx="5112568" cy="657024"/>
          </a:xfrm>
        </p:spPr>
        <p:txBody>
          <a:bodyPr>
            <a:noAutofit/>
          </a:bodyPr>
          <a:lstStyle/>
          <a:p>
            <a:r>
              <a:rPr lang="es-GT" sz="2800" b="1" dirty="0">
                <a:solidFill>
                  <a:srgbClr val="17375E"/>
                </a:solidFill>
              </a:rPr>
              <a:t>Oferta </a:t>
            </a:r>
            <a:r>
              <a:rPr lang="es-GT" sz="2800" b="1" dirty="0" smtClean="0">
                <a:solidFill>
                  <a:srgbClr val="17375E"/>
                </a:solidFill>
              </a:rPr>
              <a:t>Programática Multianual</a:t>
            </a:r>
            <a:endParaRPr lang="es-GT" sz="2800" b="1" dirty="0">
              <a:solidFill>
                <a:srgbClr val="17375E"/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20937" y="6217136"/>
            <a:ext cx="504056" cy="365125"/>
          </a:xfrm>
        </p:spPr>
        <p:txBody>
          <a:bodyPr/>
          <a:lstStyle/>
          <a:p>
            <a:pPr algn="ctr"/>
            <a:fld id="{07E61845-E7B1-4193-8532-5A4CFE04E7A8}" type="slidenum">
              <a:rPr lang="es-GT" b="1" smtClean="0">
                <a:solidFill>
                  <a:schemeClr val="tx1"/>
                </a:solidFill>
              </a:rPr>
              <a:pPr algn="ctr"/>
              <a:t>16</a:t>
            </a:fld>
            <a:endParaRPr lang="es-GT" b="1">
              <a:solidFill>
                <a:schemeClr val="tx1"/>
              </a:solidFill>
            </a:endParaRPr>
          </a:p>
        </p:txBody>
      </p:sp>
      <p:pic>
        <p:nvPicPr>
          <p:cNvPr id="2" name="Picture 1" descr="Cuadro 05-0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340768"/>
            <a:ext cx="8229600" cy="4700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567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Interiores1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251520" y="332656"/>
            <a:ext cx="4762872" cy="1944216"/>
          </a:xfrm>
        </p:spPr>
        <p:txBody>
          <a:bodyPr>
            <a:noAutofit/>
          </a:bodyPr>
          <a:lstStyle/>
          <a:p>
            <a:pPr algn="ctr"/>
            <a:r>
              <a:rPr lang="es-GT" sz="2400" b="1" dirty="0" smtClean="0">
                <a:solidFill>
                  <a:srgbClr val="17375E"/>
                </a:solidFill>
              </a:rPr>
              <a:t>Para lograr el aumento de beneficiarios se incrementará a 162 puestos de servicio en el período 2018-2022 (a razón de 3% de incremento cada año)</a:t>
            </a:r>
            <a:endParaRPr lang="es-GT" sz="2400" b="1" dirty="0">
              <a:solidFill>
                <a:srgbClr val="17375E"/>
              </a:solidFill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2843808" y="6021288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smtClean="0">
                <a:solidFill>
                  <a:srgbClr val="1737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es-ES" dirty="0" smtClean="0">
                <a:solidFill>
                  <a:srgbClr val="17375E"/>
                </a:solidFill>
              </a:rPr>
              <a:t> </a:t>
            </a:r>
            <a:r>
              <a:rPr lang="es-ES" b="1" dirty="0" smtClean="0">
                <a:solidFill>
                  <a:srgbClr val="17375E"/>
                </a:solidFill>
              </a:rPr>
              <a:t>Puestos de servicio</a:t>
            </a:r>
            <a:endParaRPr lang="es-ES" b="1" dirty="0">
              <a:solidFill>
                <a:srgbClr val="17375E"/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20917" y="6236282"/>
            <a:ext cx="446627" cy="365125"/>
          </a:xfrm>
        </p:spPr>
        <p:txBody>
          <a:bodyPr/>
          <a:lstStyle/>
          <a:p>
            <a:pPr algn="ctr"/>
            <a:fld id="{07E61845-E7B1-4193-8532-5A4CFE04E7A8}" type="slidenum">
              <a:rPr lang="es-GT" b="1" smtClean="0">
                <a:solidFill>
                  <a:schemeClr val="tx1"/>
                </a:solidFill>
              </a:rPr>
              <a:pPr algn="ctr"/>
              <a:t>17</a:t>
            </a:fld>
            <a:endParaRPr lang="es-GT" b="1">
              <a:solidFill>
                <a:schemeClr val="tx1"/>
              </a:solidFill>
            </a:endParaRPr>
          </a:p>
        </p:txBody>
      </p:sp>
      <p:pic>
        <p:nvPicPr>
          <p:cNvPr id="6" name="Picture 5" descr="Cuadro 0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2708920"/>
            <a:ext cx="5976664" cy="3358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992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GT" dirty="0" smtClean="0">
                <a:solidFill>
                  <a:srgbClr val="17375E"/>
                </a:solidFill>
              </a:rPr>
              <a:t>Priorización programática</a:t>
            </a:r>
            <a:endParaRPr lang="es-GT" dirty="0">
              <a:solidFill>
                <a:srgbClr val="17375E"/>
              </a:solidFill>
            </a:endParaRPr>
          </a:p>
        </p:txBody>
      </p:sp>
      <p:sp>
        <p:nvSpPr>
          <p:cNvPr id="4" name="3 Marcador de contenido"/>
          <p:cNvSpPr>
            <a:spLocks noGrp="1"/>
          </p:cNvSpPr>
          <p:nvPr>
            <p:ph idx="1"/>
          </p:nvPr>
        </p:nvSpPr>
        <p:spPr>
          <a:xfrm>
            <a:off x="323528" y="1124744"/>
            <a:ext cx="7848872" cy="5328592"/>
          </a:xfrm>
        </p:spPr>
        <p:txBody>
          <a:bodyPr>
            <a:normAutofit fontScale="62500" lnSpcReduction="20000"/>
          </a:bodyPr>
          <a:lstStyle/>
          <a:p>
            <a:pPr marL="0" indent="0" algn="just">
              <a:buNone/>
            </a:pPr>
            <a:r>
              <a:rPr lang="es-GT" sz="2800" dirty="0"/>
              <a:t>I</a:t>
            </a:r>
            <a:r>
              <a:rPr lang="es-GT" sz="2800" dirty="0" smtClean="0"/>
              <a:t>mpacto </a:t>
            </a:r>
            <a:r>
              <a:rPr lang="es-GT" sz="2800" dirty="0"/>
              <a:t>en los indicadores sociales relevantes al P</a:t>
            </a:r>
            <a:r>
              <a:rPr lang="es-GT" sz="2800" dirty="0" smtClean="0"/>
              <a:t>rograma 11 “Apoyo a la Agricultura Familiar” </a:t>
            </a:r>
          </a:p>
          <a:p>
            <a:pPr marL="0" indent="0" algn="just">
              <a:buNone/>
            </a:pPr>
            <a:endParaRPr lang="es-GT" sz="2800" dirty="0" smtClean="0"/>
          </a:p>
          <a:p>
            <a:pPr algn="just"/>
            <a:r>
              <a:rPr lang="es-GT" b="1" dirty="0" smtClean="0"/>
              <a:t>Apoyo a la seguridad alimentaria</a:t>
            </a:r>
          </a:p>
          <a:p>
            <a:pPr marL="0" indent="0" algn="just">
              <a:buNone/>
            </a:pPr>
            <a:endParaRPr lang="es-GT" b="1" dirty="0" smtClean="0"/>
          </a:p>
          <a:p>
            <a:pPr algn="just"/>
            <a:r>
              <a:rPr lang="es-GT" b="1" dirty="0" smtClean="0"/>
              <a:t>Prevención de la desnutrición crónica (</a:t>
            </a:r>
            <a:r>
              <a:rPr lang="es-GT" b="1" dirty="0" smtClean="0">
                <a:solidFill>
                  <a:schemeClr val="accent5">
                    <a:lumMod val="75000"/>
                  </a:schemeClr>
                </a:solidFill>
              </a:rPr>
              <a:t>Alta </a:t>
            </a:r>
            <a:r>
              <a:rPr lang="es-GT" b="1" dirty="0">
                <a:solidFill>
                  <a:schemeClr val="accent5">
                    <a:lumMod val="75000"/>
                  </a:schemeClr>
                </a:solidFill>
              </a:rPr>
              <a:t>Verapaz, Quiché, </a:t>
            </a:r>
            <a:r>
              <a:rPr lang="es-GT" b="1" dirty="0" smtClean="0">
                <a:solidFill>
                  <a:schemeClr val="accent5">
                    <a:lumMod val="75000"/>
                  </a:schemeClr>
                </a:solidFill>
              </a:rPr>
              <a:t>Huehuetenango, Chiquimula, San Marcos, Totonicapán y Sololá</a:t>
            </a:r>
            <a:r>
              <a:rPr lang="es-GT" b="1" dirty="0" smtClean="0"/>
              <a:t>)</a:t>
            </a:r>
          </a:p>
          <a:p>
            <a:pPr marL="0" indent="0" algn="just">
              <a:buNone/>
            </a:pPr>
            <a:endParaRPr lang="es-GT" b="1" dirty="0" smtClean="0"/>
          </a:p>
          <a:p>
            <a:pPr algn="just"/>
            <a:r>
              <a:rPr lang="es-GT" b="1" dirty="0" smtClean="0"/>
              <a:t>Reducción de la población subalimentada (</a:t>
            </a:r>
            <a:r>
              <a:rPr lang="es-ES" b="1" dirty="0">
                <a:solidFill>
                  <a:schemeClr val="accent5">
                    <a:lumMod val="75000"/>
                  </a:schemeClr>
                </a:solidFill>
              </a:rPr>
              <a:t>Alta Verapaz, Quiché, Huehuetenango, Chiquimula, San Marcos, </a:t>
            </a:r>
            <a:r>
              <a:rPr lang="es-ES" b="1" dirty="0" smtClean="0">
                <a:solidFill>
                  <a:schemeClr val="accent5">
                    <a:lumMod val="75000"/>
                  </a:schemeClr>
                </a:solidFill>
              </a:rPr>
              <a:t>Totonicapán, Sololá, </a:t>
            </a:r>
            <a:r>
              <a:rPr lang="es-GT" b="1" dirty="0" smtClean="0">
                <a:solidFill>
                  <a:schemeClr val="accent5">
                    <a:lumMod val="75000"/>
                  </a:schemeClr>
                </a:solidFill>
              </a:rPr>
              <a:t>Baja Verapaz, Chimaltenango, Quetzaltenango,  Sacatepéquez y Suchitepéquez</a:t>
            </a:r>
            <a:r>
              <a:rPr lang="es-GT" b="1" dirty="0" smtClean="0"/>
              <a:t>)</a:t>
            </a:r>
          </a:p>
          <a:p>
            <a:pPr marL="0" indent="0" algn="just">
              <a:buNone/>
            </a:pPr>
            <a:r>
              <a:rPr lang="es-GT" b="1" dirty="0"/>
              <a:t>	</a:t>
            </a:r>
            <a:r>
              <a:rPr lang="es-GT" b="1" dirty="0" smtClean="0"/>
              <a:t>(Producción y disponibilidad de alimentos)</a:t>
            </a:r>
          </a:p>
          <a:p>
            <a:pPr marL="0" indent="0" algn="just">
              <a:buNone/>
            </a:pPr>
            <a:endParaRPr lang="es-GT" b="1" dirty="0" smtClean="0"/>
          </a:p>
          <a:p>
            <a:pPr algn="just"/>
            <a:r>
              <a:rPr lang="es-GT" b="1" dirty="0" smtClean="0"/>
              <a:t>Mejoramiento de los ingresos familiares </a:t>
            </a:r>
          </a:p>
          <a:p>
            <a:pPr marL="0" indent="0" algn="just">
              <a:buNone/>
            </a:pPr>
            <a:r>
              <a:rPr lang="es-GT" b="1" dirty="0"/>
              <a:t>	</a:t>
            </a:r>
            <a:r>
              <a:rPr lang="es-GT" b="1" dirty="0" smtClean="0"/>
              <a:t>(Acceso a los alimentos y mejora de la calidad de vida de la 	población atendida)</a:t>
            </a:r>
          </a:p>
          <a:p>
            <a:pPr marL="457200" lvl="1" indent="0" algn="just">
              <a:buNone/>
            </a:pPr>
            <a:endParaRPr lang="es-GT" dirty="0" smtClean="0"/>
          </a:p>
          <a:p>
            <a:pPr marL="457200" lvl="1" indent="0" algn="just">
              <a:buNone/>
            </a:pPr>
            <a:endParaRPr lang="es-GT" dirty="0" smtClean="0"/>
          </a:p>
          <a:p>
            <a:pPr algn="just"/>
            <a:endParaRPr lang="es-GT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4929" y="6309320"/>
            <a:ext cx="462615" cy="365125"/>
          </a:xfrm>
        </p:spPr>
        <p:txBody>
          <a:bodyPr/>
          <a:lstStyle/>
          <a:p>
            <a:pPr algn="ctr"/>
            <a:fld id="{07E61845-E7B1-4193-8532-5A4CFE04E7A8}" type="slidenum">
              <a:rPr lang="es-GT" b="1" smtClean="0">
                <a:solidFill>
                  <a:schemeClr val="tx1"/>
                </a:solidFill>
              </a:rPr>
              <a:pPr algn="ctr"/>
              <a:t>18</a:t>
            </a:fld>
            <a:endParaRPr lang="es-GT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0596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14 Flecha abajo"/>
          <p:cNvSpPr/>
          <p:nvPr/>
        </p:nvSpPr>
        <p:spPr>
          <a:xfrm rot="5400000">
            <a:off x="6926371" y="3746513"/>
            <a:ext cx="468052" cy="985154"/>
          </a:xfrm>
          <a:prstGeom prst="downArrow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/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251520" y="0"/>
            <a:ext cx="5400600" cy="1080120"/>
          </a:xfrm>
        </p:spPr>
        <p:txBody>
          <a:bodyPr>
            <a:normAutofit/>
          </a:bodyPr>
          <a:lstStyle/>
          <a:p>
            <a:r>
              <a:rPr lang="es-GT" b="1" dirty="0" smtClean="0"/>
              <a:t>Necesidades Financieras</a:t>
            </a:r>
            <a:endParaRPr lang="es-GT" b="1" dirty="0"/>
          </a:p>
        </p:txBody>
      </p:sp>
      <p:sp>
        <p:nvSpPr>
          <p:cNvPr id="10" name="9 Flecha abajo"/>
          <p:cNvSpPr/>
          <p:nvPr/>
        </p:nvSpPr>
        <p:spPr>
          <a:xfrm rot="5400000">
            <a:off x="6926371" y="2234345"/>
            <a:ext cx="468052" cy="985154"/>
          </a:xfrm>
          <a:prstGeom prst="downArrow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/>
          </a:p>
        </p:txBody>
      </p:sp>
      <p:sp>
        <p:nvSpPr>
          <p:cNvPr id="11" name="10 Flecha abajo"/>
          <p:cNvSpPr/>
          <p:nvPr/>
        </p:nvSpPr>
        <p:spPr>
          <a:xfrm rot="5400000">
            <a:off x="7115003" y="676595"/>
            <a:ext cx="457034" cy="480382"/>
          </a:xfrm>
          <a:prstGeom prst="downArrow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/>
          </a:p>
        </p:txBody>
      </p:sp>
      <p:sp>
        <p:nvSpPr>
          <p:cNvPr id="12" name="11 Rectángulo redondeado"/>
          <p:cNvSpPr/>
          <p:nvPr/>
        </p:nvSpPr>
        <p:spPr>
          <a:xfrm>
            <a:off x="7542125" y="670692"/>
            <a:ext cx="1476574" cy="889082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GT" sz="1600" b="1" dirty="0" smtClean="0">
                <a:solidFill>
                  <a:schemeClr val="bg1"/>
                </a:solidFill>
              </a:rPr>
              <a:t>Presupuesto total del MAGA </a:t>
            </a:r>
            <a:endParaRPr lang="es-GT" sz="1600" b="1" dirty="0">
              <a:solidFill>
                <a:schemeClr val="bg1"/>
              </a:solidFill>
            </a:endParaRPr>
          </a:p>
        </p:txBody>
      </p:sp>
      <p:sp>
        <p:nvSpPr>
          <p:cNvPr id="9" name="8 Rectángulo redondeado"/>
          <p:cNvSpPr/>
          <p:nvPr/>
        </p:nvSpPr>
        <p:spPr>
          <a:xfrm>
            <a:off x="7500913" y="1682806"/>
            <a:ext cx="1656184" cy="3312368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GT" sz="1600" b="1" dirty="0" smtClean="0">
                <a:solidFill>
                  <a:schemeClr val="bg1"/>
                </a:solidFill>
              </a:rPr>
              <a:t>Programas Prioritarios     13 Apoyo a la Productividad y Competitividad Agrop. </a:t>
            </a:r>
            <a:r>
              <a:rPr lang="es-GT" sz="1600" b="1" dirty="0">
                <a:solidFill>
                  <a:schemeClr val="bg1"/>
                </a:solidFill>
              </a:rPr>
              <a:t>e</a:t>
            </a:r>
            <a:r>
              <a:rPr lang="es-GT" sz="1600" b="1" dirty="0" smtClean="0">
                <a:solidFill>
                  <a:schemeClr val="bg1"/>
                </a:solidFill>
              </a:rPr>
              <a:t> Hidrobiológica 11  Apoyo a la Agricultura Familiar</a:t>
            </a:r>
            <a:endParaRPr lang="es-GT" sz="1600" b="1" dirty="0">
              <a:solidFill>
                <a:schemeClr val="bg1"/>
              </a:solidFill>
            </a:endParaRPr>
          </a:p>
        </p:txBody>
      </p:sp>
      <p:graphicFrame>
        <p:nvGraphicFramePr>
          <p:cNvPr id="2" name="1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4240707"/>
              </p:ext>
            </p:extLst>
          </p:nvPr>
        </p:nvGraphicFramePr>
        <p:xfrm>
          <a:off x="947924" y="800926"/>
          <a:ext cx="6216364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8052"/>
                <a:gridCol w="888052"/>
                <a:gridCol w="888052"/>
                <a:gridCol w="888052"/>
                <a:gridCol w="888052"/>
                <a:gridCol w="888052"/>
                <a:gridCol w="888052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sz="1400" dirty="0" smtClean="0"/>
                        <a:t>1,251.9</a:t>
                      </a:r>
                      <a:endParaRPr lang="es-E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 smtClean="0"/>
                        <a:t>1,170.3</a:t>
                      </a:r>
                      <a:endParaRPr lang="es-E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 smtClean="0"/>
                        <a:t>2,456.2</a:t>
                      </a:r>
                      <a:endParaRPr lang="es-E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 smtClean="0"/>
                        <a:t>2,348.8</a:t>
                      </a:r>
                      <a:endParaRPr lang="es-E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 smtClean="0"/>
                        <a:t>2,353.0</a:t>
                      </a:r>
                      <a:endParaRPr lang="es-E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 smtClean="0"/>
                        <a:t>2,541.1</a:t>
                      </a:r>
                      <a:endParaRPr lang="es-E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 smtClean="0"/>
                        <a:t>2,756.8</a:t>
                      </a:r>
                      <a:endParaRPr lang="es-ES" sz="14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6" name="4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64679311"/>
              </p:ext>
            </p:extLst>
          </p:nvPr>
        </p:nvGraphicFramePr>
        <p:xfrm>
          <a:off x="251520" y="1171766"/>
          <a:ext cx="6720418" cy="47055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0" y="6309320"/>
            <a:ext cx="539552" cy="365125"/>
          </a:xfrm>
        </p:spPr>
        <p:txBody>
          <a:bodyPr/>
          <a:lstStyle/>
          <a:p>
            <a:pPr algn="ctr"/>
            <a:fld id="{07E61845-E7B1-4193-8532-5A4CFE04E7A8}" type="slidenum">
              <a:rPr lang="es-GT" b="1" smtClean="0">
                <a:solidFill>
                  <a:schemeClr val="tx1"/>
                </a:solidFill>
              </a:rPr>
              <a:pPr algn="ctr"/>
              <a:t>19</a:t>
            </a:fld>
            <a:endParaRPr lang="es-GT" b="1">
              <a:solidFill>
                <a:schemeClr val="tx1"/>
              </a:solidFill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467543" y="5917922"/>
            <a:ext cx="7416825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ES" b="1" dirty="0" smtClean="0"/>
              <a:t>A partir del 2019 la reducción se debe a que ya no se cuenta con los proyectos financiados con recursos de FIDA,</a:t>
            </a:r>
            <a:endParaRPr lang="es-ES" b="1" dirty="0"/>
          </a:p>
        </p:txBody>
      </p:sp>
    </p:spTree>
    <p:extLst>
      <p:ext uri="{BB962C8B-B14F-4D97-AF65-F5344CB8AC3E}">
        <p14:creationId xmlns:p14="http://schemas.microsoft.com/office/powerpoint/2010/main" val="1979005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nteriores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0" y="6309320"/>
            <a:ext cx="405408" cy="365125"/>
          </a:xfrm>
        </p:spPr>
        <p:txBody>
          <a:bodyPr/>
          <a:lstStyle/>
          <a:p>
            <a:pPr algn="ctr"/>
            <a:fld id="{07E61845-E7B1-4193-8532-5A4CFE04E7A8}" type="slidenum">
              <a:rPr lang="es-GT" b="1" smtClean="0">
                <a:solidFill>
                  <a:schemeClr val="bg1"/>
                </a:solidFill>
              </a:rPr>
              <a:pPr algn="ctr"/>
              <a:t>2</a:t>
            </a:fld>
            <a:endParaRPr lang="es-GT" b="1" dirty="0">
              <a:solidFill>
                <a:schemeClr val="bg1"/>
              </a:solidFill>
            </a:endParaRPr>
          </a:p>
        </p:txBody>
      </p:sp>
      <p:sp>
        <p:nvSpPr>
          <p:cNvPr id="8" name="2 Título"/>
          <p:cNvSpPr>
            <a:spLocks noGrp="1"/>
          </p:cNvSpPr>
          <p:nvPr>
            <p:ph type="title"/>
          </p:nvPr>
        </p:nvSpPr>
        <p:spPr>
          <a:xfrm>
            <a:off x="323528" y="260648"/>
            <a:ext cx="4320480" cy="864096"/>
          </a:xfrm>
        </p:spPr>
        <p:txBody>
          <a:bodyPr>
            <a:noAutofit/>
          </a:bodyPr>
          <a:lstStyle/>
          <a:p>
            <a:pPr algn="ctr"/>
            <a:r>
              <a:rPr lang="es-GT" dirty="0" smtClean="0">
                <a:solidFill>
                  <a:srgbClr val="17375E"/>
                </a:solidFill>
              </a:rPr>
              <a:t>Visión y Bases Legales</a:t>
            </a:r>
            <a:endParaRPr lang="es-GT" b="0" dirty="0">
              <a:solidFill>
                <a:srgbClr val="17375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6968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lantilla 05-0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1547664" y="1484784"/>
            <a:ext cx="5400600" cy="1224136"/>
          </a:xfrm>
        </p:spPr>
        <p:txBody>
          <a:bodyPr>
            <a:noAutofit/>
          </a:bodyPr>
          <a:lstStyle/>
          <a:p>
            <a:pPr algn="ctr"/>
            <a:r>
              <a:rPr lang="es-GT" sz="3600" dirty="0" smtClean="0">
                <a:solidFill>
                  <a:schemeClr val="bg1"/>
                </a:solidFill>
              </a:rPr>
              <a:t>Oferta Programática y Costo 2018</a:t>
            </a:r>
            <a:endParaRPr lang="es-GT" sz="3600" dirty="0">
              <a:solidFill>
                <a:schemeClr val="bg1"/>
              </a:solidFill>
            </a:endParaRPr>
          </a:p>
        </p:txBody>
      </p:sp>
      <p:graphicFrame>
        <p:nvGraphicFramePr>
          <p:cNvPr id="5" name="4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6709182"/>
              </p:ext>
            </p:extLst>
          </p:nvPr>
        </p:nvGraphicFramePr>
        <p:xfrm>
          <a:off x="1043608" y="3445749"/>
          <a:ext cx="6408713" cy="235951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83677"/>
                <a:gridCol w="3264816"/>
                <a:gridCol w="1330110"/>
                <a:gridCol w="1330110"/>
              </a:tblGrid>
              <a:tr h="303501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No</a:t>
                      </a:r>
                      <a:endParaRPr lang="es-ES" sz="18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 anchorCtr="1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ACTIVIDAD</a:t>
                      </a:r>
                      <a:endParaRPr lang="es-ES" sz="18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PRESUP*</a:t>
                      </a:r>
                      <a:endParaRPr lang="es-ES" sz="18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 anchorCtr="1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%</a:t>
                      </a:r>
                      <a:endParaRPr lang="es-ES" sz="18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 anchorCtr="1">
                    <a:solidFill>
                      <a:schemeClr val="tx2">
                        <a:lumMod val="75000"/>
                      </a:schemeClr>
                    </a:solidFill>
                  </a:tcPr>
                </a:tc>
              </a:tr>
              <a:tr h="303501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800" u="none" strike="noStrike" dirty="0">
                          <a:effectLst/>
                        </a:rPr>
                        <a:t>1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 anchorCtr="1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 dirty="0">
                          <a:effectLst/>
                        </a:rPr>
                        <a:t>Asistencia alimentaria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800" u="none" strike="noStrike" dirty="0" smtClean="0">
                          <a:effectLst/>
                        </a:rPr>
                        <a:t>200,0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 anchorCtr="1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63,3%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 anchorCtr="1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303501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800" u="none" strike="noStrike">
                          <a:effectLst/>
                        </a:rPr>
                        <a:t>2</a:t>
                      </a:r>
                      <a:endParaRPr lang="es-E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 anchorCtr="1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 dirty="0">
                          <a:effectLst/>
                        </a:rPr>
                        <a:t>Producción de alimentos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8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25,8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 anchorCtr="1"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8,2%</a:t>
                      </a:r>
                      <a:endParaRPr lang="es-ES" dirty="0"/>
                    </a:p>
                  </a:txBody>
                  <a:tcPr marL="9525" marR="9525" marT="9525" marB="0" anchor="ctr" anchorCtr="1"/>
                </a:tc>
              </a:tr>
              <a:tr h="303501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800" u="none" strike="noStrike" dirty="0">
                          <a:effectLst/>
                        </a:rPr>
                        <a:t>3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 anchorCtr="1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 dirty="0" smtClean="0">
                          <a:effectLst/>
                        </a:rPr>
                        <a:t>Mejoramiento </a:t>
                      </a:r>
                      <a:r>
                        <a:rPr lang="es-ES" sz="1800" u="none" strike="noStrike" dirty="0">
                          <a:effectLst/>
                        </a:rPr>
                        <a:t>del hogar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8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65,7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 anchorCtr="1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20,8%</a:t>
                      </a:r>
                      <a:endParaRPr lang="es-ES" dirty="0"/>
                    </a:p>
                  </a:txBody>
                  <a:tcPr marL="9525" marR="9525" marT="9525" marB="0" anchor="ctr" anchorCtr="1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549336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800" u="none" strike="noStrike">
                          <a:effectLst/>
                        </a:rPr>
                        <a:t>4</a:t>
                      </a:r>
                      <a:endParaRPr lang="es-E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 anchorCtr="1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 dirty="0">
                          <a:effectLst/>
                        </a:rPr>
                        <a:t>Almacenamiento de </a:t>
                      </a:r>
                      <a:r>
                        <a:rPr lang="es-ES" sz="1800" u="none" strike="noStrike" dirty="0" smtClean="0">
                          <a:effectLst/>
                        </a:rPr>
                        <a:t>alimentos (silos)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800" u="none" strike="noStrike" dirty="0">
                          <a:effectLst/>
                        </a:rPr>
                        <a:t>16,5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 anchorCtr="1"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5,2%</a:t>
                      </a:r>
                      <a:endParaRPr lang="es-ES" dirty="0"/>
                    </a:p>
                  </a:txBody>
                  <a:tcPr marL="9525" marR="9525" marT="9525" marB="0" anchor="ctr" anchorCtr="1"/>
                </a:tc>
              </a:tr>
              <a:tr h="268353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 anchorCtr="1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Funcionamiento</a:t>
                      </a:r>
                      <a:r>
                        <a:rPr lang="es-E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Despacho VISAN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7,8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 anchorCtr="1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2,5%</a:t>
                      </a:r>
                      <a:endParaRPr lang="es-ES" dirty="0"/>
                    </a:p>
                  </a:txBody>
                  <a:tcPr marL="9525" marR="9525" marT="9525" marB="0" anchor="ctr" anchorCtr="1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303501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ES" sz="18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TOTAL</a:t>
                      </a:r>
                      <a:endParaRPr lang="es-ES" sz="18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 anchorCtr="1">
                    <a:solidFill>
                      <a:schemeClr val="tx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800" b="1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315,8</a:t>
                      </a:r>
                      <a:endParaRPr lang="es-ES" sz="18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 anchorCtr="1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b="1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100,0%</a:t>
                      </a:r>
                      <a:endParaRPr lang="es-ES" sz="18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 anchorCtr="1">
                    <a:solidFill>
                      <a:schemeClr val="tx2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3" name="12 CuadroTexto"/>
          <p:cNvSpPr txBox="1"/>
          <p:nvPr/>
        </p:nvSpPr>
        <p:spPr>
          <a:xfrm>
            <a:off x="1043608" y="5877272"/>
            <a:ext cx="34563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 smtClean="0">
                <a:solidFill>
                  <a:schemeClr val="bg1"/>
                </a:solidFill>
              </a:rPr>
              <a:t>* En millones de quetzales.</a:t>
            </a:r>
            <a:endParaRPr lang="es-ES" sz="1600" dirty="0">
              <a:solidFill>
                <a:schemeClr val="bg1"/>
              </a:solidFill>
            </a:endParaRPr>
          </a:p>
        </p:txBody>
      </p:sp>
      <p:sp>
        <p:nvSpPr>
          <p:cNvPr id="10" name="9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-18597" y="6321295"/>
            <a:ext cx="558149" cy="365125"/>
          </a:xfrm>
        </p:spPr>
        <p:txBody>
          <a:bodyPr/>
          <a:lstStyle/>
          <a:p>
            <a:pPr algn="ctr"/>
            <a:fld id="{07E61845-E7B1-4193-8532-5A4CFE04E7A8}" type="slidenum">
              <a:rPr lang="es-GT" b="1" smtClean="0">
                <a:solidFill>
                  <a:srgbClr val="FFFFFF"/>
                </a:solidFill>
              </a:rPr>
              <a:pPr algn="ctr"/>
              <a:t>20</a:t>
            </a:fld>
            <a:endParaRPr lang="es-GT" b="1" dirty="0">
              <a:solidFill>
                <a:srgbClr val="FFFFFF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15616" y="2852936"/>
            <a:ext cx="6264696" cy="369332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chemeClr val="accent6"/>
                </a:solidFill>
              </a:rPr>
              <a:t>APOYO A LA AGRICULTURA </a:t>
            </a:r>
            <a:r>
              <a:rPr lang="es-ES" b="1" dirty="0" smtClean="0">
                <a:solidFill>
                  <a:schemeClr val="accent6"/>
                </a:solidFill>
              </a:rPr>
              <a:t>FAMILIAR</a:t>
            </a:r>
            <a:endParaRPr lang="es-ES" b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7832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lantilla 06-0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aphicFrame>
        <p:nvGraphicFramePr>
          <p:cNvPr id="15" name="14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3842352"/>
              </p:ext>
            </p:extLst>
          </p:nvPr>
        </p:nvGraphicFramePr>
        <p:xfrm>
          <a:off x="971600" y="3212976"/>
          <a:ext cx="6517232" cy="255581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91867"/>
                <a:gridCol w="3320100"/>
                <a:gridCol w="1128517"/>
                <a:gridCol w="1576748"/>
              </a:tblGrid>
              <a:tr h="303501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No</a:t>
                      </a:r>
                      <a:endParaRPr lang="es-ES" sz="18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ACTIVIDAD</a:t>
                      </a:r>
                      <a:endParaRPr lang="es-ES" sz="18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PRESUP*</a:t>
                      </a:r>
                      <a:endParaRPr lang="es-ES" sz="18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 anchorCtr="1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%</a:t>
                      </a:r>
                      <a:endParaRPr lang="es-ES" sz="18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 anchorCtr="1">
                    <a:solidFill>
                      <a:schemeClr val="tx2">
                        <a:lumMod val="75000"/>
                      </a:schemeClr>
                    </a:solidFill>
                  </a:tcPr>
                </a:tc>
              </a:tr>
              <a:tr h="303501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800" u="none" strike="noStrike" dirty="0">
                          <a:effectLst/>
                        </a:rPr>
                        <a:t>1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Capacitación,</a:t>
                      </a:r>
                      <a:r>
                        <a:rPr lang="es-ES" sz="1800" b="0" i="0" u="none" strike="noStrike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 asistencia técnica e insumos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800" u="none" strike="noStrike" dirty="0" smtClean="0">
                          <a:effectLst/>
                        </a:rPr>
                        <a:t>316,6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 anchorCtr="1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u="none" strike="noStrike" dirty="0" smtClean="0">
                          <a:effectLst/>
                        </a:rPr>
                        <a:t>30,3%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 anchorCtr="1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303501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800" u="none" strike="noStrike">
                          <a:effectLst/>
                        </a:rPr>
                        <a:t>2</a:t>
                      </a:r>
                      <a:endParaRPr lang="es-E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 dirty="0" smtClean="0">
                          <a:effectLst/>
                        </a:rPr>
                        <a:t>Asistencia</a:t>
                      </a:r>
                      <a:r>
                        <a:rPr lang="es-ES" sz="1800" u="none" strike="noStrike" baseline="0" dirty="0" smtClean="0">
                          <a:effectLst/>
                        </a:rPr>
                        <a:t> financiera  en las regiones Norte y Oriente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800" u="none" strike="noStrike" dirty="0" smtClean="0">
                          <a:effectLst/>
                        </a:rPr>
                        <a:t>145,9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u="none" strike="noStrike" dirty="0" smtClean="0">
                          <a:effectLst/>
                        </a:rPr>
                        <a:t>50,3,0%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 anchorCtr="1"/>
                </a:tc>
              </a:tr>
              <a:tr h="268353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Funcionamiento</a:t>
                      </a:r>
                      <a:r>
                        <a:rPr lang="es-E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Dirección de DICORER, Despacho VIDER Y Despacho VIPETEN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55,8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 anchorCtr="1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19,4%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 anchorCtr="1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303501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ES" sz="18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TOTAL</a:t>
                      </a:r>
                      <a:endParaRPr lang="es-ES" sz="18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518,3</a:t>
                      </a:r>
                      <a:endParaRPr lang="es-ES" sz="18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 anchorCtr="1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b="1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100,0%</a:t>
                      </a:r>
                      <a:endParaRPr lang="es-ES" sz="18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 anchorCtr="1">
                    <a:solidFill>
                      <a:schemeClr val="tx2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3" name="12 CuadroTexto"/>
          <p:cNvSpPr txBox="1"/>
          <p:nvPr/>
        </p:nvSpPr>
        <p:spPr>
          <a:xfrm>
            <a:off x="971600" y="5877272"/>
            <a:ext cx="34563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 smtClean="0">
                <a:solidFill>
                  <a:srgbClr val="FFFFFF"/>
                </a:solidFill>
              </a:rPr>
              <a:t>* En millones de quetzales.</a:t>
            </a:r>
            <a:endParaRPr lang="es-ES" sz="1600" dirty="0">
              <a:solidFill>
                <a:srgbClr val="FFFFFF"/>
              </a:solidFill>
            </a:endParaRPr>
          </a:p>
        </p:txBody>
      </p:sp>
      <p:sp>
        <p:nvSpPr>
          <p:cNvPr id="10" name="9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-18597" y="6321295"/>
            <a:ext cx="558149" cy="365125"/>
          </a:xfrm>
        </p:spPr>
        <p:txBody>
          <a:bodyPr/>
          <a:lstStyle/>
          <a:p>
            <a:pPr algn="ctr"/>
            <a:fld id="{07E61845-E7B1-4193-8532-5A4CFE04E7A8}" type="slidenum">
              <a:rPr lang="es-GT" b="1" smtClean="0">
                <a:solidFill>
                  <a:srgbClr val="FFFFFF"/>
                </a:solidFill>
              </a:rPr>
              <a:pPr algn="ctr"/>
              <a:t>21</a:t>
            </a:fld>
            <a:endParaRPr lang="es-GT" b="1" dirty="0">
              <a:solidFill>
                <a:srgbClr val="FFFFFF"/>
              </a:solidFill>
            </a:endParaRPr>
          </a:p>
        </p:txBody>
      </p:sp>
      <p:sp>
        <p:nvSpPr>
          <p:cNvPr id="11" name="2 Título"/>
          <p:cNvSpPr txBox="1">
            <a:spLocks/>
          </p:cNvSpPr>
          <p:nvPr/>
        </p:nvSpPr>
        <p:spPr>
          <a:xfrm>
            <a:off x="1331640" y="1196752"/>
            <a:ext cx="5400600" cy="12241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rgbClr val="37609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GT" sz="3600" dirty="0" smtClean="0">
                <a:solidFill>
                  <a:schemeClr val="bg1"/>
                </a:solidFill>
              </a:rPr>
              <a:t>Oferta Programática y Costo 2018</a:t>
            </a:r>
            <a:endParaRPr lang="es-GT" sz="3600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115616" y="2564904"/>
            <a:ext cx="6264696" cy="369332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chemeClr val="accent6"/>
                </a:solidFill>
              </a:rPr>
              <a:t>APOYO A LA AGRICULTURA </a:t>
            </a:r>
            <a:r>
              <a:rPr lang="es-ES" b="1" dirty="0" smtClean="0">
                <a:solidFill>
                  <a:schemeClr val="accent6"/>
                </a:solidFill>
              </a:rPr>
              <a:t>FAMILIAR</a:t>
            </a:r>
            <a:endParaRPr lang="es-ES" b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4416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lantilla 04-0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cxnSp>
        <p:nvCxnSpPr>
          <p:cNvPr id="25" name="24 Conector recto de flecha"/>
          <p:cNvCxnSpPr/>
          <p:nvPr/>
        </p:nvCxnSpPr>
        <p:spPr>
          <a:xfrm>
            <a:off x="4283968" y="2388529"/>
            <a:ext cx="0" cy="320391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395536" y="260648"/>
            <a:ext cx="3600400" cy="1080120"/>
          </a:xfrm>
        </p:spPr>
        <p:txBody>
          <a:bodyPr>
            <a:noAutofit/>
          </a:bodyPr>
          <a:lstStyle/>
          <a:p>
            <a:pPr algn="ctr"/>
            <a:r>
              <a:rPr lang="es-GT" sz="2800" dirty="0" smtClean="0">
                <a:solidFill>
                  <a:schemeClr val="bg1"/>
                </a:solidFill>
              </a:rPr>
              <a:t>Oferta Programática y Costo 2018</a:t>
            </a:r>
            <a:endParaRPr lang="es-GT" sz="1600" dirty="0">
              <a:solidFill>
                <a:schemeClr val="bg1"/>
              </a:solidFill>
            </a:endParaRPr>
          </a:p>
        </p:txBody>
      </p:sp>
      <p:sp>
        <p:nvSpPr>
          <p:cNvPr id="4" name="3 Rectángulo redondeado"/>
          <p:cNvSpPr/>
          <p:nvPr/>
        </p:nvSpPr>
        <p:spPr>
          <a:xfrm>
            <a:off x="1619672" y="1452425"/>
            <a:ext cx="5400600" cy="10174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ctr"/>
            <a:r>
              <a:rPr lang="es-ES" sz="1600" b="1" dirty="0" smtClean="0"/>
              <a:t>PROGRAMA 13. </a:t>
            </a:r>
            <a:r>
              <a:rPr lang="es-ES" sz="1600" b="1" dirty="0">
                <a:cs typeface="Arial" panose="020B0604020202020204" pitchFamily="34" charset="0"/>
              </a:rPr>
              <a:t>APOYO A LA PRODUCTIVIDAD Y COMPETITIVIDAD AGROPECUARIA E </a:t>
            </a:r>
            <a:r>
              <a:rPr lang="es-ES" sz="1600" b="1" dirty="0" smtClean="0">
                <a:cs typeface="Arial" panose="020B0604020202020204" pitchFamily="34" charset="0"/>
              </a:rPr>
              <a:t>HIDROBIOLOGICA</a:t>
            </a:r>
            <a:endParaRPr lang="es-ES" sz="1600" b="1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algn="ctr" fontAlgn="ctr"/>
            <a:r>
              <a:rPr lang="es-ES" sz="1600" b="1" dirty="0" smtClean="0"/>
              <a:t>Q 900,073,937</a:t>
            </a:r>
            <a:endParaRPr lang="es-ES" sz="1600" b="1" dirty="0"/>
          </a:p>
        </p:txBody>
      </p:sp>
      <p:sp>
        <p:nvSpPr>
          <p:cNvPr id="6" name="5 CuadroTexto"/>
          <p:cNvSpPr txBox="1"/>
          <p:nvPr/>
        </p:nvSpPr>
        <p:spPr>
          <a:xfrm>
            <a:off x="1259632" y="6064239"/>
            <a:ext cx="2376264" cy="3170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 smtClean="0"/>
              <a:t>* En millones de quetzales.</a:t>
            </a:r>
            <a:endParaRPr lang="es-ES" sz="1400" dirty="0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-4949" y="6282556"/>
            <a:ext cx="544501" cy="365125"/>
          </a:xfrm>
        </p:spPr>
        <p:txBody>
          <a:bodyPr/>
          <a:lstStyle/>
          <a:p>
            <a:pPr algn="ctr"/>
            <a:fld id="{07E61845-E7B1-4193-8532-5A4CFE04E7A8}" type="slidenum">
              <a:rPr lang="es-GT" b="1" smtClean="0">
                <a:solidFill>
                  <a:schemeClr val="bg1"/>
                </a:solidFill>
              </a:rPr>
              <a:pPr algn="ctr"/>
              <a:t>22</a:t>
            </a:fld>
            <a:endParaRPr lang="es-GT" b="1" dirty="0">
              <a:solidFill>
                <a:schemeClr val="bg1"/>
              </a:solidFill>
            </a:endParaRPr>
          </a:p>
        </p:txBody>
      </p:sp>
      <p:pic>
        <p:nvPicPr>
          <p:cNvPr id="7" name="Picture 6" descr="Cuadro 0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2780928"/>
            <a:ext cx="6984776" cy="3299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769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2 Título"/>
          <p:cNvSpPr txBox="1">
            <a:spLocks/>
          </p:cNvSpPr>
          <p:nvPr/>
        </p:nvSpPr>
        <p:spPr>
          <a:xfrm>
            <a:off x="179512" y="764704"/>
            <a:ext cx="4968552" cy="151216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rgbClr val="37609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GT" sz="3000" dirty="0" smtClean="0">
                <a:solidFill>
                  <a:srgbClr val="17375E"/>
                </a:solidFill>
              </a:rPr>
              <a:t>Apoyo a la Estrategia Nacional para la Prevención de la Desnutrición </a:t>
            </a:r>
            <a:r>
              <a:rPr lang="es-GT" sz="3000" dirty="0">
                <a:solidFill>
                  <a:srgbClr val="17375E"/>
                </a:solidFill>
              </a:rPr>
              <a:t>C</a:t>
            </a:r>
            <a:r>
              <a:rPr lang="es-GT" sz="3000" dirty="0" smtClean="0">
                <a:solidFill>
                  <a:srgbClr val="17375E"/>
                </a:solidFill>
              </a:rPr>
              <a:t>rónica </a:t>
            </a:r>
            <a:endParaRPr lang="es-GT" sz="3000" dirty="0">
              <a:solidFill>
                <a:srgbClr val="17375E"/>
              </a:solidFill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467544" y="5157192"/>
            <a:ext cx="7029253" cy="10081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 smtClean="0"/>
              <a:t>Se estima un 3.18% de asignación presupuestaria para apoyar la Estrategia, la cual se incluye en el Programa 11 “Apoyo a la Agricultura Familiar”.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358" y="6224606"/>
            <a:ext cx="461186" cy="365125"/>
          </a:xfrm>
        </p:spPr>
        <p:txBody>
          <a:bodyPr/>
          <a:lstStyle/>
          <a:p>
            <a:pPr algn="ctr"/>
            <a:fld id="{07E61845-E7B1-4193-8532-5A4CFE04E7A8}" type="slidenum">
              <a:rPr lang="es-GT" b="1" smtClean="0">
                <a:solidFill>
                  <a:schemeClr val="tx1"/>
                </a:solidFill>
              </a:rPr>
              <a:pPr algn="ctr"/>
              <a:t>23</a:t>
            </a:fld>
            <a:endParaRPr lang="es-GT" b="1">
              <a:solidFill>
                <a:schemeClr val="tx1"/>
              </a:solidFill>
            </a:endParaRPr>
          </a:p>
        </p:txBody>
      </p:sp>
      <p:pic>
        <p:nvPicPr>
          <p:cNvPr id="2" name="Picture 1" descr="Cuadro 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2492896"/>
            <a:ext cx="6711696" cy="2456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730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323528" y="980728"/>
            <a:ext cx="6696744" cy="1800200"/>
          </a:xfrm>
        </p:spPr>
        <p:txBody>
          <a:bodyPr>
            <a:noAutofit/>
          </a:bodyPr>
          <a:lstStyle/>
          <a:p>
            <a:r>
              <a:rPr lang="es-GT" sz="4800" b="1" dirty="0">
                <a:solidFill>
                  <a:srgbClr val="17375E"/>
                </a:solidFill>
              </a:rPr>
              <a:t>Modelo de </a:t>
            </a:r>
            <a:r>
              <a:rPr lang="es-GT" sz="4800" b="1" dirty="0" smtClean="0">
                <a:solidFill>
                  <a:srgbClr val="17375E"/>
                </a:solidFill>
              </a:rPr>
              <a:t>gestión, operación </a:t>
            </a:r>
            <a:r>
              <a:rPr lang="es-GT" sz="4800" b="1" dirty="0">
                <a:solidFill>
                  <a:srgbClr val="17375E"/>
                </a:solidFill>
              </a:rPr>
              <a:t>y de </a:t>
            </a:r>
            <a:r>
              <a:rPr lang="es-GT" sz="4800" b="1" dirty="0" smtClean="0">
                <a:solidFill>
                  <a:srgbClr val="17375E"/>
                </a:solidFill>
              </a:rPr>
              <a:t>servicio </a:t>
            </a:r>
            <a:endParaRPr lang="es-GT" sz="4800" b="1" dirty="0">
              <a:solidFill>
                <a:srgbClr val="17375E"/>
              </a:solidFill>
            </a:endParaRPr>
          </a:p>
        </p:txBody>
      </p:sp>
      <p:sp>
        <p:nvSpPr>
          <p:cNvPr id="6" name="5 Marcador de contenido"/>
          <p:cNvSpPr>
            <a:spLocks noGrp="1"/>
          </p:cNvSpPr>
          <p:nvPr>
            <p:ph idx="1"/>
          </p:nvPr>
        </p:nvSpPr>
        <p:spPr>
          <a:xfrm>
            <a:off x="683568" y="2996952"/>
            <a:ext cx="6696744" cy="2664296"/>
          </a:xfrm>
        </p:spPr>
        <p:txBody>
          <a:bodyPr>
            <a:noAutofit/>
          </a:bodyPr>
          <a:lstStyle/>
          <a:p>
            <a:pPr algn="just"/>
            <a:r>
              <a:rPr lang="es-GT" sz="3000" dirty="0" smtClean="0"/>
              <a:t>Fortalecimiento institucional a través del servicio de extensión rural</a:t>
            </a:r>
          </a:p>
          <a:p>
            <a:r>
              <a:rPr lang="es-GT" sz="3000" dirty="0" smtClean="0"/>
              <a:t>Gestión por resultados</a:t>
            </a:r>
          </a:p>
          <a:p>
            <a:r>
              <a:rPr lang="es-ES" sz="3000" dirty="0" smtClean="0"/>
              <a:t>Cero </a:t>
            </a:r>
            <a:r>
              <a:rPr lang="es-ES" sz="3000" dirty="0"/>
              <a:t>tolerancia a la corrupción y modernización del Estado</a:t>
            </a:r>
            <a:endParaRPr lang="es-GT" sz="3000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0" y="6237312"/>
            <a:ext cx="539552" cy="365125"/>
          </a:xfrm>
        </p:spPr>
        <p:txBody>
          <a:bodyPr/>
          <a:lstStyle/>
          <a:p>
            <a:pPr algn="ctr"/>
            <a:fld id="{07E61845-E7B1-4193-8532-5A4CFE04E7A8}" type="slidenum">
              <a:rPr lang="es-GT" b="1" smtClean="0">
                <a:solidFill>
                  <a:schemeClr val="tx1"/>
                </a:solidFill>
              </a:rPr>
              <a:pPr algn="ctr"/>
              <a:t>24</a:t>
            </a:fld>
            <a:endParaRPr lang="es-GT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3356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lantilla 03-0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9144000" cy="6858000"/>
          </a:xfrm>
          <a:prstGeom prst="rect">
            <a:avLst/>
          </a:prstGeom>
        </p:spPr>
      </p:pic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0" y="6237312"/>
            <a:ext cx="539552" cy="365125"/>
          </a:xfrm>
        </p:spPr>
        <p:txBody>
          <a:bodyPr/>
          <a:lstStyle/>
          <a:p>
            <a:pPr algn="ctr"/>
            <a:fld id="{07E61845-E7B1-4193-8532-5A4CFE04E7A8}" type="slidenum">
              <a:rPr lang="es-GT" b="1" smtClean="0">
                <a:solidFill>
                  <a:srgbClr val="FFFFFF"/>
                </a:solidFill>
              </a:rPr>
              <a:pPr algn="ctr"/>
              <a:t>25</a:t>
            </a:fld>
            <a:endParaRPr lang="es-GT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7056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467544" y="1340768"/>
            <a:ext cx="4762872" cy="576064"/>
          </a:xfrm>
        </p:spPr>
        <p:txBody>
          <a:bodyPr>
            <a:noAutofit/>
          </a:bodyPr>
          <a:lstStyle/>
          <a:p>
            <a:r>
              <a:rPr lang="es-GT" sz="4800" b="1" dirty="0" smtClean="0">
                <a:solidFill>
                  <a:srgbClr val="17375E"/>
                </a:solidFill>
              </a:rPr>
              <a:t>Conclusiones…</a:t>
            </a:r>
            <a:endParaRPr lang="es-GT" sz="4800" b="1" dirty="0">
              <a:solidFill>
                <a:srgbClr val="17375E"/>
              </a:solidFill>
            </a:endParaRPr>
          </a:p>
        </p:txBody>
      </p:sp>
      <p:sp>
        <p:nvSpPr>
          <p:cNvPr id="4" name="3 Marcador de contenido"/>
          <p:cNvSpPr>
            <a:spLocks noGrp="1"/>
          </p:cNvSpPr>
          <p:nvPr>
            <p:ph idx="1"/>
          </p:nvPr>
        </p:nvSpPr>
        <p:spPr>
          <a:xfrm>
            <a:off x="467544" y="2276872"/>
            <a:ext cx="7416824" cy="3384376"/>
          </a:xfrm>
        </p:spPr>
        <p:txBody>
          <a:bodyPr>
            <a:noAutofit/>
          </a:bodyPr>
          <a:lstStyle/>
          <a:p>
            <a:pPr marL="457200" indent="-457200" algn="just">
              <a:buFont typeface="+mj-lt"/>
              <a:buAutoNum type="arabicPeriod"/>
            </a:pPr>
            <a:r>
              <a:rPr lang="es-GT" sz="2800" dirty="0" smtClean="0"/>
              <a:t>Ente rector de la producción de alimentos.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es-GT" sz="2800" dirty="0" smtClean="0"/>
              <a:t>Se estima </a:t>
            </a:r>
            <a:r>
              <a:rPr lang="es-GT" sz="2800" dirty="0"/>
              <a:t>que </a:t>
            </a:r>
            <a:r>
              <a:rPr lang="es-GT" sz="2800" dirty="0" smtClean="0"/>
              <a:t>el </a:t>
            </a:r>
            <a:r>
              <a:rPr lang="es-GT" sz="2800" dirty="0"/>
              <a:t>sector agropecuario </a:t>
            </a:r>
            <a:r>
              <a:rPr lang="es-GT" sz="2800" dirty="0" smtClean="0"/>
              <a:t>contribuirá en 13.4% al PIB para 2017.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es-GT" sz="2800" dirty="0" smtClean="0"/>
              <a:t>Importante </a:t>
            </a:r>
            <a:r>
              <a:rPr lang="es-GT" sz="2800" dirty="0"/>
              <a:t>generador de divisas en el </a:t>
            </a:r>
            <a:r>
              <a:rPr lang="es-GT" sz="2800" dirty="0" smtClean="0"/>
              <a:t>país.</a:t>
            </a:r>
            <a:endParaRPr lang="es-GT" sz="2800" dirty="0"/>
          </a:p>
          <a:p>
            <a:pPr marL="457200" indent="-457200" algn="just">
              <a:buFont typeface="+mj-lt"/>
              <a:buAutoNum type="arabicPeriod"/>
            </a:pPr>
            <a:r>
              <a:rPr lang="es-GT" sz="2800" dirty="0" smtClean="0"/>
              <a:t>El </a:t>
            </a:r>
            <a:r>
              <a:rPr lang="es-GT" sz="2800" dirty="0"/>
              <a:t>sector </a:t>
            </a:r>
            <a:r>
              <a:rPr lang="es-GT" sz="2800" dirty="0" smtClean="0"/>
              <a:t>agropecuario genera la tercera parte del empleo en el país, el cual se encuentra principalmente en el área rural.</a:t>
            </a:r>
          </a:p>
          <a:p>
            <a:pPr marL="0" indent="0" algn="just">
              <a:buNone/>
            </a:pPr>
            <a:endParaRPr lang="es-GT" sz="3300" dirty="0" smtClean="0"/>
          </a:p>
          <a:p>
            <a:pPr marL="0" indent="0" algn="just">
              <a:buNone/>
            </a:pPr>
            <a:endParaRPr lang="es-GT" sz="3300" dirty="0" smtClean="0"/>
          </a:p>
          <a:p>
            <a:pPr marL="0" indent="0" algn="just">
              <a:buNone/>
            </a:pPr>
            <a:r>
              <a:rPr lang="es-GT" sz="3300" dirty="0" smtClean="0"/>
              <a:t> </a:t>
            </a:r>
            <a:endParaRPr lang="es-GT" sz="3300" dirty="0"/>
          </a:p>
          <a:p>
            <a:pPr marL="457200" lvl="1" indent="0" algn="just">
              <a:buNone/>
            </a:pPr>
            <a:endParaRPr lang="es-GT" sz="3300" dirty="0" smtClean="0"/>
          </a:p>
          <a:p>
            <a:pPr marL="457200" lvl="1" indent="0" algn="just">
              <a:buNone/>
            </a:pPr>
            <a:endParaRPr lang="es-GT" sz="3300" dirty="0" smtClean="0"/>
          </a:p>
          <a:p>
            <a:pPr algn="just"/>
            <a:endParaRPr lang="es-GT" sz="3300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0" y="6237312"/>
            <a:ext cx="539552" cy="365125"/>
          </a:xfrm>
        </p:spPr>
        <p:txBody>
          <a:bodyPr/>
          <a:lstStyle/>
          <a:p>
            <a:pPr algn="ctr"/>
            <a:fld id="{07E61845-E7B1-4193-8532-5A4CFE04E7A8}" type="slidenum">
              <a:rPr lang="es-GT" b="1" smtClean="0">
                <a:solidFill>
                  <a:schemeClr val="tx1"/>
                </a:solidFill>
              </a:rPr>
              <a:pPr algn="ctr"/>
              <a:t>26</a:t>
            </a:fld>
            <a:endParaRPr lang="es-GT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3999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lantilla 02-0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395536" y="1268760"/>
            <a:ext cx="4762872" cy="576064"/>
          </a:xfrm>
        </p:spPr>
        <p:txBody>
          <a:bodyPr>
            <a:noAutofit/>
          </a:bodyPr>
          <a:lstStyle/>
          <a:p>
            <a:r>
              <a:rPr lang="es-GT" sz="4800" b="1" dirty="0" smtClean="0">
                <a:solidFill>
                  <a:srgbClr val="17375E"/>
                </a:solidFill>
              </a:rPr>
              <a:t>Conclusiones…</a:t>
            </a:r>
            <a:endParaRPr lang="es-GT" sz="4800" b="1" dirty="0">
              <a:solidFill>
                <a:srgbClr val="17375E"/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35496" y="6309320"/>
            <a:ext cx="648072" cy="365125"/>
          </a:xfrm>
        </p:spPr>
        <p:txBody>
          <a:bodyPr/>
          <a:lstStyle/>
          <a:p>
            <a:pPr algn="ctr"/>
            <a:fld id="{07E61845-E7B1-4193-8532-5A4CFE04E7A8}" type="slidenum">
              <a:rPr lang="es-GT" b="1" smtClean="0">
                <a:solidFill>
                  <a:schemeClr val="tx1"/>
                </a:solidFill>
              </a:rPr>
              <a:pPr algn="ctr"/>
              <a:t>27</a:t>
            </a:fld>
            <a:endParaRPr lang="es-GT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7966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lantilla 01-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7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26116" y="6304235"/>
            <a:ext cx="513436" cy="365125"/>
          </a:xfrm>
        </p:spPr>
        <p:txBody>
          <a:bodyPr/>
          <a:lstStyle/>
          <a:p>
            <a:pPr algn="ctr"/>
            <a:fld id="{07E61845-E7B1-4193-8532-5A4CFE04E7A8}" type="slidenum">
              <a:rPr lang="es-GT" b="1" smtClean="0">
                <a:solidFill>
                  <a:schemeClr val="tx1"/>
                </a:solidFill>
              </a:rPr>
              <a:pPr algn="ctr"/>
              <a:t>28</a:t>
            </a:fld>
            <a:endParaRPr lang="es-GT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7559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Marcador de contenido"/>
          <p:cNvSpPr>
            <a:spLocks noGrp="1"/>
          </p:cNvSpPr>
          <p:nvPr>
            <p:ph idx="1"/>
          </p:nvPr>
        </p:nvSpPr>
        <p:spPr>
          <a:xfrm>
            <a:off x="899592" y="2276872"/>
            <a:ext cx="6552728" cy="3888432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es-GT" sz="2400" dirty="0"/>
              <a:t>Los recursos financieros asignados en los últimos años, no han sido suficientes para atender prioridades de país tales como: desnutrición crónica, Política de Chixoy, Política de Riego, Política Ganadera </a:t>
            </a:r>
            <a:r>
              <a:rPr lang="es-GT" sz="2400" dirty="0" smtClean="0"/>
              <a:t>Bovina entre otros.</a:t>
            </a:r>
          </a:p>
          <a:p>
            <a:pPr marL="0" indent="0" algn="just">
              <a:buNone/>
            </a:pPr>
            <a:endParaRPr lang="es-GT" sz="2400" dirty="0"/>
          </a:p>
          <a:p>
            <a:pPr marL="0" indent="0" algn="just">
              <a:buNone/>
            </a:pPr>
            <a:r>
              <a:rPr lang="es-GT" sz="2400" dirty="0"/>
              <a:t>Con base a lo anteriormente expuesto se deja una evidencia clara de la necesidad de una adecuada asignación presupuestaria para el MAGA, como la que hoy hemos </a:t>
            </a:r>
            <a:r>
              <a:rPr lang="es-GT" sz="2400" dirty="0" smtClean="0"/>
              <a:t>presentado.</a:t>
            </a:r>
            <a:endParaRPr lang="es-GT" sz="2400" dirty="0"/>
          </a:p>
        </p:txBody>
      </p:sp>
      <p:sp>
        <p:nvSpPr>
          <p:cNvPr id="4" name="2 Título"/>
          <p:cNvSpPr>
            <a:spLocks noGrp="1"/>
          </p:cNvSpPr>
          <p:nvPr>
            <p:ph type="title"/>
          </p:nvPr>
        </p:nvSpPr>
        <p:spPr>
          <a:xfrm>
            <a:off x="899592" y="1340768"/>
            <a:ext cx="4762872" cy="576064"/>
          </a:xfrm>
        </p:spPr>
        <p:txBody>
          <a:bodyPr>
            <a:noAutofit/>
          </a:bodyPr>
          <a:lstStyle/>
          <a:p>
            <a:r>
              <a:rPr lang="es-GT" sz="4800" dirty="0" smtClean="0">
                <a:solidFill>
                  <a:srgbClr val="17375E"/>
                </a:solidFill>
              </a:rPr>
              <a:t>…</a:t>
            </a:r>
            <a:r>
              <a:rPr lang="es-GT" sz="4800" b="1" dirty="0" smtClean="0">
                <a:solidFill>
                  <a:srgbClr val="17375E"/>
                </a:solidFill>
              </a:rPr>
              <a:t>Conclusiones</a:t>
            </a:r>
            <a:endParaRPr lang="es-GT" sz="4800" b="1" dirty="0">
              <a:solidFill>
                <a:srgbClr val="17375E"/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0" y="6309320"/>
            <a:ext cx="467544" cy="365125"/>
          </a:xfrm>
        </p:spPr>
        <p:txBody>
          <a:bodyPr/>
          <a:lstStyle/>
          <a:p>
            <a:pPr algn="ctr"/>
            <a:fld id="{07E61845-E7B1-4193-8532-5A4CFE04E7A8}" type="slidenum">
              <a:rPr lang="es-GT" b="1" smtClean="0">
                <a:solidFill>
                  <a:schemeClr val="tx1"/>
                </a:solidFill>
              </a:rPr>
              <a:pPr algn="ctr"/>
              <a:t>29</a:t>
            </a:fld>
            <a:endParaRPr lang="es-GT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2483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971600" y="1988840"/>
            <a:ext cx="6264696" cy="2952328"/>
          </a:xfrm>
        </p:spPr>
        <p:txBody>
          <a:bodyPr>
            <a:noAutofit/>
          </a:bodyPr>
          <a:lstStyle/>
          <a:p>
            <a:pPr algn="ctr"/>
            <a:r>
              <a:rPr lang="es-GT" sz="5400" dirty="0" smtClean="0">
                <a:solidFill>
                  <a:srgbClr val="17375E"/>
                </a:solidFill>
              </a:rPr>
              <a:t>Oferta Programática Vigente y Costo </a:t>
            </a:r>
            <a:br>
              <a:rPr lang="es-GT" sz="5400" dirty="0" smtClean="0">
                <a:solidFill>
                  <a:srgbClr val="17375E"/>
                </a:solidFill>
              </a:rPr>
            </a:br>
            <a:r>
              <a:rPr lang="es-GT" sz="5400" dirty="0" smtClean="0">
                <a:solidFill>
                  <a:srgbClr val="17375E"/>
                </a:solidFill>
              </a:rPr>
              <a:t>2017 </a:t>
            </a:r>
            <a:br>
              <a:rPr lang="es-GT" sz="5400" dirty="0" smtClean="0">
                <a:solidFill>
                  <a:srgbClr val="17375E"/>
                </a:solidFill>
              </a:rPr>
            </a:br>
            <a:r>
              <a:rPr lang="es-GT" sz="3600" b="0" dirty="0" smtClean="0">
                <a:solidFill>
                  <a:srgbClr val="17375E"/>
                </a:solidFill>
              </a:rPr>
              <a:t>(Cifras al 22/05/2017)</a:t>
            </a:r>
            <a:endParaRPr lang="es-GT" sz="3600" b="0" dirty="0">
              <a:solidFill>
                <a:srgbClr val="17375E"/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107504" y="6309320"/>
            <a:ext cx="405408" cy="365125"/>
          </a:xfrm>
        </p:spPr>
        <p:txBody>
          <a:bodyPr/>
          <a:lstStyle/>
          <a:p>
            <a:fld id="{07E61845-E7B1-4193-8532-5A4CFE04E7A8}" type="slidenum">
              <a:rPr lang="es-GT" sz="1400" b="1" smtClean="0">
                <a:solidFill>
                  <a:schemeClr val="tx1"/>
                </a:solidFill>
              </a:rPr>
              <a:t>3</a:t>
            </a:fld>
            <a:endParaRPr lang="es-GT" sz="1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9261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nteriores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107504" y="6309320"/>
            <a:ext cx="405408" cy="365125"/>
          </a:xfrm>
        </p:spPr>
        <p:txBody>
          <a:bodyPr/>
          <a:lstStyle/>
          <a:p>
            <a:fld id="{07E61845-E7B1-4193-8532-5A4CFE04E7A8}" type="slidenum">
              <a:rPr lang="es-GT" sz="1400" b="1" smtClean="0">
                <a:solidFill>
                  <a:srgbClr val="FFFFFF"/>
                </a:solidFill>
              </a:rPr>
              <a:t>4</a:t>
            </a:fld>
            <a:endParaRPr lang="es-GT" sz="14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4579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nteriores3-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323528" y="188640"/>
            <a:ext cx="4762872" cy="792088"/>
          </a:xfrm>
        </p:spPr>
        <p:txBody>
          <a:bodyPr>
            <a:noAutofit/>
          </a:bodyPr>
          <a:lstStyle/>
          <a:p>
            <a:pPr algn="ctr"/>
            <a:r>
              <a:rPr lang="es-GT" sz="2800" dirty="0" smtClean="0">
                <a:solidFill>
                  <a:schemeClr val="tx2">
                    <a:lumMod val="75000"/>
                  </a:schemeClr>
                </a:solidFill>
              </a:rPr>
              <a:t>Oferta Programática Vigente y Costo 2017 </a:t>
            </a:r>
            <a:r>
              <a:rPr lang="es-GT" sz="1600" dirty="0" smtClean="0">
                <a:solidFill>
                  <a:schemeClr val="tx2">
                    <a:lumMod val="75000"/>
                  </a:schemeClr>
                </a:solidFill>
              </a:rPr>
              <a:t>(Cifras al 22/05/2017)</a:t>
            </a:r>
            <a:endParaRPr lang="es-GT" sz="16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3" name="12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0" y="6220251"/>
            <a:ext cx="547930" cy="365125"/>
          </a:xfrm>
        </p:spPr>
        <p:txBody>
          <a:bodyPr/>
          <a:lstStyle/>
          <a:p>
            <a:pPr algn="ctr"/>
            <a:fld id="{07E61845-E7B1-4193-8532-5A4CFE04E7A8}" type="slidenum">
              <a:rPr lang="es-GT" b="1" smtClean="0">
                <a:solidFill>
                  <a:schemeClr val="tx1"/>
                </a:solidFill>
              </a:rPr>
              <a:pPr algn="ctr"/>
              <a:t>5</a:t>
            </a:fld>
            <a:endParaRPr lang="es-GT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0371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Interiores3-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323528" y="188640"/>
            <a:ext cx="4762872" cy="792088"/>
          </a:xfrm>
        </p:spPr>
        <p:txBody>
          <a:bodyPr>
            <a:noAutofit/>
          </a:bodyPr>
          <a:lstStyle/>
          <a:p>
            <a:pPr algn="ctr"/>
            <a:r>
              <a:rPr lang="es-GT" sz="2800" dirty="0" smtClean="0">
                <a:solidFill>
                  <a:srgbClr val="17375E"/>
                </a:solidFill>
              </a:rPr>
              <a:t>Oferta Programática Vigente y Costo 2017 </a:t>
            </a:r>
            <a:r>
              <a:rPr lang="es-GT" sz="1600" dirty="0" smtClean="0">
                <a:solidFill>
                  <a:srgbClr val="17375E"/>
                </a:solidFill>
              </a:rPr>
              <a:t>(Cifras al 22/05/2017)</a:t>
            </a:r>
            <a:endParaRPr lang="es-GT" sz="1600" dirty="0">
              <a:solidFill>
                <a:srgbClr val="17375E"/>
              </a:solidFill>
            </a:endParaRPr>
          </a:p>
        </p:txBody>
      </p:sp>
      <p:sp>
        <p:nvSpPr>
          <p:cNvPr id="14" name="13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0" y="6335285"/>
            <a:ext cx="405408" cy="365125"/>
          </a:xfrm>
        </p:spPr>
        <p:txBody>
          <a:bodyPr/>
          <a:lstStyle/>
          <a:p>
            <a:fld id="{07E61845-E7B1-4193-8532-5A4CFE04E7A8}" type="slidenum">
              <a:rPr lang="es-GT" b="1" smtClean="0">
                <a:solidFill>
                  <a:schemeClr val="tx1"/>
                </a:solidFill>
              </a:rPr>
              <a:t>6</a:t>
            </a:fld>
            <a:endParaRPr lang="es-GT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8905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nteriores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3" name="12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0" y="6220251"/>
            <a:ext cx="547930" cy="365125"/>
          </a:xfrm>
        </p:spPr>
        <p:txBody>
          <a:bodyPr/>
          <a:lstStyle/>
          <a:p>
            <a:pPr algn="ctr"/>
            <a:fld id="{07E61845-E7B1-4193-8532-5A4CFE04E7A8}" type="slidenum">
              <a:rPr lang="es-GT" b="1" smtClean="0">
                <a:solidFill>
                  <a:schemeClr val="bg1"/>
                </a:solidFill>
              </a:rPr>
              <a:pPr algn="ctr"/>
              <a:t>7</a:t>
            </a:fld>
            <a:endParaRPr lang="es-GT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3297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nteriores5-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323528" y="332656"/>
            <a:ext cx="4536504" cy="792088"/>
          </a:xfrm>
        </p:spPr>
        <p:txBody>
          <a:bodyPr>
            <a:noAutofit/>
          </a:bodyPr>
          <a:lstStyle/>
          <a:p>
            <a:pPr algn="ctr"/>
            <a:r>
              <a:rPr lang="es-GT" sz="2800" dirty="0" smtClean="0">
                <a:solidFill>
                  <a:schemeClr val="tx2">
                    <a:lumMod val="75000"/>
                  </a:schemeClr>
                </a:solidFill>
              </a:rPr>
              <a:t>Oferta Programática Vigente y Costo 2017 </a:t>
            </a:r>
            <a:r>
              <a:rPr lang="es-GT" sz="1600" dirty="0" smtClean="0">
                <a:solidFill>
                  <a:schemeClr val="tx2">
                    <a:lumMod val="75000"/>
                  </a:schemeClr>
                </a:solidFill>
              </a:rPr>
              <a:t>(Cifras al 22/05/2017)</a:t>
            </a:r>
            <a:endParaRPr lang="es-GT" sz="16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31851" y="6272431"/>
            <a:ext cx="573448" cy="365125"/>
          </a:xfrm>
        </p:spPr>
        <p:txBody>
          <a:bodyPr/>
          <a:lstStyle/>
          <a:p>
            <a:pPr algn="ctr"/>
            <a:fld id="{07E61845-E7B1-4193-8532-5A4CFE04E7A8}" type="slidenum">
              <a:rPr lang="es-GT" b="1" smtClean="0">
                <a:solidFill>
                  <a:schemeClr val="tx1"/>
                </a:solidFill>
              </a:rPr>
              <a:pPr algn="ctr"/>
              <a:t>8</a:t>
            </a:fld>
            <a:endParaRPr lang="es-GT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29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nteriores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31851" y="6272431"/>
            <a:ext cx="573448" cy="365125"/>
          </a:xfrm>
        </p:spPr>
        <p:txBody>
          <a:bodyPr/>
          <a:lstStyle/>
          <a:p>
            <a:pPr algn="ctr"/>
            <a:fld id="{07E61845-E7B1-4193-8532-5A4CFE04E7A8}" type="slidenum">
              <a:rPr lang="es-GT" b="1" smtClean="0">
                <a:solidFill>
                  <a:schemeClr val="tx1"/>
                </a:solidFill>
              </a:rPr>
              <a:pPr algn="ctr"/>
              <a:t>9</a:t>
            </a:fld>
            <a:endParaRPr lang="es-GT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5958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3580</TotalTime>
  <Words>730</Words>
  <Application>Microsoft Macintosh PowerPoint</Application>
  <PresentationFormat>Presentación en pantalla (4:3)</PresentationFormat>
  <Paragraphs>160</Paragraphs>
  <Slides>29</Slides>
  <Notes>12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29</vt:i4>
      </vt:variant>
    </vt:vector>
  </HeadingPairs>
  <TitlesOfParts>
    <vt:vector size="33" baseType="lpstr">
      <vt:lpstr>Arial</vt:lpstr>
      <vt:lpstr>Calibri</vt:lpstr>
      <vt:lpstr>Segoe UI Black</vt:lpstr>
      <vt:lpstr>Tema de Office</vt:lpstr>
      <vt:lpstr>Presentación de PowerPoint</vt:lpstr>
      <vt:lpstr>Visión y Bases Legales</vt:lpstr>
      <vt:lpstr>Oferta Programática Vigente y Costo  2017  (Cifras al 22/05/2017)</vt:lpstr>
      <vt:lpstr>Presentación de PowerPoint</vt:lpstr>
      <vt:lpstr>Oferta Programática Vigente y Costo 2017 (Cifras al 22/05/2017)</vt:lpstr>
      <vt:lpstr>Oferta Programática Vigente y Costo 2017 (Cifras al 22/05/2017)</vt:lpstr>
      <vt:lpstr>Presentación de PowerPoint</vt:lpstr>
      <vt:lpstr>Oferta Programática Vigente y Costo 2017 (Cifras al 22/05/2017)</vt:lpstr>
      <vt:lpstr>Presentación de PowerPoint</vt:lpstr>
      <vt:lpstr>Oferta Programática Vigente y Costo 2017 (Cifras al 22/05/2017)</vt:lpstr>
      <vt:lpstr>Oferta Programática Vigente y Costo 2017</vt:lpstr>
      <vt:lpstr>Oferta Programática Multianual  2018-2022</vt:lpstr>
      <vt:lpstr>Presentación de PowerPoint</vt:lpstr>
      <vt:lpstr>Oferta Programática Multianual</vt:lpstr>
      <vt:lpstr>Presentación de PowerPoint</vt:lpstr>
      <vt:lpstr>Oferta Programática Multianual</vt:lpstr>
      <vt:lpstr>Para lograr el aumento de beneficiarios se incrementará a 162 puestos de servicio en el período 2018-2022 (a razón de 3% de incremento cada año)</vt:lpstr>
      <vt:lpstr>Priorización programática</vt:lpstr>
      <vt:lpstr>Necesidades Financieras</vt:lpstr>
      <vt:lpstr>Oferta Programática y Costo 2018</vt:lpstr>
      <vt:lpstr>Presentación de PowerPoint</vt:lpstr>
      <vt:lpstr>Oferta Programática y Costo 2018</vt:lpstr>
      <vt:lpstr>Presentación de PowerPoint</vt:lpstr>
      <vt:lpstr>Modelo de gestión, operación y de servicio </vt:lpstr>
      <vt:lpstr>Presentación de PowerPoint</vt:lpstr>
      <vt:lpstr>Conclusiones…</vt:lpstr>
      <vt:lpstr>Conclusiones…</vt:lpstr>
      <vt:lpstr>Presentación de PowerPoint</vt:lpstr>
      <vt:lpstr>…Conclusiones</vt:lpstr>
    </vt:vector>
  </TitlesOfParts>
  <LinksUpToDate>false</LinksUpToDate>
  <SharedDoc>false</SharedDoc>
  <HyperlinksChanged>false</HyperlinksChanged>
  <AppVersion>15.0034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Hiram Azel Letona Ramos</dc:creator>
  <cp:lastModifiedBy>Usuario de Microsoft Office</cp:lastModifiedBy>
  <cp:revision>244</cp:revision>
  <cp:lastPrinted>2017-05-25T15:51:03Z</cp:lastPrinted>
  <dcterms:created xsi:type="dcterms:W3CDTF">2017-05-10T23:30:59Z</dcterms:created>
  <dcterms:modified xsi:type="dcterms:W3CDTF">2017-05-29T15:00:20Z</dcterms:modified>
</cp:coreProperties>
</file>