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0" r:id="rId3"/>
    <p:sldId id="297" r:id="rId4"/>
    <p:sldId id="310" r:id="rId5"/>
    <p:sldId id="338" r:id="rId6"/>
    <p:sldId id="319" r:id="rId7"/>
    <p:sldId id="329" r:id="rId8"/>
    <p:sldId id="335" r:id="rId9"/>
    <p:sldId id="342" r:id="rId10"/>
    <p:sldId id="325" r:id="rId11"/>
    <p:sldId id="327" r:id="rId12"/>
    <p:sldId id="323" r:id="rId13"/>
    <p:sldId id="339" r:id="rId14"/>
    <p:sldId id="326" r:id="rId15"/>
    <p:sldId id="331" r:id="rId16"/>
    <p:sldId id="308" r:id="rId17"/>
    <p:sldId id="309" r:id="rId18"/>
    <p:sldId id="332" r:id="rId19"/>
    <p:sldId id="330" r:id="rId20"/>
    <p:sldId id="340" r:id="rId21"/>
    <p:sldId id="316" r:id="rId22"/>
    <p:sldId id="333" r:id="rId23"/>
    <p:sldId id="317" r:id="rId24"/>
  </p:sldIdLst>
  <p:sldSz cx="9144000" cy="6858000" type="screen4x3"/>
  <p:notesSz cx="6954838" cy="93091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94675" autoAdjust="0"/>
  </p:normalViewPr>
  <p:slideViewPr>
    <p:cSldViewPr>
      <p:cViewPr>
        <p:scale>
          <a:sx n="110" d="100"/>
          <a:sy n="110" d="100"/>
        </p:scale>
        <p:origin x="19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dor.INFOM-E805F775A\Escritorio\Presupuesto%20Abierto%202017\informacion%20para%20presentacion%20tabl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.INFOM-E805F775A\Escritorio\Presupuesto%20Abierto%202017\PRESENTACION\GRAFICA%202016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.INFOM-E805F775A\Escritorio\Presupuesto%20Abierto%202017\PRESENTACION\GRAFICA%202016%20201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GRAFICA%20POBLACION%20PROGRAMA%201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Administrador.INFOM-E805F775A\Escritorio\Presupuesto%20Abierto%202017\grafica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Administrador.INFOM-E805F775A\Escritorio\Presupuesto%20Abierto%202017\PRESENTACION\GRAFICA%202016%20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Libro18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Presupuesto%20Abierto%202017\GRAFICAS%20FINAL%20PROGRAMA%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effectLst>
              <a:outerShdw blurRad="50800" dir="5400000" sx="1000" sy="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Hoja4!$A$11:$A$16</c:f>
              <c:strCache>
                <c:ptCount val="6"/>
                <c:pt idx="0">
                  <c:v>01 Actividades Centrales</c:v>
                </c:pt>
                <c:pt idx="1">
                  <c:v>11 Asistencia Crediticia a las Municipalidades</c:v>
                </c:pt>
                <c:pt idx="2">
                  <c:v>12 Asistencia y Servicios Técnicos Municipales</c:v>
                </c:pt>
                <c:pt idx="3">
                  <c:v>13 Fortalecimiento Municipal</c:v>
                </c:pt>
                <c:pt idx="4">
                  <c:v>14 Prevención de la Desnutrición Crónica</c:v>
                </c:pt>
                <c:pt idx="5">
                  <c:v>15 Desarrollo de Infraestructura Vial</c:v>
                </c:pt>
              </c:strCache>
            </c:strRef>
          </c:cat>
          <c:val>
            <c:numRef>
              <c:f>Hoja4!$B$11:$B$16</c:f>
              <c:numCache>
                <c:formatCode>General</c:formatCode>
                <c:ptCount val="6"/>
                <c:pt idx="0">
                  <c:v>49.02</c:v>
                </c:pt>
                <c:pt idx="1">
                  <c:v>267.89999999999969</c:v>
                </c:pt>
                <c:pt idx="2">
                  <c:v>5.2700000000000014</c:v>
                </c:pt>
                <c:pt idx="3">
                  <c:v>3.8699999999999997</c:v>
                </c:pt>
                <c:pt idx="4">
                  <c:v>234.42000000000004</c:v>
                </c:pt>
                <c:pt idx="5">
                  <c:v>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4063160"/>
        <c:axId val="314061592"/>
      </c:barChart>
      <c:catAx>
        <c:axId val="314063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314061592"/>
        <c:crosses val="autoZero"/>
        <c:auto val="1"/>
        <c:lblAlgn val="ctr"/>
        <c:lblOffset val="100"/>
        <c:noMultiLvlLbl val="0"/>
      </c:catAx>
      <c:valAx>
        <c:axId val="314061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406316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847051182347253E-2"/>
          <c:y val="1.9503172060161299E-2"/>
          <c:w val="0.78711896345307841"/>
          <c:h val="0.95464914124293343"/>
        </c:manualLayout>
      </c:layout>
      <c:pie3DChart>
        <c:varyColors val="1"/>
        <c:ser>
          <c:idx val="0"/>
          <c:order val="0"/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507346876366166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dirty="0"/>
                      <a:t>37 </a:t>
                    </a:r>
                    <a:r>
                      <a:rPr lang="en-US" sz="2000" b="1" dirty="0" err="1" smtClean="0"/>
                      <a:t>Munc</a:t>
                    </a:r>
                    <a:r>
                      <a:rPr lang="en-US" sz="2000" b="1" dirty="0" smtClean="0"/>
                      <a:t>.</a:t>
                    </a:r>
                    <a:endParaRPr lang="en-US" sz="20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746536534100583"/>
                  <c:y val="-0.18444684220601806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 dirty="0"/>
                      <a:t>168 </a:t>
                    </a:r>
                    <a:r>
                      <a:rPr lang="en-US" sz="1800" b="1" dirty="0" err="1" smtClean="0"/>
                      <a:t>Munc</a:t>
                    </a:r>
                    <a:r>
                      <a:rPr lang="en-US" sz="1800" b="1" dirty="0" smtClean="0"/>
                      <a:t>.</a:t>
                    </a:r>
                    <a:endParaRPr lang="en-US" sz="18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Programa 11</c:v>
                </c:pt>
                <c:pt idx="1">
                  <c:v>Programa 12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37</c:v>
                </c:pt>
                <c:pt idx="1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5258464566929153"/>
          <c:y val="0.9209124380285808"/>
          <c:w val="0.66963757655293166"/>
          <c:h val="7.4841790609507131E-2"/>
        </c:manualLayout>
      </c:layout>
      <c:overlay val="0"/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66727282672929E-2"/>
          <c:y val="9.9863212422157455E-2"/>
          <c:w val="0.78520591854569877"/>
          <c:h val="0.7852005073791803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982594515575323E-2"/>
                  <c:y val="-5.4816984246677438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/>
                      <a:t>9,262 </a:t>
                    </a:r>
                    <a:r>
                      <a:rPr lang="en-US" sz="1400" b="1" dirty="0" err="1" smtClean="0"/>
                      <a:t>funcionarios</a:t>
                    </a:r>
                    <a:r>
                      <a:rPr lang="en-US" sz="1400" b="1" dirty="0" smtClean="0"/>
                      <a:t> </a:t>
                    </a:r>
                    <a:r>
                      <a:rPr lang="en-US" sz="1400" b="1" dirty="0" err="1" smtClean="0"/>
                      <a:t>municipales</a:t>
                    </a:r>
                    <a:endParaRPr lang="en-US" sz="1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9046391919092"/>
                      <c:h val="0.136687619206095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706654422865122"/>
                  <c:y val="-0.22211380773794198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142,180 personas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Hoja1!$A$5:$A$6</c:f>
              <c:strCache>
                <c:ptCount val="2"/>
                <c:pt idx="0">
                  <c:v>Programa 13</c:v>
                </c:pt>
                <c:pt idx="1">
                  <c:v>Programa 14</c:v>
                </c:pt>
              </c:strCache>
            </c:strRef>
          </c:cat>
          <c:val>
            <c:numRef>
              <c:f>Hoja1!$B$5:$B$6</c:f>
              <c:numCache>
                <c:formatCode>General</c:formatCode>
                <c:ptCount val="2"/>
                <c:pt idx="0">
                  <c:v>9262</c:v>
                </c:pt>
                <c:pt idx="1">
                  <c:v>142180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8.8317453579375094E-2"/>
          <c:y val="0.91628280839894949"/>
          <c:w val="0.75407302262823295"/>
          <c:h val="7.9471420239136933E-2"/>
        </c:manualLayout>
      </c:layout>
      <c:overlay val="0"/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16874241387512E-2"/>
          <c:y val="3.1081643485820813E-2"/>
          <c:w val="0.88671014747063404"/>
          <c:h val="0.86761325461192151"/>
        </c:manualLayout>
      </c:layout>
      <c:lineChart>
        <c:grouping val="standard"/>
        <c:varyColors val="0"/>
        <c:ser>
          <c:idx val="0"/>
          <c:order val="0"/>
          <c:spPr>
            <a:ln w="44450"/>
          </c:spPr>
          <c:dLbls>
            <c:dLbl>
              <c:idx val="0"/>
              <c:layout>
                <c:manualLayout>
                  <c:x val="-6.0988433228180906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751840168243981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Hoja1!$A$46:$A$50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Hoja1!$B$46:$B$50</c:f>
              <c:numCache>
                <c:formatCode>_-* #,##0\ _€_-;\-* #,##0\ _€_-;_-* "-"??\ _€_-;_-@_-</c:formatCode>
                <c:ptCount val="5"/>
                <c:pt idx="0">
                  <c:v>20623</c:v>
                </c:pt>
                <c:pt idx="1">
                  <c:v>33992</c:v>
                </c:pt>
                <c:pt idx="2">
                  <c:v>66262</c:v>
                </c:pt>
                <c:pt idx="3">
                  <c:v>142180</c:v>
                </c:pt>
                <c:pt idx="4">
                  <c:v>197219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060024"/>
        <c:axId val="314060808"/>
      </c:lineChart>
      <c:catAx>
        <c:axId val="314060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ES"/>
          </a:p>
        </c:txPr>
        <c:crossAx val="314060808"/>
        <c:crosses val="autoZero"/>
        <c:auto val="1"/>
        <c:lblAlgn val="ctr"/>
        <c:lblOffset val="100"/>
        <c:noMultiLvlLbl val="0"/>
      </c:catAx>
      <c:valAx>
        <c:axId val="314060808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extTo"/>
        <c:crossAx val="314060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08398950131263"/>
          <c:y val="3.7037037037037056E-2"/>
          <c:w val="0.53888888888888964"/>
          <c:h val="0.8981481481481481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6.9444444444444503E-2"/>
                  <c:y val="0.236111111111111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110,842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1111111111111"/>
                  <c:y val="-0.1712962962962967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73,696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132831509718972"/>
                  <c:y val="-7.0048267142250736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12,681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Hoja1!$A$62:$A$64</c:f>
              <c:strCache>
                <c:ptCount val="3"/>
                <c:pt idx="0">
                  <c:v>Construcción Acueductos</c:v>
                </c:pt>
                <c:pt idx="1">
                  <c:v>Construcción Alcantarillados</c:v>
                </c:pt>
                <c:pt idx="2">
                  <c:v>Planta de Tratamiento de Agua</c:v>
                </c:pt>
              </c:strCache>
            </c:strRef>
          </c:cat>
          <c:val>
            <c:numRef>
              <c:f>Hoja1!$B$62:$B$64</c:f>
              <c:numCache>
                <c:formatCode>General</c:formatCode>
                <c:ptCount val="3"/>
                <c:pt idx="0" formatCode="#,##0">
                  <c:v>110842</c:v>
                </c:pt>
                <c:pt idx="1">
                  <c:v>73696</c:v>
                </c:pt>
                <c:pt idx="2">
                  <c:v>12681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5834645669291339E-2"/>
          <c:y val="0.87847805482648089"/>
          <c:w val="0.96472090988626358"/>
          <c:h val="0.11804389034703996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74365704286986"/>
          <c:y val="6.9444444444444527E-3"/>
          <c:w val="0.52777777777777779"/>
          <c:h val="0.87962962962963098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Lbls>
            <c:dLbl>
              <c:idx val="0"/>
              <c:layout>
                <c:manualLayout>
                  <c:x val="9.1666666666666854E-2"/>
                  <c:y val="-0.18981481481481491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/>
                      <a:t>10,500  personas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1111111111111"/>
                  <c:y val="-4.1666666666666664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/>
                      <a:t>12,992 personas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Hoja6!$B$12:$B$13</c:f>
              <c:strCache>
                <c:ptCount val="2"/>
                <c:pt idx="0">
                  <c:v>Alta Verapaz</c:v>
                </c:pt>
                <c:pt idx="1">
                  <c:v>Izabal</c:v>
                </c:pt>
              </c:strCache>
            </c:strRef>
          </c:cat>
          <c:val>
            <c:numRef>
              <c:f>Hoja6!$C$12:$C$13</c:f>
              <c:numCache>
                <c:formatCode>General</c:formatCode>
                <c:ptCount val="2"/>
                <c:pt idx="0">
                  <c:v>10500</c:v>
                </c:pt>
                <c:pt idx="1">
                  <c:v>12992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1739319772528434"/>
          <c:y val="0.80980132691746853"/>
          <c:w val="0.51773468941382361"/>
          <c:h val="0.16743438320210008"/>
        </c:manualLayout>
      </c:layout>
      <c:overlay val="0"/>
      <c:txPr>
        <a:bodyPr/>
        <a:lstStyle/>
        <a:p>
          <a:pPr>
            <a:defRPr sz="32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s-ES" sz="2800"/>
              <a:t>Beneficiarios del Programa</a:t>
            </a:r>
            <a:r>
              <a:rPr lang="es-ES" sz="2800" baseline="0"/>
              <a:t> 15</a:t>
            </a:r>
          </a:p>
          <a:p>
            <a:pPr>
              <a:defRPr sz="2800"/>
            </a:pPr>
            <a:r>
              <a:rPr lang="es-ES" sz="2800" baseline="0"/>
              <a:t>2018-2022</a:t>
            </a:r>
            <a:endParaRPr lang="es-ES" sz="2800"/>
          </a:p>
        </c:rich>
      </c:tx>
      <c:layout>
        <c:manualLayout>
          <c:xMode val="edge"/>
          <c:yMode val="edge"/>
          <c:x val="0.17769188429391472"/>
          <c:y val="5.99728064811107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460195254226443E-2"/>
          <c:y val="0.16675891124123471"/>
          <c:w val="0.96507960949154792"/>
          <c:h val="0.70516506035994753"/>
        </c:manualLayout>
      </c:layout>
      <c:lineChart>
        <c:grouping val="standard"/>
        <c:varyColors val="0"/>
        <c:ser>
          <c:idx val="1"/>
          <c:order val="0"/>
          <c:spPr>
            <a:ln w="50800"/>
          </c:spPr>
          <c:dLbls>
            <c:dLbl>
              <c:idx val="0"/>
              <c:layout>
                <c:manualLayout>
                  <c:x val="-4.3605564820160703E-2"/>
                  <c:y val="-5.354714864384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4979604860833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Hoja1!$B$11:$B$15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Hoja1!$C$11:$C$15</c:f>
              <c:numCache>
                <c:formatCode>#,##0</c:formatCode>
                <c:ptCount val="5"/>
                <c:pt idx="0">
                  <c:v>23492</c:v>
                </c:pt>
                <c:pt idx="1">
                  <c:v>23500</c:v>
                </c:pt>
                <c:pt idx="2">
                  <c:v>24000</c:v>
                </c:pt>
                <c:pt idx="3">
                  <c:v>24600</c:v>
                </c:pt>
                <c:pt idx="4">
                  <c:v>25230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6191648"/>
        <c:axId val="316192432"/>
      </c:lineChart>
      <c:catAx>
        <c:axId val="3161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es-ES"/>
          </a:p>
        </c:txPr>
        <c:crossAx val="316192432"/>
        <c:crosses val="autoZero"/>
        <c:auto val="1"/>
        <c:lblAlgn val="ctr"/>
        <c:lblOffset val="100"/>
        <c:noMultiLvlLbl val="0"/>
      </c:catAx>
      <c:valAx>
        <c:axId val="3161924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16191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9027580568817E-2"/>
          <c:y val="3.8956209421190782E-2"/>
          <c:w val="0.90500752979648036"/>
          <c:h val="0.7681215637519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'AÑO 2017'!$A$4</c:f>
              <c:strCache>
                <c:ptCount val="1"/>
                <c:pt idx="0">
                  <c:v>ACTIVIDADES CENTRALES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'AÑO 2017'!$B$3:$G$3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'AÑO 2017'!$B$4:$G$4</c:f>
              <c:numCache>
                <c:formatCode>#,##0.00</c:formatCode>
                <c:ptCount val="6"/>
                <c:pt idx="0">
                  <c:v>48.349999999999994</c:v>
                </c:pt>
                <c:pt idx="1">
                  <c:v>48.346468999999999</c:v>
                </c:pt>
                <c:pt idx="2">
                  <c:v>48.346468999999999</c:v>
                </c:pt>
                <c:pt idx="3">
                  <c:v>48.346468999999999</c:v>
                </c:pt>
                <c:pt idx="4">
                  <c:v>48.346468999999999</c:v>
                </c:pt>
                <c:pt idx="5">
                  <c:v>48.346468999999999</c:v>
                </c:pt>
              </c:numCache>
            </c:numRef>
          </c:val>
        </c:ser>
        <c:ser>
          <c:idx val="1"/>
          <c:order val="1"/>
          <c:tx>
            <c:strRef>
              <c:f>'AÑO 2017'!$A$5</c:f>
              <c:strCache>
                <c:ptCount val="1"/>
                <c:pt idx="0">
                  <c:v>ASISTENCIA CREDITICIA A LAS MUNICIPALIDADES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'AÑO 2017'!$B$3:$G$3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'AÑO 2017'!$B$5:$G$5</c:f>
              <c:numCache>
                <c:formatCode>#,##0.00</c:formatCode>
                <c:ptCount val="6"/>
                <c:pt idx="0" formatCode="General">
                  <c:v>267.89999999999969</c:v>
                </c:pt>
                <c:pt idx="1">
                  <c:v>258.02999999999969</c:v>
                </c:pt>
                <c:pt idx="2">
                  <c:v>257.52999999999969</c:v>
                </c:pt>
                <c:pt idx="3">
                  <c:v>257.02999999999969</c:v>
                </c:pt>
                <c:pt idx="4">
                  <c:v>257.02999999999969</c:v>
                </c:pt>
                <c:pt idx="5">
                  <c:v>257.02999999999969</c:v>
                </c:pt>
              </c:numCache>
            </c:numRef>
          </c:val>
        </c:ser>
        <c:ser>
          <c:idx val="2"/>
          <c:order val="2"/>
          <c:tx>
            <c:strRef>
              <c:f>'AÑO 2017'!$A$6</c:f>
              <c:strCache>
                <c:ptCount val="1"/>
                <c:pt idx="0">
                  <c:v>ASISTENCIA Y SERVICIOS TÉCNICOS MUNICIPALES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09477682279297E-3"/>
                  <c:y val="-2.789042102852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628594719190769E-3"/>
                  <c:y val="-4.934671700258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72413793103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49425287356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2859744990892532E-3"/>
                  <c:y val="-1.72413793103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214936247723152E-3"/>
                  <c:y val="-2.0114942528735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'AÑO 2017'!$B$3:$G$3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'AÑO 2017'!$B$6:$G$6</c:f>
              <c:numCache>
                <c:formatCode>#,##0.00</c:formatCode>
                <c:ptCount val="6"/>
                <c:pt idx="0" formatCode="General">
                  <c:v>5.41</c:v>
                </c:pt>
                <c:pt idx="1">
                  <c:v>4.17</c:v>
                </c:pt>
                <c:pt idx="2">
                  <c:v>4.17</c:v>
                </c:pt>
                <c:pt idx="3">
                  <c:v>4.17</c:v>
                </c:pt>
                <c:pt idx="4">
                  <c:v>4.17</c:v>
                </c:pt>
                <c:pt idx="5">
                  <c:v>4.17</c:v>
                </c:pt>
              </c:numCache>
            </c:numRef>
          </c:val>
        </c:ser>
        <c:ser>
          <c:idx val="3"/>
          <c:order val="3"/>
          <c:tx>
            <c:strRef>
              <c:f>'AÑO 2017'!$A$7</c:f>
              <c:strCache>
                <c:ptCount val="1"/>
                <c:pt idx="0">
                  <c:v>FORTALECIMIENTO MUNICIPAL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298850574712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0114942528735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429872495446344E-3"/>
                  <c:y val="2.873563218390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974375562605899E-4"/>
                  <c:y val="2.933007714776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214936247723152E-3"/>
                  <c:y val="3.448275862068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429872495446344E-3"/>
                  <c:y val="2.0114942528735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'AÑO 2017'!$B$3:$G$3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'AÑO 2017'!$B$7:$G$7</c:f>
              <c:numCache>
                <c:formatCode>#,##0.00</c:formatCode>
                <c:ptCount val="6"/>
                <c:pt idx="0">
                  <c:v>4.42</c:v>
                </c:pt>
                <c:pt idx="1">
                  <c:v>4.4204169999999934</c:v>
                </c:pt>
                <c:pt idx="2">
                  <c:v>4.4204169999999934</c:v>
                </c:pt>
                <c:pt idx="3">
                  <c:v>4.4204169999999934</c:v>
                </c:pt>
                <c:pt idx="4">
                  <c:v>4.4204169999999934</c:v>
                </c:pt>
                <c:pt idx="5">
                  <c:v>4.4204169999999934</c:v>
                </c:pt>
              </c:numCache>
            </c:numRef>
          </c:val>
        </c:ser>
        <c:ser>
          <c:idx val="4"/>
          <c:order val="4"/>
          <c:tx>
            <c:strRef>
              <c:f>'AÑO 2017'!$A$8</c:f>
              <c:strCache>
                <c:ptCount val="1"/>
                <c:pt idx="0">
                  <c:v>PREVENCIÓN DE LA DESNUTRICIÓN CRÓNICA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'AÑO 2017'!$B$3:$G$3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'AÑO 2017'!$B$8:$G$8</c:f>
              <c:numCache>
                <c:formatCode>#,##0.00</c:formatCode>
                <c:ptCount val="6"/>
                <c:pt idx="0">
                  <c:v>234.42000000000004</c:v>
                </c:pt>
                <c:pt idx="1">
                  <c:v>508.14000000000038</c:v>
                </c:pt>
                <c:pt idx="2">
                  <c:v>229.43</c:v>
                </c:pt>
                <c:pt idx="3">
                  <c:v>91.22</c:v>
                </c:pt>
                <c:pt idx="4">
                  <c:v>79.760000000000005</c:v>
                </c:pt>
                <c:pt idx="5">
                  <c:v>107.86</c:v>
                </c:pt>
              </c:numCache>
            </c:numRef>
          </c:val>
        </c:ser>
        <c:ser>
          <c:idx val="5"/>
          <c:order val="5"/>
          <c:tx>
            <c:strRef>
              <c:f>'AÑO 2017'!$A$9</c:f>
              <c:strCache>
                <c:ptCount val="1"/>
                <c:pt idx="0">
                  <c:v>DESARROLLO DE INFRAESTRUCTURA VIAL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015903918700754E-3"/>
                  <c:y val="1.139593163446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047711756102271E-3"/>
                  <c:y val="1.139593163446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595430428824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063615674801854E-3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'AÑO 2017'!$B$3:$G$3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'AÑO 2017'!$B$9:$G$9</c:f>
              <c:numCache>
                <c:formatCode>#,##0.00</c:formatCode>
                <c:ptCount val="6"/>
                <c:pt idx="0">
                  <c:v>2.16</c:v>
                </c:pt>
                <c:pt idx="1">
                  <c:v>13.2</c:v>
                </c:pt>
                <c:pt idx="2">
                  <c:v>17.3</c:v>
                </c:pt>
                <c:pt idx="3">
                  <c:v>11.4</c:v>
                </c:pt>
                <c:pt idx="4">
                  <c:v>13.5</c:v>
                </c:pt>
                <c:pt idx="5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16195568"/>
        <c:axId val="316194000"/>
      </c:barChart>
      <c:catAx>
        <c:axId val="31619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6194000"/>
        <c:crosses val="autoZero"/>
        <c:auto val="1"/>
        <c:lblAlgn val="ctr"/>
        <c:lblOffset val="100"/>
        <c:noMultiLvlLbl val="0"/>
      </c:catAx>
      <c:valAx>
        <c:axId val="31619400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316195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502037550863107E-2"/>
          <c:y val="0.86266018013827306"/>
          <c:w val="0.9633862570457381"/>
          <c:h val="0.12768306891182671"/>
        </c:manualLayout>
      </c:layout>
      <c:overlay val="0"/>
      <c:txPr>
        <a:bodyPr/>
        <a:lstStyle/>
        <a:p>
          <a:pPr>
            <a:defRPr sz="1100" baseline="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11FDF-6110-421F-B46E-BE6DE37833BB}" type="doc">
      <dgm:prSet loTypeId="urn:microsoft.com/office/officeart/2005/8/layout/arrow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DFE452B0-7B21-444E-A9D3-F833C0A28A78}">
      <dgm:prSet phldrT="[Texto]"/>
      <dgm:spPr/>
      <dgm:t>
        <a:bodyPr/>
        <a:lstStyle/>
        <a:p>
          <a:r>
            <a:rPr lang="es-GT" dirty="0" smtClean="0"/>
            <a:t>Línea Base: Población </a:t>
          </a:r>
          <a:r>
            <a:rPr lang="es-GT" dirty="0"/>
            <a:t>con acceso a fuentes mejoradas de agua potable: </a:t>
          </a:r>
        </a:p>
        <a:p>
          <a:r>
            <a:rPr lang="es-GT" dirty="0"/>
            <a:t>77.80  Encovi 2014</a:t>
          </a:r>
        </a:p>
      </dgm:t>
    </dgm:pt>
    <dgm:pt modelId="{CC680BC0-6914-49F1-9B00-77CFB56351CD}" type="parTrans" cxnId="{77A9C3B7-9C6A-4CFC-B752-D2C4BEFCD3CA}">
      <dgm:prSet/>
      <dgm:spPr/>
      <dgm:t>
        <a:bodyPr/>
        <a:lstStyle/>
        <a:p>
          <a:endParaRPr lang="es-GT"/>
        </a:p>
      </dgm:t>
    </dgm:pt>
    <dgm:pt modelId="{EC3F8E0D-3CE4-40A9-BC26-5C0D202A60FD}" type="sibTrans" cxnId="{77A9C3B7-9C6A-4CFC-B752-D2C4BEFCD3CA}">
      <dgm:prSet/>
      <dgm:spPr/>
      <dgm:t>
        <a:bodyPr/>
        <a:lstStyle/>
        <a:p>
          <a:endParaRPr lang="es-GT"/>
        </a:p>
      </dgm:t>
    </dgm:pt>
    <dgm:pt modelId="{1A2DA36A-9445-41A9-B605-6763DEE429A4}">
      <dgm:prSet phldrT="[Texto]" custT="1"/>
      <dgm:spPr/>
      <dgm:t>
        <a:bodyPr/>
        <a:lstStyle/>
        <a:p>
          <a:r>
            <a:rPr lang="es-GT" sz="1800" b="1" dirty="0" smtClean="0"/>
            <a:t>INCREMENTAR</a:t>
          </a:r>
          <a:r>
            <a:rPr lang="es-GT" sz="1800" dirty="0" smtClean="0"/>
            <a:t> para el 2018,  la proporción de la población con acceso a fuentes mejoradas de agua potable en 0.64 puntos porcentuales (De 77.80 en 2014 a  78.44 en 2018</a:t>
          </a:r>
          <a:endParaRPr lang="es-GT" sz="1800" dirty="0"/>
        </a:p>
      </dgm:t>
    </dgm:pt>
    <dgm:pt modelId="{EA69B5A7-650C-4676-A5F6-5CA3640D7609}" type="parTrans" cxnId="{49306E28-8CDE-43C9-A14F-3F4DE894BA19}">
      <dgm:prSet/>
      <dgm:spPr/>
      <dgm:t>
        <a:bodyPr/>
        <a:lstStyle/>
        <a:p>
          <a:endParaRPr lang="es-GT"/>
        </a:p>
      </dgm:t>
    </dgm:pt>
    <dgm:pt modelId="{8D2122BE-F402-417B-968D-A87506EB6923}" type="sibTrans" cxnId="{49306E28-8CDE-43C9-A14F-3F4DE894BA19}">
      <dgm:prSet/>
      <dgm:spPr/>
      <dgm:t>
        <a:bodyPr/>
        <a:lstStyle/>
        <a:p>
          <a:endParaRPr lang="es-GT"/>
        </a:p>
      </dgm:t>
    </dgm:pt>
    <dgm:pt modelId="{71790761-D613-4A65-98F3-4D22B13BD51D}">
      <dgm:prSet/>
      <dgm:spPr/>
      <dgm:t>
        <a:bodyPr/>
        <a:lstStyle/>
        <a:p>
          <a:endParaRPr lang="es-GT"/>
        </a:p>
      </dgm:t>
    </dgm:pt>
    <dgm:pt modelId="{59A391F3-566E-4E60-87B3-03D1D2E423D0}" type="parTrans" cxnId="{6F78A8A9-4A46-4E59-85CC-BF047076C474}">
      <dgm:prSet/>
      <dgm:spPr/>
      <dgm:t>
        <a:bodyPr/>
        <a:lstStyle/>
        <a:p>
          <a:endParaRPr lang="es-GT"/>
        </a:p>
      </dgm:t>
    </dgm:pt>
    <dgm:pt modelId="{BB25BB44-84B0-495C-8F6B-7E35AE913412}" type="sibTrans" cxnId="{6F78A8A9-4A46-4E59-85CC-BF047076C474}">
      <dgm:prSet/>
      <dgm:spPr/>
      <dgm:t>
        <a:bodyPr/>
        <a:lstStyle/>
        <a:p>
          <a:endParaRPr lang="es-GT"/>
        </a:p>
      </dgm:t>
    </dgm:pt>
    <dgm:pt modelId="{B24ED99B-D2F2-4D45-9B23-C914EA5FDFAF}" type="pres">
      <dgm:prSet presAssocID="{0E511FDF-6110-421F-B46E-BE6DE37833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FD37344C-5D68-435F-A176-8729C70A9B3C}" type="pres">
      <dgm:prSet presAssocID="{0E511FDF-6110-421F-B46E-BE6DE37833BB}" presName="ribbon" presStyleLbl="node1" presStyleIdx="0" presStyleCnt="1" custScaleX="138309" custLinFactNeighborX="623"/>
      <dgm:spPr/>
      <dgm:t>
        <a:bodyPr/>
        <a:lstStyle/>
        <a:p>
          <a:endParaRPr lang="es-ES"/>
        </a:p>
      </dgm:t>
    </dgm:pt>
    <dgm:pt modelId="{B97DD9FE-6A38-4643-ABDB-DDDA44A1BCE2}" type="pres">
      <dgm:prSet presAssocID="{0E511FDF-6110-421F-B46E-BE6DE37833BB}" presName="leftArrowText" presStyleLbl="node1" presStyleIdx="0" presStyleCnt="1" custScaleX="175470" custLinFactNeighborX="-34259" custLinFactNeighborY="-1701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9AA48BF-9640-44DD-941B-E047A51D9C36}" type="pres">
      <dgm:prSet presAssocID="{0E511FDF-6110-421F-B46E-BE6DE37833BB}" presName="rightArrowText" presStyleLbl="node1" presStyleIdx="0" presStyleCnt="1" custScaleX="138694" custLinFactNeighborX="18082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932682FB-6722-4D50-B8F6-CFA0816660F4}" type="presOf" srcId="{0E511FDF-6110-421F-B46E-BE6DE37833BB}" destId="{B24ED99B-D2F2-4D45-9B23-C914EA5FDFAF}" srcOrd="0" destOrd="0" presId="urn:microsoft.com/office/officeart/2005/8/layout/arrow6"/>
    <dgm:cxn modelId="{6F78A8A9-4A46-4E59-85CC-BF047076C474}" srcId="{0E511FDF-6110-421F-B46E-BE6DE37833BB}" destId="{71790761-D613-4A65-98F3-4D22B13BD51D}" srcOrd="2" destOrd="0" parTransId="{59A391F3-566E-4E60-87B3-03D1D2E423D0}" sibTransId="{BB25BB44-84B0-495C-8F6B-7E35AE913412}"/>
    <dgm:cxn modelId="{49306E28-8CDE-43C9-A14F-3F4DE894BA19}" srcId="{0E511FDF-6110-421F-B46E-BE6DE37833BB}" destId="{1A2DA36A-9445-41A9-B605-6763DEE429A4}" srcOrd="1" destOrd="0" parTransId="{EA69B5A7-650C-4676-A5F6-5CA3640D7609}" sibTransId="{8D2122BE-F402-417B-968D-A87506EB6923}"/>
    <dgm:cxn modelId="{3A55C1BC-2EEC-4085-8B06-C4691ED816F1}" type="presOf" srcId="{DFE452B0-7B21-444E-A9D3-F833C0A28A78}" destId="{B97DD9FE-6A38-4643-ABDB-DDDA44A1BCE2}" srcOrd="0" destOrd="0" presId="urn:microsoft.com/office/officeart/2005/8/layout/arrow6"/>
    <dgm:cxn modelId="{77A9C3B7-9C6A-4CFC-B752-D2C4BEFCD3CA}" srcId="{0E511FDF-6110-421F-B46E-BE6DE37833BB}" destId="{DFE452B0-7B21-444E-A9D3-F833C0A28A78}" srcOrd="0" destOrd="0" parTransId="{CC680BC0-6914-49F1-9B00-77CFB56351CD}" sibTransId="{EC3F8E0D-3CE4-40A9-BC26-5C0D202A60FD}"/>
    <dgm:cxn modelId="{20903514-39A6-409E-9C2C-ACECCB828051}" type="presOf" srcId="{1A2DA36A-9445-41A9-B605-6763DEE429A4}" destId="{B9AA48BF-9640-44DD-941B-E047A51D9C36}" srcOrd="0" destOrd="0" presId="urn:microsoft.com/office/officeart/2005/8/layout/arrow6"/>
    <dgm:cxn modelId="{D4ADC2C3-300A-47EC-9E04-EB379BD40B95}" type="presParOf" srcId="{B24ED99B-D2F2-4D45-9B23-C914EA5FDFAF}" destId="{FD37344C-5D68-435F-A176-8729C70A9B3C}" srcOrd="0" destOrd="0" presId="urn:microsoft.com/office/officeart/2005/8/layout/arrow6"/>
    <dgm:cxn modelId="{1B25430F-8012-4299-B2B1-A04F461D732B}" type="presParOf" srcId="{B24ED99B-D2F2-4D45-9B23-C914EA5FDFAF}" destId="{B97DD9FE-6A38-4643-ABDB-DDDA44A1BCE2}" srcOrd="1" destOrd="0" presId="urn:microsoft.com/office/officeart/2005/8/layout/arrow6"/>
    <dgm:cxn modelId="{A76C82B0-5252-4B4D-AF18-2016CEF979F4}" type="presParOf" srcId="{B24ED99B-D2F2-4D45-9B23-C914EA5FDFAF}" destId="{B9AA48BF-9640-44DD-941B-E047A51D9C3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11FDF-6110-421F-B46E-BE6DE37833BB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DFE452B0-7B21-444E-A9D3-F833C0A28A78}">
      <dgm:prSet phldrT="[Texto]" custT="1"/>
      <dgm:spPr/>
      <dgm:t>
        <a:bodyPr/>
        <a:lstStyle/>
        <a:p>
          <a:r>
            <a:rPr lang="es-GT" sz="1900" dirty="0" smtClean="0"/>
            <a:t>Línea Base: Proporción </a:t>
          </a:r>
          <a:r>
            <a:rPr lang="es-GT" sz="1900" dirty="0"/>
            <a:t>de </a:t>
          </a:r>
          <a:r>
            <a:rPr lang="es-GT" sz="1900" dirty="0" smtClean="0"/>
            <a:t>población </a:t>
          </a:r>
          <a:r>
            <a:rPr lang="es-GT" sz="1900" dirty="0"/>
            <a:t>con acceso a servicios de </a:t>
          </a:r>
          <a:r>
            <a:rPr lang="es-GT" sz="1900" dirty="0" smtClean="0"/>
            <a:t>saneamiento </a:t>
          </a:r>
          <a:r>
            <a:rPr lang="es-GT" sz="1900" dirty="0"/>
            <a:t>básico: </a:t>
          </a:r>
        </a:p>
        <a:p>
          <a:r>
            <a:rPr lang="es-GT" sz="1900" dirty="0"/>
            <a:t>58.30 Encovi 2014</a:t>
          </a:r>
        </a:p>
      </dgm:t>
    </dgm:pt>
    <dgm:pt modelId="{CC680BC0-6914-49F1-9B00-77CFB56351CD}" type="parTrans" cxnId="{77A9C3B7-9C6A-4CFC-B752-D2C4BEFCD3CA}">
      <dgm:prSet/>
      <dgm:spPr/>
      <dgm:t>
        <a:bodyPr/>
        <a:lstStyle/>
        <a:p>
          <a:endParaRPr lang="es-GT"/>
        </a:p>
      </dgm:t>
    </dgm:pt>
    <dgm:pt modelId="{EC3F8E0D-3CE4-40A9-BC26-5C0D202A60FD}" type="sibTrans" cxnId="{77A9C3B7-9C6A-4CFC-B752-D2C4BEFCD3CA}">
      <dgm:prSet/>
      <dgm:spPr/>
      <dgm:t>
        <a:bodyPr/>
        <a:lstStyle/>
        <a:p>
          <a:endParaRPr lang="es-GT"/>
        </a:p>
      </dgm:t>
    </dgm:pt>
    <dgm:pt modelId="{1A2DA36A-9445-41A9-B605-6763DEE429A4}">
      <dgm:prSet phldrT="[Texto]" custT="1"/>
      <dgm:spPr/>
      <dgm:t>
        <a:bodyPr/>
        <a:lstStyle/>
        <a:p>
          <a:r>
            <a:rPr lang="es-GT" sz="1800" dirty="0" smtClean="0"/>
            <a:t>“</a:t>
          </a:r>
          <a:r>
            <a:rPr lang="es-GT" sz="1800" b="1" dirty="0" smtClean="0"/>
            <a:t>INCREMENTAR</a:t>
          </a:r>
          <a:r>
            <a:rPr lang="es-GT" sz="1800" dirty="0" smtClean="0"/>
            <a:t>, para el </a:t>
          </a:r>
          <a:r>
            <a:rPr lang="es-GT" sz="1800" dirty="0"/>
            <a:t>2018, </a:t>
          </a:r>
          <a:r>
            <a:rPr lang="es-GT" sz="1800" dirty="0" smtClean="0"/>
            <a:t>la </a:t>
          </a:r>
          <a:r>
            <a:rPr lang="es-GT" sz="1800" dirty="0"/>
            <a:t>proporción de la </a:t>
          </a:r>
          <a:r>
            <a:rPr lang="es-GT" sz="1800" dirty="0" smtClean="0"/>
            <a:t>población </a:t>
          </a:r>
          <a:r>
            <a:rPr lang="es-GT" sz="1800" dirty="0"/>
            <a:t>con acceso a servicios de saneamiento básico en </a:t>
          </a:r>
          <a:r>
            <a:rPr lang="es-GT" sz="1800" dirty="0" smtClean="0">
              <a:solidFill>
                <a:schemeClr val="bg1"/>
              </a:solidFill>
            </a:rPr>
            <a:t>0.48 </a:t>
          </a:r>
          <a:r>
            <a:rPr lang="es-GT" sz="1800" dirty="0" smtClean="0"/>
            <a:t>puntos </a:t>
          </a:r>
          <a:r>
            <a:rPr lang="es-GT" sz="1800" dirty="0"/>
            <a:t>porcentuales (De </a:t>
          </a:r>
          <a:r>
            <a:rPr lang="es-GT" sz="1800" dirty="0" smtClean="0"/>
            <a:t>58.30 </a:t>
          </a:r>
          <a:r>
            <a:rPr lang="es-GT" sz="1800" dirty="0"/>
            <a:t>en 2014 a </a:t>
          </a:r>
          <a:r>
            <a:rPr lang="es-GT" sz="1800" dirty="0" smtClean="0"/>
            <a:t>58.78 en </a:t>
          </a:r>
          <a:r>
            <a:rPr lang="es-GT" sz="1800" dirty="0"/>
            <a:t>2018".</a:t>
          </a:r>
        </a:p>
      </dgm:t>
    </dgm:pt>
    <dgm:pt modelId="{EA69B5A7-650C-4676-A5F6-5CA3640D7609}" type="parTrans" cxnId="{49306E28-8CDE-43C9-A14F-3F4DE894BA19}">
      <dgm:prSet/>
      <dgm:spPr/>
      <dgm:t>
        <a:bodyPr/>
        <a:lstStyle/>
        <a:p>
          <a:endParaRPr lang="es-GT"/>
        </a:p>
      </dgm:t>
    </dgm:pt>
    <dgm:pt modelId="{8D2122BE-F402-417B-968D-A87506EB6923}" type="sibTrans" cxnId="{49306E28-8CDE-43C9-A14F-3F4DE894BA19}">
      <dgm:prSet/>
      <dgm:spPr/>
      <dgm:t>
        <a:bodyPr/>
        <a:lstStyle/>
        <a:p>
          <a:endParaRPr lang="es-GT"/>
        </a:p>
      </dgm:t>
    </dgm:pt>
    <dgm:pt modelId="{B24ED99B-D2F2-4D45-9B23-C914EA5FDFAF}" type="pres">
      <dgm:prSet presAssocID="{0E511FDF-6110-421F-B46E-BE6DE37833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FD37344C-5D68-435F-A176-8729C70A9B3C}" type="pres">
      <dgm:prSet presAssocID="{0E511FDF-6110-421F-B46E-BE6DE37833BB}" presName="ribbon" presStyleLbl="node1" presStyleIdx="0" presStyleCnt="1" custScaleX="114286"/>
      <dgm:spPr>
        <a:solidFill>
          <a:srgbClr val="002060"/>
        </a:solidFill>
      </dgm:spPr>
    </dgm:pt>
    <dgm:pt modelId="{B97DD9FE-6A38-4643-ABDB-DDDA44A1BCE2}" type="pres">
      <dgm:prSet presAssocID="{0E511FDF-6110-421F-B46E-BE6DE37833BB}" presName="leftArrowText" presStyleLbl="node1" presStyleIdx="0" presStyleCnt="1" custScaleX="133125" custLinFactNeighborX="-10861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9AA48BF-9640-44DD-941B-E047A51D9C36}" type="pres">
      <dgm:prSet presAssocID="{0E511FDF-6110-421F-B46E-BE6DE37833BB}" presName="rightArrowText" presStyleLbl="node1" presStyleIdx="0" presStyleCnt="1" custScaleX="109007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AD9BA2E3-BD91-41F7-8822-870CB72498BE}" type="presOf" srcId="{0E511FDF-6110-421F-B46E-BE6DE37833BB}" destId="{B24ED99B-D2F2-4D45-9B23-C914EA5FDFAF}" srcOrd="0" destOrd="0" presId="urn:microsoft.com/office/officeart/2005/8/layout/arrow6"/>
    <dgm:cxn modelId="{49306E28-8CDE-43C9-A14F-3F4DE894BA19}" srcId="{0E511FDF-6110-421F-B46E-BE6DE37833BB}" destId="{1A2DA36A-9445-41A9-B605-6763DEE429A4}" srcOrd="1" destOrd="0" parTransId="{EA69B5A7-650C-4676-A5F6-5CA3640D7609}" sibTransId="{8D2122BE-F402-417B-968D-A87506EB6923}"/>
    <dgm:cxn modelId="{9C9E189F-0CDB-4E66-9BFE-C98BEFC9DF06}" type="presOf" srcId="{DFE452B0-7B21-444E-A9D3-F833C0A28A78}" destId="{B97DD9FE-6A38-4643-ABDB-DDDA44A1BCE2}" srcOrd="0" destOrd="0" presId="urn:microsoft.com/office/officeart/2005/8/layout/arrow6"/>
    <dgm:cxn modelId="{E8D6A127-F943-440A-894A-6F873F94577B}" type="presOf" srcId="{1A2DA36A-9445-41A9-B605-6763DEE429A4}" destId="{B9AA48BF-9640-44DD-941B-E047A51D9C36}" srcOrd="0" destOrd="0" presId="urn:microsoft.com/office/officeart/2005/8/layout/arrow6"/>
    <dgm:cxn modelId="{77A9C3B7-9C6A-4CFC-B752-D2C4BEFCD3CA}" srcId="{0E511FDF-6110-421F-B46E-BE6DE37833BB}" destId="{DFE452B0-7B21-444E-A9D3-F833C0A28A78}" srcOrd="0" destOrd="0" parTransId="{CC680BC0-6914-49F1-9B00-77CFB56351CD}" sibTransId="{EC3F8E0D-3CE4-40A9-BC26-5C0D202A60FD}"/>
    <dgm:cxn modelId="{B2D51F8C-A328-4FAE-AF97-89611B87CD31}" type="presParOf" srcId="{B24ED99B-D2F2-4D45-9B23-C914EA5FDFAF}" destId="{FD37344C-5D68-435F-A176-8729C70A9B3C}" srcOrd="0" destOrd="0" presId="urn:microsoft.com/office/officeart/2005/8/layout/arrow6"/>
    <dgm:cxn modelId="{F80C6006-9D16-451B-9D76-534B49E377E5}" type="presParOf" srcId="{B24ED99B-D2F2-4D45-9B23-C914EA5FDFAF}" destId="{B97DD9FE-6A38-4643-ABDB-DDDA44A1BCE2}" srcOrd="1" destOrd="0" presId="urn:microsoft.com/office/officeart/2005/8/layout/arrow6"/>
    <dgm:cxn modelId="{A6E5C7DD-54D5-43AC-B885-688C5B3BEDD8}" type="presParOf" srcId="{B24ED99B-D2F2-4D45-9B23-C914EA5FDFAF}" destId="{B9AA48BF-9640-44DD-941B-E047A51D9C3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7344C-5D68-435F-A176-8729C70A9B3C}">
      <dsp:nvSpPr>
        <dsp:cNvPr id="0" name=""/>
        <dsp:cNvSpPr/>
      </dsp:nvSpPr>
      <dsp:spPr>
        <a:xfrm>
          <a:off x="35913" y="0"/>
          <a:ext cx="8973685" cy="259525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7DD9FE-6A38-4643-ABDB-DDDA44A1BCE2}">
      <dsp:nvSpPr>
        <dsp:cNvPr id="0" name=""/>
        <dsp:cNvSpPr/>
      </dsp:nvSpPr>
      <dsp:spPr>
        <a:xfrm>
          <a:off x="497851" y="432538"/>
          <a:ext cx="3756965" cy="1271675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/>
            <a:t>Línea Base: Población </a:t>
          </a:r>
          <a:r>
            <a:rPr lang="es-GT" sz="1900" kern="1200" dirty="0"/>
            <a:t>con acceso a fuentes mejoradas de agua potable: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/>
            <a:t>77.80  Encovi 2014</a:t>
          </a:r>
        </a:p>
      </dsp:txBody>
      <dsp:txXfrm>
        <a:off x="497851" y="432538"/>
        <a:ext cx="3756965" cy="1271675"/>
      </dsp:txXfrm>
    </dsp:sp>
    <dsp:sp modelId="{B9AA48BF-9640-44DD-941B-E047A51D9C36}">
      <dsp:nvSpPr>
        <dsp:cNvPr id="0" name=""/>
        <dsp:cNvSpPr/>
      </dsp:nvSpPr>
      <dsp:spPr>
        <a:xfrm>
          <a:off x="4472790" y="869411"/>
          <a:ext cx="3509479" cy="1271675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/>
            <a:t>INCREMENTAR</a:t>
          </a:r>
          <a:r>
            <a:rPr lang="es-GT" sz="1800" kern="1200" dirty="0" smtClean="0"/>
            <a:t> para el 2018,  la proporción de la población con acceso a fuentes mejoradas de agua potable en 0.64 puntos porcentuales (De 77.80 en 2014 a  78.44 en 2018</a:t>
          </a:r>
          <a:endParaRPr lang="es-GT" sz="1800" kern="1200" dirty="0"/>
        </a:p>
      </dsp:txBody>
      <dsp:txXfrm>
        <a:off x="4472790" y="869411"/>
        <a:ext cx="3509479" cy="12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7344C-5D68-435F-A176-8729C70A9B3C}">
      <dsp:nvSpPr>
        <dsp:cNvPr id="0" name=""/>
        <dsp:cNvSpPr/>
      </dsp:nvSpPr>
      <dsp:spPr>
        <a:xfrm>
          <a:off x="146163" y="0"/>
          <a:ext cx="8851673" cy="3098078"/>
        </a:xfrm>
        <a:prstGeom prst="leftRightRibbon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DD9FE-6A38-4643-ABDB-DDDA44A1BCE2}">
      <dsp:nvSpPr>
        <dsp:cNvPr id="0" name=""/>
        <dsp:cNvSpPr/>
      </dsp:nvSpPr>
      <dsp:spPr>
        <a:xfrm>
          <a:off x="927904" y="542163"/>
          <a:ext cx="3402560" cy="15180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 smtClean="0"/>
            <a:t>Línea Base: Proporción </a:t>
          </a:r>
          <a:r>
            <a:rPr lang="es-GT" sz="1900" kern="1200" dirty="0"/>
            <a:t>de </a:t>
          </a:r>
          <a:r>
            <a:rPr lang="es-GT" sz="1900" kern="1200" dirty="0" smtClean="0"/>
            <a:t>población </a:t>
          </a:r>
          <a:r>
            <a:rPr lang="es-GT" sz="1900" kern="1200" dirty="0"/>
            <a:t>con acceso a servicios de </a:t>
          </a:r>
          <a:r>
            <a:rPr lang="es-GT" sz="1900" kern="1200" dirty="0" smtClean="0"/>
            <a:t>saneamiento </a:t>
          </a:r>
          <a:r>
            <a:rPr lang="es-GT" sz="1900" kern="1200" dirty="0"/>
            <a:t>básico: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kern="1200" dirty="0"/>
            <a:t>58.30 Encovi 2014</a:t>
          </a:r>
        </a:p>
      </dsp:txBody>
      <dsp:txXfrm>
        <a:off x="927904" y="542163"/>
        <a:ext cx="3402560" cy="1518058"/>
      </dsp:txXfrm>
    </dsp:sp>
    <dsp:sp modelId="{B9AA48BF-9640-44DD-941B-E047A51D9C36}">
      <dsp:nvSpPr>
        <dsp:cNvPr id="0" name=""/>
        <dsp:cNvSpPr/>
      </dsp:nvSpPr>
      <dsp:spPr>
        <a:xfrm>
          <a:off x="4435966" y="1037856"/>
          <a:ext cx="3292693" cy="15180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“</a:t>
          </a:r>
          <a:r>
            <a:rPr lang="es-GT" sz="1800" b="1" kern="1200" dirty="0" smtClean="0"/>
            <a:t>INCREMENTAR</a:t>
          </a:r>
          <a:r>
            <a:rPr lang="es-GT" sz="1800" kern="1200" dirty="0" smtClean="0"/>
            <a:t>, para el </a:t>
          </a:r>
          <a:r>
            <a:rPr lang="es-GT" sz="1800" kern="1200" dirty="0"/>
            <a:t>2018, </a:t>
          </a:r>
          <a:r>
            <a:rPr lang="es-GT" sz="1800" kern="1200" dirty="0" smtClean="0"/>
            <a:t>la </a:t>
          </a:r>
          <a:r>
            <a:rPr lang="es-GT" sz="1800" kern="1200" dirty="0"/>
            <a:t>proporción de la </a:t>
          </a:r>
          <a:r>
            <a:rPr lang="es-GT" sz="1800" kern="1200" dirty="0" smtClean="0"/>
            <a:t>población </a:t>
          </a:r>
          <a:r>
            <a:rPr lang="es-GT" sz="1800" kern="1200" dirty="0"/>
            <a:t>con acceso a servicios de saneamiento básico en </a:t>
          </a:r>
          <a:r>
            <a:rPr lang="es-GT" sz="1800" kern="1200" dirty="0" smtClean="0">
              <a:solidFill>
                <a:schemeClr val="bg1"/>
              </a:solidFill>
            </a:rPr>
            <a:t>0.48 </a:t>
          </a:r>
          <a:r>
            <a:rPr lang="es-GT" sz="1800" kern="1200" dirty="0" smtClean="0"/>
            <a:t>puntos </a:t>
          </a:r>
          <a:r>
            <a:rPr lang="es-GT" sz="1800" kern="1200" dirty="0"/>
            <a:t>porcentuales (De </a:t>
          </a:r>
          <a:r>
            <a:rPr lang="es-GT" sz="1800" kern="1200" dirty="0" smtClean="0"/>
            <a:t>58.30 </a:t>
          </a:r>
          <a:r>
            <a:rPr lang="es-GT" sz="1800" kern="1200" dirty="0"/>
            <a:t>en 2014 a </a:t>
          </a:r>
          <a:r>
            <a:rPr lang="es-GT" sz="1800" kern="1200" dirty="0" smtClean="0"/>
            <a:t>58.78 en </a:t>
          </a:r>
          <a:r>
            <a:rPr lang="es-GT" sz="1800" kern="1200" dirty="0"/>
            <a:t>2018".</a:t>
          </a:r>
        </a:p>
      </dsp:txBody>
      <dsp:txXfrm>
        <a:off x="4435966" y="1037856"/>
        <a:ext cx="3292693" cy="151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0.27344</cdr:x>
      <cdr:y>0.01961</cdr:y>
    </cdr:from>
    <cdr:to>
      <cdr:x>0.81251</cdr:x>
      <cdr:y>0.15686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500298" y="71438"/>
          <a:ext cx="4929255" cy="50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s-GT" sz="1400" b="1" dirty="0" smtClean="0"/>
            <a:t>Producción Institucional Vigente por Programa </a:t>
          </a:r>
        </a:p>
        <a:p xmlns:a="http://schemas.openxmlformats.org/drawingml/2006/main">
          <a:pPr algn="ctr"/>
          <a:r>
            <a:rPr lang="es-GT" sz="1400" b="1" dirty="0"/>
            <a:t>(</a:t>
          </a:r>
          <a:r>
            <a:rPr lang="es-GT" sz="1400" b="1" dirty="0" smtClean="0"/>
            <a:t>Montos en Millones de Quetzales) </a:t>
          </a:r>
          <a:endParaRPr lang="es-GT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0.75455</cdr:x>
      <cdr:y>0.71429</cdr:y>
    </cdr:from>
    <cdr:to>
      <cdr:x>0.98989</cdr:x>
      <cdr:y>0.80953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976664" y="3240360"/>
          <a:ext cx="1864129" cy="432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s-GT" sz="1400" b="1" dirty="0" smtClean="0"/>
            <a:t>BENEFICIADOS 460,276</a:t>
          </a:r>
          <a:endParaRPr lang="es-GT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0.69704</cdr:x>
      <cdr:y>0.11882</cdr:y>
    </cdr:from>
    <cdr:to>
      <cdr:x>1</cdr:x>
      <cdr:y>0.24044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726440" y="628122"/>
          <a:ext cx="2488930" cy="64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ES" sz="1600" b="1" dirty="0" smtClean="0"/>
            <a:t>Tota Población a beneficiar</a:t>
          </a:r>
        </a:p>
        <a:p xmlns:a="http://schemas.openxmlformats.org/drawingml/2006/main">
          <a:pPr algn="r"/>
          <a:r>
            <a:rPr lang="es-ES" sz="1600" b="1" dirty="0" smtClean="0"/>
            <a:t>197,219</a:t>
          </a:r>
          <a:endParaRPr lang="es-ES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0.66485</cdr:x>
      <cdr:y>0.68642</cdr:y>
    </cdr:from>
    <cdr:to>
      <cdr:x>0.9704</cdr:x>
      <cdr:y>0.79168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366970" y="3726746"/>
          <a:ext cx="2466550" cy="571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r"/>
          <a:r>
            <a:rPr lang="es-ES" sz="1800" b="1" dirty="0" smtClean="0"/>
            <a:t>Total de beneficiados</a:t>
          </a:r>
        </a:p>
        <a:p xmlns:a="http://schemas.openxmlformats.org/drawingml/2006/main">
          <a:pPr algn="r"/>
          <a:r>
            <a:rPr lang="es-ES" sz="1800" b="1" dirty="0" smtClean="0"/>
            <a:t>23,492</a:t>
          </a:r>
          <a:endParaRPr lang="es-ES" sz="1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0.58929</cdr:x>
      <cdr:y>0.73626</cdr:y>
    </cdr:from>
    <cdr:to>
      <cdr:x>0.95536</cdr:x>
      <cdr:y>0.87692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714908" y="4786322"/>
          <a:ext cx="292895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r"/>
          <a:r>
            <a:rPr lang="es-ES" sz="1800" b="1" dirty="0" smtClean="0"/>
            <a:t>Población total beneficiada</a:t>
          </a:r>
        </a:p>
        <a:p xmlns:a="http://schemas.openxmlformats.org/drawingml/2006/main">
          <a:pPr algn="r"/>
          <a:r>
            <a:rPr lang="es-ES" sz="1800" b="1" dirty="0" smtClean="0"/>
            <a:t>120,822</a:t>
          </a:r>
          <a:endParaRPr lang="es-ES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0.11367</cdr:x>
      <cdr:y>0.25457</cdr:y>
    </cdr:from>
    <cdr:to>
      <cdr:x>0.20448</cdr:x>
      <cdr:y>0.29334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01334" y="1418501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GT" sz="1400" b="1" dirty="0"/>
            <a:t>562.66</a:t>
          </a:r>
          <a:endParaRPr lang="es-GT" sz="1600" b="1" dirty="0"/>
        </a:p>
      </cdr:txBody>
    </cdr:sp>
  </cdr:relSizeAnchor>
  <cdr:relSizeAnchor xmlns:cdr="http://schemas.openxmlformats.org/drawingml/2006/chartDrawing">
    <cdr:from>
      <cdr:x>0.25896</cdr:x>
      <cdr:y>0.03345</cdr:y>
    </cdr:from>
    <cdr:to>
      <cdr:x>0.34905</cdr:x>
      <cdr:y>0.07589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053462" y="194364"/>
          <a:ext cx="714379" cy="246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GT" sz="1400" b="1" dirty="0"/>
            <a:t>836.31</a:t>
          </a:r>
        </a:p>
      </cdr:txBody>
    </cdr:sp>
  </cdr:relSizeAnchor>
  <cdr:relSizeAnchor xmlns:cdr="http://schemas.openxmlformats.org/drawingml/2006/chartDrawing">
    <cdr:from>
      <cdr:x>0.41441</cdr:x>
      <cdr:y>0.25641</cdr:y>
    </cdr:from>
    <cdr:to>
      <cdr:x>0.50415</cdr:x>
      <cdr:y>0.29334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286113" y="1428759"/>
          <a:ext cx="711565" cy="205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GT" sz="1400" b="1" dirty="0"/>
            <a:t>561.20</a:t>
          </a:r>
        </a:p>
      </cdr:txBody>
    </cdr:sp>
  </cdr:relSizeAnchor>
  <cdr:relSizeAnchor xmlns:cdr="http://schemas.openxmlformats.org/drawingml/2006/chartDrawing">
    <cdr:from>
      <cdr:x>0.56757</cdr:x>
      <cdr:y>0.38462</cdr:y>
    </cdr:from>
    <cdr:to>
      <cdr:x>0.66183</cdr:x>
      <cdr:y>0.42838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4500594" y="2143140"/>
          <a:ext cx="747446" cy="243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GT" sz="1400" b="1" dirty="0"/>
            <a:t>416.59</a:t>
          </a:r>
        </a:p>
      </cdr:txBody>
    </cdr:sp>
  </cdr:relSizeAnchor>
  <cdr:relSizeAnchor xmlns:cdr="http://schemas.openxmlformats.org/drawingml/2006/chartDrawing">
    <cdr:from>
      <cdr:x>0.71311</cdr:x>
      <cdr:y>0.40086</cdr:y>
    </cdr:from>
    <cdr:to>
      <cdr:x>0.80381</cdr:x>
      <cdr:y>0.44872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5654690" y="2233658"/>
          <a:ext cx="719252" cy="266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GT" sz="1400" b="1" dirty="0"/>
            <a:t>407.23</a:t>
          </a:r>
        </a:p>
      </cdr:txBody>
    </cdr:sp>
  </cdr:relSizeAnchor>
  <cdr:relSizeAnchor xmlns:cdr="http://schemas.openxmlformats.org/drawingml/2006/chartDrawing">
    <cdr:from>
      <cdr:x>0.86066</cdr:x>
      <cdr:y>0.375</cdr:y>
    </cdr:from>
    <cdr:to>
      <cdr:x>0.95819</cdr:x>
      <cdr:y>0.40964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6824705" y="2089562"/>
          <a:ext cx="773373" cy="193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GT" sz="1400" b="1" dirty="0"/>
            <a:t>435.13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393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F65E5-A616-4348-895B-227B29BBBAE6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6114" y="4422458"/>
            <a:ext cx="5562611" cy="41887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1737"/>
            <a:ext cx="301439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871" y="8841737"/>
            <a:ext cx="301439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26DD8-87A6-414A-B9A8-75D3D096136C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496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6DD8-87A6-414A-B9A8-75D3D096136C}" type="slidenum">
              <a:rPr lang="es-GT" smtClean="0"/>
              <a:pPr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301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6DD8-87A6-414A-B9A8-75D3D096136C}" type="slidenum">
              <a:rPr lang="es-GT" smtClean="0"/>
              <a:pPr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758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6DD8-87A6-414A-B9A8-75D3D096136C}" type="slidenum">
              <a:rPr lang="es-GT" smtClean="0"/>
              <a:pPr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357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6DD8-87A6-414A-B9A8-75D3D096136C}" type="slidenum">
              <a:rPr lang="es-GT" smtClean="0"/>
              <a:pPr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826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pPr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nfom.gob.g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7504" y="58772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mayo 2017</a:t>
            </a:r>
            <a:endParaRPr lang="es-GT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332656"/>
            <a:ext cx="51125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2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Presupuesto Abierto</a:t>
            </a:r>
          </a:p>
          <a:p>
            <a:pPr algn="l"/>
            <a:endParaRPr lang="es-G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Presupuestaria </a:t>
            </a:r>
            <a:endParaRPr lang="es-GT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2018-2022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407707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Instituto de Fomento Municipal</a:t>
            </a:r>
            <a:endParaRPr lang="es-CO" sz="2000" b="1" dirty="0"/>
          </a:p>
        </p:txBody>
      </p:sp>
      <p:pic>
        <p:nvPicPr>
          <p:cNvPr id="5" name="4 Imagen" descr="logomap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0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5472608" cy="980728"/>
          </a:xfrm>
        </p:spPr>
        <p:txBody>
          <a:bodyPr/>
          <a:lstStyle/>
          <a:p>
            <a:r>
              <a:rPr lang="es-GT" sz="2800" dirty="0" smtClean="0">
                <a:solidFill>
                  <a:srgbClr val="002060"/>
                </a:solidFill>
              </a:rPr>
              <a:t>POBLACIÓN A BENEFICIAR 2018</a:t>
            </a:r>
            <a:endParaRPr lang="es-GT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5 Gráfico"/>
          <p:cNvGraphicFramePr/>
          <p:nvPr>
            <p:extLst>
              <p:ext uri="{D42A27DB-BD31-4B8C-83A1-F6EECF244321}">
                <p14:modId xmlns:p14="http://schemas.microsoft.com/office/powerpoint/2010/main" val="3694584296"/>
              </p:ext>
            </p:extLst>
          </p:nvPr>
        </p:nvGraphicFramePr>
        <p:xfrm>
          <a:off x="285720" y="928670"/>
          <a:ext cx="821537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06" y="-71462"/>
            <a:ext cx="6192688" cy="1196752"/>
          </a:xfrm>
        </p:spPr>
        <p:txBody>
          <a:bodyPr/>
          <a:lstStyle/>
          <a:p>
            <a:r>
              <a:rPr lang="es-GT" sz="2400" dirty="0" smtClean="0">
                <a:solidFill>
                  <a:srgbClr val="002060"/>
                </a:solidFill>
                <a:latin typeface="Bebas Neue"/>
              </a:rPr>
              <a:t>IMPACTO EN LOS INDICADORES SOCIALES RELEVANTES</a:t>
            </a:r>
            <a:endParaRPr lang="es-GT" sz="2400" dirty="0">
              <a:solidFill>
                <a:srgbClr val="002060"/>
              </a:solidFill>
              <a:latin typeface="Bebas Neue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57385042"/>
              </p:ext>
            </p:extLst>
          </p:nvPr>
        </p:nvGraphicFramePr>
        <p:xfrm>
          <a:off x="26896" y="1708668"/>
          <a:ext cx="9009599" cy="259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0996024"/>
              </p:ext>
            </p:extLst>
          </p:nvPr>
        </p:nvGraphicFramePr>
        <p:xfrm>
          <a:off x="0" y="3715298"/>
          <a:ext cx="9144000" cy="309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Rectángulo"/>
          <p:cNvSpPr/>
          <p:nvPr/>
        </p:nvSpPr>
        <p:spPr>
          <a:xfrm>
            <a:off x="285720" y="954929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09575" algn="l"/>
                <a:tab pos="676275" algn="l"/>
              </a:tabLst>
            </a:pP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“Para el 2019, se reducirá la desnutrición crónica en niños menores de dos años, con prioridad en la niñez indígena y de áreas rurales, en 10 puntos porcentuales. (Línea base 41.7% (ENSMI 2014/2015) Meta 31.7% 2019)</a:t>
            </a: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571480"/>
            <a:ext cx="5036000" cy="500066"/>
          </a:xfrm>
        </p:spPr>
        <p:txBody>
          <a:bodyPr/>
          <a:lstStyle/>
          <a:p>
            <a:r>
              <a:rPr lang="es-GT" sz="2400" b="0" dirty="0" smtClean="0">
                <a:solidFill>
                  <a:srgbClr val="002060"/>
                </a:solidFill>
              </a:rPr>
              <a:t>Acciones para alcanzar la meta: </a:t>
            </a:r>
            <a:endParaRPr lang="es-GT" sz="2400" b="0" dirty="0">
              <a:solidFill>
                <a:srgbClr val="00206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9574" y="1142984"/>
          <a:ext cx="8350078" cy="3797374"/>
        </p:xfrm>
        <a:graphic>
          <a:graphicData uri="http://schemas.openxmlformats.org/drawingml/2006/table">
            <a:tbl>
              <a:tblPr/>
              <a:tblGrid>
                <a:gridCol w="5778310"/>
                <a:gridCol w="1345034"/>
                <a:gridCol w="1226734"/>
              </a:tblGrid>
              <a:tr h="67768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Acciones</a:t>
                      </a:r>
                      <a:endParaRPr lang="es-GT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Meta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Montos en Millones de Q.</a:t>
                      </a:r>
                      <a:endParaRPr lang="es-GT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470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 y </a:t>
                      </a:r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coordinación (informes)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21,16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31"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Supervisión </a:t>
                      </a:r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asesoría técnica en proyectos de agua potable y saneamiento para la </a:t>
                      </a:r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comunidad (informes)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595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34,23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31"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Estudios de factibilidad de agua y saneamiento para comunidades rurales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14,40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31"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Desarrollo </a:t>
                      </a:r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institucional sectorial para el Ministerio de Salud Pública y Asistencia Social e Instituto de Fomento Municipal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13,38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67"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Desarrollo </a:t>
                      </a:r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comunitario para grupos de </a:t>
                      </a:r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interés (</a:t>
                      </a:r>
                      <a:r>
                        <a:rPr lang="es-GT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aljibes y letrinas)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82,06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Construcción de </a:t>
                      </a:r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Alcantarillados *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188.98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Construcción de </a:t>
                      </a:r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Acueductos *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147.93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Mantenimiento de </a:t>
                      </a:r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Planta de Tratamiento  de </a:t>
                      </a:r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Agua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6,00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03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PROGRAMA 14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508.14</a:t>
                      </a:r>
                      <a:endParaRPr lang="es-GT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983" marR="8983" marT="8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5472608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 de Gestión</a:t>
            </a:r>
            <a:endParaRPr kumimoji="0" lang="es-GT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5072074"/>
          <a:ext cx="7643866" cy="1478280"/>
        </p:xfrm>
        <a:graphic>
          <a:graphicData uri="http://schemas.openxmlformats.org/drawingml/2006/table">
            <a:tbl>
              <a:tblPr/>
              <a:tblGrid>
                <a:gridCol w="2143140"/>
                <a:gridCol w="2617681"/>
                <a:gridCol w="2883045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*Proyectos 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Chixoy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Inversión en Quetzales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Agua Potable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12,447,687.00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Saneamiento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13,166,053.00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2,631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25,613,740.00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45176"/>
              </p:ext>
            </p:extLst>
          </p:nvPr>
        </p:nvGraphicFramePr>
        <p:xfrm>
          <a:off x="285720" y="1928802"/>
          <a:ext cx="7858179" cy="4214844"/>
        </p:xfrm>
        <a:graphic>
          <a:graphicData uri="http://schemas.openxmlformats.org/drawingml/2006/table">
            <a:tbl>
              <a:tblPr/>
              <a:tblGrid>
                <a:gridCol w="901904"/>
                <a:gridCol w="1254714"/>
                <a:gridCol w="1347887"/>
                <a:gridCol w="1509633"/>
                <a:gridCol w="1509633"/>
                <a:gridCol w="1334408"/>
              </a:tblGrid>
              <a:tr h="10556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Presupuesto Total </a:t>
                      </a:r>
                    </a:p>
                    <a:p>
                      <a:pPr algn="ctr" rtl="0" fontAlgn="ctr"/>
                      <a:r>
                        <a:rPr lang="es-GT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MM</a:t>
                      </a:r>
                      <a:r>
                        <a:rPr lang="es-GT" sz="18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Q.</a:t>
                      </a:r>
                      <a:endParaRPr lang="es-GT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Inversión en Millones de Quetzales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Gastos Administrativos y Mantenimientos en Millones de Quetzales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117733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Acueductos (Agua Potable)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Alcantarillado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Mantenimiento plantas de tratamiento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Actividades de Apoyo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924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508.14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24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GT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24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GT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24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GT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120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GT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s-G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7704856" cy="6492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GT" b="1" dirty="0" smtClean="0">
                <a:solidFill>
                  <a:srgbClr val="002060"/>
                </a:solidFill>
              </a:rPr>
              <a:t>Oferta Programática Multianual Planificadas 2018 -2022</a:t>
            </a:r>
          </a:p>
          <a:p>
            <a:pPr>
              <a:buNone/>
            </a:pPr>
            <a:r>
              <a:rPr lang="es-GT" b="1" dirty="0" smtClean="0">
                <a:solidFill>
                  <a:srgbClr val="002060"/>
                </a:solidFill>
              </a:rPr>
              <a:t> Programa 14: Prevención de la Desnutrición Crónica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5749240" cy="864096"/>
          </a:xfrm>
        </p:spPr>
        <p:txBody>
          <a:bodyPr/>
          <a:lstStyle/>
          <a:p>
            <a:r>
              <a:rPr lang="es-GT" sz="2800" dirty="0" smtClean="0">
                <a:solidFill>
                  <a:srgbClr val="002060"/>
                </a:solidFill>
              </a:rPr>
              <a:t>Priorización programática 2018:</a:t>
            </a:r>
            <a:endParaRPr lang="es-GT" sz="2800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100010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</a:rPr>
              <a:t>Programa 15 :</a:t>
            </a:r>
          </a:p>
          <a:p>
            <a:pPr algn="ctr"/>
            <a:r>
              <a:rPr lang="es-GT" sz="2800" b="1" dirty="0" smtClean="0">
                <a:solidFill>
                  <a:srgbClr val="002060"/>
                </a:solidFill>
              </a:rPr>
              <a:t>“Mejoramiento de Infraestructura Vial”.</a:t>
            </a:r>
            <a:endParaRPr lang="es-GT" sz="2800" b="1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2473479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400" b="1" dirty="0" smtClean="0">
                <a:solidFill>
                  <a:srgbClr val="000000"/>
                </a:solidFill>
              </a:rPr>
              <a:t>Este programa </a:t>
            </a:r>
            <a:r>
              <a:rPr lang="es-GT" sz="2400" b="1" dirty="0" smtClean="0"/>
              <a:t>nace por el convenio entre el INFOM y el Japan Bank International Cooperation con el fin de coadyuvar al desarrollo de las comunidades de la zona Polochic – Alta y Baja Verapaz - a través del mantenimiento de caminos vecinales y principales. </a:t>
            </a:r>
          </a:p>
          <a:p>
            <a:pPr algn="just"/>
            <a:endParaRPr lang="es-GT" sz="2400" b="1" dirty="0" smtClean="0"/>
          </a:p>
          <a:p>
            <a:pPr algn="just"/>
            <a:r>
              <a:rPr lang="es-GT" sz="2400" b="1" dirty="0" smtClean="0"/>
              <a:t>F</a:t>
            </a:r>
            <a:r>
              <a:rPr lang="es-GT" sz="2400" b="1" dirty="0" smtClean="0">
                <a:solidFill>
                  <a:srgbClr val="000000"/>
                </a:solidFill>
              </a:rPr>
              <a:t>ue creado para asistir a las comunidades priorizadas por su aislamiento, en el  mejoramiento de las vías de acceso, mejorando sus actividades comerciales y accesos a centros educativos y de salud, con lo que se contribuye al combate de la Desnutrición Crónica.</a:t>
            </a:r>
            <a:endParaRPr lang="es-GT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392596" y="2000240"/>
            <a:ext cx="182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GT" sz="2400" b="1" dirty="0" smtClean="0">
                <a:solidFill>
                  <a:srgbClr val="002060"/>
                </a:solidFill>
              </a:rPr>
              <a:t>Justificación: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24" y="142852"/>
            <a:ext cx="5472608" cy="980728"/>
          </a:xfrm>
        </p:spPr>
        <p:txBody>
          <a:bodyPr/>
          <a:lstStyle/>
          <a:p>
            <a:r>
              <a:rPr lang="es-GT" sz="2800" dirty="0" smtClean="0">
                <a:solidFill>
                  <a:srgbClr val="002060"/>
                </a:solidFill>
              </a:rPr>
              <a:t>POBLACIÓN A BENEFICIAR 2018</a:t>
            </a:r>
            <a:endParaRPr lang="es-GT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1 Gráfico"/>
          <p:cNvGraphicFramePr/>
          <p:nvPr>
            <p:extLst>
              <p:ext uri="{D42A27DB-BD31-4B8C-83A1-F6EECF244321}">
                <p14:modId xmlns:p14="http://schemas.microsoft.com/office/powerpoint/2010/main" val="4080847015"/>
              </p:ext>
            </p:extLst>
          </p:nvPr>
        </p:nvGraphicFramePr>
        <p:xfrm>
          <a:off x="357158" y="1214422"/>
          <a:ext cx="807249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4762872" cy="882906"/>
          </a:xfrm>
        </p:spPr>
        <p:txBody>
          <a:bodyPr/>
          <a:lstStyle/>
          <a:p>
            <a:r>
              <a:rPr lang="es-GT" dirty="0" smtClean="0">
                <a:solidFill>
                  <a:srgbClr val="002060"/>
                </a:solidFill>
              </a:rPr>
              <a:t>Modelo de gestión</a:t>
            </a:r>
            <a:endParaRPr lang="es-GT" dirty="0">
              <a:solidFill>
                <a:srgbClr val="002060"/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19743"/>
              </p:ext>
            </p:extLst>
          </p:nvPr>
        </p:nvGraphicFramePr>
        <p:xfrm>
          <a:off x="285720" y="2443163"/>
          <a:ext cx="76628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Hoja de cálculo" r:id="rId3" imgW="5705470" imgH="2381354" progId="Excel.Sheet.12">
                  <p:embed/>
                </p:oleObj>
              </mc:Choice>
              <mc:Fallback>
                <p:oleObj name="Hoja de cálculo" r:id="rId3" imgW="5705470" imgH="2381354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443163"/>
                        <a:ext cx="7662863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0" y="1071546"/>
            <a:ext cx="864396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ejecutar 7 proyectos de mantenimiento en los</a:t>
            </a:r>
            <a:r>
              <a:rPr kumimoji="0" lang="es-GT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departamentos de Alta Verapaz e Izabal</a:t>
            </a:r>
            <a:r>
              <a:rPr kumimoji="0" lang="es-G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se han planificado las siguientes acciones: </a:t>
            </a:r>
            <a:endParaRPr kumimoji="0" lang="es-G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3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5786446" cy="954344"/>
          </a:xfrm>
        </p:spPr>
        <p:txBody>
          <a:bodyPr/>
          <a:lstStyle/>
          <a:p>
            <a:r>
              <a:rPr lang="es-GT" sz="3000" dirty="0">
                <a:solidFill>
                  <a:srgbClr val="002060"/>
                </a:solidFill>
              </a:rPr>
              <a:t>Priorización </a:t>
            </a:r>
            <a:r>
              <a:rPr lang="es-GT" sz="3000" dirty="0" smtClean="0">
                <a:solidFill>
                  <a:srgbClr val="002060"/>
                </a:solidFill>
              </a:rPr>
              <a:t>programática 2018</a:t>
            </a:r>
            <a:endParaRPr lang="es-GT" sz="30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sp>
        <p:nvSpPr>
          <p:cNvPr id="6" name="5 CuadroTexto"/>
          <p:cNvSpPr txBox="1"/>
          <p:nvPr/>
        </p:nvSpPr>
        <p:spPr>
          <a:xfrm>
            <a:off x="214282" y="90872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cs typeface="Arial" pitchFamily="34" charset="0"/>
              </a:rPr>
              <a:t>Para </a:t>
            </a:r>
            <a:r>
              <a:rPr lang="es-ES" sz="1600" b="1" dirty="0">
                <a:cs typeface="Arial" pitchFamily="34" charset="0"/>
              </a:rPr>
              <a:t>el 2018, tiene programado realizar el mantenimiento en 7 comunidades </a:t>
            </a:r>
            <a:r>
              <a:rPr lang="es-ES" sz="1600" b="1" dirty="0" smtClean="0">
                <a:cs typeface="Arial" pitchFamily="34" charset="0"/>
              </a:rPr>
              <a:t> de los departamentos de Alta Verapaz e Izabal, por </a:t>
            </a:r>
            <a:r>
              <a:rPr lang="es-ES" sz="1600" b="1" dirty="0">
                <a:cs typeface="Arial" pitchFamily="34" charset="0"/>
              </a:rPr>
              <a:t>un monto de Q9,275,000.00, tal como se muestra en la siguiente tabla</a:t>
            </a:r>
            <a:r>
              <a:rPr lang="es-ES" sz="1600" b="1" dirty="0" smtClean="0">
                <a:cs typeface="Arial" pitchFamily="34" charset="0"/>
              </a:rPr>
              <a:t>:</a:t>
            </a:r>
            <a:endParaRPr lang="es-GT" sz="24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60200"/>
              </p:ext>
            </p:extLst>
          </p:nvPr>
        </p:nvGraphicFramePr>
        <p:xfrm>
          <a:off x="107504" y="1772816"/>
          <a:ext cx="8072494" cy="4823039"/>
        </p:xfrm>
        <a:graphic>
          <a:graphicData uri="http://schemas.openxmlformats.org/drawingml/2006/table">
            <a:tbl>
              <a:tblPr/>
              <a:tblGrid>
                <a:gridCol w="428628"/>
                <a:gridCol w="4929222"/>
                <a:gridCol w="1643074"/>
                <a:gridCol w="1071570"/>
              </a:tblGrid>
              <a:tr h="5163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Comunidades a beneficiar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Presupuesto en </a:t>
                      </a:r>
                      <a:r>
                        <a:rPr lang="es-ES" sz="18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Mm.</a:t>
                      </a:r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Q.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Población a beneficiar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01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Alta Verapaz, Santa Catalina la Tinta, Aldea El Chavacal 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2,500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163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Alta Verapaz, Santa </a:t>
                      </a: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Catalina, Caserio 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Agua Sucia la Tinta, Aldea El Chavacal 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1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Alta Verapaz, Santa Catalina la Tinta, Aldea Campur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1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Alta Verapaz, Tucurú, Pampolva a comunidad los Mangales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2,000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163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Alta Verapaz,Senahú, Aldea Sacsuha a Cooperativa Santa María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6,000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11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Izabal, El Estor, RN7E a caserío Chipoclaj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12,992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01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Izabal, El Estor, Finca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Miralvalle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-Caserío Santa Rita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12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</a:t>
                      </a:r>
                      <a:r>
                        <a:rPr lang="es-ES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23,492 </a:t>
                      </a:r>
                      <a:endParaRPr lang="es-ES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1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854" y="1136714"/>
            <a:ext cx="7704856" cy="6492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GT" b="1" dirty="0" smtClean="0">
                <a:solidFill>
                  <a:srgbClr val="002060"/>
                </a:solidFill>
              </a:rPr>
              <a:t>Oferta Programática Multianual Planificadas 2018 -2022</a:t>
            </a:r>
          </a:p>
          <a:p>
            <a:pPr>
              <a:buNone/>
            </a:pPr>
            <a:r>
              <a:rPr lang="es-GT" b="1" dirty="0" smtClean="0">
                <a:solidFill>
                  <a:srgbClr val="002060"/>
                </a:solidFill>
              </a:rPr>
              <a:t> Programa 15: Desarrollo de Infraestructura Vial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2071698"/>
          <a:ext cx="7929618" cy="3643318"/>
        </p:xfrm>
        <a:graphic>
          <a:graphicData uri="http://schemas.openxmlformats.org/drawingml/2006/table">
            <a:tbl>
              <a:tblPr/>
              <a:tblGrid>
                <a:gridCol w="1041954"/>
                <a:gridCol w="1910250"/>
                <a:gridCol w="2834274"/>
                <a:gridCol w="2143140"/>
              </a:tblGrid>
              <a:tr h="5687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Mantenimiento de Caminos Terciarios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4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Monto en Mm Q.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Poblacion a beneficiar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Departamentos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50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Alta Verapaz e Izabal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50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9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94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68.73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120,822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1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Gráfico"/>
          <p:cNvGraphicFramePr/>
          <p:nvPr/>
        </p:nvGraphicFramePr>
        <p:xfrm>
          <a:off x="0" y="714356"/>
          <a:ext cx="842965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5400600" cy="1268760"/>
          </a:xfrm>
        </p:spPr>
        <p:txBody>
          <a:bodyPr/>
          <a:lstStyle/>
          <a:p>
            <a:r>
              <a:rPr lang="es-GT" dirty="0" smtClean="0">
                <a:solidFill>
                  <a:srgbClr val="002060"/>
                </a:solidFill>
                <a:latin typeface="Bebas Neue"/>
              </a:rPr>
              <a:t>INSTITUTO DE FOMENTO MUNICIPAL –INFOM- </a:t>
            </a:r>
            <a:endParaRPr lang="es-GT" dirty="0">
              <a:solidFill>
                <a:srgbClr val="002060"/>
              </a:solidFill>
              <a:latin typeface="Bebas Neue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7848872" cy="2736304"/>
          </a:xfrm>
        </p:spPr>
        <p:txBody>
          <a:bodyPr>
            <a:normAutofit/>
          </a:bodyPr>
          <a:lstStyle/>
          <a:p>
            <a:pPr marL="361950" indent="0" algn="just">
              <a:buNone/>
            </a:pPr>
            <a:r>
              <a:rPr lang="es-GT" sz="2000" dirty="0" smtClean="0"/>
              <a:t>Ser </a:t>
            </a:r>
            <a:r>
              <a:rPr lang="es-GT" sz="2000" dirty="0"/>
              <a:t>la institución modelo del Estado en el tema de Gobierno Abierto, orientada al mejoramiento en la prestación de servicios de gestión municipal, que apoyando los procesos de descentralización y coadyuvando a que las municipalidades del país se transformen en gobiernos locales modernos, eficientes, eficaces y auto sostenibles, sean capaces de priorizar y optimizar el uso de los recursos en la prestación de los servicios públicos municipales, para generar desarrollo y bienestar para la población de hoy y de </a:t>
            </a:r>
            <a:r>
              <a:rPr lang="es-GT" sz="2000" dirty="0" smtClean="0"/>
              <a:t>mañana.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515719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buNone/>
            </a:pPr>
            <a:r>
              <a:rPr lang="es-GT" sz="2000" dirty="0" smtClean="0"/>
              <a:t>Decreto Número 1132 del Congreso de la República, Ley Orgánica del Instituto de Fomento Municipal.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465313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dirty="0" smtClean="0">
                <a:solidFill>
                  <a:srgbClr val="002060"/>
                </a:solidFill>
                <a:latin typeface="Bebas Neue"/>
              </a:rPr>
              <a:t>BASE LEGAL:</a:t>
            </a:r>
            <a:endParaRPr lang="es-GT" dirty="0">
              <a:solidFill>
                <a:srgbClr val="002060"/>
              </a:solidFill>
              <a:latin typeface="Bebas Neue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34076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dirty="0" smtClean="0">
                <a:solidFill>
                  <a:srgbClr val="002060"/>
                </a:solidFill>
                <a:latin typeface="Bebas Neue"/>
              </a:rPr>
              <a:t>VISIÓN</a:t>
            </a:r>
            <a:r>
              <a:rPr lang="es-GT" b="1" dirty="0" smtClean="0">
                <a:latin typeface="Bebas Neue"/>
              </a:rPr>
              <a:t>:</a:t>
            </a:r>
            <a:endParaRPr lang="es-GT" dirty="0"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4822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2" y="-24"/>
            <a:ext cx="5400600" cy="785818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rgbClr val="002060"/>
                </a:solidFill>
              </a:rPr>
              <a:t>Necesidades Financieras</a:t>
            </a:r>
            <a:endParaRPr lang="es-GT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4 Gráfico"/>
          <p:cNvGraphicFramePr/>
          <p:nvPr>
            <p:extLst>
              <p:ext uri="{D42A27DB-BD31-4B8C-83A1-F6EECF244321}">
                <p14:modId xmlns:p14="http://schemas.microsoft.com/office/powerpoint/2010/main" val="316338799"/>
              </p:ext>
            </p:extLst>
          </p:nvPr>
        </p:nvGraphicFramePr>
        <p:xfrm>
          <a:off x="214282" y="714356"/>
          <a:ext cx="7929618" cy="581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525716"/>
          </a:xfrm>
        </p:spPr>
        <p:txBody>
          <a:bodyPr>
            <a:noAutofit/>
          </a:bodyPr>
          <a:lstStyle/>
          <a:p>
            <a:r>
              <a:rPr lang="es-GT" sz="4000" b="1" dirty="0" smtClean="0">
                <a:solidFill>
                  <a:srgbClr val="002060"/>
                </a:solidFill>
              </a:rPr>
              <a:t>Conclusiones</a:t>
            </a:r>
            <a:endParaRPr lang="es-GT" sz="4000" b="1" dirty="0">
              <a:solidFill>
                <a:srgbClr val="00206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7643866" cy="5214974"/>
          </a:xfrm>
        </p:spPr>
        <p:txBody>
          <a:bodyPr>
            <a:noAutofit/>
          </a:bodyPr>
          <a:lstStyle/>
          <a:p>
            <a:pPr marL="457200" lvl="1" indent="0" algn="just">
              <a:buFont typeface="Arial" pitchFamily="34" charset="0"/>
              <a:buChar char="•"/>
            </a:pPr>
            <a:r>
              <a:rPr lang="es-GT" dirty="0" smtClean="0"/>
              <a:t>El INFOM, con patrimonio propio brinda servicios de </a:t>
            </a:r>
            <a:r>
              <a:rPr lang="es-GT" b="1" dirty="0" smtClean="0"/>
              <a:t>asistencia técnica, administrativa y financiera a </a:t>
            </a:r>
            <a:r>
              <a:rPr lang="es-GT" b="1" dirty="0" smtClean="0"/>
              <a:t>las</a:t>
            </a:r>
            <a:r>
              <a:rPr lang="es-GT" dirty="0" smtClean="0"/>
              <a:t> </a:t>
            </a:r>
            <a:r>
              <a:rPr lang="es-GT" b="1" dirty="0" smtClean="0"/>
              <a:t>municipalidades</a:t>
            </a:r>
            <a:r>
              <a:rPr lang="es-GT" dirty="0" smtClean="0"/>
              <a:t> </a:t>
            </a:r>
            <a:r>
              <a:rPr lang="es-GT" dirty="0" smtClean="0"/>
              <a:t>del </a:t>
            </a:r>
            <a:r>
              <a:rPr lang="es-GT" dirty="0" smtClean="0"/>
              <a:t>país. Estos servicios se ejecutan </a:t>
            </a:r>
            <a:r>
              <a:rPr lang="es-GT" dirty="0" smtClean="0"/>
              <a:t>por medio de los </a:t>
            </a:r>
            <a:r>
              <a:rPr lang="es-GT" b="1" dirty="0" smtClean="0"/>
              <a:t>programas presupuestarios 11, </a:t>
            </a:r>
            <a:r>
              <a:rPr lang="es-GT" b="1" dirty="0" smtClean="0"/>
              <a:t>12 y </a:t>
            </a:r>
            <a:r>
              <a:rPr lang="es-GT" b="1" dirty="0" smtClean="0"/>
              <a:t>13. </a:t>
            </a:r>
          </a:p>
          <a:p>
            <a:pPr marL="457200" lvl="1" indent="0" algn="just">
              <a:buNone/>
            </a:pPr>
            <a:endParaRPr lang="es-GT" b="1" dirty="0" smtClean="0"/>
          </a:p>
          <a:p>
            <a:pPr marL="457200" lvl="1" indent="0" algn="just">
              <a:buFont typeface="Arial" pitchFamily="34" charset="0"/>
              <a:buChar char="•"/>
            </a:pPr>
            <a:r>
              <a:rPr lang="es-GT" dirty="0" smtClean="0"/>
              <a:t>De asignarse </a:t>
            </a:r>
            <a:r>
              <a:rPr lang="es-GT" b="1" dirty="0" smtClean="0"/>
              <a:t>Q508.14 MM </a:t>
            </a:r>
            <a:r>
              <a:rPr lang="es-GT" dirty="0" smtClean="0"/>
              <a:t>en el 2018, el </a:t>
            </a:r>
            <a:r>
              <a:rPr lang="es-GT" b="1" dirty="0" smtClean="0"/>
              <a:t>programa 14 </a:t>
            </a:r>
            <a:r>
              <a:rPr lang="es-GT" dirty="0" smtClean="0"/>
              <a:t>ejecutará </a:t>
            </a:r>
            <a:r>
              <a:rPr lang="es-GT" b="1" dirty="0" smtClean="0"/>
              <a:t>50 proyectos </a:t>
            </a:r>
            <a:r>
              <a:rPr lang="es-GT" dirty="0" smtClean="0"/>
              <a:t>de agua potable y saneamiento básico, beneficiando de manera directa a </a:t>
            </a:r>
            <a:r>
              <a:rPr lang="es-GT" b="1" dirty="0" smtClean="0"/>
              <a:t>197,219 personas.</a:t>
            </a:r>
          </a:p>
        </p:txBody>
      </p:sp>
    </p:spTree>
    <p:extLst>
      <p:ext uri="{BB962C8B-B14F-4D97-AF65-F5344CB8AC3E}">
        <p14:creationId xmlns:p14="http://schemas.microsoft.com/office/powerpoint/2010/main" val="25139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142984"/>
            <a:ext cx="8072494" cy="1785950"/>
          </a:xfrm>
        </p:spPr>
        <p:txBody>
          <a:bodyPr>
            <a:normAutofit lnSpcReduction="10000"/>
          </a:bodyPr>
          <a:lstStyle/>
          <a:p>
            <a:pPr algn="just"/>
            <a:r>
              <a:rPr lang="es-GT" sz="2800" dirty="0" smtClean="0"/>
              <a:t>De asignarse </a:t>
            </a:r>
            <a:r>
              <a:rPr lang="es-GT" sz="2800" b="1" dirty="0" smtClean="0"/>
              <a:t>Q13.18 MM </a:t>
            </a:r>
            <a:r>
              <a:rPr lang="es-GT" sz="2800" dirty="0" smtClean="0"/>
              <a:t>en el 2018 al </a:t>
            </a:r>
            <a:r>
              <a:rPr lang="es-GT" sz="2800" b="1" dirty="0" smtClean="0"/>
              <a:t>Programa 15</a:t>
            </a:r>
            <a:r>
              <a:rPr lang="es-GT" sz="2800" dirty="0" smtClean="0"/>
              <a:t>, se ejecutarán </a:t>
            </a:r>
            <a:r>
              <a:rPr lang="es-GT" sz="2800" b="1" dirty="0" smtClean="0"/>
              <a:t>7 proyectos </a:t>
            </a:r>
            <a:r>
              <a:rPr lang="es-GT" sz="2800" dirty="0" smtClean="0"/>
              <a:t>de mantenimiento de caminos rurales, beneficiando de manera directa a </a:t>
            </a:r>
            <a:r>
              <a:rPr lang="es-GT" sz="2800" b="1" dirty="0" smtClean="0"/>
              <a:t>23,492 personas</a:t>
            </a:r>
            <a:r>
              <a:rPr lang="es-GT" sz="2800" dirty="0" smtClean="0"/>
              <a:t>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19736"/>
              </p:ext>
            </p:extLst>
          </p:nvPr>
        </p:nvGraphicFramePr>
        <p:xfrm>
          <a:off x="428596" y="3000372"/>
          <a:ext cx="7715304" cy="2770834"/>
        </p:xfrm>
        <a:graphic>
          <a:graphicData uri="http://schemas.openxmlformats.org/drawingml/2006/table">
            <a:tbl>
              <a:tblPr/>
              <a:tblGrid>
                <a:gridCol w="4728736"/>
                <a:gridCol w="2986568"/>
              </a:tblGrid>
              <a:tr h="37777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FUENTE DE FINANCIAMIENTO</a:t>
                      </a:r>
                      <a:endParaRPr lang="es-ES" sz="1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SOLICITADO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89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Aportes de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Gobierno * (UNEPAR)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66,228,494.62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843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Contrapartida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(JBIC, BID</a:t>
                      </a:r>
                      <a:r>
                        <a:rPr lang="es-ES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endParaRPr lang="es-ES" sz="2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t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SAN BENITO</a:t>
                      </a:r>
                      <a:r>
                        <a:rPr lang="es-ES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Y FLORES, PETEN)</a:t>
                      </a:r>
                    </a:p>
                    <a:p>
                      <a:pPr algn="l" fontAlgn="t"/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endParaRPr lang="es-ES" sz="20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23,092,912.00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789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Préstamo (BID)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242,000,000.00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777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Donación (BID, AECID)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190,000,000.00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77"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521,321,406.62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28596" y="585789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*Monto </a:t>
            </a:r>
            <a:r>
              <a:rPr lang="es-ES" b="1" dirty="0" smtClean="0"/>
              <a:t>requerido con fondos del Gobierno Central.</a:t>
            </a:r>
          </a:p>
          <a:p>
            <a:r>
              <a:rPr lang="es-ES" b="1" dirty="0"/>
              <a:t>-</a:t>
            </a:r>
            <a:r>
              <a:rPr lang="es-ES" b="1" dirty="0" smtClean="0"/>
              <a:t>Fondos </a:t>
            </a:r>
            <a:r>
              <a:rPr lang="es-ES" b="1" dirty="0" smtClean="0"/>
              <a:t>Propios: Q. 314.99 MM.</a:t>
            </a:r>
            <a:endParaRPr lang="es-ES" b="1" dirty="0"/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525716"/>
          </a:xfrm>
        </p:spPr>
        <p:txBody>
          <a:bodyPr>
            <a:noAutofit/>
          </a:bodyPr>
          <a:lstStyle/>
          <a:p>
            <a:r>
              <a:rPr lang="es-GT" sz="4000" b="1" dirty="0" smtClean="0">
                <a:solidFill>
                  <a:srgbClr val="002060"/>
                </a:solidFill>
              </a:rPr>
              <a:t>Conclusiones</a:t>
            </a:r>
            <a:endParaRPr lang="es-GT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00042"/>
            <a:ext cx="6912768" cy="6097310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dirty="0" smtClean="0">
                <a:solidFill>
                  <a:srgbClr val="002060"/>
                </a:solidFill>
                <a:latin typeface="Bebas Neue"/>
              </a:rPr>
            </a:br>
            <a:r>
              <a:rPr lang="es-GT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dirty="0" smtClean="0">
                <a:solidFill>
                  <a:srgbClr val="002060"/>
                </a:solidFill>
                <a:latin typeface="Bebas Neue"/>
              </a:rPr>
            </a:br>
            <a:r>
              <a:rPr lang="es-GT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dirty="0" smtClean="0">
                <a:solidFill>
                  <a:srgbClr val="002060"/>
                </a:solidFill>
                <a:latin typeface="Bebas Neue"/>
              </a:rPr>
            </a:br>
            <a:r>
              <a:rPr lang="es-GT" dirty="0" smtClean="0">
                <a:solidFill>
                  <a:srgbClr val="002060"/>
                </a:solidFill>
                <a:latin typeface="Bebas Neue"/>
              </a:rPr>
              <a:t>¡GRACIAS POR SU ATENCIÓN!</a:t>
            </a:r>
            <a:br>
              <a:rPr lang="es-GT" dirty="0" smtClean="0">
                <a:solidFill>
                  <a:srgbClr val="002060"/>
                </a:solidFill>
                <a:latin typeface="Bebas Neue"/>
              </a:rPr>
            </a:br>
            <a:r>
              <a:rPr lang="es-GT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dirty="0" smtClean="0">
                <a:solidFill>
                  <a:srgbClr val="002060"/>
                </a:solidFill>
                <a:latin typeface="Bebas Neue"/>
              </a:rPr>
            </a:br>
            <a:r>
              <a:rPr lang="es-GT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dirty="0" smtClean="0">
                <a:solidFill>
                  <a:srgbClr val="002060"/>
                </a:solidFill>
                <a:latin typeface="Bebas Neue"/>
              </a:rPr>
              <a:t>DR. OSCAR SUCHINI</a:t>
            </a:r>
            <a:br>
              <a:rPr lang="es-GT" sz="1800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400" dirty="0" smtClean="0">
                <a:solidFill>
                  <a:srgbClr val="002060"/>
                </a:solidFill>
                <a:latin typeface="Bebas Neue"/>
              </a:rPr>
              <a:t>GERENTE</a:t>
            </a:r>
            <a:br>
              <a:rPr lang="es-GT" sz="1400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400" dirty="0" smtClean="0">
                <a:solidFill>
                  <a:srgbClr val="002060"/>
                </a:solidFill>
                <a:latin typeface="Bebas Neue"/>
              </a:rPr>
              <a:t>INSTITUTO DE FOMENTO MUNICIPAL</a:t>
            </a:r>
            <a:r>
              <a:rPr lang="es-GT" sz="1800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sz="1800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sz="1800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sz="1800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sz="1800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dirty="0" smtClean="0">
                <a:solidFill>
                  <a:srgbClr val="002060"/>
                </a:solidFill>
                <a:latin typeface="Bebas Neue"/>
                <a:hlinkClick r:id="rId2"/>
              </a:rPr>
              <a:t>www.infom.gob.gt</a:t>
            </a:r>
            <a:r>
              <a:rPr lang="es-GT" sz="1800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sz="1800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sz="1800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i="1" dirty="0" smtClean="0">
                <a:solidFill>
                  <a:srgbClr val="002060"/>
                </a:solidFill>
                <a:latin typeface="Bebas Neue"/>
              </a:rPr>
              <a:t>#</a:t>
            </a:r>
            <a:r>
              <a:rPr lang="es-GT" sz="1800" i="1" dirty="0" err="1" smtClean="0">
                <a:solidFill>
                  <a:srgbClr val="002060"/>
                </a:solidFill>
                <a:latin typeface="Bebas Neue"/>
              </a:rPr>
              <a:t>GobiernoAbiertoGt</a:t>
            </a:r>
            <a:r>
              <a:rPr lang="es-GT" sz="1800" i="1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sz="1800" i="1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i="1" dirty="0" smtClean="0">
                <a:solidFill>
                  <a:srgbClr val="002060"/>
                </a:solidFill>
                <a:latin typeface="Bebas Neue"/>
              </a:rPr>
              <a:t>#</a:t>
            </a:r>
            <a:r>
              <a:rPr lang="es-GT" sz="1800" i="1" dirty="0" err="1" smtClean="0">
                <a:solidFill>
                  <a:srgbClr val="002060"/>
                </a:solidFill>
                <a:latin typeface="Bebas Neue"/>
              </a:rPr>
              <a:t>SomosInfom</a:t>
            </a:r>
            <a:r>
              <a:rPr lang="es-GT" sz="1800" i="1" dirty="0" smtClean="0">
                <a:solidFill>
                  <a:srgbClr val="002060"/>
                </a:solidFill>
                <a:latin typeface="Bebas Neue"/>
              </a:rPr>
              <a:t/>
            </a:r>
            <a:br>
              <a:rPr lang="es-GT" sz="1800" i="1" dirty="0" smtClean="0">
                <a:solidFill>
                  <a:srgbClr val="002060"/>
                </a:solidFill>
                <a:latin typeface="Bebas Neue"/>
              </a:rPr>
            </a:br>
            <a:r>
              <a:rPr lang="es-GT" sz="1800" i="1" dirty="0" smtClean="0">
                <a:solidFill>
                  <a:srgbClr val="002060"/>
                </a:solidFill>
                <a:latin typeface="Bebas Neue"/>
              </a:rPr>
              <a:t>#</a:t>
            </a:r>
            <a:r>
              <a:rPr lang="es-GT" sz="1800" i="1" dirty="0" err="1" smtClean="0">
                <a:solidFill>
                  <a:srgbClr val="002060"/>
                </a:solidFill>
                <a:latin typeface="Bebas Neue"/>
              </a:rPr>
              <a:t>SirviendoConTransparencia</a:t>
            </a:r>
            <a:endParaRPr lang="es-GT" sz="2400" i="1" dirty="0">
              <a:solidFill>
                <a:srgbClr val="002060"/>
              </a:solidFill>
              <a:latin typeface="Bebas Neue"/>
            </a:endParaRPr>
          </a:p>
        </p:txBody>
      </p:sp>
      <p:pic>
        <p:nvPicPr>
          <p:cNvPr id="3" name="2 Imagen" descr="logomap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8664" y="83671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contenido"/>
          <p:cNvSpPr>
            <a:spLocks noGrp="1"/>
          </p:cNvSpPr>
          <p:nvPr>
            <p:ph idx="1"/>
          </p:nvPr>
        </p:nvSpPr>
        <p:spPr>
          <a:xfrm>
            <a:off x="179512" y="1339628"/>
            <a:ext cx="7848872" cy="4946892"/>
          </a:xfrm>
        </p:spPr>
        <p:txBody>
          <a:bodyPr>
            <a:noAutofit/>
          </a:bodyPr>
          <a:lstStyle/>
          <a:p>
            <a:pPr marL="361950" indent="0" algn="just">
              <a:buNone/>
            </a:pPr>
            <a:r>
              <a:rPr lang="es-GT" sz="2800" dirty="0" smtClean="0"/>
              <a:t>Proporcionar asistencia técnica, administrativa y financiera a las </a:t>
            </a:r>
            <a:r>
              <a:rPr lang="es-GT" sz="2800" b="1" u="sng" dirty="0" smtClean="0"/>
              <a:t>municipalidades del país</a:t>
            </a:r>
            <a:r>
              <a:rPr lang="es-GT" sz="2800" dirty="0" smtClean="0"/>
              <a:t>, en la realización de programas básicos de obras y servicios públicos, en la explotación racional de los bienes y empresas municipales, en la organización de la hacienda y administración municipal, y en general en el desarrollo de la economía de los municipios.</a:t>
            </a:r>
          </a:p>
          <a:p>
            <a:pPr marL="361950" indent="0" algn="r">
              <a:buNone/>
            </a:pPr>
            <a:r>
              <a:rPr lang="es-GT" sz="2400" b="1" dirty="0" smtClean="0"/>
              <a:t>Artículo 1. Decreto 1132 Ley Orgánica de INFOM.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5534926" cy="1268760"/>
          </a:xfrm>
        </p:spPr>
        <p:txBody>
          <a:bodyPr/>
          <a:lstStyle/>
          <a:p>
            <a:r>
              <a:rPr lang="es-GT" sz="2800" dirty="0" smtClean="0">
                <a:solidFill>
                  <a:srgbClr val="002060"/>
                </a:solidFill>
                <a:latin typeface="Bebas Neue"/>
              </a:rPr>
              <a:t>¿QUÉ HACEMOS?</a:t>
            </a:r>
            <a:endParaRPr lang="es-GT" sz="2800" dirty="0">
              <a:solidFill>
                <a:srgbClr val="002060"/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4822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7786742" cy="642942"/>
          </a:xfrm>
        </p:spPr>
        <p:txBody>
          <a:bodyPr>
            <a:normAutofit/>
          </a:bodyPr>
          <a:lstStyle/>
          <a:p>
            <a:r>
              <a:rPr lang="es-GT" sz="2800" b="1" dirty="0">
                <a:solidFill>
                  <a:srgbClr val="002060"/>
                </a:solidFill>
              </a:rPr>
              <a:t>Modelo de </a:t>
            </a:r>
            <a:r>
              <a:rPr lang="es-GT" sz="2800" b="1" dirty="0" smtClean="0">
                <a:solidFill>
                  <a:srgbClr val="002060"/>
                </a:solidFill>
              </a:rPr>
              <a:t>gestión institucional</a:t>
            </a:r>
            <a:endParaRPr lang="es-GT" sz="2800" b="1" dirty="0">
              <a:solidFill>
                <a:srgbClr val="00206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14282" y="1717338"/>
            <a:ext cx="3714776" cy="41599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100" dirty="0" smtClean="0"/>
              <a:t>El Instituto desarrolla sus actividades por medio </a:t>
            </a:r>
            <a:r>
              <a:rPr lang="es-GT" sz="2100" dirty="0" smtClean="0"/>
              <a:t>de:</a:t>
            </a:r>
          </a:p>
          <a:p>
            <a:pPr marL="0" indent="0" algn="just">
              <a:buNone/>
            </a:pPr>
            <a:endParaRPr lang="es-GT" sz="2100" dirty="0" smtClean="0"/>
          </a:p>
          <a:p>
            <a:pPr marL="0" indent="0" algn="just">
              <a:buNone/>
            </a:pPr>
            <a:r>
              <a:rPr lang="es-GT" sz="2100" b="1" dirty="0" smtClean="0"/>
              <a:t>-09 </a:t>
            </a:r>
            <a:r>
              <a:rPr lang="es-GT" sz="2100" b="1" dirty="0" smtClean="0"/>
              <a:t>Oficinas </a:t>
            </a:r>
            <a:r>
              <a:rPr lang="es-GT" sz="2100" b="1" dirty="0" smtClean="0"/>
              <a:t>Regionales.</a:t>
            </a:r>
          </a:p>
          <a:p>
            <a:pPr marL="0" indent="0" algn="just">
              <a:buNone/>
            </a:pPr>
            <a:r>
              <a:rPr lang="es-GT" sz="2100" b="1" dirty="0" smtClean="0"/>
              <a:t>-Unidad  </a:t>
            </a:r>
            <a:r>
              <a:rPr lang="es-GT" sz="2100" b="1" dirty="0" smtClean="0"/>
              <a:t>Ejecutora del Programa de Acueductos Rurales -</a:t>
            </a:r>
            <a:r>
              <a:rPr lang="es-GT" sz="2100" b="1" dirty="0" err="1" smtClean="0"/>
              <a:t>UNEPAR</a:t>
            </a:r>
            <a:r>
              <a:rPr lang="es-GT" sz="2100" b="1" dirty="0" smtClean="0"/>
              <a:t>-.</a:t>
            </a:r>
          </a:p>
          <a:p>
            <a:pPr marL="0" indent="0" algn="just">
              <a:buNone/>
            </a:pPr>
            <a:r>
              <a:rPr lang="es-GT" sz="2100" b="1" dirty="0" smtClean="0"/>
              <a:t>-Oficinas centrales de </a:t>
            </a:r>
            <a:r>
              <a:rPr lang="es-GT" sz="2100" b="1" dirty="0" err="1" smtClean="0"/>
              <a:t>INFOM</a:t>
            </a:r>
            <a:r>
              <a:rPr lang="es-GT" sz="2100" b="1" dirty="0" smtClean="0"/>
              <a:t>.</a:t>
            </a:r>
            <a:r>
              <a:rPr lang="es-GT" sz="2100" dirty="0" smtClean="0"/>
              <a:t> </a:t>
            </a:r>
          </a:p>
          <a:p>
            <a:pPr marL="0" indent="0" algn="just">
              <a:buNone/>
            </a:pPr>
            <a:r>
              <a:rPr lang="es-GT" sz="2100" dirty="0" smtClean="0"/>
              <a:t>-</a:t>
            </a:r>
            <a:r>
              <a:rPr lang="es-GT" sz="2100" b="1" dirty="0" smtClean="0"/>
              <a:t>Otras Unidades </a:t>
            </a:r>
            <a:r>
              <a:rPr lang="es-GT" sz="2100" b="1" dirty="0" smtClean="0"/>
              <a:t>Ejecutoras que operan con fondos de Cooperación Internacional.</a:t>
            </a:r>
            <a:endParaRPr lang="es-GT" sz="2100" b="1" dirty="0"/>
          </a:p>
        </p:txBody>
      </p:sp>
      <p:pic>
        <p:nvPicPr>
          <p:cNvPr id="4" name="Picture 2" descr="D:\Regional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30" b="56410"/>
          <a:stretch>
            <a:fillRect/>
          </a:stretch>
        </p:blipFill>
        <p:spPr bwMode="auto">
          <a:xfrm>
            <a:off x="4158379" y="2564904"/>
            <a:ext cx="401402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988239" y="2276872"/>
            <a:ext cx="235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 smtClean="0"/>
              <a:t>OFICINAS REGIONALES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7862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" y="58614"/>
            <a:ext cx="5463488" cy="798618"/>
          </a:xfrm>
        </p:spPr>
        <p:txBody>
          <a:bodyPr/>
          <a:lstStyle/>
          <a:p>
            <a:r>
              <a:rPr lang="es-GT" sz="2000" dirty="0" smtClean="0">
                <a:solidFill>
                  <a:srgbClr val="002060"/>
                </a:solidFill>
              </a:rPr>
              <a:t>OFERTA PROGRAMÁTICA VIGENTE Y COSTO 2017</a:t>
            </a:r>
            <a:endParaRPr lang="es-GT" sz="2000" dirty="0">
              <a:solidFill>
                <a:srgbClr val="002060"/>
              </a:solidFill>
            </a:endParaRP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991276"/>
              </p:ext>
            </p:extLst>
          </p:nvPr>
        </p:nvGraphicFramePr>
        <p:xfrm>
          <a:off x="35496" y="989409"/>
          <a:ext cx="9073008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Hoja de cálculo" r:id="rId3" imgW="6943585" imgH="6096166" progId="Excel.Sheet.12">
                  <p:embed/>
                </p:oleObj>
              </mc:Choice>
              <mc:Fallback>
                <p:oleObj name="Hoja de cálculo" r:id="rId3" imgW="6943585" imgH="6096166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989409"/>
                        <a:ext cx="9073008" cy="589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1520" y="5085184"/>
            <a:ext cx="7632848" cy="15585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GT" sz="2400" i="1" dirty="0" smtClean="0"/>
              <a:t>Presupuesto vigente: Q. 562.64 millones, conformado por 6 programas presupuestarios de los cuales 5 entregan bienes y servicios a las Municipalidades del país.</a:t>
            </a:r>
          </a:p>
        </p:txBody>
      </p:sp>
      <p:graphicFrame>
        <p:nvGraphicFramePr>
          <p:cNvPr id="12" name="3 Gráfico"/>
          <p:cNvGraphicFramePr/>
          <p:nvPr>
            <p:extLst>
              <p:ext uri="{D42A27DB-BD31-4B8C-83A1-F6EECF244321}">
                <p14:modId xmlns:p14="http://schemas.microsoft.com/office/powerpoint/2010/main" val="2064778151"/>
              </p:ext>
            </p:extLst>
          </p:nvPr>
        </p:nvGraphicFramePr>
        <p:xfrm>
          <a:off x="0" y="1142984"/>
          <a:ext cx="9143999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4282" y="188640"/>
            <a:ext cx="4872118" cy="954344"/>
          </a:xfrm>
        </p:spPr>
        <p:txBody>
          <a:bodyPr/>
          <a:lstStyle/>
          <a:p>
            <a:r>
              <a:rPr lang="es-GT" sz="2000" dirty="0" smtClean="0">
                <a:solidFill>
                  <a:srgbClr val="002060"/>
                </a:solidFill>
              </a:rPr>
              <a:t>OFERTA PROGRAMÁTICA VIGENTE Y COSTO 2017</a:t>
            </a:r>
            <a:endParaRPr lang="es-G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2070"/>
            <a:ext cx="4762872" cy="1210146"/>
          </a:xfrm>
        </p:spPr>
        <p:txBody>
          <a:bodyPr>
            <a:noAutofit/>
          </a:bodyPr>
          <a:lstStyle/>
          <a:p>
            <a:r>
              <a:rPr lang="es-GT" sz="2800" b="1" dirty="0" smtClean="0">
                <a:solidFill>
                  <a:srgbClr val="002060"/>
                </a:solidFill>
              </a:rPr>
              <a:t>Población a beneficiar en 2017</a:t>
            </a:r>
            <a:endParaRPr lang="es-GT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6 Gráfico"/>
          <p:cNvGraphicFramePr/>
          <p:nvPr>
            <p:extLst>
              <p:ext uri="{D42A27DB-BD31-4B8C-83A1-F6EECF244321}">
                <p14:modId xmlns:p14="http://schemas.microsoft.com/office/powerpoint/2010/main" val="2016148168"/>
              </p:ext>
            </p:extLst>
          </p:nvPr>
        </p:nvGraphicFramePr>
        <p:xfrm>
          <a:off x="-17160" y="1132978"/>
          <a:ext cx="451715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7 Gráfico"/>
          <p:cNvGraphicFramePr/>
          <p:nvPr>
            <p:extLst>
              <p:ext uri="{D42A27DB-BD31-4B8C-83A1-F6EECF244321}">
                <p14:modId xmlns:p14="http://schemas.microsoft.com/office/powerpoint/2010/main" val="1063130294"/>
              </p:ext>
            </p:extLst>
          </p:nvPr>
        </p:nvGraphicFramePr>
        <p:xfrm>
          <a:off x="4355976" y="1132977"/>
          <a:ext cx="464343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-32" y="71414"/>
            <a:ext cx="5606364" cy="864096"/>
          </a:xfrm>
        </p:spPr>
        <p:txBody>
          <a:bodyPr/>
          <a:lstStyle/>
          <a:p>
            <a:r>
              <a:rPr lang="es-GT" sz="2800" dirty="0" smtClean="0">
                <a:solidFill>
                  <a:srgbClr val="002060"/>
                </a:solidFill>
              </a:rPr>
              <a:t>Priorización programática 2018</a:t>
            </a:r>
            <a:endParaRPr lang="es-GT" sz="2800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34" y="102233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800" b="1" dirty="0" smtClean="0">
                <a:solidFill>
                  <a:srgbClr val="002060"/>
                </a:solidFill>
              </a:rPr>
              <a:t>Programa 14 :</a:t>
            </a:r>
          </a:p>
          <a:p>
            <a:pPr algn="ctr"/>
            <a:r>
              <a:rPr lang="es-GT" sz="2800" b="1" dirty="0" smtClean="0">
                <a:solidFill>
                  <a:srgbClr val="002060"/>
                </a:solidFill>
              </a:rPr>
              <a:t>“Prevención de la Desnutrición Crónica”.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58" y="1999316"/>
            <a:ext cx="2098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800" b="1" dirty="0" smtClean="0">
                <a:solidFill>
                  <a:srgbClr val="002060"/>
                </a:solidFill>
              </a:rPr>
              <a:t>Justificación:</a:t>
            </a:r>
            <a:endParaRPr lang="es-GT" sz="2800" b="1" dirty="0">
              <a:solidFill>
                <a:srgbClr val="00206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496" y="2636912"/>
            <a:ext cx="8107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GT" sz="2800" dirty="0" smtClean="0"/>
              <a:t>Vinculado con el Resultado Estratégico de Gobierno </a:t>
            </a:r>
            <a:r>
              <a:rPr lang="es-GT" sz="2800" dirty="0" smtClean="0"/>
              <a:t>-</a:t>
            </a:r>
            <a:r>
              <a:rPr lang="es-GT" sz="2800" dirty="0" err="1" smtClean="0"/>
              <a:t>REG</a:t>
            </a:r>
            <a:r>
              <a:rPr lang="es-GT" sz="2800" dirty="0" smtClean="0"/>
              <a:t>- </a:t>
            </a:r>
            <a:r>
              <a:rPr lang="es-GT" sz="2800" dirty="0" smtClean="0"/>
              <a:t>disminución de la </a:t>
            </a:r>
            <a:r>
              <a:rPr lang="es-GT" sz="2800" b="1" u="sng" dirty="0" smtClean="0"/>
              <a:t>desnutrición crónica</a:t>
            </a:r>
            <a:r>
              <a:rPr lang="es-GT" sz="2800" dirty="0" smtClean="0"/>
              <a:t>.</a:t>
            </a:r>
          </a:p>
          <a:p>
            <a:pPr lvl="1" algn="just"/>
            <a:r>
              <a:rPr lang="es-GT" sz="2800" dirty="0" smtClean="0"/>
              <a:t>Se atiende a través </a:t>
            </a:r>
            <a:r>
              <a:rPr lang="es-GT" sz="2800" dirty="0" smtClean="0"/>
              <a:t>de: </a:t>
            </a:r>
          </a:p>
          <a:p>
            <a:pPr lvl="1" algn="just"/>
            <a:r>
              <a:rPr lang="es-GT" sz="2800" dirty="0" smtClean="0"/>
              <a:t>-La </a:t>
            </a:r>
            <a:r>
              <a:rPr lang="es-GT" sz="2800" dirty="0" smtClean="0"/>
              <a:t>Unidad </a:t>
            </a:r>
            <a:r>
              <a:rPr lang="es-GT" sz="2800" dirty="0" smtClean="0"/>
              <a:t>Ejecutora del Programa de Acueductos Rurales </a:t>
            </a:r>
            <a:r>
              <a:rPr lang="es-GT" sz="2800" dirty="0"/>
              <a:t>-</a:t>
            </a:r>
            <a:r>
              <a:rPr lang="es-GT" sz="2800" dirty="0" err="1" smtClean="0"/>
              <a:t>UNEPAR</a:t>
            </a:r>
            <a:r>
              <a:rPr lang="es-GT" sz="2800" dirty="0" smtClean="0"/>
              <a:t>-</a:t>
            </a:r>
            <a:r>
              <a:rPr lang="es-GT" sz="2800" dirty="0" smtClean="0"/>
              <a:t>, </a:t>
            </a:r>
            <a:r>
              <a:rPr lang="es-GT" sz="2800" b="1" dirty="0" smtClean="0"/>
              <a:t>financiado con aportes de gobierno central.</a:t>
            </a:r>
          </a:p>
          <a:p>
            <a:pPr lvl="1" algn="just"/>
            <a:r>
              <a:rPr lang="es-GT" sz="2800" dirty="0" smtClean="0"/>
              <a:t>-El </a:t>
            </a:r>
            <a:r>
              <a:rPr lang="es-GT" sz="2800" dirty="0" smtClean="0"/>
              <a:t>Programa de Agua Potable y Saneamiento para el Desarrollo Humano, Fase I, </a:t>
            </a:r>
            <a:r>
              <a:rPr lang="es-GT" sz="2800" b="1" dirty="0" smtClean="0"/>
              <a:t>financiado con recursos de Cooperación Internacional.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2800" dirty="0" smtClean="0"/>
              <a:t>POBLACIÓN BENEFICIADA</a:t>
            </a:r>
            <a:br>
              <a:rPr lang="es-GT" sz="2800" dirty="0" smtClean="0"/>
            </a:br>
            <a:r>
              <a:rPr lang="es-GT" sz="2800" dirty="0" smtClean="0"/>
              <a:t>PROYECTOS DE AGUA Y SANEAMIENTO 2014 -2018  </a:t>
            </a:r>
            <a:endParaRPr lang="es-GT" sz="2800" dirty="0"/>
          </a:p>
        </p:txBody>
      </p:sp>
      <p:graphicFrame>
        <p:nvGraphicFramePr>
          <p:cNvPr id="4" name="6 Gráfico"/>
          <p:cNvGraphicFramePr/>
          <p:nvPr>
            <p:extLst>
              <p:ext uri="{D42A27DB-BD31-4B8C-83A1-F6EECF244321}">
                <p14:modId xmlns:p14="http://schemas.microsoft.com/office/powerpoint/2010/main" val="2246907801"/>
              </p:ext>
            </p:extLst>
          </p:nvPr>
        </p:nvGraphicFramePr>
        <p:xfrm>
          <a:off x="107504" y="1628800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1317</Words>
  <Application>Microsoft Office PowerPoint</Application>
  <PresentationFormat>Presentación en pantalla (4:3)</PresentationFormat>
  <Paragraphs>276</Paragraphs>
  <Slides>23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</vt:lpstr>
      <vt:lpstr>Bebas Neue</vt:lpstr>
      <vt:lpstr>Calibri</vt:lpstr>
      <vt:lpstr>Segoe UI Black</vt:lpstr>
      <vt:lpstr>Tema de Office</vt:lpstr>
      <vt:lpstr>Hoja de cálculo de Microsoft Excel</vt:lpstr>
      <vt:lpstr>Hoja de cálculo</vt:lpstr>
      <vt:lpstr>Presentación de PowerPoint</vt:lpstr>
      <vt:lpstr>INSTITUTO DE FOMENTO MUNICIPAL –INFOM- </vt:lpstr>
      <vt:lpstr>¿QUÉ HACEMOS?</vt:lpstr>
      <vt:lpstr>Modelo de gestión institucional</vt:lpstr>
      <vt:lpstr>OFERTA PROGRAMÁTICA VIGENTE Y COSTO 2017</vt:lpstr>
      <vt:lpstr>OFERTA PROGRAMÁTICA VIGENTE Y COSTO 2017</vt:lpstr>
      <vt:lpstr>Población a beneficiar en 2017</vt:lpstr>
      <vt:lpstr>Priorización programática 2018</vt:lpstr>
      <vt:lpstr>POBLACIÓN BENEFICIADA PROYECTOS DE AGUA Y SANEAMIENTO 2014 -2018  </vt:lpstr>
      <vt:lpstr>POBLACIÓN A BENEFICIAR 2018</vt:lpstr>
      <vt:lpstr>IMPACTO EN LOS INDICADORES SOCIALES RELEVANTES</vt:lpstr>
      <vt:lpstr>Acciones para alcanzar la meta: </vt:lpstr>
      <vt:lpstr>Presentación de PowerPoint</vt:lpstr>
      <vt:lpstr>Priorización programática 2018:</vt:lpstr>
      <vt:lpstr>POBLACIÓN A BENEFICIAR 2018</vt:lpstr>
      <vt:lpstr>Modelo de gestión</vt:lpstr>
      <vt:lpstr>Priorización programática 2018</vt:lpstr>
      <vt:lpstr>Presentación de PowerPoint</vt:lpstr>
      <vt:lpstr>Presentación de PowerPoint</vt:lpstr>
      <vt:lpstr>Necesidades Financieras</vt:lpstr>
      <vt:lpstr>Conclusiones</vt:lpstr>
      <vt:lpstr>Conclusiones</vt:lpstr>
      <vt:lpstr>   ¡GRACIAS POR SU ATENCIÓN!   DR. OSCAR SUCHINI GERENTE INSTITUTO DE FOMENTO MUNICIPAL    www.infom.gob.gt  #GobiernoAbiertoGt #SomosInfom #SirviendoConTransparencia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Hiram Azel Letona Ramos</dc:creator>
  <cp:lastModifiedBy>Usuario</cp:lastModifiedBy>
  <cp:revision>294</cp:revision>
  <cp:lastPrinted>2017-05-17T00:39:29Z</cp:lastPrinted>
  <dcterms:created xsi:type="dcterms:W3CDTF">2017-05-10T23:30:59Z</dcterms:created>
  <dcterms:modified xsi:type="dcterms:W3CDTF">2017-05-29T16:56:28Z</dcterms:modified>
</cp:coreProperties>
</file>