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9" r:id="rId7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A46"/>
    <a:srgbClr val="178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6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65887172284342E-2"/>
          <c:y val="0.15420977261947713"/>
          <c:w val="0.91060410934848246"/>
          <c:h val="0.74042470472440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C8B-4288-B105-1A2E1A69198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C8B-4288-B105-1A2E1A69198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C8B-4288-B105-1A2E1A6919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2"/>
                <c:pt idx="0">
                  <c:v>Admón. Central</c:v>
                </c:pt>
                <c:pt idx="1">
                  <c:v>Descentralizadas y Autónomas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8B-4288-B105-1A2E1A691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64864"/>
        <c:axId val="35366400"/>
      </c:barChart>
      <c:catAx>
        <c:axId val="3536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defRPr>
            </a:pPr>
            <a:endParaRPr lang="es-GT"/>
          </a:p>
        </c:txPr>
        <c:crossAx val="35366400"/>
        <c:crosses val="autoZero"/>
        <c:auto val="1"/>
        <c:lblAlgn val="ctr"/>
        <c:lblOffset val="100"/>
        <c:noMultiLvlLbl val="0"/>
      </c:catAx>
      <c:valAx>
        <c:axId val="35366400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es-GT"/>
          </a:p>
        </c:txPr>
        <c:crossAx val="3536486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explosion val="9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F51-4E9A-9A4E-06FFFA6460B1}"/>
              </c:ext>
            </c:extLst>
          </c:dPt>
          <c:dPt>
            <c:idx val="1"/>
            <c:bubble3D val="0"/>
            <c:spPr>
              <a:pattFill prst="dashDnDiag">
                <a:fgClr>
                  <a:schemeClr val="accent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2-6F51-4E9A-9A4E-06FFFA6460B1}"/>
              </c:ext>
            </c:extLst>
          </c:dPt>
          <c:dPt>
            <c:idx val="2"/>
            <c:bubble3D val="0"/>
            <c:spPr>
              <a:pattFill prst="lgGrid">
                <a:fgClr>
                  <a:schemeClr val="accent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4-6F51-4E9A-9A4E-06FFFA6460B1}"/>
              </c:ext>
            </c:extLst>
          </c:dPt>
          <c:dLbls>
            <c:dLbl>
              <c:idx val="0"/>
              <c:layout>
                <c:manualLayout>
                  <c:x val="5.1453847810971606E-2"/>
                  <c:y val="-1.60685098855263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51-4E9A-9A4E-06FFFA6460B1}"/>
                </c:ext>
              </c:extLst>
            </c:dLbl>
            <c:dLbl>
              <c:idx val="1"/>
              <c:layout>
                <c:manualLayout>
                  <c:x val="0.10493710053047486"/>
                  <c:y val="3.781249999999999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51-4E9A-9A4E-06FFFA6460B1}"/>
                </c:ext>
              </c:extLst>
            </c:dLbl>
            <c:dLbl>
              <c:idx val="2"/>
              <c:layout>
                <c:manualLayout>
                  <c:x val="4.7247372684983191E-2"/>
                  <c:y val="-0.215531231413513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51-4E9A-9A4E-06FFFA646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G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51-4E9A-9A4E-06FFFA6460B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51-4E9A-9A4E-06FFFA6460B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</c:strCache>
            </c:strRef>
          </c:tx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7-6F51-4E9A-9A4E-06FFFA646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65887172284342E-2"/>
          <c:y val="0.15420977261947713"/>
          <c:w val="0.91060410934848246"/>
          <c:h val="0.74042470472440969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64864"/>
        <c:axId val="35366400"/>
      </c:barChart>
      <c:catAx>
        <c:axId val="3536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defRPr>
            </a:pPr>
            <a:endParaRPr lang="es-GT"/>
          </a:p>
        </c:txPr>
        <c:crossAx val="35366400"/>
        <c:crosses val="autoZero"/>
        <c:auto val="1"/>
        <c:lblAlgn val="ctr"/>
        <c:lblOffset val="100"/>
        <c:noMultiLvlLbl val="0"/>
      </c:catAx>
      <c:valAx>
        <c:axId val="35366400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es-GT"/>
          </a:p>
        </c:txPr>
        <c:crossAx val="3536486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Número de 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D65-4EE7-A7D0-8C85D6EAD69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D65-4EE7-A7D0-8C85D6EAD69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D65-4EE7-A7D0-8C85D6EAD69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D65-4EE7-A7D0-8C85D6EAD69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D65-4EE7-A7D0-8C85D6EAD69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D65-4EE7-A7D0-8C85D6EAD69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D65-4EE7-A7D0-8C85D6EAD69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D65-4EE7-A7D0-8C85D6EAD69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D65-4EE7-A7D0-8C85D6EAD69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D65-4EE7-A7D0-8C85D6EAD69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D65-4EE7-A7D0-8C85D6EAD69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DD65-4EE7-A7D0-8C85D6EAD69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BCIE</c:v>
                </c:pt>
                <c:pt idx="1">
                  <c:v>BANTRAB</c:v>
                </c:pt>
                <c:pt idx="2">
                  <c:v>Financiera G&amp;T</c:v>
                </c:pt>
                <c:pt idx="3">
                  <c:v>BAM</c:v>
                </c:pt>
                <c:pt idx="4">
                  <c:v>INDUSTRIAL</c:v>
                </c:pt>
                <c:pt idx="5">
                  <c:v>BANGUAT</c:v>
                </c:pt>
                <c:pt idx="6">
                  <c:v>BANRURAL</c:v>
                </c:pt>
                <c:pt idx="7">
                  <c:v>CHN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6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D65-4EE7-A7D0-8C85D6EAD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557184"/>
        <c:axId val="36558720"/>
      </c:barChart>
      <c:catAx>
        <c:axId val="36557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 sz="1100" b="1">
                <a:solidFill>
                  <a:schemeClr val="accent1">
                    <a:lumMod val="75000"/>
                  </a:schemeClr>
                </a:solidFill>
              </a:defRPr>
            </a:pPr>
            <a:endParaRPr lang="es-GT"/>
          </a:p>
        </c:txPr>
        <c:crossAx val="36558720"/>
        <c:crosses val="autoZero"/>
        <c:auto val="1"/>
        <c:lblAlgn val="ctr"/>
        <c:lblOffset val="100"/>
        <c:noMultiLvlLbl val="0"/>
      </c:catAx>
      <c:valAx>
        <c:axId val="3655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55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3578A-9157-6141-8D8B-0147C28EC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D462E0-B8B4-354F-B48A-FB65A684D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CE932C-FEF6-D242-9AAF-D16F8416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15/06/2023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073356-E3CF-4442-A9F4-814AE7FE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A816A5-86B9-7647-BA1C-B814A816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913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EB487-EAA1-A84B-849A-42DEB1AF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29034A-01EE-0C47-8FEC-BA5E7EEF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1761A3-0142-7E42-804E-E4BAB321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15/06/2023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E0058-26C4-9B4B-A8D5-79F31DAF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D1DE97-164E-9746-B7FA-691C7DBF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46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BBF326-B631-5448-8F72-F16818B27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CE8F4F-8962-874E-BA05-7C8B39785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FC45AB-972C-F34D-BE14-7FD11B80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15/06/2023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B2CF8A-368B-7347-BFE9-C865B14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567150-0AC7-9C48-9C61-BBA901FD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33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F104F-3959-6047-92AC-779B7899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F44DBC-E909-4F4D-9E5E-C981186D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F18716-8607-F748-8A1C-705618AB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15/06/2023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4D4FE-B475-144C-8FAD-BE5D3186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499CCD-B6C2-B94F-897E-8BC8932D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419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CAF9E-165E-7B4C-9E0E-BFF5853E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5485BF-8AC3-C148-9A1D-6ECE41B3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B6C60E-59A4-E849-BA6B-77E7B967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15/06/2023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5D5C53-892B-854B-9D23-C28147C8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197A51-055B-3743-BC65-31B02234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9338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BF840-BAE4-F34B-8801-4EA48746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FD6930-F026-B34D-873C-24763733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027978-94F2-7C49-9A97-4DBFEF3F0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764144-ADE2-F845-8061-BE941F27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15/06/2023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5F1C9-5A65-BF47-9176-92260EE7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6815B6-6DA8-EF4E-85EE-44EA17FC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315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128C0-7C0C-8F47-B536-5F9DF45D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308102-7615-804F-ADCD-248DDC3D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0D84D3-6873-5B47-9220-E1C20F7AF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7814A5-AC9F-F84A-8DC8-76642F869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368F02-15BA-6142-86A8-5697AD431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ECEB56-CCDA-134C-9321-BD75F86F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15/06/2023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BE4FD2-C573-F14C-8A6B-EB4F92E7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1A6395-5C35-F341-96D1-CE5E7A8F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643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25C1E-4AC5-1440-AF30-CA84B555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09ECEB-25A1-BC46-A5D2-E45C240C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15/06/2023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AF3042-7F6F-9F41-A1C9-0907AB1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B3EA2F-BF71-D04C-A90B-F56C0D24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8398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A2DAE78-1A9B-104D-BFF0-43153E5A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15/06/2023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1DCBAA-6D1C-1E49-81E9-B4647F77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BF2DF7-A9A0-7F41-9DE7-412747CB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583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19AF7-8A07-A64C-852C-09134359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63323-8811-894C-87C8-22CC7ED7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FD6BA6-18C2-0E43-8E1B-FB59BE406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76ACC2-A71C-AA45-9375-55AED2D8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15/06/2023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60BA5F-85F1-3F41-BB05-0F11623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FB294C-05E9-1049-A27B-00F8871C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7973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F97BD-089A-0047-996D-59C17751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68DC32-C94E-604B-A0C5-10875BF0B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20C940-292F-0E42-BA96-6A3A765C6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049649-229D-5948-A501-B63DEB8B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15/06/2023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A2503E-95BA-D24E-B72A-F6F43BEB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559918-6EB9-4940-96B3-51367236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718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1A75A8-6042-0B4F-932B-2B6E7A71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BFDB75-FC4C-9E46-8267-F3A29FEAC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87E0F5-9507-234E-862A-A62C099BE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B0BA-3CCA-D246-BB92-D00AF938F3BB}" type="datetimeFigureOut">
              <a:rPr lang="es-GT" smtClean="0"/>
              <a:t>15/06/2023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D3D20-0635-984A-A247-3DBABB963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BD18BA-F621-F448-A04A-BF0865C5F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166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2026591-938B-AFE1-1A8B-110537A1EC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77930" y="3515043"/>
            <a:ext cx="2803399" cy="2803399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DD3D4C43-C948-433C-99CD-3D8D4BB1CD8D}"/>
              </a:ext>
            </a:extLst>
          </p:cNvPr>
          <p:cNvSpPr txBox="1">
            <a:spLocks/>
          </p:cNvSpPr>
          <p:nvPr/>
        </p:nvSpPr>
        <p:spPr>
          <a:xfrm>
            <a:off x="2812649" y="2473226"/>
            <a:ext cx="4926902" cy="19221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sz="2800" b="1" dirty="0">
                <a:solidFill>
                  <a:schemeClr val="bg1"/>
                </a:solidFill>
                <a:ea typeface="SimHei" panose="02010609060101010101" pitchFamily="49" charset="-122"/>
              </a:rPr>
              <a:t>MINISTERIO DE FINANZAS PÚBLICAS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sz="2800" b="1" dirty="0">
                <a:solidFill>
                  <a:schemeClr val="bg1"/>
                </a:solidFill>
                <a:ea typeface="SimHei" panose="02010609060101010101" pitchFamily="49" charset="-122"/>
              </a:rPr>
              <a:t>FIDEICOMISOS PÚBLICOS VIGENTES</a:t>
            </a:r>
            <a:endParaRPr lang="es-GT" sz="2800" dirty="0">
              <a:solidFill>
                <a:schemeClr val="bg1"/>
              </a:solidFill>
              <a:ea typeface="SimHei" panose="02010609060101010101" pitchFamily="49" charset="-122"/>
            </a:endParaRPr>
          </a:p>
          <a:p>
            <a:pPr marL="168275" algn="r">
              <a:lnSpc>
                <a:spcPct val="100000"/>
              </a:lnSpc>
              <a:spcBef>
                <a:spcPts val="100"/>
              </a:spcBef>
            </a:pPr>
            <a:endParaRPr lang="en-US" altLang="x-none" sz="2800" b="1" dirty="0">
              <a:solidFill>
                <a:schemeClr val="accent5">
                  <a:lumMod val="7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8E6E517-8385-4178-BB17-EEFD5AE59A48}"/>
              </a:ext>
            </a:extLst>
          </p:cNvPr>
          <p:cNvSpPr txBox="1">
            <a:spLocks/>
          </p:cNvSpPr>
          <p:nvPr/>
        </p:nvSpPr>
        <p:spPr>
          <a:xfrm>
            <a:off x="3185511" y="5324745"/>
            <a:ext cx="3942657" cy="336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>
              <a:defRPr sz="3600" b="1" i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2400" kern="0" dirty="0"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Guatemala, 20 de junio 2023</a:t>
            </a:r>
            <a:endParaRPr lang="en-US" sz="2400" kern="0" dirty="0">
              <a:latin typeface="Aparajita" panose="020B0604020202020204" pitchFamily="34" charset="0"/>
              <a:ea typeface="SimHei" panose="02010609060101010101" pitchFamily="49" charset="-122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721BEEC-37AF-0213-3867-363C984E2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" t="32190" r="435" b="30210"/>
          <a:stretch/>
        </p:blipFill>
        <p:spPr>
          <a:xfrm>
            <a:off x="-1" y="3331922"/>
            <a:ext cx="12338137" cy="352607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1B6EE-51D2-2508-9A78-03E7914C5805}"/>
              </a:ext>
            </a:extLst>
          </p:cNvPr>
          <p:cNvSpPr/>
          <p:nvPr/>
        </p:nvSpPr>
        <p:spPr>
          <a:xfrm>
            <a:off x="0" y="-363255"/>
            <a:ext cx="12338137" cy="3945699"/>
          </a:xfrm>
          <a:prstGeom prst="rect">
            <a:avLst/>
          </a:prstGeom>
          <a:solidFill>
            <a:srgbClr val="062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2426E41-766B-CD45-B205-B3FE10EBBF9A}"/>
              </a:ext>
            </a:extLst>
          </p:cNvPr>
          <p:cNvSpPr/>
          <p:nvPr/>
        </p:nvSpPr>
        <p:spPr>
          <a:xfrm>
            <a:off x="6540560" y="681882"/>
            <a:ext cx="49682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GT" sz="12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30FAEAE-11BF-AA4C-B214-FF4C67AF5EC6}"/>
              </a:ext>
            </a:extLst>
          </p:cNvPr>
          <p:cNvSpPr/>
          <p:nvPr/>
        </p:nvSpPr>
        <p:spPr>
          <a:xfrm>
            <a:off x="683173" y="1244429"/>
            <a:ext cx="49682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FIDEICOMISOS PÚBLICOS VIGENTES</a:t>
            </a:r>
          </a:p>
          <a:p>
            <a:pPr algn="ctr"/>
            <a:r>
              <a:rPr lang="es-GT" sz="2400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CONSTITUÍDOS POR ENTIDADES DE LA ADMINISTRACIÓN CENTRAL, DESCENTRALIZADAS Y AUTÓNOMAS </a:t>
            </a:r>
          </a:p>
          <a:p>
            <a:endParaRPr lang="es-GT" sz="2400" b="1" dirty="0">
              <a:solidFill>
                <a:srgbClr val="3285D0"/>
              </a:solidFill>
              <a:latin typeface="Montserrat" pitchFamily="2" charset="77"/>
            </a:endParaRPr>
          </a:p>
        </p:txBody>
      </p:sp>
      <p:sp>
        <p:nvSpPr>
          <p:cNvPr id="7" name="Google Shape;154;p5">
            <a:extLst>
              <a:ext uri="{FF2B5EF4-FFF2-40B4-BE49-F238E27FC236}">
                <a16:creationId xmlns:a16="http://schemas.microsoft.com/office/drawing/2014/main" id="{8AFAF22E-4DD6-4BBF-9519-794F0AA7BC4D}"/>
              </a:ext>
            </a:extLst>
          </p:cNvPr>
          <p:cNvSpPr txBox="1"/>
          <p:nvPr/>
        </p:nvSpPr>
        <p:spPr>
          <a:xfrm>
            <a:off x="7295162" y="1320446"/>
            <a:ext cx="655976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Situación actual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Número de fideicomisos por entidad del Estado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Categoría de financiamiento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Número de fideicomisos por Fiduciario </a:t>
            </a:r>
          </a:p>
        </p:txBody>
      </p:sp>
    </p:spTree>
    <p:extLst>
      <p:ext uri="{BB962C8B-B14F-4D97-AF65-F5344CB8AC3E}">
        <p14:creationId xmlns:p14="http://schemas.microsoft.com/office/powerpoint/2010/main" val="122433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90ADA6C-D4C5-888C-31B9-6E5E72A62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9"/>
            <a:ext cx="12192000" cy="1299117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0A53449-5E37-064A-9BE1-FEA65A89046A}"/>
              </a:ext>
            </a:extLst>
          </p:cNvPr>
          <p:cNvSpPr/>
          <p:nvPr/>
        </p:nvSpPr>
        <p:spPr>
          <a:xfrm>
            <a:off x="485990" y="361017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MINISTERIO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DE FINANZAS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PÚBLICAS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F6E35FD-8DF9-1943-BE64-C364E8F4E799}"/>
              </a:ext>
            </a:extLst>
          </p:cNvPr>
          <p:cNvSpPr/>
          <p:nvPr/>
        </p:nvSpPr>
        <p:spPr>
          <a:xfrm>
            <a:off x="471590" y="222908"/>
            <a:ext cx="144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aphicFrame>
        <p:nvGraphicFramePr>
          <p:cNvPr id="8" name="6 Gráfico">
            <a:extLst>
              <a:ext uri="{FF2B5EF4-FFF2-40B4-BE49-F238E27FC236}">
                <a16:creationId xmlns:a16="http://schemas.microsoft.com/office/drawing/2014/main" id="{66A11764-9169-4115-99B6-5FE81DE0F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5034312"/>
              </p:ext>
            </p:extLst>
          </p:nvPr>
        </p:nvGraphicFramePr>
        <p:xfrm>
          <a:off x="2209246" y="2317082"/>
          <a:ext cx="7507003" cy="394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7541E7E7-E9A1-4AFA-87B1-A4870E9A34E1}"/>
              </a:ext>
            </a:extLst>
          </p:cNvPr>
          <p:cNvSpPr txBox="1"/>
          <p:nvPr/>
        </p:nvSpPr>
        <p:spPr>
          <a:xfrm>
            <a:off x="1861778" y="1656778"/>
            <a:ext cx="7386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-75">
                <a:solidFill>
                  <a:srgbClr val="492E94"/>
                </a:solidFill>
                <a:latin typeface="Montserrat Light" pitchFamily="2" charset="77"/>
              </a:defRPr>
            </a:lvl1pPr>
          </a:lstStyle>
          <a:p>
            <a:pPr algn="ctr"/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FIDEICOMISOS PÚBLICOS VIGENTES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Número de Fideicomisos por Entidad del Estado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Al 20 de junio de 2023</a:t>
            </a:r>
          </a:p>
        </p:txBody>
      </p:sp>
    </p:spTree>
    <p:extLst>
      <p:ext uri="{BB962C8B-B14F-4D97-AF65-F5344CB8AC3E}">
        <p14:creationId xmlns:p14="http://schemas.microsoft.com/office/powerpoint/2010/main" val="402447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FD59EE55-70F0-0641-8B3C-0C967CC2A542}"/>
              </a:ext>
            </a:extLst>
          </p:cNvPr>
          <p:cNvSpPr/>
          <p:nvPr/>
        </p:nvSpPr>
        <p:spPr>
          <a:xfrm>
            <a:off x="9645450" y="2002743"/>
            <a:ext cx="2559076" cy="4908365"/>
          </a:xfrm>
          <a:prstGeom prst="rect">
            <a:avLst/>
          </a:prstGeom>
          <a:solidFill>
            <a:srgbClr val="0F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38B1A95-65BE-0E49-B48F-EA28A8F4B5BF}"/>
              </a:ext>
            </a:extLst>
          </p:cNvPr>
          <p:cNvGrpSpPr/>
          <p:nvPr/>
        </p:nvGrpSpPr>
        <p:grpSpPr>
          <a:xfrm>
            <a:off x="9980923" y="5979538"/>
            <a:ext cx="2203782" cy="720000"/>
            <a:chOff x="9948387" y="5899635"/>
            <a:chExt cx="2203782" cy="720000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8DF35E87-EDCC-074A-9B18-2F90D19684B7}"/>
                </a:ext>
              </a:extLst>
            </p:cNvPr>
            <p:cNvSpPr/>
            <p:nvPr/>
          </p:nvSpPr>
          <p:spPr>
            <a:xfrm>
              <a:off x="9948387" y="5936470"/>
              <a:ext cx="2203782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MINISTERIO</a:t>
              </a:r>
            </a:p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DE FINANZAS</a:t>
              </a:r>
            </a:p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PÚBLICAS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76DC667-CBEA-BA47-A8E5-A8409307C3A5}"/>
                </a:ext>
              </a:extLst>
            </p:cNvPr>
            <p:cNvSpPr/>
            <p:nvPr/>
          </p:nvSpPr>
          <p:spPr>
            <a:xfrm>
              <a:off x="9948387" y="5899635"/>
              <a:ext cx="144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1B9F1D2F-F786-D9B9-1704-B076A37A42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962028" y="26719"/>
            <a:ext cx="1925920" cy="1925920"/>
          </a:xfrm>
          <a:prstGeom prst="rect">
            <a:avLst/>
          </a:prstGeom>
        </p:spPr>
      </p:pic>
      <p:graphicFrame>
        <p:nvGraphicFramePr>
          <p:cNvPr id="9" name="9 Gráfico">
            <a:extLst>
              <a:ext uri="{FF2B5EF4-FFF2-40B4-BE49-F238E27FC236}">
                <a16:creationId xmlns:a16="http://schemas.microsoft.com/office/drawing/2014/main" id="{9357047D-A5BF-41D1-9213-DED88172B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3659874"/>
              </p:ext>
            </p:extLst>
          </p:nvPr>
        </p:nvGraphicFramePr>
        <p:xfrm>
          <a:off x="1420313" y="2152073"/>
          <a:ext cx="7040195" cy="322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D0C2169A-E599-4585-829C-2020E8F0E1DE}"/>
              </a:ext>
            </a:extLst>
          </p:cNvPr>
          <p:cNvSpPr txBox="1"/>
          <p:nvPr/>
        </p:nvSpPr>
        <p:spPr>
          <a:xfrm>
            <a:off x="999071" y="781735"/>
            <a:ext cx="7386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-75">
                <a:solidFill>
                  <a:srgbClr val="492E94"/>
                </a:solidFill>
                <a:latin typeface="Montserrat Light" pitchFamily="2" charset="77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FIDEICOMISOS PÚBLICOS VIGENTES 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Categoría de Financiamiento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Al 20 de junio de</a:t>
            </a:r>
            <a:r>
              <a:rPr lang="es-GT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 2023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Aparajita" panose="020B0604020202020204" pitchFamily="34" charset="0"/>
              <a:ea typeface="Montserrat ExtraBold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90ADA6C-D4C5-888C-31B9-6E5E72A62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9"/>
            <a:ext cx="12192000" cy="1299117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0A53449-5E37-064A-9BE1-FEA65A89046A}"/>
              </a:ext>
            </a:extLst>
          </p:cNvPr>
          <p:cNvSpPr/>
          <p:nvPr/>
        </p:nvSpPr>
        <p:spPr>
          <a:xfrm>
            <a:off x="485990" y="361017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MINISTERIO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DE FINANZAS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PÚBLICAS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F6E35FD-8DF9-1943-BE64-C364E8F4E799}"/>
              </a:ext>
            </a:extLst>
          </p:cNvPr>
          <p:cNvSpPr/>
          <p:nvPr/>
        </p:nvSpPr>
        <p:spPr>
          <a:xfrm>
            <a:off x="471590" y="222908"/>
            <a:ext cx="144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aphicFrame>
        <p:nvGraphicFramePr>
          <p:cNvPr id="8" name="6 Gráfico">
            <a:extLst>
              <a:ext uri="{FF2B5EF4-FFF2-40B4-BE49-F238E27FC236}">
                <a16:creationId xmlns:a16="http://schemas.microsoft.com/office/drawing/2014/main" id="{66A11764-9169-4115-99B6-5FE81DE0F1E8}"/>
              </a:ext>
            </a:extLst>
          </p:cNvPr>
          <p:cNvGraphicFramePr/>
          <p:nvPr/>
        </p:nvGraphicFramePr>
        <p:xfrm>
          <a:off x="2209246" y="2317082"/>
          <a:ext cx="7507003" cy="394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10 Gráfico">
            <a:extLst>
              <a:ext uri="{FF2B5EF4-FFF2-40B4-BE49-F238E27FC236}">
                <a16:creationId xmlns:a16="http://schemas.microsoft.com/office/drawing/2014/main" id="{EC531320-AB36-48DD-8893-7A79CCDE0C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1271041"/>
              </p:ext>
            </p:extLst>
          </p:nvPr>
        </p:nvGraphicFramePr>
        <p:xfrm>
          <a:off x="1940669" y="2506001"/>
          <a:ext cx="8044156" cy="375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Google Shape;141;p4">
            <a:extLst>
              <a:ext uri="{FF2B5EF4-FFF2-40B4-BE49-F238E27FC236}">
                <a16:creationId xmlns:a16="http://schemas.microsoft.com/office/drawing/2014/main" id="{832CF468-DD39-4CD0-A7CC-ADFD5E5EF584}"/>
              </a:ext>
            </a:extLst>
          </p:cNvPr>
          <p:cNvSpPr txBox="1"/>
          <p:nvPr/>
        </p:nvSpPr>
        <p:spPr>
          <a:xfrm>
            <a:off x="2737095" y="1507670"/>
            <a:ext cx="6192688" cy="125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FIDEICOMISOS PÚBLICOS VIGENTES </a:t>
            </a:r>
            <a:b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</a:b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Por Fiduciario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Al 20 de junio de</a:t>
            </a:r>
            <a:r>
              <a:rPr lang="es-GT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 2023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Aparajita" panose="020B0604020202020204" pitchFamily="34" charset="0"/>
              <a:ea typeface="Montserrat ExtraBold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2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3F670D5-AA70-B94E-9456-AAAF982CA5D6}"/>
              </a:ext>
            </a:extLst>
          </p:cNvPr>
          <p:cNvSpPr/>
          <p:nvPr/>
        </p:nvSpPr>
        <p:spPr>
          <a:xfrm>
            <a:off x="-36786" y="0"/>
            <a:ext cx="12265572" cy="6979920"/>
          </a:xfrm>
          <a:prstGeom prst="rect">
            <a:avLst/>
          </a:prstGeom>
          <a:solidFill>
            <a:srgbClr val="0022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solidFill>
                <a:srgbClr val="00111E"/>
              </a:solidFill>
              <a:highlight>
                <a:srgbClr val="000080"/>
              </a:highligh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94BFEDC-21C8-A84F-957A-75B93F4400FA}"/>
              </a:ext>
            </a:extLst>
          </p:cNvPr>
          <p:cNvSpPr/>
          <p:nvPr/>
        </p:nvSpPr>
        <p:spPr>
          <a:xfrm>
            <a:off x="4324337" y="4341510"/>
            <a:ext cx="3543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1600" dirty="0">
                <a:solidFill>
                  <a:schemeClr val="bg1"/>
                </a:solidFill>
              </a:rPr>
              <a:t>www.minfin.gob.gt</a:t>
            </a:r>
            <a:endParaRPr lang="es-GT"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0A2244-90CA-4D93-BEFB-2F36126743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07032" y="1881446"/>
            <a:ext cx="2177935" cy="217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123</Words>
  <Application>Microsoft Office PowerPoint</Application>
  <PresentationFormat>Panorámica</PresentationFormat>
  <Paragraphs>28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SimHei</vt:lpstr>
      <vt:lpstr>Aparajita</vt:lpstr>
      <vt:lpstr>Arial</vt:lpstr>
      <vt:lpstr>Calibri</vt:lpstr>
      <vt:lpstr>Calibri Light</vt:lpstr>
      <vt:lpstr>Montserrat</vt:lpstr>
      <vt:lpstr>Montserrat SemiBold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Romeo León</dc:creator>
  <cp:lastModifiedBy>Guerra Hernandez Adrian</cp:lastModifiedBy>
  <cp:revision>40</cp:revision>
  <dcterms:created xsi:type="dcterms:W3CDTF">2020-01-14T01:41:24Z</dcterms:created>
  <dcterms:modified xsi:type="dcterms:W3CDTF">2023-06-15T21:04:39Z</dcterms:modified>
</cp:coreProperties>
</file>