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13" d="100"/>
          <a:sy n="113" d="100"/>
        </p:scale>
        <p:origin x="47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65887172284342E-2"/>
          <c:y val="0.15420977261947713"/>
          <c:w val="0.91060410934848246"/>
          <c:h val="0.74042470472440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Fideicomisos</c:v>
                </c:pt>
              </c:strCache>
            </c:strRef>
          </c:tx>
          <c:spPr>
            <a:pattFill prst="lgCheck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C18-4E19-82B5-BC6991F4C66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C18-4E19-82B5-BC6991F4C66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t>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C18-4E19-82B5-BC6991F4C6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2"/>
                <c:pt idx="0">
                  <c:v>Admón. Central</c:v>
                </c:pt>
                <c:pt idx="1">
                  <c:v>Descentralizadas y Autónomas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15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18-4E19-82B5-BC6991F4C6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64864"/>
        <c:axId val="35366400"/>
      </c:barChart>
      <c:catAx>
        <c:axId val="35364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c:spPr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  <a:latin typeface="Aparajita" panose="020B0604020202020204" pitchFamily="34" charset="0"/>
                <a:cs typeface="Aparajita" panose="020B0604020202020204" pitchFamily="34" charset="0"/>
              </a:defRPr>
            </a:pPr>
            <a:endParaRPr lang="es-GT"/>
          </a:p>
        </c:txPr>
        <c:crossAx val="35366400"/>
        <c:crosses val="autoZero"/>
        <c:auto val="1"/>
        <c:lblAlgn val="ctr"/>
        <c:lblOffset val="100"/>
        <c:noMultiLvlLbl val="0"/>
      </c:catAx>
      <c:valAx>
        <c:axId val="35366400"/>
        <c:scaling>
          <c:orientation val="minMax"/>
          <c:max val="5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1">
                    <a:lumMod val="75000"/>
                  </a:schemeClr>
                </a:solidFill>
              </a:defRPr>
            </a:pPr>
            <a:endParaRPr lang="es-GT"/>
          </a:p>
        </c:txPr>
        <c:crossAx val="3536486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Fideicomisos</c:v>
                </c:pt>
              </c:strCache>
            </c:strRef>
          </c:tx>
          <c:spPr>
            <a:pattFill prst="lgCheck">
              <a:fgClr>
                <a:schemeClr val="accent1"/>
              </a:fgClr>
              <a:bgClr>
                <a:schemeClr val="bg1"/>
              </a:bgClr>
            </a:pattFill>
          </c:spPr>
          <c:explosion val="9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B4B0-4E92-BF28-20609E4B781D}"/>
              </c:ext>
            </c:extLst>
          </c:dPt>
          <c:dPt>
            <c:idx val="1"/>
            <c:bubble3D val="0"/>
            <c:spPr>
              <a:pattFill prst="dashDnDiag">
                <a:fgClr>
                  <a:schemeClr val="accent1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2-B4B0-4E92-BF28-20609E4B781D}"/>
              </c:ext>
            </c:extLst>
          </c:dPt>
          <c:dPt>
            <c:idx val="2"/>
            <c:bubble3D val="0"/>
            <c:spPr>
              <a:pattFill prst="lgGrid">
                <a:fgClr>
                  <a:schemeClr val="accent1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4-B4B0-4E92-BF28-20609E4B781D}"/>
              </c:ext>
            </c:extLst>
          </c:dPt>
          <c:dLbls>
            <c:dLbl>
              <c:idx val="0"/>
              <c:layout>
                <c:manualLayout>
                  <c:x val="5.1453847810971606E-2"/>
                  <c:y val="-1.60685098855263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B0-4E92-BF28-20609E4B781D}"/>
                </c:ext>
              </c:extLst>
            </c:dLbl>
            <c:dLbl>
              <c:idx val="1"/>
              <c:layout>
                <c:manualLayout>
                  <c:x val="0.10493710053047486"/>
                  <c:y val="3.781249999999999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B0-4E92-BF28-20609E4B781D}"/>
                </c:ext>
              </c:extLst>
            </c:dLbl>
            <c:dLbl>
              <c:idx val="2"/>
              <c:layout>
                <c:manualLayout>
                  <c:x val="4.7247372684983191E-2"/>
                  <c:y val="-0.215531231413513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4B0-4E92-BF28-20609E4B78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es-GT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Financiamiento Reembolsable</c:v>
                </c:pt>
                <c:pt idx="1">
                  <c:v>Mixto</c:v>
                </c:pt>
                <c:pt idx="2">
                  <c:v>Financiamiento No Reembolsable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B0-4E92-BF28-20609E4B781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cat>
            <c:strRef>
              <c:f>Hoja1!$A$2:$A$4</c:f>
              <c:strCache>
                <c:ptCount val="3"/>
                <c:pt idx="0">
                  <c:v>Financiamiento Reembolsable</c:v>
                </c:pt>
                <c:pt idx="1">
                  <c:v>Mixto</c:v>
                </c:pt>
                <c:pt idx="2">
                  <c:v>Financiamiento No Reembolsable</c:v>
                </c:pt>
              </c:strCache>
            </c:strRef>
          </c:cat>
          <c:val>
            <c:numRef>
              <c:f>Hoja1!#¡REF!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4B0-4E92-BF28-20609E4B781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</c:strCache>
            </c:strRef>
          </c:tx>
          <c:cat>
            <c:strRef>
              <c:f>Hoja1!$A$2:$A$4</c:f>
              <c:strCache>
                <c:ptCount val="3"/>
                <c:pt idx="0">
                  <c:v>Financiamiento Reembolsable</c:v>
                </c:pt>
                <c:pt idx="1">
                  <c:v>Mixto</c:v>
                </c:pt>
                <c:pt idx="2">
                  <c:v>Financiamiento No Reembolsable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7-B4B0-4E92-BF28-20609E4B7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Número de Fideicomisos</c:v>
                </c:pt>
              </c:strCache>
            </c:strRef>
          </c:tx>
          <c:spPr>
            <a:pattFill prst="lgCheck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E04-446A-A4E1-794A79D2D6D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E04-446A-A4E1-794A79D2D6D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E04-446A-A4E1-794A79D2D6D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E04-446A-A4E1-794A79D2D6D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E04-446A-A4E1-794A79D2D6DD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E04-446A-A4E1-794A79D2D6D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E04-446A-A4E1-794A79D2D6DD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E04-446A-A4E1-794A79D2D6DD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E04-446A-A4E1-794A79D2D6DD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2E04-446A-A4E1-794A79D2D6DD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E04-446A-A4E1-794A79D2D6DD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2E04-446A-A4E1-794A79D2D6D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Hoja1!$A$2:$A$9</c:f>
              <c:strCache>
                <c:ptCount val="8"/>
                <c:pt idx="0">
                  <c:v>BCIE</c:v>
                </c:pt>
                <c:pt idx="1">
                  <c:v>BANTRAB</c:v>
                </c:pt>
                <c:pt idx="2">
                  <c:v>Financiera G&amp;T</c:v>
                </c:pt>
                <c:pt idx="3">
                  <c:v>BAM</c:v>
                </c:pt>
                <c:pt idx="4">
                  <c:v>INDUSTRIAL</c:v>
                </c:pt>
                <c:pt idx="5">
                  <c:v>BANGUAT</c:v>
                </c:pt>
                <c:pt idx="6">
                  <c:v>BANRURAL</c:v>
                </c:pt>
                <c:pt idx="7">
                  <c:v>CHN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6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E04-446A-A4E1-794A79D2D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557184"/>
        <c:axId val="36558720"/>
      </c:barChart>
      <c:catAx>
        <c:axId val="36557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c:spPr>
        <c:txPr>
          <a:bodyPr/>
          <a:lstStyle/>
          <a:p>
            <a:pPr>
              <a:defRPr sz="1100" b="1">
                <a:solidFill>
                  <a:schemeClr val="accent1">
                    <a:lumMod val="75000"/>
                  </a:schemeClr>
                </a:solidFill>
              </a:defRPr>
            </a:pPr>
            <a:endParaRPr lang="es-GT"/>
          </a:p>
        </c:txPr>
        <c:crossAx val="36558720"/>
        <c:crosses val="autoZero"/>
        <c:auto val="1"/>
        <c:lblAlgn val="ctr"/>
        <c:lblOffset val="100"/>
        <c:noMultiLvlLbl val="0"/>
      </c:catAx>
      <c:valAx>
        <c:axId val="36558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557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BD84C3-D9B8-FCC7-6E2C-8853A0A58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4ECE39-D060-848B-F55E-46FFE115B3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84A26C-DF5D-2404-3342-7A2E967ED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4CC-4513-B841-958A-9C8B4EB94A63}" type="datetimeFigureOut">
              <a:rPr lang="es-ES_tradnl" smtClean="0"/>
              <a:t>18/01/2024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49D675-6CA8-188A-C666-06E34E3EA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CBBEE8-F664-571F-C721-655D5E1DD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61A0-458A-8349-91E5-59115314122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79382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CDB96E-9AC2-D90D-1002-2DFEDC9B2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6866F29-1720-5306-8616-0C74BC35C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82F915-DE54-94E4-A1DD-C9EA4C7A5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4CC-4513-B841-958A-9C8B4EB94A63}" type="datetimeFigureOut">
              <a:rPr lang="es-ES_tradnl" smtClean="0"/>
              <a:t>18/01/2024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42CE04-A11B-D942-293C-FA2AB08E2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C68B12-244D-FD90-4CBB-73648EB28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61A0-458A-8349-91E5-59115314122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8890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DF002DA-6DCB-3AF9-70E7-CC4C8AC08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D2FAE8-C536-6AB8-2AF9-8DB6574F6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3B62A4-AE12-6BA6-11ED-1294832B7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4CC-4513-B841-958A-9C8B4EB94A63}" type="datetimeFigureOut">
              <a:rPr lang="es-ES_tradnl" smtClean="0"/>
              <a:t>18/01/2024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7FA54C-87EE-A3D9-DF7D-F4D5C44CF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3AB3E8-C6E7-7BA4-04A3-668857DDB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61A0-458A-8349-91E5-59115314122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3710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44948-5C1F-1C72-11AE-EC3D77FDC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CAA71B-8C51-AF0D-1774-35BCDD90A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40886E-EA4A-6482-9CE4-267EE4596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4CC-4513-B841-958A-9C8B4EB94A63}" type="datetimeFigureOut">
              <a:rPr lang="es-ES_tradnl" smtClean="0"/>
              <a:t>18/01/2024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284DCB-7DE3-523C-5BA7-BDC144450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862FA0-FAB7-804F-672E-C827AE6A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61A0-458A-8349-91E5-59115314122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17597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DE1E8E-4A83-E965-A68C-1324B176A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6376EB-AA42-5AC2-7144-FD7E6D5B2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E4360F-3BDC-9683-413D-F46872D7E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4CC-4513-B841-958A-9C8B4EB94A63}" type="datetimeFigureOut">
              <a:rPr lang="es-ES_tradnl" smtClean="0"/>
              <a:t>18/01/2024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581484-7823-3799-8ED4-C3406579B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69008F-34FF-E459-9BF6-F57612095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61A0-458A-8349-91E5-59115314122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3217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48C510-1A72-9B4B-7279-E5A7CE589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3B9802-9053-DB29-A364-D3440FE305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BD20365-D9C7-773B-8AC2-B604CD4CC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F448DB-8A2F-6335-57B6-FE892391C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4CC-4513-B841-958A-9C8B4EB94A63}" type="datetimeFigureOut">
              <a:rPr lang="es-ES_tradnl" smtClean="0"/>
              <a:t>18/01/2024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C1FBCD-325B-3F19-9D3B-70CCBF928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ADED01-3585-9069-97CC-DCBF7D094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61A0-458A-8349-91E5-59115314122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3493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468BD-1249-BD61-32E9-AD0FC843E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EA10C8-419A-7430-D7D6-71B24E4F1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DEF7C60-94EF-70B1-2DA8-C88810A0C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2A7DD0-2664-AF2C-63B7-8FA98056AD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D9FE527-EA21-B404-1C09-D47EEDF5CF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E70EDCC-654A-AEA1-219A-FCB1C0DDA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4CC-4513-B841-958A-9C8B4EB94A63}" type="datetimeFigureOut">
              <a:rPr lang="es-ES_tradnl" smtClean="0"/>
              <a:t>18/01/2024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62FF65D-9E5C-A0A1-78FF-22EA7CA13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5BB91B0-4BC5-90C5-C5BE-097B43149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61A0-458A-8349-91E5-59115314122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42537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3B39A6-E963-F7E4-0504-748FDB494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0D1542-C978-7C13-43C8-FBF1125DD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4CC-4513-B841-958A-9C8B4EB94A63}" type="datetimeFigureOut">
              <a:rPr lang="es-ES_tradnl" smtClean="0"/>
              <a:t>18/01/2024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8C4243A-3067-BB10-BF91-748C4944B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E26EC27-7338-E6A2-E728-6B316B16C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61A0-458A-8349-91E5-59115314122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07388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212CD79-A2C4-C05B-C5AB-CD75E4DFB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4CC-4513-B841-958A-9C8B4EB94A63}" type="datetimeFigureOut">
              <a:rPr lang="es-ES_tradnl" smtClean="0"/>
              <a:t>18/01/2024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A6EE59C-68EA-2F89-E8C5-406395089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19D2DF-B2F6-39B3-7952-07950DC5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61A0-458A-8349-91E5-59115314122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81479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C3E29-6DF9-D62F-ECF1-005934FC6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E6D16F-2098-6970-C769-2C929321F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2D8FD72-0A21-3939-90BE-0D657101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CCEBD2-95F2-F753-6450-1973178D5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4CC-4513-B841-958A-9C8B4EB94A63}" type="datetimeFigureOut">
              <a:rPr lang="es-ES_tradnl" smtClean="0"/>
              <a:t>18/01/2024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6DAA90-23B9-B127-BA46-1486D4786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58A8B2-7E9A-FA5A-7320-243422B5F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61A0-458A-8349-91E5-59115314122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4683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02EAD2-2004-77CF-D33D-DBE30EB0E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6EB7D64-20F6-4798-463D-8330ED424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75BCAC-5930-70DE-5C6D-7649BD12D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937FEA-B21C-5517-0F3B-BAE2D3E8F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4CC-4513-B841-958A-9C8B4EB94A63}" type="datetimeFigureOut">
              <a:rPr lang="es-ES_tradnl" smtClean="0"/>
              <a:t>18/01/2024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0D7B3F-DC1B-3806-DCEB-9FBD09C1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1AD003-53DF-45BE-ADAE-BE8699A2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61A0-458A-8349-91E5-59115314122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158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CB6EEF0-58D0-B0FC-67D0-C87C1206F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82BED0-98C1-C35B-E16A-5B7F6AB89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CF464B-EFA4-096A-16BE-EFE14FFA5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284CC-4513-B841-958A-9C8B4EB94A63}" type="datetimeFigureOut">
              <a:rPr lang="es-ES_tradnl" smtClean="0"/>
              <a:t>18/01/2024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745558-08B0-915D-3AE5-261D16F067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CF26BD-E17A-60F1-9102-95CAD1441E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E61A0-458A-8349-91E5-59115314122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330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0C649FF-F289-A0CF-8891-ADF9C0661C6E}"/>
              </a:ext>
            </a:extLst>
          </p:cNvPr>
          <p:cNvSpPr/>
          <p:nvPr/>
        </p:nvSpPr>
        <p:spPr>
          <a:xfrm>
            <a:off x="-57665" y="-74140"/>
            <a:ext cx="12307330" cy="7006281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06FA077-6567-F6F3-9CDB-325699D09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168463"/>
            <a:ext cx="7772400" cy="25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59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BA663FE-1A1A-05FD-82E5-59F1043F9ACF}"/>
              </a:ext>
            </a:extLst>
          </p:cNvPr>
          <p:cNvSpPr/>
          <p:nvPr/>
        </p:nvSpPr>
        <p:spPr>
          <a:xfrm>
            <a:off x="-57665" y="-74140"/>
            <a:ext cx="12307330" cy="7006281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873904A-5F12-79B3-9958-9F57F25FA6F9}"/>
              </a:ext>
            </a:extLst>
          </p:cNvPr>
          <p:cNvSpPr txBox="1">
            <a:spLocks/>
          </p:cNvSpPr>
          <p:nvPr/>
        </p:nvSpPr>
        <p:spPr>
          <a:xfrm>
            <a:off x="3204634" y="2306162"/>
            <a:ext cx="5782733" cy="2245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s-GT" sz="4800" b="1" dirty="0">
                <a:solidFill>
                  <a:schemeClr val="bg1"/>
                </a:solidFill>
                <a:ea typeface="SimHei" panose="02010609060101010101" pitchFamily="49" charset="-122"/>
              </a:rPr>
              <a:t>FIDEICOMISOS PÚBLICOS VIGENTES</a:t>
            </a:r>
            <a:endParaRPr lang="es-GT" sz="4800" dirty="0">
              <a:solidFill>
                <a:schemeClr val="bg1"/>
              </a:solidFill>
              <a:ea typeface="SimHei" panose="02010609060101010101" pitchFamily="49" charset="-122"/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es-GT" sz="4200" b="1" dirty="0">
                <a:latin typeface="Altivo Regular" panose="020B0000000000000000" pitchFamily="34" charset="77"/>
              </a:rPr>
            </a:br>
            <a:r>
              <a:rPr lang="es-GT" sz="3200" dirty="0">
                <a:solidFill>
                  <a:srgbClr val="23B2E3"/>
                </a:solidFill>
                <a:latin typeface="Altivo Regular" panose="020B0000000000000000" pitchFamily="34" charset="77"/>
              </a:rPr>
              <a:t>Guatemala, 25 de enero 2024</a:t>
            </a:r>
            <a:endParaRPr lang="en-US" sz="3200" dirty="0">
              <a:solidFill>
                <a:srgbClr val="23B2E3"/>
              </a:solidFill>
              <a:latin typeface="Altivo Regular" panose="020B0000000000000000" pitchFamily="34" charset="77"/>
            </a:endParaRPr>
          </a:p>
          <a:p>
            <a:pPr algn="ctr"/>
            <a:endParaRPr lang="es-GT" sz="4200" dirty="0">
              <a:solidFill>
                <a:srgbClr val="23B2E3"/>
              </a:solidFill>
              <a:latin typeface="Altivo Regular" panose="020B0000000000000000" pitchFamily="34" charset="77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6AE55853-F2A1-21E8-5C55-9DF659F4F52E}"/>
              </a:ext>
            </a:extLst>
          </p:cNvPr>
          <p:cNvGrpSpPr/>
          <p:nvPr/>
        </p:nvGrpSpPr>
        <p:grpSpPr>
          <a:xfrm rot="16200000">
            <a:off x="-3484040" y="3375000"/>
            <a:ext cx="7010766" cy="108000"/>
            <a:chOff x="-114000" y="6750000"/>
            <a:chExt cx="12420000" cy="108000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EEA27C33-A783-1780-8C15-68828FEA0E0C}"/>
                </a:ext>
              </a:extLst>
            </p:cNvPr>
            <p:cNvSpPr/>
            <p:nvPr/>
          </p:nvSpPr>
          <p:spPr>
            <a:xfrm>
              <a:off x="-114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DA874F60-2F01-E20E-4E58-1151F1F88C9E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0A98E18-0745-2D70-8405-D9D4393811D7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</p:spTree>
    <p:extLst>
      <p:ext uri="{BB962C8B-B14F-4D97-AF65-F5344CB8AC3E}">
        <p14:creationId xmlns:p14="http://schemas.microsoft.com/office/powerpoint/2010/main" val="613722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AB4BD19A-71DF-85BC-F403-B9F2D0B9344B}"/>
              </a:ext>
            </a:extLst>
          </p:cNvPr>
          <p:cNvGrpSpPr/>
          <p:nvPr/>
        </p:nvGrpSpPr>
        <p:grpSpPr>
          <a:xfrm>
            <a:off x="-114000" y="6782658"/>
            <a:ext cx="12420000" cy="108000"/>
            <a:chOff x="-114000" y="6750000"/>
            <a:chExt cx="12420000" cy="108000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D4F4014C-A3BD-E580-1386-71D83A18794F}"/>
                </a:ext>
              </a:extLst>
            </p:cNvPr>
            <p:cNvSpPr/>
            <p:nvPr/>
          </p:nvSpPr>
          <p:spPr>
            <a:xfrm>
              <a:off x="-114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4A1C8289-108C-9515-FFDB-240D210C26BD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18E9A84A-4138-0B63-0967-32F3A5D99EA6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sp>
        <p:nvSpPr>
          <p:cNvPr id="11" name="Título 1">
            <a:extLst>
              <a:ext uri="{FF2B5EF4-FFF2-40B4-BE49-F238E27FC236}">
                <a16:creationId xmlns:a16="http://schemas.microsoft.com/office/drawing/2014/main" id="{8A23B51A-AC51-5418-752E-5D14DA4A9DB5}"/>
              </a:ext>
            </a:extLst>
          </p:cNvPr>
          <p:cNvSpPr txBox="1">
            <a:spLocks/>
          </p:cNvSpPr>
          <p:nvPr/>
        </p:nvSpPr>
        <p:spPr>
          <a:xfrm>
            <a:off x="554183" y="1141294"/>
            <a:ext cx="4447650" cy="657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GT" sz="2800" b="1" dirty="0">
              <a:solidFill>
                <a:srgbClr val="192854"/>
              </a:solidFill>
              <a:latin typeface="Altivo Regular" panose="020B0000000000000000" pitchFamily="34" charset="77"/>
            </a:endParaRPr>
          </a:p>
          <a:p>
            <a:pPr algn="l"/>
            <a:endParaRPr lang="es-GT" sz="2800" b="1" dirty="0">
              <a:solidFill>
                <a:srgbClr val="192854"/>
              </a:solidFill>
              <a:latin typeface="Altivo Regular" panose="020B0000000000000000" pitchFamily="34" charset="77"/>
            </a:endParaRPr>
          </a:p>
          <a:p>
            <a:pPr algn="l"/>
            <a:endParaRPr lang="es-GT" sz="2800" b="1" dirty="0">
              <a:solidFill>
                <a:srgbClr val="192854"/>
              </a:solidFill>
              <a:latin typeface="Altivo Regular" panose="020B0000000000000000" pitchFamily="34" charset="77"/>
            </a:endParaRPr>
          </a:p>
          <a:p>
            <a:pPr algn="l"/>
            <a:endParaRPr lang="es-GT" sz="2800" b="1" dirty="0">
              <a:solidFill>
                <a:srgbClr val="192854"/>
              </a:solidFill>
              <a:latin typeface="Altivo Regular" panose="020B0000000000000000" pitchFamily="34" charset="77"/>
            </a:endParaRPr>
          </a:p>
          <a:p>
            <a:pPr algn="l"/>
            <a:endParaRPr lang="es-GT" sz="2800" b="1" dirty="0">
              <a:solidFill>
                <a:srgbClr val="192854"/>
              </a:solidFill>
              <a:latin typeface="Altivo Regular" panose="020B0000000000000000" pitchFamily="34" charset="77"/>
            </a:endParaRPr>
          </a:p>
          <a:p>
            <a:pPr algn="l"/>
            <a:endParaRPr lang="es-GT" sz="2800" b="1" dirty="0">
              <a:solidFill>
                <a:srgbClr val="192854"/>
              </a:solidFill>
              <a:latin typeface="Altivo Regular" panose="020B0000000000000000" pitchFamily="34" charset="77"/>
            </a:endParaRPr>
          </a:p>
          <a:p>
            <a:pPr algn="l"/>
            <a:endParaRPr lang="es-GT" sz="2800" b="1" dirty="0">
              <a:solidFill>
                <a:srgbClr val="192854"/>
              </a:solidFill>
              <a:latin typeface="Altivo Regular" panose="020B0000000000000000" pitchFamily="34" charset="77"/>
            </a:endParaRPr>
          </a:p>
          <a:p>
            <a:endParaRPr lang="es-GT" sz="2800" b="1" dirty="0">
              <a:solidFill>
                <a:srgbClr val="192854"/>
              </a:solidFill>
              <a:latin typeface="Altivo Regular" panose="020B0000000000000000" pitchFamily="34" charset="77"/>
            </a:endParaRPr>
          </a:p>
          <a:p>
            <a:endParaRPr lang="es-GT" sz="2800" b="1" dirty="0">
              <a:solidFill>
                <a:srgbClr val="192854"/>
              </a:solidFill>
              <a:latin typeface="Altivo Regular" panose="020B0000000000000000" pitchFamily="34" charset="77"/>
            </a:endParaRPr>
          </a:p>
          <a:p>
            <a:endParaRPr lang="es-GT" sz="2800" b="1" dirty="0">
              <a:solidFill>
                <a:srgbClr val="192854"/>
              </a:solidFill>
              <a:latin typeface="Altivo Regular" panose="020B0000000000000000" pitchFamily="34" charset="77"/>
            </a:endParaRPr>
          </a:p>
          <a:p>
            <a:endParaRPr lang="es-GT" sz="2800" b="1" dirty="0">
              <a:solidFill>
                <a:srgbClr val="192854"/>
              </a:solidFill>
              <a:latin typeface="Altivo Regular" panose="020B0000000000000000" pitchFamily="34" charset="77"/>
            </a:endParaRPr>
          </a:p>
          <a:p>
            <a:endParaRPr lang="es-GT" sz="2800" b="1" dirty="0">
              <a:solidFill>
                <a:srgbClr val="192854"/>
              </a:solidFill>
              <a:latin typeface="Altivo Regular" panose="020B0000000000000000" pitchFamily="34" charset="77"/>
            </a:endParaRPr>
          </a:p>
          <a:p>
            <a:r>
              <a:rPr lang="es-GT" sz="2800" b="1" dirty="0">
                <a:solidFill>
                  <a:srgbClr val="192854"/>
                </a:solidFill>
                <a:latin typeface="Altivo Regular" panose="020B0000000000000000" pitchFamily="34" charset="77"/>
              </a:rPr>
              <a:t>FIDEICOMISOS PÚBLICOS VIGENTES</a:t>
            </a:r>
          </a:p>
          <a:p>
            <a:endParaRPr lang="es-GT" sz="2800" b="1" dirty="0">
              <a:solidFill>
                <a:srgbClr val="192854"/>
              </a:solidFill>
              <a:latin typeface="Altivo Regular" panose="020B0000000000000000" pitchFamily="34" charset="77"/>
            </a:endParaRPr>
          </a:p>
          <a:p>
            <a:r>
              <a:rPr lang="es-GT" sz="2800" b="1" dirty="0">
                <a:solidFill>
                  <a:srgbClr val="192854"/>
                </a:solidFill>
                <a:latin typeface="Altivo Regular" panose="020B0000000000000000" pitchFamily="34" charset="77"/>
              </a:rPr>
              <a:t> CONSTITUÍDOS POR ENTIDADES DE LA ADMINISTRACIÓN CENTRAL, DESCENTRALIZADAS Y AUTÓNOMAS </a:t>
            </a:r>
          </a:p>
          <a:p>
            <a:br>
              <a:rPr lang="es-GT" sz="2800" dirty="0">
                <a:solidFill>
                  <a:srgbClr val="192854"/>
                </a:solidFill>
                <a:latin typeface="Altivo Regular" panose="020B0000000000000000" pitchFamily="34" charset="77"/>
              </a:rPr>
            </a:br>
            <a:endParaRPr lang="es-GT" sz="2800" dirty="0">
              <a:solidFill>
                <a:srgbClr val="87C0D5"/>
              </a:solidFill>
              <a:latin typeface="Altivo Regular" panose="020B0000000000000000" pitchFamily="34" charset="77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C48E27F-9D63-E62F-BCA0-318B73097255}"/>
              </a:ext>
            </a:extLst>
          </p:cNvPr>
          <p:cNvSpPr/>
          <p:nvPr/>
        </p:nvSpPr>
        <p:spPr>
          <a:xfrm>
            <a:off x="10499269" y="-277588"/>
            <a:ext cx="1420586" cy="1539068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E6CB624-0456-CE45-AE36-94AA8F6FC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1642" y="89451"/>
            <a:ext cx="975839" cy="1000371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80ABAD0-38C3-47B1-ABB9-BE22258C34B5}"/>
              </a:ext>
            </a:extLst>
          </p:cNvPr>
          <p:cNvSpPr txBox="1"/>
          <p:nvPr/>
        </p:nvSpPr>
        <p:spPr>
          <a:xfrm>
            <a:off x="6405034" y="2501454"/>
            <a:ext cx="62060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2060"/>
                </a:solidFill>
              </a:rPr>
              <a:t>Situación actual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2060"/>
                </a:solidFill>
              </a:rPr>
              <a:t>Número de fideicomisos por entidad del Estado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2060"/>
                </a:solidFill>
              </a:rPr>
              <a:t>Categoría de financiamiento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2060"/>
                </a:solidFill>
              </a:rPr>
              <a:t>Número de fideicomisos por Fiduciario </a:t>
            </a:r>
          </a:p>
        </p:txBody>
      </p:sp>
    </p:spTree>
    <p:extLst>
      <p:ext uri="{BB962C8B-B14F-4D97-AF65-F5344CB8AC3E}">
        <p14:creationId xmlns:p14="http://schemas.microsoft.com/office/powerpoint/2010/main" val="3085846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49F8768-BAE0-7F4A-1D9B-6FE5BB181509}"/>
              </a:ext>
            </a:extLst>
          </p:cNvPr>
          <p:cNvSpPr/>
          <p:nvPr/>
        </p:nvSpPr>
        <p:spPr>
          <a:xfrm>
            <a:off x="10499269" y="-277588"/>
            <a:ext cx="1420586" cy="1539068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B90D198C-A062-2174-4A7A-6AA54378762C}"/>
              </a:ext>
            </a:extLst>
          </p:cNvPr>
          <p:cNvSpPr txBox="1">
            <a:spLocks/>
          </p:cNvSpPr>
          <p:nvPr/>
        </p:nvSpPr>
        <p:spPr>
          <a:xfrm>
            <a:off x="554182" y="1141294"/>
            <a:ext cx="9885217" cy="657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b="1" dirty="0">
                <a:solidFill>
                  <a:srgbClr val="192854"/>
                </a:solidFill>
                <a:latin typeface="Altivo Regular" panose="020B0000000000000000" pitchFamily="34" charset="77"/>
              </a:rPr>
              <a:t>FIDEICOMISOS PÚBLICOS VIGENTES</a:t>
            </a:r>
            <a:br>
              <a:rPr lang="es-MX" sz="2800" b="1" dirty="0">
                <a:solidFill>
                  <a:srgbClr val="192854"/>
                </a:solidFill>
                <a:latin typeface="Altivo Regular" panose="020B0000000000000000" pitchFamily="34" charset="77"/>
              </a:rPr>
            </a:br>
            <a:r>
              <a:rPr lang="es-MX" sz="2800" b="1" dirty="0">
                <a:solidFill>
                  <a:srgbClr val="192854"/>
                </a:solidFill>
                <a:latin typeface="Altivo Regular" panose="020B0000000000000000" pitchFamily="34" charset="77"/>
              </a:rPr>
              <a:t>Número de Fideicomisos por Entidad del Estado</a:t>
            </a:r>
            <a:br>
              <a:rPr lang="es-MX" sz="2800" b="1" dirty="0">
                <a:solidFill>
                  <a:srgbClr val="192854"/>
                </a:solidFill>
                <a:latin typeface="Altivo Regular" panose="020B0000000000000000" pitchFamily="34" charset="77"/>
              </a:rPr>
            </a:br>
            <a:r>
              <a:rPr lang="es-MX" sz="2800" b="1" dirty="0">
                <a:solidFill>
                  <a:srgbClr val="192854"/>
                </a:solidFill>
                <a:latin typeface="Altivo Regular" panose="020B0000000000000000" pitchFamily="34" charset="77"/>
              </a:rPr>
              <a:t>Al 25 de enero 2024</a:t>
            </a:r>
          </a:p>
          <a:p>
            <a:pPr algn="l"/>
            <a:endParaRPr lang="es-GT" sz="2800" dirty="0">
              <a:solidFill>
                <a:srgbClr val="87C0D5"/>
              </a:solidFill>
              <a:latin typeface="Altivo Regular" panose="020B0000000000000000" pitchFamily="34" charset="77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3F523FED-DAED-90FE-A2B1-81949BB31EA0}"/>
              </a:ext>
            </a:extLst>
          </p:cNvPr>
          <p:cNvGrpSpPr/>
          <p:nvPr/>
        </p:nvGrpSpPr>
        <p:grpSpPr>
          <a:xfrm rot="16200000">
            <a:off x="-3484040" y="3375000"/>
            <a:ext cx="7010766" cy="108000"/>
            <a:chOff x="-114000" y="6750000"/>
            <a:chExt cx="12420000" cy="108000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3FFE9BB1-205B-9EEA-F3DB-3E2BE25FE3DE}"/>
                </a:ext>
              </a:extLst>
            </p:cNvPr>
            <p:cNvSpPr/>
            <p:nvPr/>
          </p:nvSpPr>
          <p:spPr>
            <a:xfrm>
              <a:off x="-114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FA00CEA-53AB-B2E3-E77C-93BAFB758E99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909204CE-68A9-7FBF-764D-C2ECBE02213E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E457E595-0CFE-CFBE-3527-D51340AF0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1642" y="89451"/>
            <a:ext cx="975839" cy="1000371"/>
          </a:xfrm>
          <a:prstGeom prst="rect">
            <a:avLst/>
          </a:prstGeom>
        </p:spPr>
      </p:pic>
      <p:graphicFrame>
        <p:nvGraphicFramePr>
          <p:cNvPr id="16" name="6 Gráfico">
            <a:extLst>
              <a:ext uri="{FF2B5EF4-FFF2-40B4-BE49-F238E27FC236}">
                <a16:creationId xmlns:a16="http://schemas.microsoft.com/office/drawing/2014/main" id="{1B519600-12EC-4FEE-9123-A207E5B2DB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8709754"/>
              </p:ext>
            </p:extLst>
          </p:nvPr>
        </p:nvGraphicFramePr>
        <p:xfrm>
          <a:off x="2514046" y="2012282"/>
          <a:ext cx="7507003" cy="3946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2536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AC71D92-CF40-A524-6E6F-F04F627DC1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17" r="3003"/>
          <a:stretch/>
        </p:blipFill>
        <p:spPr>
          <a:xfrm>
            <a:off x="7166243" y="-38786"/>
            <a:ext cx="4043319" cy="6935573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B48E360F-F417-E359-CB75-894EAFC54E17}"/>
              </a:ext>
            </a:extLst>
          </p:cNvPr>
          <p:cNvSpPr txBox="1">
            <a:spLocks/>
          </p:cNvSpPr>
          <p:nvPr/>
        </p:nvSpPr>
        <p:spPr>
          <a:xfrm>
            <a:off x="1184545" y="1023702"/>
            <a:ext cx="4447650" cy="657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400" b="1" dirty="0">
                <a:solidFill>
                  <a:srgbClr val="192854"/>
                </a:solidFill>
                <a:latin typeface="Altivo Regular" panose="020B0000000000000000" pitchFamily="34" charset="77"/>
              </a:rPr>
              <a:t>FIDEICOMISOS PÚBLICOS VIGENTES </a:t>
            </a:r>
            <a:br>
              <a:rPr lang="es-MX" sz="2400" b="1" dirty="0">
                <a:solidFill>
                  <a:srgbClr val="192854"/>
                </a:solidFill>
                <a:latin typeface="Altivo Regular" panose="020B0000000000000000" pitchFamily="34" charset="77"/>
              </a:rPr>
            </a:br>
            <a:r>
              <a:rPr lang="es-MX" sz="2400" b="1" dirty="0">
                <a:solidFill>
                  <a:srgbClr val="192854"/>
                </a:solidFill>
                <a:latin typeface="Altivo Regular" panose="020B0000000000000000" pitchFamily="34" charset="77"/>
              </a:rPr>
              <a:t>Categoría de Financiamiento</a:t>
            </a:r>
          </a:p>
          <a:p>
            <a:pPr algn="ctr"/>
            <a:r>
              <a:rPr lang="es-MX" sz="2400" b="1" dirty="0">
                <a:solidFill>
                  <a:srgbClr val="192854"/>
                </a:solidFill>
                <a:latin typeface="Altivo Regular" panose="020B0000000000000000" pitchFamily="34" charset="77"/>
              </a:rPr>
              <a:t>Al 25 de enero de 2024</a:t>
            </a:r>
            <a:endParaRPr lang="es-GT" sz="2400" dirty="0">
              <a:solidFill>
                <a:srgbClr val="87C0D5"/>
              </a:solidFill>
              <a:latin typeface="Altivo Regular" panose="020B0000000000000000" pitchFamily="34" charset="77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B032BDA-9233-5C49-CE11-6244F4AA9EC2}"/>
              </a:ext>
            </a:extLst>
          </p:cNvPr>
          <p:cNvSpPr/>
          <p:nvPr/>
        </p:nvSpPr>
        <p:spPr>
          <a:xfrm>
            <a:off x="10499269" y="-277588"/>
            <a:ext cx="1420586" cy="1539068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1A39A9F-CE0E-D64F-7399-EB5731E777D1}"/>
              </a:ext>
            </a:extLst>
          </p:cNvPr>
          <p:cNvGrpSpPr/>
          <p:nvPr/>
        </p:nvGrpSpPr>
        <p:grpSpPr>
          <a:xfrm rot="16200000">
            <a:off x="-3484040" y="3375000"/>
            <a:ext cx="7010766" cy="108000"/>
            <a:chOff x="-114000" y="6750000"/>
            <a:chExt cx="12420000" cy="108000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908354E6-72E6-EA13-1148-EBBEECB3EB33}"/>
                </a:ext>
              </a:extLst>
            </p:cNvPr>
            <p:cNvSpPr/>
            <p:nvPr/>
          </p:nvSpPr>
          <p:spPr>
            <a:xfrm>
              <a:off x="-114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CD21E55C-C951-5ABD-580E-5922F42217BE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403CF786-A80C-74FF-B65E-688C767BC3D2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94464245-18F9-8E43-3872-04138244E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642" y="89451"/>
            <a:ext cx="975839" cy="1000371"/>
          </a:xfrm>
          <a:prstGeom prst="rect">
            <a:avLst/>
          </a:prstGeom>
        </p:spPr>
      </p:pic>
      <p:graphicFrame>
        <p:nvGraphicFramePr>
          <p:cNvPr id="16" name="9 Gráfico">
            <a:extLst>
              <a:ext uri="{FF2B5EF4-FFF2-40B4-BE49-F238E27FC236}">
                <a16:creationId xmlns:a16="http://schemas.microsoft.com/office/drawing/2014/main" id="{F6D066C1-CAB5-49F5-A7BF-65DF2F3808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8375804"/>
              </p:ext>
            </p:extLst>
          </p:nvPr>
        </p:nvGraphicFramePr>
        <p:xfrm>
          <a:off x="75343" y="2744740"/>
          <a:ext cx="7040195" cy="3227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61377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8A99FA8-6EAC-985B-F9A1-B6C493CB3C50}"/>
              </a:ext>
            </a:extLst>
          </p:cNvPr>
          <p:cNvSpPr txBox="1">
            <a:spLocks/>
          </p:cNvSpPr>
          <p:nvPr/>
        </p:nvSpPr>
        <p:spPr>
          <a:xfrm>
            <a:off x="541867" y="189496"/>
            <a:ext cx="11387666" cy="2245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>
                <a:solidFill>
                  <a:srgbClr val="192854"/>
                </a:solidFill>
                <a:latin typeface="Altivo Regular" panose="020B0000000000000000" pitchFamily="34" charset="77"/>
              </a:rPr>
              <a:t>FIDEICOMISOS PÚBLICOS VIGENTES </a:t>
            </a:r>
            <a:br>
              <a:rPr lang="es-MX" sz="2800" b="1" dirty="0">
                <a:solidFill>
                  <a:srgbClr val="192854"/>
                </a:solidFill>
                <a:latin typeface="Altivo Regular" panose="020B0000000000000000" pitchFamily="34" charset="77"/>
              </a:rPr>
            </a:br>
            <a:r>
              <a:rPr lang="es-MX" sz="2800" b="1" dirty="0">
                <a:solidFill>
                  <a:srgbClr val="192854"/>
                </a:solidFill>
                <a:latin typeface="Altivo Regular" panose="020B0000000000000000" pitchFamily="34" charset="77"/>
              </a:rPr>
              <a:t>Por Fiduciario</a:t>
            </a:r>
          </a:p>
          <a:p>
            <a:pPr algn="ctr"/>
            <a:r>
              <a:rPr lang="es-MX" sz="2800" b="1" dirty="0">
                <a:solidFill>
                  <a:srgbClr val="192854"/>
                </a:solidFill>
                <a:latin typeface="Altivo Regular" panose="020B0000000000000000" pitchFamily="34" charset="77"/>
              </a:rPr>
              <a:t>Al 25 de enero de 2024</a:t>
            </a:r>
            <a:endParaRPr lang="es-GT" sz="2800" b="1" dirty="0">
              <a:solidFill>
                <a:srgbClr val="23B2E3"/>
              </a:solidFill>
              <a:latin typeface="Altivo Regular" panose="020B0000000000000000" pitchFamily="34" charset="77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17A60B8A-9858-C4F1-5139-AC407932C6E2}"/>
              </a:ext>
            </a:extLst>
          </p:cNvPr>
          <p:cNvGrpSpPr/>
          <p:nvPr/>
        </p:nvGrpSpPr>
        <p:grpSpPr>
          <a:xfrm rot="16200000">
            <a:off x="-3484040" y="3375000"/>
            <a:ext cx="7010766" cy="108000"/>
            <a:chOff x="-114000" y="6750000"/>
            <a:chExt cx="12420000" cy="108000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6B6CAB21-BCA0-F735-72C9-06D4C9D75EB8}"/>
                </a:ext>
              </a:extLst>
            </p:cNvPr>
            <p:cNvSpPr/>
            <p:nvPr/>
          </p:nvSpPr>
          <p:spPr>
            <a:xfrm>
              <a:off x="-114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2B75C093-FE40-3269-CEC7-AB5FBED2D633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53E06D4C-722D-7F45-E68D-8FA38F38FA62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graphicFrame>
        <p:nvGraphicFramePr>
          <p:cNvPr id="10" name="10 Gráfico">
            <a:extLst>
              <a:ext uri="{FF2B5EF4-FFF2-40B4-BE49-F238E27FC236}">
                <a16:creationId xmlns:a16="http://schemas.microsoft.com/office/drawing/2014/main" id="{8DF09174-7982-4DF0-95D8-BCD243001E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7044567"/>
              </p:ext>
            </p:extLst>
          </p:nvPr>
        </p:nvGraphicFramePr>
        <p:xfrm>
          <a:off x="1940669" y="2506001"/>
          <a:ext cx="8044156" cy="3757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018C65DF-00F1-4BE1-BEAF-D0207A299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7582" y="-230088"/>
            <a:ext cx="1420491" cy="154242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8F46A37-5F60-4318-8A54-2F083F2A6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9907" y="91707"/>
            <a:ext cx="975839" cy="100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9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E849079-162D-4062-C0FC-B3A9D4F4C4F5}"/>
              </a:ext>
            </a:extLst>
          </p:cNvPr>
          <p:cNvSpPr/>
          <p:nvPr/>
        </p:nvSpPr>
        <p:spPr>
          <a:xfrm>
            <a:off x="-57665" y="-74140"/>
            <a:ext cx="12307330" cy="7006281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2581E6F-E803-18BA-E56E-27A5AE465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168463"/>
            <a:ext cx="7772400" cy="252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194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101</Words>
  <Application>Microsoft Office PowerPoint</Application>
  <PresentationFormat>Panorámica</PresentationFormat>
  <Paragraphs>31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Calibri Light</vt:lpstr>
      <vt:lpstr>Calibri</vt:lpstr>
      <vt:lpstr>Altivo Regular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Piero Lemus</dc:creator>
  <cp:lastModifiedBy>Guerra Hernandez Adrian</cp:lastModifiedBy>
  <cp:revision>6</cp:revision>
  <dcterms:created xsi:type="dcterms:W3CDTF">2024-01-17T17:36:22Z</dcterms:created>
  <dcterms:modified xsi:type="dcterms:W3CDTF">2024-01-18T17:43:47Z</dcterms:modified>
</cp:coreProperties>
</file>