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7" r:id="rId2"/>
    <p:sldId id="260" r:id="rId3"/>
    <p:sldId id="258" r:id="rId4"/>
    <p:sldId id="276" r:id="rId5"/>
    <p:sldId id="274" r:id="rId6"/>
  </p:sldIdLst>
  <p:sldSz cx="12192000" cy="6858000"/>
  <p:notesSz cx="6858000" cy="9144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Montserrat" panose="00000500000000000000" pitchFamily="2" charset="0"/>
      <p:regular r:id="rId12"/>
      <p:bold r:id="rId13"/>
      <p:italic r:id="rId14"/>
      <p:boldItalic r:id="rId15"/>
    </p:embeddedFont>
    <p:embeddedFont>
      <p:font typeface="Montserrat ExtraBold" panose="00000900000000000000" pitchFamily="2" charset="0"/>
      <p:bold r:id="rId16"/>
      <p:boldItalic r:id="rId17"/>
    </p:embeddedFont>
    <p:embeddedFont>
      <p:font typeface="Montserrat Medium" panose="00000600000000000000" pitchFamily="2" charset="0"/>
      <p:regular r:id="rId18"/>
      <p:bold r:id="rId19"/>
      <p:italic r:id="rId20"/>
      <p:boldItalic r:id="rId21"/>
    </p:embeddedFont>
    <p:embeddedFont>
      <p:font typeface="Montserrat SemiBold" panose="00000700000000000000" pitchFamily="2" charset="0"/>
      <p:regular r:id="rId22"/>
      <p:bold r:id="rId23"/>
      <p:italic r:id="rId24"/>
      <p:boldItalic r:id="rId25"/>
    </p:embeddedFont>
    <p:embeddedFont>
      <p:font typeface="Times" panose="02020603050405020304" pitchFamily="18" charset="0"/>
      <p:regular r:id="rId26"/>
      <p:bold r:id="rId27"/>
      <p:italic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3" roundtripDataSignature="AMtx7mhpV3+x+z0mtHaLmKH86dcqGKtU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74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font" Target="fonts/font11.fntdata"/><Relationship Id="rId26" Type="http://schemas.openxmlformats.org/officeDocument/2006/relationships/font" Target="fonts/font19.fntdata"/><Relationship Id="rId3" Type="http://schemas.openxmlformats.org/officeDocument/2006/relationships/slide" Target="slides/slide2.xml"/><Relationship Id="rId21" Type="http://schemas.openxmlformats.org/officeDocument/2006/relationships/font" Target="fonts/font14.fntdata"/><Relationship Id="rId63" Type="http://customschemas.google.com/relationships/presentationmetadata" Target="metadata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font" Target="fonts/font10.fntdata"/><Relationship Id="rId25" Type="http://schemas.openxmlformats.org/officeDocument/2006/relationships/font" Target="fonts/font18.fntdata"/><Relationship Id="rId6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font" Target="fonts/font13.fntdata"/><Relationship Id="rId29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24" Type="http://schemas.openxmlformats.org/officeDocument/2006/relationships/font" Target="fonts/font17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23" Type="http://schemas.openxmlformats.org/officeDocument/2006/relationships/font" Target="fonts/font16.fntdata"/><Relationship Id="rId28" Type="http://schemas.openxmlformats.org/officeDocument/2006/relationships/font" Target="fonts/font21.fntdata"/><Relationship Id="rId10" Type="http://schemas.openxmlformats.org/officeDocument/2006/relationships/font" Target="fonts/font3.fntdata"/><Relationship Id="rId19" Type="http://schemas.openxmlformats.org/officeDocument/2006/relationships/font" Target="fonts/font12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Relationship Id="rId22" Type="http://schemas.openxmlformats.org/officeDocument/2006/relationships/font" Target="fonts/font15.fntdata"/><Relationship Id="rId27" Type="http://schemas.openxmlformats.org/officeDocument/2006/relationships/font" Target="fonts/font20.fntdata"/><Relationship Id="rId6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7472508309933938E-2"/>
          <c:y val="9.6290468222983566E-2"/>
          <c:w val="0.91060410934848246"/>
          <c:h val="0.7404247047244096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spPr>
            <a:ln>
              <a:solidFill>
                <a:schemeClr val="tx2">
                  <a:lumMod val="75000"/>
                  <a:lumOff val="25000"/>
                </a:schemeClr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3366CC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B5D-410E-8304-45AA601FDAE1}"/>
              </c:ext>
            </c:extLst>
          </c:dPt>
          <c:dPt>
            <c:idx val="1"/>
            <c:invertIfNegative val="0"/>
            <c:bubble3D val="0"/>
            <c:spPr>
              <a:solidFill>
                <a:srgbClr val="FF3300"/>
              </a:solidFill>
              <a:ln>
                <a:solidFill>
                  <a:schemeClr val="tx2">
                    <a:lumMod val="75000"/>
                    <a:lumOff val="25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B5D-410E-8304-45AA601FDAE1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2"/>
                <c:pt idx="0">
                  <c:v>Admón. Central</c:v>
                </c:pt>
                <c:pt idx="1">
                  <c:v>Descentralizadas y Autónomas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17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B5D-410E-8304-45AA601FDA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4877568"/>
        <c:axId val="94879104"/>
      </c:barChart>
      <c:catAx>
        <c:axId val="948775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b="1">
                <a:latin typeface="Times" pitchFamily="18" charset="0"/>
              </a:defRPr>
            </a:pPr>
            <a:endParaRPr lang="es-GT"/>
          </a:p>
        </c:txPr>
        <c:crossAx val="94879104"/>
        <c:crosses val="autoZero"/>
        <c:auto val="1"/>
        <c:lblAlgn val="ctr"/>
        <c:lblOffset val="100"/>
        <c:noMultiLvlLbl val="0"/>
      </c:catAx>
      <c:valAx>
        <c:axId val="94879104"/>
        <c:scaling>
          <c:orientation val="minMax"/>
          <c:max val="5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es-GT"/>
          </a:p>
        </c:txPr>
        <c:crossAx val="9487756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22"/>
    </mc:Choice>
    <mc:Fallback>
      <c:style val="22"/>
    </mc:Fallback>
  </mc:AlternateContent>
  <c:chart>
    <c:title>
      <c:tx>
        <c:rich>
          <a:bodyPr/>
          <a:lstStyle/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Total de Fideicomisos: 21</a:t>
            </a:r>
          </a:p>
          <a:p>
            <a:pPr>
              <a:defRPr>
                <a:solidFill>
                  <a:srgbClr val="002060"/>
                </a:solidFill>
              </a:defRPr>
            </a:pPr>
            <a:r>
              <a:rPr lang="en-US">
                <a:solidFill>
                  <a:srgbClr val="002060"/>
                </a:solidFill>
              </a:rPr>
              <a:t>Número de Fideicomisos y Porcentaje del Total </a:t>
            </a:r>
          </a:p>
          <a:p>
            <a:pPr>
              <a:defRPr>
                <a:solidFill>
                  <a:srgbClr val="002060"/>
                </a:solidFill>
              </a:defRPr>
            </a:pPr>
            <a:endParaRPr lang="en-US">
              <a:solidFill>
                <a:srgbClr val="002060"/>
              </a:solidFill>
            </a:endParaRPr>
          </a:p>
        </c:rich>
      </c:tx>
      <c:layout>
        <c:manualLayout>
          <c:xMode val="edge"/>
          <c:yMode val="edge"/>
          <c:x val="0.23427379999633152"/>
          <c:y val="0"/>
        </c:manualLayout>
      </c:layout>
      <c:overlay val="0"/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Hoja1!$B$1</c:f>
              <c:strCache>
                <c:ptCount val="1"/>
                <c:pt idx="0">
                  <c:v>Fideicomisos</c:v>
                </c:pt>
              </c:strCache>
            </c:strRef>
          </c:tx>
          <c:explosion val="9"/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E5BE-457E-A12B-6EDBF9D02235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E5BE-457E-A12B-6EDBF9D02235}"/>
              </c:ext>
            </c:extLst>
          </c:dPt>
          <c:dLbls>
            <c:dLbl>
              <c:idx val="0"/>
              <c:layout>
                <c:manualLayout>
                  <c:x val="7.6833444192263178E-2"/>
                  <c:y val="6.160285433070866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5BE-457E-A12B-6EDBF9D02235}"/>
                </c:ext>
              </c:extLst>
            </c:dLbl>
            <c:dLbl>
              <c:idx val="1"/>
              <c:layout>
                <c:manualLayout>
                  <c:x val="0.10493710053047486"/>
                  <c:y val="3.7812499999999999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5BE-457E-A12B-6EDBF9D02235}"/>
                </c:ext>
              </c:extLst>
            </c:dLbl>
            <c:dLbl>
              <c:idx val="2"/>
              <c:layout>
                <c:manualLayout>
                  <c:x val="0.14876548364581393"/>
                  <c:y val="-0.11067470472440945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5BE-457E-A12B-6EDBF9D022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4</c:v>
                </c:pt>
                <c:pt idx="1">
                  <c:v>5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5BE-457E-A12B-6EDBF9D02235}"/>
            </c:ext>
          </c:extLst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Columna1</c:v>
                </c:pt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Hoja1!#¡REF!</c:f>
              <c:numCache>
                <c:formatCode>General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5BE-457E-A12B-6EDBF9D02235}"/>
            </c:ext>
          </c:extLst>
        </c:ser>
        <c:ser>
          <c:idx val="2"/>
          <c:order val="2"/>
          <c:tx>
            <c:strRef>
              <c:f>Hoja1!$D$1</c:f>
              <c:strCache>
                <c:ptCount val="1"/>
              </c:strCache>
            </c:strRef>
          </c:tx>
          <c:cat>
            <c:strRef>
              <c:f>Hoja1!$A$2:$A$4</c:f>
              <c:strCache>
                <c:ptCount val="3"/>
                <c:pt idx="0">
                  <c:v>Financiamiento Reembolsable</c:v>
                </c:pt>
                <c:pt idx="1">
                  <c:v>Mixto</c:v>
                </c:pt>
                <c:pt idx="2">
                  <c:v>Financiamiento No Reembolsable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5-E5BE-457E-A12B-6EDBF9D022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Número de Fideicomisos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D399E3"/>
              </a:solidFill>
            </c:spPr>
            <c:extLst>
              <c:ext xmlns:c16="http://schemas.microsoft.com/office/drawing/2014/chart" uri="{C3380CC4-5D6E-409C-BE32-E72D297353CC}">
                <c16:uniqueId val="{00000001-B41E-4EB4-A73F-CE73FE0DB657}"/>
              </c:ext>
            </c:extLst>
          </c:dPt>
          <c:dPt>
            <c:idx val="1"/>
            <c:invertIfNegative val="0"/>
            <c:bubble3D val="0"/>
            <c:spPr>
              <a:solidFill>
                <a:srgbClr val="90B070"/>
              </a:solidFill>
            </c:spPr>
            <c:extLst>
              <c:ext xmlns:c16="http://schemas.microsoft.com/office/drawing/2014/chart" uri="{C3380CC4-5D6E-409C-BE32-E72D297353CC}">
                <c16:uniqueId val="{00000003-B41E-4EB4-A73F-CE73FE0DB657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B41E-4EB4-A73F-CE73FE0DB657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B41E-4EB4-A73F-CE73FE0DB657}"/>
              </c:ext>
            </c:extLst>
          </c:dPt>
          <c:dPt>
            <c:idx val="4"/>
            <c:invertIfNegative val="0"/>
            <c:bubble3D val="0"/>
            <c:spPr>
              <a:solidFill>
                <a:srgbClr val="F56378"/>
              </a:solidFill>
            </c:spPr>
            <c:extLst>
              <c:ext xmlns:c16="http://schemas.microsoft.com/office/drawing/2014/chart" uri="{C3380CC4-5D6E-409C-BE32-E72D297353CC}">
                <c16:uniqueId val="{00000009-B41E-4EB4-A73F-CE73FE0DB657}"/>
              </c:ext>
            </c:extLst>
          </c:dPt>
          <c:dPt>
            <c:idx val="5"/>
            <c:invertIfNegative val="0"/>
            <c:bubble3D val="0"/>
            <c:spPr>
              <a:solidFill>
                <a:srgbClr val="92D050"/>
              </a:solidFill>
            </c:spPr>
            <c:extLst>
              <c:ext xmlns:c16="http://schemas.microsoft.com/office/drawing/2014/chart" uri="{C3380CC4-5D6E-409C-BE32-E72D297353CC}">
                <c16:uniqueId val="{0000000B-B41E-4EB4-A73F-CE73FE0DB657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D-B41E-4EB4-A73F-CE73FE0DB657}"/>
              </c:ext>
            </c:extLst>
          </c:dPt>
          <c:dPt>
            <c:idx val="7"/>
            <c:invertIfNegative val="0"/>
            <c:bubble3D val="0"/>
            <c:spPr>
              <a:solidFill>
                <a:srgbClr val="A31C01"/>
              </a:solidFill>
            </c:spPr>
            <c:extLst>
              <c:ext xmlns:c16="http://schemas.microsoft.com/office/drawing/2014/chart" uri="{C3380CC4-5D6E-409C-BE32-E72D297353CC}">
                <c16:uniqueId val="{0000000F-B41E-4EB4-A73F-CE73FE0DB657}"/>
              </c:ext>
            </c:extLst>
          </c:dPt>
          <c:dPt>
            <c:idx val="8"/>
            <c:invertIfNegative val="0"/>
            <c:bubble3D val="0"/>
            <c:spPr>
              <a:solidFill>
                <a:srgbClr val="7030A0"/>
              </a:solidFill>
            </c:spPr>
            <c:extLst>
              <c:ext xmlns:c16="http://schemas.microsoft.com/office/drawing/2014/chart" uri="{C3380CC4-5D6E-409C-BE32-E72D297353CC}">
                <c16:uniqueId val="{00000011-B41E-4EB4-A73F-CE73FE0DB657}"/>
              </c:ext>
            </c:extLst>
          </c:dPt>
          <c:dPt>
            <c:idx val="9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3-B41E-4EB4-A73F-CE73FE0DB657}"/>
              </c:ext>
            </c:extLst>
          </c:dPt>
          <c:dPt>
            <c:idx val="10"/>
            <c:invertIfNegative val="0"/>
            <c:bubble3D val="0"/>
            <c:spPr>
              <a:solidFill>
                <a:srgbClr val="FF3300"/>
              </a:solidFill>
            </c:spPr>
            <c:extLst>
              <c:ext xmlns:c16="http://schemas.microsoft.com/office/drawing/2014/chart" uri="{C3380CC4-5D6E-409C-BE32-E72D297353CC}">
                <c16:uniqueId val="{00000015-B41E-4EB4-A73F-CE73FE0DB657}"/>
              </c:ext>
            </c:extLst>
          </c:dPt>
          <c:dPt>
            <c:idx val="11"/>
            <c:invertIfNegative val="0"/>
            <c:bubble3D val="0"/>
            <c:spPr>
              <a:solidFill>
                <a:srgbClr val="3366CC"/>
              </a:solidFill>
            </c:spPr>
            <c:extLst>
              <c:ext xmlns:c16="http://schemas.microsoft.com/office/drawing/2014/chart" uri="{C3380CC4-5D6E-409C-BE32-E72D297353CC}">
                <c16:uniqueId val="{00000017-B41E-4EB4-A73F-CE73FE0DB65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2060"/>
                    </a:solidFill>
                  </a:defRPr>
                </a:pPr>
                <a:endParaRPr lang="es-G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Hoja1!$A$2:$A$10</c:f>
              <c:strCache>
                <c:ptCount val="9"/>
                <c:pt idx="0">
                  <c:v>BCIE</c:v>
                </c:pt>
                <c:pt idx="1">
                  <c:v>G&amp;T Continental</c:v>
                </c:pt>
                <c:pt idx="2">
                  <c:v>BANTRAB</c:v>
                </c:pt>
                <c:pt idx="3">
                  <c:v>Financiera G&amp;T</c:v>
                </c:pt>
                <c:pt idx="4">
                  <c:v>BAM</c:v>
                </c:pt>
                <c:pt idx="5">
                  <c:v>INDUSTRIAL</c:v>
                </c:pt>
                <c:pt idx="6">
                  <c:v>BANGUAT</c:v>
                </c:pt>
                <c:pt idx="7">
                  <c:v>CHN</c:v>
                </c:pt>
                <c:pt idx="8">
                  <c:v>BANRURAL</c:v>
                </c:pt>
              </c:strCache>
            </c:strRef>
          </c:cat>
          <c:val>
            <c:numRef>
              <c:f>Hoja1!$B$2:$B$10</c:f>
              <c:numCache>
                <c:formatCode>General</c:formatCode>
                <c:ptCount val="9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  <c:pt idx="6">
                  <c:v>2</c:v>
                </c:pt>
                <c:pt idx="7">
                  <c:v>7</c:v>
                </c:pt>
                <c:pt idx="8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41E-4EB4-A73F-CE73FE0DB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5102464"/>
        <c:axId val="95104000"/>
        <c:axId val="0"/>
      </c:bar3DChart>
      <c:catAx>
        <c:axId val="95102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rgbClr val="002060"/>
                </a:solidFill>
                <a:latin typeface="Times" pitchFamily="18" charset="0"/>
              </a:defRPr>
            </a:pPr>
            <a:endParaRPr lang="es-GT"/>
          </a:p>
        </c:txPr>
        <c:crossAx val="95104000"/>
        <c:crosses val="autoZero"/>
        <c:auto val="1"/>
        <c:lblAlgn val="ctr"/>
        <c:lblOffset val="100"/>
        <c:noMultiLvlLbl val="0"/>
      </c:catAx>
      <c:valAx>
        <c:axId val="9510400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s-GT"/>
          </a:p>
        </c:txPr>
        <c:crossAx val="951024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GT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50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33089458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_Slide">
  <p:cSld name="Blank_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4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4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4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4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Slide">
  <p:cSld name="7_Title Slide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4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7F8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45"/>
          <p:cNvSpPr/>
          <p:nvPr/>
        </p:nvSpPr>
        <p:spPr>
          <a:xfrm>
            <a:off x="0" y="0"/>
            <a:ext cx="12192000" cy="456057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Title Slide">
  <p:cSld name="25_Title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6"/>
          <p:cNvSpPr>
            <a:spLocks noGrp="1"/>
          </p:cNvSpPr>
          <p:nvPr>
            <p:ph type="pic" idx="2"/>
          </p:nvPr>
        </p:nvSpPr>
        <p:spPr>
          <a:xfrm>
            <a:off x="3770463" y="39970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6" name="Google Shape;96;p46"/>
          <p:cNvSpPr>
            <a:spLocks noGrp="1"/>
          </p:cNvSpPr>
          <p:nvPr>
            <p:ph type="pic" idx="3"/>
          </p:nvPr>
        </p:nvSpPr>
        <p:spPr>
          <a:xfrm>
            <a:off x="2059863" y="1829626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7" name="Google Shape;97;p46"/>
          <p:cNvSpPr>
            <a:spLocks noGrp="1"/>
          </p:cNvSpPr>
          <p:nvPr>
            <p:ph type="pic" idx="4"/>
          </p:nvPr>
        </p:nvSpPr>
        <p:spPr>
          <a:xfrm>
            <a:off x="5819797" y="2295292"/>
            <a:ext cx="736744" cy="736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675"/>
              <a:buFont typeface="Arial"/>
              <a:buChar char="•"/>
              <a:defRPr sz="67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Title Slide">
  <p:cSld name="24_Titl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7_Title Slide">
  <p:cSld name="27_Title Slide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8"/>
          <p:cNvSpPr/>
          <p:nvPr/>
        </p:nvSpPr>
        <p:spPr>
          <a:xfrm>
            <a:off x="-83836" y="-125730"/>
            <a:ext cx="3913635" cy="7155180"/>
          </a:xfrm>
          <a:prstGeom prst="rect">
            <a:avLst/>
          </a:prstGeom>
          <a:solidFill>
            <a:srgbClr val="3A97CD"/>
          </a:solidFill>
          <a:ln w="12700" cap="flat" cmpd="sng">
            <a:solidFill>
              <a:srgbClr val="3A97CD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rgbClr val="3A97C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48"/>
          <p:cNvSpPr/>
          <p:nvPr/>
        </p:nvSpPr>
        <p:spPr>
          <a:xfrm>
            <a:off x="3829797" y="-125730"/>
            <a:ext cx="8362203" cy="7155180"/>
          </a:xfrm>
          <a:prstGeom prst="rect">
            <a:avLst/>
          </a:prstGeom>
          <a:solidFill>
            <a:srgbClr val="193768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4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48"/>
          <p:cNvSpPr>
            <a:spLocks noGrp="1"/>
          </p:cNvSpPr>
          <p:nvPr>
            <p:ph type="pic" idx="2"/>
          </p:nvPr>
        </p:nvSpPr>
        <p:spPr>
          <a:xfrm>
            <a:off x="2825703" y="2614076"/>
            <a:ext cx="6540595" cy="305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Slide">
  <p:cSld name="20_Title Slide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Slide">
  <p:cSld name="21_Title Slide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Slide">
  <p:cSld name="22_Title Slide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Slide">
  <p:cSld name="23_Title Slide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5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3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6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36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" name="Google Shape;37;p3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7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38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38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3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2" name="Google Shape;52;p3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3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9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3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43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4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4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69" r:id="rId17"/>
    <p:sldLayoutId id="2147483670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pos="4608">
          <p15:clr>
            <a:srgbClr val="F26B43"/>
          </p15:clr>
        </p15:guide>
        <p15:guide id="3" pos="7680">
          <p15:clr>
            <a:srgbClr val="F26B43"/>
          </p15:clr>
        </p15:guide>
        <p15:guide id="4" pos="4224">
          <p15:clr>
            <a:srgbClr val="F26B43"/>
          </p15:clr>
        </p15:guide>
        <p15:guide id="5" pos="4992">
          <p15:clr>
            <a:srgbClr val="F26B43"/>
          </p15:clr>
        </p15:guide>
        <p15:guide id="6" pos="5376">
          <p15:clr>
            <a:srgbClr val="F26B43"/>
          </p15:clr>
        </p15:guide>
        <p15:guide id="7" orient="horz" pos="2160">
          <p15:clr>
            <a:srgbClr val="F26B43"/>
          </p15:clr>
        </p15:guide>
        <p15:guide id="8" pos="5760">
          <p15:clr>
            <a:srgbClr val="F26B43"/>
          </p15:clr>
        </p15:guide>
        <p15:guide id="9" orient="horz" pos="4320">
          <p15:clr>
            <a:srgbClr val="F26B43"/>
          </p15:clr>
        </p15:guide>
        <p15:guide id="10" pos="6144">
          <p15:clr>
            <a:srgbClr val="F26B43"/>
          </p15:clr>
        </p15:guide>
        <p15:guide id="11" pos="6528">
          <p15:clr>
            <a:srgbClr val="F26B43"/>
          </p15:clr>
        </p15:guide>
        <p15:guide id="12" pos="6912">
          <p15:clr>
            <a:srgbClr val="F26B43"/>
          </p15:clr>
        </p15:guide>
        <p15:guide id="13" pos="7296">
          <p15:clr>
            <a:srgbClr val="F26B43"/>
          </p15:clr>
        </p15:guide>
        <p15:guide id="14" pos="3456">
          <p15:clr>
            <a:srgbClr val="F26B43"/>
          </p15:clr>
        </p15:guide>
        <p15:guide id="15" pos="3072">
          <p15:clr>
            <a:srgbClr val="F26B43"/>
          </p15:clr>
        </p15:guide>
        <p15:guide id="16" pos="2688">
          <p15:clr>
            <a:srgbClr val="F26B43"/>
          </p15:clr>
        </p15:guide>
        <p15:guide id="17" pos="2304">
          <p15:clr>
            <a:srgbClr val="F26B43"/>
          </p15:clr>
        </p15:guide>
        <p15:guide id="18" pos="1920">
          <p15:clr>
            <a:srgbClr val="F26B43"/>
          </p15:clr>
        </p15:guide>
        <p15:guide id="19" pos="1535">
          <p15:clr>
            <a:srgbClr val="F26B43"/>
          </p15:clr>
        </p15:guide>
        <p15:guide id="20" pos="1151">
          <p15:clr>
            <a:srgbClr val="F26B43"/>
          </p15:clr>
        </p15:guide>
        <p15:guide id="21" pos="767">
          <p15:clr>
            <a:srgbClr val="F26B43"/>
          </p15:clr>
        </p15:guide>
        <p15:guide id="22" pos="383">
          <p15:clr>
            <a:srgbClr val="F26B43"/>
          </p15:clr>
        </p15:guide>
        <p15:guide id="23">
          <p15:clr>
            <a:srgbClr val="F26B43"/>
          </p15:clr>
        </p15:guide>
        <p15:guide id="24" pos="4032">
          <p15:clr>
            <a:srgbClr val="F26B43"/>
          </p15:clr>
        </p15:guide>
        <p15:guide id="25" pos="4416">
          <p15:clr>
            <a:srgbClr val="F26B43"/>
          </p15:clr>
        </p15:guide>
        <p15:guide id="26" pos="4800">
          <p15:clr>
            <a:srgbClr val="F26B43"/>
          </p15:clr>
        </p15:guide>
        <p15:guide id="27" pos="5184">
          <p15:clr>
            <a:srgbClr val="F26B43"/>
          </p15:clr>
        </p15:guide>
        <p15:guide id="28" pos="5568">
          <p15:clr>
            <a:srgbClr val="F26B43"/>
          </p15:clr>
        </p15:guide>
        <p15:guide id="29" pos="5952">
          <p15:clr>
            <a:srgbClr val="F26B43"/>
          </p15:clr>
        </p15:guide>
        <p15:guide id="30" orient="horz" pos="2352">
          <p15:clr>
            <a:srgbClr val="F26B43"/>
          </p15:clr>
        </p15:guide>
        <p15:guide id="31" pos="7488">
          <p15:clr>
            <a:srgbClr val="F26B43"/>
          </p15:clr>
        </p15:guide>
        <p15:guide id="32" orient="horz" pos="2928">
          <p15:clr>
            <a:srgbClr val="F26B43"/>
          </p15:clr>
        </p15:guide>
        <p15:guide id="33" orient="horz" pos="3312">
          <p15:clr>
            <a:srgbClr val="F26B43"/>
          </p15:clr>
        </p15:guide>
        <p15:guide id="34" orient="horz" pos="3696">
          <p15:clr>
            <a:srgbClr val="F26B43"/>
          </p15:clr>
        </p15:guide>
        <p15:guide id="35" orient="horz" pos="4080">
          <p15:clr>
            <a:srgbClr val="F26B43"/>
          </p15:clr>
        </p15:guide>
        <p15:guide id="36" orient="horz" pos="2544">
          <p15:clr>
            <a:srgbClr val="F26B43"/>
          </p15:clr>
        </p15:guide>
        <p15:guide id="37" orient="horz" pos="2736">
          <p15:clr>
            <a:srgbClr val="F26B43"/>
          </p15:clr>
        </p15:guide>
        <p15:guide id="38" orient="horz" pos="3120">
          <p15:clr>
            <a:srgbClr val="F26B43"/>
          </p15:clr>
        </p15:guide>
        <p15:guide id="39" orient="horz" pos="3504">
          <p15:clr>
            <a:srgbClr val="F26B43"/>
          </p15:clr>
        </p15:guide>
        <p15:guide id="40" orient="horz" pos="3888">
          <p15:clr>
            <a:srgbClr val="F26B43"/>
          </p15:clr>
        </p15:guide>
        <p15:guide id="41" pos="3648">
          <p15:clr>
            <a:srgbClr val="F26B43"/>
          </p15:clr>
        </p15:guide>
        <p15:guide id="42" pos="3264">
          <p15:clr>
            <a:srgbClr val="F26B43"/>
          </p15:clr>
        </p15:guide>
        <p15:guide id="43" pos="2880">
          <p15:clr>
            <a:srgbClr val="F26B43"/>
          </p15:clr>
        </p15:guide>
        <p15:guide id="44" pos="2496">
          <p15:clr>
            <a:srgbClr val="F26B43"/>
          </p15:clr>
        </p15:guide>
        <p15:guide id="45" pos="2112">
          <p15:clr>
            <a:srgbClr val="F26B43"/>
          </p15:clr>
        </p15:guide>
        <p15:guide id="46" pos="1728">
          <p15:clr>
            <a:srgbClr val="F26B43"/>
          </p15:clr>
        </p15:guide>
        <p15:guide id="47" pos="1343">
          <p15:clr>
            <a:srgbClr val="F26B43"/>
          </p15:clr>
        </p15:guide>
        <p15:guide id="48" pos="959">
          <p15:clr>
            <a:srgbClr val="F26B43"/>
          </p15:clr>
        </p15:guide>
        <p15:guide id="49" pos="575">
          <p15:clr>
            <a:srgbClr val="F26B43"/>
          </p15:clr>
        </p15:guide>
        <p15:guide id="50" pos="191">
          <p15:clr>
            <a:srgbClr val="F26B43"/>
          </p15:clr>
        </p15:guide>
        <p15:guide id="51" orient="horz" pos="1776">
          <p15:clr>
            <a:srgbClr val="F26B43"/>
          </p15:clr>
        </p15:guide>
        <p15:guide id="52" orient="horz" pos="1392">
          <p15:clr>
            <a:srgbClr val="F26B43"/>
          </p15:clr>
        </p15:guide>
        <p15:guide id="53" orient="horz" pos="1008">
          <p15:clr>
            <a:srgbClr val="F26B43"/>
          </p15:clr>
        </p15:guide>
        <p15:guide id="54" orient="horz" pos="624">
          <p15:clr>
            <a:srgbClr val="F26B43"/>
          </p15:clr>
        </p15:guide>
        <p15:guide id="55" orient="horz" pos="240">
          <p15:clr>
            <a:srgbClr val="F26B43"/>
          </p15:clr>
        </p15:guide>
        <p15:guide id="56" orient="horz" pos="1584">
          <p15:clr>
            <a:srgbClr val="F26B43"/>
          </p15:clr>
        </p15:guide>
        <p15:guide id="57" orient="horz" pos="1968">
          <p15:clr>
            <a:srgbClr val="F26B43"/>
          </p15:clr>
        </p15:guide>
        <p15:guide id="58" orient="horz" pos="1200">
          <p15:clr>
            <a:srgbClr val="F26B43"/>
          </p15:clr>
        </p15:guide>
        <p15:guide id="59" orient="horz" pos="816">
          <p15:clr>
            <a:srgbClr val="F26B43"/>
          </p15:clr>
        </p15:guide>
        <p15:guide id="60" orient="horz" pos="432">
          <p15:clr>
            <a:srgbClr val="F26B43"/>
          </p15:clr>
        </p15:guide>
        <p15:guide id="61" pos="6720">
          <p15:clr>
            <a:srgbClr val="F26B43"/>
          </p15:clr>
        </p15:guide>
        <p15:guide id="62" pos="6336">
          <p15:clr>
            <a:srgbClr val="F26B43"/>
          </p15:clr>
        </p15:guide>
        <p15:guide id="63" pos="71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3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46717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2"/>
          <p:cNvSpPr txBox="1"/>
          <p:nvPr/>
        </p:nvSpPr>
        <p:spPr>
          <a:xfrm>
            <a:off x="491402" y="1052736"/>
            <a:ext cx="6108654" cy="7485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D91D"/>
              </a:buClr>
              <a:buSzPts val="1800"/>
              <a:buFont typeface="Arial"/>
              <a:buNone/>
            </a:pPr>
            <a:r>
              <a:rPr lang="en-US" sz="1800" b="1" u="none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Ciudad de Guatemala, </a:t>
            </a:r>
            <a:r>
              <a:rPr lang="en-US" sz="1800" b="1" dirty="0">
                <a:solidFill>
                  <a:srgbClr val="FFD91D"/>
                </a:solidFill>
                <a:latin typeface="Montserrat"/>
                <a:ea typeface="Montserrat"/>
                <a:cs typeface="Montserrat"/>
                <a:sym typeface="Montserrat"/>
              </a:rPr>
              <a:t>22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de </a:t>
            </a:r>
            <a:r>
              <a:rPr lang="en-US" sz="1800" b="1" u="none" dirty="0" err="1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noviembre</a:t>
            </a:r>
            <a:r>
              <a:rPr lang="en-US" sz="1800" b="1" u="none" dirty="0">
                <a:solidFill>
                  <a:srgbClr val="FFD91D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2021 </a:t>
            </a:r>
            <a:endParaRPr b="1" dirty="0"/>
          </a:p>
        </p:txBody>
      </p:sp>
      <p:sp>
        <p:nvSpPr>
          <p:cNvPr id="119" name="Google Shape;119;p2"/>
          <p:cNvSpPr/>
          <p:nvPr/>
        </p:nvSpPr>
        <p:spPr>
          <a:xfrm>
            <a:off x="1131584" y="4514318"/>
            <a:ext cx="45719" cy="443014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EACE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2"/>
          <p:cNvSpPr txBox="1"/>
          <p:nvPr/>
        </p:nvSpPr>
        <p:spPr>
          <a:xfrm>
            <a:off x="1227286" y="4430583"/>
            <a:ext cx="4196335" cy="757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en-US" sz="1400" b="0" u="none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¡CELEBRAMOS LOS 200 AÑOS QUE ESTÁN POR VENIR!</a:t>
            </a:r>
            <a:endParaRPr dirty="0"/>
          </a:p>
        </p:txBody>
      </p:sp>
      <p:sp>
        <p:nvSpPr>
          <p:cNvPr id="121" name="Google Shape;121;p2"/>
          <p:cNvSpPr txBox="1"/>
          <p:nvPr/>
        </p:nvSpPr>
        <p:spPr>
          <a:xfrm>
            <a:off x="982485" y="3282283"/>
            <a:ext cx="6235437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22" name="Google Shape;122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83321" y="0"/>
            <a:ext cx="2753408" cy="129813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621849" y="1795216"/>
            <a:ext cx="806450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MINISTERIO DE FINANZAS PÚBLICAS</a:t>
            </a:r>
            <a:endParaRPr lang="es-GT" sz="4000" dirty="0">
              <a:solidFill>
                <a:schemeClr val="bg1"/>
              </a:solidFill>
              <a:latin typeface="Times" pitchFamily="18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1618473" y="2928299"/>
            <a:ext cx="894830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4000" b="1" dirty="0">
                <a:solidFill>
                  <a:schemeClr val="bg1"/>
                </a:solidFill>
                <a:latin typeface="Times" pitchFamily="18" charset="0"/>
              </a:rPr>
              <a:t>FIDEICOMISOS PÚBLICOS VIGENTES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 txBox="1"/>
          <p:nvPr/>
        </p:nvSpPr>
        <p:spPr>
          <a:xfrm>
            <a:off x="5951984" y="1124744"/>
            <a:ext cx="5121149" cy="216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32500" lnSpcReduction="20000"/>
          </a:bodyPr>
          <a:lstStyle/>
          <a:p>
            <a:pPr algn="ctr">
              <a:defRPr/>
            </a:pPr>
            <a:r>
              <a:rPr lang="es-ES" sz="7200" b="1" dirty="0">
                <a:solidFill>
                  <a:schemeClr val="bg1"/>
                </a:solidFill>
                <a:latin typeface="Times" pitchFamily="18" charset="0"/>
              </a:rPr>
              <a:t>FIDEICOMISOS PÚBLICOS  VIGENTES CONSTITUÍDOS POR ENTIDADES DE LA  ADMINISTRACIÓN CENTRAL, DESCENTRALIZADAS Y AUTÓNOMAS </a:t>
            </a:r>
          </a:p>
        </p:txBody>
      </p:sp>
      <p:sp>
        <p:nvSpPr>
          <p:cNvPr id="153" name="Google Shape;153;p5"/>
          <p:cNvSpPr/>
          <p:nvPr/>
        </p:nvSpPr>
        <p:spPr>
          <a:xfrm>
            <a:off x="5447928" y="4221088"/>
            <a:ext cx="99885" cy="971226"/>
          </a:xfrm>
          <a:prstGeom prst="rect">
            <a:avLst/>
          </a:prstGeom>
          <a:solidFill>
            <a:srgbClr val="FFD91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DA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 txBox="1"/>
          <p:nvPr/>
        </p:nvSpPr>
        <p:spPr>
          <a:xfrm>
            <a:off x="5632238" y="3645024"/>
            <a:ext cx="6559762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Situación actual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entidad del Estado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Categoría de financiamiento</a:t>
            </a:r>
          </a:p>
          <a:p>
            <a:r>
              <a:rPr lang="es-ES" sz="2400" b="1" dirty="0">
                <a:solidFill>
                  <a:schemeClr val="bg1"/>
                </a:solidFill>
                <a:latin typeface="Times" pitchFamily="18" charset="0"/>
              </a:rPr>
              <a:t>Número de fideicomisos por Fiduciario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"/>
          <p:cNvSpPr/>
          <p:nvPr/>
        </p:nvSpPr>
        <p:spPr>
          <a:xfrm>
            <a:off x="0" y="0"/>
            <a:ext cx="2711624" cy="6858000"/>
          </a:xfrm>
          <a:prstGeom prst="rect">
            <a:avLst/>
          </a:prstGeom>
          <a:solidFill>
            <a:schemeClr val="accent1"/>
          </a:solidFill>
          <a:ln w="12700" cap="flat" cmpd="sng">
            <a:solidFill>
              <a:srgbClr val="15705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8" name="Google Shape;128;p3"/>
          <p:cNvPicPr preferRelativeResize="0"/>
          <p:nvPr/>
        </p:nvPicPr>
        <p:blipFill rotWithShape="1">
          <a:blip r:embed="rId3">
            <a:alphaModFix/>
          </a:blip>
          <a:srcRect l="13290"/>
          <a:stretch/>
        </p:blipFill>
        <p:spPr>
          <a:xfrm>
            <a:off x="3590464" y="764704"/>
            <a:ext cx="8387128" cy="588098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3503712" y="1340768"/>
            <a:ext cx="8229600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FIDEICOMISOS PÚBLICOS VIGENTES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Número de Fideicomisos por Entidad del Estado</a:t>
            </a:r>
            <a:br>
              <a:rPr lang="es-ES" sz="2400" b="1" dirty="0">
                <a:solidFill>
                  <a:srgbClr val="002060"/>
                </a:solidFill>
                <a:latin typeface="Times" pitchFamily="18" charset="0"/>
              </a:rPr>
            </a:br>
            <a:r>
              <a:rPr lang="es-ES" sz="2400" b="1" dirty="0">
                <a:solidFill>
                  <a:srgbClr val="002060"/>
                </a:solidFill>
                <a:latin typeface="Times" pitchFamily="18" charset="0"/>
              </a:rPr>
              <a:t>Al 22 de noviembre de 2021</a:t>
            </a:r>
          </a:p>
        </p:txBody>
      </p:sp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val="1799672789"/>
              </p:ext>
            </p:extLst>
          </p:nvPr>
        </p:nvGraphicFramePr>
        <p:xfrm>
          <a:off x="3647728" y="2348880"/>
          <a:ext cx="8177562" cy="42171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71" y="2842096"/>
            <a:ext cx="2488882" cy="1173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4" y="19106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41;p4"/>
          <p:cNvSpPr txBox="1"/>
          <p:nvPr/>
        </p:nvSpPr>
        <p:spPr>
          <a:xfrm>
            <a:off x="5447928" y="548680"/>
            <a:ext cx="6192688" cy="1253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FIDEICOMISOS PUBLICOS VIGENTES </a:t>
            </a:r>
            <a:b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</a:b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Categoría de Financiamiento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Al 22 de noviembre de</a:t>
            </a:r>
            <a:r>
              <a:rPr lang="es-GT" sz="2000" b="1" dirty="0">
                <a:solidFill>
                  <a:srgbClr val="002060"/>
                </a:solidFill>
                <a:latin typeface="Montserrat ExtraBold"/>
                <a:ea typeface="Montserrat ExtraBold"/>
                <a:cs typeface="Montserrat ExtraBold"/>
              </a:rPr>
              <a:t> 2021</a:t>
            </a:r>
            <a:endParaRPr lang="es-ES" sz="2000" b="1" dirty="0">
              <a:solidFill>
                <a:srgbClr val="002060"/>
              </a:solidFill>
              <a:latin typeface="Montserrat ExtraBold"/>
              <a:ea typeface="Montserrat ExtraBold"/>
              <a:cs typeface="Montserrat ExtraBold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:p14="http://schemas.microsoft.com/office/powerpoint/2010/main" val="9609082"/>
              </p:ext>
            </p:extLst>
          </p:nvPr>
        </p:nvGraphicFramePr>
        <p:xfrm>
          <a:off x="3647728" y="2132856"/>
          <a:ext cx="828680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19"/>
          <p:cNvSpPr txBox="1"/>
          <p:nvPr/>
        </p:nvSpPr>
        <p:spPr>
          <a:xfrm>
            <a:off x="4943872" y="332656"/>
            <a:ext cx="6733452" cy="126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FIDEICOMISOS PUBLICOS VIGENTES</a:t>
            </a:r>
            <a:br>
              <a:rPr lang="es-ES" sz="2400" b="1" dirty="0">
                <a:solidFill>
                  <a:srgbClr val="002060"/>
                </a:solidFill>
              </a:rPr>
            </a:br>
            <a:r>
              <a:rPr lang="es-ES" sz="2400" b="1" dirty="0">
                <a:solidFill>
                  <a:srgbClr val="002060"/>
                </a:solidFill>
              </a:rPr>
              <a:t>Número de Fideicomisos por Fiduciario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s-ES" sz="2400" b="1" dirty="0">
                <a:solidFill>
                  <a:srgbClr val="002060"/>
                </a:solidFill>
              </a:rPr>
              <a:t>Al 22</a:t>
            </a:r>
            <a:r>
              <a:rPr lang="es-GT" sz="2400" b="1" dirty="0">
                <a:solidFill>
                  <a:srgbClr val="002060"/>
                </a:solidFill>
              </a:rPr>
              <a:t> </a:t>
            </a:r>
            <a:r>
              <a:rPr lang="es-GT" sz="2400" b="1">
                <a:solidFill>
                  <a:srgbClr val="002060"/>
                </a:solidFill>
              </a:rPr>
              <a:t>de noviembre </a:t>
            </a:r>
            <a:r>
              <a:rPr lang="es-GT" sz="2400" b="1" dirty="0">
                <a:solidFill>
                  <a:srgbClr val="002060"/>
                </a:solidFill>
              </a:rPr>
              <a:t>de 2021</a:t>
            </a:r>
            <a:endParaRPr lang="es-ES" sz="2400" b="1" dirty="0">
              <a:solidFill>
                <a:srgbClr val="002060"/>
              </a:solidFill>
            </a:endParaRPr>
          </a:p>
        </p:txBody>
      </p:sp>
      <p:graphicFrame>
        <p:nvGraphicFramePr>
          <p:cNvPr id="9" name="8 Gráfico"/>
          <p:cNvGraphicFramePr/>
          <p:nvPr>
            <p:extLst>
              <p:ext uri="{D42A27DB-BD31-4B8C-83A1-F6EECF244321}">
                <p14:modId xmlns:p14="http://schemas.microsoft.com/office/powerpoint/2010/main" val="3625860831"/>
              </p:ext>
            </p:extLst>
          </p:nvPr>
        </p:nvGraphicFramePr>
        <p:xfrm>
          <a:off x="3575720" y="1916832"/>
          <a:ext cx="8208912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ema de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114</Words>
  <Application>Microsoft Office PowerPoint</Application>
  <PresentationFormat>Panorámica</PresentationFormat>
  <Paragraphs>16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13" baseType="lpstr">
      <vt:lpstr>Montserrat</vt:lpstr>
      <vt:lpstr>Montserrat SemiBold</vt:lpstr>
      <vt:lpstr>Arial</vt:lpstr>
      <vt:lpstr>Montserrat ExtraBold</vt:lpstr>
      <vt:lpstr>Montserrat Medium</vt:lpstr>
      <vt:lpstr>Times</vt:lpstr>
      <vt:lpstr>Calibri</vt:lpstr>
      <vt:lpstr>1_Office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Septiandika Pratama</dc:creator>
  <cp:lastModifiedBy>Myriam Adelaida Galvez García</cp:lastModifiedBy>
  <cp:revision>49</cp:revision>
  <dcterms:created xsi:type="dcterms:W3CDTF">2019-03-14T23:44:23Z</dcterms:created>
  <dcterms:modified xsi:type="dcterms:W3CDTF">2021-11-25T13:15:16Z</dcterms:modified>
</cp:coreProperties>
</file>