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Montserrat ExtraBold" charset="0"/>
      <p:bold r:id="rId8"/>
      <p:boldItalic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Times" pitchFamily="18" charset="0"/>
      <p:regular r:id="rId14"/>
      <p:bold r:id="rId15"/>
      <p:italic r:id="rId16"/>
      <p:boldItalic r:id="rId17"/>
    </p:embeddedFont>
    <p:embeddedFont>
      <p:font typeface="Montserrat" charset="0"/>
      <p:regular r:id="rId18"/>
      <p:bold r:id="rId19"/>
      <p:italic r:id="rId20"/>
      <p:boldItalic r:id="rId21"/>
    </p:embeddedFont>
    <p:embeddedFont>
      <p:font typeface="Montserrat Medium" charset="0"/>
      <p:regular r:id="rId22"/>
      <p:bold r:id="rId23"/>
      <p:italic r:id="rId24"/>
      <p:boldItalic r:id="rId25"/>
    </p:embeddedFont>
    <p:embeddedFont>
      <p:font typeface="Montserrat SemiBold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18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678528"/>
        <c:axId val="102680064"/>
      </c:barChart>
      <c:catAx>
        <c:axId val="102678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102680064"/>
        <c:crosses val="autoZero"/>
        <c:auto val="1"/>
        <c:lblAlgn val="ctr"/>
        <c:lblOffset val="100"/>
        <c:noMultiLvlLbl val="0"/>
      </c:catAx>
      <c:valAx>
        <c:axId val="102680064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10267852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Total de Fideicomisos: 22</a:t>
            </a:r>
          </a:p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Número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de </a:t>
            </a: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Fideicomisos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y </a:t>
            </a: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Porcentaje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del Total </a:t>
            </a:r>
          </a:p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endParaRPr lang="en-US" sz="2400" b="1" i="0" u="none" strike="noStrike" cap="none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  <a:sym typeface="Arial"/>
            </a:endParaRPr>
          </a:p>
        </c:rich>
      </c:tx>
      <c:layout>
        <c:manualLayout>
          <c:xMode val="edge"/>
          <c:yMode val="edge"/>
          <c:x val="0.2175380435989345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solidFill>
              <a:srgbClr val="3366CC"/>
            </a:solidFill>
            <a:ln>
              <a:solidFill>
                <a:srgbClr val="000000"/>
              </a:solidFill>
            </a:ln>
          </c:spPr>
          <c:explosion val="9"/>
          <c:dPt>
            <c:idx val="0"/>
            <c:bubble3D val="0"/>
            <c:spPr>
              <a:solidFill>
                <a:srgbClr val="FFFF99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rgbClr val="FF3300"/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n-US" dirty="0" err="1">
                        <a:solidFill>
                          <a:srgbClr val="002060"/>
                        </a:solidFill>
                      </a:rPr>
                      <a:t>Financiamiento Reembolsable
5
23%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n-US" dirty="0" err="1">
                        <a:solidFill>
                          <a:srgbClr val="002060"/>
                        </a:solidFill>
                      </a:rPr>
                      <a:t>Mixto
5
23%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4.7616524963532386E-2"/>
                  <c:y val="0.1424502952755905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s-GT" dirty="0">
                        <a:solidFill>
                          <a:srgbClr val="002060"/>
                        </a:solidFill>
                      </a:rPr>
                      <a:t>Financiamiento No Reembolsable
12
54%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600">
                    <a:latin typeface="Times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894208"/>
        <c:axId val="102908288"/>
        <c:axId val="0"/>
      </c:bar3DChart>
      <c:catAx>
        <c:axId val="102894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" pitchFamily="18" charset="0"/>
              </a:defRPr>
            </a:pPr>
            <a:endParaRPr lang="es-GT"/>
          </a:p>
        </c:txPr>
        <c:crossAx val="102908288"/>
        <c:crosses val="autoZero"/>
        <c:auto val="1"/>
        <c:lblAlgn val="ctr"/>
        <c:lblOffset val="100"/>
        <c:noMultiLvlLbl val="0"/>
      </c:catAx>
      <c:valAx>
        <c:axId val="102908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102894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3" y="1052736"/>
            <a:ext cx="4932218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sz="1800" b="1" u="none" dirty="0" smtClean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</a:t>
            </a:r>
            <a:r>
              <a:rPr lang="en-US" sz="1800" b="1" u="none" dirty="0" err="1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julio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2021.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 smtClean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Al 21 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julio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de 2021</a:t>
            </a:r>
            <a:endParaRPr lang="es-ES" sz="2400" b="1" dirty="0">
              <a:solidFill>
                <a:srgbClr val="002060"/>
              </a:solidFill>
              <a:latin typeface="Times" pitchFamily="18" charset="0"/>
            </a:endParaRP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3014414108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015880" y="404664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PUBLICOS VIGENTES </a:t>
            </a:r>
            <a:b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21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julio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</a:t>
            </a:r>
            <a:r>
              <a:rPr lang="es-GT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4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604352466"/>
              </p:ext>
            </p:extLst>
          </p:nvPr>
        </p:nvGraphicFramePr>
        <p:xfrm>
          <a:off x="3575720" y="1916832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70C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70C0"/>
                </a:solidFill>
              </a:rPr>
            </a:br>
            <a:r>
              <a:rPr lang="es-ES" sz="2400" b="1" dirty="0">
                <a:solidFill>
                  <a:srgbClr val="0070C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70C0"/>
                </a:solidFill>
              </a:rPr>
              <a:t>Al </a:t>
            </a:r>
            <a:r>
              <a:rPr lang="es-ES" sz="2400" b="1" dirty="0" smtClean="0">
                <a:solidFill>
                  <a:srgbClr val="0070C0"/>
                </a:solidFill>
              </a:rPr>
              <a:t>21</a:t>
            </a:r>
            <a:r>
              <a:rPr lang="es-GT" sz="2400" b="1" dirty="0" smtClean="0">
                <a:solidFill>
                  <a:srgbClr val="0070C0"/>
                </a:solidFill>
              </a:rPr>
              <a:t> </a:t>
            </a:r>
            <a:r>
              <a:rPr lang="es-GT" sz="2400" b="1" dirty="0">
                <a:solidFill>
                  <a:srgbClr val="0070C0"/>
                </a:solidFill>
              </a:rPr>
              <a:t>de  </a:t>
            </a:r>
            <a:r>
              <a:rPr lang="es-GT" sz="2400" b="1" dirty="0" smtClean="0">
                <a:solidFill>
                  <a:srgbClr val="0070C0"/>
                </a:solidFill>
              </a:rPr>
              <a:t>julio </a:t>
            </a:r>
            <a:r>
              <a:rPr lang="es-GT" sz="2400" b="1" dirty="0">
                <a:solidFill>
                  <a:srgbClr val="0070C0"/>
                </a:solidFill>
              </a:rPr>
              <a:t>de 2021</a:t>
            </a:r>
            <a:endParaRPr lang="es-ES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850969367"/>
              </p:ext>
            </p:extLst>
          </p:nvPr>
        </p:nvGraphicFramePr>
        <p:xfrm>
          <a:off x="3575720" y="191683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84</Words>
  <Application>Microsoft Office PowerPoint</Application>
  <PresentationFormat>Personalizado</PresentationFormat>
  <Paragraphs>19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Montserrat ExtraBold</vt:lpstr>
      <vt:lpstr>Calibri</vt:lpstr>
      <vt:lpstr>Times</vt:lpstr>
      <vt:lpstr>Montserrat</vt:lpstr>
      <vt:lpstr>Montserrat Medium</vt:lpstr>
      <vt:lpstr>Montserrat SemiBold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21</cp:revision>
  <dcterms:created xsi:type="dcterms:W3CDTF">2019-03-14T23:44:23Z</dcterms:created>
  <dcterms:modified xsi:type="dcterms:W3CDTF">2021-07-21T15:01:19Z</dcterms:modified>
</cp:coreProperties>
</file>