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0" r:id="rId4"/>
    <p:sldId id="258" r:id="rId5"/>
    <p:sldId id="276" r:id="rId6"/>
    <p:sldId id="274" r:id="rId7"/>
  </p:sldIdLst>
  <p:sldSz cx="12192000" cy="6858000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Times" pitchFamily="18" charset="0"/>
      <p:regular r:id="rId13"/>
      <p:bold r:id="rId14"/>
      <p:italic r:id="rId15"/>
      <p:boldItalic r:id="rId16"/>
    </p:embeddedFont>
    <p:embeddedFont>
      <p:font typeface="Montserrat Medium" charset="0"/>
      <p:regular r:id="rId17"/>
      <p:bold r:id="rId18"/>
      <p:italic r:id="rId19"/>
      <p:boldItalic r:id="rId20"/>
    </p:embeddedFont>
    <p:embeddedFont>
      <p:font typeface="Montserrat ExtraBold" charset="0"/>
      <p:bold r:id="rId21"/>
      <p:boldItalic r:id="rId22"/>
    </p:embeddedFont>
    <p:embeddedFont>
      <p:font typeface="Montserrat" charset="0"/>
      <p:regular r:id="rId23"/>
      <p:bold r:id="rId24"/>
      <p:italic r:id="rId25"/>
      <p:boldItalic r:id="rId26"/>
    </p:embeddedFont>
    <p:embeddedFont>
      <p:font typeface="Montserrat SemiBold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pV3+x+z0mtHaLmKH86dcqGKt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72508309933938E-2"/>
          <c:y val="9.6290468222983566E-2"/>
          <c:w val="0.91060410934848246"/>
          <c:h val="0.74042470472440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ln>
              <a:solidFill>
                <a:schemeClr val="tx2">
                  <a:lumMod val="75000"/>
                  <a:lumOff val="2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66CC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</c:dPt>
          <c:dLbls>
            <c:txPr>
              <a:bodyPr/>
              <a:lstStyle/>
              <a:p>
                <a:pPr>
                  <a:defRPr sz="20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Hoja1!$A$2:$A$4</c:f>
              <c:strCache>
                <c:ptCount val="2"/>
                <c:pt idx="0">
                  <c:v>Admón. Central</c:v>
                </c:pt>
                <c:pt idx="1">
                  <c:v>Descentralizadas y Autónomas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18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319296"/>
        <c:axId val="113325184"/>
      </c:barChart>
      <c:catAx>
        <c:axId val="113319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" pitchFamily="18" charset="0"/>
              </a:defRPr>
            </a:pPr>
            <a:endParaRPr lang="es-GT"/>
          </a:p>
        </c:txPr>
        <c:crossAx val="113325184"/>
        <c:crosses val="autoZero"/>
        <c:auto val="1"/>
        <c:lblAlgn val="ctr"/>
        <c:lblOffset val="100"/>
        <c:noMultiLvlLbl val="0"/>
      </c:catAx>
      <c:valAx>
        <c:axId val="113325184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GT"/>
          </a:p>
        </c:txPr>
        <c:crossAx val="11331929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 b="1" i="0" u="none" strike="noStrike" cap="none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defRPr>
            </a:pPr>
            <a:r>
              <a:rPr lang="en-US" sz="2000" b="1" i="0" u="none" strike="noStrike" cap="none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Total de Fideicomisos: 22</a:t>
            </a:r>
          </a:p>
          <a:p>
            <a:pPr>
              <a:defRPr lang="en-US" sz="2400" b="1" i="0" u="none" strike="noStrike" cap="none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defRPr>
            </a:pPr>
            <a:r>
              <a:rPr lang="en-US" sz="2000" b="1" i="0" u="none" strike="noStrike" cap="none" dirty="0" err="1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Número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 de </a:t>
            </a:r>
            <a:r>
              <a:rPr lang="en-US" sz="2000" b="1" i="0" u="none" strike="noStrike" cap="none" dirty="0" err="1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Fideicomisos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 y </a:t>
            </a:r>
            <a:r>
              <a:rPr lang="en-US" sz="2000" b="1" i="0" u="none" strike="noStrike" cap="none" dirty="0" err="1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Porcentaje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rPr>
              <a:t> del Total </a:t>
            </a:r>
          </a:p>
          <a:p>
            <a:pPr>
              <a:defRPr lang="en-US" sz="2400" b="1" i="0" u="none" strike="noStrike" cap="none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  <a:sym typeface="Arial"/>
              </a:defRPr>
            </a:pPr>
            <a:endParaRPr lang="en-US" sz="2400" b="1" i="0" u="none" strike="noStrike" cap="none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  <a:sym typeface="Arial"/>
            </a:endParaRPr>
          </a:p>
        </c:rich>
      </c:tx>
      <c:layout>
        <c:manualLayout>
          <c:xMode val="edge"/>
          <c:yMode val="edge"/>
          <c:x val="0.2175380435989345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solidFill>
              <a:srgbClr val="3366CC"/>
            </a:solidFill>
            <a:ln>
              <a:solidFill>
                <a:srgbClr val="000000"/>
              </a:solidFill>
            </a:ln>
          </c:spPr>
          <c:explosion val="9"/>
          <c:dPt>
            <c:idx val="0"/>
            <c:bubble3D val="0"/>
            <c:spPr>
              <a:solidFill>
                <a:srgbClr val="FFFF99"/>
              </a:solidFill>
              <a:ln>
                <a:solidFill>
                  <a:srgbClr val="000000"/>
                </a:solidFill>
              </a:ln>
            </c:spPr>
          </c:dPt>
          <c:dPt>
            <c:idx val="1"/>
            <c:bubble3D val="0"/>
            <c:spPr>
              <a:solidFill>
                <a:srgbClr val="FF3300"/>
              </a:solidFill>
              <a:ln>
                <a:solidFill>
                  <a:srgbClr val="000000"/>
                </a:solidFill>
              </a:ln>
            </c:spPr>
          </c:dPt>
          <c:dLbls>
            <c:dLbl>
              <c:idx val="0"/>
              <c:layout>
                <c:manualLayout>
                  <c:x val="7.6833444192263178E-2"/>
                  <c:y val="6.160285433070866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" pitchFamily="18" charset="0"/>
                      </a:defRPr>
                    </a:pPr>
                    <a:r>
                      <a:rPr lang="en-US" dirty="0" err="1">
                        <a:solidFill>
                          <a:srgbClr val="002060"/>
                        </a:solidFill>
                      </a:rPr>
                      <a:t>Financiamiento Reembolsable
5
23%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0.10493710053047486"/>
                  <c:y val="3.7812499999999999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" pitchFamily="18" charset="0"/>
                      </a:defRPr>
                    </a:pPr>
                    <a:r>
                      <a:rPr lang="en-US" dirty="0" err="1">
                        <a:solidFill>
                          <a:srgbClr val="002060"/>
                        </a:solidFill>
                      </a:rPr>
                      <a:t>Mixto
5
23%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4.7616524963532386E-2"/>
                  <c:y val="0.14245029527559055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Times" pitchFamily="18" charset="0"/>
                      </a:defRPr>
                    </a:pPr>
                    <a:r>
                      <a:rPr lang="es-GT" dirty="0">
                        <a:solidFill>
                          <a:srgbClr val="002060"/>
                        </a:solidFill>
                      </a:rPr>
                      <a:t>Financiamiento No Reembolsable
12
54%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600">
                    <a:latin typeface="Times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Número de Fideicomisos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399E3"/>
              </a:solidFill>
            </c:spPr>
          </c:dPt>
          <c:dPt>
            <c:idx val="1"/>
            <c:invertIfNegative val="0"/>
            <c:bubble3D val="0"/>
            <c:spPr>
              <a:solidFill>
                <a:srgbClr val="90B07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56378"/>
              </a:solidFill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A31C01"/>
              </a:solidFill>
            </c:spPr>
          </c:dPt>
          <c:dPt>
            <c:idx val="8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3366CC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Hoja1!$A$2:$A$10</c:f>
              <c:strCache>
                <c:ptCount val="9"/>
                <c:pt idx="0">
                  <c:v>BCIE</c:v>
                </c:pt>
                <c:pt idx="1">
                  <c:v>G&amp;T Continental</c:v>
                </c:pt>
                <c:pt idx="2">
                  <c:v>BANTRAB</c:v>
                </c:pt>
                <c:pt idx="3">
                  <c:v>Financiera G&amp;T</c:v>
                </c:pt>
                <c:pt idx="4">
                  <c:v>BAM</c:v>
                </c:pt>
                <c:pt idx="5">
                  <c:v>INDUSTRIAL</c:v>
                </c:pt>
                <c:pt idx="6">
                  <c:v>BANGUAT</c:v>
                </c:pt>
                <c:pt idx="7">
                  <c:v>CHN</c:v>
                </c:pt>
                <c:pt idx="8">
                  <c:v>BANRURAL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7</c:v>
                </c:pt>
                <c:pt idx="8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586368"/>
        <c:axId val="114587904"/>
        <c:axId val="0"/>
      </c:bar3DChart>
      <c:catAx>
        <c:axId val="114586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" pitchFamily="18" charset="0"/>
              </a:defRPr>
            </a:pPr>
            <a:endParaRPr lang="es-GT"/>
          </a:p>
        </c:txPr>
        <c:crossAx val="114587904"/>
        <c:crosses val="autoZero"/>
        <c:auto val="1"/>
        <c:lblAlgn val="ctr"/>
        <c:lblOffset val="100"/>
        <c:noMultiLvlLbl val="0"/>
      </c:catAx>
      <c:valAx>
        <c:axId val="114587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GT"/>
          </a:p>
        </c:txPr>
        <c:crossAx val="114586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089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5"/>
          <p:cNvSpPr/>
          <p:nvPr/>
        </p:nvSpPr>
        <p:spPr>
          <a:xfrm>
            <a:off x="0" y="0"/>
            <a:ext cx="12192000" cy="4560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>
            <a:spLocks noGrp="1"/>
          </p:cNvSpPr>
          <p:nvPr>
            <p:ph type="pic" idx="2"/>
          </p:nvPr>
        </p:nvSpPr>
        <p:spPr>
          <a:xfrm>
            <a:off x="3770463" y="39970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>
            <a:spLocks noGrp="1"/>
          </p:cNvSpPr>
          <p:nvPr>
            <p:ph type="pic" idx="3"/>
          </p:nvPr>
        </p:nvSpPr>
        <p:spPr>
          <a:xfrm>
            <a:off x="2059863" y="1829626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>
            <a:spLocks noGrp="1"/>
          </p:cNvSpPr>
          <p:nvPr>
            <p:ph type="pic" idx="4"/>
          </p:nvPr>
        </p:nvSpPr>
        <p:spPr>
          <a:xfrm>
            <a:off x="5819797" y="22952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8"/>
          <p:cNvSpPr/>
          <p:nvPr/>
        </p:nvSpPr>
        <p:spPr>
          <a:xfrm>
            <a:off x="-83836" y="-125730"/>
            <a:ext cx="3913635" cy="7155180"/>
          </a:xfrm>
          <a:prstGeom prst="rect">
            <a:avLst/>
          </a:prstGeom>
          <a:solidFill>
            <a:srgbClr val="3A97CD"/>
          </a:solidFill>
          <a:ln w="12700" cap="flat" cmpd="sng">
            <a:solidFill>
              <a:srgbClr val="3A97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rgbClr val="3A97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8"/>
          <p:cNvSpPr/>
          <p:nvPr/>
        </p:nvSpPr>
        <p:spPr>
          <a:xfrm>
            <a:off x="3829797" y="-125730"/>
            <a:ext cx="8362203" cy="7155180"/>
          </a:xfrm>
          <a:prstGeom prst="rect">
            <a:avLst/>
          </a:prstGeom>
          <a:solidFill>
            <a:srgbClr val="193768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8"/>
          <p:cNvSpPr>
            <a:spLocks noGrp="1"/>
          </p:cNvSpPr>
          <p:nvPr>
            <p:ph type="pic" idx="2"/>
          </p:nvPr>
        </p:nvSpPr>
        <p:spPr>
          <a:xfrm>
            <a:off x="2825703" y="2614076"/>
            <a:ext cx="6540595" cy="305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3840">
          <p15:clr>
            <a:srgbClr val="F26B43"/>
          </p15:clr>
        </p15:guide>
        <p15:guide id="2" pos="4608">
          <p15:clr>
            <a:srgbClr val="F26B43"/>
          </p15:clr>
        </p15:guide>
        <p15:guide id="3" pos="7680">
          <p15:clr>
            <a:srgbClr val="F26B43"/>
          </p15:clr>
        </p15:guide>
        <p15:guide id="4" pos="4224">
          <p15:clr>
            <a:srgbClr val="F26B43"/>
          </p15:clr>
        </p15:guide>
        <p15:guide id="5" pos="4992">
          <p15:clr>
            <a:srgbClr val="F26B43"/>
          </p15:clr>
        </p15:guide>
        <p15:guide id="6" pos="537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pos="6144">
          <p15:clr>
            <a:srgbClr val="F26B43"/>
          </p15:clr>
        </p15:guide>
        <p15:guide id="11" pos="6528">
          <p15:clr>
            <a:srgbClr val="F26B43"/>
          </p15:clr>
        </p15:guide>
        <p15:guide id="12" pos="6912">
          <p15:clr>
            <a:srgbClr val="F26B43"/>
          </p15:clr>
        </p15:guide>
        <p15:guide id="13" pos="7296">
          <p15:clr>
            <a:srgbClr val="F26B43"/>
          </p15:clr>
        </p15:guide>
        <p15:guide id="14" pos="3456">
          <p15:clr>
            <a:srgbClr val="F26B43"/>
          </p15:clr>
        </p15:guide>
        <p15:guide id="15" pos="3072">
          <p15:clr>
            <a:srgbClr val="F26B43"/>
          </p15:clr>
        </p15:guide>
        <p15:guide id="16" pos="2688">
          <p15:clr>
            <a:srgbClr val="F26B43"/>
          </p15:clr>
        </p15:guide>
        <p15:guide id="17" pos="2304">
          <p15:clr>
            <a:srgbClr val="F26B43"/>
          </p15:clr>
        </p15:guide>
        <p15:guide id="18" pos="1920">
          <p15:clr>
            <a:srgbClr val="F26B43"/>
          </p15:clr>
        </p15:guide>
        <p15:guide id="19" pos="1535">
          <p15:clr>
            <a:srgbClr val="F26B43"/>
          </p15:clr>
        </p15:guide>
        <p15:guide id="20" pos="1151">
          <p15:clr>
            <a:srgbClr val="F26B43"/>
          </p15:clr>
        </p15:guide>
        <p15:guide id="21" pos="767">
          <p15:clr>
            <a:srgbClr val="F26B43"/>
          </p15:clr>
        </p15:guide>
        <p15:guide id="22" pos="383">
          <p15:clr>
            <a:srgbClr val="F26B43"/>
          </p15:clr>
        </p15:guide>
        <p15:guide id="23">
          <p15:clr>
            <a:srgbClr val="F26B43"/>
          </p15:clr>
        </p15:guide>
        <p15:guide id="24" pos="4032">
          <p15:clr>
            <a:srgbClr val="F26B43"/>
          </p15:clr>
        </p15:guide>
        <p15:guide id="25" pos="4416">
          <p15:clr>
            <a:srgbClr val="F26B43"/>
          </p15:clr>
        </p15:guide>
        <p15:guide id="26" pos="4800">
          <p15:clr>
            <a:srgbClr val="F26B43"/>
          </p15:clr>
        </p15:guide>
        <p15:guide id="27" pos="5184">
          <p15:clr>
            <a:srgbClr val="F26B43"/>
          </p15:clr>
        </p15:guide>
        <p15:guide id="28" pos="5568">
          <p15:clr>
            <a:srgbClr val="F26B43"/>
          </p15:clr>
        </p15:guide>
        <p15:guide id="29" pos="5952">
          <p15:clr>
            <a:srgbClr val="F26B43"/>
          </p15:clr>
        </p15:guide>
        <p15:guide id="30" orient="horz" pos="2352">
          <p15:clr>
            <a:srgbClr val="F26B43"/>
          </p15:clr>
        </p15:guide>
        <p15:guide id="31" pos="7488">
          <p15:clr>
            <a:srgbClr val="F26B43"/>
          </p15:clr>
        </p15:guide>
        <p15:guide id="32" orient="horz" pos="2928">
          <p15:clr>
            <a:srgbClr val="F26B43"/>
          </p15:clr>
        </p15:guide>
        <p15:guide id="33" orient="horz" pos="3312">
          <p15:clr>
            <a:srgbClr val="F26B43"/>
          </p15:clr>
        </p15:guide>
        <p15:guide id="34" orient="horz" pos="3696">
          <p15:clr>
            <a:srgbClr val="F26B43"/>
          </p15:clr>
        </p15:guide>
        <p15:guide id="35" orient="horz" pos="4080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736">
          <p15:clr>
            <a:srgbClr val="F26B43"/>
          </p15:clr>
        </p15:guide>
        <p15:guide id="38" orient="horz" pos="3120">
          <p15:clr>
            <a:srgbClr val="F26B43"/>
          </p15:clr>
        </p15:guide>
        <p15:guide id="39" orient="horz" pos="3504">
          <p15:clr>
            <a:srgbClr val="F26B43"/>
          </p15:clr>
        </p15:guide>
        <p15:guide id="40" orient="horz" pos="3888">
          <p15:clr>
            <a:srgbClr val="F26B43"/>
          </p15:clr>
        </p15:guide>
        <p15:guide id="41" pos="3648">
          <p15:clr>
            <a:srgbClr val="F26B43"/>
          </p15:clr>
        </p15:guide>
        <p15:guide id="42" pos="3264">
          <p15:clr>
            <a:srgbClr val="F26B43"/>
          </p15:clr>
        </p15:guide>
        <p15:guide id="43" pos="2880">
          <p15:clr>
            <a:srgbClr val="F26B43"/>
          </p15:clr>
        </p15:guide>
        <p15:guide id="44" pos="2496">
          <p15:clr>
            <a:srgbClr val="F26B43"/>
          </p15:clr>
        </p15:guide>
        <p15:guide id="45" pos="2112">
          <p15:clr>
            <a:srgbClr val="F26B43"/>
          </p15:clr>
        </p15:guide>
        <p15:guide id="46" pos="1728">
          <p15:clr>
            <a:srgbClr val="F26B43"/>
          </p15:clr>
        </p15:guide>
        <p15:guide id="47" pos="1343">
          <p15:clr>
            <a:srgbClr val="F26B43"/>
          </p15:clr>
        </p15:guide>
        <p15:guide id="48" pos="959">
          <p15:clr>
            <a:srgbClr val="F26B43"/>
          </p15:clr>
        </p15:guide>
        <p15:guide id="49" pos="575">
          <p15:clr>
            <a:srgbClr val="F26B43"/>
          </p15:clr>
        </p15:guide>
        <p15:guide id="50" pos="191">
          <p15:clr>
            <a:srgbClr val="F26B43"/>
          </p15:clr>
        </p15:guide>
        <p15:guide id="51" orient="horz" pos="1776">
          <p15:clr>
            <a:srgbClr val="F26B43"/>
          </p15:clr>
        </p15:guide>
        <p15:guide id="52" orient="horz" pos="1392">
          <p15:clr>
            <a:srgbClr val="F26B43"/>
          </p15:clr>
        </p15:guide>
        <p15:guide id="53" orient="horz" pos="1008">
          <p15:clr>
            <a:srgbClr val="F26B43"/>
          </p15:clr>
        </p15:guide>
        <p15:guide id="54" orient="horz" pos="624">
          <p15:clr>
            <a:srgbClr val="F26B43"/>
          </p15:clr>
        </p15:guide>
        <p15:guide id="55" orient="horz" pos="240">
          <p15:clr>
            <a:srgbClr val="F26B43"/>
          </p15:clr>
        </p15:guide>
        <p15:guide id="56" orient="horz" pos="1584">
          <p15:clr>
            <a:srgbClr val="F26B43"/>
          </p15:clr>
        </p15:guide>
        <p15:guide id="57" orient="horz" pos="1968">
          <p15:clr>
            <a:srgbClr val="F26B43"/>
          </p15:clr>
        </p15:guide>
        <p15:guide id="58" orient="horz" pos="1200">
          <p15:clr>
            <a:srgbClr val="F26B43"/>
          </p15:clr>
        </p15:guide>
        <p15:guide id="59" orient="horz" pos="816">
          <p15:clr>
            <a:srgbClr val="F26B43"/>
          </p15:clr>
        </p15:guide>
        <p15:guide id="60" orient="horz" pos="432">
          <p15:clr>
            <a:srgbClr val="F26B43"/>
          </p15:clr>
        </p15:guide>
        <p15:guide id="61" pos="6720">
          <p15:clr>
            <a:srgbClr val="F26B43"/>
          </p15:clr>
        </p15:guide>
        <p15:guide id="62" pos="6336">
          <p15:clr>
            <a:srgbClr val="F26B43"/>
          </p15:clr>
        </p15:guide>
        <p15:guide id="63" pos="7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"/>
          <p:cNvPicPr preferRelativeResize="0"/>
          <p:nvPr/>
        </p:nvPicPr>
        <p:blipFill rotWithShape="1">
          <a:blip r:embed="rId3">
            <a:alphaModFix/>
          </a:blip>
          <a:srcRect t="-2930" b="2929"/>
          <a:stretch/>
        </p:blipFill>
        <p:spPr>
          <a:xfrm>
            <a:off x="2432050" y="1701579"/>
            <a:ext cx="7327900" cy="3454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67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91403" y="1052736"/>
            <a:ext cx="4932218" cy="74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1D"/>
              </a:buClr>
              <a:buSzPts val="1800"/>
              <a:buFont typeface="Arial"/>
              <a:buNone/>
            </a:pPr>
            <a:r>
              <a:rPr lang="en-US" sz="1800" b="1" u="none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Ciudad de Guatemala, </a:t>
            </a:r>
            <a:r>
              <a:rPr lang="en-US" sz="1800" b="1" u="none" dirty="0" smtClean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mayo 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2021. </a:t>
            </a:r>
            <a:endParaRPr b="1" dirty="0"/>
          </a:p>
        </p:txBody>
      </p:sp>
      <p:sp>
        <p:nvSpPr>
          <p:cNvPr id="119" name="Google Shape;119;p2"/>
          <p:cNvSpPr/>
          <p:nvPr/>
        </p:nvSpPr>
        <p:spPr>
          <a:xfrm>
            <a:off x="1131584" y="4514318"/>
            <a:ext cx="45719" cy="443014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EAC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227286" y="4430583"/>
            <a:ext cx="4196335" cy="75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u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¡CELEBRAMOS LOS 200 AÑOS QUE ESTÁN POR VENIR!</a:t>
            </a:r>
            <a:endParaRPr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982485" y="3282283"/>
            <a:ext cx="62354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321" y="0"/>
            <a:ext cx="2753408" cy="12981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21849" y="1795216"/>
            <a:ext cx="8064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GT" sz="4000" b="1" dirty="0" smtClean="0">
                <a:solidFill>
                  <a:schemeClr val="bg1"/>
                </a:solidFill>
                <a:latin typeface="Times" pitchFamily="18" charset="0"/>
              </a:rPr>
              <a:t>MINISTERIO DE FINANZAS PÚBLICAS</a:t>
            </a:r>
            <a:endParaRPr lang="es-GT" sz="40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618473" y="2928299"/>
            <a:ext cx="8948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FIDEICOMISOS PÚBLICOS VIGENTES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5951984" y="1124744"/>
            <a:ext cx="5121149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algn="ctr">
              <a:defRPr/>
            </a:pPr>
            <a:r>
              <a:rPr lang="es-ES" sz="7200" b="1" dirty="0">
                <a:solidFill>
                  <a:schemeClr val="bg1"/>
                </a:solidFill>
                <a:latin typeface="Times" pitchFamily="18" charset="0"/>
              </a:rPr>
              <a:t>FIDEICOMISOS PÚBLICOS  VIGENTES CONSTITUÍDOS POR ENTIDADES DE LA  ADMINISTRACIÓN CENTRAL, DESCENTRALIZADAS Y AUTÓNOMAS </a:t>
            </a:r>
          </a:p>
        </p:txBody>
      </p:sp>
      <p:sp>
        <p:nvSpPr>
          <p:cNvPr id="153" name="Google Shape;153;p5"/>
          <p:cNvSpPr/>
          <p:nvPr/>
        </p:nvSpPr>
        <p:spPr>
          <a:xfrm>
            <a:off x="5447928" y="4221088"/>
            <a:ext cx="99885" cy="971226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5632238" y="3645024"/>
            <a:ext cx="65597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Situación actual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entidad del Estado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Categoría de financiamiento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Fiduciario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0" y="0"/>
            <a:ext cx="2711624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l="13290"/>
          <a:stretch/>
        </p:blipFill>
        <p:spPr>
          <a:xfrm>
            <a:off x="3613528" y="1478347"/>
            <a:ext cx="8387128" cy="588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503712" y="134076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FIDEICOMISOS PÚBLICOS VIGENTES</a:t>
            </a:r>
            <a:b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Número de Fideicomisos por Entidad del Estado</a:t>
            </a:r>
            <a:b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Al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21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de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mayo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de 2021</a:t>
            </a:r>
            <a:endParaRPr lang="es-ES" sz="2400" b="1" dirty="0">
              <a:solidFill>
                <a:srgbClr val="002060"/>
              </a:solidFill>
              <a:latin typeface="Times" pitchFamily="18" charset="0"/>
            </a:endParaRP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3014414108"/>
              </p:ext>
            </p:extLst>
          </p:nvPr>
        </p:nvGraphicFramePr>
        <p:xfrm>
          <a:off x="3647728" y="2348880"/>
          <a:ext cx="8177562" cy="421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" y="2842096"/>
            <a:ext cx="2488882" cy="117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" y="1910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4"/>
          <p:cNvSpPr txBox="1"/>
          <p:nvPr/>
        </p:nvSpPr>
        <p:spPr>
          <a:xfrm>
            <a:off x="5015880" y="404664"/>
            <a:ext cx="6192688" cy="125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FIDEICOMISOS </a:t>
            </a: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PUBLICOS VIGENTES </a:t>
            </a:r>
            <a:b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</a:b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Categoría de Financiamiento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Al </a:t>
            </a:r>
            <a:r>
              <a:rPr lang="es-ES" sz="24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21 </a:t>
            </a: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 </a:t>
            </a:r>
            <a:r>
              <a:rPr lang="es-ES" sz="24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mayo </a:t>
            </a:r>
            <a:r>
              <a:rPr lang="es-ES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</a:t>
            </a:r>
            <a:r>
              <a:rPr lang="es-GT" sz="24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 2021</a:t>
            </a:r>
            <a:endParaRPr lang="es-ES" sz="2400" b="1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604352466"/>
              </p:ext>
            </p:extLst>
          </p:nvPr>
        </p:nvGraphicFramePr>
        <p:xfrm>
          <a:off x="3575720" y="1916832"/>
          <a:ext cx="828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 txBox="1"/>
          <p:nvPr/>
        </p:nvSpPr>
        <p:spPr>
          <a:xfrm>
            <a:off x="4943872" y="332656"/>
            <a:ext cx="6733452" cy="12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70C0"/>
                </a:solidFill>
              </a:rPr>
              <a:t>FIDEICOMISOS PUBLICOS VIGENTES</a:t>
            </a:r>
            <a:br>
              <a:rPr lang="es-ES" sz="2400" b="1" dirty="0">
                <a:solidFill>
                  <a:srgbClr val="0070C0"/>
                </a:solidFill>
              </a:rPr>
            </a:br>
            <a:r>
              <a:rPr lang="es-ES" sz="2400" b="1" dirty="0">
                <a:solidFill>
                  <a:srgbClr val="0070C0"/>
                </a:solidFill>
              </a:rPr>
              <a:t>Número de Fideicomisos por Fiduciario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70C0"/>
                </a:solidFill>
              </a:rPr>
              <a:t>Al </a:t>
            </a:r>
            <a:r>
              <a:rPr lang="es-ES" sz="2400" b="1" dirty="0" smtClean="0">
                <a:solidFill>
                  <a:srgbClr val="0070C0"/>
                </a:solidFill>
              </a:rPr>
              <a:t>21</a:t>
            </a:r>
            <a:r>
              <a:rPr lang="es-GT" sz="2400" b="1" dirty="0" smtClean="0">
                <a:solidFill>
                  <a:srgbClr val="0070C0"/>
                </a:solidFill>
              </a:rPr>
              <a:t> </a:t>
            </a:r>
            <a:r>
              <a:rPr lang="es-GT" sz="2400" b="1" dirty="0">
                <a:solidFill>
                  <a:srgbClr val="0070C0"/>
                </a:solidFill>
              </a:rPr>
              <a:t>de  </a:t>
            </a:r>
            <a:r>
              <a:rPr lang="es-GT" sz="2400" b="1" dirty="0" smtClean="0">
                <a:solidFill>
                  <a:srgbClr val="0070C0"/>
                </a:solidFill>
              </a:rPr>
              <a:t>mayo </a:t>
            </a:r>
            <a:r>
              <a:rPr lang="es-GT" sz="2400" b="1" dirty="0">
                <a:solidFill>
                  <a:srgbClr val="0070C0"/>
                </a:solidFill>
              </a:rPr>
              <a:t>de 2021</a:t>
            </a:r>
            <a:endParaRPr lang="es-ES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850969367"/>
              </p:ext>
            </p:extLst>
          </p:nvPr>
        </p:nvGraphicFramePr>
        <p:xfrm>
          <a:off x="3575720" y="1916832"/>
          <a:ext cx="820891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84</Words>
  <Application>Microsoft Office PowerPoint</Application>
  <PresentationFormat>Personalizado</PresentationFormat>
  <Paragraphs>19</Paragraphs>
  <Slides>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Arial</vt:lpstr>
      <vt:lpstr>Calibri</vt:lpstr>
      <vt:lpstr>Times</vt:lpstr>
      <vt:lpstr>Montserrat Medium</vt:lpstr>
      <vt:lpstr>Montserrat ExtraBold</vt:lpstr>
      <vt:lpstr>Montserrat</vt:lpstr>
      <vt:lpstr>Montserrat SemiBold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Septiandika Pratama</dc:creator>
  <cp:lastModifiedBy>Luis Adrián Guerra</cp:lastModifiedBy>
  <cp:revision>13</cp:revision>
  <dcterms:created xsi:type="dcterms:W3CDTF">2019-03-14T23:44:23Z</dcterms:created>
  <dcterms:modified xsi:type="dcterms:W3CDTF">2021-05-21T14:44:28Z</dcterms:modified>
</cp:coreProperties>
</file>