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65" r:id="rId5"/>
    <p:sldId id="261" r:id="rId6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346"/>
    <a:srgbClr val="208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2"/>
    <p:restoredTop sz="94686"/>
  </p:normalViewPr>
  <p:slideViewPr>
    <p:cSldViewPr snapToGrid="0" snapToObjects="1">
      <p:cViewPr>
        <p:scale>
          <a:sx n="76" d="100"/>
          <a:sy n="76" d="100"/>
        </p:scale>
        <p:origin x="-58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395837047765575E-2"/>
          <c:y val="6.4197597611269835E-2"/>
          <c:w val="0.91060410934848246"/>
          <c:h val="0.74042470472440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Fideicomisos</c:v>
                </c:pt>
              </c:strCache>
            </c:strRef>
          </c:tx>
          <c:spPr>
            <a:ln>
              <a:solidFill>
                <a:schemeClr val="tx2">
                  <a:lumMod val="75000"/>
                  <a:lumOff val="2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366CC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3300"/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c:spPr>
          </c:dPt>
          <c:dLbls>
            <c:txPr>
              <a:bodyPr/>
              <a:lstStyle/>
              <a:p>
                <a:pPr>
                  <a:defRPr sz="2000" b="1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2"/>
                <c:pt idx="0">
                  <c:v>Admón. Central</c:v>
                </c:pt>
                <c:pt idx="1">
                  <c:v>Descentralizadas y Autónomas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18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14624"/>
        <c:axId val="24316160"/>
      </c:barChart>
      <c:catAx>
        <c:axId val="24314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" pitchFamily="18" charset="0"/>
              </a:defRPr>
            </a:pPr>
            <a:endParaRPr lang="es-GT"/>
          </a:p>
        </c:txPr>
        <c:crossAx val="24316160"/>
        <c:crosses val="autoZero"/>
        <c:auto val="1"/>
        <c:lblAlgn val="ctr"/>
        <c:lblOffset val="100"/>
        <c:noMultiLvlLbl val="0"/>
      </c:catAx>
      <c:valAx>
        <c:axId val="24316160"/>
        <c:scaling>
          <c:orientation val="minMax"/>
          <c:max val="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s-GT"/>
          </a:p>
        </c:txPr>
        <c:crossAx val="2431462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latin typeface="Times" pitchFamily="18" charset="0"/>
              </a:rPr>
              <a:t>Total de Fideicomisos: </a:t>
            </a:r>
            <a:r>
              <a:rPr lang="en-US" dirty="0" smtClean="0">
                <a:latin typeface="Times" pitchFamily="18" charset="0"/>
              </a:rPr>
              <a:t>24</a:t>
            </a:r>
            <a:endParaRPr lang="en-US" dirty="0" smtClean="0">
              <a:latin typeface="Times" pitchFamily="18" charset="0"/>
            </a:endParaRPr>
          </a:p>
          <a:p>
            <a:pPr>
              <a:defRPr/>
            </a:pPr>
            <a:r>
              <a:rPr lang="en-US" sz="2160" b="1" i="0" u="none" strike="noStrike" baseline="0" dirty="0" err="1" smtClean="0">
                <a:effectLst/>
                <a:latin typeface="Times" pitchFamily="18" charset="0"/>
              </a:rPr>
              <a:t>Número</a:t>
            </a:r>
            <a:r>
              <a:rPr lang="en-US" sz="2160" b="1" i="0" u="none" strike="noStrike" baseline="0" dirty="0" smtClean="0">
                <a:effectLst/>
                <a:latin typeface="Times" pitchFamily="18" charset="0"/>
              </a:rPr>
              <a:t> de </a:t>
            </a:r>
            <a:r>
              <a:rPr lang="en-US" sz="2160" b="1" i="0" u="none" strike="noStrike" baseline="0" dirty="0" err="1" smtClean="0">
                <a:effectLst/>
                <a:latin typeface="Times" pitchFamily="18" charset="0"/>
              </a:rPr>
              <a:t>Fideicomisos</a:t>
            </a:r>
            <a:r>
              <a:rPr lang="en-US" sz="2160" b="1" i="0" u="none" strike="noStrike" baseline="0" dirty="0" smtClean="0">
                <a:effectLst/>
                <a:latin typeface="Times" pitchFamily="18" charset="0"/>
              </a:rPr>
              <a:t> y </a:t>
            </a:r>
            <a:r>
              <a:rPr lang="en-US" sz="2160" b="1" i="0" u="none" strike="noStrike" baseline="0" dirty="0" err="1" smtClean="0">
                <a:effectLst/>
                <a:latin typeface="Times" pitchFamily="18" charset="0"/>
              </a:rPr>
              <a:t>Porcentaje</a:t>
            </a:r>
            <a:r>
              <a:rPr lang="en-US" sz="2160" b="1" i="0" u="none" strike="noStrike" baseline="0" dirty="0" smtClean="0">
                <a:effectLst/>
                <a:latin typeface="Times" pitchFamily="18" charset="0"/>
              </a:rPr>
              <a:t> del Total </a:t>
            </a:r>
            <a:endParaRPr lang="en-US" dirty="0" smtClean="0">
              <a:latin typeface="Times" pitchFamily="18" charset="0"/>
            </a:endParaRPr>
          </a:p>
          <a:p>
            <a:pPr>
              <a:defRPr/>
            </a:pPr>
            <a:endParaRPr lang="en-US" dirty="0">
              <a:latin typeface="Times" pitchFamily="18" charset="0"/>
            </a:endParaRPr>
          </a:p>
        </c:rich>
      </c:tx>
      <c:layout>
        <c:manualLayout>
          <c:xMode val="edge"/>
          <c:yMode val="edge"/>
          <c:x val="0.19902500456146685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Fideicomisos</c:v>
                </c:pt>
              </c:strCache>
            </c:strRef>
          </c:tx>
          <c:spPr>
            <a:solidFill>
              <a:srgbClr val="3366CC"/>
            </a:solidFill>
            <a:ln>
              <a:solidFill>
                <a:srgbClr val="000000"/>
              </a:solidFill>
            </a:ln>
          </c:spPr>
          <c:explosion val="9"/>
          <c:dPt>
            <c:idx val="0"/>
            <c:bubble3D val="0"/>
            <c:spPr>
              <a:solidFill>
                <a:srgbClr val="FFFF99"/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bubble3D val="0"/>
            <c:spPr>
              <a:solidFill>
                <a:srgbClr val="FF3300"/>
              </a:solidFill>
              <a:ln>
                <a:solidFill>
                  <a:srgbClr val="000000"/>
                </a:solidFill>
              </a:ln>
            </c:spPr>
          </c:dPt>
          <c:dLbls>
            <c:dLbl>
              <c:idx val="0"/>
              <c:layout>
                <c:manualLayout>
                  <c:x val="7.6833444192263178E-2"/>
                  <c:y val="6.160285433070866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0493710053047486"/>
                  <c:y val="3.7812499999999999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2.7478493528509559E-2"/>
                  <c:y val="-0.23567470472440938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600">
                    <a:latin typeface="Times" pitchFamily="18" charset="0"/>
                  </a:defRPr>
                </a:pPr>
                <a:endParaRPr lang="es-G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Hoja1!$A$2:$A$4</c:f>
              <c:strCache>
                <c:ptCount val="3"/>
                <c:pt idx="0">
                  <c:v>Financiamiento Reembolsable</c:v>
                </c:pt>
                <c:pt idx="1">
                  <c:v>Mixto</c:v>
                </c:pt>
                <c:pt idx="2">
                  <c:v>Financiamiento No Reembolsable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Número de Fideicomisos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D399E3"/>
              </a:solidFill>
            </c:spPr>
          </c:dPt>
          <c:dPt>
            <c:idx val="1"/>
            <c:invertIfNegative val="0"/>
            <c:bubble3D val="0"/>
            <c:spPr>
              <a:solidFill>
                <a:srgbClr val="90B07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F56378"/>
              </a:solidFill>
            </c:spPr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A31C01"/>
              </a:solidFill>
            </c:spPr>
          </c:dPt>
          <c:dPt>
            <c:idx val="8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33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3366CC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Hoja1!$A$2:$A$10</c:f>
              <c:strCache>
                <c:ptCount val="9"/>
                <c:pt idx="0">
                  <c:v>BCIE</c:v>
                </c:pt>
                <c:pt idx="1">
                  <c:v>G&amp;T Continental</c:v>
                </c:pt>
                <c:pt idx="2">
                  <c:v>BANTRAB</c:v>
                </c:pt>
                <c:pt idx="3">
                  <c:v>Financiera G&amp;T</c:v>
                </c:pt>
                <c:pt idx="4">
                  <c:v>BAM</c:v>
                </c:pt>
                <c:pt idx="5">
                  <c:v>BANGUAT</c:v>
                </c:pt>
                <c:pt idx="6">
                  <c:v>INDUSTRIAL</c:v>
                </c:pt>
                <c:pt idx="7">
                  <c:v>CHN</c:v>
                </c:pt>
                <c:pt idx="8">
                  <c:v>BANRURAL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7</c:v>
                </c:pt>
                <c:pt idx="8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921984"/>
        <c:axId val="24923520"/>
        <c:axId val="0"/>
      </c:bar3DChart>
      <c:catAx>
        <c:axId val="249219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" pitchFamily="18" charset="0"/>
              </a:defRPr>
            </a:pPr>
            <a:endParaRPr lang="es-GT"/>
          </a:p>
        </c:txPr>
        <c:crossAx val="24923520"/>
        <c:crosses val="autoZero"/>
        <c:auto val="1"/>
        <c:lblAlgn val="ctr"/>
        <c:lblOffset val="100"/>
        <c:noMultiLvlLbl val="0"/>
      </c:catAx>
      <c:valAx>
        <c:axId val="24923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s-GT"/>
          </a:p>
        </c:txPr>
        <c:crossAx val="24921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F12F2-38E1-D24A-81FF-6023A3A45300}" type="datetimeFigureOut">
              <a:rPr lang="es-GT" smtClean="0"/>
              <a:t>23/06/2020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B5F42-48E4-2641-ACFC-8AC5ECF8888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4330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4505B38-A941-FA41-907C-05A204FB0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730B9B6C-86AF-E940-9D9C-3A245B0F2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3B33411-0A07-FF42-B124-80E5D92AB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23/06/2020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2190DBD-AA12-504A-A03A-F0DFBEB80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434B0B9-644F-4847-B4CC-DBA664C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0858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8FE2B7F-C2B2-EA4F-A897-A18952106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E207E79B-E098-324B-AB11-1E3659EA2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704BCB0-BDD2-024F-B179-BB0F7DD23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23/06/2020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FA54720-234C-BB47-8362-EE59258F9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59B42DD-1C67-114E-89FC-EFF96326C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3270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2CC33092-DA95-3542-A022-41E8C6653D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BEA3373D-D34E-7C48-8D6A-3CC479787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C9D8228-CE4C-A843-88E9-4622BD833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23/06/2020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01C196B-386C-5742-99A0-7367BBCAB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B18188F-289C-2249-B3CC-D4EC19B2A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6300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7A7A94A-E236-BE4E-9075-6AB569AF6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5A2CCF7-A431-1342-889C-F1DE1E3DA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A9E99B9-5BE2-7D43-9B19-D16F62C77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23/06/2020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2EDF084-59E5-9648-85B8-EF967081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2E1E953-2FEA-C748-8087-38496391B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3110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B98EBF0-DF27-5243-BEB5-8A4B24EA8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B57449C-BA86-7D40-B546-665BF585F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16D22DF-D9E2-944F-B77F-88CE29E63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23/06/2020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4C85271-888D-8B4E-BCAC-D886443BC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A85926E-0B6A-7144-98CE-1BCB03CAF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9760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93B1CFD-5FCE-7B46-9B63-4985DF932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0A62ECE-CE18-474D-A716-7725508C7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994D3E5D-B497-AA48-9E07-2D7CBCBDF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70D21579-EBCA-464E-BC8D-80068B0AB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23/06/2020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33B580D-AFCA-594B-895C-C24EFD0EA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3C19E95-82A7-564F-8A82-A7C12C095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1962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C51A2BC-2E61-BC46-93B0-781562C3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16D238DF-5A16-2041-9F85-3D8D04FFE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B9DB25E4-B5BB-594E-A2AB-9A485216F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045AE2DA-ED47-8445-ACBF-59D7E1AF36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226339C5-8ACC-CD48-B2B6-B5DB17358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A90D19A9-918E-CA43-811C-5F9869F6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23/06/2020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CBE71287-F162-1747-9308-5281361B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FE7FD4D2-014B-FD45-B3B6-BED374FB4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955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C4BABED-5869-CD46-9F95-4C4FC75D2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3386D041-483D-CF43-AE12-16779B8BF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23/06/2020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69DC0F2F-1146-DF48-AC2B-70B328D9B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9D204D8-DE8B-7842-A077-8050E5F8B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5832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3967EFF7-0140-5049-AF2D-14861FFE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23/06/2020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E9FC302D-7BD2-D34B-8877-43AEE6B88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E83FC240-0716-C744-8931-4C2B0178F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9901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FBD5990-D063-5B40-8431-B2DCC7CFD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4E7A3FB-716F-9E4F-8FFD-9F0EF9D9B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24A15441-230D-FC44-8259-606994617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7ABD8EB5-CC5D-7746-BE06-FCA41BD60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23/06/2020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5E9F55A-5A06-D540-ADEB-3EB633644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D050FCE-EE59-974D-88E5-9534FB52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4030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440FB1C-E750-AB4D-8E9C-50E8A3D86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B3703B15-D9E5-574E-BD43-734824F065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3957F57C-A674-BA44-87DA-1C8E6E428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CEAD8427-D1D3-244A-ACD8-CEA6FC7B4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E04D1-90CA-004C-BD70-28A500F7C193}" type="datetimeFigureOut">
              <a:rPr lang="es-GT" smtClean="0"/>
              <a:t>23/06/2020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E9AB019-D240-C641-9F04-0C9FA884F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71A2164-3693-D541-B7F3-0852FADB8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9639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C8055BBF-73F6-1146-B789-CE833327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A4C23DD1-B3AB-5446-8C58-EA12C9F1B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A817D9F-87C5-5C4D-8F4D-04EFC29F80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E04D1-90CA-004C-BD70-28A500F7C193}" type="datetimeFigureOut">
              <a:rPr lang="es-GT" smtClean="0"/>
              <a:t>23/06/2020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8FF6F47-99AE-A34A-A4AF-6D1626AB0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7F457CF-6B79-1D4A-9651-DF4E5D51A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2D9D8-AFE7-4443-B5F2-3FA5300A78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0812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F9D1D4E4-E7CF-024B-B89D-FC6E7161C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2" y="0"/>
            <a:ext cx="12192000" cy="684160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4B9DA3EF-A664-9146-824A-24CA5B016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074" y="5211638"/>
            <a:ext cx="3479982" cy="1091759"/>
          </a:xfrm>
          <a:prstGeom prst="rect">
            <a:avLst/>
          </a:prstGeom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636191" y="801993"/>
            <a:ext cx="80645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GT" sz="4000" b="1" dirty="0" smtClean="0">
                <a:solidFill>
                  <a:schemeClr val="bg1"/>
                </a:solidFill>
                <a:latin typeface="Times" pitchFamily="18" charset="0"/>
              </a:rPr>
              <a:t>MINISTERIO DE FINANZAS PÚBLICAS</a:t>
            </a:r>
            <a:endParaRPr lang="es-GT" sz="4000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636191" y="2580362"/>
            <a:ext cx="89483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4000" b="1" dirty="0">
                <a:solidFill>
                  <a:schemeClr val="bg1"/>
                </a:solidFill>
                <a:latin typeface="Times" pitchFamily="18" charset="0"/>
              </a:rPr>
              <a:t>FIDEICOMISOS PÚBLICOS VIGENTES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707338" y="4674970"/>
            <a:ext cx="6806008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GT" sz="3200" b="1" dirty="0">
                <a:solidFill>
                  <a:schemeClr val="bg1"/>
                </a:solidFill>
                <a:latin typeface="Times New Roman" pitchFamily="18" charset="0"/>
              </a:rPr>
              <a:t>Guatemala, </a:t>
            </a:r>
            <a:r>
              <a:rPr lang="es-GT" sz="3200" b="1" dirty="0" smtClean="0">
                <a:solidFill>
                  <a:schemeClr val="bg1"/>
                </a:solidFill>
                <a:latin typeface="Times New Roman" pitchFamily="18" charset="0"/>
              </a:rPr>
              <a:t>23 </a:t>
            </a:r>
            <a:r>
              <a:rPr lang="es-GT" sz="3200" b="1" dirty="0" smtClean="0">
                <a:solidFill>
                  <a:schemeClr val="bg1"/>
                </a:solidFill>
                <a:latin typeface="Times New Roman" pitchFamily="18" charset="0"/>
              </a:rPr>
              <a:t>de </a:t>
            </a:r>
            <a:r>
              <a:rPr lang="es-GT" sz="3200" b="1" dirty="0" smtClean="0">
                <a:solidFill>
                  <a:schemeClr val="bg1"/>
                </a:solidFill>
                <a:latin typeface="Times New Roman" pitchFamily="18" charset="0"/>
              </a:rPr>
              <a:t>junio de </a:t>
            </a:r>
            <a:r>
              <a:rPr lang="es-GT" sz="3200" b="1" dirty="0" smtClean="0">
                <a:solidFill>
                  <a:schemeClr val="bg1"/>
                </a:solidFill>
                <a:latin typeface="Times New Roman" pitchFamily="18" charset="0"/>
              </a:rPr>
              <a:t>2020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s-GT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24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6055F8B1-B53B-374E-A407-5A52A84FB97F}"/>
              </a:ext>
            </a:extLst>
          </p:cNvPr>
          <p:cNvSpPr/>
          <p:nvPr/>
        </p:nvSpPr>
        <p:spPr>
          <a:xfrm>
            <a:off x="0" y="0"/>
            <a:ext cx="10358903" cy="1304144"/>
          </a:xfrm>
          <a:prstGeom prst="rect">
            <a:avLst/>
          </a:prstGeom>
          <a:solidFill>
            <a:srgbClr val="0E2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99A5D06F-4AAB-7847-8D8A-1AEA6962C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43" y="107435"/>
            <a:ext cx="1721505" cy="99607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84B56D63-CF73-B345-AB09-37562A30B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493" y="243869"/>
            <a:ext cx="1653915" cy="85964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510689" y="1548328"/>
            <a:ext cx="88482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>
                <a:latin typeface="Times" pitchFamily="18" charset="0"/>
              </a:rPr>
              <a:t>FIDEICOMISOS </a:t>
            </a:r>
            <a:r>
              <a:rPr lang="es-ES" sz="2800" b="1" dirty="0" smtClean="0">
                <a:latin typeface="Times" pitchFamily="18" charset="0"/>
              </a:rPr>
              <a:t>PÚBLICOS  VIGENTES CONSTITUÍDOS </a:t>
            </a:r>
            <a:r>
              <a:rPr lang="es-ES" sz="2800" b="1" dirty="0">
                <a:latin typeface="Times" pitchFamily="18" charset="0"/>
              </a:rPr>
              <a:t>POR ENTIDADES DE LA  </a:t>
            </a:r>
            <a:r>
              <a:rPr lang="es-ES" sz="2800" b="1" dirty="0" smtClean="0">
                <a:latin typeface="Times" pitchFamily="18" charset="0"/>
              </a:rPr>
              <a:t>ADMINISTRACIÓN </a:t>
            </a:r>
            <a:r>
              <a:rPr lang="es-ES" sz="2800" b="1" dirty="0">
                <a:latin typeface="Times" pitchFamily="18" charset="0"/>
              </a:rPr>
              <a:t>CENTRAL, DESCENTRALIZADAS Y </a:t>
            </a:r>
            <a:r>
              <a:rPr lang="es-ES" sz="2800" b="1" dirty="0" smtClean="0">
                <a:latin typeface="Times" pitchFamily="18" charset="0"/>
              </a:rPr>
              <a:t>AUTÓNOMAS </a:t>
            </a:r>
            <a:endParaRPr lang="es-ES" sz="2800" b="1" dirty="0">
              <a:latin typeface="Times" pitchFamily="18" charset="0"/>
            </a:endParaRPr>
          </a:p>
          <a:p>
            <a:pPr>
              <a:defRPr/>
            </a:pPr>
            <a:endParaRPr lang="es-ES" sz="2800" dirty="0">
              <a:latin typeface="Times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s-ES" sz="2800" dirty="0">
                <a:latin typeface="Times" pitchFamily="18" charset="0"/>
              </a:rPr>
              <a:t>Situación actual</a:t>
            </a:r>
          </a:p>
          <a:p>
            <a:pPr>
              <a:buFont typeface="Wingdings" pitchFamily="2" charset="2"/>
              <a:buChar char="§"/>
            </a:pPr>
            <a:r>
              <a:rPr lang="es-ES" sz="2800" dirty="0">
                <a:latin typeface="Times" pitchFamily="18" charset="0"/>
              </a:rPr>
              <a:t>Número de fideicomisos por entidad del Estado</a:t>
            </a:r>
          </a:p>
          <a:p>
            <a:pPr>
              <a:buFont typeface="Wingdings" pitchFamily="2" charset="2"/>
              <a:buChar char="§"/>
            </a:pPr>
            <a:r>
              <a:rPr lang="es-ES" sz="2800" dirty="0">
                <a:latin typeface="Times" pitchFamily="18" charset="0"/>
              </a:rPr>
              <a:t>Categoría de financiamiento</a:t>
            </a:r>
          </a:p>
          <a:p>
            <a:pPr>
              <a:buFont typeface="Wingdings" pitchFamily="2" charset="2"/>
              <a:buChar char="§"/>
            </a:pPr>
            <a:r>
              <a:rPr lang="es-ES" sz="2800" dirty="0">
                <a:latin typeface="Times" pitchFamily="18" charset="0"/>
              </a:rPr>
              <a:t>Número de fideicomisos por Fiduciario </a:t>
            </a:r>
          </a:p>
        </p:txBody>
      </p:sp>
    </p:spTree>
    <p:extLst>
      <p:ext uri="{BB962C8B-B14F-4D97-AF65-F5344CB8AC3E}">
        <p14:creationId xmlns:p14="http://schemas.microsoft.com/office/powerpoint/2010/main" val="2268366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6055F8B1-B53B-374E-A407-5A52A84FB97F}"/>
              </a:ext>
            </a:extLst>
          </p:cNvPr>
          <p:cNvSpPr/>
          <p:nvPr/>
        </p:nvSpPr>
        <p:spPr>
          <a:xfrm flipH="1">
            <a:off x="10575559" y="1054238"/>
            <a:ext cx="1616439" cy="5803761"/>
          </a:xfrm>
          <a:prstGeom prst="rect">
            <a:avLst/>
          </a:prstGeom>
          <a:solidFill>
            <a:srgbClr val="0E2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71BF2D1-686D-C04C-AC71-06762905A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201" y="5921115"/>
            <a:ext cx="1424898" cy="8244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48FD491E-3324-8047-B399-59B63CC4F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559" y="198898"/>
            <a:ext cx="1466540" cy="762253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20147" y="658212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FIDEICOMISOS PÚBLICOS VIGENTES</a:t>
            </a:r>
            <a:b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</a:b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Número de Fideicomisos por Entidad del Estado</a:t>
            </a:r>
            <a:b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</a:b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Al </a:t>
            </a: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23 </a:t>
            </a: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de </a:t>
            </a: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junio de </a:t>
            </a:r>
            <a:r>
              <a:rPr lang="es-ES" sz="2400" b="1" dirty="0" smtClean="0">
                <a:solidFill>
                  <a:schemeClr val="tx2"/>
                </a:solidFill>
                <a:latin typeface="Times" pitchFamily="18" charset="0"/>
              </a:rPr>
              <a:t>2020</a:t>
            </a:r>
            <a:endParaRPr lang="es-ES" sz="2400" b="1" dirty="0">
              <a:solidFill>
                <a:schemeClr val="tx2"/>
              </a:solidFill>
              <a:latin typeface="Times" pitchFamily="18" charset="0"/>
            </a:endParaRPr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528165177"/>
              </p:ext>
            </p:extLst>
          </p:nvPr>
        </p:nvGraphicFramePr>
        <p:xfrm>
          <a:off x="1654656" y="1847550"/>
          <a:ext cx="8177562" cy="4217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2229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6055F8B1-B53B-374E-A407-5A52A84FB97F}"/>
              </a:ext>
            </a:extLst>
          </p:cNvPr>
          <p:cNvSpPr/>
          <p:nvPr/>
        </p:nvSpPr>
        <p:spPr>
          <a:xfrm flipH="1">
            <a:off x="10575559" y="1054238"/>
            <a:ext cx="1616439" cy="5803761"/>
          </a:xfrm>
          <a:prstGeom prst="rect">
            <a:avLst/>
          </a:prstGeom>
          <a:solidFill>
            <a:srgbClr val="0E2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71BF2D1-686D-C04C-AC71-06762905A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201" y="5921115"/>
            <a:ext cx="1424898" cy="8244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48FD491E-3324-8047-B399-59B63CC4F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559" y="198898"/>
            <a:ext cx="1466540" cy="762253"/>
          </a:xfrm>
          <a:prstGeom prst="rect">
            <a:avLst/>
          </a:prstGeom>
        </p:spPr>
      </p:pic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1707861466"/>
              </p:ext>
            </p:extLst>
          </p:nvPr>
        </p:nvGraphicFramePr>
        <p:xfrm>
          <a:off x="1253603" y="1820683"/>
          <a:ext cx="828680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69627" y="38965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FIDEICOMISOS PUBLICOS VIGENTES </a:t>
            </a:r>
            <a:b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</a:b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Categoría</a:t>
            </a:r>
            <a:r>
              <a:rPr kumimoji="0" lang="es-ES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 de Financiamiento</a:t>
            </a: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Al 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23 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de 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junio </a:t>
            </a: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de</a:t>
            </a:r>
            <a:r>
              <a:rPr kumimoji="0" lang="es-GT" sz="24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 </a:t>
            </a:r>
            <a:r>
              <a:rPr kumimoji="0" lang="es-GT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2020</a:t>
            </a:r>
            <a:endParaRPr kumimoji="0" lang="es-ES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9339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6055F8B1-B53B-374E-A407-5A52A84FB97F}"/>
              </a:ext>
            </a:extLst>
          </p:cNvPr>
          <p:cNvSpPr/>
          <p:nvPr/>
        </p:nvSpPr>
        <p:spPr>
          <a:xfrm flipH="1">
            <a:off x="10575559" y="1054238"/>
            <a:ext cx="1616439" cy="5803761"/>
          </a:xfrm>
          <a:prstGeom prst="rect">
            <a:avLst/>
          </a:prstGeom>
          <a:solidFill>
            <a:srgbClr val="0E2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71BF2D1-686D-C04C-AC71-06762905A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201" y="5921115"/>
            <a:ext cx="1424898" cy="8244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48FD491E-3324-8047-B399-59B63CC4F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559" y="198898"/>
            <a:ext cx="1466540" cy="762253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464217" y="38965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FIDEICOMISOS PUBLICOS VIGENTES</a:t>
            </a:r>
            <a:br>
              <a:rPr kumimoji="0" lang="es-E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</a:br>
            <a:r>
              <a:rPr kumimoji="0" lang="es-E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Número de Fideicomisos por Fiduciario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Al </a:t>
            </a:r>
            <a:r>
              <a:rPr kumimoji="0" lang="es-GT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23 </a:t>
            </a:r>
            <a:r>
              <a:rPr kumimoji="0" lang="es-GT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de </a:t>
            </a:r>
            <a:r>
              <a:rPr kumimoji="0" lang="es-GT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junio </a:t>
            </a:r>
            <a:r>
              <a:rPr kumimoji="0" lang="es-GT" sz="22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de </a:t>
            </a:r>
            <a:r>
              <a:rPr kumimoji="0" lang="es-GT" sz="22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" pitchFamily="18" charset="0"/>
                <a:ea typeface="+mj-ea"/>
                <a:cs typeface="+mj-cs"/>
              </a:rPr>
              <a:t>2020</a:t>
            </a:r>
            <a:endParaRPr kumimoji="0" lang="es-ES" sz="2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" pitchFamily="18" charset="0"/>
              <a:ea typeface="+mj-ea"/>
              <a:cs typeface="+mj-cs"/>
            </a:endParaRP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2854751710"/>
              </p:ext>
            </p:extLst>
          </p:nvPr>
        </p:nvGraphicFramePr>
        <p:xfrm>
          <a:off x="1557111" y="1532651"/>
          <a:ext cx="820891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26807" y="1988840"/>
            <a:ext cx="3095625" cy="847725"/>
          </a:xfrm>
          <a:prstGeom prst="rect">
            <a:avLst/>
          </a:prstGeom>
          <a:solidFill>
            <a:srgbClr val="E4EBF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400" b="1" dirty="0">
                <a:latin typeface="Times" pitchFamily="18" charset="0"/>
              </a:rPr>
              <a:t>Total: </a:t>
            </a:r>
            <a:r>
              <a:rPr lang="es-MX" sz="2400" b="1" dirty="0" smtClean="0">
                <a:latin typeface="Times" pitchFamily="18" charset="0"/>
              </a:rPr>
              <a:t>24 </a:t>
            </a:r>
            <a:r>
              <a:rPr lang="es-MX" sz="2400" b="1" dirty="0" smtClean="0">
                <a:latin typeface="Times" pitchFamily="18" charset="0"/>
              </a:rPr>
              <a:t>Fideicomisos </a:t>
            </a:r>
            <a:r>
              <a:rPr lang="es-MX" sz="2400" b="1" dirty="0">
                <a:latin typeface="Times" pitchFamily="18" charset="0"/>
              </a:rPr>
              <a:t>Públicos</a:t>
            </a:r>
            <a:endParaRPr lang="es-ES" sz="2400" b="1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4028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77</Words>
  <Application>Microsoft Office PowerPoint</Application>
  <PresentationFormat>Personalizado</PresentationFormat>
  <Paragraphs>20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Luis Adrián Guerra</cp:lastModifiedBy>
  <cp:revision>28</cp:revision>
  <dcterms:created xsi:type="dcterms:W3CDTF">2020-01-15T18:14:59Z</dcterms:created>
  <dcterms:modified xsi:type="dcterms:W3CDTF">2020-06-23T14:55:25Z</dcterms:modified>
</cp:coreProperties>
</file>