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5" r:id="rId5"/>
    <p:sldId id="261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346"/>
    <a:srgbClr val="208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2"/>
    <p:restoredTop sz="94686"/>
  </p:normalViewPr>
  <p:slideViewPr>
    <p:cSldViewPr snapToGrid="0" snapToObjects="1">
      <p:cViewPr>
        <p:scale>
          <a:sx n="76" d="100"/>
          <a:sy n="76" d="100"/>
        </p:scale>
        <p:origin x="-5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95837047765575E-2"/>
          <c:y val="6.4197597611269835E-2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CC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18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21120"/>
        <c:axId val="22291200"/>
      </c:barChart>
      <c:catAx>
        <c:axId val="30021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" pitchFamily="18" charset="0"/>
              </a:defRPr>
            </a:pPr>
            <a:endParaRPr lang="es-GT"/>
          </a:p>
        </c:txPr>
        <c:crossAx val="22291200"/>
        <c:crosses val="autoZero"/>
        <c:auto val="1"/>
        <c:lblAlgn val="ctr"/>
        <c:lblOffset val="100"/>
        <c:noMultiLvlLbl val="0"/>
      </c:catAx>
      <c:valAx>
        <c:axId val="222912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300211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" pitchFamily="18" charset="0"/>
              </a:rPr>
              <a:t>Total de Fideicomisos: 24</a:t>
            </a:r>
          </a:p>
          <a:p>
            <a:pPr>
              <a:defRPr/>
            </a:pP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Número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Fideicomisos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y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Porcentaje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del Total </a:t>
            </a:r>
            <a:endParaRPr lang="en-US" dirty="0" smtClean="0">
              <a:latin typeface="Times" pitchFamily="18" charset="0"/>
            </a:endParaRPr>
          </a:p>
          <a:p>
            <a:pPr>
              <a:defRPr/>
            </a:pPr>
            <a:endParaRPr lang="en-US" dirty="0">
              <a:latin typeface="Times" pitchFamily="18" charset="0"/>
            </a:endParaRPr>
          </a:p>
        </c:rich>
      </c:tx>
      <c:layout>
        <c:manualLayout>
          <c:xMode val="edge"/>
          <c:yMode val="edge"/>
          <c:x val="0.19902500456146685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solidFill>
              <a:srgbClr val="3366CC"/>
            </a:solidFill>
            <a:ln>
              <a:solidFill>
                <a:srgbClr val="000000"/>
              </a:solidFill>
            </a:ln>
          </c:spPr>
          <c:explosion val="9"/>
          <c:dPt>
            <c:idx val="0"/>
            <c:bubble3D val="0"/>
            <c:spPr>
              <a:solidFill>
                <a:srgbClr val="FFFF99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FF330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7.6833444192263178E-2"/>
                  <c:y val="6.16028543307086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7478493528509559E-2"/>
                  <c:y val="-0.2356747047244093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Times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399E3"/>
              </a:solidFill>
            </c:spPr>
          </c:dPt>
          <c:dPt>
            <c:idx val="1"/>
            <c:invertIfNegative val="0"/>
            <c:bubble3D val="0"/>
            <c:spPr>
              <a:solidFill>
                <a:srgbClr val="90B07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56378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A31C01"/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3366CC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BCIE</c:v>
                </c:pt>
                <c:pt idx="1">
                  <c:v>G&amp;T Continental</c:v>
                </c:pt>
                <c:pt idx="2">
                  <c:v>BANTRAB</c:v>
                </c:pt>
                <c:pt idx="3">
                  <c:v>Financiera G&amp;T</c:v>
                </c:pt>
                <c:pt idx="4">
                  <c:v>BAM</c:v>
                </c:pt>
                <c:pt idx="5">
                  <c:v>BANGUAT</c:v>
                </c:pt>
                <c:pt idx="6">
                  <c:v>INDUSTRIAL</c:v>
                </c:pt>
                <c:pt idx="7">
                  <c:v>CHN</c:v>
                </c:pt>
                <c:pt idx="8">
                  <c:v>BANRURAL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11136"/>
        <c:axId val="24012672"/>
        <c:axId val="0"/>
      </c:bar3DChart>
      <c:catAx>
        <c:axId val="24011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" pitchFamily="18" charset="0"/>
              </a:defRPr>
            </a:pPr>
            <a:endParaRPr lang="es-GT"/>
          </a:p>
        </c:txPr>
        <c:crossAx val="24012672"/>
        <c:crosses val="autoZero"/>
        <c:auto val="1"/>
        <c:lblAlgn val="ctr"/>
        <c:lblOffset val="100"/>
        <c:noMultiLvlLbl val="0"/>
      </c:catAx>
      <c:valAx>
        <c:axId val="2401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GT"/>
          </a:p>
        </c:txPr>
        <c:crossAx val="2401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F12F2-38E1-D24A-81FF-6023A3A45300}" type="datetimeFigureOut">
              <a:rPr lang="es-GT" smtClean="0"/>
              <a:t>22/07/2020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5F42-48E4-2641-ACFC-8AC5ECF888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33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505B38-A941-FA41-907C-05A204FB0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30B9B6C-86AF-E940-9D9C-3A245B0F2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B33411-0A07-FF42-B124-80E5D92A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22/07/2020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2190DBD-AA12-504A-A03A-F0DFBEB8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34B0B9-644F-4847-B4CC-DBA664C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85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FE2B7F-C2B2-EA4F-A897-A1895210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207E79B-E098-324B-AB11-1E3659EA2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04BCB0-BDD2-024F-B179-BB0F7DD2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22/07/2020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A54720-234C-BB47-8362-EE59258F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9B42DD-1C67-114E-89FC-EFF96326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270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CC33092-DA95-3542-A022-41E8C6653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EA3373D-D34E-7C48-8D6A-3CC47978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9D8228-CE4C-A843-88E9-4622BD83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22/07/2020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01C196B-386C-5742-99A0-7367BBCA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18188F-289C-2249-B3CC-D4EC19B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300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7A94A-E236-BE4E-9075-6AB569AF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A2CCF7-A431-1342-889C-F1DE1E3D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9E99B9-5BE2-7D43-9B19-D16F62C7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22/07/2020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EDF084-59E5-9648-85B8-EF967081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2E1E953-2FEA-C748-8087-38496391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10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98EBF0-DF27-5243-BEB5-8A4B24EA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57449C-BA86-7D40-B546-665BF585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6D22DF-D9E2-944F-B77F-88CE29E6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22/07/2020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C85271-888D-8B4E-BCAC-D886443B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85926E-0B6A-7144-98CE-1BCB03CA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76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3B1CFD-5FCE-7B46-9B63-4985DF9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A62ECE-CE18-474D-A716-7725508C7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94D3E5D-B497-AA48-9E07-2D7CBCBD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D21579-EBCA-464E-BC8D-80068B0A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22/07/2020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3B580D-AFCA-594B-895C-C24EFD0E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3C19E95-82A7-564F-8A82-A7C12C09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962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1A2BC-2E61-BC46-93B0-781562C3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6D238DF-5A16-2041-9F85-3D8D04FF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9DB25E4-B5BB-594E-A2AB-9A485216F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45AE2DA-ED47-8445-ACBF-59D7E1AF3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26339C5-8ACC-CD48-B2B6-B5DB17358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90D19A9-918E-CA43-811C-5F9869F6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22/07/2020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BE71287-F162-1747-9308-5281361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E7FD4D2-014B-FD45-B3B6-BED374F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55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4BABED-5869-CD46-9F95-4C4FC75D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386D041-483D-CF43-AE12-16779B8B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22/07/2020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9DC0F2F-1146-DF48-AC2B-70B328D9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9D204D8-DE8B-7842-A077-8050E5F8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83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967EFF7-0140-5049-AF2D-14861FFE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22/07/2020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9FC302D-7BD2-D34B-8877-43AEE6B8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83FC240-0716-C744-8931-4C2B0178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901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BD5990-D063-5B40-8431-B2DCC7CF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4E7A3FB-716F-9E4F-8FFD-9F0EF9D9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4A15441-230D-FC44-8259-606994617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ABD8EB5-CC5D-7746-BE06-FCA41BD6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22/07/2020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5E9F55A-5A06-D540-ADEB-3EB63364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050FCE-EE59-974D-88E5-9534FB52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03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40FB1C-E750-AB4D-8E9C-50E8A3D8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3703B15-D9E5-574E-BD43-734824F06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957F57C-A674-BA44-87DA-1C8E6E42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EAD8427-D1D3-244A-ACD8-CEA6FC7B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22/07/2020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E9AB019-D240-C641-9F04-0C9FA884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71A2164-3693-D541-B7F3-0852FADB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639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8055BBF-73F6-1146-B789-CE833327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4C23DD1-B3AB-5446-8C58-EA12C9F1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817D9F-87C5-5C4D-8F4D-04EFC29F8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04D1-90CA-004C-BD70-28A500F7C193}" type="datetimeFigureOut">
              <a:rPr lang="es-GT" smtClean="0"/>
              <a:t>22/07/2020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8FF6F47-99AE-A34A-A4AF-6D1626AB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F457CF-6B79-1D4A-9651-DF4E5D51A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81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D1D4E4-E7CF-024B-B89D-FC6E7161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" y="0"/>
            <a:ext cx="12192000" cy="68416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B9DA3EF-A664-9146-824A-24CA5B01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74" y="5211638"/>
            <a:ext cx="3479982" cy="1091759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36191" y="801993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GT" sz="4000" b="1" dirty="0" smtClean="0">
                <a:solidFill>
                  <a:schemeClr val="bg1"/>
                </a:solidFill>
                <a:latin typeface="Times" pitchFamily="18" charset="0"/>
              </a:rPr>
              <a:t>MINISTERIO DE FINANZAS PÚBLICAS</a:t>
            </a:r>
            <a:endParaRPr lang="es-GT" sz="40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36191" y="2580362"/>
            <a:ext cx="8948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  <a:latin typeface="Times" pitchFamily="18" charset="0"/>
              </a:rPr>
              <a:t>FIDEICOMISOS PÚBLICOS VIGENTES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07338" y="4674970"/>
            <a:ext cx="680600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3200" b="1" dirty="0">
                <a:solidFill>
                  <a:schemeClr val="bg1"/>
                </a:solidFill>
                <a:latin typeface="Times New Roman" pitchFamily="18" charset="0"/>
              </a:rPr>
              <a:t>Guatemala,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22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de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julio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de 2020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GT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>
            <a:off x="0" y="0"/>
            <a:ext cx="10358903" cy="1304144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9A5D06F-4AAB-7847-8D8A-1AEA6962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3" y="107435"/>
            <a:ext cx="1721505" cy="9960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4B56D63-CF73-B345-AB09-37562A30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493" y="243869"/>
            <a:ext cx="1653915" cy="85964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10689" y="1548328"/>
            <a:ext cx="8848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Times" pitchFamily="18" charset="0"/>
              </a:rPr>
              <a:t>FIDEICOMISOS </a:t>
            </a:r>
            <a:r>
              <a:rPr lang="es-ES" sz="2800" b="1" dirty="0" smtClean="0">
                <a:latin typeface="Times" pitchFamily="18" charset="0"/>
              </a:rPr>
              <a:t>PÚBLICOS  VIGENTES CONSTITUÍDOS </a:t>
            </a:r>
            <a:r>
              <a:rPr lang="es-ES" sz="2800" b="1" dirty="0">
                <a:latin typeface="Times" pitchFamily="18" charset="0"/>
              </a:rPr>
              <a:t>POR ENTIDADES DE LA  </a:t>
            </a:r>
            <a:r>
              <a:rPr lang="es-ES" sz="2800" b="1" dirty="0" smtClean="0">
                <a:latin typeface="Times" pitchFamily="18" charset="0"/>
              </a:rPr>
              <a:t>ADMINISTRACIÓN </a:t>
            </a:r>
            <a:r>
              <a:rPr lang="es-ES" sz="2800" b="1" dirty="0">
                <a:latin typeface="Times" pitchFamily="18" charset="0"/>
              </a:rPr>
              <a:t>CENTRAL, DESCENTRALIZADAS Y </a:t>
            </a:r>
            <a:r>
              <a:rPr lang="es-ES" sz="2800" b="1" dirty="0" smtClean="0">
                <a:latin typeface="Times" pitchFamily="18" charset="0"/>
              </a:rPr>
              <a:t>AUTÓNOMAS </a:t>
            </a:r>
            <a:endParaRPr lang="es-ES" sz="2800" b="1" dirty="0">
              <a:latin typeface="Times" pitchFamily="18" charset="0"/>
            </a:endParaRPr>
          </a:p>
          <a:p>
            <a:pPr>
              <a:defRPr/>
            </a:pPr>
            <a:endParaRPr lang="es-ES" sz="2800" dirty="0">
              <a:latin typeface="Times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Situación actual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entidad del Estado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Categoría de financiamiento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22683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20147" y="65821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FIDEICOMISOS PÚBLICOS VIGENTES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Número de Fideicomisos por Entidad del Estado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Al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22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julio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2020</a:t>
            </a:r>
            <a:endParaRPr lang="es-ES" sz="2400" b="1" dirty="0">
              <a:solidFill>
                <a:schemeClr val="tx2"/>
              </a:solidFill>
              <a:latin typeface="Times" pitchFamily="18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403429021"/>
              </p:ext>
            </p:extLst>
          </p:nvPr>
        </p:nvGraphicFramePr>
        <p:xfrm>
          <a:off x="1654656" y="1847550"/>
          <a:ext cx="8177562" cy="42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22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707861466"/>
              </p:ext>
            </p:extLst>
          </p:nvPr>
        </p:nvGraphicFramePr>
        <p:xfrm>
          <a:off x="1253603" y="1820683"/>
          <a:ext cx="8286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6962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 </a:t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Categoría</a:t>
            </a:r>
            <a:r>
              <a:rPr kumimoji="0" lang="es-E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de Financiamiento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22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julio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</a:t>
            </a:r>
            <a:r>
              <a:rPr kumimoji="0" lang="es-GT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</a:t>
            </a:r>
            <a:r>
              <a:rPr kumimoji="0" lang="es-G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2020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933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6421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</a:t>
            </a:r>
            <a:b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Número de Fideicomisos por Fiduciario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22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julio </a:t>
            </a:r>
            <a:r>
              <a:rPr kumimoji="0" lang="es-GT" sz="2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2020</a:t>
            </a:r>
            <a:endParaRPr kumimoji="0" lang="es-ES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854751710"/>
              </p:ext>
            </p:extLst>
          </p:nvPr>
        </p:nvGraphicFramePr>
        <p:xfrm>
          <a:off x="1557111" y="1532651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26807" y="1988840"/>
            <a:ext cx="3095625" cy="847725"/>
          </a:xfrm>
          <a:prstGeom prst="rect">
            <a:avLst/>
          </a:prstGeom>
          <a:solidFill>
            <a:srgbClr val="E4EBF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 dirty="0">
                <a:latin typeface="Times" pitchFamily="18" charset="0"/>
              </a:rPr>
              <a:t>Total: </a:t>
            </a:r>
            <a:r>
              <a:rPr lang="es-MX" sz="2400" b="1" dirty="0" smtClean="0">
                <a:latin typeface="Times" pitchFamily="18" charset="0"/>
              </a:rPr>
              <a:t>24 Fideicomisos </a:t>
            </a:r>
            <a:r>
              <a:rPr lang="es-MX" sz="2400" b="1" dirty="0">
                <a:latin typeface="Times" pitchFamily="18" charset="0"/>
              </a:rPr>
              <a:t>Públicos</a:t>
            </a:r>
            <a:endParaRPr lang="es-ES" sz="24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02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77</Words>
  <Application>Microsoft Office PowerPoint</Application>
  <PresentationFormat>Personalizado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Adrián Guerra</cp:lastModifiedBy>
  <cp:revision>32</cp:revision>
  <dcterms:created xsi:type="dcterms:W3CDTF">2020-01-15T18:14:59Z</dcterms:created>
  <dcterms:modified xsi:type="dcterms:W3CDTF">2020-07-22T15:25:22Z</dcterms:modified>
</cp:coreProperties>
</file>