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theme/themeOverride1.xml" ContentType="application/vnd.openxmlformats-officedocument.themeOverride+xml"/>
  <Override PartName="/ppt/charts/chart12.xml" ContentType="application/vnd.openxmlformats-officedocument.drawingml.chart+xml"/>
  <Override PartName="/ppt/theme/themeOverride2.xml" ContentType="application/vnd.openxmlformats-officedocument.themeOverride+xml"/>
  <Override PartName="/ppt/charts/chart13.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5"/>
  </p:notesMasterIdLst>
  <p:sldIdLst>
    <p:sldId id="256" r:id="rId2"/>
    <p:sldId id="265" r:id="rId3"/>
    <p:sldId id="298" r:id="rId4"/>
    <p:sldId id="307" r:id="rId5"/>
    <p:sldId id="290" r:id="rId6"/>
    <p:sldId id="291" r:id="rId7"/>
    <p:sldId id="292" r:id="rId8"/>
    <p:sldId id="301" r:id="rId9"/>
    <p:sldId id="293" r:id="rId10"/>
    <p:sldId id="330" r:id="rId11"/>
    <p:sldId id="329" r:id="rId12"/>
    <p:sldId id="294" r:id="rId13"/>
    <p:sldId id="295" r:id="rId14"/>
    <p:sldId id="296" r:id="rId15"/>
    <p:sldId id="297" r:id="rId16"/>
    <p:sldId id="276" r:id="rId17"/>
    <p:sldId id="302" r:id="rId18"/>
    <p:sldId id="303" r:id="rId19"/>
    <p:sldId id="304" r:id="rId20"/>
    <p:sldId id="305" r:id="rId21"/>
    <p:sldId id="306" r:id="rId22"/>
    <p:sldId id="309" r:id="rId23"/>
    <p:sldId id="308" r:id="rId24"/>
    <p:sldId id="311" r:id="rId25"/>
    <p:sldId id="310" r:id="rId26"/>
    <p:sldId id="282" r:id="rId27"/>
    <p:sldId id="312" r:id="rId28"/>
    <p:sldId id="313" r:id="rId29"/>
    <p:sldId id="314" r:id="rId30"/>
    <p:sldId id="315" r:id="rId31"/>
    <p:sldId id="320" r:id="rId32"/>
    <p:sldId id="316" r:id="rId33"/>
    <p:sldId id="323" r:id="rId34"/>
    <p:sldId id="317" r:id="rId35"/>
    <p:sldId id="319" r:id="rId36"/>
    <p:sldId id="321" r:id="rId37"/>
    <p:sldId id="322" r:id="rId38"/>
    <p:sldId id="318" r:id="rId39"/>
    <p:sldId id="324" r:id="rId40"/>
    <p:sldId id="325" r:id="rId41"/>
    <p:sldId id="328" r:id="rId42"/>
    <p:sldId id="326" r:id="rId43"/>
    <p:sldId id="288" r:id="rId44"/>
  </p:sldIdLst>
  <p:sldSz cx="9144000" cy="6858000" type="screen4x3"/>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34" autoAdjust="0"/>
    <p:restoredTop sz="94619" autoAdjust="0"/>
  </p:normalViewPr>
  <p:slideViewPr>
    <p:cSldViewPr>
      <p:cViewPr varScale="1">
        <p:scale>
          <a:sx n="54" d="100"/>
          <a:sy n="54" d="100"/>
        </p:scale>
        <p:origin x="1602" y="60"/>
      </p:cViewPr>
      <p:guideLst>
        <p:guide orient="horz" pos="2160"/>
        <p:guide pos="2880"/>
      </p:guideLst>
    </p:cSldViewPr>
  </p:slideViewPr>
  <p:outlineViewPr>
    <p:cViewPr>
      <p:scale>
        <a:sx n="33" d="100"/>
        <a:sy n="33" d="100"/>
      </p:scale>
      <p:origin x="0" y="1933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agarcia\Documents\CONRED_e_INSIVUMEH.xlsx" TargetMode="Externa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1.xml"/></Relationships>
</file>

<file path=ppt/charts/_rels/chart12.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deefoper18\Desktop\Riesgo%20de%20Recursos%20Naturales\Cuadros%20separata%20riesgos%20fiscales%20presupuesto%202020%20al%20070819.xlsx" TargetMode="External"/><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1" Type="http://schemas.openxmlformats.org/officeDocument/2006/relationships/oleObject" Target="file:///C:\Users\hagarcia\Documents\CONRED_e_INSIVUMEH.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hagarcia\Documents\CONRED_e_INSIVUMEH.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hagarcia\Documents\CONRED_e_INSIVUMEH.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E:\Separatas\Presupuesto%202020\Copia%20de%20Calculos%20costo%20de%20financiamiento%20por%20capas%2024052019%20(2).xlsx" TargetMode="External"/><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060367454068E-2"/>
          <c:y val="9.0362939881881606E-3"/>
          <c:w val="0.97658792650918602"/>
          <c:h val="0.91733581556191301"/>
        </c:manualLayout>
      </c:layout>
      <c:barChart>
        <c:barDir val="col"/>
        <c:grouping val="clustered"/>
        <c:varyColors val="0"/>
        <c:ser>
          <c:idx val="1"/>
          <c:order val="0"/>
          <c:tx>
            <c:strRef>
              <c:f>'Tabla dinámica_Informe 1_1'!$B$27</c:f>
              <c:strCache>
                <c:ptCount val="1"/>
                <c:pt idx="0">
                  <c:v>Suma - Asignado</c:v>
                </c:pt>
              </c:strCache>
            </c:strRef>
          </c:tx>
          <c:spPr>
            <a:solidFill>
              <a:schemeClr val="accent1"/>
            </a:solidFill>
          </c:spPr>
          <c:invertIfNegative val="0"/>
          <c:dLbls>
            <c:dLbl>
              <c:idx val="9"/>
              <c:spPr/>
              <c:txPr>
                <a:bodyPr/>
                <a:lstStyle/>
                <a:p>
                  <a:pPr>
                    <a:defRPr sz="1400" b="1">
                      <a:latin typeface="Arial" charset="0"/>
                      <a:ea typeface="Arial" charset="0"/>
                      <a:cs typeface="Arial" charset="0"/>
                    </a:defRPr>
                  </a:pPr>
                  <a:endParaRPr lang="es-GT"/>
                </a:p>
              </c:txPr>
              <c:showLegendKey val="0"/>
              <c:showVal val="1"/>
              <c:showCatName val="0"/>
              <c:showSerName val="0"/>
              <c:showPercent val="0"/>
              <c:showBubbleSize val="0"/>
              <c:extLst>
                <c:ext xmlns:c16="http://schemas.microsoft.com/office/drawing/2014/chart" uri="{C3380CC4-5D6E-409C-BE32-E72D297353CC}">
                  <c16:uniqueId val="{00000000-C211-40AD-BAE6-D259F0C146A9}"/>
                </c:ext>
              </c:extLst>
            </c:dLbl>
            <c:dLbl>
              <c:idx val="10"/>
              <c:spPr/>
              <c:txPr>
                <a:bodyPr/>
                <a:lstStyle/>
                <a:p>
                  <a:pPr>
                    <a:defRPr sz="1400" b="1">
                      <a:latin typeface="Arial" charset="0"/>
                      <a:ea typeface="Arial" charset="0"/>
                      <a:cs typeface="Arial" charset="0"/>
                    </a:defRPr>
                  </a:pPr>
                  <a:endParaRPr lang="es-GT"/>
                </a:p>
              </c:txPr>
              <c:showLegendKey val="0"/>
              <c:showVal val="1"/>
              <c:showCatName val="0"/>
              <c:showSerName val="0"/>
              <c:showPercent val="0"/>
              <c:showBubbleSize val="0"/>
              <c:extLst>
                <c:ext xmlns:c16="http://schemas.microsoft.com/office/drawing/2014/chart" uri="{C3380CC4-5D6E-409C-BE32-E72D297353CC}">
                  <c16:uniqueId val="{00000001-C211-40AD-BAE6-D259F0C146A9}"/>
                </c:ext>
              </c:extLst>
            </c:dLbl>
            <c:spPr>
              <a:noFill/>
              <a:ln>
                <a:noFill/>
              </a:ln>
              <a:effectLst/>
            </c:spPr>
            <c:txPr>
              <a:bodyPr/>
              <a:lstStyle/>
              <a:p>
                <a:pPr>
                  <a:defRPr sz="1000">
                    <a:latin typeface="Arial" charset="0"/>
                    <a:ea typeface="Arial" charset="0"/>
                    <a:cs typeface="Arial" charset="0"/>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'Tabla dinámica_Informe 1_1'!$A$28:$A$38</c:f>
              <c:numCache>
                <c:formatCode>0000</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'Tabla dinámica_Informe 1_1'!$B$28:$B$38</c:f>
              <c:numCache>
                <c:formatCode>#,##0.00</c:formatCode>
                <c:ptCount val="11"/>
                <c:pt idx="0">
                  <c:v>27.177325</c:v>
                </c:pt>
                <c:pt idx="1">
                  <c:v>27.177325</c:v>
                </c:pt>
                <c:pt idx="2">
                  <c:v>42.2</c:v>
                </c:pt>
                <c:pt idx="3">
                  <c:v>53.554000000000002</c:v>
                </c:pt>
                <c:pt idx="4">
                  <c:v>52.4</c:v>
                </c:pt>
                <c:pt idx="5">
                  <c:v>52.4</c:v>
                </c:pt>
                <c:pt idx="6">
                  <c:v>50</c:v>
                </c:pt>
                <c:pt idx="7">
                  <c:v>60</c:v>
                </c:pt>
                <c:pt idx="8">
                  <c:v>60</c:v>
                </c:pt>
                <c:pt idx="9">
                  <c:v>68</c:v>
                </c:pt>
                <c:pt idx="10">
                  <c:v>105</c:v>
                </c:pt>
              </c:numCache>
            </c:numRef>
          </c:val>
          <c:extLst>
            <c:ext xmlns:c16="http://schemas.microsoft.com/office/drawing/2014/chart" uri="{C3380CC4-5D6E-409C-BE32-E72D297353CC}">
              <c16:uniqueId val="{00000002-C211-40AD-BAE6-D259F0C146A9}"/>
            </c:ext>
          </c:extLst>
        </c:ser>
        <c:dLbls>
          <c:showLegendKey val="0"/>
          <c:showVal val="0"/>
          <c:showCatName val="0"/>
          <c:showSerName val="0"/>
          <c:showPercent val="0"/>
          <c:showBubbleSize val="0"/>
        </c:dLbls>
        <c:gapWidth val="150"/>
        <c:axId val="-2136134904"/>
        <c:axId val="-2136150504"/>
      </c:barChart>
      <c:catAx>
        <c:axId val="-2136134904"/>
        <c:scaling>
          <c:orientation val="minMax"/>
        </c:scaling>
        <c:delete val="0"/>
        <c:axPos val="b"/>
        <c:numFmt formatCode="0000" sourceLinked="1"/>
        <c:majorTickMark val="out"/>
        <c:minorTickMark val="none"/>
        <c:tickLblPos val="nextTo"/>
        <c:txPr>
          <a:bodyPr/>
          <a:lstStyle/>
          <a:p>
            <a:pPr>
              <a:defRPr sz="1200">
                <a:latin typeface="Arial" charset="0"/>
                <a:ea typeface="Arial" charset="0"/>
                <a:cs typeface="Arial" charset="0"/>
              </a:defRPr>
            </a:pPr>
            <a:endParaRPr lang="es-GT"/>
          </a:p>
        </c:txPr>
        <c:crossAx val="-2136150504"/>
        <c:crosses val="autoZero"/>
        <c:auto val="1"/>
        <c:lblAlgn val="ctr"/>
        <c:lblOffset val="100"/>
        <c:noMultiLvlLbl val="0"/>
      </c:catAx>
      <c:valAx>
        <c:axId val="-2136150504"/>
        <c:scaling>
          <c:orientation val="minMax"/>
        </c:scaling>
        <c:delete val="1"/>
        <c:axPos val="l"/>
        <c:title>
          <c:tx>
            <c:rich>
              <a:bodyPr rot="-5400000" vert="horz"/>
              <a:lstStyle/>
              <a:p>
                <a:pPr>
                  <a:defRPr b="1" i="0">
                    <a:latin typeface="Arial" charset="0"/>
                    <a:ea typeface="Arial" charset="0"/>
                    <a:cs typeface="Arial" charset="0"/>
                  </a:defRPr>
                </a:pPr>
                <a:r>
                  <a:rPr lang="es-GT" b="1" i="0" dirty="0">
                    <a:latin typeface="Arial" charset="0"/>
                    <a:ea typeface="Arial" charset="0"/>
                    <a:cs typeface="Arial" charset="0"/>
                  </a:rPr>
                  <a:t>Millones de Quetzales</a:t>
                </a:r>
                <a:r>
                  <a:rPr lang="es-GT" b="1" i="0" baseline="0" dirty="0">
                    <a:latin typeface="Arial" charset="0"/>
                    <a:ea typeface="Arial" charset="0"/>
                    <a:cs typeface="Arial" charset="0"/>
                  </a:rPr>
                  <a:t> </a:t>
                </a:r>
                <a:endParaRPr lang="es-GT" b="1" i="0" dirty="0">
                  <a:latin typeface="Arial" charset="0"/>
                  <a:ea typeface="Arial" charset="0"/>
                  <a:cs typeface="Arial" charset="0"/>
                </a:endParaRPr>
              </a:p>
            </c:rich>
          </c:tx>
          <c:layout>
            <c:manualLayout>
              <c:xMode val="edge"/>
              <c:yMode val="edge"/>
              <c:x val="5.6661622146395802E-3"/>
              <c:y val="0.24146998611092099"/>
            </c:manualLayout>
          </c:layout>
          <c:overlay val="0"/>
        </c:title>
        <c:numFmt formatCode="#,##0.00" sourceLinked="1"/>
        <c:majorTickMark val="out"/>
        <c:minorTickMark val="none"/>
        <c:tickLblPos val="nextTo"/>
        <c:crossAx val="-2136134904"/>
        <c:crosses val="autoZero"/>
        <c:crossBetween val="between"/>
      </c:valAx>
    </c:plotArea>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4627592347027699"/>
          <c:y val="3.67683892283708E-2"/>
          <c:w val="0.81521612277534905"/>
          <c:h val="0.78265046035709496"/>
        </c:manualLayout>
      </c:layout>
      <c:lineChart>
        <c:grouping val="standard"/>
        <c:varyColors val="0"/>
        <c:ser>
          <c:idx val="0"/>
          <c:order val="0"/>
          <c:tx>
            <c:strRef>
              <c:f>'Produccion minera (2)'!$B$5</c:f>
              <c:strCache>
                <c:ptCount val="1"/>
                <c:pt idx="0">
                  <c:v>Minerales Metalicos</c:v>
                </c:pt>
              </c:strCache>
            </c:strRef>
          </c:tx>
          <c:spPr>
            <a:ln w="28575" cap="rnd">
              <a:solidFill>
                <a:schemeClr val="accent1">
                  <a:shade val="76000"/>
                </a:schemeClr>
              </a:solidFill>
              <a:round/>
            </a:ln>
            <a:effectLst/>
          </c:spPr>
          <c:marker>
            <c:symbol val="none"/>
          </c:marker>
          <c:dLbls>
            <c:dLbl>
              <c:idx val="0"/>
              <c:layout>
                <c:manualLayout>
                  <c:x val="0"/>
                  <c:y val="-3.69905103321485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F6-4F87-821B-2CF4CA30BB93}"/>
                </c:ext>
              </c:extLst>
            </c:dLbl>
            <c:dLbl>
              <c:idx val="5"/>
              <c:layout>
                <c:manualLayout>
                  <c:x val="-6.4885175437499304E-2"/>
                  <c:y val="-3.69905103321485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F6-4F87-821B-2CF4CA30BB93}"/>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CFE-454D-92CC-ED134A01C35B}"/>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CFE-454D-92CC-ED134A01C35B}"/>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CFE-454D-92CC-ED134A01C35B}"/>
                </c:ext>
              </c:extLst>
            </c:dLbl>
            <c:dLbl>
              <c:idx val="11"/>
              <c:layout>
                <c:manualLayout>
                  <c:x val="-6.5128010442429699E-3"/>
                  <c:y val="1.075449697074750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CFE-454D-92CC-ED134A01C35B}"/>
                </c:ext>
              </c:extLst>
            </c:dLbl>
            <c:dLbl>
              <c:idx val="13"/>
              <c:layout>
                <c:manualLayout>
                  <c:x val="-3.3937540317530698E-2"/>
                  <c:y val="4.6929256178679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F6-4F87-821B-2CF4CA30BB93}"/>
                </c:ext>
              </c:extLst>
            </c:dLbl>
            <c:dLbl>
              <c:idx val="14"/>
              <c:layout>
                <c:manualLayout>
                  <c:x val="-4.0725048381036799E-2"/>
                  <c:y val="-3.75434049429440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F6-4F87-821B-2CF4CA30BB93}"/>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6CFE-454D-92CC-ED134A01C35B}"/>
                </c:ext>
              </c:extLst>
            </c:dLbl>
            <c:dLbl>
              <c:idx val="18"/>
              <c:tx>
                <c:rich>
                  <a:bodyPr/>
                  <a:lstStyle/>
                  <a:p>
                    <a:r>
                      <a:rPr lang="hr-HR"/>
                      <a:t>466.1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F6-4F87-821B-2CF4CA30BB93}"/>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charset="0"/>
                    <a:ea typeface="Arial" charset="0"/>
                    <a:cs typeface="Arial" charset="0"/>
                  </a:defRPr>
                </a:pPr>
                <a:endParaRPr lang="es-G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'Produccion minera (2)'!$C$4:$U$4</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'Produccion minera (2)'!$C$5:$U$5</c:f>
              <c:numCache>
                <c:formatCode>_(* #,##0.0_);_(* \(#,##0.0\);_(* "-"??_);_(@_)</c:formatCode>
                <c:ptCount val="19"/>
                <c:pt idx="0">
                  <c:v>0.7</c:v>
                </c:pt>
                <c:pt idx="1">
                  <c:v>8.1</c:v>
                </c:pt>
                <c:pt idx="2">
                  <c:v>8.6</c:v>
                </c:pt>
                <c:pt idx="3">
                  <c:v>0.7</c:v>
                </c:pt>
                <c:pt idx="4">
                  <c:v>0.34854200000000002</c:v>
                </c:pt>
                <c:pt idx="5">
                  <c:v>102.3</c:v>
                </c:pt>
                <c:pt idx="6">
                  <c:v>899.4</c:v>
                </c:pt>
                <c:pt idx="7">
                  <c:v>1592.5</c:v>
                </c:pt>
                <c:pt idx="8">
                  <c:v>1931.2</c:v>
                </c:pt>
                <c:pt idx="9">
                  <c:v>2710.5</c:v>
                </c:pt>
                <c:pt idx="10">
                  <c:v>4019.4</c:v>
                </c:pt>
                <c:pt idx="11">
                  <c:v>7110</c:v>
                </c:pt>
                <c:pt idx="12">
                  <c:v>4412</c:v>
                </c:pt>
                <c:pt idx="13">
                  <c:v>3926.4</c:v>
                </c:pt>
                <c:pt idx="14">
                  <c:v>5751.7</c:v>
                </c:pt>
                <c:pt idx="15">
                  <c:v>5667.3</c:v>
                </c:pt>
                <c:pt idx="16">
                  <c:v>5614.7</c:v>
                </c:pt>
                <c:pt idx="17">
                  <c:v>1961.9</c:v>
                </c:pt>
                <c:pt idx="18" formatCode="General">
                  <c:v>466.15377364000011</c:v>
                </c:pt>
              </c:numCache>
            </c:numRef>
          </c:val>
          <c:smooth val="0"/>
          <c:extLst>
            <c:ext xmlns:c16="http://schemas.microsoft.com/office/drawing/2014/chart" uri="{C3380CC4-5D6E-409C-BE32-E72D297353CC}">
              <c16:uniqueId val="{00000000-6CFE-454D-92CC-ED134A01C35B}"/>
            </c:ext>
          </c:extLst>
        </c:ser>
        <c:ser>
          <c:idx val="1"/>
          <c:order val="1"/>
          <c:tx>
            <c:strRef>
              <c:f>'Produccion minera (2)'!$B$6</c:f>
              <c:strCache>
                <c:ptCount val="1"/>
                <c:pt idx="0">
                  <c:v>Minerales No metalicos</c:v>
                </c:pt>
              </c:strCache>
            </c:strRef>
          </c:tx>
          <c:spPr>
            <a:ln w="28575" cap="rnd">
              <a:solidFill>
                <a:schemeClr val="accent1">
                  <a:tint val="77000"/>
                </a:schemeClr>
              </a:solidFill>
              <a:round/>
            </a:ln>
            <a:effectLst/>
          </c:spPr>
          <c:marker>
            <c:symbol val="none"/>
          </c:marker>
          <c:cat>
            <c:numRef>
              <c:f>'Produccion minera (2)'!$C$4:$U$4</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'Produccion minera (2)'!$C$6:$U$6</c:f>
              <c:numCache>
                <c:formatCode>_(* #,##0.0_);_(* \(#,##0.0\);_(* "-"??_);_(@_)</c:formatCode>
                <c:ptCount val="19"/>
                <c:pt idx="0">
                  <c:v>127.5</c:v>
                </c:pt>
                <c:pt idx="1">
                  <c:v>149</c:v>
                </c:pt>
                <c:pt idx="2">
                  <c:v>157.9</c:v>
                </c:pt>
                <c:pt idx="3">
                  <c:v>102</c:v>
                </c:pt>
                <c:pt idx="4">
                  <c:v>69.046000000000006</c:v>
                </c:pt>
                <c:pt idx="5">
                  <c:v>36.656999999999996</c:v>
                </c:pt>
                <c:pt idx="6">
                  <c:v>166.8</c:v>
                </c:pt>
                <c:pt idx="7">
                  <c:v>192.5</c:v>
                </c:pt>
                <c:pt idx="8">
                  <c:v>297.60000000000002</c:v>
                </c:pt>
                <c:pt idx="9">
                  <c:v>249.7</c:v>
                </c:pt>
                <c:pt idx="10">
                  <c:v>165</c:v>
                </c:pt>
                <c:pt idx="11">
                  <c:v>184.93</c:v>
                </c:pt>
                <c:pt idx="12">
                  <c:v>244.1</c:v>
                </c:pt>
                <c:pt idx="13">
                  <c:v>200.1</c:v>
                </c:pt>
                <c:pt idx="14">
                  <c:v>204.7</c:v>
                </c:pt>
                <c:pt idx="15">
                  <c:v>273.8</c:v>
                </c:pt>
                <c:pt idx="16">
                  <c:v>231</c:v>
                </c:pt>
                <c:pt idx="17">
                  <c:v>228.3</c:v>
                </c:pt>
                <c:pt idx="18" formatCode="General">
                  <c:v>244.02199999999999</c:v>
                </c:pt>
              </c:numCache>
            </c:numRef>
          </c:val>
          <c:smooth val="0"/>
          <c:extLst>
            <c:ext xmlns:c16="http://schemas.microsoft.com/office/drawing/2014/chart" uri="{C3380CC4-5D6E-409C-BE32-E72D297353CC}">
              <c16:uniqueId val="{00000001-6CFE-454D-92CC-ED134A01C35B}"/>
            </c:ext>
          </c:extLst>
        </c:ser>
        <c:dLbls>
          <c:showLegendKey val="0"/>
          <c:showVal val="0"/>
          <c:showCatName val="0"/>
          <c:showSerName val="0"/>
          <c:showPercent val="0"/>
          <c:showBubbleSize val="0"/>
        </c:dLbls>
        <c:smooth val="0"/>
        <c:axId val="-2134041976"/>
        <c:axId val="-2134038264"/>
      </c:lineChart>
      <c:catAx>
        <c:axId val="-2134041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charset="0"/>
                <a:ea typeface="Arial" charset="0"/>
                <a:cs typeface="Arial" charset="0"/>
              </a:defRPr>
            </a:pPr>
            <a:endParaRPr lang="es-GT"/>
          </a:p>
        </c:txPr>
        <c:crossAx val="-2134038264"/>
        <c:crosses val="autoZero"/>
        <c:auto val="1"/>
        <c:lblAlgn val="ctr"/>
        <c:lblOffset val="100"/>
        <c:noMultiLvlLbl val="0"/>
      </c:catAx>
      <c:valAx>
        <c:axId val="-2134038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Arial" charset="0"/>
                    <a:ea typeface="Arial" charset="0"/>
                    <a:cs typeface="Arial" charset="0"/>
                  </a:defRPr>
                </a:pPr>
                <a:r>
                  <a:rPr lang="en-US"/>
                  <a:t>Millones de Quetzales</a:t>
                </a:r>
              </a:p>
            </c:rich>
          </c:tx>
          <c:layout>
            <c:manualLayout>
              <c:xMode val="edge"/>
              <c:yMode val="edge"/>
              <c:x val="7.3162105331823499E-3"/>
              <c:y val="0.300315036376408"/>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Arial" charset="0"/>
                  <a:ea typeface="Arial" charset="0"/>
                  <a:cs typeface="Arial" charset="0"/>
                </a:defRPr>
              </a:pPr>
              <a:endParaRPr lang="es-GT"/>
            </a:p>
          </c:txPr>
        </c:title>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s-GT"/>
          </a:p>
        </c:txPr>
        <c:crossAx val="-2134041976"/>
        <c:crosses val="autoZero"/>
        <c:crossBetween val="between"/>
      </c:valAx>
      <c:spPr>
        <a:noFill/>
        <a:ln>
          <a:noFill/>
        </a:ln>
        <a:effectLst/>
      </c:spPr>
    </c:plotArea>
    <c:legend>
      <c:legendPos val="b"/>
      <c:layout>
        <c:manualLayout>
          <c:xMode val="edge"/>
          <c:yMode val="edge"/>
          <c:x val="0.227620037167587"/>
          <c:y val="0.88262435164038799"/>
          <c:w val="0.53513978244841498"/>
          <c:h val="4.7718347418132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s-GT"/>
        </a:p>
      </c:txPr>
    </c:legend>
    <c:plotVisOnly val="1"/>
    <c:dispBlanksAs val="gap"/>
    <c:showDLblsOverMax val="0"/>
  </c:chart>
  <c:spPr>
    <a:noFill/>
    <a:ln>
      <a:noFill/>
    </a:ln>
    <a:effectLst/>
  </c:spPr>
  <c:txPr>
    <a:bodyPr/>
    <a:lstStyle/>
    <a:p>
      <a:pPr>
        <a:defRPr>
          <a:latin typeface="Arial" charset="0"/>
          <a:ea typeface="Arial" charset="0"/>
          <a:cs typeface="Arial" charset="0"/>
        </a:defRPr>
      </a:pPr>
      <a:endParaRPr lang="es-G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'Ing fiscales minas 98-2018'!$B$12</c:f>
              <c:strCache>
                <c:ptCount val="1"/>
                <c:pt idx="0">
                  <c:v>Regalias Mineras Administración Central</c:v>
                </c:pt>
              </c:strCache>
            </c:strRef>
          </c:tx>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FC-4553-9A22-C25769A1E343}"/>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FC-4553-9A22-C25769A1E34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'Ing fiscales minas 98-2018'!$J$7:$W$8</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strCache>
            </c:strRef>
          </c:cat>
          <c:val>
            <c:numRef>
              <c:f>'Ing fiscales minas 98-2018'!$J$12:$W$12</c:f>
              <c:numCache>
                <c:formatCode>#,##0.0</c:formatCode>
                <c:ptCount val="14"/>
                <c:pt idx="0">
                  <c:v>0</c:v>
                </c:pt>
                <c:pt idx="1">
                  <c:v>0</c:v>
                </c:pt>
                <c:pt idx="2">
                  <c:v>0.5</c:v>
                </c:pt>
                <c:pt idx="3">
                  <c:v>1.1000000000000001</c:v>
                </c:pt>
                <c:pt idx="4">
                  <c:v>16.8</c:v>
                </c:pt>
                <c:pt idx="5">
                  <c:v>26.5</c:v>
                </c:pt>
                <c:pt idx="6">
                  <c:v>37</c:v>
                </c:pt>
                <c:pt idx="7">
                  <c:v>22.6</c:v>
                </c:pt>
                <c:pt idx="8">
                  <c:v>18.2</c:v>
                </c:pt>
                <c:pt idx="9">
                  <c:v>21.9</c:v>
                </c:pt>
                <c:pt idx="10">
                  <c:v>16.600000000000001</c:v>
                </c:pt>
                <c:pt idx="11">
                  <c:v>46.410047969999987</c:v>
                </c:pt>
                <c:pt idx="12">
                  <c:v>15.2</c:v>
                </c:pt>
                <c:pt idx="13">
                  <c:v>10.2157359</c:v>
                </c:pt>
              </c:numCache>
            </c:numRef>
          </c:val>
          <c:smooth val="0"/>
          <c:extLst>
            <c:ext xmlns:c16="http://schemas.microsoft.com/office/drawing/2014/chart" uri="{C3380CC4-5D6E-409C-BE32-E72D297353CC}">
              <c16:uniqueId val="{00000002-7BFC-4553-9A22-C25769A1E343}"/>
            </c:ext>
          </c:extLst>
        </c:ser>
        <c:dLbls>
          <c:showLegendKey val="0"/>
          <c:showVal val="0"/>
          <c:showCatName val="0"/>
          <c:showSerName val="0"/>
          <c:showPercent val="0"/>
          <c:showBubbleSize val="0"/>
        </c:dLbls>
        <c:marker val="1"/>
        <c:smooth val="0"/>
        <c:axId val="-2132569288"/>
        <c:axId val="-2132566216"/>
      </c:lineChart>
      <c:catAx>
        <c:axId val="-2132569288"/>
        <c:scaling>
          <c:orientation val="minMax"/>
        </c:scaling>
        <c:delete val="0"/>
        <c:axPos val="b"/>
        <c:numFmt formatCode="General" sourceLinked="0"/>
        <c:majorTickMark val="none"/>
        <c:minorTickMark val="none"/>
        <c:tickLblPos val="nextTo"/>
        <c:txPr>
          <a:bodyPr/>
          <a:lstStyle/>
          <a:p>
            <a:pPr>
              <a:defRPr sz="1200"/>
            </a:pPr>
            <a:endParaRPr lang="es-GT"/>
          </a:p>
        </c:txPr>
        <c:crossAx val="-2132566216"/>
        <c:crosses val="autoZero"/>
        <c:auto val="1"/>
        <c:lblAlgn val="ctr"/>
        <c:lblOffset val="100"/>
        <c:noMultiLvlLbl val="0"/>
      </c:catAx>
      <c:valAx>
        <c:axId val="-2132566216"/>
        <c:scaling>
          <c:orientation val="minMax"/>
        </c:scaling>
        <c:delete val="0"/>
        <c:axPos val="l"/>
        <c:title>
          <c:tx>
            <c:rich>
              <a:bodyPr/>
              <a:lstStyle/>
              <a:p>
                <a:pPr>
                  <a:defRPr/>
                </a:pPr>
                <a:r>
                  <a:rPr lang="en-US"/>
                  <a:t>Millones de Quetzales</a:t>
                </a:r>
              </a:p>
            </c:rich>
          </c:tx>
          <c:layout>
            <c:manualLayout>
              <c:xMode val="edge"/>
              <c:yMode val="edge"/>
              <c:x val="4.5274476513865302E-3"/>
              <c:y val="0.260433628937566"/>
            </c:manualLayout>
          </c:layout>
          <c:overlay val="0"/>
        </c:title>
        <c:numFmt formatCode="#,##0.0" sourceLinked="1"/>
        <c:majorTickMark val="none"/>
        <c:minorTickMark val="none"/>
        <c:tickLblPos val="nextTo"/>
        <c:crossAx val="-2132569288"/>
        <c:crosses val="autoZero"/>
        <c:crossBetween val="between"/>
      </c:valAx>
    </c:plotArea>
    <c:plotVisOnly val="1"/>
    <c:dispBlanksAs val="gap"/>
    <c:showDLblsOverMax val="0"/>
  </c:chart>
  <c:spPr>
    <a:ln>
      <a:noFill/>
    </a:ln>
  </c:spPr>
  <c:txPr>
    <a:bodyPr/>
    <a:lstStyle/>
    <a:p>
      <a:pPr>
        <a:defRPr sz="1400">
          <a:latin typeface="Arial" charset="0"/>
          <a:ea typeface="Arial" charset="0"/>
          <a:cs typeface="Arial" charset="0"/>
        </a:defRPr>
      </a:pPr>
      <a:endParaRPr lang="es-GT"/>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'fondo 105-2012'!$C$12:$H$12</c:f>
              <c:numCache>
                <c:formatCode>General</c:formatCode>
                <c:ptCount val="6"/>
                <c:pt idx="0">
                  <c:v>2012</c:v>
                </c:pt>
                <c:pt idx="1">
                  <c:v>2013</c:v>
                </c:pt>
                <c:pt idx="2">
                  <c:v>2014</c:v>
                </c:pt>
                <c:pt idx="3">
                  <c:v>2015</c:v>
                </c:pt>
                <c:pt idx="4">
                  <c:v>2016</c:v>
                </c:pt>
                <c:pt idx="5">
                  <c:v>2017</c:v>
                </c:pt>
              </c:numCache>
            </c:numRef>
          </c:cat>
          <c:val>
            <c:numRef>
              <c:f>'fondo 105-2012'!$C$14:$H$14</c:f>
              <c:numCache>
                <c:formatCode>_(* #,##0.00_);_(* \(#,##0.00\);_(* "-"??_);_(@_)</c:formatCode>
                <c:ptCount val="6"/>
                <c:pt idx="0">
                  <c:v>73.053203699999997</c:v>
                </c:pt>
                <c:pt idx="1">
                  <c:v>32.331346959999998</c:v>
                </c:pt>
                <c:pt idx="2">
                  <c:v>70.344441610000004</c:v>
                </c:pt>
                <c:pt idx="3">
                  <c:v>42.295360090000003</c:v>
                </c:pt>
                <c:pt idx="4">
                  <c:v>61.329283089999997</c:v>
                </c:pt>
                <c:pt idx="5">
                  <c:v>43.849620190000003</c:v>
                </c:pt>
              </c:numCache>
            </c:numRef>
          </c:val>
          <c:extLst>
            <c:ext xmlns:c16="http://schemas.microsoft.com/office/drawing/2014/chart" uri="{C3380CC4-5D6E-409C-BE32-E72D297353CC}">
              <c16:uniqueId val="{00000000-B02A-47F9-8169-469B84FB8413}"/>
            </c:ext>
          </c:extLst>
        </c:ser>
        <c:dLbls>
          <c:showLegendKey val="0"/>
          <c:showVal val="0"/>
          <c:showCatName val="0"/>
          <c:showSerName val="0"/>
          <c:showPercent val="0"/>
          <c:showBubbleSize val="0"/>
        </c:dLbls>
        <c:gapWidth val="150"/>
        <c:axId val="-2136971960"/>
        <c:axId val="-2136975640"/>
      </c:barChart>
      <c:catAx>
        <c:axId val="-2136971960"/>
        <c:scaling>
          <c:orientation val="minMax"/>
        </c:scaling>
        <c:delete val="0"/>
        <c:axPos val="b"/>
        <c:numFmt formatCode="General" sourceLinked="1"/>
        <c:majorTickMark val="none"/>
        <c:minorTickMark val="none"/>
        <c:tickLblPos val="nextTo"/>
        <c:crossAx val="-2136975640"/>
        <c:crosses val="autoZero"/>
        <c:auto val="1"/>
        <c:lblAlgn val="ctr"/>
        <c:lblOffset val="100"/>
        <c:noMultiLvlLbl val="0"/>
      </c:catAx>
      <c:valAx>
        <c:axId val="-2136975640"/>
        <c:scaling>
          <c:orientation val="minMax"/>
        </c:scaling>
        <c:delete val="1"/>
        <c:axPos val="l"/>
        <c:title>
          <c:tx>
            <c:rich>
              <a:bodyPr/>
              <a:lstStyle/>
              <a:p>
                <a:pPr>
                  <a:defRPr/>
                </a:pPr>
                <a:r>
                  <a:rPr lang="es-GT"/>
                  <a:t>Millones de Quetzales</a:t>
                </a:r>
              </a:p>
            </c:rich>
          </c:tx>
          <c:layout>
            <c:manualLayout>
              <c:xMode val="edge"/>
              <c:yMode val="edge"/>
              <c:x val="1.35823355996041E-2"/>
              <c:y val="0.28473907382610503"/>
            </c:manualLayout>
          </c:layout>
          <c:overlay val="0"/>
        </c:title>
        <c:numFmt formatCode="_(* #,##0.00_);_(* \(#,##0.00\);_(* &quot;-&quot;??_);_(@_)" sourceLinked="1"/>
        <c:majorTickMark val="none"/>
        <c:minorTickMark val="none"/>
        <c:tickLblPos val="nextTo"/>
        <c:crossAx val="-2136971960"/>
        <c:crosses val="autoZero"/>
        <c:crossBetween val="between"/>
      </c:valAx>
    </c:plotArea>
    <c:plotVisOnly val="1"/>
    <c:dispBlanksAs val="gap"/>
    <c:showDLblsOverMax val="0"/>
  </c:chart>
  <c:spPr>
    <a:ln>
      <a:noFill/>
    </a:ln>
  </c:spPr>
  <c:txPr>
    <a:bodyPr/>
    <a:lstStyle/>
    <a:p>
      <a:pPr>
        <a:defRPr sz="1200">
          <a:latin typeface="Arial" charset="0"/>
          <a:ea typeface="Arial" charset="0"/>
          <a:cs typeface="Arial" charset="0"/>
        </a:defRPr>
      </a:pPr>
      <a:endParaRPr lang="es-GT"/>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charset="0"/>
                    <a:ea typeface="Arial" charset="0"/>
                    <a:cs typeface="Arial" charset="0"/>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'ingresos munis regalias mineras'!$R$36:$R$43</c:f>
              <c:strCache>
                <c:ptCount val="8"/>
                <c:pt idx="0">
                  <c:v>SENAHU</c:v>
                </c:pt>
                <c:pt idx="1">
                  <c:v>PANZOS</c:v>
                </c:pt>
                <c:pt idx="2">
                  <c:v>LOS AMATES</c:v>
                </c:pt>
                <c:pt idx="3">
                  <c:v>GUALAN </c:v>
                </c:pt>
                <c:pt idx="4">
                  <c:v> EL ESTOR</c:v>
                </c:pt>
                <c:pt idx="5">
                  <c:v>SIPACAPA</c:v>
                </c:pt>
                <c:pt idx="6">
                  <c:v>SAN RAFAEL LAS FLORES </c:v>
                </c:pt>
                <c:pt idx="7">
                  <c:v>SAN MIGUEL IXTAHUACAN </c:v>
                </c:pt>
              </c:strCache>
            </c:strRef>
          </c:cat>
          <c:val>
            <c:numRef>
              <c:f>'ingresos munis regalias mineras'!$U$36:$U$43</c:f>
              <c:numCache>
                <c:formatCode>_(* #,##0.00_);_(* \(#,##0.00\);_(* "-"??_);_(@_)</c:formatCode>
                <c:ptCount val="8"/>
                <c:pt idx="0">
                  <c:v>0.86145212000000004</c:v>
                </c:pt>
                <c:pt idx="1">
                  <c:v>1.2493643800000001</c:v>
                </c:pt>
                <c:pt idx="2">
                  <c:v>2.2608478600000002</c:v>
                </c:pt>
                <c:pt idx="3">
                  <c:v>5.4466911900000001</c:v>
                </c:pt>
                <c:pt idx="4">
                  <c:v>6.5892838599999974</c:v>
                </c:pt>
                <c:pt idx="5">
                  <c:v>38.897490929999996</c:v>
                </c:pt>
                <c:pt idx="6">
                  <c:v>125.62801415</c:v>
                </c:pt>
                <c:pt idx="7">
                  <c:v>370.53177124999962</c:v>
                </c:pt>
              </c:numCache>
            </c:numRef>
          </c:val>
          <c:extLst>
            <c:ext xmlns:c16="http://schemas.microsoft.com/office/drawing/2014/chart" uri="{C3380CC4-5D6E-409C-BE32-E72D297353CC}">
              <c16:uniqueId val="{00000000-8446-49A9-AFFF-806A28805A63}"/>
            </c:ext>
          </c:extLst>
        </c:ser>
        <c:dLbls>
          <c:showLegendKey val="0"/>
          <c:showVal val="0"/>
          <c:showCatName val="0"/>
          <c:showSerName val="0"/>
          <c:showPercent val="0"/>
          <c:showBubbleSize val="0"/>
        </c:dLbls>
        <c:gapWidth val="182"/>
        <c:axId val="-2133116824"/>
        <c:axId val="-2133010648"/>
      </c:barChart>
      <c:catAx>
        <c:axId val="-2133116824"/>
        <c:scaling>
          <c:orientation val="minMax"/>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s-GT"/>
          </a:p>
        </c:txPr>
        <c:crossAx val="-2133010648"/>
        <c:crosses val="autoZero"/>
        <c:auto val="1"/>
        <c:lblAlgn val="ctr"/>
        <c:lblOffset val="100"/>
        <c:noMultiLvlLbl val="0"/>
      </c:catAx>
      <c:valAx>
        <c:axId val="-2133010648"/>
        <c:scaling>
          <c:orientation val="minMax"/>
        </c:scaling>
        <c:delete val="0"/>
        <c:axPos val="b"/>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s-GT"/>
          </a:p>
        </c:txPr>
        <c:crossAx val="-213311682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charset="0"/>
          <a:ea typeface="Arial" charset="0"/>
          <a:cs typeface="Arial" charset="0"/>
        </a:defRPr>
      </a:pPr>
      <a:endParaRPr lang="es-G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287228663107299E-2"/>
          <c:y val="5.1400554097404502E-2"/>
          <c:w val="0.96850005961491703"/>
          <c:h val="0.88415068706710298"/>
        </c:manualLayout>
      </c:layout>
      <c:barChart>
        <c:barDir val="col"/>
        <c:grouping val="clustered"/>
        <c:varyColors val="0"/>
        <c:ser>
          <c:idx val="1"/>
          <c:order val="0"/>
          <c:tx>
            <c:strRef>
              <c:f>'Tabla dinámica_Informe 1_1'!$P$27</c:f>
              <c:strCache>
                <c:ptCount val="1"/>
                <c:pt idx="0">
                  <c:v>Suma - Asignado</c:v>
                </c:pt>
              </c:strCache>
            </c:strRef>
          </c:tx>
          <c:spPr>
            <a:solidFill>
              <a:schemeClr val="accent1"/>
            </a:solidFill>
          </c:spPr>
          <c:invertIfNegative val="0"/>
          <c:dLbls>
            <c:dLbl>
              <c:idx val="8"/>
              <c:layout>
                <c:manualLayout>
                  <c:x val="-1.8749354106895901E-2"/>
                  <c:y val="6.20222576883181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816-45DD-919A-E0610CB55DE6}"/>
                </c:ext>
              </c:extLst>
            </c:dLbl>
            <c:dLbl>
              <c:idx val="9"/>
              <c:spPr/>
              <c:txPr>
                <a:bodyPr/>
                <a:lstStyle/>
                <a:p>
                  <a:pPr>
                    <a:defRPr sz="1400" b="1">
                      <a:latin typeface="Arial" charset="0"/>
                      <a:ea typeface="Arial" charset="0"/>
                      <a:cs typeface="Arial" charset="0"/>
                    </a:defRPr>
                  </a:pPr>
                  <a:endParaRPr lang="es-GT"/>
                </a:p>
              </c:txPr>
              <c:showLegendKey val="0"/>
              <c:showVal val="1"/>
              <c:showCatName val="0"/>
              <c:showSerName val="0"/>
              <c:showPercent val="0"/>
              <c:showBubbleSize val="0"/>
              <c:extLst>
                <c:ext xmlns:c16="http://schemas.microsoft.com/office/drawing/2014/chart" uri="{C3380CC4-5D6E-409C-BE32-E72D297353CC}">
                  <c16:uniqueId val="{00000001-2816-45DD-919A-E0610CB55DE6}"/>
                </c:ext>
              </c:extLst>
            </c:dLbl>
            <c:dLbl>
              <c:idx val="10"/>
              <c:spPr/>
              <c:txPr>
                <a:bodyPr/>
                <a:lstStyle/>
                <a:p>
                  <a:pPr>
                    <a:defRPr sz="1400" b="1">
                      <a:latin typeface="Arial" charset="0"/>
                      <a:ea typeface="Arial" charset="0"/>
                      <a:cs typeface="Arial" charset="0"/>
                    </a:defRPr>
                  </a:pPr>
                  <a:endParaRPr lang="es-GT"/>
                </a:p>
              </c:txPr>
              <c:showLegendKey val="0"/>
              <c:showVal val="1"/>
              <c:showCatName val="0"/>
              <c:showSerName val="0"/>
              <c:showPercent val="0"/>
              <c:showBubbleSize val="0"/>
              <c:extLst>
                <c:ext xmlns:c16="http://schemas.microsoft.com/office/drawing/2014/chart" uri="{C3380CC4-5D6E-409C-BE32-E72D297353CC}">
                  <c16:uniqueId val="{00000002-2816-45DD-919A-E0610CB55DE6}"/>
                </c:ext>
              </c:extLst>
            </c:dLbl>
            <c:spPr>
              <a:noFill/>
              <a:ln>
                <a:noFill/>
              </a:ln>
              <a:effectLst/>
            </c:spPr>
            <c:txPr>
              <a:bodyPr wrap="square" lIns="38100" tIns="19050" rIns="38100" bIns="19050" anchor="ctr">
                <a:spAutoFit/>
              </a:bodyPr>
              <a:lstStyle/>
              <a:p>
                <a:pPr>
                  <a:defRPr>
                    <a:latin typeface="Arial" charset="0"/>
                    <a:ea typeface="Arial" charset="0"/>
                    <a:cs typeface="Arial" charset="0"/>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'Tabla dinámica_Informe 1_1'!$O$28:$O$38</c:f>
              <c:numCache>
                <c:formatCode>0000</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'Tabla dinámica_Informe 1_1'!$P$28:$P$38</c:f>
              <c:numCache>
                <c:formatCode>#,##0.00</c:formatCode>
                <c:ptCount val="11"/>
                <c:pt idx="0">
                  <c:v>68.004400000000004</c:v>
                </c:pt>
                <c:pt idx="1">
                  <c:v>68.004400000000004</c:v>
                </c:pt>
                <c:pt idx="2">
                  <c:v>78.202779999999976</c:v>
                </c:pt>
                <c:pt idx="3">
                  <c:v>62.055957999999997</c:v>
                </c:pt>
                <c:pt idx="4">
                  <c:v>68.27</c:v>
                </c:pt>
                <c:pt idx="5">
                  <c:v>68.27</c:v>
                </c:pt>
                <c:pt idx="6">
                  <c:v>38.200000000000003</c:v>
                </c:pt>
                <c:pt idx="7">
                  <c:v>44.763517</c:v>
                </c:pt>
                <c:pt idx="8">
                  <c:v>36.522813000000014</c:v>
                </c:pt>
                <c:pt idx="9">
                  <c:v>36.522813000000014</c:v>
                </c:pt>
                <c:pt idx="10">
                  <c:v>66.446431000000004</c:v>
                </c:pt>
              </c:numCache>
            </c:numRef>
          </c:val>
          <c:extLst>
            <c:ext xmlns:c16="http://schemas.microsoft.com/office/drawing/2014/chart" uri="{C3380CC4-5D6E-409C-BE32-E72D297353CC}">
              <c16:uniqueId val="{00000003-2816-45DD-919A-E0610CB55DE6}"/>
            </c:ext>
          </c:extLst>
        </c:ser>
        <c:dLbls>
          <c:showLegendKey val="0"/>
          <c:showVal val="0"/>
          <c:showCatName val="0"/>
          <c:showSerName val="0"/>
          <c:showPercent val="0"/>
          <c:showBubbleSize val="0"/>
        </c:dLbls>
        <c:gapWidth val="150"/>
        <c:axId val="-2135002056"/>
        <c:axId val="-2134999016"/>
      </c:barChart>
      <c:catAx>
        <c:axId val="-2135002056"/>
        <c:scaling>
          <c:orientation val="minMax"/>
        </c:scaling>
        <c:delete val="0"/>
        <c:axPos val="b"/>
        <c:numFmt formatCode="0000" sourceLinked="1"/>
        <c:majorTickMark val="out"/>
        <c:minorTickMark val="none"/>
        <c:tickLblPos val="nextTo"/>
        <c:crossAx val="-2134999016"/>
        <c:crosses val="autoZero"/>
        <c:auto val="1"/>
        <c:lblAlgn val="ctr"/>
        <c:lblOffset val="100"/>
        <c:noMultiLvlLbl val="0"/>
      </c:catAx>
      <c:valAx>
        <c:axId val="-2134999016"/>
        <c:scaling>
          <c:orientation val="minMax"/>
        </c:scaling>
        <c:delete val="1"/>
        <c:axPos val="l"/>
        <c:numFmt formatCode="#,##0.00" sourceLinked="1"/>
        <c:majorTickMark val="out"/>
        <c:minorTickMark val="none"/>
        <c:tickLblPos val="nextTo"/>
        <c:crossAx val="-2135002056"/>
        <c:crosses val="autoZero"/>
        <c:crossBetween val="between"/>
      </c:valAx>
    </c:plotArea>
    <c:plotVisOnly val="1"/>
    <c:dispBlanksAs val="gap"/>
    <c:showDLblsOverMax val="0"/>
  </c:chart>
  <c:spPr>
    <a:ln>
      <a:noFill/>
    </a:ln>
  </c:spPr>
  <c:txPr>
    <a:bodyPr/>
    <a:lstStyle/>
    <a:p>
      <a:pPr>
        <a:defRPr sz="1200"/>
      </a:pPr>
      <a:endParaRPr lang="es-G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2241996259674801"/>
          <c:y val="2.7868698349755999E-2"/>
          <c:w val="0.86141285227567299"/>
          <c:h val="0.66474522773822897"/>
        </c:manualLayout>
      </c:layout>
      <c:barChart>
        <c:barDir val="col"/>
        <c:grouping val="stacked"/>
        <c:varyColors val="0"/>
        <c:ser>
          <c:idx val="1"/>
          <c:order val="0"/>
          <c:tx>
            <c:strRef>
              <c:f>'Tabla dinámica_Informe 1_1'!$B$81</c:f>
              <c:strCache>
                <c:ptCount val="1"/>
                <c:pt idx="0">
                  <c:v>Atención a Desastres  y Gestión de Riesgos  n.c.d</c:v>
                </c:pt>
              </c:strCache>
            </c:strRef>
          </c:tx>
          <c:invertIfNegative val="0"/>
          <c:cat>
            <c:numRef>
              <c:f>'Tabla dinámica_Informe 1_1'!$A$82:$A$91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'Tabla dinámica_Informe 1_1'!$B$82:$B$91</c:f>
              <c:numCache>
                <c:formatCode>0.00%</c:formatCode>
                <c:ptCount val="10"/>
                <c:pt idx="0">
                  <c:v>4.6780285780319501E-2</c:v>
                </c:pt>
                <c:pt idx="1">
                  <c:v>4.2018608973245497E-2</c:v>
                </c:pt>
                <c:pt idx="2">
                  <c:v>3.9370020550884101E-2</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0-32C8-4E69-AC8E-A5C20FC4A91E}"/>
            </c:ext>
          </c:extLst>
        </c:ser>
        <c:ser>
          <c:idx val="2"/>
          <c:order val="1"/>
          <c:tx>
            <c:strRef>
              <c:f>'Tabla dinámica_Informe 1_1'!$C$81</c:f>
              <c:strCache>
                <c:ptCount val="1"/>
                <c:pt idx="0">
                  <c:v>Gestión para la Reducción de Riesgos a Desastres</c:v>
                </c:pt>
              </c:strCache>
            </c:strRef>
          </c:tx>
          <c:invertIfNegative val="0"/>
          <c:cat>
            <c:numRef>
              <c:f>'Tabla dinámica_Informe 1_1'!$A$82:$A$91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'Tabla dinámica_Informe 1_1'!$C$82:$C$91</c:f>
              <c:numCache>
                <c:formatCode>0.00%</c:formatCode>
                <c:ptCount val="10"/>
                <c:pt idx="0">
                  <c:v>0.77071692525872204</c:v>
                </c:pt>
                <c:pt idx="1">
                  <c:v>0.70845547517418295</c:v>
                </c:pt>
                <c:pt idx="2">
                  <c:v>0.70612472767880197</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01-32C8-4E69-AC8E-A5C20FC4A91E}"/>
            </c:ext>
          </c:extLst>
        </c:ser>
        <c:ser>
          <c:idx val="3"/>
          <c:order val="2"/>
          <c:tx>
            <c:strRef>
              <c:f>'Tabla dinámica_Informe 1_1'!$D$81</c:f>
              <c:strCache>
                <c:ptCount val="1"/>
                <c:pt idx="0">
                  <c:v>Investigación y Desarrollo Relacionados con la  Atención a Desastres  y Gestión de Riesgos</c:v>
                </c:pt>
              </c:strCache>
            </c:strRef>
          </c:tx>
          <c:invertIfNegative val="0"/>
          <c:cat>
            <c:numRef>
              <c:f>'Tabla dinámica_Informe 1_1'!$A$82:$A$91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'Tabla dinámica_Informe 1_1'!$D$82:$D$91</c:f>
              <c:numCache>
                <c:formatCode>0.00%</c:formatCode>
                <c:ptCount val="10"/>
                <c:pt idx="0">
                  <c:v>2.5629782921107999E-2</c:v>
                </c:pt>
                <c:pt idx="1">
                  <c:v>3.4887201307046603E-2</c:v>
                </c:pt>
                <c:pt idx="2">
                  <c:v>2.98547261151253E-2</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2-32C8-4E69-AC8E-A5C20FC4A91E}"/>
            </c:ext>
          </c:extLst>
        </c:ser>
        <c:ser>
          <c:idx val="4"/>
          <c:order val="3"/>
          <c:tx>
            <c:strRef>
              <c:f>'Tabla dinámica_Informe 1_1'!$E$81</c:f>
              <c:strCache>
                <c:ptCount val="1"/>
                <c:pt idx="0">
                  <c:v>Servicios de Prevención y Control de Incendios, y Servicios de Rescate y Auxilio</c:v>
                </c:pt>
              </c:strCache>
            </c:strRef>
          </c:tx>
          <c:invertIfNegative val="0"/>
          <c:cat>
            <c:numRef>
              <c:f>'Tabla dinámica_Informe 1_1'!$A$82:$A$91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'Tabla dinámica_Informe 1_1'!$E$82:$E$91</c:f>
              <c:numCache>
                <c:formatCode>0.00%</c:formatCode>
                <c:ptCount val="10"/>
                <c:pt idx="0">
                  <c:v>0.15687300603984999</c:v>
                </c:pt>
                <c:pt idx="1">
                  <c:v>0.21463871454552499</c:v>
                </c:pt>
                <c:pt idx="2">
                  <c:v>0.224650525655188</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3-32C8-4E69-AC8E-A5C20FC4A91E}"/>
            </c:ext>
          </c:extLst>
        </c:ser>
        <c:dLbls>
          <c:showLegendKey val="0"/>
          <c:showVal val="0"/>
          <c:showCatName val="0"/>
          <c:showSerName val="0"/>
          <c:showPercent val="0"/>
          <c:showBubbleSize val="0"/>
        </c:dLbls>
        <c:gapWidth val="150"/>
        <c:overlap val="100"/>
        <c:axId val="-2137018200"/>
        <c:axId val="-2137015016"/>
      </c:barChart>
      <c:catAx>
        <c:axId val="-2137018200"/>
        <c:scaling>
          <c:orientation val="minMax"/>
        </c:scaling>
        <c:delete val="0"/>
        <c:axPos val="b"/>
        <c:numFmt formatCode="General" sourceLinked="1"/>
        <c:majorTickMark val="out"/>
        <c:minorTickMark val="none"/>
        <c:tickLblPos val="nextTo"/>
        <c:txPr>
          <a:bodyPr/>
          <a:lstStyle/>
          <a:p>
            <a:pPr>
              <a:defRPr>
                <a:latin typeface="Arial" charset="0"/>
                <a:ea typeface="Arial" charset="0"/>
                <a:cs typeface="Arial" charset="0"/>
              </a:defRPr>
            </a:pPr>
            <a:endParaRPr lang="es-GT"/>
          </a:p>
        </c:txPr>
        <c:crossAx val="-2137015016"/>
        <c:crosses val="autoZero"/>
        <c:auto val="1"/>
        <c:lblAlgn val="ctr"/>
        <c:lblOffset val="100"/>
        <c:noMultiLvlLbl val="0"/>
      </c:catAx>
      <c:valAx>
        <c:axId val="-2137015016"/>
        <c:scaling>
          <c:orientation val="minMax"/>
          <c:max val="1"/>
        </c:scaling>
        <c:delete val="0"/>
        <c:axPos val="l"/>
        <c:title>
          <c:tx>
            <c:rich>
              <a:bodyPr rot="-5400000" vert="horz"/>
              <a:lstStyle/>
              <a:p>
                <a:pPr>
                  <a:defRPr b="1" i="0">
                    <a:latin typeface="Arial" charset="0"/>
                    <a:ea typeface="Arial" charset="0"/>
                    <a:cs typeface="Arial" charset="0"/>
                  </a:defRPr>
                </a:pPr>
                <a:r>
                  <a:rPr lang="es-GT" b="1" i="0" dirty="0">
                    <a:latin typeface="Arial" charset="0"/>
                    <a:ea typeface="Arial" charset="0"/>
                    <a:cs typeface="Arial" charset="0"/>
                  </a:rPr>
                  <a:t>Porcentaje del Gasto</a:t>
                </a:r>
                <a:r>
                  <a:rPr lang="es-GT" b="1" i="0" baseline="0" dirty="0">
                    <a:latin typeface="Arial" charset="0"/>
                    <a:ea typeface="Arial" charset="0"/>
                    <a:cs typeface="Arial" charset="0"/>
                  </a:rPr>
                  <a:t> </a:t>
                </a:r>
                <a:endParaRPr lang="es-GT" b="1" i="0" dirty="0">
                  <a:latin typeface="Arial" charset="0"/>
                  <a:ea typeface="Arial" charset="0"/>
                  <a:cs typeface="Arial" charset="0"/>
                </a:endParaRPr>
              </a:p>
            </c:rich>
          </c:tx>
          <c:overlay val="0"/>
        </c:title>
        <c:numFmt formatCode="0.00%" sourceLinked="1"/>
        <c:majorTickMark val="out"/>
        <c:minorTickMark val="none"/>
        <c:tickLblPos val="nextTo"/>
        <c:txPr>
          <a:bodyPr/>
          <a:lstStyle/>
          <a:p>
            <a:pPr>
              <a:defRPr b="0" i="0">
                <a:latin typeface="Arial" charset="0"/>
                <a:ea typeface="Arial" charset="0"/>
                <a:cs typeface="Arial" charset="0"/>
              </a:defRPr>
            </a:pPr>
            <a:endParaRPr lang="es-GT"/>
          </a:p>
        </c:txPr>
        <c:crossAx val="-2137018200"/>
        <c:crosses val="autoZero"/>
        <c:crossBetween val="between"/>
      </c:valAx>
    </c:plotArea>
    <c:legend>
      <c:legendPos val="b"/>
      <c:overlay val="0"/>
      <c:txPr>
        <a:bodyPr/>
        <a:lstStyle/>
        <a:p>
          <a:pPr>
            <a:defRPr sz="1200" b="1" i="0">
              <a:latin typeface="Arial" charset="0"/>
              <a:ea typeface="Arial" charset="0"/>
              <a:cs typeface="Arial" charset="0"/>
            </a:defRPr>
          </a:pPr>
          <a:endParaRPr lang="es-GT"/>
        </a:p>
      </c:txPr>
    </c:legend>
    <c:plotVisOnly val="1"/>
    <c:dispBlanksAs val="gap"/>
    <c:showDLblsOverMax val="0"/>
  </c:chart>
  <c:txPr>
    <a:bodyPr/>
    <a:lstStyle/>
    <a:p>
      <a:pPr>
        <a:defRPr sz="1200"/>
      </a:pPr>
      <a:endParaRPr lang="es-G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stacked"/>
        <c:varyColors val="0"/>
        <c:ser>
          <c:idx val="1"/>
          <c:order val="0"/>
          <c:tx>
            <c:strRef>
              <c:f>'Tabla dinámica_Informe 1_1'!$B$96</c:f>
              <c:strCache>
                <c:ptCount val="1"/>
                <c:pt idx="0">
                  <c:v>Servicios Generales</c:v>
                </c:pt>
              </c:strCache>
            </c:strRef>
          </c:tx>
          <c:invertIfNegative val="0"/>
          <c:cat>
            <c:numRef>
              <c:f>'Tabla dinámica_Informe 1_1'!$A$97:$A$107</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'Tabla dinámica_Informe 1_1'!$B$97:$B$107</c:f>
              <c:numCache>
                <c:formatCode>0.00%</c:formatCode>
                <c:ptCount val="11"/>
                <c:pt idx="0">
                  <c:v>1</c:v>
                </c:pt>
                <c:pt idx="1">
                  <c:v>0</c:v>
                </c:pt>
                <c:pt idx="2">
                  <c:v>0</c:v>
                </c:pt>
                <c:pt idx="3">
                  <c:v>0</c:v>
                </c:pt>
                <c:pt idx="4">
                  <c:v>0</c:v>
                </c:pt>
                <c:pt idx="5">
                  <c:v>0</c:v>
                </c:pt>
                <c:pt idx="6">
                  <c:v>0</c:v>
                </c:pt>
                <c:pt idx="7">
                  <c:v>0</c:v>
                </c:pt>
                <c:pt idx="8">
                  <c:v>0</c:v>
                </c:pt>
                <c:pt idx="9">
                  <c:v>0</c:v>
                </c:pt>
                <c:pt idx="10">
                  <c:v>0</c:v>
                </c:pt>
              </c:numCache>
            </c:numRef>
          </c:val>
          <c:extLst>
            <c:ext xmlns:c16="http://schemas.microsoft.com/office/drawing/2014/chart" uri="{C3380CC4-5D6E-409C-BE32-E72D297353CC}">
              <c16:uniqueId val="{00000000-0444-4F72-A5FA-437552CAF9D4}"/>
            </c:ext>
          </c:extLst>
        </c:ser>
        <c:ser>
          <c:idx val="2"/>
          <c:order val="1"/>
          <c:tx>
            <c:strRef>
              <c:f>'Tabla dinámica_Informe 1_1'!$C$96</c:f>
              <c:strCache>
                <c:ptCount val="1"/>
                <c:pt idx="0">
                  <c:v>Asuntos Económicos, Comerciales y Laborales en General</c:v>
                </c:pt>
              </c:strCache>
            </c:strRef>
          </c:tx>
          <c:invertIfNegative val="0"/>
          <c:cat>
            <c:numRef>
              <c:f>'Tabla dinámica_Informe 1_1'!$A$97:$A$107</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'Tabla dinámica_Informe 1_1'!$C$97:$C$107</c:f>
              <c:numCache>
                <c:formatCode>0.00%</c:formatCode>
                <c:ptCount val="11"/>
                <c:pt idx="0">
                  <c:v>0</c:v>
                </c:pt>
                <c:pt idx="1">
                  <c:v>1</c:v>
                </c:pt>
                <c:pt idx="2">
                  <c:v>1</c:v>
                </c:pt>
                <c:pt idx="3">
                  <c:v>0.97767832099510499</c:v>
                </c:pt>
                <c:pt idx="4">
                  <c:v>0.99678041838079101</c:v>
                </c:pt>
                <c:pt idx="5">
                  <c:v>1</c:v>
                </c:pt>
                <c:pt idx="6">
                  <c:v>0</c:v>
                </c:pt>
                <c:pt idx="7">
                  <c:v>0.26479429764802498</c:v>
                </c:pt>
                <c:pt idx="8">
                  <c:v>0.39356078566667502</c:v>
                </c:pt>
                <c:pt idx="9">
                  <c:v>0.30825471369580698</c:v>
                </c:pt>
                <c:pt idx="10">
                  <c:v>0.26221487664180199</c:v>
                </c:pt>
              </c:numCache>
            </c:numRef>
          </c:val>
          <c:extLst>
            <c:ext xmlns:c16="http://schemas.microsoft.com/office/drawing/2014/chart" uri="{C3380CC4-5D6E-409C-BE32-E72D297353CC}">
              <c16:uniqueId val="{00000001-0444-4F72-A5FA-437552CAF9D4}"/>
            </c:ext>
          </c:extLst>
        </c:ser>
        <c:ser>
          <c:idx val="3"/>
          <c:order val="2"/>
          <c:tx>
            <c:strRef>
              <c:f>'Tabla dinámica_Informe 1_1'!$D$96</c:f>
              <c:strCache>
                <c:ptCount val="1"/>
                <c:pt idx="0">
                  <c:v>Comunicaciones</c:v>
                </c:pt>
              </c:strCache>
            </c:strRef>
          </c:tx>
          <c:invertIfNegative val="0"/>
          <c:cat>
            <c:numRef>
              <c:f>'Tabla dinámica_Informe 1_1'!$A$97:$A$107</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'Tabla dinámica_Informe 1_1'!$D$97:$D$107</c:f>
              <c:numCache>
                <c:formatCode>0.00%</c:formatCode>
                <c:ptCount val="11"/>
                <c:pt idx="0">
                  <c:v>0</c:v>
                </c:pt>
                <c:pt idx="1">
                  <c:v>0</c:v>
                </c:pt>
                <c:pt idx="2">
                  <c:v>0</c:v>
                </c:pt>
                <c:pt idx="3">
                  <c:v>0</c:v>
                </c:pt>
                <c:pt idx="4">
                  <c:v>0</c:v>
                </c:pt>
                <c:pt idx="5">
                  <c:v>0</c:v>
                </c:pt>
                <c:pt idx="6">
                  <c:v>0</c:v>
                </c:pt>
                <c:pt idx="7">
                  <c:v>0</c:v>
                </c:pt>
                <c:pt idx="8">
                  <c:v>0</c:v>
                </c:pt>
                <c:pt idx="9">
                  <c:v>6.0590214838698196E-3</c:v>
                </c:pt>
                <c:pt idx="10">
                  <c:v>0</c:v>
                </c:pt>
              </c:numCache>
            </c:numRef>
          </c:val>
          <c:extLst>
            <c:ext xmlns:c16="http://schemas.microsoft.com/office/drawing/2014/chart" uri="{C3380CC4-5D6E-409C-BE32-E72D297353CC}">
              <c16:uniqueId val="{00000002-0444-4F72-A5FA-437552CAF9D4}"/>
            </c:ext>
          </c:extLst>
        </c:ser>
        <c:ser>
          <c:idx val="4"/>
          <c:order val="3"/>
          <c:tx>
            <c:strRef>
              <c:f>'Tabla dinámica_Informe 1_1'!$E$96</c:f>
              <c:strCache>
                <c:ptCount val="1"/>
                <c:pt idx="0">
                  <c:v>Gestión para la Reducción de Riesgos a Desastres</c:v>
                </c:pt>
              </c:strCache>
            </c:strRef>
          </c:tx>
          <c:invertIfNegative val="0"/>
          <c:cat>
            <c:numRef>
              <c:f>'Tabla dinámica_Informe 1_1'!$A$97:$A$107</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'Tabla dinámica_Informe 1_1'!$E$97:$E$107</c:f>
              <c:numCache>
                <c:formatCode>0.00%</c:formatCode>
                <c:ptCount val="11"/>
                <c:pt idx="0">
                  <c:v>0</c:v>
                </c:pt>
                <c:pt idx="1">
                  <c:v>0</c:v>
                </c:pt>
                <c:pt idx="2">
                  <c:v>0</c:v>
                </c:pt>
                <c:pt idx="3">
                  <c:v>2.2321679004894499E-2</c:v>
                </c:pt>
                <c:pt idx="4">
                  <c:v>3.2195816192086301E-3</c:v>
                </c:pt>
                <c:pt idx="5">
                  <c:v>0</c:v>
                </c:pt>
                <c:pt idx="6">
                  <c:v>1</c:v>
                </c:pt>
                <c:pt idx="7">
                  <c:v>0.73520570235197502</c:v>
                </c:pt>
                <c:pt idx="8">
                  <c:v>0.60643921433332504</c:v>
                </c:pt>
                <c:pt idx="9">
                  <c:v>0.68246534430565697</c:v>
                </c:pt>
                <c:pt idx="10">
                  <c:v>0.73331884671922698</c:v>
                </c:pt>
              </c:numCache>
            </c:numRef>
          </c:val>
          <c:extLst>
            <c:ext xmlns:c16="http://schemas.microsoft.com/office/drawing/2014/chart" uri="{C3380CC4-5D6E-409C-BE32-E72D297353CC}">
              <c16:uniqueId val="{00000003-0444-4F72-A5FA-437552CAF9D4}"/>
            </c:ext>
          </c:extLst>
        </c:ser>
        <c:ser>
          <c:idx val="5"/>
          <c:order val="4"/>
          <c:tx>
            <c:strRef>
              <c:f>'Tabla dinámica_Informe 1_1'!$F$96</c:f>
              <c:strCache>
                <c:ptCount val="1"/>
                <c:pt idx="0">
                  <c:v>Protección Ambiental n.c.d</c:v>
                </c:pt>
              </c:strCache>
            </c:strRef>
          </c:tx>
          <c:invertIfNegative val="0"/>
          <c:cat>
            <c:numRef>
              <c:f>'Tabla dinámica_Informe 1_1'!$A$97:$A$107</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'Tabla dinámica_Informe 1_1'!$F$97:$F$107</c:f>
              <c:numCache>
                <c:formatCode>0.00%</c:formatCode>
                <c:ptCount val="11"/>
                <c:pt idx="0">
                  <c:v>0</c:v>
                </c:pt>
                <c:pt idx="1">
                  <c:v>0</c:v>
                </c:pt>
                <c:pt idx="2">
                  <c:v>0</c:v>
                </c:pt>
                <c:pt idx="3">
                  <c:v>0</c:v>
                </c:pt>
                <c:pt idx="4">
                  <c:v>0</c:v>
                </c:pt>
                <c:pt idx="5">
                  <c:v>0</c:v>
                </c:pt>
                <c:pt idx="6">
                  <c:v>0</c:v>
                </c:pt>
                <c:pt idx="7">
                  <c:v>0</c:v>
                </c:pt>
                <c:pt idx="8">
                  <c:v>0</c:v>
                </c:pt>
                <c:pt idx="9">
                  <c:v>3.2209205146667202E-3</c:v>
                </c:pt>
                <c:pt idx="10">
                  <c:v>4.46627663897091E-3</c:v>
                </c:pt>
              </c:numCache>
            </c:numRef>
          </c:val>
          <c:extLst>
            <c:ext xmlns:c16="http://schemas.microsoft.com/office/drawing/2014/chart" uri="{C3380CC4-5D6E-409C-BE32-E72D297353CC}">
              <c16:uniqueId val="{00000004-0444-4F72-A5FA-437552CAF9D4}"/>
            </c:ext>
          </c:extLst>
        </c:ser>
        <c:dLbls>
          <c:showLegendKey val="0"/>
          <c:showVal val="0"/>
          <c:showCatName val="0"/>
          <c:showSerName val="0"/>
          <c:showPercent val="0"/>
          <c:showBubbleSize val="0"/>
        </c:dLbls>
        <c:gapWidth val="150"/>
        <c:overlap val="100"/>
        <c:axId val="-2134589064"/>
        <c:axId val="-2134585944"/>
      </c:barChart>
      <c:catAx>
        <c:axId val="-2134589064"/>
        <c:scaling>
          <c:orientation val="minMax"/>
        </c:scaling>
        <c:delete val="0"/>
        <c:axPos val="b"/>
        <c:numFmt formatCode="General" sourceLinked="1"/>
        <c:majorTickMark val="out"/>
        <c:minorTickMark val="none"/>
        <c:tickLblPos val="nextTo"/>
        <c:crossAx val="-2134585944"/>
        <c:crosses val="autoZero"/>
        <c:auto val="1"/>
        <c:lblAlgn val="ctr"/>
        <c:lblOffset val="100"/>
        <c:noMultiLvlLbl val="0"/>
      </c:catAx>
      <c:valAx>
        <c:axId val="-2134585944"/>
        <c:scaling>
          <c:orientation val="minMax"/>
          <c:max val="1"/>
        </c:scaling>
        <c:delete val="0"/>
        <c:axPos val="l"/>
        <c:title>
          <c:tx>
            <c:rich>
              <a:bodyPr rot="-5400000" vert="horz"/>
              <a:lstStyle/>
              <a:p>
                <a:pPr>
                  <a:defRPr/>
                </a:pPr>
                <a:r>
                  <a:rPr lang="es-MX" dirty="0"/>
                  <a:t>Porcentaje</a:t>
                </a:r>
                <a:r>
                  <a:rPr lang="es-MX" baseline="0" dirty="0"/>
                  <a:t> del Gasto </a:t>
                </a:r>
                <a:endParaRPr lang="es-GT" dirty="0"/>
              </a:p>
            </c:rich>
          </c:tx>
          <c:overlay val="0"/>
        </c:title>
        <c:numFmt formatCode="0.00%" sourceLinked="1"/>
        <c:majorTickMark val="out"/>
        <c:minorTickMark val="none"/>
        <c:tickLblPos val="nextTo"/>
        <c:crossAx val="-2134589064"/>
        <c:crosses val="autoZero"/>
        <c:crossBetween val="between"/>
      </c:valAx>
    </c:plotArea>
    <c:legend>
      <c:legendPos val="b"/>
      <c:layout>
        <c:manualLayout>
          <c:xMode val="edge"/>
          <c:yMode val="edge"/>
          <c:x val="1.60142281742707E-2"/>
          <c:y val="0.72362263111116298"/>
          <c:w val="0.71195855827695198"/>
          <c:h val="0.26245347739140101"/>
        </c:manualLayout>
      </c:layout>
      <c:overlay val="0"/>
      <c:txPr>
        <a:bodyPr/>
        <a:lstStyle/>
        <a:p>
          <a:pPr>
            <a:defRPr sz="1400" b="1"/>
          </a:pPr>
          <a:endParaRPr lang="es-GT"/>
        </a:p>
      </c:txPr>
    </c:legend>
    <c:plotVisOnly val="1"/>
    <c:dispBlanksAs val="gap"/>
    <c:showDLblsOverMax val="0"/>
  </c:chart>
  <c:txPr>
    <a:bodyPr/>
    <a:lstStyle/>
    <a:p>
      <a:pPr>
        <a:defRPr sz="1200"/>
      </a:pPr>
      <a:endParaRPr lang="es-G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8333343066574399E-2"/>
          <c:y val="3.9016365384335297E-2"/>
          <c:w val="0.96333333333333304"/>
          <c:h val="0.79131658679407402"/>
        </c:manualLayout>
      </c:layout>
      <c:barChart>
        <c:barDir val="col"/>
        <c:grouping val="clustered"/>
        <c:varyColors val="1"/>
        <c:ser>
          <c:idx val="0"/>
          <c:order val="0"/>
          <c:tx>
            <c:strRef>
              <c:f>'Linea_Base_y_estrategias '!$K$15</c:f>
              <c:strCache>
                <c:ptCount val="1"/>
                <c:pt idx="0">
                  <c:v>Linea Base + seguro + CAT DDO</c:v>
                </c:pt>
              </c:strCache>
            </c:strRef>
          </c:tx>
          <c:invertIfNegative val="0"/>
          <c:dPt>
            <c:idx val="0"/>
            <c:invertIfNegative val="0"/>
            <c:bubble3D val="0"/>
            <c:spPr>
              <a:solidFill>
                <a:schemeClr val="accent1">
                  <a:shade val="58000"/>
                </a:schemeClr>
              </a:solidFill>
              <a:ln>
                <a:noFill/>
              </a:ln>
              <a:effectLst/>
            </c:spPr>
            <c:extLst>
              <c:ext xmlns:c16="http://schemas.microsoft.com/office/drawing/2014/chart" uri="{C3380CC4-5D6E-409C-BE32-E72D297353CC}">
                <c16:uniqueId val="{00000001-8B82-410D-ACFF-05C381BD3BBB}"/>
              </c:ext>
            </c:extLst>
          </c:dPt>
          <c:dPt>
            <c:idx val="1"/>
            <c:invertIfNegative val="0"/>
            <c:bubble3D val="0"/>
            <c:spPr>
              <a:solidFill>
                <a:schemeClr val="accent1">
                  <a:shade val="86000"/>
                </a:schemeClr>
              </a:solidFill>
              <a:ln>
                <a:noFill/>
              </a:ln>
              <a:effectLst/>
            </c:spPr>
            <c:extLst>
              <c:ext xmlns:c16="http://schemas.microsoft.com/office/drawing/2014/chart" uri="{C3380CC4-5D6E-409C-BE32-E72D297353CC}">
                <c16:uniqueId val="{00000002-8B82-410D-ACFF-05C381BD3BBB}"/>
              </c:ext>
            </c:extLst>
          </c:dPt>
          <c:dPt>
            <c:idx val="2"/>
            <c:invertIfNegative val="0"/>
            <c:bubble3D val="0"/>
            <c:spPr>
              <a:solidFill>
                <a:schemeClr val="accent1">
                  <a:tint val="86000"/>
                </a:schemeClr>
              </a:solidFill>
              <a:ln>
                <a:noFill/>
              </a:ln>
              <a:effectLst/>
            </c:spPr>
            <c:extLst>
              <c:ext xmlns:c16="http://schemas.microsoft.com/office/drawing/2014/chart" uri="{C3380CC4-5D6E-409C-BE32-E72D297353CC}">
                <c16:uniqueId val="{00000003-8B82-410D-ACFF-05C381BD3BBB}"/>
              </c:ext>
            </c:extLst>
          </c:dPt>
          <c:dPt>
            <c:idx val="3"/>
            <c:invertIfNegative val="0"/>
            <c:bubble3D val="0"/>
            <c:spPr>
              <a:solidFill>
                <a:schemeClr val="accent1">
                  <a:tint val="58000"/>
                </a:schemeClr>
              </a:solidFill>
              <a:ln>
                <a:noFill/>
              </a:ln>
              <a:effectLst/>
            </c:spPr>
            <c:extLst>
              <c:ext xmlns:c16="http://schemas.microsoft.com/office/drawing/2014/chart" uri="{C3380CC4-5D6E-409C-BE32-E72D297353CC}">
                <c16:uniqueId val="{00000004-8B82-410D-ACFF-05C381BD3BBB}"/>
              </c:ext>
            </c:extLst>
          </c:dPt>
          <c:dLbls>
            <c:dLbl>
              <c:idx val="0"/>
              <c:tx>
                <c:rich>
                  <a:bodyPr/>
                  <a:lstStyle/>
                  <a:p>
                    <a:r>
                      <a:rPr lang="pt-BR" sz="1600" b="1"/>
                      <a:t> Q197.06</a:t>
                    </a:r>
                  </a:p>
                  <a:p>
                    <a:r>
                      <a:rPr lang="pt-BR" sz="1600" b="1"/>
                      <a:t>5% </a:t>
                    </a:r>
                    <a:endParaRPr lang="pt-B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82-410D-ACFF-05C381BD3BBB}"/>
                </c:ext>
              </c:extLst>
            </c:dLbl>
            <c:dLbl>
              <c:idx val="1"/>
              <c:tx>
                <c:rich>
                  <a:bodyPr/>
                  <a:lstStyle/>
                  <a:p>
                    <a:r>
                      <a:rPr lang="es-GT" sz="1600" b="1"/>
                      <a:t> Q373.40</a:t>
                    </a:r>
                  </a:p>
                  <a:p>
                    <a:r>
                      <a:rPr lang="es-GT" sz="1600" b="1"/>
                      <a:t>5%  </a:t>
                    </a:r>
                    <a:endParaRPr lang="es-GT"/>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82-410D-ACFF-05C381BD3BBB}"/>
                </c:ext>
              </c:extLst>
            </c:dLbl>
            <c:dLbl>
              <c:idx val="2"/>
              <c:tx>
                <c:rich>
                  <a:bodyPr/>
                  <a:lstStyle/>
                  <a:p>
                    <a:r>
                      <a:rPr lang="pt-BR" sz="1600" b="1"/>
                      <a:t> Q378.07</a:t>
                    </a:r>
                  </a:p>
                  <a:p>
                    <a:r>
                      <a:rPr lang="pt-BR" sz="1600" b="1"/>
                      <a:t>3% </a:t>
                    </a:r>
                    <a:endParaRPr lang="pt-B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B82-410D-ACFF-05C381BD3BBB}"/>
                </c:ext>
              </c:extLst>
            </c:dLbl>
            <c:dLbl>
              <c:idx val="3"/>
              <c:tx>
                <c:rich>
                  <a:bodyPr/>
                  <a:lstStyle/>
                  <a:p>
                    <a:r>
                      <a:rPr lang="pt-BR" sz="1600" b="1"/>
                      <a:t> Q391.87</a:t>
                    </a:r>
                  </a:p>
                  <a:p>
                    <a:r>
                      <a:rPr lang="pt-BR" sz="1600" b="1"/>
                      <a:t>1% </a:t>
                    </a:r>
                    <a:endParaRPr lang="pt-B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B82-410D-ACFF-05C381BD3BBB}"/>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Arial" charset="0"/>
                    <a:ea typeface="Arial" charset="0"/>
                    <a:cs typeface="Arial" charset="0"/>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'Linea_Base_y_estrategias '!$L$14:$O$14</c:f>
              <c:strCache>
                <c:ptCount val="4"/>
                <c:pt idx="0">
                  <c:v>1 en 5 años</c:v>
                </c:pt>
                <c:pt idx="1">
                  <c:v>1 en 10 años</c:v>
                </c:pt>
                <c:pt idx="2">
                  <c:v>1 en 20 años</c:v>
                </c:pt>
                <c:pt idx="3">
                  <c:v>1 en 50 años</c:v>
                </c:pt>
              </c:strCache>
            </c:strRef>
          </c:cat>
          <c:val>
            <c:numRef>
              <c:f>'Linea_Base_y_estrategias '!$L$15:$O$15</c:f>
              <c:numCache>
                <c:formatCode>_("Q"* #,##0.00_);_("Q"* \(#,##0.00\);_("Q"* "-"??_);_(@_)</c:formatCode>
                <c:ptCount val="4"/>
                <c:pt idx="0">
                  <c:v>197.05864837961281</c:v>
                </c:pt>
                <c:pt idx="1">
                  <c:v>373.40435798966882</c:v>
                </c:pt>
                <c:pt idx="2">
                  <c:v>378.07142470429932</c:v>
                </c:pt>
                <c:pt idx="3">
                  <c:v>391.87436470430839</c:v>
                </c:pt>
              </c:numCache>
            </c:numRef>
          </c:val>
          <c:extLst>
            <c:ext xmlns:c16="http://schemas.microsoft.com/office/drawing/2014/chart" uri="{C3380CC4-5D6E-409C-BE32-E72D297353CC}">
              <c16:uniqueId val="{00000000-8B82-410D-ACFF-05C381BD3BBB}"/>
            </c:ext>
          </c:extLst>
        </c:ser>
        <c:dLbls>
          <c:showLegendKey val="0"/>
          <c:showVal val="0"/>
          <c:showCatName val="0"/>
          <c:showSerName val="0"/>
          <c:showPercent val="0"/>
          <c:showBubbleSize val="0"/>
        </c:dLbls>
        <c:gapWidth val="219"/>
        <c:overlap val="-27"/>
        <c:axId val="-2135775832"/>
        <c:axId val="-2135782968"/>
      </c:barChart>
      <c:catAx>
        <c:axId val="-2135775832"/>
        <c:scaling>
          <c:orientation val="minMax"/>
        </c:scaling>
        <c:delete val="0"/>
        <c:axPos val="b"/>
        <c:title>
          <c:tx>
            <c:rich>
              <a:bodyPr rot="0" spcFirstLastPara="1" vertOverflow="ellipsis" vert="horz" wrap="square" anchor="b" anchorCtr="1"/>
              <a:lstStyle/>
              <a:p>
                <a:pPr>
                  <a:defRPr sz="1800" b="1" i="0" u="none" strike="noStrike" kern="1200" baseline="0">
                    <a:solidFill>
                      <a:schemeClr val="tx1"/>
                    </a:solidFill>
                    <a:latin typeface="Arial" charset="0"/>
                    <a:ea typeface="Arial" charset="0"/>
                    <a:cs typeface="Arial" charset="0"/>
                  </a:defRPr>
                </a:pPr>
                <a:r>
                  <a:rPr lang="es-GT" sz="1800" dirty="0">
                    <a:latin typeface="Arial" charset="0"/>
                    <a:ea typeface="Arial" charset="0"/>
                    <a:cs typeface="Arial" charset="0"/>
                  </a:rPr>
                  <a:t>Retorno esperado</a:t>
                </a:r>
                <a:r>
                  <a:rPr lang="es-GT" sz="1800" baseline="0" dirty="0">
                    <a:latin typeface="Arial" charset="0"/>
                    <a:ea typeface="Arial" charset="0"/>
                    <a:cs typeface="Arial" charset="0"/>
                  </a:rPr>
                  <a:t> del evento</a:t>
                </a:r>
                <a:endParaRPr lang="es-GT" sz="1800" dirty="0">
                  <a:latin typeface="Arial" charset="0"/>
                  <a:ea typeface="Arial" charset="0"/>
                  <a:cs typeface="Arial" charset="0"/>
                </a:endParaRPr>
              </a:p>
            </c:rich>
          </c:tx>
          <c:layout>
            <c:manualLayout>
              <c:xMode val="edge"/>
              <c:yMode val="edge"/>
              <c:x val="0.378527813222997"/>
              <c:y val="0.942247199603793"/>
            </c:manualLayout>
          </c:layout>
          <c:overlay val="0"/>
          <c:spPr>
            <a:noFill/>
            <a:ln>
              <a:noFill/>
            </a:ln>
            <a:effectLst/>
          </c:spPr>
          <c:txPr>
            <a:bodyPr rot="0" spcFirstLastPara="1" vertOverflow="ellipsis" vert="horz" wrap="square" anchor="b" anchorCtr="1"/>
            <a:lstStyle/>
            <a:p>
              <a:pPr>
                <a:defRPr sz="1800" b="1" i="0" u="none" strike="noStrike" kern="1200" baseline="0">
                  <a:solidFill>
                    <a:schemeClr val="tx1"/>
                  </a:solidFill>
                  <a:latin typeface="Arial" charset="0"/>
                  <a:ea typeface="Arial" charset="0"/>
                  <a:cs typeface="Arial" charset="0"/>
                </a:defRPr>
              </a:pPr>
              <a:endParaRPr lang="es-GT"/>
            </a:p>
          </c:txPr>
        </c:title>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Arial" charset="0"/>
                <a:ea typeface="Arial" charset="0"/>
                <a:cs typeface="Arial" charset="0"/>
              </a:defRPr>
            </a:pPr>
            <a:endParaRPr lang="es-GT"/>
          </a:p>
        </c:txPr>
        <c:crossAx val="-2135782968"/>
        <c:crosses val="autoZero"/>
        <c:auto val="1"/>
        <c:lblAlgn val="ctr"/>
        <c:lblOffset val="100"/>
        <c:noMultiLvlLbl val="0"/>
      </c:catAx>
      <c:valAx>
        <c:axId val="-2135782968"/>
        <c:scaling>
          <c:orientation val="minMax"/>
        </c:scaling>
        <c:delete val="1"/>
        <c:axPos val="l"/>
        <c:numFmt formatCode="_(&quot;Q&quot;* #,##0.00_);_(&quot;Q&quot;* \(#,##0.00\);_(&quot;Q&quot;* &quot;-&quot;??_);_(@_)" sourceLinked="1"/>
        <c:majorTickMark val="none"/>
        <c:minorTickMark val="none"/>
        <c:tickLblPos val="nextTo"/>
        <c:crossAx val="-2135775832"/>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es-G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lineChart>
        <c:grouping val="standard"/>
        <c:varyColors val="0"/>
        <c:ser>
          <c:idx val="1"/>
          <c:order val="0"/>
          <c:tx>
            <c:strRef>
              <c:f>'incendios forestales'!$C$82:$C$83</c:f>
              <c:strCache>
                <c:ptCount val="1"/>
                <c:pt idx="0">
                  <c:v>Incendios forestales por año</c:v>
                </c:pt>
              </c:strCache>
            </c:strRef>
          </c:tx>
          <c:spPr>
            <a:ln w="28575" cap="rnd" cmpd="sng" algn="ctr">
              <a:solidFill>
                <a:schemeClr val="accent1">
                  <a:shade val="95000"/>
                  <a:satMod val="105000"/>
                </a:schemeClr>
              </a:solidFill>
              <a:prstDash val="solid"/>
              <a:round/>
            </a:ln>
            <a:effectLst/>
          </c:spPr>
          <c:marker>
            <c:spPr>
              <a:solidFill>
                <a:schemeClr val="accent1"/>
              </a:solidFill>
              <a:ln w="9525" cap="flat" cmpd="sng" algn="ctr">
                <a:solidFill>
                  <a:schemeClr val="accent1">
                    <a:shade val="95000"/>
                    <a:satMod val="105000"/>
                  </a:schemeClr>
                </a:solidFill>
                <a:prstDash val="solid"/>
                <a:round/>
              </a:ln>
              <a:effectLst/>
            </c:spPr>
          </c:marker>
          <c:dLbls>
            <c:dLbl>
              <c:idx val="16"/>
              <c:layout>
                <c:manualLayout>
                  <c:x val="-6.0358027851977802E-2"/>
                  <c:y val="2.94370886894920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F1-4DDB-BA98-EBF568A7D4DB}"/>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charset="0"/>
                    <a:ea typeface="Arial" charset="0"/>
                    <a:cs typeface="Arial" charset="0"/>
                  </a:defRPr>
                </a:pPr>
                <a:endParaRPr lang="es-GT"/>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'incendios forestales'!$B$57:$B$73</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'incendios forestales'!$C$84:$C$100</c:f>
              <c:numCache>
                <c:formatCode>General</c:formatCode>
                <c:ptCount val="17"/>
                <c:pt idx="0">
                  <c:v>659</c:v>
                </c:pt>
                <c:pt idx="1">
                  <c:v>729</c:v>
                </c:pt>
                <c:pt idx="2">
                  <c:v>449</c:v>
                </c:pt>
                <c:pt idx="3">
                  <c:v>296</c:v>
                </c:pt>
                <c:pt idx="4">
                  <c:v>721</c:v>
                </c:pt>
                <c:pt idx="5">
                  <c:v>620</c:v>
                </c:pt>
                <c:pt idx="6">
                  <c:v>643</c:v>
                </c:pt>
                <c:pt idx="7">
                  <c:v>544</c:v>
                </c:pt>
                <c:pt idx="8">
                  <c:v>608</c:v>
                </c:pt>
                <c:pt idx="9">
                  <c:v>465</c:v>
                </c:pt>
                <c:pt idx="10">
                  <c:v>546</c:v>
                </c:pt>
                <c:pt idx="11">
                  <c:v>396</c:v>
                </c:pt>
                <c:pt idx="12">
                  <c:v>489</c:v>
                </c:pt>
                <c:pt idx="13">
                  <c:v>279</c:v>
                </c:pt>
                <c:pt idx="14">
                  <c:v>503</c:v>
                </c:pt>
                <c:pt idx="15">
                  <c:v>442</c:v>
                </c:pt>
                <c:pt idx="16">
                  <c:v>802</c:v>
                </c:pt>
              </c:numCache>
            </c:numRef>
          </c:val>
          <c:smooth val="0"/>
          <c:extLst>
            <c:ext xmlns:c16="http://schemas.microsoft.com/office/drawing/2014/chart" uri="{C3380CC4-5D6E-409C-BE32-E72D297353CC}">
              <c16:uniqueId val="{00000001-94F1-4DDB-BA98-EBF568A7D4DB}"/>
            </c:ext>
          </c:extLst>
        </c:ser>
        <c:dLbls>
          <c:showLegendKey val="0"/>
          <c:showVal val="0"/>
          <c:showCatName val="0"/>
          <c:showSerName val="0"/>
          <c:showPercent val="0"/>
          <c:showBubbleSize val="0"/>
        </c:dLbls>
        <c:marker val="1"/>
        <c:smooth val="0"/>
        <c:axId val="-2134269896"/>
        <c:axId val="-2134266232"/>
      </c:lineChart>
      <c:lineChart>
        <c:grouping val="standard"/>
        <c:varyColors val="0"/>
        <c:ser>
          <c:idx val="2"/>
          <c:order val="1"/>
          <c:tx>
            <c:strRef>
              <c:f>'incendios forestales'!$D$55</c:f>
              <c:strCache>
                <c:ptCount val="1"/>
                <c:pt idx="0">
                  <c:v>Superficie Afectada Acumulada</c:v>
                </c:pt>
              </c:strCache>
            </c:strRef>
          </c:tx>
          <c:spPr>
            <a:ln w="28575" cap="rnd" cmpd="sng" algn="ctr">
              <a:solidFill>
                <a:schemeClr val="accent1">
                  <a:tint val="65000"/>
                  <a:shade val="95000"/>
                  <a:satMod val="105000"/>
                </a:schemeClr>
              </a:solidFill>
              <a:prstDash val="solid"/>
              <a:round/>
            </a:ln>
            <a:effectLst/>
          </c:spPr>
          <c:marker>
            <c:symbol val="none"/>
          </c:marker>
          <c:dLbls>
            <c:dLbl>
              <c:idx val="16"/>
              <c:layout>
                <c:manualLayout>
                  <c:x val="1.10231713384504E-2"/>
                  <c:y val="-3.38109899553643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4F1-4DDB-BA98-EBF568A7D4DB}"/>
                </c:ext>
              </c:extLst>
            </c:dLbl>
            <c:dLbl>
              <c:idx val="17"/>
              <c:layout>
                <c:manualLayout>
                  <c:x val="-0.113198564648492"/>
                  <c:y val="-3.40701588927287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4F1-4DDB-BA98-EBF568A7D4DB}"/>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charset="0"/>
                    <a:ea typeface="Arial" charset="0"/>
                    <a:cs typeface="Arial" charset="0"/>
                  </a:defRPr>
                </a:pPr>
                <a:endParaRPr lang="es-GT"/>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'incendios forestales'!$B$57:$B$73</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'incendios forestales'!$D$83:$D$100</c:f>
              <c:numCache>
                <c:formatCode>#,##0.00</c:formatCode>
                <c:ptCount val="18"/>
                <c:pt idx="1">
                  <c:v>18638.2</c:v>
                </c:pt>
                <c:pt idx="2">
                  <c:v>36526</c:v>
                </c:pt>
                <c:pt idx="3">
                  <c:v>96450.3</c:v>
                </c:pt>
                <c:pt idx="4">
                  <c:v>103066.72</c:v>
                </c:pt>
                <c:pt idx="5">
                  <c:v>137223.82</c:v>
                </c:pt>
                <c:pt idx="6">
                  <c:v>149613.01999999999</c:v>
                </c:pt>
                <c:pt idx="7">
                  <c:v>168389.72</c:v>
                </c:pt>
                <c:pt idx="8">
                  <c:v>179362.32</c:v>
                </c:pt>
                <c:pt idx="9">
                  <c:v>192306.52</c:v>
                </c:pt>
                <c:pt idx="10">
                  <c:v>199541.21000000011</c:v>
                </c:pt>
                <c:pt idx="11">
                  <c:v>212842.01</c:v>
                </c:pt>
                <c:pt idx="12">
                  <c:v>218218.99</c:v>
                </c:pt>
                <c:pt idx="13">
                  <c:v>228659.49</c:v>
                </c:pt>
                <c:pt idx="14">
                  <c:v>232688.40000000011</c:v>
                </c:pt>
                <c:pt idx="15">
                  <c:v>242874.60000000009</c:v>
                </c:pt>
                <c:pt idx="16">
                  <c:v>257619.2000000001</c:v>
                </c:pt>
                <c:pt idx="17">
                  <c:v>273513.8</c:v>
                </c:pt>
              </c:numCache>
            </c:numRef>
          </c:val>
          <c:smooth val="0"/>
          <c:extLst>
            <c:ext xmlns:c16="http://schemas.microsoft.com/office/drawing/2014/chart" uri="{C3380CC4-5D6E-409C-BE32-E72D297353CC}">
              <c16:uniqueId val="{00000004-94F1-4DDB-BA98-EBF568A7D4DB}"/>
            </c:ext>
          </c:extLst>
        </c:ser>
        <c:dLbls>
          <c:showLegendKey val="0"/>
          <c:showVal val="0"/>
          <c:showCatName val="0"/>
          <c:showSerName val="0"/>
          <c:showPercent val="0"/>
          <c:showBubbleSize val="0"/>
        </c:dLbls>
        <c:marker val="1"/>
        <c:smooth val="0"/>
        <c:axId val="-2134253384"/>
        <c:axId val="-2134259816"/>
      </c:lineChart>
      <c:catAx>
        <c:axId val="-2134269896"/>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s-GT"/>
          </a:p>
        </c:txPr>
        <c:crossAx val="-2134266232"/>
        <c:crosses val="autoZero"/>
        <c:auto val="1"/>
        <c:lblAlgn val="ctr"/>
        <c:lblOffset val="100"/>
        <c:noMultiLvlLbl val="0"/>
      </c:catAx>
      <c:valAx>
        <c:axId val="-2134266232"/>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Arial" charset="0"/>
                    <a:ea typeface="Arial" charset="0"/>
                    <a:cs typeface="Arial" charset="0"/>
                  </a:defRPr>
                </a:pPr>
                <a:r>
                  <a:rPr lang="en-US"/>
                  <a:t>Hectáreas</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charset="0"/>
                  <a:ea typeface="Arial" charset="0"/>
                  <a:cs typeface="Arial" charset="0"/>
                </a:defRPr>
              </a:pPr>
              <a:endParaRPr lang="es-GT"/>
            </a:p>
          </c:txPr>
        </c:title>
        <c:numFmt formatCode="#,##0"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s-GT"/>
          </a:p>
        </c:txPr>
        <c:crossAx val="-2134269896"/>
        <c:crosses val="autoZero"/>
        <c:crossBetween val="between"/>
      </c:valAx>
      <c:valAx>
        <c:axId val="-2134259816"/>
        <c:scaling>
          <c:orientation val="minMax"/>
        </c:scaling>
        <c:delete val="0"/>
        <c:axPos val="r"/>
        <c:title>
          <c:tx>
            <c:rich>
              <a:bodyPr rot="-5400000" spcFirstLastPara="1" vertOverflow="ellipsis" vert="horz" wrap="square" anchor="ctr" anchorCtr="1"/>
              <a:lstStyle/>
              <a:p>
                <a:pPr>
                  <a:defRPr sz="1400" b="1" i="0" u="none" strike="noStrike" kern="1200" baseline="0">
                    <a:solidFill>
                      <a:schemeClr val="tx1"/>
                    </a:solidFill>
                    <a:latin typeface="Arial" charset="0"/>
                    <a:ea typeface="Arial" charset="0"/>
                    <a:cs typeface="Arial" charset="0"/>
                  </a:defRPr>
                </a:pPr>
                <a:r>
                  <a:rPr lang="en-US"/>
                  <a:t>Hectáreas</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charset="0"/>
                  <a:ea typeface="Arial" charset="0"/>
                  <a:cs typeface="Arial" charset="0"/>
                </a:defRPr>
              </a:pPr>
              <a:endParaRPr lang="es-GT"/>
            </a:p>
          </c:txPr>
        </c:title>
        <c:numFmt formatCode="#,##0"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s-GT"/>
          </a:p>
        </c:txPr>
        <c:crossAx val="-2134253384"/>
        <c:crosses val="max"/>
        <c:crossBetween val="between"/>
      </c:valAx>
      <c:catAx>
        <c:axId val="-2134253384"/>
        <c:scaling>
          <c:orientation val="minMax"/>
        </c:scaling>
        <c:delete val="1"/>
        <c:axPos val="b"/>
        <c:numFmt formatCode="General" sourceLinked="1"/>
        <c:majorTickMark val="out"/>
        <c:minorTickMark val="none"/>
        <c:tickLblPos val="nextTo"/>
        <c:crossAx val="-2134259816"/>
        <c:crosses val="autoZero"/>
        <c:auto val="1"/>
        <c:lblAlgn val="ctr"/>
        <c:lblOffset val="100"/>
        <c:noMultiLvlLbl val="0"/>
      </c:catAx>
      <c:spPr>
        <a:noFill/>
        <a:ln>
          <a:noFill/>
        </a:ln>
        <a:effectLst/>
      </c:spPr>
    </c:plotArea>
    <c:legend>
      <c:legendPos val="b"/>
      <c:layout>
        <c:manualLayout>
          <c:xMode val="edge"/>
          <c:yMode val="edge"/>
          <c:x val="2.7611545577061501E-2"/>
          <c:y val="0.92541862178712098"/>
          <c:w val="0.88956565212560901"/>
          <c:h val="7.198771214963040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s-GT"/>
        </a:p>
      </c:txPr>
    </c:legend>
    <c:plotVisOnly val="1"/>
    <c:dispBlanksAs val="gap"/>
    <c:showDLblsOverMax val="0"/>
  </c:chart>
  <c:spPr>
    <a:noFill/>
    <a:ln w="9525" cap="flat" cmpd="sng" algn="ctr">
      <a:noFill/>
      <a:prstDash val="solid"/>
    </a:ln>
    <a:effectLst/>
  </c:spPr>
  <c:txPr>
    <a:bodyPr/>
    <a:lstStyle/>
    <a:p>
      <a:pPr>
        <a:defRPr sz="1400">
          <a:latin typeface="Arial" charset="0"/>
          <a:ea typeface="Arial" charset="0"/>
          <a:cs typeface="Arial" charset="0"/>
        </a:defRPr>
      </a:pPr>
      <a:endParaRPr lang="es-G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9.8208053854379307E-2"/>
          <c:y val="3.77265567570923E-2"/>
          <c:w val="0.76535971465105301"/>
          <c:h val="0.82642224061436298"/>
        </c:manualLayout>
      </c:layout>
      <c:barChart>
        <c:barDir val="col"/>
        <c:grouping val="clustered"/>
        <c:varyColors val="0"/>
        <c:ser>
          <c:idx val="0"/>
          <c:order val="0"/>
          <c:tx>
            <c:strRef>
              <c:f>'Produccion Petrolera 1990-2018'!$B$11</c:f>
              <c:strCache>
                <c:ptCount val="1"/>
                <c:pt idx="0">
                  <c:v>Millones de barriles</c:v>
                </c:pt>
              </c:strCache>
            </c:strRef>
          </c:tx>
          <c:spPr>
            <a:solidFill>
              <a:schemeClr val="accent1">
                <a:shade val="76000"/>
              </a:schemeClr>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7E5-469E-B016-E9062A5ACEC6}"/>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charset="0"/>
                    <a:ea typeface="Arial" charset="0"/>
                    <a:cs typeface="Arial" charset="0"/>
                  </a:defRPr>
                </a:pPr>
                <a:endParaRPr lang="es-GT"/>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'Produccion Petrolera 1990-2018'!$O$6:$AE$6</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'Produccion Petrolera 1990-2018'!$O$11:$AE$11</c:f>
              <c:numCache>
                <c:formatCode>#,##0.00</c:formatCode>
                <c:ptCount val="17"/>
                <c:pt idx="0">
                  <c:v>9.0049520600000008</c:v>
                </c:pt>
                <c:pt idx="1">
                  <c:v>9.0276677100000011</c:v>
                </c:pt>
                <c:pt idx="2">
                  <c:v>7.3841244799999997</c:v>
                </c:pt>
                <c:pt idx="3">
                  <c:v>6.7276409299999962</c:v>
                </c:pt>
                <c:pt idx="4">
                  <c:v>5.8928669899999964</c:v>
                </c:pt>
                <c:pt idx="5">
                  <c:v>5.584012149999996</c:v>
                </c:pt>
                <c:pt idx="6">
                  <c:v>5.1582839399999996</c:v>
                </c:pt>
                <c:pt idx="7">
                  <c:v>4.9332773000000003</c:v>
                </c:pt>
                <c:pt idx="8">
                  <c:v>4.3628792799999996</c:v>
                </c:pt>
                <c:pt idx="9">
                  <c:v>3.99591977</c:v>
                </c:pt>
                <c:pt idx="10">
                  <c:v>3.8762362299999991</c:v>
                </c:pt>
                <c:pt idx="11">
                  <c:v>3.6451809700000002</c:v>
                </c:pt>
                <c:pt idx="12">
                  <c:v>3.66889464</c:v>
                </c:pt>
                <c:pt idx="13">
                  <c:v>3.542802309999999</c:v>
                </c:pt>
                <c:pt idx="14">
                  <c:v>3.2854420100000001</c:v>
                </c:pt>
                <c:pt idx="15">
                  <c:v>3.5189666800000001</c:v>
                </c:pt>
                <c:pt idx="16">
                  <c:v>3.36343367</c:v>
                </c:pt>
              </c:numCache>
            </c:numRef>
          </c:val>
          <c:extLst>
            <c:ext xmlns:c16="http://schemas.microsoft.com/office/drawing/2014/chart" uri="{C3380CC4-5D6E-409C-BE32-E72D297353CC}">
              <c16:uniqueId val="{00000000-7023-4B04-AF3E-81DA71D257FA}"/>
            </c:ext>
          </c:extLst>
        </c:ser>
        <c:dLbls>
          <c:showLegendKey val="0"/>
          <c:showVal val="0"/>
          <c:showCatName val="0"/>
          <c:showSerName val="0"/>
          <c:showPercent val="0"/>
          <c:showBubbleSize val="0"/>
        </c:dLbls>
        <c:gapWidth val="150"/>
        <c:axId val="-2133556904"/>
        <c:axId val="-2133553240"/>
      </c:barChart>
      <c:lineChart>
        <c:grouping val="standard"/>
        <c:varyColors val="0"/>
        <c:ser>
          <c:idx val="1"/>
          <c:order val="1"/>
          <c:tx>
            <c:strRef>
              <c:f>'Produccion Petrolera 1990-2018'!$B$8</c:f>
              <c:strCache>
                <c:ptCount val="1"/>
                <c:pt idx="0">
                  <c:v>Barriles / día </c:v>
                </c:pt>
              </c:strCache>
            </c:strRef>
          </c:tx>
          <c:spPr>
            <a:ln w="28575" cap="rnd">
              <a:solidFill>
                <a:schemeClr val="accent1">
                  <a:tint val="77000"/>
                </a:schemeClr>
              </a:solidFill>
              <a:round/>
            </a:ln>
            <a:effectLst/>
          </c:spPr>
          <c:marker>
            <c:symbol val="circle"/>
            <c:size val="5"/>
            <c:spPr>
              <a:solidFill>
                <a:schemeClr val="accent1">
                  <a:tint val="77000"/>
                </a:schemeClr>
              </a:solidFill>
              <a:ln w="9525">
                <a:solidFill>
                  <a:schemeClr val="accent1">
                    <a:tint val="77000"/>
                  </a:schemeClr>
                </a:solidFill>
              </a:ln>
              <a:effectLst/>
            </c:spPr>
          </c:marker>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7E5-469E-B016-E9062A5ACEC6}"/>
                </c:ext>
              </c:extLst>
            </c:dLbl>
            <c:dLbl>
              <c:idx val="16"/>
              <c:layout>
                <c:manualLayout>
                  <c:x val="-3.9318479685452198E-2"/>
                  <c:y val="-6.87830687830687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7E5-469E-B016-E9062A5ACEC6}"/>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charset="0"/>
                    <a:ea typeface="Arial" charset="0"/>
                    <a:cs typeface="Arial" charset="0"/>
                  </a:defRPr>
                </a:pPr>
                <a:endParaRPr lang="es-GT"/>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'Produccion Petrolera 1990-2018'!$O$8:$AE$8</c:f>
              <c:numCache>
                <c:formatCode>#,##0</c:formatCode>
                <c:ptCount val="17"/>
                <c:pt idx="0">
                  <c:v>24671.101534246569</c:v>
                </c:pt>
                <c:pt idx="1">
                  <c:v>24733.336191780829</c:v>
                </c:pt>
                <c:pt idx="2">
                  <c:v>20230.478027397261</c:v>
                </c:pt>
                <c:pt idx="3">
                  <c:v>18431.8929589041</c:v>
                </c:pt>
                <c:pt idx="4">
                  <c:v>16144.84106849315</c:v>
                </c:pt>
                <c:pt idx="5">
                  <c:v>15298.66342465753</c:v>
                </c:pt>
                <c:pt idx="6">
                  <c:v>14132.284767123299</c:v>
                </c:pt>
                <c:pt idx="7">
                  <c:v>13515.82821917808</c:v>
                </c:pt>
                <c:pt idx="8">
                  <c:v>11953.093917808221</c:v>
                </c:pt>
                <c:pt idx="9">
                  <c:v>10947.72539726027</c:v>
                </c:pt>
                <c:pt idx="10">
                  <c:v>10619.82528767123</c:v>
                </c:pt>
                <c:pt idx="11">
                  <c:v>9986.7971780821917</c:v>
                </c:pt>
                <c:pt idx="12">
                  <c:v>10051.7661369863</c:v>
                </c:pt>
                <c:pt idx="13">
                  <c:v>9706.3076986301276</c:v>
                </c:pt>
                <c:pt idx="14">
                  <c:v>9001.2109863013684</c:v>
                </c:pt>
                <c:pt idx="15">
                  <c:v>9641.0046027397293</c:v>
                </c:pt>
                <c:pt idx="16">
                  <c:v>9214.8867671232874</c:v>
                </c:pt>
              </c:numCache>
            </c:numRef>
          </c:val>
          <c:smooth val="1"/>
          <c:extLst>
            <c:ext xmlns:c16="http://schemas.microsoft.com/office/drawing/2014/chart" uri="{C3380CC4-5D6E-409C-BE32-E72D297353CC}">
              <c16:uniqueId val="{00000002-7023-4B04-AF3E-81DA71D257FA}"/>
            </c:ext>
          </c:extLst>
        </c:ser>
        <c:dLbls>
          <c:showLegendKey val="0"/>
          <c:showVal val="0"/>
          <c:showCatName val="0"/>
          <c:showSerName val="0"/>
          <c:showPercent val="0"/>
          <c:showBubbleSize val="0"/>
        </c:dLbls>
        <c:marker val="1"/>
        <c:smooth val="0"/>
        <c:axId val="-2133539864"/>
        <c:axId val="-2133546216"/>
      </c:lineChart>
      <c:catAx>
        <c:axId val="-2133556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s-GT"/>
          </a:p>
        </c:txPr>
        <c:crossAx val="-2133553240"/>
        <c:crosses val="autoZero"/>
        <c:auto val="1"/>
        <c:lblAlgn val="ctr"/>
        <c:lblOffset val="100"/>
        <c:noMultiLvlLbl val="0"/>
      </c:catAx>
      <c:valAx>
        <c:axId val="-2133553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Arial" charset="0"/>
                    <a:ea typeface="Arial" charset="0"/>
                    <a:cs typeface="Arial" charset="0"/>
                  </a:defRPr>
                </a:pPr>
                <a:r>
                  <a:rPr lang="en-US"/>
                  <a:t>Producción anual millones de barriles </a:t>
                </a:r>
              </a:p>
            </c:rich>
          </c:tx>
          <c:layout>
            <c:manualLayout>
              <c:xMode val="edge"/>
              <c:yMode val="edge"/>
              <c:x val="0"/>
              <c:y val="0.152306320757153"/>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Arial" charset="0"/>
                  <a:ea typeface="Arial" charset="0"/>
                  <a:cs typeface="Arial" charset="0"/>
                </a:defRPr>
              </a:pPr>
              <a:endParaRPr lang="es-GT"/>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s-GT"/>
          </a:p>
        </c:txPr>
        <c:crossAx val="-2133556904"/>
        <c:crosses val="autoZero"/>
        <c:crossBetween val="between"/>
      </c:valAx>
      <c:valAx>
        <c:axId val="-2133546216"/>
        <c:scaling>
          <c:orientation val="minMax"/>
        </c:scaling>
        <c:delete val="0"/>
        <c:axPos val="r"/>
        <c:title>
          <c:tx>
            <c:rich>
              <a:bodyPr rot="5400000" spcFirstLastPara="1" vertOverflow="ellipsis" wrap="square" anchor="ctr" anchorCtr="1"/>
              <a:lstStyle/>
              <a:p>
                <a:pPr>
                  <a:defRPr sz="1330" b="0" i="0" u="none" strike="noStrike" kern="1200" baseline="0">
                    <a:solidFill>
                      <a:schemeClr val="tx1">
                        <a:lumMod val="65000"/>
                        <a:lumOff val="35000"/>
                      </a:schemeClr>
                    </a:solidFill>
                    <a:latin typeface="Arial" charset="0"/>
                    <a:ea typeface="Arial" charset="0"/>
                    <a:cs typeface="Arial" charset="0"/>
                  </a:defRPr>
                </a:pPr>
                <a:r>
                  <a:rPr lang="en-US"/>
                  <a:t>Barriles diarios promedio</a:t>
                </a:r>
              </a:p>
            </c:rich>
          </c:tx>
          <c:layout>
            <c:manualLayout>
              <c:xMode val="edge"/>
              <c:yMode val="edge"/>
              <c:x val="0.96651717174809104"/>
              <c:y val="0.26942124130296902"/>
            </c:manualLayout>
          </c:layout>
          <c:overlay val="0"/>
          <c:spPr>
            <a:noFill/>
            <a:ln>
              <a:noFill/>
            </a:ln>
            <a:effectLst/>
          </c:spPr>
          <c:txPr>
            <a:bodyPr rot="5400000" spcFirstLastPara="1" vertOverflow="ellipsis" wrap="square" anchor="ctr" anchorCtr="1"/>
            <a:lstStyle/>
            <a:p>
              <a:pPr>
                <a:defRPr sz="1330" b="0" i="0" u="none" strike="noStrike" kern="1200" baseline="0">
                  <a:solidFill>
                    <a:schemeClr val="tx1">
                      <a:lumMod val="65000"/>
                      <a:lumOff val="35000"/>
                    </a:schemeClr>
                  </a:solidFill>
                  <a:latin typeface="Arial" charset="0"/>
                  <a:ea typeface="Arial" charset="0"/>
                  <a:cs typeface="Arial" charset="0"/>
                </a:defRPr>
              </a:pPr>
              <a:endParaRPr lang="es-GT"/>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s-GT"/>
          </a:p>
        </c:txPr>
        <c:crossAx val="-2133539864"/>
        <c:crosses val="max"/>
        <c:crossBetween val="between"/>
      </c:valAx>
      <c:catAx>
        <c:axId val="-2133539864"/>
        <c:scaling>
          <c:orientation val="minMax"/>
        </c:scaling>
        <c:delete val="1"/>
        <c:axPos val="b"/>
        <c:majorTickMark val="none"/>
        <c:minorTickMark val="none"/>
        <c:tickLblPos val="nextTo"/>
        <c:crossAx val="-213354621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s-GT"/>
        </a:p>
      </c:txPr>
    </c:legend>
    <c:plotVisOnly val="1"/>
    <c:dispBlanksAs val="gap"/>
    <c:showDLblsOverMax val="0"/>
  </c:chart>
  <c:spPr>
    <a:noFill/>
    <a:ln>
      <a:noFill/>
    </a:ln>
    <a:effectLst/>
  </c:spPr>
  <c:txPr>
    <a:bodyPr/>
    <a:lstStyle/>
    <a:p>
      <a:pPr>
        <a:defRPr>
          <a:latin typeface="Arial" charset="0"/>
          <a:ea typeface="Arial" charset="0"/>
          <a:cs typeface="Arial" charset="0"/>
        </a:defRPr>
      </a:pPr>
      <a:endParaRPr lang="es-G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7.0839542708168196E-2"/>
          <c:y val="4.8522276135862401E-2"/>
          <c:w val="0.87249343832020998"/>
          <c:h val="0.76083380512592502"/>
        </c:manualLayout>
      </c:layout>
      <c:barChart>
        <c:barDir val="col"/>
        <c:grouping val="clustered"/>
        <c:varyColors val="0"/>
        <c:ser>
          <c:idx val="0"/>
          <c:order val="0"/>
          <c:tx>
            <c:strRef>
              <c:f>'Ing fiscales petroleo 98-2018'!$B$9</c:f>
              <c:strCache>
                <c:ptCount val="1"/>
                <c:pt idx="0">
                  <c:v>     Regalías explotación petrolera</c:v>
                </c:pt>
              </c:strCache>
            </c:strRef>
          </c:tx>
          <c:spPr>
            <a:solidFill>
              <a:schemeClr val="accent1">
                <a:shade val="65000"/>
              </a:schemeClr>
            </a:solidFill>
            <a:ln>
              <a:noFill/>
            </a:ln>
            <a:effectLst/>
          </c:spPr>
          <c:invertIfNegative val="0"/>
          <c:dLbls>
            <c:dLbl>
              <c:idx val="4"/>
              <c:layout>
                <c:manualLayout>
                  <c:x val="-1.395471493557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42-4CDC-B2F8-05134752879B}"/>
                </c:ext>
              </c:extLst>
            </c:dLbl>
            <c:dLbl>
              <c:idx val="7"/>
              <c:layout>
                <c:manualLayout>
                  <c:x val="-1.39547149355739E-2"/>
                  <c:y val="7.07799082034748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42-4CDC-B2F8-05134752879B}"/>
                </c:ext>
              </c:extLst>
            </c:dLbl>
            <c:dLbl>
              <c:idx val="8"/>
              <c:layout>
                <c:manualLayout>
                  <c:x val="-7.8522151284362695E-3"/>
                  <c:y val="8.11749271742649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42-4CDC-B2F8-05134752879B}"/>
                </c:ext>
              </c:extLst>
            </c:dLbl>
            <c:dLbl>
              <c:idx val="11"/>
              <c:layout>
                <c:manualLayout>
                  <c:x val="-9.4645532982237501E-3"/>
                  <c:y val="-2.482333729913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B42-4CDC-B2F8-05134752879B}"/>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charset="0"/>
                    <a:ea typeface="Arial" charset="0"/>
                    <a:cs typeface="Arial" charset="0"/>
                  </a:defRPr>
                </a:pPr>
                <a:endParaRPr lang="es-GT"/>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'Ing fiscales petroleo 98-2018'!$C$7:$Q$7</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'Ing fiscales petroleo 98-2018'!$C$9:$Q$9</c:f>
              <c:numCache>
                <c:formatCode>#,##0.0</c:formatCode>
                <c:ptCount val="15"/>
                <c:pt idx="0">
                  <c:v>96.5</c:v>
                </c:pt>
                <c:pt idx="1">
                  <c:v>109.4</c:v>
                </c:pt>
                <c:pt idx="2">
                  <c:v>105.1</c:v>
                </c:pt>
                <c:pt idx="3">
                  <c:v>115.2</c:v>
                </c:pt>
                <c:pt idx="4">
                  <c:v>168.1</c:v>
                </c:pt>
                <c:pt idx="5">
                  <c:v>91.2</c:v>
                </c:pt>
                <c:pt idx="6">
                  <c:v>103.9</c:v>
                </c:pt>
                <c:pt idx="7">
                  <c:v>209.7</c:v>
                </c:pt>
                <c:pt idx="8">
                  <c:v>198</c:v>
                </c:pt>
                <c:pt idx="9">
                  <c:v>174.2</c:v>
                </c:pt>
                <c:pt idx="10">
                  <c:v>148.30000000000001</c:v>
                </c:pt>
                <c:pt idx="11">
                  <c:v>45</c:v>
                </c:pt>
                <c:pt idx="12">
                  <c:v>71.4529505</c:v>
                </c:pt>
                <c:pt idx="13">
                  <c:v>57.9</c:v>
                </c:pt>
                <c:pt idx="14">
                  <c:v>69.826571309999906</c:v>
                </c:pt>
              </c:numCache>
            </c:numRef>
          </c:val>
          <c:extLst>
            <c:ext xmlns:c16="http://schemas.microsoft.com/office/drawing/2014/chart" uri="{C3380CC4-5D6E-409C-BE32-E72D297353CC}">
              <c16:uniqueId val="{00000004-CB42-4CDC-B2F8-05134752879B}"/>
            </c:ext>
          </c:extLst>
        </c:ser>
        <c:ser>
          <c:idx val="1"/>
          <c:order val="1"/>
          <c:tx>
            <c:strRef>
              <c:f>'Ing fiscales petroleo 98-2018'!$B$10</c:f>
              <c:strCache>
                <c:ptCount val="1"/>
                <c:pt idx="0">
                  <c:v>     Participación estatal en la producción de hidrocarburos compartibles</c:v>
                </c:pt>
              </c:strCache>
            </c:strRef>
          </c:tx>
          <c:spPr>
            <a:solidFill>
              <a:schemeClr val="accent1"/>
            </a:solidFill>
            <a:ln>
              <a:noFill/>
            </a:ln>
            <a:effectLst/>
          </c:spPr>
          <c:invertIfNegative val="0"/>
          <c:dLbls>
            <c:dLbl>
              <c:idx val="4"/>
              <c:layout>
                <c:manualLayout>
                  <c:x val="3.7212573161530399E-2"/>
                  <c:y val="7.07799279270843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B42-4CDC-B2F8-05134752879B}"/>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B42-4CDC-B2F8-05134752879B}"/>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B42-4CDC-B2F8-05134752879B}"/>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charset="0"/>
                    <a:ea typeface="Arial" charset="0"/>
                    <a:cs typeface="Arial" charset="0"/>
                  </a:defRPr>
                </a:pPr>
                <a:endParaRPr lang="es-GT"/>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'Ing fiscales petroleo 98-2018'!$C$7:$Q$7</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'Ing fiscales petroleo 98-2018'!$C$10:$Q$10</c:f>
              <c:numCache>
                <c:formatCode>#,##0.0</c:formatCode>
                <c:ptCount val="15"/>
                <c:pt idx="0">
                  <c:v>397.6</c:v>
                </c:pt>
                <c:pt idx="1">
                  <c:v>481.9</c:v>
                </c:pt>
                <c:pt idx="2">
                  <c:v>566.5</c:v>
                </c:pt>
                <c:pt idx="3">
                  <c:v>685.4</c:v>
                </c:pt>
                <c:pt idx="4">
                  <c:v>1059</c:v>
                </c:pt>
                <c:pt idx="5">
                  <c:v>484.8</c:v>
                </c:pt>
                <c:pt idx="6">
                  <c:v>557.6</c:v>
                </c:pt>
                <c:pt idx="7">
                  <c:v>898.7</c:v>
                </c:pt>
                <c:pt idx="8">
                  <c:v>833</c:v>
                </c:pt>
                <c:pt idx="9">
                  <c:v>676.1</c:v>
                </c:pt>
                <c:pt idx="10">
                  <c:v>449</c:v>
                </c:pt>
                <c:pt idx="11">
                  <c:v>161.9</c:v>
                </c:pt>
                <c:pt idx="12">
                  <c:v>30.19853354</c:v>
                </c:pt>
                <c:pt idx="13">
                  <c:v>132.69999999999999</c:v>
                </c:pt>
                <c:pt idx="14">
                  <c:v>242.52808786000011</c:v>
                </c:pt>
              </c:numCache>
            </c:numRef>
          </c:val>
          <c:extLst>
            <c:ext xmlns:c16="http://schemas.microsoft.com/office/drawing/2014/chart" uri="{C3380CC4-5D6E-409C-BE32-E72D297353CC}">
              <c16:uniqueId val="{00000008-CB42-4CDC-B2F8-05134752879B}"/>
            </c:ext>
          </c:extLst>
        </c:ser>
        <c:dLbls>
          <c:showLegendKey val="0"/>
          <c:showVal val="0"/>
          <c:showCatName val="0"/>
          <c:showSerName val="0"/>
          <c:showPercent val="0"/>
          <c:showBubbleSize val="0"/>
        </c:dLbls>
        <c:gapWidth val="150"/>
        <c:axId val="-2134088472"/>
        <c:axId val="-2134084776"/>
      </c:barChart>
      <c:lineChart>
        <c:grouping val="standard"/>
        <c:varyColors val="0"/>
        <c:ser>
          <c:idx val="2"/>
          <c:order val="2"/>
          <c:tx>
            <c:strRef>
              <c:f>'Ing fiscales petroleo 98-2018'!$B$13</c:f>
              <c:strCache>
                <c:ptCount val="1"/>
                <c:pt idx="0">
                  <c:v>Participación en la recaudacion neta</c:v>
                </c:pt>
              </c:strCache>
            </c:strRef>
          </c:tx>
          <c:spPr>
            <a:ln w="28575" cap="rnd">
              <a:solidFill>
                <a:schemeClr val="accent1">
                  <a:tint val="65000"/>
                </a:schemeClr>
              </a:solidFill>
              <a:round/>
            </a:ln>
            <a:effectLst/>
          </c:spPr>
          <c:marker>
            <c:symbol val="circle"/>
            <c:size val="5"/>
            <c:spPr>
              <a:solidFill>
                <a:schemeClr val="accent1">
                  <a:tint val="65000"/>
                </a:schemeClr>
              </a:solidFill>
              <a:ln w="9525">
                <a:solidFill>
                  <a:schemeClr val="accent1">
                    <a:tint val="65000"/>
                  </a:schemeClr>
                </a:solidFill>
              </a:ln>
              <a:effectLst/>
            </c:spPr>
          </c:marker>
          <c:dPt>
            <c:idx val="4"/>
            <c:marker>
              <c:symbol val="circle"/>
              <c:size val="5"/>
              <c:spPr>
                <a:solidFill>
                  <a:schemeClr val="accent1">
                    <a:tint val="65000"/>
                  </a:schemeClr>
                </a:solidFill>
                <a:ln w="9525">
                  <a:solidFill>
                    <a:schemeClr val="accent1">
                      <a:tint val="65000"/>
                    </a:schemeClr>
                  </a:solidFill>
                </a:ln>
                <a:effectLst/>
              </c:spPr>
            </c:marker>
            <c:bubble3D val="0"/>
            <c:extLst>
              <c:ext xmlns:c16="http://schemas.microsoft.com/office/drawing/2014/chart" uri="{C3380CC4-5D6E-409C-BE32-E72D297353CC}">
                <c16:uniqueId val="{00000009-CB42-4CDC-B2F8-05134752879B}"/>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B42-4CDC-B2F8-05134752879B}"/>
                </c:ext>
              </c:extLst>
            </c:dLbl>
            <c:dLbl>
              <c:idx val="4"/>
              <c:layout>
                <c:manualLayout>
                  <c:x val="-6.512200303267820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B42-4CDC-B2F8-05134752879B}"/>
                </c:ext>
              </c:extLst>
            </c:dLbl>
            <c:dLbl>
              <c:idx val="5"/>
              <c:layout>
                <c:manualLayout>
                  <c:x val="-4.6515716451912999E-3"/>
                  <c:y val="1.41559816406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B42-4CDC-B2F8-05134752879B}"/>
                </c:ext>
              </c:extLst>
            </c:dLbl>
            <c:dLbl>
              <c:idx val="7"/>
              <c:layout>
                <c:manualLayout>
                  <c:x val="-6.7307692307692304E-2"/>
                  <c:y val="-1.39650988173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B42-4CDC-B2F8-05134752879B}"/>
                </c:ext>
              </c:extLst>
            </c:dLbl>
            <c:dLbl>
              <c:idx val="12"/>
              <c:layout>
                <c:manualLayout>
                  <c:x val="-3.1675037629695299E-2"/>
                  <c:y val="-3.20845707741279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B42-4CDC-B2F8-05134752879B}"/>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charset="0"/>
                    <a:ea typeface="Arial" charset="0"/>
                    <a:cs typeface="Arial" charset="0"/>
                  </a:defRPr>
                </a:pPr>
                <a:endParaRPr lang="es-GT"/>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'Ing fiscales petroleo 98-2018'!$C$13:$R$13</c:f>
              <c:numCache>
                <c:formatCode>0.0%</c:formatCode>
                <c:ptCount val="16"/>
                <c:pt idx="0">
                  <c:v>2.2485703059532802E-2</c:v>
                </c:pt>
                <c:pt idx="1">
                  <c:v>2.5366745125600599E-2</c:v>
                </c:pt>
                <c:pt idx="2">
                  <c:v>2.4656625112710301E-2</c:v>
                </c:pt>
                <c:pt idx="3">
                  <c:v>2.5380957231848598E-2</c:v>
                </c:pt>
                <c:pt idx="4">
                  <c:v>3.6785615829609097E-2</c:v>
                </c:pt>
                <c:pt idx="5">
                  <c:v>1.8106527751155999E-2</c:v>
                </c:pt>
                <c:pt idx="6">
                  <c:v>1.9023950913228001E-2</c:v>
                </c:pt>
                <c:pt idx="7">
                  <c:v>2.7509077861808499E-2</c:v>
                </c:pt>
                <c:pt idx="8">
                  <c:v>2.4077630657668901E-2</c:v>
                </c:pt>
                <c:pt idx="9">
                  <c:v>1.83509215613154E-2</c:v>
                </c:pt>
                <c:pt idx="10">
                  <c:v>1.216573540261E-2</c:v>
                </c:pt>
                <c:pt idx="11">
                  <c:v>4.1604051965319104E-3</c:v>
                </c:pt>
                <c:pt idx="12">
                  <c:v>1.8786269686252E-3</c:v>
                </c:pt>
                <c:pt idx="13">
                  <c:v>3.36249651462524E-3</c:v>
                </c:pt>
                <c:pt idx="14">
                  <c:v>5.3089405360335299E-3</c:v>
                </c:pt>
                <c:pt idx="15">
                  <c:v>0</c:v>
                </c:pt>
              </c:numCache>
            </c:numRef>
          </c:val>
          <c:smooth val="0"/>
          <c:extLst>
            <c:ext xmlns:c16="http://schemas.microsoft.com/office/drawing/2014/chart" uri="{C3380CC4-5D6E-409C-BE32-E72D297353CC}">
              <c16:uniqueId val="{0000000E-CB42-4CDC-B2F8-05134752879B}"/>
            </c:ext>
          </c:extLst>
        </c:ser>
        <c:dLbls>
          <c:showLegendKey val="0"/>
          <c:showVal val="0"/>
          <c:showCatName val="0"/>
          <c:showSerName val="0"/>
          <c:showPercent val="0"/>
          <c:showBubbleSize val="0"/>
        </c:dLbls>
        <c:marker val="1"/>
        <c:smooth val="0"/>
        <c:axId val="-2134077528"/>
        <c:axId val="-2134081080"/>
      </c:lineChart>
      <c:catAx>
        <c:axId val="-2134088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s-GT"/>
          </a:p>
        </c:txPr>
        <c:crossAx val="-2134084776"/>
        <c:crosses val="autoZero"/>
        <c:auto val="1"/>
        <c:lblAlgn val="ctr"/>
        <c:lblOffset val="100"/>
        <c:noMultiLvlLbl val="0"/>
      </c:catAx>
      <c:valAx>
        <c:axId val="-21340847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s-GT"/>
          </a:p>
        </c:txPr>
        <c:crossAx val="-2134088472"/>
        <c:crosses val="autoZero"/>
        <c:crossBetween val="between"/>
      </c:valAx>
      <c:valAx>
        <c:axId val="-2134081080"/>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s-GT"/>
          </a:p>
        </c:txPr>
        <c:crossAx val="-2134077528"/>
        <c:crosses val="max"/>
        <c:crossBetween val="between"/>
      </c:valAx>
      <c:catAx>
        <c:axId val="-2134077528"/>
        <c:scaling>
          <c:orientation val="minMax"/>
        </c:scaling>
        <c:delete val="1"/>
        <c:axPos val="b"/>
        <c:majorTickMark val="none"/>
        <c:minorTickMark val="none"/>
        <c:tickLblPos val="nextTo"/>
        <c:crossAx val="-213408108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s-GT"/>
        </a:p>
      </c:txPr>
    </c:legend>
    <c:plotVisOnly val="1"/>
    <c:dispBlanksAs val="gap"/>
    <c:showDLblsOverMax val="0"/>
  </c:chart>
  <c:spPr>
    <a:noFill/>
    <a:ln>
      <a:noFill/>
    </a:ln>
    <a:effectLst/>
  </c:spPr>
  <c:txPr>
    <a:bodyPr/>
    <a:lstStyle/>
    <a:p>
      <a:pPr>
        <a:defRPr>
          <a:latin typeface="Arial" charset="0"/>
          <a:ea typeface="Arial" charset="0"/>
          <a:cs typeface="Arial" charset="0"/>
        </a:defRPr>
      </a:pPr>
      <a:endParaRPr lang="es-G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626015892674701"/>
          <c:y val="1.0584999744987E-2"/>
          <c:w val="0.735272516882577"/>
          <c:h val="0.92256550890779898"/>
        </c:manualLayout>
      </c:layout>
      <c:barChart>
        <c:barDir val="bar"/>
        <c:grouping val="clustered"/>
        <c:varyColors val="0"/>
        <c:ser>
          <c:idx val="0"/>
          <c:order val="0"/>
          <c:spPr>
            <a:solidFill>
              <a:schemeClr val="accent1"/>
            </a:solidFill>
            <a:ln>
              <a:noFill/>
            </a:ln>
            <a:effectLst/>
          </c:spPr>
          <c:invertIfNegative val="0"/>
          <c:dPt>
            <c:idx val="21"/>
            <c:invertIfNegative val="0"/>
            <c:bubble3D val="0"/>
            <c:extLst>
              <c:ext xmlns:c16="http://schemas.microsoft.com/office/drawing/2014/chart" uri="{C3380CC4-5D6E-409C-BE32-E72D297353CC}">
                <c16:uniqueId val="{00000000-5D12-4414-A0A2-9D82B6043E83}"/>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'fonpetrol consolidado 2010-2018'!$P$70:$P$91</c:f>
              <c:strCache>
                <c:ptCount val="22"/>
                <c:pt idx="0">
                  <c:v>EL PROGRESO</c:v>
                </c:pt>
                <c:pt idx="1">
                  <c:v>ZACAPA</c:v>
                </c:pt>
                <c:pt idx="2">
                  <c:v>BAJA VERAPAZ</c:v>
                </c:pt>
                <c:pt idx="3">
                  <c:v>RETALHULEU</c:v>
                </c:pt>
                <c:pt idx="4">
                  <c:v>JALAPA</c:v>
                </c:pt>
                <c:pt idx="5">
                  <c:v>SACATEPÉQUEZ</c:v>
                </c:pt>
                <c:pt idx="6">
                  <c:v>SANTA ROSA</c:v>
                </c:pt>
                <c:pt idx="7">
                  <c:v>CHIQUIMULA</c:v>
                </c:pt>
                <c:pt idx="8">
                  <c:v>IZABAL</c:v>
                </c:pt>
                <c:pt idx="9">
                  <c:v>SOLOLÁ</c:v>
                </c:pt>
                <c:pt idx="10">
                  <c:v>JUTIAPA</c:v>
                </c:pt>
                <c:pt idx="11">
                  <c:v>TOTONICAPÁN</c:v>
                </c:pt>
                <c:pt idx="12">
                  <c:v>SUCHITEPÉQUEZ</c:v>
                </c:pt>
                <c:pt idx="13">
                  <c:v>CHIMALTENANGO</c:v>
                </c:pt>
                <c:pt idx="14">
                  <c:v>ESCUINTLA</c:v>
                </c:pt>
                <c:pt idx="15">
                  <c:v>QUETZALTENANGO</c:v>
                </c:pt>
                <c:pt idx="16">
                  <c:v>ALTA VERAPAZ</c:v>
                </c:pt>
                <c:pt idx="17">
                  <c:v>QUICHE</c:v>
                </c:pt>
                <c:pt idx="18">
                  <c:v>SAN MARCOS</c:v>
                </c:pt>
                <c:pt idx="19">
                  <c:v>HUEHUETENANGO</c:v>
                </c:pt>
                <c:pt idx="20">
                  <c:v>GUATEMALA</c:v>
                </c:pt>
                <c:pt idx="21">
                  <c:v>PETEN</c:v>
                </c:pt>
              </c:strCache>
            </c:strRef>
          </c:cat>
          <c:val>
            <c:numRef>
              <c:f>'fonpetrol consolidado 2010-2018'!$Q$70:$Q$91</c:f>
              <c:numCache>
                <c:formatCode>0.00</c:formatCode>
                <c:ptCount val="22"/>
                <c:pt idx="0">
                  <c:v>3.16412279</c:v>
                </c:pt>
                <c:pt idx="1">
                  <c:v>4.4378837000000004</c:v>
                </c:pt>
                <c:pt idx="2">
                  <c:v>5.4315601100000004</c:v>
                </c:pt>
                <c:pt idx="3">
                  <c:v>6.0952180199999964</c:v>
                </c:pt>
                <c:pt idx="4">
                  <c:v>6.3271519699999921</c:v>
                </c:pt>
                <c:pt idx="5">
                  <c:v>6.4048021700000017</c:v>
                </c:pt>
                <c:pt idx="6">
                  <c:v>6.9461432200000006</c:v>
                </c:pt>
                <c:pt idx="7">
                  <c:v>7.4384648700000007</c:v>
                </c:pt>
                <c:pt idx="8">
                  <c:v>8.2891553200000008</c:v>
                </c:pt>
                <c:pt idx="9">
                  <c:v>8.6828517499999975</c:v>
                </c:pt>
                <c:pt idx="10">
                  <c:v>8.8420305900000002</c:v>
                </c:pt>
                <c:pt idx="11">
                  <c:v>9.5723762700000048</c:v>
                </c:pt>
                <c:pt idx="12">
                  <c:v>10.35732108</c:v>
                </c:pt>
                <c:pt idx="13">
                  <c:v>12.30724253</c:v>
                </c:pt>
                <c:pt idx="14">
                  <c:v>14.025333249999999</c:v>
                </c:pt>
                <c:pt idx="15">
                  <c:v>15.81673921</c:v>
                </c:pt>
                <c:pt idx="16">
                  <c:v>18.307901650000002</c:v>
                </c:pt>
                <c:pt idx="17">
                  <c:v>19.476338949999999</c:v>
                </c:pt>
                <c:pt idx="18">
                  <c:v>20.865424610000002</c:v>
                </c:pt>
                <c:pt idx="19">
                  <c:v>25.066562489999981</c:v>
                </c:pt>
                <c:pt idx="20">
                  <c:v>62.999966610000001</c:v>
                </c:pt>
                <c:pt idx="21">
                  <c:v>1003.25795429</c:v>
                </c:pt>
              </c:numCache>
            </c:numRef>
          </c:val>
          <c:extLst>
            <c:ext xmlns:c16="http://schemas.microsoft.com/office/drawing/2014/chart" uri="{C3380CC4-5D6E-409C-BE32-E72D297353CC}">
              <c16:uniqueId val="{00000001-5D12-4414-A0A2-9D82B6043E83}"/>
            </c:ext>
          </c:extLst>
        </c:ser>
        <c:ser>
          <c:idx val="1"/>
          <c:order val="1"/>
          <c:spPr>
            <a:solidFill>
              <a:schemeClr val="accent2"/>
            </a:solidFill>
            <a:ln>
              <a:noFill/>
            </a:ln>
            <a:effectLst/>
          </c:spPr>
          <c:invertIfNegative val="0"/>
          <c:cat>
            <c:strRef>
              <c:f>'fonpetrol consolidado 2010-2018'!$P$70:$P$91</c:f>
              <c:strCache>
                <c:ptCount val="22"/>
                <c:pt idx="0">
                  <c:v>EL PROGRESO</c:v>
                </c:pt>
                <c:pt idx="1">
                  <c:v>ZACAPA</c:v>
                </c:pt>
                <c:pt idx="2">
                  <c:v>BAJA VERAPAZ</c:v>
                </c:pt>
                <c:pt idx="3">
                  <c:v>RETALHULEU</c:v>
                </c:pt>
                <c:pt idx="4">
                  <c:v>JALAPA</c:v>
                </c:pt>
                <c:pt idx="5">
                  <c:v>SACATEPÉQUEZ</c:v>
                </c:pt>
                <c:pt idx="6">
                  <c:v>SANTA ROSA</c:v>
                </c:pt>
                <c:pt idx="7">
                  <c:v>CHIQUIMULA</c:v>
                </c:pt>
                <c:pt idx="8">
                  <c:v>IZABAL</c:v>
                </c:pt>
                <c:pt idx="9">
                  <c:v>SOLOLÁ</c:v>
                </c:pt>
                <c:pt idx="10">
                  <c:v>JUTIAPA</c:v>
                </c:pt>
                <c:pt idx="11">
                  <c:v>TOTONICAPÁN</c:v>
                </c:pt>
                <c:pt idx="12">
                  <c:v>SUCHITEPÉQUEZ</c:v>
                </c:pt>
                <c:pt idx="13">
                  <c:v>CHIMALTENANGO</c:v>
                </c:pt>
                <c:pt idx="14">
                  <c:v>ESCUINTLA</c:v>
                </c:pt>
                <c:pt idx="15">
                  <c:v>QUETZALTENANGO</c:v>
                </c:pt>
                <c:pt idx="16">
                  <c:v>ALTA VERAPAZ</c:v>
                </c:pt>
                <c:pt idx="17">
                  <c:v>QUICHE</c:v>
                </c:pt>
                <c:pt idx="18">
                  <c:v>SAN MARCOS</c:v>
                </c:pt>
                <c:pt idx="19">
                  <c:v>HUEHUETENANGO</c:v>
                </c:pt>
                <c:pt idx="20">
                  <c:v>GUATEMALA</c:v>
                </c:pt>
                <c:pt idx="21">
                  <c:v>PETEN</c:v>
                </c:pt>
              </c:strCache>
            </c:strRef>
          </c:cat>
          <c:val>
            <c:numRef>
              <c:f>'fonpetrol consolidado 2010-2018'!$R$70:$R$91</c:f>
              <c:numCache>
                <c:formatCode>0.0%</c:formatCode>
                <c:ptCount val="22"/>
                <c:pt idx="0">
                  <c:v>2.4640541058581198E-3</c:v>
                </c:pt>
                <c:pt idx="1">
                  <c:v>3.45599279107175E-3</c:v>
                </c:pt>
                <c:pt idx="2">
                  <c:v>4.2298162487748201E-3</c:v>
                </c:pt>
                <c:pt idx="3">
                  <c:v>4.7466384793118099E-3</c:v>
                </c:pt>
                <c:pt idx="4">
                  <c:v>4.9272565651811602E-3</c:v>
                </c:pt>
                <c:pt idx="5">
                  <c:v>4.9877264985021498E-3</c:v>
                </c:pt>
                <c:pt idx="6">
                  <c:v>5.4092947262389798E-3</c:v>
                </c:pt>
                <c:pt idx="7">
                  <c:v>5.7926891971865997E-3</c:v>
                </c:pt>
                <c:pt idx="8">
                  <c:v>6.45516263303477E-3</c:v>
                </c:pt>
                <c:pt idx="9">
                  <c:v>6.7617529170367298E-3</c:v>
                </c:pt>
                <c:pt idx="10">
                  <c:v>6.88571311084063E-3</c:v>
                </c:pt>
                <c:pt idx="11">
                  <c:v>7.4544683049144198E-3</c:v>
                </c:pt>
                <c:pt idx="12">
                  <c:v>8.0657424590228708E-3</c:v>
                </c:pt>
                <c:pt idx="13">
                  <c:v>9.5842397721354698E-3</c:v>
                </c:pt>
                <c:pt idx="14">
                  <c:v>1.0922199381741099E-2</c:v>
                </c:pt>
                <c:pt idx="15">
                  <c:v>1.2317253083496099E-2</c:v>
                </c:pt>
                <c:pt idx="16">
                  <c:v>1.42572407028266E-2</c:v>
                </c:pt>
                <c:pt idx="17">
                  <c:v>1.51671588436781E-2</c:v>
                </c:pt>
                <c:pt idx="18">
                  <c:v>1.6248906440430401E-2</c:v>
                </c:pt>
                <c:pt idx="19">
                  <c:v>1.95205339117809E-2</c:v>
                </c:pt>
                <c:pt idx="20">
                  <c:v>4.9061094242267199E-2</c:v>
                </c:pt>
                <c:pt idx="21">
                  <c:v>0.78128506558467004</c:v>
                </c:pt>
              </c:numCache>
            </c:numRef>
          </c:val>
          <c:extLst>
            <c:ext xmlns:c16="http://schemas.microsoft.com/office/drawing/2014/chart" uri="{C3380CC4-5D6E-409C-BE32-E72D297353CC}">
              <c16:uniqueId val="{00000002-5D12-4414-A0A2-9D82B6043E83}"/>
            </c:ext>
          </c:extLst>
        </c:ser>
        <c:dLbls>
          <c:showLegendKey val="0"/>
          <c:showVal val="0"/>
          <c:showCatName val="0"/>
          <c:showSerName val="0"/>
          <c:showPercent val="0"/>
          <c:showBubbleSize val="0"/>
        </c:dLbls>
        <c:gapWidth val="182"/>
        <c:axId val="-2133508104"/>
        <c:axId val="-2133504552"/>
      </c:barChart>
      <c:catAx>
        <c:axId val="-2133508104"/>
        <c:scaling>
          <c:orientation val="minMax"/>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GT"/>
          </a:p>
        </c:txPr>
        <c:crossAx val="-2133504552"/>
        <c:crosses val="autoZero"/>
        <c:auto val="1"/>
        <c:lblAlgn val="ctr"/>
        <c:lblOffset val="100"/>
        <c:noMultiLvlLbl val="0"/>
      </c:catAx>
      <c:valAx>
        <c:axId val="-2133504552"/>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GT"/>
          </a:p>
        </c:txPr>
        <c:crossAx val="-2133508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GT"/>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GT"/>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EBA431-5448-458E-B025-07635AE453DF}" type="datetimeFigureOut">
              <a:rPr lang="es-GT" smtClean="0"/>
              <a:t>21/08/2019</a:t>
            </a:fld>
            <a:endParaRPr lang="es-GT"/>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GT"/>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GT"/>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F7448F-7AB8-4A2B-A8D4-946C8330B8D4}" type="slidenum">
              <a:rPr lang="es-GT" smtClean="0"/>
              <a:t>‹Nº›</a:t>
            </a:fld>
            <a:endParaRPr lang="es-GT"/>
          </a:p>
        </p:txBody>
      </p:sp>
    </p:spTree>
    <p:extLst>
      <p:ext uri="{BB962C8B-B14F-4D97-AF65-F5344CB8AC3E}">
        <p14:creationId xmlns:p14="http://schemas.microsoft.com/office/powerpoint/2010/main" val="2768005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ct val="0"/>
              </a:spcBef>
              <a:buFontTx/>
              <a:buNone/>
            </a:pPr>
            <a:endParaRPr lang="es-ES" altLang="en-US" dirty="0">
              <a:ea typeface="ＭＳ Ｐゴシック" pitchFamily="34" charset="-128"/>
            </a:endParaRPr>
          </a:p>
        </p:txBody>
      </p:sp>
      <p:sp>
        <p:nvSpPr>
          <p:cNvPr id="860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29057" indent="-280406">
              <a:defRPr>
                <a:solidFill>
                  <a:schemeClr val="tx1"/>
                </a:solidFill>
                <a:latin typeface="Arial" pitchFamily="34" charset="0"/>
                <a:ea typeface="ＭＳ Ｐゴシック" pitchFamily="34" charset="-128"/>
              </a:defRPr>
            </a:lvl2pPr>
            <a:lvl3pPr marL="1121626" indent="-224325">
              <a:defRPr>
                <a:solidFill>
                  <a:schemeClr val="tx1"/>
                </a:solidFill>
                <a:latin typeface="Arial" pitchFamily="34" charset="0"/>
                <a:ea typeface="ＭＳ Ｐゴシック" pitchFamily="34" charset="-128"/>
              </a:defRPr>
            </a:lvl3pPr>
            <a:lvl4pPr marL="1570276" indent="-224325">
              <a:defRPr>
                <a:solidFill>
                  <a:schemeClr val="tx1"/>
                </a:solidFill>
                <a:latin typeface="Arial" pitchFamily="34" charset="0"/>
                <a:ea typeface="ＭＳ Ｐゴシック" pitchFamily="34" charset="-128"/>
              </a:defRPr>
            </a:lvl4pPr>
            <a:lvl5pPr marL="2018927" indent="-224325">
              <a:defRPr>
                <a:solidFill>
                  <a:schemeClr val="tx1"/>
                </a:solidFill>
                <a:latin typeface="Arial" pitchFamily="34" charset="0"/>
                <a:ea typeface="ＭＳ Ｐゴシック" pitchFamily="34" charset="-128"/>
              </a:defRPr>
            </a:lvl5pPr>
            <a:lvl6pPr marL="2467577" indent="-22432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6227" indent="-224325" eaLnBrk="0" fontAlgn="base" hangingPunct="0">
              <a:spcBef>
                <a:spcPct val="0"/>
              </a:spcBef>
              <a:spcAft>
                <a:spcPct val="0"/>
              </a:spcAft>
              <a:defRPr>
                <a:solidFill>
                  <a:schemeClr val="tx1"/>
                </a:solidFill>
                <a:latin typeface="Arial" pitchFamily="34" charset="0"/>
                <a:ea typeface="ＭＳ Ｐゴシック" pitchFamily="34" charset="-128"/>
              </a:defRPr>
            </a:lvl7pPr>
            <a:lvl8pPr marL="3364878" indent="-22432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13528" indent="-224325"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BC5D7EA3-8326-42BF-9D7B-53D8D1D545E1}" type="slidenum">
              <a:rPr lang="en-US" altLang="en-US">
                <a:latin typeface="Calibri" pitchFamily="34" charset="0"/>
              </a:rPr>
              <a:pPr/>
              <a:t>8</a:t>
            </a:fld>
            <a:endParaRPr lang="en-US" alt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6F7448F-7AB8-4A2B-A8D4-946C8330B8D4}" type="slidenum">
              <a:rPr lang="es-GT" smtClean="0"/>
              <a:t>15</a:t>
            </a:fld>
            <a:endParaRPr lang="es-GT"/>
          </a:p>
        </p:txBody>
      </p:sp>
    </p:spTree>
    <p:extLst>
      <p:ext uri="{BB962C8B-B14F-4D97-AF65-F5344CB8AC3E}">
        <p14:creationId xmlns:p14="http://schemas.microsoft.com/office/powerpoint/2010/main" val="1814484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6F7448F-7AB8-4A2B-A8D4-946C8330B8D4}" type="slidenum">
              <a:rPr lang="es-GT" smtClean="0"/>
              <a:t>17</a:t>
            </a:fld>
            <a:endParaRPr lang="es-GT"/>
          </a:p>
        </p:txBody>
      </p:sp>
    </p:spTree>
    <p:extLst>
      <p:ext uri="{BB962C8B-B14F-4D97-AF65-F5344CB8AC3E}">
        <p14:creationId xmlns:p14="http://schemas.microsoft.com/office/powerpoint/2010/main" val="618018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6F7448F-7AB8-4A2B-A8D4-946C8330B8D4}" type="slidenum">
              <a:rPr lang="es-GT" smtClean="0"/>
              <a:t>42</a:t>
            </a:fld>
            <a:endParaRPr lang="es-GT"/>
          </a:p>
        </p:txBody>
      </p:sp>
    </p:spTree>
    <p:extLst>
      <p:ext uri="{BB962C8B-B14F-4D97-AF65-F5344CB8AC3E}">
        <p14:creationId xmlns:p14="http://schemas.microsoft.com/office/powerpoint/2010/main" val="806358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GT"/>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GT"/>
          </a:p>
        </p:txBody>
      </p:sp>
      <p:sp>
        <p:nvSpPr>
          <p:cNvPr id="4" name="3 Marcador de fecha"/>
          <p:cNvSpPr>
            <a:spLocks noGrp="1"/>
          </p:cNvSpPr>
          <p:nvPr>
            <p:ph type="dt" sz="half" idx="10"/>
          </p:nvPr>
        </p:nvSpPr>
        <p:spPr/>
        <p:txBody>
          <a:bodyPr/>
          <a:lstStyle/>
          <a:p>
            <a:fld id="{80E0B350-33B9-4710-9E1A-344C08143CF5}" type="datetimeFigureOut">
              <a:rPr lang="es-GT" smtClean="0"/>
              <a:t>21/08/2019</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183A8BF0-8924-4754-8AB4-7D8C42E84BDB}" type="slidenum">
              <a:rPr lang="es-GT" smtClean="0"/>
              <a:t>‹Nº›</a:t>
            </a:fld>
            <a:endParaRPr lang="es-GT"/>
          </a:p>
        </p:txBody>
      </p:sp>
    </p:spTree>
    <p:extLst>
      <p:ext uri="{BB962C8B-B14F-4D97-AF65-F5344CB8AC3E}">
        <p14:creationId xmlns:p14="http://schemas.microsoft.com/office/powerpoint/2010/main" val="3839917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GT"/>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3 Marcador de fecha"/>
          <p:cNvSpPr>
            <a:spLocks noGrp="1"/>
          </p:cNvSpPr>
          <p:nvPr>
            <p:ph type="dt" sz="half" idx="10"/>
          </p:nvPr>
        </p:nvSpPr>
        <p:spPr/>
        <p:txBody>
          <a:bodyPr/>
          <a:lstStyle/>
          <a:p>
            <a:fld id="{80E0B350-33B9-4710-9E1A-344C08143CF5}" type="datetimeFigureOut">
              <a:rPr lang="es-GT" smtClean="0"/>
              <a:t>21/08/2019</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183A8BF0-8924-4754-8AB4-7D8C42E84BDB}" type="slidenum">
              <a:rPr lang="es-GT" smtClean="0"/>
              <a:t>‹Nº›</a:t>
            </a:fld>
            <a:endParaRPr lang="es-GT"/>
          </a:p>
        </p:txBody>
      </p:sp>
    </p:spTree>
    <p:extLst>
      <p:ext uri="{BB962C8B-B14F-4D97-AF65-F5344CB8AC3E}">
        <p14:creationId xmlns:p14="http://schemas.microsoft.com/office/powerpoint/2010/main" val="3664439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GT"/>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3 Marcador de fecha"/>
          <p:cNvSpPr>
            <a:spLocks noGrp="1"/>
          </p:cNvSpPr>
          <p:nvPr>
            <p:ph type="dt" sz="half" idx="10"/>
          </p:nvPr>
        </p:nvSpPr>
        <p:spPr/>
        <p:txBody>
          <a:bodyPr/>
          <a:lstStyle/>
          <a:p>
            <a:fld id="{80E0B350-33B9-4710-9E1A-344C08143CF5}" type="datetimeFigureOut">
              <a:rPr lang="es-GT" smtClean="0"/>
              <a:t>21/08/2019</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183A8BF0-8924-4754-8AB4-7D8C42E84BDB}" type="slidenum">
              <a:rPr lang="es-GT" smtClean="0"/>
              <a:t>‹Nº›</a:t>
            </a:fld>
            <a:endParaRPr lang="es-GT"/>
          </a:p>
        </p:txBody>
      </p:sp>
    </p:spTree>
    <p:extLst>
      <p:ext uri="{BB962C8B-B14F-4D97-AF65-F5344CB8AC3E}">
        <p14:creationId xmlns:p14="http://schemas.microsoft.com/office/powerpoint/2010/main" val="637598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GT"/>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3 Marcador de fecha"/>
          <p:cNvSpPr>
            <a:spLocks noGrp="1"/>
          </p:cNvSpPr>
          <p:nvPr>
            <p:ph type="dt" sz="half" idx="10"/>
          </p:nvPr>
        </p:nvSpPr>
        <p:spPr/>
        <p:txBody>
          <a:bodyPr/>
          <a:lstStyle/>
          <a:p>
            <a:fld id="{80E0B350-33B9-4710-9E1A-344C08143CF5}" type="datetimeFigureOut">
              <a:rPr lang="es-GT" smtClean="0"/>
              <a:t>21/08/2019</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183A8BF0-8924-4754-8AB4-7D8C42E84BDB}" type="slidenum">
              <a:rPr lang="es-GT" smtClean="0"/>
              <a:t>‹Nº›</a:t>
            </a:fld>
            <a:endParaRPr lang="es-GT"/>
          </a:p>
        </p:txBody>
      </p:sp>
    </p:spTree>
    <p:extLst>
      <p:ext uri="{BB962C8B-B14F-4D97-AF65-F5344CB8AC3E}">
        <p14:creationId xmlns:p14="http://schemas.microsoft.com/office/powerpoint/2010/main" val="385923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GT"/>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80E0B350-33B9-4710-9E1A-344C08143CF5}" type="datetimeFigureOut">
              <a:rPr lang="es-GT" smtClean="0"/>
              <a:t>21/08/2019</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183A8BF0-8924-4754-8AB4-7D8C42E84BDB}" type="slidenum">
              <a:rPr lang="es-GT" smtClean="0"/>
              <a:t>‹Nº›</a:t>
            </a:fld>
            <a:endParaRPr lang="es-GT"/>
          </a:p>
        </p:txBody>
      </p:sp>
    </p:spTree>
    <p:extLst>
      <p:ext uri="{BB962C8B-B14F-4D97-AF65-F5344CB8AC3E}">
        <p14:creationId xmlns:p14="http://schemas.microsoft.com/office/powerpoint/2010/main" val="819976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GT"/>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4 Marcador de fecha"/>
          <p:cNvSpPr>
            <a:spLocks noGrp="1"/>
          </p:cNvSpPr>
          <p:nvPr>
            <p:ph type="dt" sz="half" idx="10"/>
          </p:nvPr>
        </p:nvSpPr>
        <p:spPr/>
        <p:txBody>
          <a:bodyPr/>
          <a:lstStyle/>
          <a:p>
            <a:fld id="{80E0B350-33B9-4710-9E1A-344C08143CF5}" type="datetimeFigureOut">
              <a:rPr lang="es-GT" smtClean="0"/>
              <a:t>21/08/2019</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183A8BF0-8924-4754-8AB4-7D8C42E84BDB}" type="slidenum">
              <a:rPr lang="es-GT" smtClean="0"/>
              <a:t>‹Nº›</a:t>
            </a:fld>
            <a:endParaRPr lang="es-GT"/>
          </a:p>
        </p:txBody>
      </p:sp>
    </p:spTree>
    <p:extLst>
      <p:ext uri="{BB962C8B-B14F-4D97-AF65-F5344CB8AC3E}">
        <p14:creationId xmlns:p14="http://schemas.microsoft.com/office/powerpoint/2010/main" val="1940705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GT"/>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7" name="6 Marcador de fecha"/>
          <p:cNvSpPr>
            <a:spLocks noGrp="1"/>
          </p:cNvSpPr>
          <p:nvPr>
            <p:ph type="dt" sz="half" idx="10"/>
          </p:nvPr>
        </p:nvSpPr>
        <p:spPr/>
        <p:txBody>
          <a:bodyPr/>
          <a:lstStyle/>
          <a:p>
            <a:fld id="{80E0B350-33B9-4710-9E1A-344C08143CF5}" type="datetimeFigureOut">
              <a:rPr lang="es-GT" smtClean="0"/>
              <a:t>21/08/2019</a:t>
            </a:fld>
            <a:endParaRPr lang="es-GT"/>
          </a:p>
        </p:txBody>
      </p:sp>
      <p:sp>
        <p:nvSpPr>
          <p:cNvPr id="8" name="7 Marcador de pie de página"/>
          <p:cNvSpPr>
            <a:spLocks noGrp="1"/>
          </p:cNvSpPr>
          <p:nvPr>
            <p:ph type="ftr" sz="quarter" idx="11"/>
          </p:nvPr>
        </p:nvSpPr>
        <p:spPr/>
        <p:txBody>
          <a:bodyPr/>
          <a:lstStyle/>
          <a:p>
            <a:endParaRPr lang="es-GT"/>
          </a:p>
        </p:txBody>
      </p:sp>
      <p:sp>
        <p:nvSpPr>
          <p:cNvPr id="9" name="8 Marcador de número de diapositiva"/>
          <p:cNvSpPr>
            <a:spLocks noGrp="1"/>
          </p:cNvSpPr>
          <p:nvPr>
            <p:ph type="sldNum" sz="quarter" idx="12"/>
          </p:nvPr>
        </p:nvSpPr>
        <p:spPr/>
        <p:txBody>
          <a:bodyPr/>
          <a:lstStyle/>
          <a:p>
            <a:fld id="{183A8BF0-8924-4754-8AB4-7D8C42E84BDB}" type="slidenum">
              <a:rPr lang="es-GT" smtClean="0"/>
              <a:t>‹Nº›</a:t>
            </a:fld>
            <a:endParaRPr lang="es-GT"/>
          </a:p>
        </p:txBody>
      </p:sp>
    </p:spTree>
    <p:extLst>
      <p:ext uri="{BB962C8B-B14F-4D97-AF65-F5344CB8AC3E}">
        <p14:creationId xmlns:p14="http://schemas.microsoft.com/office/powerpoint/2010/main" val="52241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GT"/>
          </a:p>
        </p:txBody>
      </p:sp>
      <p:sp>
        <p:nvSpPr>
          <p:cNvPr id="3" name="2 Marcador de fecha"/>
          <p:cNvSpPr>
            <a:spLocks noGrp="1"/>
          </p:cNvSpPr>
          <p:nvPr>
            <p:ph type="dt" sz="half" idx="10"/>
          </p:nvPr>
        </p:nvSpPr>
        <p:spPr/>
        <p:txBody>
          <a:bodyPr/>
          <a:lstStyle/>
          <a:p>
            <a:fld id="{80E0B350-33B9-4710-9E1A-344C08143CF5}" type="datetimeFigureOut">
              <a:rPr lang="es-GT" smtClean="0"/>
              <a:t>21/08/2019</a:t>
            </a:fld>
            <a:endParaRPr lang="es-GT"/>
          </a:p>
        </p:txBody>
      </p:sp>
      <p:sp>
        <p:nvSpPr>
          <p:cNvPr id="4" name="3 Marcador de pie de página"/>
          <p:cNvSpPr>
            <a:spLocks noGrp="1"/>
          </p:cNvSpPr>
          <p:nvPr>
            <p:ph type="ftr" sz="quarter" idx="11"/>
          </p:nvPr>
        </p:nvSpPr>
        <p:spPr/>
        <p:txBody>
          <a:bodyPr/>
          <a:lstStyle/>
          <a:p>
            <a:endParaRPr lang="es-GT"/>
          </a:p>
        </p:txBody>
      </p:sp>
      <p:sp>
        <p:nvSpPr>
          <p:cNvPr id="5" name="4 Marcador de número de diapositiva"/>
          <p:cNvSpPr>
            <a:spLocks noGrp="1"/>
          </p:cNvSpPr>
          <p:nvPr>
            <p:ph type="sldNum" sz="quarter" idx="12"/>
          </p:nvPr>
        </p:nvSpPr>
        <p:spPr/>
        <p:txBody>
          <a:bodyPr/>
          <a:lstStyle/>
          <a:p>
            <a:fld id="{183A8BF0-8924-4754-8AB4-7D8C42E84BDB}" type="slidenum">
              <a:rPr lang="es-GT" smtClean="0"/>
              <a:t>‹Nº›</a:t>
            </a:fld>
            <a:endParaRPr lang="es-GT"/>
          </a:p>
        </p:txBody>
      </p:sp>
    </p:spTree>
    <p:extLst>
      <p:ext uri="{BB962C8B-B14F-4D97-AF65-F5344CB8AC3E}">
        <p14:creationId xmlns:p14="http://schemas.microsoft.com/office/powerpoint/2010/main" val="867603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0E0B350-33B9-4710-9E1A-344C08143CF5}" type="datetimeFigureOut">
              <a:rPr lang="es-GT" smtClean="0"/>
              <a:t>21/08/2019</a:t>
            </a:fld>
            <a:endParaRPr lang="es-GT"/>
          </a:p>
        </p:txBody>
      </p:sp>
      <p:sp>
        <p:nvSpPr>
          <p:cNvPr id="3" name="2 Marcador de pie de página"/>
          <p:cNvSpPr>
            <a:spLocks noGrp="1"/>
          </p:cNvSpPr>
          <p:nvPr>
            <p:ph type="ftr" sz="quarter" idx="11"/>
          </p:nvPr>
        </p:nvSpPr>
        <p:spPr/>
        <p:txBody>
          <a:bodyPr/>
          <a:lstStyle/>
          <a:p>
            <a:endParaRPr lang="es-GT"/>
          </a:p>
        </p:txBody>
      </p:sp>
      <p:sp>
        <p:nvSpPr>
          <p:cNvPr id="4" name="3 Marcador de número de diapositiva"/>
          <p:cNvSpPr>
            <a:spLocks noGrp="1"/>
          </p:cNvSpPr>
          <p:nvPr>
            <p:ph type="sldNum" sz="quarter" idx="12"/>
          </p:nvPr>
        </p:nvSpPr>
        <p:spPr/>
        <p:txBody>
          <a:bodyPr/>
          <a:lstStyle/>
          <a:p>
            <a:fld id="{183A8BF0-8924-4754-8AB4-7D8C42E84BDB}" type="slidenum">
              <a:rPr lang="es-GT" smtClean="0"/>
              <a:t>‹Nº›</a:t>
            </a:fld>
            <a:endParaRPr lang="es-GT"/>
          </a:p>
        </p:txBody>
      </p:sp>
    </p:spTree>
    <p:extLst>
      <p:ext uri="{BB962C8B-B14F-4D97-AF65-F5344CB8AC3E}">
        <p14:creationId xmlns:p14="http://schemas.microsoft.com/office/powerpoint/2010/main" val="1095158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GT"/>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0E0B350-33B9-4710-9E1A-344C08143CF5}" type="datetimeFigureOut">
              <a:rPr lang="es-GT" smtClean="0"/>
              <a:t>21/08/2019</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183A8BF0-8924-4754-8AB4-7D8C42E84BDB}" type="slidenum">
              <a:rPr lang="es-GT" smtClean="0"/>
              <a:t>‹Nº›</a:t>
            </a:fld>
            <a:endParaRPr lang="es-GT"/>
          </a:p>
        </p:txBody>
      </p:sp>
    </p:spTree>
    <p:extLst>
      <p:ext uri="{BB962C8B-B14F-4D97-AF65-F5344CB8AC3E}">
        <p14:creationId xmlns:p14="http://schemas.microsoft.com/office/powerpoint/2010/main" val="559460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GT"/>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0E0B350-33B9-4710-9E1A-344C08143CF5}" type="datetimeFigureOut">
              <a:rPr lang="es-GT" smtClean="0"/>
              <a:t>21/08/2019</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183A8BF0-8924-4754-8AB4-7D8C42E84BDB}" type="slidenum">
              <a:rPr lang="es-GT" smtClean="0"/>
              <a:t>‹Nº›</a:t>
            </a:fld>
            <a:endParaRPr lang="es-GT"/>
          </a:p>
        </p:txBody>
      </p:sp>
    </p:spTree>
    <p:extLst>
      <p:ext uri="{BB962C8B-B14F-4D97-AF65-F5344CB8AC3E}">
        <p14:creationId xmlns:p14="http://schemas.microsoft.com/office/powerpoint/2010/main" val="2255383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GT"/>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E0B350-33B9-4710-9E1A-344C08143CF5}" type="datetimeFigureOut">
              <a:rPr lang="es-GT" smtClean="0"/>
              <a:t>21/08/2019</a:t>
            </a:fld>
            <a:endParaRPr lang="es-GT"/>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3A8BF0-8924-4754-8AB4-7D8C42E84BDB}" type="slidenum">
              <a:rPr lang="es-GT" smtClean="0"/>
              <a:t>‹Nº›</a:t>
            </a:fld>
            <a:endParaRPr lang="es-GT"/>
          </a:p>
        </p:txBody>
      </p:sp>
    </p:spTree>
    <p:extLst>
      <p:ext uri="{BB962C8B-B14F-4D97-AF65-F5344CB8AC3E}">
        <p14:creationId xmlns:p14="http://schemas.microsoft.com/office/powerpoint/2010/main" val="345863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mem.gob.gt/wp-content/uploads/2019/03/2018-Revista-Hidrocarburos-04T.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2961824"/>
            <a:ext cx="7772400" cy="1800200"/>
          </a:xfrm>
        </p:spPr>
        <p:txBody>
          <a:bodyPr>
            <a:normAutofit fontScale="90000"/>
          </a:bodyPr>
          <a:lstStyle/>
          <a:p>
            <a:r>
              <a:rPr lang="es-ES_tradnl" b="1" dirty="0">
                <a:latin typeface="Arial" charset="0"/>
                <a:ea typeface="Arial" charset="0"/>
                <a:cs typeface="Arial" charset="0"/>
              </a:rPr>
              <a:t> </a:t>
            </a:r>
            <a:br>
              <a:rPr lang="es-GT" b="1" dirty="0">
                <a:latin typeface="Arial" charset="0"/>
                <a:ea typeface="Arial" charset="0"/>
                <a:cs typeface="Arial" charset="0"/>
              </a:rPr>
            </a:br>
            <a:br>
              <a:rPr lang="es-GT" b="1" dirty="0">
                <a:latin typeface="Arial" charset="0"/>
                <a:ea typeface="Arial" charset="0"/>
                <a:cs typeface="Arial" charset="0"/>
              </a:rPr>
            </a:br>
            <a:r>
              <a:rPr lang="es-MX" sz="3100" b="1" dirty="0">
                <a:solidFill>
                  <a:schemeClr val="tx2">
                    <a:lumMod val="75000"/>
                  </a:schemeClr>
                </a:solidFill>
                <a:latin typeface="Arial" charset="0"/>
                <a:ea typeface="Arial" charset="0"/>
                <a:cs typeface="Arial" charset="0"/>
              </a:rPr>
              <a:t>Riesgos Fiscales Específicos</a:t>
            </a:r>
            <a:br>
              <a:rPr lang="es-GT" sz="3100" b="1" dirty="0">
                <a:solidFill>
                  <a:schemeClr val="tx2">
                    <a:lumMod val="75000"/>
                  </a:schemeClr>
                </a:solidFill>
                <a:latin typeface="Arial" charset="0"/>
                <a:ea typeface="Arial" charset="0"/>
                <a:cs typeface="Arial" charset="0"/>
              </a:rPr>
            </a:br>
            <a:br>
              <a:rPr lang="es-GT" sz="3100" b="1" dirty="0">
                <a:solidFill>
                  <a:schemeClr val="tx2">
                    <a:lumMod val="75000"/>
                  </a:schemeClr>
                </a:solidFill>
                <a:latin typeface="Arial" charset="0"/>
                <a:ea typeface="Arial" charset="0"/>
                <a:cs typeface="Arial" charset="0"/>
              </a:rPr>
            </a:br>
            <a:r>
              <a:rPr lang="es-ES_tradnl" sz="3100" b="1" dirty="0">
                <a:solidFill>
                  <a:schemeClr val="tx2">
                    <a:lumMod val="75000"/>
                  </a:schemeClr>
                </a:solidFill>
                <a:latin typeface="Arial" charset="0"/>
                <a:ea typeface="Arial" charset="0"/>
                <a:cs typeface="Arial" charset="0"/>
              </a:rPr>
              <a:t>Taller de Riesgos Fiscales </a:t>
            </a:r>
            <a:br>
              <a:rPr lang="es-ES_tradnl" sz="3100" b="1" dirty="0">
                <a:solidFill>
                  <a:schemeClr val="tx2">
                    <a:lumMod val="75000"/>
                  </a:schemeClr>
                </a:solidFill>
                <a:latin typeface="Arial" charset="0"/>
                <a:ea typeface="Arial" charset="0"/>
                <a:cs typeface="Arial" charset="0"/>
              </a:rPr>
            </a:br>
            <a:r>
              <a:rPr lang="es-ES_tradnl" sz="3100" b="1" dirty="0">
                <a:solidFill>
                  <a:schemeClr val="tx2">
                    <a:lumMod val="75000"/>
                  </a:schemeClr>
                </a:solidFill>
                <a:latin typeface="Arial" charset="0"/>
                <a:ea typeface="Arial" charset="0"/>
                <a:cs typeface="Arial" charset="0"/>
              </a:rPr>
              <a:t>Proyecto de Presupuesto </a:t>
            </a:r>
            <a:r>
              <a:rPr lang="es-MX" sz="3100" b="1" dirty="0">
                <a:solidFill>
                  <a:schemeClr val="tx2">
                    <a:lumMod val="75000"/>
                  </a:schemeClr>
                </a:solidFill>
                <a:latin typeface="Arial" charset="0"/>
                <a:ea typeface="Arial" charset="0"/>
                <a:cs typeface="Arial" charset="0"/>
              </a:rPr>
              <a:t>2020</a:t>
            </a:r>
            <a:br>
              <a:rPr lang="es-GT" sz="3100" b="1" dirty="0">
                <a:latin typeface="Arial" charset="0"/>
                <a:ea typeface="Arial" charset="0"/>
                <a:cs typeface="Arial" charset="0"/>
              </a:rPr>
            </a:br>
            <a:endParaRPr lang="es-GT" b="1" dirty="0">
              <a:latin typeface="Arial" charset="0"/>
              <a:ea typeface="Arial" charset="0"/>
              <a:cs typeface="Arial" charset="0"/>
            </a:endParaRPr>
          </a:p>
        </p:txBody>
      </p:sp>
      <p:sp>
        <p:nvSpPr>
          <p:cNvPr id="3" name="2 Subtítulo"/>
          <p:cNvSpPr>
            <a:spLocks noGrp="1"/>
          </p:cNvSpPr>
          <p:nvPr>
            <p:ph type="subTitle" idx="1"/>
          </p:nvPr>
        </p:nvSpPr>
        <p:spPr>
          <a:xfrm>
            <a:off x="1475656" y="6165304"/>
            <a:ext cx="6400800" cy="360040"/>
          </a:xfrm>
        </p:spPr>
        <p:txBody>
          <a:bodyPr>
            <a:normAutofit lnSpcReduction="10000"/>
          </a:bodyPr>
          <a:lstStyle/>
          <a:p>
            <a:r>
              <a:rPr lang="es-GT" sz="1800" b="1" dirty="0">
                <a:solidFill>
                  <a:schemeClr val="tx2">
                    <a:lumMod val="75000"/>
                  </a:schemeClr>
                </a:solidFill>
                <a:latin typeface="Arial" charset="0"/>
                <a:ea typeface="Arial" charset="0"/>
                <a:cs typeface="Arial" charset="0"/>
              </a:rPr>
              <a:t>Guatemala, agosto de 2019</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3604" y="1412776"/>
            <a:ext cx="1556792" cy="1556792"/>
          </a:xfrm>
          <a:prstGeom prst="rect">
            <a:avLst/>
          </a:prstGeom>
        </p:spPr>
      </p:pic>
    </p:spTree>
    <p:extLst>
      <p:ext uri="{BB962C8B-B14F-4D97-AF65-F5344CB8AC3E}">
        <p14:creationId xmlns:p14="http://schemas.microsoft.com/office/powerpoint/2010/main" val="1807678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DF2C538-3F3B-42BF-8C4A-3166F516DB98}" type="slidenum">
              <a:rPr lang="es-GT" smtClean="0"/>
              <a:t>10</a:t>
            </a:fld>
            <a:endParaRPr lang="es-GT"/>
          </a:p>
        </p:txBody>
      </p:sp>
      <p:pic>
        <p:nvPicPr>
          <p:cNvPr id="7" name="Picture 7">
            <a:extLst>
              <a:ext uri="{FF2B5EF4-FFF2-40B4-BE49-F238E27FC236}">
                <a16:creationId xmlns:a16="http://schemas.microsoft.com/office/drawing/2014/main" id="{8E32ECE8-A976-4E00-907B-A6951A1092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628800"/>
            <a:ext cx="7581900" cy="4829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9563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27856"/>
            <a:ext cx="7704856" cy="1143000"/>
          </a:xfrm>
        </p:spPr>
        <p:txBody>
          <a:bodyPr>
            <a:normAutofit/>
          </a:bodyPr>
          <a:lstStyle/>
          <a:p>
            <a:pPr lvl="0"/>
            <a:r>
              <a:rPr lang="es-GT" sz="2000" b="1" dirty="0">
                <a:solidFill>
                  <a:schemeClr val="bg1"/>
                </a:solidFill>
                <a:latin typeface="Arial" charset="0"/>
                <a:ea typeface="Arial" charset="0"/>
                <a:cs typeface="Arial" charset="0"/>
              </a:rPr>
              <a:t>Línea 2: Gestión Financiera ante el Riesgo de Desastres</a:t>
            </a:r>
          </a:p>
        </p:txBody>
      </p:sp>
      <p:sp>
        <p:nvSpPr>
          <p:cNvPr id="3" name="2 Marcador de contenido"/>
          <p:cNvSpPr>
            <a:spLocks noGrp="1"/>
          </p:cNvSpPr>
          <p:nvPr>
            <p:ph idx="1"/>
          </p:nvPr>
        </p:nvSpPr>
        <p:spPr>
          <a:xfrm>
            <a:off x="467544" y="1124744"/>
            <a:ext cx="8229600" cy="4525963"/>
          </a:xfrm>
        </p:spPr>
        <p:txBody>
          <a:bodyPr>
            <a:normAutofit/>
          </a:bodyPr>
          <a:lstStyle/>
          <a:p>
            <a:pPr marL="0" indent="0" algn="just">
              <a:buNone/>
            </a:pPr>
            <a:r>
              <a:rPr lang="es-GT" sz="1600" dirty="0">
                <a:latin typeface="Arial" charset="0"/>
                <a:ea typeface="Arial" charset="0"/>
                <a:cs typeface="Arial" charset="0"/>
              </a:rPr>
              <a:t>En esta línea se contempla el costo asociado al uso de cada instrumento y su disponibilidad. De esa cuenta, el MINFIN ha avanzado en la incorporación de dos instrumentos financieros más para una gestión financiera eficaz:</a:t>
            </a:r>
          </a:p>
          <a:p>
            <a:pPr marL="0" indent="0" algn="just">
              <a:buNone/>
            </a:pPr>
            <a:endParaRPr lang="es-GT" sz="1600" dirty="0">
              <a:latin typeface="Arial" charset="0"/>
              <a:ea typeface="Arial" charset="0"/>
              <a:cs typeface="Arial" charset="0"/>
            </a:endParaRPr>
          </a:p>
          <a:p>
            <a:r>
              <a:rPr lang="es-GT" sz="1600" dirty="0">
                <a:latin typeface="Arial" charset="0"/>
                <a:ea typeface="Arial" charset="0"/>
                <a:cs typeface="Arial" charset="0"/>
              </a:rPr>
              <a:t>Transferencia del riesgo por medio de un seguro paramétrico (Cobertura de Exceso de lluvias con el CCRIF). </a:t>
            </a:r>
          </a:p>
          <a:p>
            <a:pPr marL="0" indent="0">
              <a:buNone/>
            </a:pPr>
            <a:endParaRPr lang="es-GT" sz="1600" dirty="0">
              <a:latin typeface="Arial" charset="0"/>
              <a:ea typeface="Arial" charset="0"/>
              <a:cs typeface="Arial" charset="0"/>
            </a:endParaRPr>
          </a:p>
          <a:p>
            <a:r>
              <a:rPr lang="es-GT" sz="1600" dirty="0">
                <a:latin typeface="Arial" charset="0"/>
                <a:ea typeface="Arial" charset="0"/>
                <a:cs typeface="Arial" charset="0"/>
              </a:rPr>
              <a:t>Préstamo con desembolso diferido ante catástrofes, (CAT DDO con el Banco Mundial).</a:t>
            </a:r>
          </a:p>
        </p:txBody>
      </p:sp>
      <p:sp>
        <p:nvSpPr>
          <p:cNvPr id="4" name="3 Marcador de número de diapositiva"/>
          <p:cNvSpPr>
            <a:spLocks noGrp="1"/>
          </p:cNvSpPr>
          <p:nvPr>
            <p:ph type="sldNum" sz="quarter" idx="12"/>
          </p:nvPr>
        </p:nvSpPr>
        <p:spPr/>
        <p:txBody>
          <a:bodyPr/>
          <a:lstStyle/>
          <a:p>
            <a:fld id="{9DF2C538-3F3B-42BF-8C4A-3166F516DB98}" type="slidenum">
              <a:rPr lang="es-GT" smtClean="0"/>
              <a:t>11</a:t>
            </a:fld>
            <a:endParaRPr lang="es-GT"/>
          </a:p>
        </p:txBody>
      </p:sp>
    </p:spTree>
    <p:extLst>
      <p:ext uri="{BB962C8B-B14F-4D97-AF65-F5344CB8AC3E}">
        <p14:creationId xmlns:p14="http://schemas.microsoft.com/office/powerpoint/2010/main" val="3257856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84"/>
            <a:ext cx="8229600" cy="1143000"/>
          </a:xfrm>
        </p:spPr>
        <p:txBody>
          <a:bodyPr>
            <a:normAutofit/>
          </a:bodyPr>
          <a:lstStyle/>
          <a:p>
            <a:r>
              <a:rPr lang="es-GT" sz="2400" b="1" dirty="0">
                <a:solidFill>
                  <a:schemeClr val="bg1"/>
                </a:solidFill>
                <a:latin typeface="Arial" charset="0"/>
                <a:ea typeface="Arial" charset="0"/>
                <a:cs typeface="Arial" charset="0"/>
              </a:rPr>
              <a:t>Seguro paramétrico	</a:t>
            </a:r>
          </a:p>
        </p:txBody>
      </p:sp>
      <p:sp>
        <p:nvSpPr>
          <p:cNvPr id="3" name="2 Marcador de contenido"/>
          <p:cNvSpPr>
            <a:spLocks noGrp="1"/>
          </p:cNvSpPr>
          <p:nvPr>
            <p:ph idx="1"/>
          </p:nvPr>
        </p:nvSpPr>
        <p:spPr>
          <a:xfrm>
            <a:off x="467544" y="1052736"/>
            <a:ext cx="8229600" cy="4896544"/>
          </a:xfrm>
        </p:spPr>
        <p:txBody>
          <a:bodyPr>
            <a:normAutofit fontScale="92500" lnSpcReduction="10000"/>
          </a:bodyPr>
          <a:lstStyle/>
          <a:p>
            <a:pPr algn="just"/>
            <a:r>
              <a:rPr lang="es-GT" sz="2100" dirty="0">
                <a:latin typeface="Arial" charset="0"/>
                <a:ea typeface="Arial" charset="0"/>
                <a:cs typeface="Arial" charset="0"/>
              </a:rPr>
              <a:t>Los seguros paramétricos, son instrumentos financieros que se activan al momento de cumplirse ciertos lineamientos (parámetros) establecidos en un documento legal, denominado «Póliza de cobertura». </a:t>
            </a:r>
          </a:p>
          <a:p>
            <a:pPr marL="0" indent="0" algn="just">
              <a:buNone/>
            </a:pPr>
            <a:endParaRPr lang="es-GT" sz="2100" dirty="0">
              <a:latin typeface="Arial" charset="0"/>
              <a:ea typeface="Arial" charset="0"/>
              <a:cs typeface="Arial" charset="0"/>
            </a:endParaRPr>
          </a:p>
          <a:p>
            <a:pPr algn="just"/>
            <a:r>
              <a:rPr lang="es-GT" sz="2100" dirty="0">
                <a:latin typeface="Arial" charset="0"/>
                <a:ea typeface="Arial" charset="0"/>
                <a:cs typeface="Arial" charset="0"/>
              </a:rPr>
              <a:t>Guatemala cierra la negociación de un seguro paramétrico con la entidad </a:t>
            </a:r>
            <a:r>
              <a:rPr lang="en-US" sz="2100" dirty="0" err="1">
                <a:latin typeface="Arial" charset="0"/>
                <a:ea typeface="Arial" charset="0"/>
                <a:cs typeface="Arial" charset="0"/>
              </a:rPr>
              <a:t>Carribean</a:t>
            </a:r>
            <a:r>
              <a:rPr lang="en-US" sz="2100" dirty="0">
                <a:latin typeface="Arial" charset="0"/>
                <a:ea typeface="Arial" charset="0"/>
                <a:cs typeface="Arial" charset="0"/>
              </a:rPr>
              <a:t> Catastrophe Risk Insurance Facility  (CCRIF) para </a:t>
            </a:r>
            <a:r>
              <a:rPr lang="en-US" sz="2100" dirty="0" err="1">
                <a:latin typeface="Arial" charset="0"/>
                <a:ea typeface="Arial" charset="0"/>
                <a:cs typeface="Arial" charset="0"/>
              </a:rPr>
              <a:t>eventos</a:t>
            </a:r>
            <a:r>
              <a:rPr lang="en-US" sz="2100" dirty="0">
                <a:latin typeface="Arial" charset="0"/>
                <a:ea typeface="Arial" charset="0"/>
                <a:cs typeface="Arial" charset="0"/>
              </a:rPr>
              <a:t> de </a:t>
            </a:r>
            <a:r>
              <a:rPr lang="en-US" sz="2100" dirty="0" err="1">
                <a:latin typeface="Arial" charset="0"/>
                <a:ea typeface="Arial" charset="0"/>
                <a:cs typeface="Arial" charset="0"/>
              </a:rPr>
              <a:t>exceso</a:t>
            </a:r>
            <a:r>
              <a:rPr lang="en-US" sz="2100" dirty="0">
                <a:latin typeface="Arial" charset="0"/>
                <a:ea typeface="Arial" charset="0"/>
                <a:cs typeface="Arial" charset="0"/>
              </a:rPr>
              <a:t> de </a:t>
            </a:r>
            <a:r>
              <a:rPr lang="en-US" sz="2100" dirty="0" err="1">
                <a:latin typeface="Arial" charset="0"/>
                <a:ea typeface="Arial" charset="0"/>
                <a:cs typeface="Arial" charset="0"/>
              </a:rPr>
              <a:t>lluvia</a:t>
            </a:r>
            <a:r>
              <a:rPr lang="en-US" sz="2100" dirty="0">
                <a:latin typeface="Arial" charset="0"/>
                <a:ea typeface="Arial" charset="0"/>
                <a:cs typeface="Arial" charset="0"/>
              </a:rPr>
              <a:t> con </a:t>
            </a:r>
            <a:r>
              <a:rPr lang="en-US" sz="2100" dirty="0" err="1">
                <a:latin typeface="Arial" charset="0"/>
                <a:ea typeface="Arial" charset="0"/>
                <a:cs typeface="Arial" charset="0"/>
              </a:rPr>
              <a:t>las</a:t>
            </a:r>
            <a:r>
              <a:rPr lang="en-US" sz="2100" dirty="0">
                <a:latin typeface="Arial" charset="0"/>
                <a:ea typeface="Arial" charset="0"/>
                <a:cs typeface="Arial" charset="0"/>
              </a:rPr>
              <a:t> </a:t>
            </a:r>
            <a:r>
              <a:rPr lang="en-US" sz="2100" dirty="0" err="1">
                <a:latin typeface="Arial" charset="0"/>
                <a:ea typeface="Arial" charset="0"/>
                <a:cs typeface="Arial" charset="0"/>
              </a:rPr>
              <a:t>siguientes</a:t>
            </a:r>
            <a:r>
              <a:rPr lang="en-US" sz="2100" dirty="0">
                <a:latin typeface="Arial" charset="0"/>
                <a:ea typeface="Arial" charset="0"/>
                <a:cs typeface="Arial" charset="0"/>
              </a:rPr>
              <a:t> </a:t>
            </a:r>
            <a:r>
              <a:rPr lang="en-US" sz="2100" dirty="0" err="1">
                <a:latin typeface="Arial" charset="0"/>
                <a:ea typeface="Arial" charset="0"/>
                <a:cs typeface="Arial" charset="0"/>
              </a:rPr>
              <a:t>características</a:t>
            </a:r>
            <a:r>
              <a:rPr lang="en-US" sz="2100" dirty="0">
                <a:latin typeface="Arial" charset="0"/>
                <a:ea typeface="Arial" charset="0"/>
                <a:cs typeface="Arial" charset="0"/>
              </a:rPr>
              <a:t>:</a:t>
            </a:r>
          </a:p>
          <a:p>
            <a:pPr algn="just"/>
            <a:endParaRPr lang="es-GT" sz="2100" dirty="0">
              <a:latin typeface="Arial" charset="0"/>
              <a:ea typeface="Arial" charset="0"/>
              <a:cs typeface="Arial" charset="0"/>
            </a:endParaRPr>
          </a:p>
          <a:p>
            <a:pPr marL="457200" lvl="1" indent="0" algn="just">
              <a:buNone/>
            </a:pPr>
            <a:r>
              <a:rPr lang="es-GT" sz="1800" dirty="0">
                <a:latin typeface="Arial" charset="0"/>
                <a:ea typeface="Arial" charset="0"/>
                <a:cs typeface="Arial" charset="0"/>
              </a:rPr>
              <a:t>1.	</a:t>
            </a:r>
            <a:r>
              <a:rPr lang="es-GT" sz="1900" dirty="0">
                <a:latin typeface="Arial" charset="0"/>
                <a:ea typeface="Arial" charset="0"/>
                <a:cs typeface="Arial" charset="0"/>
              </a:rPr>
              <a:t>Período de retorno del deducible: 5 años</a:t>
            </a:r>
          </a:p>
          <a:p>
            <a:pPr marL="457200" lvl="1" indent="0" algn="just">
              <a:buNone/>
            </a:pPr>
            <a:r>
              <a:rPr lang="es-GT" sz="1900" dirty="0">
                <a:latin typeface="Arial" charset="0"/>
                <a:ea typeface="Arial" charset="0"/>
                <a:cs typeface="Arial" charset="0"/>
              </a:rPr>
              <a:t>2.	Porcentaje de cesión: 3.564%</a:t>
            </a:r>
          </a:p>
          <a:p>
            <a:pPr marL="457200" lvl="1" indent="0" algn="just">
              <a:buNone/>
            </a:pPr>
            <a:r>
              <a:rPr lang="es-GT" sz="1900" dirty="0">
                <a:latin typeface="Arial" charset="0"/>
                <a:ea typeface="Arial" charset="0"/>
                <a:cs typeface="Arial" charset="0"/>
              </a:rPr>
              <a:t>3.	Cobertura máxima: Q35 millones</a:t>
            </a:r>
          </a:p>
          <a:p>
            <a:pPr marL="457200" lvl="1" indent="0" algn="just">
              <a:buNone/>
            </a:pPr>
            <a:endParaRPr lang="en-US" dirty="0">
              <a:latin typeface="Arial" charset="0"/>
              <a:ea typeface="Arial" charset="0"/>
              <a:cs typeface="Arial" charset="0"/>
            </a:endParaRPr>
          </a:p>
          <a:p>
            <a:pPr marL="457200" lvl="1" indent="0" algn="just">
              <a:buNone/>
            </a:pPr>
            <a:r>
              <a:rPr lang="en-US" sz="2100" dirty="0">
                <a:latin typeface="Arial" charset="0"/>
                <a:ea typeface="Arial" charset="0"/>
                <a:cs typeface="Arial" charset="0"/>
              </a:rPr>
              <a:t>Se </a:t>
            </a:r>
            <a:r>
              <a:rPr lang="en-US" sz="2100" dirty="0" err="1">
                <a:latin typeface="Arial" charset="0"/>
                <a:ea typeface="Arial" charset="0"/>
                <a:cs typeface="Arial" charset="0"/>
              </a:rPr>
              <a:t>encuentra</a:t>
            </a:r>
            <a:r>
              <a:rPr lang="en-US" sz="2100" dirty="0">
                <a:latin typeface="Arial" charset="0"/>
                <a:ea typeface="Arial" charset="0"/>
                <a:cs typeface="Arial" charset="0"/>
              </a:rPr>
              <a:t> en la </a:t>
            </a:r>
            <a:r>
              <a:rPr lang="en-US" sz="2100" dirty="0" err="1">
                <a:latin typeface="Arial" charset="0"/>
                <a:ea typeface="Arial" charset="0"/>
                <a:cs typeface="Arial" charset="0"/>
              </a:rPr>
              <a:t>etapa</a:t>
            </a:r>
            <a:r>
              <a:rPr lang="en-US" sz="2100" dirty="0">
                <a:latin typeface="Arial" charset="0"/>
                <a:ea typeface="Arial" charset="0"/>
                <a:cs typeface="Arial" charset="0"/>
              </a:rPr>
              <a:t> final de </a:t>
            </a:r>
            <a:r>
              <a:rPr lang="en-US" sz="2100" dirty="0" err="1">
                <a:latin typeface="Arial" charset="0"/>
                <a:ea typeface="Arial" charset="0"/>
                <a:cs typeface="Arial" charset="0"/>
              </a:rPr>
              <a:t>contratación</a:t>
            </a:r>
            <a:r>
              <a:rPr lang="en-US" sz="2100" dirty="0">
                <a:latin typeface="Arial" charset="0"/>
                <a:ea typeface="Arial" charset="0"/>
                <a:cs typeface="Arial" charset="0"/>
              </a:rPr>
              <a:t>, </a:t>
            </a:r>
            <a:r>
              <a:rPr lang="en-US" sz="2100" dirty="0" err="1">
                <a:latin typeface="Arial" charset="0"/>
                <a:ea typeface="Arial" charset="0"/>
                <a:cs typeface="Arial" charset="0"/>
              </a:rPr>
              <a:t>monto</a:t>
            </a:r>
            <a:r>
              <a:rPr lang="en-US" sz="2100" dirty="0">
                <a:latin typeface="Arial" charset="0"/>
                <a:ea typeface="Arial" charset="0"/>
                <a:cs typeface="Arial" charset="0"/>
              </a:rPr>
              <a:t> de la prima $525,000.00</a:t>
            </a:r>
          </a:p>
        </p:txBody>
      </p:sp>
      <p:sp>
        <p:nvSpPr>
          <p:cNvPr id="4" name="3 Marcador de número de diapositiva"/>
          <p:cNvSpPr>
            <a:spLocks noGrp="1"/>
          </p:cNvSpPr>
          <p:nvPr>
            <p:ph type="sldNum" sz="quarter" idx="12"/>
          </p:nvPr>
        </p:nvSpPr>
        <p:spPr/>
        <p:txBody>
          <a:bodyPr/>
          <a:lstStyle/>
          <a:p>
            <a:fld id="{9DF2C538-3F3B-42BF-8C4A-3166F516DB98}" type="slidenum">
              <a:rPr lang="es-GT" smtClean="0"/>
              <a:t>12</a:t>
            </a:fld>
            <a:endParaRPr lang="es-GT"/>
          </a:p>
        </p:txBody>
      </p:sp>
    </p:spTree>
    <p:extLst>
      <p:ext uri="{BB962C8B-B14F-4D97-AF65-F5344CB8AC3E}">
        <p14:creationId xmlns:p14="http://schemas.microsoft.com/office/powerpoint/2010/main" val="2554437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624"/>
            <a:ext cx="8229600" cy="1143000"/>
          </a:xfrm>
        </p:spPr>
        <p:txBody>
          <a:bodyPr>
            <a:normAutofit/>
          </a:bodyPr>
          <a:lstStyle/>
          <a:p>
            <a:r>
              <a:rPr lang="es-GT" sz="2400" b="1" dirty="0">
                <a:solidFill>
                  <a:schemeClr val="bg1"/>
                </a:solidFill>
                <a:latin typeface="Arial" charset="0"/>
                <a:ea typeface="Arial" charset="0"/>
                <a:cs typeface="Arial" charset="0"/>
              </a:rPr>
              <a:t>Préstamo con desembolso diferido</a:t>
            </a:r>
          </a:p>
        </p:txBody>
      </p:sp>
      <p:sp>
        <p:nvSpPr>
          <p:cNvPr id="3" name="2 Marcador de contenido"/>
          <p:cNvSpPr>
            <a:spLocks noGrp="1"/>
          </p:cNvSpPr>
          <p:nvPr>
            <p:ph idx="1"/>
          </p:nvPr>
        </p:nvSpPr>
        <p:spPr>
          <a:xfrm>
            <a:off x="467544" y="1196752"/>
            <a:ext cx="8229600" cy="4525963"/>
          </a:xfrm>
        </p:spPr>
        <p:txBody>
          <a:bodyPr>
            <a:normAutofit fontScale="92500"/>
          </a:bodyPr>
          <a:lstStyle/>
          <a:p>
            <a:pPr algn="just"/>
            <a:r>
              <a:rPr lang="es-GT" sz="2100" dirty="0">
                <a:latin typeface="Arial" charset="0"/>
                <a:ea typeface="Arial" charset="0"/>
                <a:cs typeface="Arial" charset="0"/>
              </a:rPr>
              <a:t>Segundo Préstamo para Políticas de Desarrollo sobre Gestión del Riesgo de Desastres, con opción de desembolso diferido ante catástrofes(CAT DDO) del Banco Mundial por US$ 200 millones.</a:t>
            </a:r>
          </a:p>
          <a:p>
            <a:pPr algn="just"/>
            <a:endParaRPr lang="es-GT" sz="2100" dirty="0">
              <a:latin typeface="Arial" charset="0"/>
              <a:ea typeface="Arial" charset="0"/>
              <a:cs typeface="Arial" charset="0"/>
            </a:endParaRPr>
          </a:p>
          <a:p>
            <a:pPr algn="just"/>
            <a:r>
              <a:rPr lang="es-GT" sz="2100" dirty="0">
                <a:latin typeface="Arial" charset="0"/>
                <a:ea typeface="Arial" charset="0"/>
                <a:cs typeface="Arial" charset="0"/>
              </a:rPr>
              <a:t>El desembolso del préstamo se da en el momento que se declare oficialmente un estado de calamidad pública. </a:t>
            </a:r>
          </a:p>
          <a:p>
            <a:pPr algn="just"/>
            <a:endParaRPr lang="es-GT" sz="2100" dirty="0">
              <a:latin typeface="Arial" charset="0"/>
              <a:ea typeface="Arial" charset="0"/>
              <a:cs typeface="Arial" charset="0"/>
            </a:endParaRPr>
          </a:p>
          <a:p>
            <a:pPr algn="just"/>
            <a:r>
              <a:rPr lang="es-GT" sz="2100" dirty="0">
                <a:latin typeface="Arial" charset="0"/>
                <a:ea typeface="Arial" charset="0"/>
                <a:cs typeface="Arial" charset="0"/>
              </a:rPr>
              <a:t>El CAT DDO se negoció como parte de los mecanismos que contempla la Estrategia Financiera ante el Riesgo de Desastres, tiene un vencimiento final de 25 años, incluido el período de gracia por 10 años. </a:t>
            </a:r>
          </a:p>
          <a:p>
            <a:endParaRPr lang="es-MX" sz="2100" dirty="0">
              <a:latin typeface="Arial" charset="0"/>
              <a:ea typeface="Arial" charset="0"/>
              <a:cs typeface="Arial" charset="0"/>
            </a:endParaRPr>
          </a:p>
          <a:p>
            <a:r>
              <a:rPr lang="es-MX" sz="2100" dirty="0">
                <a:latin typeface="Arial" charset="0"/>
                <a:ea typeface="Arial" charset="0"/>
                <a:cs typeface="Arial" charset="0"/>
              </a:rPr>
              <a:t>En la actualidad se encuentra en la fase se emisión de resolución por la Junta Monetaria.</a:t>
            </a:r>
            <a:endParaRPr lang="es-GT" sz="2100" dirty="0">
              <a:latin typeface="Arial" charset="0"/>
              <a:ea typeface="Arial" charset="0"/>
              <a:cs typeface="Arial" charset="0"/>
            </a:endParaRPr>
          </a:p>
        </p:txBody>
      </p:sp>
      <p:sp>
        <p:nvSpPr>
          <p:cNvPr id="4" name="3 Marcador de número de diapositiva"/>
          <p:cNvSpPr>
            <a:spLocks noGrp="1"/>
          </p:cNvSpPr>
          <p:nvPr>
            <p:ph type="sldNum" sz="quarter" idx="12"/>
          </p:nvPr>
        </p:nvSpPr>
        <p:spPr/>
        <p:txBody>
          <a:bodyPr/>
          <a:lstStyle/>
          <a:p>
            <a:fld id="{9DF2C538-3F3B-42BF-8C4A-3166F516DB98}" type="slidenum">
              <a:rPr lang="es-GT" smtClean="0"/>
              <a:t>13</a:t>
            </a:fld>
            <a:endParaRPr lang="es-GT"/>
          </a:p>
        </p:txBody>
      </p:sp>
    </p:spTree>
    <p:extLst>
      <p:ext uri="{BB962C8B-B14F-4D97-AF65-F5344CB8AC3E}">
        <p14:creationId xmlns:p14="http://schemas.microsoft.com/office/powerpoint/2010/main" val="3396045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085"/>
            <a:ext cx="8229600" cy="1143000"/>
          </a:xfrm>
        </p:spPr>
        <p:txBody>
          <a:bodyPr>
            <a:normAutofit/>
          </a:bodyPr>
          <a:lstStyle/>
          <a:p>
            <a:r>
              <a:rPr lang="es-GT" sz="2400" b="1" dirty="0">
                <a:solidFill>
                  <a:schemeClr val="bg1"/>
                </a:solidFill>
                <a:latin typeface="Arial" charset="0"/>
                <a:ea typeface="Arial" charset="0"/>
                <a:cs typeface="Arial" charset="0"/>
              </a:rPr>
              <a:t>Ahorros esperados derivados de la Estrategia</a:t>
            </a:r>
          </a:p>
        </p:txBody>
      </p:sp>
      <p:sp>
        <p:nvSpPr>
          <p:cNvPr id="3" name="2 Marcador de contenido"/>
          <p:cNvSpPr>
            <a:spLocks noGrp="1"/>
          </p:cNvSpPr>
          <p:nvPr>
            <p:ph idx="1"/>
          </p:nvPr>
        </p:nvSpPr>
        <p:spPr>
          <a:xfrm>
            <a:off x="467544" y="1196752"/>
            <a:ext cx="8229600" cy="4525963"/>
          </a:xfrm>
        </p:spPr>
        <p:txBody>
          <a:bodyPr>
            <a:normAutofit/>
          </a:bodyPr>
          <a:lstStyle/>
          <a:p>
            <a:r>
              <a:rPr lang="es-GT" sz="2100" dirty="0">
                <a:latin typeface="Arial" charset="0"/>
                <a:ea typeface="Arial" charset="0"/>
                <a:cs typeface="Arial" charset="0"/>
              </a:rPr>
              <a:t>Línea base:</a:t>
            </a:r>
          </a:p>
          <a:p>
            <a:pPr lvl="1"/>
            <a:r>
              <a:rPr lang="es-GT" sz="2100" dirty="0">
                <a:latin typeface="Arial" charset="0"/>
                <a:ea typeface="Arial" charset="0"/>
                <a:cs typeface="Arial" charset="0"/>
              </a:rPr>
              <a:t>Fondo de reserva emergente</a:t>
            </a:r>
          </a:p>
          <a:p>
            <a:pPr lvl="1"/>
            <a:r>
              <a:rPr lang="es-GT" sz="2100" dirty="0">
                <a:latin typeface="Arial" charset="0"/>
                <a:ea typeface="Arial" charset="0"/>
                <a:cs typeface="Arial" charset="0"/>
              </a:rPr>
              <a:t>Readecuaciones presupuestarias</a:t>
            </a:r>
          </a:p>
          <a:p>
            <a:pPr lvl="1"/>
            <a:r>
              <a:rPr lang="es-GT" sz="2100" dirty="0">
                <a:latin typeface="Arial" charset="0"/>
                <a:ea typeface="Arial" charset="0"/>
                <a:cs typeface="Arial" charset="0"/>
              </a:rPr>
              <a:t>Créditos ex-post</a:t>
            </a:r>
          </a:p>
          <a:p>
            <a:pPr lvl="1"/>
            <a:endParaRPr lang="es-GT" sz="2100" dirty="0">
              <a:latin typeface="Arial" charset="0"/>
              <a:ea typeface="Arial" charset="0"/>
              <a:cs typeface="Arial" charset="0"/>
            </a:endParaRPr>
          </a:p>
          <a:p>
            <a:r>
              <a:rPr lang="es-GT" sz="2100" dirty="0">
                <a:latin typeface="Arial" charset="0"/>
                <a:ea typeface="Arial" charset="0"/>
                <a:cs typeface="Arial" charset="0"/>
              </a:rPr>
              <a:t>Estrategia financiera ante el riesgo de desastre:</a:t>
            </a:r>
          </a:p>
          <a:p>
            <a:pPr lvl="1"/>
            <a:r>
              <a:rPr lang="es-GT" sz="2100" dirty="0">
                <a:latin typeface="Arial" charset="0"/>
                <a:ea typeface="Arial" charset="0"/>
                <a:cs typeface="Arial" charset="0"/>
              </a:rPr>
              <a:t>Los instrumentos de la línea base</a:t>
            </a:r>
          </a:p>
          <a:p>
            <a:pPr lvl="1"/>
            <a:r>
              <a:rPr lang="es-GT" sz="2100" dirty="0">
                <a:latin typeface="Arial" charset="0"/>
                <a:ea typeface="Arial" charset="0"/>
                <a:cs typeface="Arial" charset="0"/>
              </a:rPr>
              <a:t>Seguro paramétrico</a:t>
            </a:r>
          </a:p>
          <a:p>
            <a:pPr lvl="1"/>
            <a:r>
              <a:rPr lang="es-GT" sz="2100" dirty="0">
                <a:latin typeface="Arial" charset="0"/>
                <a:ea typeface="Arial" charset="0"/>
                <a:cs typeface="Arial" charset="0"/>
              </a:rPr>
              <a:t>Préstamo CAT DDO</a:t>
            </a:r>
          </a:p>
          <a:p>
            <a:pPr lvl="1"/>
            <a:endParaRPr lang="es-GT" dirty="0">
              <a:latin typeface="Arial" charset="0"/>
              <a:ea typeface="Arial" charset="0"/>
              <a:cs typeface="Arial" charset="0"/>
            </a:endParaRPr>
          </a:p>
        </p:txBody>
      </p:sp>
      <p:sp>
        <p:nvSpPr>
          <p:cNvPr id="4" name="3 Marcador de número de diapositiva"/>
          <p:cNvSpPr>
            <a:spLocks noGrp="1"/>
          </p:cNvSpPr>
          <p:nvPr>
            <p:ph type="sldNum" sz="quarter" idx="12"/>
          </p:nvPr>
        </p:nvSpPr>
        <p:spPr/>
        <p:txBody>
          <a:bodyPr/>
          <a:lstStyle/>
          <a:p>
            <a:fld id="{9DF2C538-3F3B-42BF-8C4A-3166F516DB98}" type="slidenum">
              <a:rPr lang="es-GT" smtClean="0"/>
              <a:t>14</a:t>
            </a:fld>
            <a:endParaRPr lang="es-GT"/>
          </a:p>
        </p:txBody>
      </p:sp>
    </p:spTree>
    <p:extLst>
      <p:ext uri="{BB962C8B-B14F-4D97-AF65-F5344CB8AC3E}">
        <p14:creationId xmlns:p14="http://schemas.microsoft.com/office/powerpoint/2010/main" val="2337270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187624" y="0"/>
            <a:ext cx="7200800" cy="980728"/>
          </a:xfrm>
        </p:spPr>
        <p:txBody>
          <a:bodyPr>
            <a:normAutofit/>
          </a:bodyPr>
          <a:lstStyle/>
          <a:p>
            <a:r>
              <a:rPr lang="es-GT" sz="2400" b="1" dirty="0">
                <a:solidFill>
                  <a:schemeClr val="bg1"/>
                </a:solidFill>
                <a:latin typeface="Arial" charset="0"/>
                <a:ea typeface="Arial" charset="0"/>
                <a:cs typeface="Arial" charset="0"/>
              </a:rPr>
              <a:t>Ahorros esperados derivados de la Estrategia</a:t>
            </a:r>
            <a:br>
              <a:rPr lang="es-GT" sz="2400" dirty="0">
                <a:solidFill>
                  <a:schemeClr val="bg1"/>
                </a:solidFill>
                <a:latin typeface="Arial" charset="0"/>
                <a:ea typeface="Arial" charset="0"/>
                <a:cs typeface="Arial" charset="0"/>
              </a:rPr>
            </a:br>
            <a:r>
              <a:rPr lang="es-GT" sz="1800" dirty="0">
                <a:solidFill>
                  <a:schemeClr val="bg1"/>
                </a:solidFill>
                <a:latin typeface="Arial" charset="0"/>
                <a:ea typeface="Arial" charset="0"/>
                <a:cs typeface="Arial" charset="0"/>
              </a:rPr>
              <a:t>en millones de Quetzales</a:t>
            </a:r>
            <a:endParaRPr lang="es-GT" sz="2400" dirty="0">
              <a:solidFill>
                <a:schemeClr val="bg1"/>
              </a:solidFill>
              <a:latin typeface="Arial" charset="0"/>
              <a:ea typeface="Arial" charset="0"/>
              <a:cs typeface="Arial" charset="0"/>
            </a:endParaRPr>
          </a:p>
        </p:txBody>
      </p:sp>
      <p:graphicFrame>
        <p:nvGraphicFramePr>
          <p:cNvPr id="6" name="5 Marcador de contenido">
            <a:extLst>
              <a:ext uri="{FF2B5EF4-FFF2-40B4-BE49-F238E27FC236}">
                <a16:creationId xmlns:a16="http://schemas.microsoft.com/office/drawing/2014/main" id="{E7D909C5-B359-4DE1-B062-9743CB3F5653}"/>
              </a:ext>
            </a:extLst>
          </p:cNvPr>
          <p:cNvGraphicFramePr>
            <a:graphicFrameLocks noGrp="1"/>
          </p:cNvGraphicFramePr>
          <p:nvPr>
            <p:ph idx="1"/>
            <p:extLst>
              <p:ext uri="{D42A27DB-BD31-4B8C-83A1-F6EECF244321}">
                <p14:modId xmlns:p14="http://schemas.microsoft.com/office/powerpoint/2010/main" val="861043571"/>
              </p:ext>
            </p:extLst>
          </p:nvPr>
        </p:nvGraphicFramePr>
        <p:xfrm>
          <a:off x="457200" y="921246"/>
          <a:ext cx="8219256" cy="5492080"/>
        </p:xfrm>
        <a:graphic>
          <a:graphicData uri="http://schemas.openxmlformats.org/drawingml/2006/chart">
            <c:chart xmlns:c="http://schemas.openxmlformats.org/drawingml/2006/chart" xmlns:r="http://schemas.openxmlformats.org/officeDocument/2006/relationships" r:id="rId3"/>
          </a:graphicData>
        </a:graphic>
      </p:graphicFrame>
      <p:sp>
        <p:nvSpPr>
          <p:cNvPr id="7" name="6 Marcador de número de diapositiva"/>
          <p:cNvSpPr>
            <a:spLocks noGrp="1"/>
          </p:cNvSpPr>
          <p:nvPr>
            <p:ph type="sldNum" sz="quarter" idx="12"/>
          </p:nvPr>
        </p:nvSpPr>
        <p:spPr/>
        <p:txBody>
          <a:bodyPr/>
          <a:lstStyle/>
          <a:p>
            <a:fld id="{9DF2C538-3F3B-42BF-8C4A-3166F516DB98}" type="slidenum">
              <a:rPr lang="es-GT" smtClean="0"/>
              <a:t>15</a:t>
            </a:fld>
            <a:endParaRPr lang="es-GT"/>
          </a:p>
        </p:txBody>
      </p:sp>
    </p:spTree>
    <p:extLst>
      <p:ext uri="{BB962C8B-B14F-4D97-AF65-F5344CB8AC3E}">
        <p14:creationId xmlns:p14="http://schemas.microsoft.com/office/powerpoint/2010/main" val="790291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3573016"/>
            <a:ext cx="8784976" cy="504056"/>
          </a:xfrm>
        </p:spPr>
        <p:txBody>
          <a:bodyPr>
            <a:normAutofit fontScale="90000"/>
          </a:bodyPr>
          <a:lstStyle/>
          <a:p>
            <a:r>
              <a:rPr lang="es-ES_tradnl" b="1" dirty="0">
                <a:solidFill>
                  <a:schemeClr val="tx2">
                    <a:lumMod val="75000"/>
                  </a:schemeClr>
                </a:solidFill>
              </a:rPr>
              <a:t> </a:t>
            </a:r>
            <a:br>
              <a:rPr lang="es-GT" dirty="0">
                <a:solidFill>
                  <a:schemeClr val="tx2">
                    <a:lumMod val="75000"/>
                  </a:schemeClr>
                </a:solidFill>
              </a:rPr>
            </a:br>
            <a:br>
              <a:rPr lang="es-GT" dirty="0">
                <a:solidFill>
                  <a:schemeClr val="tx2">
                    <a:lumMod val="75000"/>
                  </a:schemeClr>
                </a:solidFill>
              </a:rPr>
            </a:br>
            <a:r>
              <a:rPr lang="es-MX" sz="2800" b="1" dirty="0">
                <a:solidFill>
                  <a:schemeClr val="tx2">
                    <a:lumMod val="75000"/>
                  </a:schemeClr>
                </a:solidFill>
                <a:latin typeface="Arial" charset="0"/>
                <a:ea typeface="Arial" charset="0"/>
                <a:cs typeface="Arial" charset="0"/>
              </a:rPr>
              <a:t>Identificación y Análisis de otros Riesgos Ambientales: </a:t>
            </a:r>
            <a:br>
              <a:rPr lang="es-MX" sz="2800" b="1" dirty="0">
                <a:solidFill>
                  <a:schemeClr val="tx2">
                    <a:lumMod val="75000"/>
                  </a:schemeClr>
                </a:solidFill>
                <a:latin typeface="Arial" charset="0"/>
                <a:ea typeface="Arial" charset="0"/>
                <a:cs typeface="Arial" charset="0"/>
              </a:rPr>
            </a:br>
            <a:r>
              <a:rPr lang="es-MX" sz="2800" dirty="0">
                <a:solidFill>
                  <a:schemeClr val="tx2">
                    <a:lumMod val="75000"/>
                  </a:schemeClr>
                </a:solidFill>
                <a:latin typeface="Arial" charset="0"/>
                <a:ea typeface="Arial" charset="0"/>
                <a:cs typeface="Arial" charset="0"/>
              </a:rPr>
              <a:t>Sequia e incendios forestales como riesgos fiscales</a:t>
            </a:r>
            <a:br>
              <a:rPr lang="es-MX" sz="2800" b="1" dirty="0">
                <a:solidFill>
                  <a:schemeClr val="tx2">
                    <a:lumMod val="75000"/>
                  </a:schemeClr>
                </a:solidFill>
              </a:rPr>
            </a:br>
            <a:br>
              <a:rPr lang="es-GT" sz="4900" dirty="0">
                <a:solidFill>
                  <a:schemeClr val="tx2">
                    <a:lumMod val="75000"/>
                  </a:schemeClr>
                </a:solidFill>
              </a:rPr>
            </a:br>
            <a:br>
              <a:rPr lang="es-GT" sz="4900" dirty="0">
                <a:solidFill>
                  <a:schemeClr val="tx2">
                    <a:lumMod val="75000"/>
                  </a:schemeClr>
                </a:solidFill>
              </a:rPr>
            </a:br>
            <a:br>
              <a:rPr lang="es-GT" sz="3100" dirty="0">
                <a:solidFill>
                  <a:schemeClr val="tx2">
                    <a:lumMod val="75000"/>
                  </a:schemeClr>
                </a:solidFill>
              </a:rPr>
            </a:br>
            <a:endParaRPr lang="es-GT" b="1" dirty="0">
              <a:solidFill>
                <a:schemeClr val="tx2">
                  <a:lumMod val="75000"/>
                </a:schemeClr>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5661248"/>
            <a:ext cx="1268760" cy="1268760"/>
          </a:xfrm>
          <a:prstGeom prst="rect">
            <a:avLst/>
          </a:prstGeom>
        </p:spPr>
      </p:pic>
    </p:spTree>
    <p:extLst>
      <p:ext uri="{BB962C8B-B14F-4D97-AF65-F5344CB8AC3E}">
        <p14:creationId xmlns:p14="http://schemas.microsoft.com/office/powerpoint/2010/main" val="4153238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124744"/>
            <a:ext cx="8229600" cy="4525963"/>
          </a:xfrm>
        </p:spPr>
        <p:txBody>
          <a:bodyPr>
            <a:noAutofit/>
          </a:bodyPr>
          <a:lstStyle/>
          <a:p>
            <a:pPr marL="0" indent="0" algn="just">
              <a:buNone/>
            </a:pPr>
            <a:r>
              <a:rPr lang="es-MX" sz="1800" dirty="0">
                <a:latin typeface="Arial" charset="0"/>
                <a:ea typeface="Arial" charset="0"/>
                <a:cs typeface="Arial" charset="0"/>
              </a:rPr>
              <a:t>El cambio climático es uno de los grandes desafíos que enfrenta el país en la actualidad, a esta variabilidad climática se le atribuye una mayor frecuencia e intensidad de episodios de sequía e incendios forestales.</a:t>
            </a:r>
          </a:p>
          <a:p>
            <a:pPr marL="0" indent="0" algn="just">
              <a:buNone/>
            </a:pPr>
            <a:endParaRPr lang="es-MX" sz="1800" dirty="0">
              <a:latin typeface="Arial" charset="0"/>
              <a:ea typeface="Arial" charset="0"/>
              <a:cs typeface="Arial" charset="0"/>
            </a:endParaRPr>
          </a:p>
          <a:p>
            <a:pPr marL="0" indent="0" algn="just">
              <a:buNone/>
            </a:pPr>
            <a:r>
              <a:rPr lang="es-MX" sz="1800" dirty="0">
                <a:latin typeface="Arial" charset="0"/>
                <a:ea typeface="Arial" charset="0"/>
                <a:cs typeface="Arial" charset="0"/>
              </a:rPr>
              <a:t>Para hacer frente a los impactos del cambio climático, el Plan Nacional de Desarrollo, la </a:t>
            </a:r>
            <a:r>
              <a:rPr lang="es-GT" sz="1800" dirty="0">
                <a:latin typeface="Arial" charset="0"/>
                <a:ea typeface="Arial" charset="0"/>
                <a:cs typeface="Arial" charset="0"/>
              </a:rPr>
              <a:t>Ley de Cambio Climático y el Plan de Acción Nacional de Cambio Climático, establecen un conjunto de lineamientos y regulaciones </a:t>
            </a:r>
          </a:p>
          <a:p>
            <a:pPr marL="0" indent="0" algn="just">
              <a:buNone/>
            </a:pPr>
            <a:r>
              <a:rPr lang="es-GT" sz="1800" dirty="0">
                <a:latin typeface="Arial" charset="0"/>
                <a:ea typeface="Arial" charset="0"/>
                <a:cs typeface="Arial" charset="0"/>
              </a:rPr>
              <a:t>de observancia general, entre las que al Ministerio de Finanzas Publicas corresponden: </a:t>
            </a:r>
          </a:p>
          <a:p>
            <a:pPr algn="just"/>
            <a:endParaRPr lang="es-GT" sz="1800" dirty="0">
              <a:latin typeface="Arial" charset="0"/>
              <a:ea typeface="Arial" charset="0"/>
              <a:cs typeface="Arial" charset="0"/>
            </a:endParaRPr>
          </a:p>
          <a:p>
            <a:pPr lvl="0" algn="just"/>
            <a:r>
              <a:rPr lang="es-GT" sz="1800" b="1" dirty="0">
                <a:latin typeface="Arial" charset="0"/>
                <a:ea typeface="Arial" charset="0"/>
                <a:cs typeface="Arial" charset="0"/>
              </a:rPr>
              <a:t>Crear y establecer mecanismos de aseguramiento de la producción agropecuaria (Programa de seguro agrícola).</a:t>
            </a:r>
          </a:p>
          <a:p>
            <a:pPr algn="just"/>
            <a:endParaRPr lang="es-GT" sz="1800" b="1" dirty="0">
              <a:latin typeface="Arial" charset="0"/>
              <a:ea typeface="Arial" charset="0"/>
              <a:cs typeface="Arial" charset="0"/>
            </a:endParaRPr>
          </a:p>
          <a:p>
            <a:pPr lvl="0" algn="just"/>
            <a:r>
              <a:rPr lang="es-GT" sz="1800" b="1" dirty="0">
                <a:latin typeface="Arial" charset="0"/>
                <a:ea typeface="Arial" charset="0"/>
                <a:cs typeface="Arial" charset="0"/>
              </a:rPr>
              <a:t>Fortalecer las capacidades financieras, de Gestión y Coordinación del Sistema Nacional de Prevención y Control de Incendios Forestales -SIPECIF-.</a:t>
            </a:r>
          </a:p>
          <a:p>
            <a:pPr marL="0" indent="0" algn="just">
              <a:buNone/>
            </a:pPr>
            <a:endParaRPr lang="es-GT" sz="1800" dirty="0">
              <a:latin typeface="Arial" charset="0"/>
              <a:ea typeface="Arial" charset="0"/>
              <a:cs typeface="Arial" charset="0"/>
            </a:endParaRPr>
          </a:p>
        </p:txBody>
      </p:sp>
      <p:sp>
        <p:nvSpPr>
          <p:cNvPr id="4" name="3 Título"/>
          <p:cNvSpPr>
            <a:spLocks noGrp="1"/>
          </p:cNvSpPr>
          <p:nvPr>
            <p:ph type="title"/>
          </p:nvPr>
        </p:nvSpPr>
        <p:spPr>
          <a:xfrm>
            <a:off x="467544" y="-3441"/>
            <a:ext cx="7920880" cy="1143000"/>
          </a:xfrm>
        </p:spPr>
        <p:txBody>
          <a:bodyPr>
            <a:normAutofit/>
          </a:bodyPr>
          <a:lstStyle/>
          <a:p>
            <a:r>
              <a:rPr lang="es-MX" sz="2400" b="1">
                <a:solidFill>
                  <a:schemeClr val="bg1"/>
                </a:solidFill>
                <a:latin typeface="Arial" charset="0"/>
                <a:ea typeface="Arial" charset="0"/>
                <a:cs typeface="Arial" charset="0"/>
              </a:rPr>
              <a:t>Sequía </a:t>
            </a:r>
            <a:r>
              <a:rPr lang="es-MX" sz="2400" b="1" dirty="0">
                <a:solidFill>
                  <a:schemeClr val="bg1"/>
                </a:solidFill>
                <a:latin typeface="Arial" charset="0"/>
                <a:ea typeface="Arial" charset="0"/>
                <a:cs typeface="Arial" charset="0"/>
              </a:rPr>
              <a:t>e Incendios forestales como riesgos fiscales</a:t>
            </a:r>
            <a:endParaRPr lang="es-GT" sz="24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056401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3368" y="188640"/>
            <a:ext cx="8229600" cy="764704"/>
          </a:xfrm>
        </p:spPr>
        <p:txBody>
          <a:bodyPr>
            <a:normAutofit/>
          </a:bodyPr>
          <a:lstStyle/>
          <a:p>
            <a:r>
              <a:rPr lang="es-MX" sz="2400" b="1" dirty="0">
                <a:solidFill>
                  <a:schemeClr val="bg1"/>
                </a:solidFill>
                <a:latin typeface="Arial" charset="0"/>
                <a:ea typeface="Arial" charset="0"/>
                <a:cs typeface="Arial" charset="0"/>
              </a:rPr>
              <a:t>Sequía como un riesgo fiscal</a:t>
            </a:r>
            <a:endParaRPr lang="es-GT" sz="2400" b="1" dirty="0">
              <a:solidFill>
                <a:schemeClr val="bg1"/>
              </a:solidFill>
              <a:latin typeface="Arial" charset="0"/>
              <a:ea typeface="Arial" charset="0"/>
              <a:cs typeface="Arial" charset="0"/>
            </a:endParaRPr>
          </a:p>
        </p:txBody>
      </p:sp>
      <p:sp>
        <p:nvSpPr>
          <p:cNvPr id="3" name="2 Marcador de contenido"/>
          <p:cNvSpPr>
            <a:spLocks noGrp="1"/>
          </p:cNvSpPr>
          <p:nvPr>
            <p:ph idx="1"/>
          </p:nvPr>
        </p:nvSpPr>
        <p:spPr>
          <a:xfrm>
            <a:off x="34763" y="1556792"/>
            <a:ext cx="8712968" cy="4032448"/>
          </a:xfrm>
        </p:spPr>
        <p:txBody>
          <a:bodyPr>
            <a:noAutofit/>
          </a:bodyPr>
          <a:lstStyle/>
          <a:p>
            <a:pPr marL="457200" lvl="1" indent="0" algn="just">
              <a:buNone/>
            </a:pPr>
            <a:r>
              <a:rPr lang="es-GT" sz="2000" dirty="0">
                <a:latin typeface="Arial" charset="0"/>
                <a:ea typeface="Arial" charset="0"/>
                <a:cs typeface="Arial" charset="0"/>
              </a:rPr>
              <a:t>La variabilidad climática se traduce en una mayor frecuencia e intensidad de eventos extremos.  En los últimos años, el país se ha visto afectado por prolongados periodos de canícula y aumentos de temperaturas que, conllevan pérdidas de cosechas y propagación de plagas y enfermedades, que ponen en riesgo la seguridad alimentaria y elevan los niveles de pobreza de las poblaciones afectadas. </a:t>
            </a:r>
            <a:endParaRPr lang="es-GT" sz="1400" dirty="0">
              <a:latin typeface="Arial" charset="0"/>
              <a:ea typeface="Arial" charset="0"/>
              <a:cs typeface="Arial" charset="0"/>
            </a:endParaRPr>
          </a:p>
          <a:p>
            <a:pPr lvl="1" algn="just"/>
            <a:endParaRPr lang="es-GT" sz="1050" dirty="0">
              <a:latin typeface="Arial" charset="0"/>
              <a:ea typeface="Arial" charset="0"/>
              <a:cs typeface="Arial" charset="0"/>
            </a:endParaRPr>
          </a:p>
          <a:p>
            <a:pPr marL="457200" lvl="1" indent="0" algn="just">
              <a:buNone/>
            </a:pPr>
            <a:r>
              <a:rPr lang="es-GT" sz="2000" dirty="0">
                <a:latin typeface="Arial" charset="0"/>
                <a:ea typeface="Arial" charset="0"/>
                <a:cs typeface="Arial" charset="0"/>
              </a:rPr>
              <a:t>El sistema de seguridad alimentaria del país está relacionado con la producción de granos básicos, especialmente maíz y frijol que  constituyen la principal fuente de carbohidratos y proteínas en la dieta de la población nacional (MAGA, 2008).  Por lo que cualquier afectación en la calidad y producción genera impactos negativos en la salud de la familia rural. </a:t>
            </a:r>
          </a:p>
        </p:txBody>
      </p:sp>
    </p:spTree>
    <p:extLst>
      <p:ext uri="{BB962C8B-B14F-4D97-AF65-F5344CB8AC3E}">
        <p14:creationId xmlns:p14="http://schemas.microsoft.com/office/powerpoint/2010/main" val="282908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3204" y="332656"/>
            <a:ext cx="8229600" cy="548680"/>
          </a:xfrm>
        </p:spPr>
        <p:txBody>
          <a:bodyPr>
            <a:normAutofit/>
          </a:bodyPr>
          <a:lstStyle/>
          <a:p>
            <a:r>
              <a:rPr lang="es-MX" sz="2400" b="1" dirty="0">
                <a:solidFill>
                  <a:schemeClr val="bg1"/>
                </a:solidFill>
                <a:latin typeface="Arial" charset="0"/>
                <a:ea typeface="Arial" charset="0"/>
                <a:cs typeface="Arial" charset="0"/>
              </a:rPr>
              <a:t>Sequía como un riesgo fiscal</a:t>
            </a:r>
            <a:endParaRPr lang="es-GT" sz="2400" b="1" dirty="0">
              <a:solidFill>
                <a:schemeClr val="bg1"/>
              </a:solidFill>
              <a:latin typeface="Arial" charset="0"/>
              <a:ea typeface="Arial" charset="0"/>
              <a:cs typeface="Arial" charset="0"/>
            </a:endParaRPr>
          </a:p>
        </p:txBody>
      </p:sp>
      <p:sp>
        <p:nvSpPr>
          <p:cNvPr id="3" name="2 Marcador de contenido"/>
          <p:cNvSpPr>
            <a:spLocks noGrp="1"/>
          </p:cNvSpPr>
          <p:nvPr>
            <p:ph idx="1"/>
          </p:nvPr>
        </p:nvSpPr>
        <p:spPr>
          <a:xfrm>
            <a:off x="0" y="1052736"/>
            <a:ext cx="8604448" cy="2221707"/>
          </a:xfrm>
        </p:spPr>
        <p:txBody>
          <a:bodyPr>
            <a:noAutofit/>
          </a:bodyPr>
          <a:lstStyle/>
          <a:p>
            <a:pPr marL="457200" lvl="1" indent="0" algn="just">
              <a:buNone/>
            </a:pPr>
            <a:r>
              <a:rPr lang="es-GT" sz="1600" dirty="0">
                <a:latin typeface="Arial" charset="0"/>
                <a:ea typeface="Arial" charset="0"/>
                <a:cs typeface="Arial" charset="0"/>
              </a:rPr>
              <a:t>Los eventos de sequías han significado considerables impactos económicos y un gasto público creciente, en asistencia alimentaria y atención a las comunidades afectadas. La atención reactiva conlleva absorber importantes pasivos contingentes en atención de emergencias. </a:t>
            </a:r>
          </a:p>
          <a:p>
            <a:pPr marL="457200" lvl="1" indent="0" algn="just">
              <a:buNone/>
            </a:pPr>
            <a:endParaRPr lang="es-MX" sz="1600" b="1" dirty="0">
              <a:latin typeface="Arial" charset="0"/>
              <a:ea typeface="Arial" charset="0"/>
              <a:cs typeface="Arial" charset="0"/>
            </a:endParaRPr>
          </a:p>
          <a:p>
            <a:pPr marL="0" indent="0" algn="ctr">
              <a:spcBef>
                <a:spcPts val="0"/>
              </a:spcBef>
              <a:buNone/>
            </a:pPr>
            <a:r>
              <a:rPr lang="es-GT" sz="1600" b="1" dirty="0">
                <a:latin typeface="Arial" charset="0"/>
                <a:ea typeface="Arial" charset="0"/>
                <a:cs typeface="Arial" charset="0"/>
              </a:rPr>
              <a:t>Ministerio de Agricultura, Ganadería y Alimentación</a:t>
            </a:r>
          </a:p>
          <a:p>
            <a:pPr marL="0" indent="0" algn="ctr">
              <a:spcBef>
                <a:spcPts val="0"/>
              </a:spcBef>
              <a:buNone/>
            </a:pPr>
            <a:r>
              <a:rPr lang="es-MX" sz="1600" b="1" dirty="0">
                <a:latin typeface="Arial" charset="0"/>
                <a:ea typeface="Arial" charset="0"/>
                <a:cs typeface="Arial" charset="0"/>
              </a:rPr>
              <a:t>Gasto en la atención de eventos provocados por el cambio climático</a:t>
            </a:r>
            <a:endParaRPr lang="es-GT" sz="1600" b="1" dirty="0">
              <a:latin typeface="Arial" charset="0"/>
              <a:ea typeface="Arial" charset="0"/>
              <a:cs typeface="Arial" charset="0"/>
            </a:endParaRPr>
          </a:p>
          <a:p>
            <a:pPr marL="0" indent="0" algn="ctr">
              <a:spcBef>
                <a:spcPts val="0"/>
              </a:spcBef>
              <a:buNone/>
            </a:pPr>
            <a:r>
              <a:rPr lang="es-MX" sz="1600" b="1" dirty="0">
                <a:latin typeface="Arial" charset="0"/>
                <a:ea typeface="Arial" charset="0"/>
                <a:cs typeface="Arial" charset="0"/>
              </a:rPr>
              <a:t>Cifras en millones de Quetzales</a:t>
            </a:r>
          </a:p>
          <a:p>
            <a:pPr marL="0" indent="0" algn="ctr">
              <a:spcBef>
                <a:spcPts val="0"/>
              </a:spcBef>
              <a:buNone/>
            </a:pPr>
            <a:endParaRPr lang="es-MX" sz="1100" b="1" dirty="0">
              <a:latin typeface="Arial" charset="0"/>
              <a:ea typeface="Arial" charset="0"/>
              <a:cs typeface="Arial" charset="0"/>
            </a:endParaRPr>
          </a:p>
          <a:p>
            <a:pPr marL="0" indent="0" algn="ctr">
              <a:spcBef>
                <a:spcPts val="0"/>
              </a:spcBef>
              <a:buNone/>
            </a:pPr>
            <a:endParaRPr lang="es-GT" sz="1100" b="1" dirty="0">
              <a:latin typeface="Arial" charset="0"/>
              <a:ea typeface="Arial" charset="0"/>
              <a:cs typeface="Arial" charset="0"/>
            </a:endParaRPr>
          </a:p>
          <a:p>
            <a:pPr marL="457200" lvl="1" indent="0" algn="just">
              <a:buNone/>
            </a:pPr>
            <a:endParaRPr lang="es-MX" sz="1400" dirty="0">
              <a:latin typeface="Arial" charset="0"/>
              <a:ea typeface="Arial" charset="0"/>
              <a:cs typeface="Arial" charset="0"/>
            </a:endParaRPr>
          </a:p>
          <a:p>
            <a:pPr marL="457200" lvl="1" indent="0" algn="just">
              <a:buNone/>
            </a:pPr>
            <a:endParaRPr lang="es-GT" sz="1400" dirty="0">
              <a:latin typeface="Arial" charset="0"/>
              <a:ea typeface="Arial" charset="0"/>
              <a:cs typeface="Arial" charset="0"/>
            </a:endParaRPr>
          </a:p>
        </p:txBody>
      </p:sp>
      <p:graphicFrame>
        <p:nvGraphicFramePr>
          <p:cNvPr id="4" name="3 Tabla"/>
          <p:cNvGraphicFramePr>
            <a:graphicFrameLocks noGrp="1"/>
          </p:cNvGraphicFramePr>
          <p:nvPr>
            <p:extLst>
              <p:ext uri="{D42A27DB-BD31-4B8C-83A1-F6EECF244321}">
                <p14:modId xmlns:p14="http://schemas.microsoft.com/office/powerpoint/2010/main" val="730830003"/>
              </p:ext>
            </p:extLst>
          </p:nvPr>
        </p:nvGraphicFramePr>
        <p:xfrm>
          <a:off x="395536" y="3212975"/>
          <a:ext cx="8424936" cy="3312369"/>
        </p:xfrm>
        <a:graphic>
          <a:graphicData uri="http://schemas.openxmlformats.org/drawingml/2006/table">
            <a:tbl>
              <a:tblPr firstRow="1" firstCol="1" bandRow="1"/>
              <a:tblGrid>
                <a:gridCol w="3063178">
                  <a:extLst>
                    <a:ext uri="{9D8B030D-6E8A-4147-A177-3AD203B41FA5}">
                      <a16:colId xmlns:a16="http://schemas.microsoft.com/office/drawing/2014/main" val="20000"/>
                    </a:ext>
                  </a:extLst>
                </a:gridCol>
                <a:gridCol w="1450728">
                  <a:extLst>
                    <a:ext uri="{9D8B030D-6E8A-4147-A177-3AD203B41FA5}">
                      <a16:colId xmlns:a16="http://schemas.microsoft.com/office/drawing/2014/main" val="20001"/>
                    </a:ext>
                  </a:extLst>
                </a:gridCol>
                <a:gridCol w="1434458">
                  <a:extLst>
                    <a:ext uri="{9D8B030D-6E8A-4147-A177-3AD203B41FA5}">
                      <a16:colId xmlns:a16="http://schemas.microsoft.com/office/drawing/2014/main" val="20002"/>
                    </a:ext>
                  </a:extLst>
                </a:gridCol>
                <a:gridCol w="1238286">
                  <a:extLst>
                    <a:ext uri="{9D8B030D-6E8A-4147-A177-3AD203B41FA5}">
                      <a16:colId xmlns:a16="http://schemas.microsoft.com/office/drawing/2014/main" val="20003"/>
                    </a:ext>
                  </a:extLst>
                </a:gridCol>
                <a:gridCol w="1238286">
                  <a:extLst>
                    <a:ext uri="{9D8B030D-6E8A-4147-A177-3AD203B41FA5}">
                      <a16:colId xmlns:a16="http://schemas.microsoft.com/office/drawing/2014/main" val="20004"/>
                    </a:ext>
                  </a:extLst>
                </a:gridCol>
              </a:tblGrid>
              <a:tr h="587339">
                <a:tc>
                  <a:txBody>
                    <a:bodyPr/>
                    <a:lstStyle/>
                    <a:p>
                      <a:pPr algn="ctr">
                        <a:spcAft>
                          <a:spcPts val="0"/>
                        </a:spcAft>
                      </a:pPr>
                      <a:r>
                        <a:rPr lang="es-GT" sz="1600" b="1" dirty="0">
                          <a:solidFill>
                            <a:schemeClr val="tx2">
                              <a:lumMod val="75000"/>
                            </a:schemeClr>
                          </a:solidFill>
                          <a:effectLst/>
                          <a:latin typeface="Arial" charset="0"/>
                          <a:ea typeface="Arial" charset="0"/>
                          <a:cs typeface="Arial" charset="0"/>
                        </a:rPr>
                        <a:t>Programa</a:t>
                      </a:r>
                      <a:endParaRPr lang="es-GT" sz="1600" dirty="0">
                        <a:solidFill>
                          <a:schemeClr val="tx2">
                            <a:lumMod val="75000"/>
                          </a:schemeClr>
                        </a:solidFill>
                        <a:effectLst/>
                        <a:latin typeface="Arial" charset="0"/>
                        <a:ea typeface="Arial" charset="0"/>
                        <a:cs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spcAft>
                          <a:spcPts val="0"/>
                        </a:spcAft>
                      </a:pPr>
                      <a:r>
                        <a:rPr lang="es-GT" sz="1600" b="1" dirty="0">
                          <a:solidFill>
                            <a:schemeClr val="tx2">
                              <a:lumMod val="75000"/>
                            </a:schemeClr>
                          </a:solidFill>
                          <a:effectLst/>
                          <a:latin typeface="Arial" charset="0"/>
                          <a:ea typeface="Arial" charset="0"/>
                          <a:cs typeface="Arial" charset="0"/>
                        </a:rPr>
                        <a:t>2016</a:t>
                      </a:r>
                      <a:endParaRPr lang="es-GT" sz="1600" dirty="0">
                        <a:solidFill>
                          <a:schemeClr val="tx2">
                            <a:lumMod val="75000"/>
                          </a:schemeClr>
                        </a:solidFill>
                        <a:effectLst/>
                        <a:latin typeface="Arial" charset="0"/>
                        <a:ea typeface="Arial" charset="0"/>
                        <a:cs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spcAft>
                          <a:spcPts val="0"/>
                        </a:spcAft>
                      </a:pPr>
                      <a:r>
                        <a:rPr lang="es-GT" sz="1600" b="1" dirty="0">
                          <a:solidFill>
                            <a:schemeClr val="tx2">
                              <a:lumMod val="75000"/>
                            </a:schemeClr>
                          </a:solidFill>
                          <a:effectLst/>
                          <a:latin typeface="Arial" charset="0"/>
                          <a:ea typeface="Arial" charset="0"/>
                          <a:cs typeface="Arial" charset="0"/>
                        </a:rPr>
                        <a:t>2017</a:t>
                      </a:r>
                      <a:endParaRPr lang="es-GT" sz="1600" dirty="0">
                        <a:solidFill>
                          <a:schemeClr val="tx2">
                            <a:lumMod val="75000"/>
                          </a:schemeClr>
                        </a:solidFill>
                        <a:effectLst/>
                        <a:latin typeface="Arial" charset="0"/>
                        <a:ea typeface="Arial" charset="0"/>
                        <a:cs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spcAft>
                          <a:spcPts val="0"/>
                        </a:spcAft>
                      </a:pPr>
                      <a:r>
                        <a:rPr lang="es-GT" sz="1600" b="1" dirty="0">
                          <a:solidFill>
                            <a:schemeClr val="tx2">
                              <a:lumMod val="75000"/>
                            </a:schemeClr>
                          </a:solidFill>
                          <a:effectLst/>
                          <a:latin typeface="Arial" charset="0"/>
                          <a:ea typeface="Arial" charset="0"/>
                          <a:cs typeface="Arial" charset="0"/>
                        </a:rPr>
                        <a:t>2018</a:t>
                      </a:r>
                      <a:endParaRPr lang="es-GT" sz="1600" dirty="0">
                        <a:solidFill>
                          <a:schemeClr val="tx2">
                            <a:lumMod val="75000"/>
                          </a:schemeClr>
                        </a:solidFill>
                        <a:effectLst/>
                        <a:latin typeface="Arial" charset="0"/>
                        <a:ea typeface="Arial" charset="0"/>
                        <a:cs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spcAft>
                          <a:spcPts val="0"/>
                        </a:spcAft>
                      </a:pPr>
                      <a:r>
                        <a:rPr lang="es-GT" sz="1600" b="1" dirty="0">
                          <a:solidFill>
                            <a:schemeClr val="tx2">
                              <a:lumMod val="75000"/>
                            </a:schemeClr>
                          </a:solidFill>
                          <a:effectLst/>
                          <a:latin typeface="Arial" charset="0"/>
                          <a:ea typeface="Arial" charset="0"/>
                          <a:cs typeface="Arial" charset="0"/>
                        </a:rPr>
                        <a:t>Acumulado</a:t>
                      </a:r>
                      <a:endParaRPr lang="es-GT" sz="1600" dirty="0">
                        <a:solidFill>
                          <a:schemeClr val="tx2">
                            <a:lumMod val="75000"/>
                          </a:schemeClr>
                        </a:solidFill>
                        <a:effectLst/>
                        <a:latin typeface="Arial" charset="0"/>
                        <a:ea typeface="Arial" charset="0"/>
                        <a:cs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0000"/>
                  </a:ext>
                </a:extLst>
              </a:tr>
              <a:tr h="610769">
                <a:tc>
                  <a:txBody>
                    <a:bodyPr/>
                    <a:lstStyle/>
                    <a:p>
                      <a:pPr>
                        <a:spcAft>
                          <a:spcPts val="0"/>
                        </a:spcAft>
                      </a:pPr>
                      <a:r>
                        <a:rPr lang="es-GT" sz="1400" b="1" dirty="0">
                          <a:solidFill>
                            <a:schemeClr val="tx2">
                              <a:lumMod val="75000"/>
                            </a:schemeClr>
                          </a:solidFill>
                          <a:effectLst/>
                          <a:latin typeface="Arial" charset="0"/>
                          <a:ea typeface="Arial" charset="0"/>
                          <a:cs typeface="Arial" charset="0"/>
                        </a:rPr>
                        <a:t>Asistencia Alimentaria</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GT" sz="1800" b="0" dirty="0">
                          <a:solidFill>
                            <a:schemeClr val="tx2">
                              <a:lumMod val="75000"/>
                            </a:schemeClr>
                          </a:solidFill>
                          <a:effectLst/>
                          <a:latin typeface="Arial" charset="0"/>
                          <a:ea typeface="Arial" charset="0"/>
                          <a:cs typeface="Arial" charset="0"/>
                        </a:rPr>
                        <a:t>                        109.3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GT" sz="1800" b="0" dirty="0">
                          <a:solidFill>
                            <a:schemeClr val="tx2">
                              <a:lumMod val="75000"/>
                            </a:schemeClr>
                          </a:solidFill>
                          <a:effectLst/>
                          <a:latin typeface="Arial" charset="0"/>
                          <a:ea typeface="Arial" charset="0"/>
                          <a:cs typeface="Arial" charset="0"/>
                        </a:rPr>
                        <a:t>                       123.4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GT" sz="1800" b="0" dirty="0">
                          <a:solidFill>
                            <a:schemeClr val="tx2">
                              <a:lumMod val="75000"/>
                            </a:schemeClr>
                          </a:solidFill>
                          <a:effectLst/>
                          <a:latin typeface="Arial" charset="0"/>
                          <a:ea typeface="Arial" charset="0"/>
                          <a:cs typeface="Arial" charset="0"/>
                        </a:rPr>
                        <a:t>                  127.2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GT" sz="1800" b="0" dirty="0">
                          <a:solidFill>
                            <a:schemeClr val="tx2">
                              <a:lumMod val="75000"/>
                            </a:schemeClr>
                          </a:solidFill>
                          <a:effectLst/>
                          <a:latin typeface="Arial" charset="0"/>
                          <a:ea typeface="Arial" charset="0"/>
                          <a:cs typeface="Arial" charset="0"/>
                        </a:rPr>
                        <a:t>                  359.8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16153">
                <a:tc>
                  <a:txBody>
                    <a:bodyPr/>
                    <a:lstStyle/>
                    <a:p>
                      <a:pPr>
                        <a:spcAft>
                          <a:spcPts val="0"/>
                        </a:spcAft>
                      </a:pPr>
                      <a:r>
                        <a:rPr lang="es-GT" sz="1400" b="1">
                          <a:solidFill>
                            <a:schemeClr val="tx2">
                              <a:lumMod val="75000"/>
                            </a:schemeClr>
                          </a:solidFill>
                          <a:effectLst/>
                          <a:latin typeface="Arial" charset="0"/>
                          <a:ea typeface="Arial" charset="0"/>
                          <a:cs typeface="Arial" charset="0"/>
                        </a:rPr>
                        <a:t>Atención a afectados por eventos climáticos y desastres naturales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GT" sz="1800" b="0" dirty="0">
                          <a:solidFill>
                            <a:schemeClr val="tx2">
                              <a:lumMod val="75000"/>
                            </a:schemeClr>
                          </a:solidFill>
                          <a:effectLst/>
                          <a:latin typeface="Arial" charset="0"/>
                          <a:ea typeface="Arial" charset="0"/>
                          <a:cs typeface="Arial" charset="0"/>
                        </a:rPr>
                        <a:t>                             2.2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GT" sz="1800" b="0" dirty="0">
                          <a:solidFill>
                            <a:schemeClr val="tx2">
                              <a:lumMod val="75000"/>
                            </a:schemeClr>
                          </a:solidFill>
                          <a:effectLst/>
                          <a:latin typeface="Arial" charset="0"/>
                          <a:ea typeface="Arial" charset="0"/>
                          <a:cs typeface="Arial" charset="0"/>
                        </a:rPr>
                        <a:t>                            0.7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GT" sz="1800" b="0" dirty="0">
                          <a:solidFill>
                            <a:schemeClr val="tx2">
                              <a:lumMod val="75000"/>
                            </a:schemeClr>
                          </a:solidFill>
                          <a:effectLst/>
                          <a:latin typeface="Arial" charset="0"/>
                          <a:ea typeface="Arial" charset="0"/>
                          <a:cs typeface="Arial" charset="0"/>
                        </a:rPr>
                        <a:t>                       0.8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GT" sz="1800" b="0" dirty="0">
                          <a:solidFill>
                            <a:schemeClr val="tx2">
                              <a:lumMod val="75000"/>
                            </a:schemeClr>
                          </a:solidFill>
                          <a:effectLst/>
                          <a:latin typeface="Arial" charset="0"/>
                          <a:ea typeface="Arial" charset="0"/>
                          <a:cs typeface="Arial" charset="0"/>
                        </a:rPr>
                        <a:t>                       3.7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10769">
                <a:tc>
                  <a:txBody>
                    <a:bodyPr/>
                    <a:lstStyle/>
                    <a:p>
                      <a:pPr>
                        <a:spcAft>
                          <a:spcPts val="0"/>
                        </a:spcAft>
                      </a:pPr>
                      <a:r>
                        <a:rPr lang="es-GT" sz="1400" b="1" dirty="0">
                          <a:solidFill>
                            <a:schemeClr val="tx2">
                              <a:lumMod val="75000"/>
                            </a:schemeClr>
                          </a:solidFill>
                          <a:effectLst/>
                          <a:latin typeface="Arial" charset="0"/>
                          <a:ea typeface="Arial" charset="0"/>
                          <a:cs typeface="Arial" charset="0"/>
                        </a:rPr>
                        <a:t>Atención a damnificados por la canícula prolongada</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GT" sz="1800" b="0" dirty="0">
                          <a:solidFill>
                            <a:schemeClr val="tx2">
                              <a:lumMod val="75000"/>
                            </a:schemeClr>
                          </a:solidFill>
                          <a:effectLst/>
                          <a:latin typeface="Arial" charset="0"/>
                          <a:ea typeface="Arial" charset="0"/>
                          <a:cs typeface="Arial" charset="0"/>
                        </a:rPr>
                        <a:t>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GT" sz="1800" b="0">
                          <a:solidFill>
                            <a:schemeClr val="tx2">
                              <a:lumMod val="75000"/>
                            </a:schemeClr>
                          </a:solidFill>
                          <a:effectLst/>
                          <a:latin typeface="Arial" charset="0"/>
                          <a:ea typeface="Arial" charset="0"/>
                          <a:cs typeface="Arial" charset="0"/>
                        </a:rPr>
                        <a:t>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GT" sz="1800" b="0" dirty="0">
                          <a:solidFill>
                            <a:schemeClr val="tx2">
                              <a:lumMod val="75000"/>
                            </a:schemeClr>
                          </a:solidFill>
                          <a:effectLst/>
                          <a:latin typeface="Arial" charset="0"/>
                          <a:ea typeface="Arial" charset="0"/>
                          <a:cs typeface="Arial" charset="0"/>
                        </a:rPr>
                        <a:t>                    35.00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GT" sz="1800" b="0" dirty="0">
                          <a:solidFill>
                            <a:schemeClr val="tx2">
                              <a:lumMod val="75000"/>
                            </a:schemeClr>
                          </a:solidFill>
                          <a:effectLst/>
                          <a:latin typeface="Arial" charset="0"/>
                          <a:ea typeface="Arial" charset="0"/>
                          <a:cs typeface="Arial" charset="0"/>
                        </a:rPr>
                        <a:t>                    35.0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87339">
                <a:tc>
                  <a:txBody>
                    <a:bodyPr/>
                    <a:lstStyle/>
                    <a:p>
                      <a:pPr algn="ctr">
                        <a:spcAft>
                          <a:spcPts val="0"/>
                        </a:spcAft>
                      </a:pPr>
                      <a:r>
                        <a:rPr lang="es-GT" sz="1600" b="1" dirty="0">
                          <a:solidFill>
                            <a:schemeClr val="tx2">
                              <a:lumMod val="75000"/>
                            </a:schemeClr>
                          </a:solidFill>
                          <a:effectLst/>
                          <a:latin typeface="Arial" charset="0"/>
                          <a:ea typeface="Arial" charset="0"/>
                          <a:cs typeface="Arial" charset="0"/>
                        </a:rPr>
                        <a:t>Totales</a:t>
                      </a:r>
                      <a:endParaRPr lang="es-GT" sz="1600" dirty="0">
                        <a:solidFill>
                          <a:schemeClr val="tx2">
                            <a:lumMod val="75000"/>
                          </a:schemeClr>
                        </a:solidFill>
                        <a:effectLst/>
                        <a:latin typeface="Arial" charset="0"/>
                        <a:ea typeface="Arial" charset="0"/>
                        <a:cs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a:spcAft>
                          <a:spcPts val="0"/>
                        </a:spcAft>
                      </a:pPr>
                      <a:r>
                        <a:rPr lang="es-GT" sz="1600" b="1" dirty="0">
                          <a:solidFill>
                            <a:schemeClr val="tx2">
                              <a:lumMod val="75000"/>
                            </a:schemeClr>
                          </a:solidFill>
                          <a:effectLst/>
                          <a:latin typeface="Arial" charset="0"/>
                          <a:ea typeface="Arial" charset="0"/>
                          <a:cs typeface="Arial" charset="0"/>
                        </a:rPr>
                        <a:t>111.5</a:t>
                      </a:r>
                      <a:endParaRPr lang="es-GT" sz="1600" dirty="0">
                        <a:solidFill>
                          <a:schemeClr val="tx2">
                            <a:lumMod val="75000"/>
                          </a:schemeClr>
                        </a:solidFill>
                        <a:effectLst/>
                        <a:latin typeface="Arial" charset="0"/>
                        <a:ea typeface="Arial" charset="0"/>
                        <a:cs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a:spcAft>
                          <a:spcPts val="0"/>
                        </a:spcAft>
                      </a:pPr>
                      <a:r>
                        <a:rPr lang="es-GT" sz="1600" b="1" dirty="0">
                          <a:solidFill>
                            <a:schemeClr val="tx2">
                              <a:lumMod val="75000"/>
                            </a:schemeClr>
                          </a:solidFill>
                          <a:effectLst/>
                          <a:latin typeface="Arial" charset="0"/>
                          <a:ea typeface="Arial" charset="0"/>
                          <a:cs typeface="Arial" charset="0"/>
                        </a:rPr>
                        <a:t>124.1</a:t>
                      </a:r>
                      <a:endParaRPr lang="es-GT" sz="1600" dirty="0">
                        <a:solidFill>
                          <a:schemeClr val="tx2">
                            <a:lumMod val="75000"/>
                          </a:schemeClr>
                        </a:solidFill>
                        <a:effectLst/>
                        <a:latin typeface="Arial" charset="0"/>
                        <a:ea typeface="Arial" charset="0"/>
                        <a:cs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a:spcAft>
                          <a:spcPts val="0"/>
                        </a:spcAft>
                      </a:pPr>
                      <a:r>
                        <a:rPr lang="es-GT" sz="1600" b="1" dirty="0">
                          <a:solidFill>
                            <a:schemeClr val="tx2">
                              <a:lumMod val="75000"/>
                            </a:schemeClr>
                          </a:solidFill>
                          <a:effectLst/>
                          <a:latin typeface="Arial" charset="0"/>
                          <a:ea typeface="Arial" charset="0"/>
                          <a:cs typeface="Arial" charset="0"/>
                        </a:rPr>
                        <a:t>163.0</a:t>
                      </a:r>
                      <a:endParaRPr lang="es-GT" sz="1600" dirty="0">
                        <a:solidFill>
                          <a:schemeClr val="tx2">
                            <a:lumMod val="75000"/>
                          </a:schemeClr>
                        </a:solidFill>
                        <a:effectLst/>
                        <a:latin typeface="Arial" charset="0"/>
                        <a:ea typeface="Arial" charset="0"/>
                        <a:cs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a:spcAft>
                          <a:spcPts val="0"/>
                        </a:spcAft>
                      </a:pPr>
                      <a:r>
                        <a:rPr lang="es-GT" sz="1600" b="1" dirty="0">
                          <a:solidFill>
                            <a:schemeClr val="tx2">
                              <a:lumMod val="75000"/>
                            </a:schemeClr>
                          </a:solidFill>
                          <a:effectLst/>
                          <a:latin typeface="Arial" charset="0"/>
                          <a:ea typeface="Arial" charset="0"/>
                          <a:cs typeface="Arial" charset="0"/>
                        </a:rPr>
                        <a:t>398.6</a:t>
                      </a:r>
                      <a:endParaRPr lang="es-GT" sz="1600" dirty="0">
                        <a:solidFill>
                          <a:schemeClr val="tx2">
                            <a:lumMod val="75000"/>
                          </a:schemeClr>
                        </a:solidFill>
                        <a:effectLst/>
                        <a:latin typeface="Arial" charset="0"/>
                        <a:ea typeface="Arial" charset="0"/>
                        <a:cs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01524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9180" y="188640"/>
            <a:ext cx="8003232" cy="1143000"/>
          </a:xfrm>
        </p:spPr>
        <p:txBody>
          <a:bodyPr>
            <a:normAutofit/>
          </a:bodyPr>
          <a:lstStyle/>
          <a:p>
            <a:r>
              <a:rPr lang="es-GT" sz="2800" b="1" dirty="0">
                <a:solidFill>
                  <a:schemeClr val="bg1"/>
                </a:solidFill>
                <a:latin typeface="Arial" charset="0"/>
                <a:ea typeface="Arial" charset="0"/>
                <a:cs typeface="Arial" charset="0"/>
              </a:rPr>
              <a:t>Contenido</a:t>
            </a:r>
          </a:p>
        </p:txBody>
      </p:sp>
      <p:sp>
        <p:nvSpPr>
          <p:cNvPr id="3" name="2 Marcador de contenido"/>
          <p:cNvSpPr>
            <a:spLocks noGrp="1"/>
          </p:cNvSpPr>
          <p:nvPr>
            <p:ph idx="1"/>
          </p:nvPr>
        </p:nvSpPr>
        <p:spPr>
          <a:xfrm>
            <a:off x="462372" y="1556792"/>
            <a:ext cx="8219256" cy="3744416"/>
          </a:xfrm>
        </p:spPr>
        <p:txBody>
          <a:bodyPr>
            <a:normAutofit/>
          </a:bodyPr>
          <a:lstStyle/>
          <a:p>
            <a:pPr marL="457200" lvl="1" indent="-457200" algn="just">
              <a:lnSpc>
                <a:spcPct val="150000"/>
              </a:lnSpc>
              <a:spcBef>
                <a:spcPts val="0"/>
              </a:spcBef>
              <a:buFont typeface="Wingdings" charset="2"/>
              <a:buChar char="§"/>
            </a:pPr>
            <a:r>
              <a:rPr lang="es-MX" sz="2600" b="1" dirty="0">
                <a:solidFill>
                  <a:schemeClr val="tx2">
                    <a:lumMod val="75000"/>
                  </a:schemeClr>
                </a:solidFill>
                <a:latin typeface="Arial" charset="0"/>
                <a:ea typeface="Arial" charset="0"/>
                <a:cs typeface="Arial" charset="0"/>
              </a:rPr>
              <a:t>Avances en la gestión de Riesgos Ambientales: </a:t>
            </a:r>
            <a:r>
              <a:rPr lang="es-MX" sz="2600" dirty="0">
                <a:solidFill>
                  <a:schemeClr val="tx2">
                    <a:lumMod val="75000"/>
                  </a:schemeClr>
                </a:solidFill>
                <a:latin typeface="Arial" charset="0"/>
                <a:ea typeface="Arial" charset="0"/>
                <a:cs typeface="Arial" charset="0"/>
              </a:rPr>
              <a:t>Gestión Financiera ante el Riesgo de desastres.</a:t>
            </a:r>
            <a:endParaRPr lang="es-GT" sz="2600" dirty="0">
              <a:solidFill>
                <a:schemeClr val="tx2">
                  <a:lumMod val="75000"/>
                </a:schemeClr>
              </a:solidFill>
              <a:latin typeface="Arial" charset="0"/>
              <a:ea typeface="Arial" charset="0"/>
              <a:cs typeface="Arial" charset="0"/>
            </a:endParaRPr>
          </a:p>
          <a:p>
            <a:pPr marL="0" indent="0" algn="just">
              <a:lnSpc>
                <a:spcPct val="150000"/>
              </a:lnSpc>
              <a:spcBef>
                <a:spcPts val="0"/>
              </a:spcBef>
              <a:buNone/>
            </a:pPr>
            <a:endParaRPr lang="es-MX" sz="1300" dirty="0">
              <a:solidFill>
                <a:schemeClr val="tx2">
                  <a:lumMod val="75000"/>
                </a:schemeClr>
              </a:solidFill>
              <a:latin typeface="Arial" charset="0"/>
              <a:ea typeface="Arial" charset="0"/>
              <a:cs typeface="Arial" charset="0"/>
            </a:endParaRPr>
          </a:p>
          <a:p>
            <a:pPr algn="just">
              <a:lnSpc>
                <a:spcPct val="150000"/>
              </a:lnSpc>
              <a:spcBef>
                <a:spcPts val="0"/>
              </a:spcBef>
            </a:pPr>
            <a:r>
              <a:rPr lang="es-MX" sz="2600" b="1" dirty="0">
                <a:solidFill>
                  <a:schemeClr val="tx2">
                    <a:lumMod val="75000"/>
                  </a:schemeClr>
                </a:solidFill>
                <a:latin typeface="Arial" charset="0"/>
                <a:ea typeface="Arial" charset="0"/>
                <a:cs typeface="Arial" charset="0"/>
              </a:rPr>
              <a:t>Identificación y Análisis de otros Riesgos Ambientales: </a:t>
            </a:r>
            <a:r>
              <a:rPr lang="es-MX" sz="2600" dirty="0">
                <a:solidFill>
                  <a:schemeClr val="tx2">
                    <a:lumMod val="75000"/>
                  </a:schemeClr>
                </a:solidFill>
                <a:latin typeface="Arial" charset="0"/>
                <a:ea typeface="Arial" charset="0"/>
                <a:cs typeface="Arial" charset="0"/>
              </a:rPr>
              <a:t>Sequia e incendios forestales.</a:t>
            </a:r>
          </a:p>
          <a:p>
            <a:pPr marL="0" indent="0" algn="just">
              <a:lnSpc>
                <a:spcPct val="150000"/>
              </a:lnSpc>
              <a:spcBef>
                <a:spcPts val="0"/>
              </a:spcBef>
              <a:buNone/>
            </a:pPr>
            <a:endParaRPr lang="es-MX" sz="1300" dirty="0">
              <a:solidFill>
                <a:schemeClr val="tx2">
                  <a:lumMod val="75000"/>
                </a:schemeClr>
              </a:solidFill>
              <a:latin typeface="Arial" charset="0"/>
              <a:ea typeface="Arial" charset="0"/>
              <a:cs typeface="Arial" charset="0"/>
            </a:endParaRPr>
          </a:p>
          <a:p>
            <a:pPr algn="just">
              <a:lnSpc>
                <a:spcPct val="150000"/>
              </a:lnSpc>
              <a:spcBef>
                <a:spcPts val="0"/>
              </a:spcBef>
            </a:pPr>
            <a:r>
              <a:rPr lang="es-ES_tradnl" sz="2600" b="1" dirty="0">
                <a:solidFill>
                  <a:schemeClr val="tx2">
                    <a:lumMod val="75000"/>
                  </a:schemeClr>
                </a:solidFill>
                <a:latin typeface="Arial" charset="0"/>
                <a:ea typeface="Arial" charset="0"/>
                <a:cs typeface="Arial" charset="0"/>
              </a:rPr>
              <a:t>Riesgo de Recursos Naturales.</a:t>
            </a:r>
            <a:endParaRPr lang="es-MX" sz="2600" b="1" dirty="0">
              <a:solidFill>
                <a:schemeClr val="tx2">
                  <a:lumMod val="75000"/>
                </a:schemeClr>
              </a:solidFill>
              <a:latin typeface="Arial" charset="0"/>
              <a:ea typeface="Arial" charset="0"/>
              <a:cs typeface="Arial" charset="0"/>
            </a:endParaRPr>
          </a:p>
          <a:p>
            <a:pPr algn="just"/>
            <a:endParaRPr lang="es-GT" sz="2000" dirty="0">
              <a:solidFill>
                <a:schemeClr val="tx2">
                  <a:lumMod val="75000"/>
                </a:schemeClr>
              </a:solidFill>
            </a:endParaRPr>
          </a:p>
          <a:p>
            <a:pPr marL="0" indent="0">
              <a:buNone/>
            </a:pPr>
            <a:endParaRPr lang="es-GT" sz="2800" dirty="0">
              <a:solidFill>
                <a:schemeClr val="tx2">
                  <a:lumMod val="75000"/>
                </a:schemeClr>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5661248"/>
            <a:ext cx="1268760" cy="1268760"/>
          </a:xfrm>
          <a:prstGeom prst="rect">
            <a:avLst/>
          </a:prstGeom>
        </p:spPr>
      </p:pic>
    </p:spTree>
    <p:extLst>
      <p:ext uri="{BB962C8B-B14F-4D97-AF65-F5344CB8AC3E}">
        <p14:creationId xmlns:p14="http://schemas.microsoft.com/office/powerpoint/2010/main" val="569651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16632"/>
            <a:ext cx="8640960" cy="764704"/>
          </a:xfrm>
        </p:spPr>
        <p:txBody>
          <a:bodyPr>
            <a:normAutofit fontScale="90000"/>
          </a:bodyPr>
          <a:lstStyle/>
          <a:p>
            <a:r>
              <a:rPr lang="es-GT" sz="2400" b="1" dirty="0">
                <a:solidFill>
                  <a:schemeClr val="bg1"/>
                </a:solidFill>
                <a:latin typeface="Arial" charset="0"/>
                <a:ea typeface="Arial" charset="0"/>
                <a:cs typeface="Arial" charset="0"/>
              </a:rPr>
              <a:t>Mecanismos de aseguramiento de la producción agropecuaria</a:t>
            </a:r>
          </a:p>
        </p:txBody>
      </p:sp>
      <p:sp>
        <p:nvSpPr>
          <p:cNvPr id="3" name="2 Marcador de contenido"/>
          <p:cNvSpPr>
            <a:spLocks noGrp="1"/>
          </p:cNvSpPr>
          <p:nvPr>
            <p:ph idx="1"/>
          </p:nvPr>
        </p:nvSpPr>
        <p:spPr>
          <a:xfrm>
            <a:off x="467544" y="1556792"/>
            <a:ext cx="8208912" cy="4680520"/>
          </a:xfrm>
        </p:spPr>
        <p:txBody>
          <a:bodyPr>
            <a:noAutofit/>
          </a:bodyPr>
          <a:lstStyle/>
          <a:p>
            <a:pPr marL="0" indent="0">
              <a:buNone/>
            </a:pPr>
            <a:r>
              <a:rPr lang="es-GT" sz="1600" dirty="0">
                <a:latin typeface="Arial" charset="0"/>
                <a:ea typeface="Arial" charset="0"/>
                <a:cs typeface="Arial" charset="0"/>
              </a:rPr>
              <a:t>Para el cumplimiento de lo establecido, se sugiere :</a:t>
            </a:r>
            <a:endParaRPr lang="es-GT" sz="700" dirty="0">
              <a:latin typeface="Arial" charset="0"/>
              <a:ea typeface="Arial" charset="0"/>
              <a:cs typeface="Arial" charset="0"/>
            </a:endParaRPr>
          </a:p>
          <a:p>
            <a:endParaRPr lang="es-GT" sz="700" dirty="0">
              <a:latin typeface="Arial" charset="0"/>
              <a:ea typeface="Arial" charset="0"/>
              <a:cs typeface="Arial" charset="0"/>
            </a:endParaRPr>
          </a:p>
          <a:p>
            <a:pPr lvl="0" algn="just"/>
            <a:r>
              <a:rPr lang="es-GT" sz="1600" dirty="0">
                <a:latin typeface="Arial" charset="0"/>
                <a:ea typeface="Arial" charset="0"/>
                <a:cs typeface="Arial" charset="0"/>
              </a:rPr>
              <a:t>Establecer una mesa técnica interinstitucional que podrá estar conformada por:   MAGA; MARN; SESAN; INSIVUMEH; SIB; CHN; SEGEPLAN  y MINFIN.</a:t>
            </a:r>
            <a:endParaRPr lang="es-GT" sz="700" dirty="0">
              <a:latin typeface="Arial" charset="0"/>
              <a:ea typeface="Arial" charset="0"/>
              <a:cs typeface="Arial" charset="0"/>
            </a:endParaRPr>
          </a:p>
          <a:p>
            <a:pPr marL="0" indent="0">
              <a:buNone/>
            </a:pPr>
            <a:r>
              <a:rPr lang="es-GT" sz="700" dirty="0">
                <a:latin typeface="Arial" charset="0"/>
                <a:ea typeface="Arial" charset="0"/>
                <a:cs typeface="Arial" charset="0"/>
              </a:rPr>
              <a:t> </a:t>
            </a:r>
          </a:p>
          <a:p>
            <a:pPr lvl="0"/>
            <a:r>
              <a:rPr lang="es-GT" sz="1600" dirty="0">
                <a:latin typeface="Arial" charset="0"/>
                <a:ea typeface="Arial" charset="0"/>
                <a:cs typeface="Arial" charset="0"/>
              </a:rPr>
              <a:t>Podrán acompañar:  PMA; FAO; IICA; CEPAL; BM; otros.</a:t>
            </a:r>
          </a:p>
          <a:p>
            <a:endParaRPr lang="es-GT" sz="1000" dirty="0">
              <a:latin typeface="Arial" charset="0"/>
              <a:ea typeface="Arial" charset="0"/>
              <a:cs typeface="Arial" charset="0"/>
            </a:endParaRPr>
          </a:p>
          <a:p>
            <a:pPr marL="0" indent="0" algn="just">
              <a:buNone/>
            </a:pPr>
            <a:r>
              <a:rPr lang="es-MX" sz="1600" dirty="0">
                <a:latin typeface="Arial" charset="0"/>
                <a:ea typeface="Arial" charset="0"/>
                <a:cs typeface="Arial" charset="0"/>
              </a:rPr>
              <a:t>Las funciones, definir entre otros aspectos:</a:t>
            </a:r>
          </a:p>
          <a:p>
            <a:pPr algn="just">
              <a:lnSpc>
                <a:spcPct val="150000"/>
              </a:lnSpc>
              <a:spcBef>
                <a:spcPts val="0"/>
              </a:spcBef>
            </a:pPr>
            <a:r>
              <a:rPr lang="es-GT" sz="1600" dirty="0">
                <a:latin typeface="Arial" charset="0"/>
                <a:ea typeface="Arial" charset="0"/>
                <a:cs typeface="Arial" charset="0"/>
              </a:rPr>
              <a:t>Los instrumentos con viabilidad de aplicación en el país (legal, institucional, operativa y financiera);</a:t>
            </a:r>
          </a:p>
          <a:p>
            <a:pPr algn="just">
              <a:lnSpc>
                <a:spcPct val="150000"/>
              </a:lnSpc>
              <a:spcBef>
                <a:spcPts val="0"/>
              </a:spcBef>
            </a:pPr>
            <a:r>
              <a:rPr lang="es-GT" sz="1600" dirty="0">
                <a:latin typeface="Arial" charset="0"/>
                <a:ea typeface="Arial" charset="0"/>
                <a:cs typeface="Arial" charset="0"/>
              </a:rPr>
              <a:t>Tipo de cobertura y los eventos atendidos por el instrumento (Sequia, plagas, enfermedades, otros);  </a:t>
            </a:r>
          </a:p>
          <a:p>
            <a:pPr algn="just">
              <a:lnSpc>
                <a:spcPct val="150000"/>
              </a:lnSpc>
              <a:spcBef>
                <a:spcPts val="0"/>
              </a:spcBef>
            </a:pPr>
            <a:r>
              <a:rPr lang="es-GT" sz="1600" dirty="0">
                <a:latin typeface="Arial" charset="0"/>
                <a:ea typeface="Arial" charset="0"/>
                <a:cs typeface="Arial" charset="0"/>
              </a:rPr>
              <a:t>Productos a ser considerados (Granos básicos, productos para comercialización, otros); Tipología de productores (Subsistencia, pequeños, medianos, otros) </a:t>
            </a:r>
          </a:p>
          <a:p>
            <a:pPr algn="just">
              <a:lnSpc>
                <a:spcPct val="150000"/>
              </a:lnSpc>
              <a:spcBef>
                <a:spcPts val="0"/>
              </a:spcBef>
            </a:pPr>
            <a:r>
              <a:rPr lang="es-GT" sz="1600" dirty="0">
                <a:latin typeface="Arial" charset="0"/>
                <a:ea typeface="Arial" charset="0"/>
                <a:cs typeface="Arial" charset="0"/>
              </a:rPr>
              <a:t>Participación financiera del Estado en la implementación del instrumento (subsidio, incentivo, compra directa, otros).</a:t>
            </a:r>
          </a:p>
        </p:txBody>
      </p:sp>
    </p:spTree>
    <p:extLst>
      <p:ext uri="{BB962C8B-B14F-4D97-AF65-F5344CB8AC3E}">
        <p14:creationId xmlns:p14="http://schemas.microsoft.com/office/powerpoint/2010/main" val="2584863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71259" y="188640"/>
            <a:ext cx="8229600" cy="764704"/>
          </a:xfrm>
        </p:spPr>
        <p:txBody>
          <a:bodyPr>
            <a:normAutofit/>
          </a:bodyPr>
          <a:lstStyle/>
          <a:p>
            <a:r>
              <a:rPr lang="es-MX" sz="2400" b="1" dirty="0">
                <a:solidFill>
                  <a:schemeClr val="bg1"/>
                </a:solidFill>
                <a:latin typeface="Arial" charset="0"/>
                <a:ea typeface="Arial" charset="0"/>
                <a:cs typeface="Arial" charset="0"/>
              </a:rPr>
              <a:t>Incendios forestales como un riesgo fiscal</a:t>
            </a:r>
            <a:endParaRPr lang="es-GT" sz="2400" b="1" dirty="0">
              <a:solidFill>
                <a:schemeClr val="bg1"/>
              </a:solidFill>
              <a:latin typeface="Arial" charset="0"/>
              <a:ea typeface="Arial" charset="0"/>
              <a:cs typeface="Arial" charset="0"/>
            </a:endParaRPr>
          </a:p>
        </p:txBody>
      </p:sp>
      <p:sp>
        <p:nvSpPr>
          <p:cNvPr id="3" name="2 Marcador de contenido"/>
          <p:cNvSpPr>
            <a:spLocks noGrp="1"/>
          </p:cNvSpPr>
          <p:nvPr>
            <p:ph idx="1"/>
          </p:nvPr>
        </p:nvSpPr>
        <p:spPr>
          <a:xfrm>
            <a:off x="467544" y="1268760"/>
            <a:ext cx="8208912" cy="5256584"/>
          </a:xfrm>
        </p:spPr>
        <p:txBody>
          <a:bodyPr>
            <a:noAutofit/>
          </a:bodyPr>
          <a:lstStyle/>
          <a:p>
            <a:pPr marL="0" indent="0" algn="just">
              <a:buNone/>
            </a:pPr>
            <a:r>
              <a:rPr lang="es-GT" sz="1600" dirty="0">
                <a:latin typeface="Arial" charset="0"/>
                <a:ea typeface="Arial" charset="0"/>
                <a:cs typeface="Arial" charset="0"/>
              </a:rPr>
              <a:t>En julio de 2019, el Fondo Cooperativo de Carbono -FCPF- aprobó el documento de la fase preparatoria del Programa de Reducción y Remoción de Emisiones de Guatemala REDD+. Con el plan presentado, el país, podrá vender hasta 10.5 millones de toneladas de dióxido de carbono (CO2), en un periodo de hasta cinco años, por la venta se podría obtener unos US$50 millones, al frenar la deforestación y degradación de bosques.</a:t>
            </a:r>
          </a:p>
          <a:p>
            <a:pPr marL="0" indent="0">
              <a:buNone/>
            </a:pPr>
            <a:endParaRPr lang="es-GT" sz="1600" dirty="0">
              <a:latin typeface="Arial" charset="0"/>
              <a:ea typeface="Arial" charset="0"/>
              <a:cs typeface="Arial" charset="0"/>
            </a:endParaRPr>
          </a:p>
          <a:p>
            <a:pPr algn="just"/>
            <a:r>
              <a:rPr lang="es-GT" sz="1600" dirty="0">
                <a:latin typeface="Arial" charset="0"/>
                <a:ea typeface="Arial" charset="0"/>
                <a:cs typeface="Arial" charset="0"/>
              </a:rPr>
              <a:t>Para la consecución de las metas del programa es preciso, garantizar el buen manejo de la cobertura forestal, lo que implica incrementar las medidas tendentes a una gobernanza forestal con la participación de instituciones públicas y de la sociedad civil que participan del cuidado de los bosques en distintas áreas del país. </a:t>
            </a:r>
          </a:p>
          <a:p>
            <a:endParaRPr lang="es-GT" sz="1600" dirty="0">
              <a:latin typeface="Arial" charset="0"/>
              <a:ea typeface="Arial" charset="0"/>
              <a:cs typeface="Arial" charset="0"/>
            </a:endParaRPr>
          </a:p>
          <a:p>
            <a:pPr algn="just"/>
            <a:r>
              <a:rPr lang="es-GT" sz="1600" dirty="0">
                <a:latin typeface="Arial" charset="0"/>
                <a:ea typeface="Arial" charset="0"/>
                <a:cs typeface="Arial" charset="0"/>
              </a:rPr>
              <a:t>Un elemento de consideración para el buen desempeño del proyecto es el adecuado manejo de dos tipos de presiones sobre la cobertura forestal: la deforestación y los incendios forestales. Ambos elementos constituyen factores clave para el cumplimiento de la meta establecida y la consecución de los ingresos esperados, por ende, su gestión como riesgo fiscal se considera necesaria.</a:t>
            </a:r>
          </a:p>
        </p:txBody>
      </p:sp>
    </p:spTree>
    <p:extLst>
      <p:ext uri="{BB962C8B-B14F-4D97-AF65-F5344CB8AC3E}">
        <p14:creationId xmlns:p14="http://schemas.microsoft.com/office/powerpoint/2010/main" val="3444117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764704"/>
          </a:xfrm>
        </p:spPr>
        <p:txBody>
          <a:bodyPr>
            <a:normAutofit/>
          </a:bodyPr>
          <a:lstStyle/>
          <a:p>
            <a:r>
              <a:rPr lang="es-MX" sz="2400" b="1" dirty="0">
                <a:solidFill>
                  <a:schemeClr val="bg1"/>
                </a:solidFill>
                <a:latin typeface="Arial" charset="0"/>
                <a:ea typeface="Arial" charset="0"/>
                <a:cs typeface="Arial" charset="0"/>
              </a:rPr>
              <a:t>Incendios forestales como un riesgo fiscal</a:t>
            </a:r>
            <a:endParaRPr lang="es-GT" sz="2400" b="1" dirty="0">
              <a:solidFill>
                <a:schemeClr val="bg1"/>
              </a:solidFill>
              <a:latin typeface="Arial" charset="0"/>
              <a:ea typeface="Arial" charset="0"/>
              <a:cs typeface="Arial" charset="0"/>
            </a:endParaRPr>
          </a:p>
        </p:txBody>
      </p:sp>
      <p:sp>
        <p:nvSpPr>
          <p:cNvPr id="3" name="2 Marcador de contenido"/>
          <p:cNvSpPr>
            <a:spLocks noGrp="1"/>
          </p:cNvSpPr>
          <p:nvPr>
            <p:ph idx="1"/>
          </p:nvPr>
        </p:nvSpPr>
        <p:spPr>
          <a:xfrm>
            <a:off x="467544" y="1052736"/>
            <a:ext cx="8208912" cy="4896544"/>
          </a:xfrm>
        </p:spPr>
        <p:txBody>
          <a:bodyPr>
            <a:noAutofit/>
          </a:bodyPr>
          <a:lstStyle/>
          <a:p>
            <a:pPr marL="0" indent="0" algn="just">
              <a:buNone/>
            </a:pPr>
            <a:r>
              <a:rPr lang="es-GT" sz="1600" dirty="0">
                <a:latin typeface="Arial" charset="0"/>
                <a:ea typeface="Arial" charset="0"/>
                <a:cs typeface="Arial" charset="0"/>
              </a:rPr>
              <a:t>Los incendios forestales son una causa importante de la degradación de los bosques a nivel nacional.  Durante los últimos años se registra un alto número de incendios y una superficie afectada acumulada de 257 mil hectáreas.</a:t>
            </a:r>
          </a:p>
        </p:txBody>
      </p:sp>
      <p:graphicFrame>
        <p:nvGraphicFramePr>
          <p:cNvPr id="4" name="8 Gráfico"/>
          <p:cNvGraphicFramePr>
            <a:graphicFrameLocks/>
          </p:cNvGraphicFramePr>
          <p:nvPr>
            <p:extLst>
              <p:ext uri="{D42A27DB-BD31-4B8C-83A1-F6EECF244321}">
                <p14:modId xmlns:p14="http://schemas.microsoft.com/office/powerpoint/2010/main" val="933595866"/>
              </p:ext>
            </p:extLst>
          </p:nvPr>
        </p:nvGraphicFramePr>
        <p:xfrm>
          <a:off x="467544" y="1961456"/>
          <a:ext cx="8280920" cy="48965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9843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764704"/>
          </a:xfrm>
        </p:spPr>
        <p:txBody>
          <a:bodyPr>
            <a:normAutofit fontScale="90000"/>
          </a:bodyPr>
          <a:lstStyle/>
          <a:p>
            <a:r>
              <a:rPr lang="es-MX" sz="2400" b="1" dirty="0">
                <a:solidFill>
                  <a:schemeClr val="bg1"/>
                </a:solidFill>
                <a:latin typeface="Arial" charset="0"/>
                <a:ea typeface="Arial" charset="0"/>
                <a:cs typeface="Arial" charset="0"/>
              </a:rPr>
              <a:t>Asignaciones presupuestarias para el combate de incendios forestales 2001-2017</a:t>
            </a:r>
            <a:endParaRPr lang="es-GT" sz="2400" b="1" dirty="0">
              <a:solidFill>
                <a:schemeClr val="bg1"/>
              </a:solidFill>
              <a:latin typeface="Arial" charset="0"/>
              <a:ea typeface="Arial" charset="0"/>
              <a:cs typeface="Arial" charset="0"/>
            </a:endParaRPr>
          </a:p>
        </p:txBody>
      </p:sp>
      <p:graphicFrame>
        <p:nvGraphicFramePr>
          <p:cNvPr id="7" name="6 Objeto"/>
          <p:cNvGraphicFramePr>
            <a:graphicFrameLocks noChangeAspect="1"/>
          </p:cNvGraphicFramePr>
          <p:nvPr>
            <p:extLst>
              <p:ext uri="{D42A27DB-BD31-4B8C-83A1-F6EECF244321}">
                <p14:modId xmlns:p14="http://schemas.microsoft.com/office/powerpoint/2010/main" val="924040458"/>
              </p:ext>
            </p:extLst>
          </p:nvPr>
        </p:nvGraphicFramePr>
        <p:xfrm>
          <a:off x="1485900" y="1584325"/>
          <a:ext cx="6192838" cy="4883150"/>
        </p:xfrm>
        <a:graphic>
          <a:graphicData uri="http://schemas.openxmlformats.org/presentationml/2006/ole">
            <mc:AlternateContent xmlns:mc="http://schemas.openxmlformats.org/markup-compatibility/2006">
              <mc:Choice xmlns:v="urn:schemas-microsoft-com:vml" Requires="v">
                <p:oleObj spid="_x0000_s2081" name="Hoja de cálculo" r:id="rId3" imgW="4533900" imgH="3429000" progId="Excel.Sheet.12">
                  <p:embed/>
                </p:oleObj>
              </mc:Choice>
              <mc:Fallback>
                <p:oleObj name="Hoja de cálculo" r:id="rId3" imgW="4533900" imgH="3429000" progId="Excel.Sheet.12">
                  <p:embed/>
                  <p:pic>
                    <p:nvPicPr>
                      <p:cNvPr id="0" name=""/>
                      <p:cNvPicPr/>
                      <p:nvPr/>
                    </p:nvPicPr>
                    <p:blipFill>
                      <a:blip r:embed="rId4"/>
                      <a:stretch>
                        <a:fillRect/>
                      </a:stretch>
                    </p:blipFill>
                    <p:spPr>
                      <a:xfrm>
                        <a:off x="1485900" y="1584325"/>
                        <a:ext cx="6192838" cy="4883150"/>
                      </a:xfrm>
                      <a:prstGeom prst="rect">
                        <a:avLst/>
                      </a:prstGeom>
                    </p:spPr>
                  </p:pic>
                </p:oleObj>
              </mc:Fallback>
            </mc:AlternateContent>
          </a:graphicData>
        </a:graphic>
      </p:graphicFrame>
    </p:spTree>
    <p:extLst>
      <p:ext uri="{BB962C8B-B14F-4D97-AF65-F5344CB8AC3E}">
        <p14:creationId xmlns:p14="http://schemas.microsoft.com/office/powerpoint/2010/main" val="1995541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93815"/>
            <a:ext cx="8676456" cy="764704"/>
          </a:xfrm>
        </p:spPr>
        <p:txBody>
          <a:bodyPr>
            <a:normAutofit fontScale="90000"/>
          </a:bodyPr>
          <a:lstStyle/>
          <a:p>
            <a:r>
              <a:rPr lang="es-MX" sz="2400" b="1" dirty="0">
                <a:solidFill>
                  <a:schemeClr val="bg1"/>
                </a:solidFill>
                <a:latin typeface="Arial" charset="0"/>
                <a:ea typeface="Arial" charset="0"/>
                <a:cs typeface="Arial" charset="0"/>
              </a:rPr>
              <a:t>Pronóstico de amenazas de incendios forestales a mayo 2019</a:t>
            </a:r>
            <a:endParaRPr lang="es-GT" sz="2400" b="1" dirty="0">
              <a:solidFill>
                <a:schemeClr val="bg1"/>
              </a:solidFill>
              <a:latin typeface="Arial" charset="0"/>
              <a:ea typeface="Arial" charset="0"/>
              <a:cs typeface="Arial" charset="0"/>
            </a:endParaRPr>
          </a:p>
        </p:txBody>
      </p:sp>
      <p:sp>
        <p:nvSpPr>
          <p:cNvPr id="4" name="3 CuadroTexto"/>
          <p:cNvSpPr txBox="1"/>
          <p:nvPr/>
        </p:nvSpPr>
        <p:spPr>
          <a:xfrm>
            <a:off x="31296" y="6577607"/>
            <a:ext cx="2236447" cy="307777"/>
          </a:xfrm>
          <a:prstGeom prst="rect">
            <a:avLst/>
          </a:prstGeom>
          <a:noFill/>
        </p:spPr>
        <p:txBody>
          <a:bodyPr wrap="square" rtlCol="0">
            <a:spAutoFit/>
          </a:bodyPr>
          <a:lstStyle/>
          <a:p>
            <a:r>
              <a:rPr lang="es-MX" sz="1400" b="1" dirty="0">
                <a:latin typeface="Arial" charset="0"/>
                <a:ea typeface="Arial" charset="0"/>
                <a:cs typeface="Arial" charset="0"/>
              </a:rPr>
              <a:t>Fuente: INSIVUMEH</a:t>
            </a:r>
            <a:endParaRPr lang="es-GT" sz="1400" b="1" dirty="0">
              <a:latin typeface="Arial" charset="0"/>
              <a:ea typeface="Arial" charset="0"/>
              <a:cs typeface="Arial" charset="0"/>
            </a:endParaRP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340962"/>
            <a:ext cx="6771190" cy="52364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5464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432048"/>
          </a:xfrm>
        </p:spPr>
        <p:txBody>
          <a:bodyPr>
            <a:normAutofit fontScale="90000"/>
          </a:bodyPr>
          <a:lstStyle/>
          <a:p>
            <a:r>
              <a:rPr lang="es-GT" sz="2400" b="1" dirty="0">
                <a:solidFill>
                  <a:schemeClr val="bg1"/>
                </a:solidFill>
                <a:latin typeface="Arial" charset="0"/>
                <a:ea typeface="Arial" charset="0"/>
                <a:cs typeface="Arial" charset="0"/>
              </a:rPr>
              <a:t>Mecanismos de protección financiera contra incendios forestales</a:t>
            </a:r>
          </a:p>
        </p:txBody>
      </p:sp>
      <p:sp>
        <p:nvSpPr>
          <p:cNvPr id="3" name="2 Marcador de contenido"/>
          <p:cNvSpPr>
            <a:spLocks noGrp="1"/>
          </p:cNvSpPr>
          <p:nvPr>
            <p:ph idx="1"/>
          </p:nvPr>
        </p:nvSpPr>
        <p:spPr>
          <a:xfrm>
            <a:off x="467544" y="1412776"/>
            <a:ext cx="8208912" cy="4608512"/>
          </a:xfrm>
        </p:spPr>
        <p:txBody>
          <a:bodyPr>
            <a:noAutofit/>
          </a:bodyPr>
          <a:lstStyle/>
          <a:p>
            <a:pPr marL="0" indent="0">
              <a:buNone/>
            </a:pPr>
            <a:r>
              <a:rPr lang="es-GT" sz="1600" dirty="0">
                <a:latin typeface="Arial" charset="0"/>
                <a:ea typeface="Arial" charset="0"/>
                <a:cs typeface="Arial" charset="0"/>
              </a:rPr>
              <a:t>Para el cumplimiento de lo establecido, se sugiere :</a:t>
            </a:r>
            <a:endParaRPr lang="es-GT" sz="700" dirty="0">
              <a:latin typeface="Arial" charset="0"/>
              <a:ea typeface="Arial" charset="0"/>
              <a:cs typeface="Arial" charset="0"/>
            </a:endParaRPr>
          </a:p>
          <a:p>
            <a:endParaRPr lang="es-GT" sz="700" dirty="0">
              <a:latin typeface="Arial" charset="0"/>
              <a:ea typeface="Arial" charset="0"/>
              <a:cs typeface="Arial" charset="0"/>
            </a:endParaRPr>
          </a:p>
          <a:p>
            <a:pPr lvl="0" algn="just"/>
            <a:r>
              <a:rPr lang="es-GT" sz="1600" dirty="0">
                <a:latin typeface="Arial" charset="0"/>
                <a:ea typeface="Arial" charset="0"/>
                <a:cs typeface="Arial" charset="0"/>
              </a:rPr>
              <a:t>Establecer una mesa técnica interinstitucional que podrá estar conformada por:   INAB; CONAP; CONRED; MARN; INSIVUMEH; SEGEPLAN  y MINFIN.</a:t>
            </a:r>
            <a:endParaRPr lang="es-GT" sz="700" dirty="0">
              <a:latin typeface="Arial" charset="0"/>
              <a:ea typeface="Arial" charset="0"/>
              <a:cs typeface="Arial" charset="0"/>
            </a:endParaRPr>
          </a:p>
          <a:p>
            <a:pPr marL="0" indent="0">
              <a:buNone/>
            </a:pPr>
            <a:r>
              <a:rPr lang="es-GT" sz="700" dirty="0">
                <a:latin typeface="Arial" charset="0"/>
                <a:ea typeface="Arial" charset="0"/>
                <a:cs typeface="Arial" charset="0"/>
              </a:rPr>
              <a:t> </a:t>
            </a:r>
          </a:p>
          <a:p>
            <a:pPr marL="0" indent="0">
              <a:buNone/>
            </a:pPr>
            <a:endParaRPr lang="es-GT" sz="700" dirty="0">
              <a:latin typeface="Arial" charset="0"/>
              <a:ea typeface="Arial" charset="0"/>
              <a:cs typeface="Arial" charset="0"/>
            </a:endParaRPr>
          </a:p>
          <a:p>
            <a:pPr marL="0" indent="0" algn="just">
              <a:buNone/>
            </a:pPr>
            <a:r>
              <a:rPr lang="es-MX" sz="1600" dirty="0">
                <a:latin typeface="Arial" charset="0"/>
                <a:ea typeface="Arial" charset="0"/>
                <a:cs typeface="Arial" charset="0"/>
              </a:rPr>
              <a:t>Las funciones, definir entre otros aspectos:</a:t>
            </a:r>
          </a:p>
          <a:p>
            <a:pPr marL="0" indent="0" algn="just">
              <a:buNone/>
            </a:pPr>
            <a:endParaRPr lang="es-MX" sz="1600" dirty="0">
              <a:latin typeface="Arial" charset="0"/>
              <a:ea typeface="Arial" charset="0"/>
              <a:cs typeface="Arial" charset="0"/>
            </a:endParaRPr>
          </a:p>
          <a:p>
            <a:pPr algn="just">
              <a:spcBef>
                <a:spcPts val="0"/>
              </a:spcBef>
            </a:pPr>
            <a:r>
              <a:rPr lang="es-GT" sz="1600" dirty="0">
                <a:latin typeface="Arial" charset="0"/>
                <a:ea typeface="Arial" charset="0"/>
                <a:cs typeface="Arial" charset="0"/>
              </a:rPr>
              <a:t>Los instrumentos sean de retención de riesgo (Restablecimiento del SIPECIF) o bien de transferencia de riesgo (seguros contra incendios forestales) con viabilidad de aplicación en el país (legal, institucional, operativa y financiera);</a:t>
            </a:r>
          </a:p>
          <a:p>
            <a:pPr marL="0" indent="0" algn="just">
              <a:spcBef>
                <a:spcPts val="0"/>
              </a:spcBef>
              <a:buNone/>
            </a:pPr>
            <a:endParaRPr lang="es-GT" sz="1600" dirty="0">
              <a:latin typeface="Arial" charset="0"/>
              <a:ea typeface="Arial" charset="0"/>
              <a:cs typeface="Arial" charset="0"/>
            </a:endParaRPr>
          </a:p>
          <a:p>
            <a:pPr lvl="0" algn="just">
              <a:spcBef>
                <a:spcPts val="0"/>
              </a:spcBef>
            </a:pPr>
            <a:r>
              <a:rPr lang="es-GT" sz="1600" dirty="0">
                <a:latin typeface="Arial" charset="0"/>
                <a:ea typeface="Arial" charset="0"/>
                <a:cs typeface="Arial" charset="0"/>
              </a:rPr>
              <a:t>Establecer e implementar un sistema de alerta temprana que permita la detección y control en tiempo oportuno de incendios forestales, con participación y coordinación con grupos organizados en las comunidades y las municipalidades.</a:t>
            </a:r>
          </a:p>
          <a:p>
            <a:pPr marL="0" indent="0" algn="just">
              <a:spcBef>
                <a:spcPts val="0"/>
              </a:spcBef>
              <a:buNone/>
            </a:pPr>
            <a:endParaRPr lang="es-GT" sz="1600" dirty="0">
              <a:latin typeface="Arial" charset="0"/>
              <a:ea typeface="Arial" charset="0"/>
              <a:cs typeface="Arial" charset="0"/>
            </a:endParaRPr>
          </a:p>
          <a:p>
            <a:pPr algn="just">
              <a:spcBef>
                <a:spcPts val="0"/>
              </a:spcBef>
            </a:pPr>
            <a:r>
              <a:rPr lang="es-GT" sz="1600" dirty="0">
                <a:latin typeface="Arial" charset="0"/>
                <a:ea typeface="Arial" charset="0"/>
                <a:cs typeface="Arial" charset="0"/>
              </a:rPr>
              <a:t>Analizar los mecanismos para fortalecer presupuestariamente las acciones consideradas en el Protocolo nacional de temporada de incendios forestales.</a:t>
            </a:r>
          </a:p>
        </p:txBody>
      </p:sp>
    </p:spTree>
    <p:extLst>
      <p:ext uri="{BB962C8B-B14F-4D97-AF65-F5344CB8AC3E}">
        <p14:creationId xmlns:p14="http://schemas.microsoft.com/office/powerpoint/2010/main" val="555681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3212976"/>
            <a:ext cx="7772400" cy="648072"/>
          </a:xfrm>
        </p:spPr>
        <p:txBody>
          <a:bodyPr anchor="ctr">
            <a:noAutofit/>
          </a:bodyPr>
          <a:lstStyle/>
          <a:p>
            <a:r>
              <a:rPr lang="es-ES_tradnl" sz="4800" b="1" dirty="0">
                <a:solidFill>
                  <a:schemeClr val="tx2">
                    <a:lumMod val="75000"/>
                  </a:schemeClr>
                </a:solidFill>
                <a:latin typeface="Arial" charset="0"/>
                <a:ea typeface="Arial" charset="0"/>
                <a:cs typeface="Arial" charset="0"/>
              </a:rPr>
              <a:t> </a:t>
            </a:r>
            <a:br>
              <a:rPr lang="es-GT" sz="4800" b="1" dirty="0">
                <a:solidFill>
                  <a:schemeClr val="tx2">
                    <a:lumMod val="75000"/>
                  </a:schemeClr>
                </a:solidFill>
                <a:latin typeface="Arial" charset="0"/>
                <a:ea typeface="Arial" charset="0"/>
                <a:cs typeface="Arial" charset="0"/>
              </a:rPr>
            </a:br>
            <a:br>
              <a:rPr lang="es-GT" sz="4800" b="1" dirty="0">
                <a:solidFill>
                  <a:schemeClr val="tx2">
                    <a:lumMod val="75000"/>
                  </a:schemeClr>
                </a:solidFill>
                <a:latin typeface="Arial" charset="0"/>
                <a:ea typeface="Arial" charset="0"/>
                <a:cs typeface="Arial" charset="0"/>
              </a:rPr>
            </a:br>
            <a:r>
              <a:rPr lang="es-MX" sz="3200" b="1" dirty="0">
                <a:solidFill>
                  <a:schemeClr val="tx2">
                    <a:lumMod val="75000"/>
                  </a:schemeClr>
                </a:solidFill>
                <a:latin typeface="Arial" charset="0"/>
                <a:ea typeface="Arial" charset="0"/>
                <a:cs typeface="Arial" charset="0"/>
              </a:rPr>
              <a:t>Riesgo de Recursos Naturales</a:t>
            </a:r>
            <a:br>
              <a:rPr lang="es-GT" sz="3200" b="1" dirty="0">
                <a:solidFill>
                  <a:schemeClr val="tx2">
                    <a:lumMod val="75000"/>
                  </a:schemeClr>
                </a:solidFill>
                <a:latin typeface="Arial" charset="0"/>
                <a:ea typeface="Arial" charset="0"/>
                <a:cs typeface="Arial" charset="0"/>
              </a:rPr>
            </a:br>
            <a:br>
              <a:rPr lang="es-GT" sz="3200" b="1" dirty="0">
                <a:solidFill>
                  <a:schemeClr val="tx2">
                    <a:lumMod val="75000"/>
                  </a:schemeClr>
                </a:solidFill>
                <a:latin typeface="Arial" charset="0"/>
                <a:ea typeface="Arial" charset="0"/>
                <a:cs typeface="Arial" charset="0"/>
              </a:rPr>
            </a:br>
            <a:br>
              <a:rPr lang="es-GT" sz="3600" b="1" dirty="0">
                <a:solidFill>
                  <a:schemeClr val="tx2">
                    <a:lumMod val="75000"/>
                  </a:schemeClr>
                </a:solidFill>
                <a:latin typeface="Arial" charset="0"/>
                <a:ea typeface="Arial" charset="0"/>
                <a:cs typeface="Arial" charset="0"/>
              </a:rPr>
            </a:br>
            <a:endParaRPr lang="es-GT" sz="4800" b="1" dirty="0">
              <a:solidFill>
                <a:schemeClr val="tx2">
                  <a:lumMod val="75000"/>
                </a:schemeClr>
              </a:solidFill>
              <a:latin typeface="Arial" charset="0"/>
              <a:ea typeface="Arial" charset="0"/>
              <a:cs typeface="Arial"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5661248"/>
            <a:ext cx="1268760" cy="1268760"/>
          </a:xfrm>
          <a:prstGeom prst="rect">
            <a:avLst/>
          </a:prstGeom>
        </p:spPr>
      </p:pic>
    </p:spTree>
    <p:extLst>
      <p:ext uri="{BB962C8B-B14F-4D97-AF65-F5344CB8AC3E}">
        <p14:creationId xmlns:p14="http://schemas.microsoft.com/office/powerpoint/2010/main" val="605681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412776"/>
            <a:ext cx="8208912" cy="5328592"/>
          </a:xfrm>
        </p:spPr>
        <p:txBody>
          <a:bodyPr>
            <a:noAutofit/>
          </a:bodyPr>
          <a:lstStyle/>
          <a:p>
            <a:pPr marL="0" indent="0">
              <a:buNone/>
            </a:pPr>
            <a:r>
              <a:rPr lang="es-MX" sz="1600" dirty="0">
                <a:latin typeface="Arial" charset="0"/>
                <a:ea typeface="Arial" charset="0"/>
                <a:cs typeface="Arial" charset="0"/>
              </a:rPr>
              <a:t>El Código de Transparencia Fiscal del Fondo Monetario Internacional, incluye dentro del análisis de riesgos fiscales específicos, los “Riesgos de Recursos Naturales” que considera la dependencia de los ingresos provenientes de los recursos naturales agotables.</a:t>
            </a:r>
          </a:p>
          <a:p>
            <a:pPr marL="0" indent="0">
              <a:buNone/>
            </a:pPr>
            <a:endParaRPr lang="es-GT" sz="1600" dirty="0">
              <a:latin typeface="Arial" charset="0"/>
              <a:ea typeface="Arial" charset="0"/>
              <a:cs typeface="Arial" charset="0"/>
            </a:endParaRPr>
          </a:p>
          <a:p>
            <a:pPr marL="0" indent="0" algn="just">
              <a:buNone/>
            </a:pPr>
            <a:r>
              <a:rPr lang="es-MX" sz="1600" dirty="0">
                <a:latin typeface="Arial" charset="0"/>
                <a:ea typeface="Arial" charset="0"/>
                <a:cs typeface="Arial" charset="0"/>
              </a:rPr>
              <a:t>Los países se consideran ricos en hidrocarburos y/o minerales sobre la base de los siguientes criterios:</a:t>
            </a:r>
          </a:p>
          <a:p>
            <a:pPr marL="0" indent="0" algn="just">
              <a:buNone/>
            </a:pPr>
            <a:endParaRPr lang="es-MX" sz="1600" dirty="0">
              <a:latin typeface="Arial" charset="0"/>
              <a:ea typeface="Arial" charset="0"/>
              <a:cs typeface="Arial" charset="0"/>
            </a:endParaRPr>
          </a:p>
          <a:p>
            <a:pPr algn="just"/>
            <a:r>
              <a:rPr lang="es-MX" sz="1600" dirty="0">
                <a:latin typeface="Arial" charset="0"/>
                <a:ea typeface="Arial" charset="0"/>
                <a:cs typeface="Arial" charset="0"/>
              </a:rPr>
              <a:t>Los ingresos fiscales provenientes de las actividades extractivas representan una proporción de al menos el 25% del ingreso fiscal total durante el quinquenio anterior.  </a:t>
            </a:r>
          </a:p>
          <a:p>
            <a:pPr algn="just"/>
            <a:r>
              <a:rPr lang="es-MX" sz="1600" dirty="0">
                <a:latin typeface="Arial" charset="0"/>
                <a:ea typeface="Arial" charset="0"/>
                <a:cs typeface="Arial" charset="0"/>
              </a:rPr>
              <a:t>Los ingresos totales de exportación provenientes de las actividades extractivas representan una proporción de al menos el 25% del ingreso fiscal total durante el quinquenio anterior.</a:t>
            </a:r>
          </a:p>
          <a:p>
            <a:pPr marL="0" indent="0" algn="just">
              <a:buNone/>
            </a:pPr>
            <a:endParaRPr lang="es-MX" sz="1600" dirty="0">
              <a:latin typeface="Arial" charset="0"/>
              <a:ea typeface="Arial" charset="0"/>
              <a:cs typeface="Arial" charset="0"/>
            </a:endParaRPr>
          </a:p>
          <a:p>
            <a:pPr marL="0" indent="0" algn="just">
              <a:buNone/>
            </a:pPr>
            <a:r>
              <a:rPr lang="es-MX" sz="1600" dirty="0">
                <a:latin typeface="Arial" charset="0"/>
                <a:ea typeface="Arial" charset="0"/>
                <a:cs typeface="Arial" charset="0"/>
              </a:rPr>
              <a:t>Para el caso nacional, se aplica en forma análoga el criterio de la proporción de ingresos fiscales, a escala de los gobiernos locales; en la figura de las transferencias hacia los Consejos Departamentales de Desarrollo provenientes de la explotación petrolera y las regalías mineras obtenidas por las Municipalidades.</a:t>
            </a:r>
            <a:endParaRPr lang="es-GT" sz="1600" dirty="0">
              <a:latin typeface="Arial" charset="0"/>
              <a:ea typeface="Arial" charset="0"/>
              <a:cs typeface="Arial" charset="0"/>
            </a:endParaRPr>
          </a:p>
        </p:txBody>
      </p:sp>
    </p:spTree>
    <p:extLst>
      <p:ext uri="{BB962C8B-B14F-4D97-AF65-F5344CB8AC3E}">
        <p14:creationId xmlns:p14="http://schemas.microsoft.com/office/powerpoint/2010/main" val="4111762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229600" cy="764704"/>
          </a:xfrm>
        </p:spPr>
        <p:txBody>
          <a:bodyPr>
            <a:normAutofit/>
          </a:bodyPr>
          <a:lstStyle/>
          <a:p>
            <a:r>
              <a:rPr lang="es-MX" sz="2400" b="1" dirty="0">
                <a:solidFill>
                  <a:schemeClr val="bg1"/>
                </a:solidFill>
                <a:latin typeface="Arial" charset="0"/>
                <a:ea typeface="Arial" charset="0"/>
                <a:cs typeface="Arial" charset="0"/>
              </a:rPr>
              <a:t>Producción Petrolera nacional </a:t>
            </a:r>
            <a:endParaRPr lang="es-GT" sz="2400" b="1" dirty="0">
              <a:solidFill>
                <a:schemeClr val="bg1"/>
              </a:solidFill>
              <a:latin typeface="Arial" charset="0"/>
              <a:ea typeface="Arial" charset="0"/>
              <a:cs typeface="Arial" charset="0"/>
            </a:endParaRPr>
          </a:p>
        </p:txBody>
      </p:sp>
      <p:graphicFrame>
        <p:nvGraphicFramePr>
          <p:cNvPr id="4" name="3 Marcador de contenido">
            <a:extLst>
              <a:ext uri="{FF2B5EF4-FFF2-40B4-BE49-F238E27FC236}">
                <a16:creationId xmlns:a16="http://schemas.microsoft.com/office/drawing/2014/main" id="{00000000-0008-0000-0000-000002000000}"/>
              </a:ext>
            </a:extLst>
          </p:cNvPr>
          <p:cNvGraphicFramePr>
            <a:graphicFrameLocks noGrp="1"/>
          </p:cNvGraphicFramePr>
          <p:nvPr>
            <p:ph idx="1"/>
            <p:extLst>
              <p:ext uri="{D42A27DB-BD31-4B8C-83A1-F6EECF244321}">
                <p14:modId xmlns:p14="http://schemas.microsoft.com/office/powerpoint/2010/main" val="315560802"/>
              </p:ext>
            </p:extLst>
          </p:nvPr>
        </p:nvGraphicFramePr>
        <p:xfrm>
          <a:off x="251520" y="980728"/>
          <a:ext cx="8640960" cy="5616624"/>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0" y="6488668"/>
            <a:ext cx="2964273" cy="261610"/>
          </a:xfrm>
          <a:prstGeom prst="rect">
            <a:avLst/>
          </a:prstGeom>
        </p:spPr>
        <p:txBody>
          <a:bodyPr wrap="none">
            <a:spAutoFit/>
          </a:bodyPr>
          <a:lstStyle/>
          <a:p>
            <a:r>
              <a:rPr lang="es-MX" sz="1100" dirty="0">
                <a:latin typeface="Arial" charset="0"/>
                <a:ea typeface="Arial" charset="0"/>
                <a:cs typeface="Arial" charset="0"/>
              </a:rPr>
              <a:t>Fuente: Cifras Ministerio de Energía y Minas</a:t>
            </a:r>
            <a:endParaRPr lang="es-GT" sz="1100" dirty="0">
              <a:latin typeface="Arial" charset="0"/>
              <a:ea typeface="Arial" charset="0"/>
              <a:cs typeface="Arial" charset="0"/>
            </a:endParaRPr>
          </a:p>
        </p:txBody>
      </p:sp>
    </p:spTree>
    <p:extLst>
      <p:ext uri="{BB962C8B-B14F-4D97-AF65-F5344CB8AC3E}">
        <p14:creationId xmlns:p14="http://schemas.microsoft.com/office/powerpoint/2010/main" val="4063996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0"/>
            <a:ext cx="8229600" cy="1143000"/>
          </a:xfrm>
        </p:spPr>
        <p:txBody>
          <a:bodyPr>
            <a:normAutofit/>
          </a:bodyPr>
          <a:lstStyle/>
          <a:p>
            <a:r>
              <a:rPr lang="es-MX" sz="2400" b="1" dirty="0">
                <a:solidFill>
                  <a:schemeClr val="bg1"/>
                </a:solidFill>
                <a:latin typeface="Arial" charset="0"/>
                <a:ea typeface="Arial" charset="0"/>
                <a:cs typeface="Arial" charset="0"/>
              </a:rPr>
              <a:t>Producción Petrolera por contrato</a:t>
            </a:r>
            <a:endParaRPr lang="es-GT" sz="2400" b="1" dirty="0">
              <a:solidFill>
                <a:schemeClr val="bg1"/>
              </a:solidFill>
              <a:latin typeface="Arial" charset="0"/>
              <a:ea typeface="Arial" charset="0"/>
              <a:cs typeface="Arial" charset="0"/>
            </a:endParaRPr>
          </a:p>
        </p:txBody>
      </p:sp>
      <p:graphicFrame>
        <p:nvGraphicFramePr>
          <p:cNvPr id="5" name="4 Tabla"/>
          <p:cNvGraphicFramePr>
            <a:graphicFrameLocks noGrp="1"/>
          </p:cNvGraphicFramePr>
          <p:nvPr>
            <p:extLst>
              <p:ext uri="{D42A27DB-BD31-4B8C-83A1-F6EECF244321}">
                <p14:modId xmlns:p14="http://schemas.microsoft.com/office/powerpoint/2010/main" val="1975177355"/>
              </p:ext>
            </p:extLst>
          </p:nvPr>
        </p:nvGraphicFramePr>
        <p:xfrm>
          <a:off x="251519" y="1268761"/>
          <a:ext cx="8640960" cy="4415936"/>
        </p:xfrm>
        <a:graphic>
          <a:graphicData uri="http://schemas.openxmlformats.org/drawingml/2006/table">
            <a:tbl>
              <a:tblPr firstRow="1" firstCol="1" bandRow="1"/>
              <a:tblGrid>
                <a:gridCol w="2792780">
                  <a:extLst>
                    <a:ext uri="{9D8B030D-6E8A-4147-A177-3AD203B41FA5}">
                      <a16:colId xmlns:a16="http://schemas.microsoft.com/office/drawing/2014/main" val="20000"/>
                    </a:ext>
                  </a:extLst>
                </a:gridCol>
                <a:gridCol w="928968">
                  <a:extLst>
                    <a:ext uri="{9D8B030D-6E8A-4147-A177-3AD203B41FA5}">
                      <a16:colId xmlns:a16="http://schemas.microsoft.com/office/drawing/2014/main" val="20001"/>
                    </a:ext>
                  </a:extLst>
                </a:gridCol>
                <a:gridCol w="2266561">
                  <a:extLst>
                    <a:ext uri="{9D8B030D-6E8A-4147-A177-3AD203B41FA5}">
                      <a16:colId xmlns:a16="http://schemas.microsoft.com/office/drawing/2014/main" val="20002"/>
                    </a:ext>
                  </a:extLst>
                </a:gridCol>
                <a:gridCol w="1260180">
                  <a:extLst>
                    <a:ext uri="{9D8B030D-6E8A-4147-A177-3AD203B41FA5}">
                      <a16:colId xmlns:a16="http://schemas.microsoft.com/office/drawing/2014/main" val="20003"/>
                    </a:ext>
                  </a:extLst>
                </a:gridCol>
                <a:gridCol w="1392471">
                  <a:extLst>
                    <a:ext uri="{9D8B030D-6E8A-4147-A177-3AD203B41FA5}">
                      <a16:colId xmlns:a16="http://schemas.microsoft.com/office/drawing/2014/main" val="20004"/>
                    </a:ext>
                  </a:extLst>
                </a:gridCol>
              </a:tblGrid>
              <a:tr h="960645">
                <a:tc>
                  <a:txBody>
                    <a:bodyPr/>
                    <a:lstStyle/>
                    <a:p>
                      <a:pPr algn="ctr">
                        <a:spcAft>
                          <a:spcPts val="0"/>
                        </a:spcAft>
                      </a:pPr>
                      <a:r>
                        <a:rPr lang="es-GT" sz="1600" b="1" dirty="0">
                          <a:effectLst/>
                          <a:latin typeface="Arial" charset="0"/>
                          <a:ea typeface="Arial" charset="0"/>
                          <a:cs typeface="Arial" charset="0"/>
                        </a:rPr>
                        <a:t>Empresa</a:t>
                      </a:r>
                      <a:endParaRPr lang="es-GT" sz="2800" dirty="0">
                        <a:effectLst/>
                        <a:latin typeface="Arial" charset="0"/>
                        <a:ea typeface="Arial" charset="0"/>
                        <a:cs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8DB4E2"/>
                    </a:solidFill>
                  </a:tcPr>
                </a:tc>
                <a:tc>
                  <a:txBody>
                    <a:bodyPr/>
                    <a:lstStyle/>
                    <a:p>
                      <a:pPr algn="ctr">
                        <a:spcAft>
                          <a:spcPts val="0"/>
                        </a:spcAft>
                      </a:pPr>
                      <a:r>
                        <a:rPr lang="es-GT" sz="1600" b="1">
                          <a:effectLst/>
                          <a:latin typeface="Arial" charset="0"/>
                          <a:ea typeface="Arial" charset="0"/>
                          <a:cs typeface="Arial" charset="0"/>
                        </a:rPr>
                        <a:t>Contrato</a:t>
                      </a:r>
                      <a:endParaRPr lang="es-GT" sz="28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8DB4E2"/>
                    </a:solidFill>
                  </a:tcPr>
                </a:tc>
                <a:tc>
                  <a:txBody>
                    <a:bodyPr/>
                    <a:lstStyle/>
                    <a:p>
                      <a:pPr algn="ctr">
                        <a:spcAft>
                          <a:spcPts val="0"/>
                        </a:spcAft>
                      </a:pPr>
                      <a:r>
                        <a:rPr lang="es-GT" sz="1600" b="1">
                          <a:effectLst/>
                          <a:latin typeface="Arial" charset="0"/>
                          <a:ea typeface="Arial" charset="0"/>
                          <a:cs typeface="Arial" charset="0"/>
                        </a:rPr>
                        <a:t>Campo</a:t>
                      </a:r>
                      <a:endParaRPr lang="es-GT" sz="28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8DB4E2"/>
                    </a:solidFill>
                  </a:tcPr>
                </a:tc>
                <a:tc>
                  <a:txBody>
                    <a:bodyPr/>
                    <a:lstStyle/>
                    <a:p>
                      <a:pPr algn="ctr">
                        <a:spcAft>
                          <a:spcPts val="0"/>
                        </a:spcAft>
                      </a:pPr>
                      <a:r>
                        <a:rPr lang="es-GT" sz="1600" b="1">
                          <a:effectLst/>
                          <a:latin typeface="Arial" charset="0"/>
                          <a:ea typeface="Arial" charset="0"/>
                          <a:cs typeface="Arial" charset="0"/>
                        </a:rPr>
                        <a:t>Producción </a:t>
                      </a:r>
                      <a:br>
                        <a:rPr lang="es-GT" sz="1600" b="1">
                          <a:effectLst/>
                          <a:latin typeface="Arial" charset="0"/>
                          <a:ea typeface="Arial" charset="0"/>
                          <a:cs typeface="Arial" charset="0"/>
                        </a:rPr>
                      </a:br>
                      <a:r>
                        <a:rPr lang="es-GT" sz="1600" b="1">
                          <a:effectLst/>
                          <a:latin typeface="Arial" charset="0"/>
                          <a:ea typeface="Arial" charset="0"/>
                          <a:cs typeface="Arial" charset="0"/>
                        </a:rPr>
                        <a:t>en  Barriles 2018</a:t>
                      </a:r>
                      <a:endParaRPr lang="es-GT" sz="28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8DB4E2"/>
                    </a:solidFill>
                  </a:tcPr>
                </a:tc>
                <a:tc>
                  <a:txBody>
                    <a:bodyPr/>
                    <a:lstStyle/>
                    <a:p>
                      <a:pPr algn="ctr">
                        <a:spcAft>
                          <a:spcPts val="0"/>
                        </a:spcAft>
                      </a:pPr>
                      <a:r>
                        <a:rPr lang="es-GT" sz="1600" b="1">
                          <a:effectLst/>
                          <a:latin typeface="Arial" charset="0"/>
                          <a:ea typeface="Arial" charset="0"/>
                          <a:cs typeface="Arial" charset="0"/>
                        </a:rPr>
                        <a:t>% de participación en 2018</a:t>
                      </a:r>
                      <a:endParaRPr lang="es-GT" sz="28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8DB4E2"/>
                    </a:solidFill>
                  </a:tcPr>
                </a:tc>
                <a:extLst>
                  <a:ext uri="{0D108BD9-81ED-4DB2-BD59-A6C34878D82A}">
                    <a16:rowId xmlns:a16="http://schemas.microsoft.com/office/drawing/2014/main" val="10000"/>
                  </a:ext>
                </a:extLst>
              </a:tr>
              <a:tr h="320215">
                <a:tc>
                  <a:txBody>
                    <a:bodyPr/>
                    <a:lstStyle/>
                    <a:p>
                      <a:pPr>
                        <a:spcAft>
                          <a:spcPts val="0"/>
                        </a:spcAft>
                      </a:pPr>
                      <a:r>
                        <a:rPr lang="es-GT" sz="1600">
                          <a:effectLst/>
                          <a:latin typeface="Arial" charset="0"/>
                          <a:ea typeface="Arial" charset="0"/>
                          <a:cs typeface="Arial" charset="0"/>
                        </a:rPr>
                        <a:t>Perenco Guatemala Limited</a:t>
                      </a:r>
                      <a:endParaRPr lang="es-GT" sz="2800">
                        <a:effectLst/>
                        <a:latin typeface="Arial" charset="0"/>
                        <a:ea typeface="Arial" charset="0"/>
                        <a:cs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600" dirty="0">
                          <a:effectLst/>
                          <a:latin typeface="Arial" charset="0"/>
                          <a:ea typeface="Arial" charset="0"/>
                          <a:cs typeface="Arial" charset="0"/>
                        </a:rPr>
                        <a:t>2-85</a:t>
                      </a:r>
                      <a:endParaRPr lang="es-GT" sz="2800" dirty="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600">
                          <a:effectLst/>
                          <a:latin typeface="Arial" charset="0"/>
                          <a:ea typeface="Arial" charset="0"/>
                          <a:cs typeface="Arial" charset="0"/>
                        </a:rPr>
                        <a:t>Xan</a:t>
                      </a:r>
                      <a:endParaRPr lang="es-GT" sz="28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600">
                          <a:effectLst/>
                          <a:latin typeface="Arial" charset="0"/>
                          <a:ea typeface="Arial" charset="0"/>
                          <a:cs typeface="Arial" charset="0"/>
                        </a:rPr>
                        <a:t>2,808,670</a:t>
                      </a:r>
                      <a:endParaRPr lang="es-GT" sz="28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600">
                          <a:effectLst/>
                          <a:latin typeface="Arial" charset="0"/>
                          <a:ea typeface="Arial" charset="0"/>
                          <a:cs typeface="Arial" charset="0"/>
                        </a:rPr>
                        <a:t>83.5%</a:t>
                      </a:r>
                      <a:endParaRPr lang="es-GT" sz="28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320215">
                <a:tc>
                  <a:txBody>
                    <a:bodyPr/>
                    <a:lstStyle/>
                    <a:p>
                      <a:pPr>
                        <a:spcAft>
                          <a:spcPts val="0"/>
                        </a:spcAft>
                      </a:pPr>
                      <a:r>
                        <a:rPr lang="en-US" sz="1600">
                          <a:effectLst/>
                          <a:latin typeface="Arial" charset="0"/>
                          <a:ea typeface="Arial" charset="0"/>
                          <a:cs typeface="Arial" charset="0"/>
                        </a:rPr>
                        <a:t>City Peten, S de RL</a:t>
                      </a:r>
                      <a:endParaRPr lang="es-GT" sz="2800">
                        <a:effectLst/>
                        <a:latin typeface="Arial" charset="0"/>
                        <a:ea typeface="Arial" charset="0"/>
                        <a:cs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600">
                          <a:effectLst/>
                          <a:latin typeface="Arial" charset="0"/>
                          <a:ea typeface="Arial" charset="0"/>
                          <a:cs typeface="Arial" charset="0"/>
                        </a:rPr>
                        <a:t>1-2006</a:t>
                      </a:r>
                      <a:endParaRPr lang="es-GT" sz="28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600" dirty="0">
                          <a:effectLst/>
                          <a:latin typeface="Arial" charset="0"/>
                          <a:ea typeface="Arial" charset="0"/>
                          <a:cs typeface="Arial" charset="0"/>
                        </a:rPr>
                        <a:t>Ocultun</a:t>
                      </a:r>
                      <a:endParaRPr lang="es-GT" sz="2800" dirty="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600">
                          <a:effectLst/>
                          <a:latin typeface="Arial" charset="0"/>
                          <a:ea typeface="Arial" charset="0"/>
                          <a:cs typeface="Arial" charset="0"/>
                        </a:rPr>
                        <a:t>301,311</a:t>
                      </a:r>
                      <a:endParaRPr lang="es-GT" sz="28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600">
                          <a:effectLst/>
                          <a:latin typeface="Arial" charset="0"/>
                          <a:ea typeface="Arial" charset="0"/>
                          <a:cs typeface="Arial" charset="0"/>
                        </a:rPr>
                        <a:t>9.0%</a:t>
                      </a:r>
                      <a:endParaRPr lang="es-GT" sz="28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2"/>
                  </a:ext>
                </a:extLst>
              </a:tr>
              <a:tr h="843376">
                <a:tc>
                  <a:txBody>
                    <a:bodyPr/>
                    <a:lstStyle/>
                    <a:p>
                      <a:pPr>
                        <a:spcAft>
                          <a:spcPts val="0"/>
                        </a:spcAft>
                      </a:pPr>
                      <a:r>
                        <a:rPr lang="es-GT" sz="1600" dirty="0">
                          <a:effectLst/>
                          <a:latin typeface="Arial" charset="0"/>
                          <a:ea typeface="Arial" charset="0"/>
                          <a:cs typeface="Arial" charset="0"/>
                        </a:rPr>
                        <a:t>Empresa Petrolera del Itsmo, S.A.</a:t>
                      </a:r>
                      <a:endParaRPr lang="es-GT" sz="2800" dirty="0">
                        <a:effectLst/>
                        <a:latin typeface="Arial" charset="0"/>
                        <a:ea typeface="Arial" charset="0"/>
                        <a:cs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600">
                          <a:effectLst/>
                          <a:latin typeface="Arial" charset="0"/>
                          <a:ea typeface="Arial" charset="0"/>
                          <a:cs typeface="Arial" charset="0"/>
                        </a:rPr>
                        <a:t>2-2009</a:t>
                      </a:r>
                      <a:endParaRPr lang="es-GT" sz="28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600" dirty="0">
                          <a:effectLst/>
                          <a:latin typeface="Arial" charset="0"/>
                          <a:ea typeface="Arial" charset="0"/>
                          <a:cs typeface="Arial" charset="0"/>
                        </a:rPr>
                        <a:t>Rubelsanto, Chinaja  Oeste, Caribe, Tierra Blanca</a:t>
                      </a:r>
                      <a:endParaRPr lang="es-GT" sz="2800" dirty="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600">
                          <a:effectLst/>
                          <a:latin typeface="Arial" charset="0"/>
                          <a:ea typeface="Arial" charset="0"/>
                          <a:cs typeface="Arial" charset="0"/>
                        </a:rPr>
                        <a:t>154,766</a:t>
                      </a:r>
                      <a:endParaRPr lang="es-GT" sz="28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600">
                          <a:effectLst/>
                          <a:latin typeface="Arial" charset="0"/>
                          <a:ea typeface="Arial" charset="0"/>
                          <a:cs typeface="Arial" charset="0"/>
                        </a:rPr>
                        <a:t>4.6%</a:t>
                      </a:r>
                      <a:endParaRPr lang="es-GT" sz="28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3"/>
                  </a:ext>
                </a:extLst>
              </a:tr>
              <a:tr h="320215">
                <a:tc>
                  <a:txBody>
                    <a:bodyPr/>
                    <a:lstStyle/>
                    <a:p>
                      <a:pPr>
                        <a:spcAft>
                          <a:spcPts val="0"/>
                        </a:spcAft>
                      </a:pPr>
                      <a:r>
                        <a:rPr lang="es-GT" sz="1600">
                          <a:effectLst/>
                          <a:latin typeface="Arial" charset="0"/>
                          <a:ea typeface="Arial" charset="0"/>
                          <a:cs typeface="Arial" charset="0"/>
                        </a:rPr>
                        <a:t>Latin American Resources, Ltd.</a:t>
                      </a:r>
                      <a:endParaRPr lang="es-GT" sz="2800">
                        <a:effectLst/>
                        <a:latin typeface="Arial" charset="0"/>
                        <a:ea typeface="Arial" charset="0"/>
                        <a:cs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600">
                          <a:effectLst/>
                          <a:latin typeface="Arial" charset="0"/>
                          <a:ea typeface="Arial" charset="0"/>
                          <a:cs typeface="Arial" charset="0"/>
                        </a:rPr>
                        <a:t>1-2005</a:t>
                      </a:r>
                      <a:endParaRPr lang="es-GT" sz="28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600" dirty="0">
                          <a:effectLst/>
                          <a:latin typeface="Arial" charset="0"/>
                          <a:ea typeface="Arial" charset="0"/>
                          <a:cs typeface="Arial" charset="0"/>
                        </a:rPr>
                        <a:t>Atzam</a:t>
                      </a:r>
                      <a:endParaRPr lang="es-GT" sz="2800" dirty="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600" dirty="0">
                          <a:effectLst/>
                          <a:latin typeface="Arial" charset="0"/>
                          <a:ea typeface="Arial" charset="0"/>
                          <a:cs typeface="Arial" charset="0"/>
                        </a:rPr>
                        <a:t>80,875</a:t>
                      </a:r>
                      <a:endParaRPr lang="es-GT" sz="2800" dirty="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600">
                          <a:effectLst/>
                          <a:latin typeface="Arial" charset="0"/>
                          <a:ea typeface="Arial" charset="0"/>
                          <a:cs typeface="Arial" charset="0"/>
                        </a:rPr>
                        <a:t>2.4%</a:t>
                      </a:r>
                      <a:endParaRPr lang="es-GT" sz="28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4"/>
                  </a:ext>
                </a:extLst>
              </a:tr>
              <a:tr h="640429">
                <a:tc>
                  <a:txBody>
                    <a:bodyPr/>
                    <a:lstStyle/>
                    <a:p>
                      <a:pPr>
                        <a:spcAft>
                          <a:spcPts val="0"/>
                        </a:spcAft>
                      </a:pPr>
                      <a:r>
                        <a:rPr lang="es-GT" sz="1600" dirty="0">
                          <a:effectLst/>
                          <a:latin typeface="Arial" charset="0"/>
                          <a:ea typeface="Arial" charset="0"/>
                          <a:cs typeface="Arial" charset="0"/>
                        </a:rPr>
                        <a:t>Petro Energy, S.A.</a:t>
                      </a:r>
                      <a:endParaRPr lang="es-GT" sz="2800" dirty="0">
                        <a:effectLst/>
                        <a:latin typeface="Arial" charset="0"/>
                        <a:ea typeface="Arial" charset="0"/>
                        <a:cs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600">
                          <a:effectLst/>
                          <a:latin typeface="Arial" charset="0"/>
                          <a:ea typeface="Arial" charset="0"/>
                          <a:cs typeface="Arial" charset="0"/>
                        </a:rPr>
                        <a:t>1-91</a:t>
                      </a:r>
                      <a:endParaRPr lang="es-GT" sz="28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600">
                          <a:effectLst/>
                          <a:latin typeface="Arial" charset="0"/>
                          <a:ea typeface="Arial" charset="0"/>
                          <a:cs typeface="Arial" charset="0"/>
                        </a:rPr>
                        <a:t>Chocop</a:t>
                      </a:r>
                      <a:endParaRPr lang="es-GT" sz="2800">
                        <a:effectLst/>
                        <a:latin typeface="Arial" charset="0"/>
                        <a:ea typeface="Arial" charset="0"/>
                        <a:cs typeface="Arial" charset="0"/>
                      </a:endParaRPr>
                    </a:p>
                    <a:p>
                      <a:pPr algn="ctr">
                        <a:spcAft>
                          <a:spcPts val="0"/>
                        </a:spcAft>
                      </a:pPr>
                      <a:r>
                        <a:rPr lang="es-GT" sz="1600">
                          <a:effectLst/>
                          <a:latin typeface="Arial" charset="0"/>
                          <a:ea typeface="Arial" charset="0"/>
                          <a:cs typeface="Arial" charset="0"/>
                        </a:rPr>
                        <a:t>Yalpemech</a:t>
                      </a:r>
                      <a:endParaRPr lang="es-GT" sz="28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600" dirty="0">
                          <a:effectLst/>
                          <a:latin typeface="Arial" charset="0"/>
                          <a:ea typeface="Arial" charset="0"/>
                          <a:cs typeface="Arial" charset="0"/>
                        </a:rPr>
                        <a:t>17,812</a:t>
                      </a:r>
                      <a:endParaRPr lang="es-GT" sz="2800" dirty="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600">
                          <a:effectLst/>
                          <a:latin typeface="Arial" charset="0"/>
                          <a:ea typeface="Arial" charset="0"/>
                          <a:cs typeface="Arial" charset="0"/>
                        </a:rPr>
                        <a:t>0.5%</a:t>
                      </a:r>
                      <a:endParaRPr lang="es-GT" sz="28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5"/>
                  </a:ext>
                </a:extLst>
              </a:tr>
              <a:tr h="421688">
                <a:tc>
                  <a:txBody>
                    <a:bodyPr/>
                    <a:lstStyle/>
                    <a:p>
                      <a:pPr algn="ctr">
                        <a:spcAft>
                          <a:spcPts val="0"/>
                        </a:spcAft>
                      </a:pPr>
                      <a:r>
                        <a:rPr lang="es-GT" sz="1600" b="1">
                          <a:effectLst/>
                          <a:latin typeface="Arial" charset="0"/>
                          <a:ea typeface="Arial" charset="0"/>
                          <a:cs typeface="Arial" charset="0"/>
                        </a:rPr>
                        <a:t>Producción Total</a:t>
                      </a:r>
                      <a:endParaRPr lang="es-GT" sz="2800">
                        <a:effectLst/>
                        <a:latin typeface="Arial" charset="0"/>
                        <a:ea typeface="Arial" charset="0"/>
                        <a:cs typeface="Arial"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8DB4E2"/>
                    </a:solidFill>
                  </a:tcPr>
                </a:tc>
                <a:tc>
                  <a:txBody>
                    <a:bodyPr/>
                    <a:lstStyle/>
                    <a:p>
                      <a:endParaRPr lang="es-GT" sz="2400" dirty="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8DB4E2"/>
                    </a:solidFill>
                  </a:tcPr>
                </a:tc>
                <a:tc>
                  <a:txBody>
                    <a:bodyPr/>
                    <a:lstStyle/>
                    <a:p>
                      <a:endParaRPr lang="es-GT" sz="24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8DB4E2"/>
                    </a:solidFill>
                  </a:tcPr>
                </a:tc>
                <a:tc>
                  <a:txBody>
                    <a:bodyPr/>
                    <a:lstStyle/>
                    <a:p>
                      <a:pPr algn="r">
                        <a:spcAft>
                          <a:spcPts val="0"/>
                        </a:spcAft>
                      </a:pPr>
                      <a:r>
                        <a:rPr lang="es-GT" sz="1600">
                          <a:effectLst/>
                          <a:latin typeface="Arial" charset="0"/>
                          <a:ea typeface="Arial" charset="0"/>
                          <a:cs typeface="Arial" charset="0"/>
                        </a:rPr>
                        <a:t>3,363,434</a:t>
                      </a:r>
                      <a:endParaRPr lang="es-GT" sz="28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8DB4E2"/>
                    </a:solidFill>
                  </a:tcPr>
                </a:tc>
                <a:tc>
                  <a:txBody>
                    <a:bodyPr/>
                    <a:lstStyle/>
                    <a:p>
                      <a:pPr algn="r">
                        <a:spcAft>
                          <a:spcPts val="0"/>
                        </a:spcAft>
                      </a:pPr>
                      <a:r>
                        <a:rPr lang="es-GT" sz="1600" dirty="0">
                          <a:effectLst/>
                          <a:latin typeface="Arial" charset="0"/>
                          <a:ea typeface="Arial" charset="0"/>
                          <a:cs typeface="Arial" charset="0"/>
                        </a:rPr>
                        <a:t>100.0%</a:t>
                      </a:r>
                      <a:endParaRPr lang="es-GT" sz="2800" dirty="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8DB4E2"/>
                    </a:solidFill>
                  </a:tcPr>
                </a:tc>
                <a:extLst>
                  <a:ext uri="{0D108BD9-81ED-4DB2-BD59-A6C34878D82A}">
                    <a16:rowId xmlns:a16="http://schemas.microsoft.com/office/drawing/2014/main" val="10006"/>
                  </a:ext>
                </a:extLst>
              </a:tr>
              <a:tr h="421688">
                <a:tc>
                  <a:txBody>
                    <a:bodyPr/>
                    <a:lstStyle/>
                    <a:p>
                      <a:endParaRPr lang="es-GT" sz="2400" dirty="0">
                        <a:effectLst/>
                        <a:latin typeface="Arial" charset="0"/>
                        <a:ea typeface="Arial" charset="0"/>
                        <a:cs typeface="Arial"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GT" sz="24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GT" sz="24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GT" sz="1600" i="1">
                          <a:effectLst/>
                          <a:latin typeface="Arial" charset="0"/>
                          <a:ea typeface="Arial" charset="0"/>
                          <a:cs typeface="Arial" charset="0"/>
                        </a:rPr>
                        <a:t>Barriles / día</a:t>
                      </a:r>
                      <a:endParaRPr lang="es-GT" sz="28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r">
                        <a:spcAft>
                          <a:spcPts val="0"/>
                        </a:spcAft>
                      </a:pPr>
                      <a:r>
                        <a:rPr lang="es-GT" sz="1600" i="1" dirty="0">
                          <a:effectLst/>
                          <a:latin typeface="Arial" charset="0"/>
                          <a:ea typeface="Arial" charset="0"/>
                          <a:cs typeface="Arial" charset="0"/>
                        </a:rPr>
                        <a:t>9,214.89</a:t>
                      </a:r>
                      <a:endParaRPr lang="es-GT" sz="2800" dirty="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extLst>
                  <a:ext uri="{0D108BD9-81ED-4DB2-BD59-A6C34878D82A}">
                    <a16:rowId xmlns:a16="http://schemas.microsoft.com/office/drawing/2014/main" val="10007"/>
                  </a:ext>
                </a:extLst>
              </a:tr>
            </a:tbl>
          </a:graphicData>
        </a:graphic>
      </p:graphicFrame>
      <p:sp>
        <p:nvSpPr>
          <p:cNvPr id="6" name="5 Rectángulo"/>
          <p:cNvSpPr/>
          <p:nvPr/>
        </p:nvSpPr>
        <p:spPr>
          <a:xfrm>
            <a:off x="229537" y="5589240"/>
            <a:ext cx="2928494" cy="276999"/>
          </a:xfrm>
          <a:prstGeom prst="rect">
            <a:avLst/>
          </a:prstGeom>
        </p:spPr>
        <p:txBody>
          <a:bodyPr wrap="none">
            <a:spAutoFit/>
          </a:bodyPr>
          <a:lstStyle/>
          <a:p>
            <a:r>
              <a:rPr lang="es-MX" sz="1200" dirty="0"/>
              <a:t>Fuente: Cifras Ministerio de Energía y Minas</a:t>
            </a:r>
            <a:endParaRPr lang="es-GT" sz="1200" dirty="0"/>
          </a:p>
        </p:txBody>
      </p:sp>
    </p:spTree>
    <p:extLst>
      <p:ext uri="{BB962C8B-B14F-4D97-AF65-F5344CB8AC3E}">
        <p14:creationId xmlns:p14="http://schemas.microsoft.com/office/powerpoint/2010/main" val="2311561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772816"/>
            <a:ext cx="7772400" cy="3600400"/>
          </a:xfrm>
        </p:spPr>
        <p:txBody>
          <a:bodyPr>
            <a:normAutofit fontScale="90000"/>
          </a:bodyPr>
          <a:lstStyle/>
          <a:p>
            <a:r>
              <a:rPr lang="es-ES_tradnl" b="1" dirty="0">
                <a:solidFill>
                  <a:schemeClr val="tx2">
                    <a:lumMod val="75000"/>
                  </a:schemeClr>
                </a:solidFill>
              </a:rPr>
              <a:t> </a:t>
            </a:r>
            <a:br>
              <a:rPr lang="es-GT" dirty="0">
                <a:solidFill>
                  <a:schemeClr val="tx2">
                    <a:lumMod val="75000"/>
                  </a:schemeClr>
                </a:solidFill>
              </a:rPr>
            </a:br>
            <a:br>
              <a:rPr lang="es-GT" dirty="0">
                <a:solidFill>
                  <a:schemeClr val="tx2">
                    <a:lumMod val="75000"/>
                  </a:schemeClr>
                </a:solidFill>
              </a:rPr>
            </a:br>
            <a:r>
              <a:rPr lang="es-MX" sz="4000" b="1" dirty="0">
                <a:solidFill>
                  <a:schemeClr val="tx2">
                    <a:lumMod val="75000"/>
                  </a:schemeClr>
                </a:solidFill>
                <a:latin typeface="Arial" charset="0"/>
                <a:ea typeface="Arial" charset="0"/>
                <a:cs typeface="Arial" charset="0"/>
              </a:rPr>
              <a:t>Avances en la gestión de Riesgos Ambientales: </a:t>
            </a:r>
            <a:br>
              <a:rPr lang="es-MX" sz="4000" b="1" dirty="0">
                <a:solidFill>
                  <a:schemeClr val="tx2">
                    <a:lumMod val="75000"/>
                  </a:schemeClr>
                </a:solidFill>
                <a:latin typeface="Arial" charset="0"/>
                <a:ea typeface="Arial" charset="0"/>
                <a:cs typeface="Arial" charset="0"/>
              </a:rPr>
            </a:br>
            <a:r>
              <a:rPr lang="es-MX" sz="3100" dirty="0">
                <a:solidFill>
                  <a:schemeClr val="tx2">
                    <a:lumMod val="75000"/>
                  </a:schemeClr>
                </a:solidFill>
                <a:latin typeface="Arial" charset="0"/>
                <a:ea typeface="Arial" charset="0"/>
                <a:cs typeface="Arial" charset="0"/>
              </a:rPr>
              <a:t>Gestión Financiera ante el Riesgo de Desastres</a:t>
            </a:r>
            <a:br>
              <a:rPr lang="es-GT" sz="4900" b="1" dirty="0">
                <a:solidFill>
                  <a:schemeClr val="tx2">
                    <a:lumMod val="75000"/>
                  </a:schemeClr>
                </a:solidFill>
              </a:rPr>
            </a:br>
            <a:br>
              <a:rPr lang="es-GT" sz="3100" b="1" dirty="0">
                <a:solidFill>
                  <a:schemeClr val="tx2">
                    <a:lumMod val="75000"/>
                  </a:schemeClr>
                </a:solidFill>
              </a:rPr>
            </a:br>
            <a:endParaRPr lang="es-GT" b="1" dirty="0">
              <a:solidFill>
                <a:schemeClr val="tx2">
                  <a:lumMod val="75000"/>
                </a:schemeClr>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5661248"/>
            <a:ext cx="1268760" cy="1268760"/>
          </a:xfrm>
          <a:prstGeom prst="rect">
            <a:avLst/>
          </a:prstGeom>
        </p:spPr>
      </p:pic>
    </p:spTree>
    <p:extLst>
      <p:ext uri="{BB962C8B-B14F-4D97-AF65-F5344CB8AC3E}">
        <p14:creationId xmlns:p14="http://schemas.microsoft.com/office/powerpoint/2010/main" val="3208316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260648"/>
            <a:ext cx="8229600" cy="504056"/>
          </a:xfrm>
        </p:spPr>
        <p:txBody>
          <a:bodyPr>
            <a:normAutofit/>
          </a:bodyPr>
          <a:lstStyle/>
          <a:p>
            <a:r>
              <a:rPr lang="es-MX" sz="2400" b="1" dirty="0">
                <a:solidFill>
                  <a:schemeClr val="bg1"/>
                </a:solidFill>
                <a:latin typeface="Arial" charset="0"/>
                <a:ea typeface="Arial" charset="0"/>
                <a:cs typeface="Arial" charset="0"/>
              </a:rPr>
              <a:t>Importancia fiscal de la actividad petrolera</a:t>
            </a:r>
            <a:endParaRPr lang="es-GT" sz="2400" b="1" dirty="0">
              <a:solidFill>
                <a:schemeClr val="bg1"/>
              </a:solidFill>
              <a:latin typeface="Arial" charset="0"/>
              <a:ea typeface="Arial" charset="0"/>
              <a:cs typeface="Arial" charset="0"/>
            </a:endParaRPr>
          </a:p>
        </p:txBody>
      </p:sp>
      <p:sp>
        <p:nvSpPr>
          <p:cNvPr id="6" name="5 Rectángulo"/>
          <p:cNvSpPr/>
          <p:nvPr/>
        </p:nvSpPr>
        <p:spPr>
          <a:xfrm>
            <a:off x="395536" y="5589240"/>
            <a:ext cx="8136904" cy="830997"/>
          </a:xfrm>
          <a:prstGeom prst="rect">
            <a:avLst/>
          </a:prstGeom>
        </p:spPr>
        <p:txBody>
          <a:bodyPr wrap="square">
            <a:spAutoFit/>
          </a:bodyPr>
          <a:lstStyle/>
          <a:p>
            <a:r>
              <a:rPr lang="es-MX" sz="1200" dirty="0">
                <a:latin typeface="Arial" charset="0"/>
                <a:ea typeface="Arial" charset="0"/>
                <a:cs typeface="Arial" charset="0"/>
              </a:rPr>
              <a:t>1/ Los contribuyentes incluidos en el sector corresponde al padrón de las empresas y/o titulares de licencias que obran en los registros del Ministerio de Energía y Minas.</a:t>
            </a:r>
          </a:p>
          <a:p>
            <a:endParaRPr lang="es-MX" sz="1200" dirty="0">
              <a:latin typeface="Arial" charset="0"/>
              <a:ea typeface="Arial" charset="0"/>
              <a:cs typeface="Arial" charset="0"/>
            </a:endParaRPr>
          </a:p>
          <a:p>
            <a:r>
              <a:rPr lang="es-MX" sz="1200" dirty="0">
                <a:latin typeface="Arial" charset="0"/>
                <a:ea typeface="Arial" charset="0"/>
                <a:cs typeface="Arial" charset="0"/>
              </a:rPr>
              <a:t>Fuente: Sistema de recaudación SAT.  </a:t>
            </a:r>
            <a:endParaRPr lang="es-GT" sz="1200" dirty="0">
              <a:latin typeface="Arial" charset="0"/>
              <a:ea typeface="Arial" charset="0"/>
              <a:cs typeface="Arial" charset="0"/>
            </a:endParaRPr>
          </a:p>
        </p:txBody>
      </p:sp>
      <p:sp>
        <p:nvSpPr>
          <p:cNvPr id="3" name="2 Rectángulo"/>
          <p:cNvSpPr/>
          <p:nvPr/>
        </p:nvSpPr>
        <p:spPr>
          <a:xfrm>
            <a:off x="251520" y="1340768"/>
            <a:ext cx="8496944" cy="1200329"/>
          </a:xfrm>
          <a:prstGeom prst="rect">
            <a:avLst/>
          </a:prstGeom>
        </p:spPr>
        <p:txBody>
          <a:bodyPr wrap="square">
            <a:spAutoFit/>
          </a:bodyPr>
          <a:lstStyle/>
          <a:p>
            <a:r>
              <a:rPr lang="es-MX" dirty="0">
                <a:latin typeface="Arial" charset="0"/>
                <a:ea typeface="Arial" charset="0"/>
                <a:cs typeface="Arial" charset="0"/>
              </a:rPr>
              <a:t>Un primer elemento a considerar respecto del aporte de la explotación petrolera al fisco, es el relacionado con los ingresos provenientes de los impuestos ordinarios.</a:t>
            </a:r>
            <a:endParaRPr lang="es-GT" dirty="0">
              <a:latin typeface="Arial" charset="0"/>
              <a:ea typeface="Arial" charset="0"/>
              <a:cs typeface="Arial" charset="0"/>
            </a:endParaRPr>
          </a:p>
          <a:p>
            <a:r>
              <a:rPr lang="es-MX" dirty="0">
                <a:latin typeface="Arial" charset="0"/>
                <a:ea typeface="Arial" charset="0"/>
                <a:cs typeface="Arial" charset="0"/>
              </a:rPr>
              <a:t> </a:t>
            </a:r>
            <a:endParaRPr lang="es-GT" dirty="0">
              <a:latin typeface="Arial" charset="0"/>
              <a:ea typeface="Arial" charset="0"/>
              <a:cs typeface="Arial" charset="0"/>
            </a:endParaRPr>
          </a:p>
        </p:txBody>
      </p:sp>
      <p:graphicFrame>
        <p:nvGraphicFramePr>
          <p:cNvPr id="8" name="7 Tabla"/>
          <p:cNvGraphicFramePr>
            <a:graphicFrameLocks noGrp="1"/>
          </p:cNvGraphicFramePr>
          <p:nvPr>
            <p:extLst>
              <p:ext uri="{D42A27DB-BD31-4B8C-83A1-F6EECF244321}">
                <p14:modId xmlns:p14="http://schemas.microsoft.com/office/powerpoint/2010/main" val="951248552"/>
              </p:ext>
            </p:extLst>
          </p:nvPr>
        </p:nvGraphicFramePr>
        <p:xfrm>
          <a:off x="395536" y="3284984"/>
          <a:ext cx="8496944" cy="2160240"/>
        </p:xfrm>
        <a:graphic>
          <a:graphicData uri="http://schemas.openxmlformats.org/drawingml/2006/table">
            <a:tbl>
              <a:tblPr firstRow="1" firstCol="1" bandRow="1">
                <a:tableStyleId>{5C22544A-7EE6-4342-B048-85BDC9FD1C3A}</a:tableStyleId>
              </a:tblPr>
              <a:tblGrid>
                <a:gridCol w="1714296">
                  <a:extLst>
                    <a:ext uri="{9D8B030D-6E8A-4147-A177-3AD203B41FA5}">
                      <a16:colId xmlns:a16="http://schemas.microsoft.com/office/drawing/2014/main" val="20000"/>
                    </a:ext>
                  </a:extLst>
                </a:gridCol>
                <a:gridCol w="733976">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767472">
                  <a:extLst>
                    <a:ext uri="{9D8B030D-6E8A-4147-A177-3AD203B41FA5}">
                      <a16:colId xmlns:a16="http://schemas.microsoft.com/office/drawing/2014/main" val="20005"/>
                    </a:ext>
                  </a:extLst>
                </a:gridCol>
                <a:gridCol w="558457">
                  <a:extLst>
                    <a:ext uri="{9D8B030D-6E8A-4147-A177-3AD203B41FA5}">
                      <a16:colId xmlns:a16="http://schemas.microsoft.com/office/drawing/2014/main" val="20006"/>
                    </a:ext>
                  </a:extLst>
                </a:gridCol>
                <a:gridCol w="578471">
                  <a:extLst>
                    <a:ext uri="{9D8B030D-6E8A-4147-A177-3AD203B41FA5}">
                      <a16:colId xmlns:a16="http://schemas.microsoft.com/office/drawing/2014/main" val="20007"/>
                    </a:ext>
                  </a:extLst>
                </a:gridCol>
                <a:gridCol w="462205">
                  <a:extLst>
                    <a:ext uri="{9D8B030D-6E8A-4147-A177-3AD203B41FA5}">
                      <a16:colId xmlns:a16="http://schemas.microsoft.com/office/drawing/2014/main" val="20008"/>
                    </a:ext>
                  </a:extLst>
                </a:gridCol>
                <a:gridCol w="750963">
                  <a:extLst>
                    <a:ext uri="{9D8B030D-6E8A-4147-A177-3AD203B41FA5}">
                      <a16:colId xmlns:a16="http://schemas.microsoft.com/office/drawing/2014/main" val="20009"/>
                    </a:ext>
                  </a:extLst>
                </a:gridCol>
                <a:gridCol w="914880">
                  <a:extLst>
                    <a:ext uri="{9D8B030D-6E8A-4147-A177-3AD203B41FA5}">
                      <a16:colId xmlns:a16="http://schemas.microsoft.com/office/drawing/2014/main" val="20010"/>
                    </a:ext>
                  </a:extLst>
                </a:gridCol>
              </a:tblGrid>
              <a:tr h="1080120">
                <a:tc>
                  <a:txBody>
                    <a:bodyPr/>
                    <a:lstStyle/>
                    <a:p>
                      <a:pPr algn="ctr">
                        <a:spcAft>
                          <a:spcPts val="0"/>
                        </a:spcAft>
                      </a:pPr>
                      <a:r>
                        <a:rPr lang="es-GT" sz="1400" dirty="0">
                          <a:effectLst/>
                          <a:latin typeface="Arial" charset="0"/>
                          <a:ea typeface="Arial" charset="0"/>
                          <a:cs typeface="Arial" charset="0"/>
                        </a:rPr>
                        <a:t>IMPUESTO</a:t>
                      </a:r>
                      <a:endParaRPr lang="es-GT" sz="3200" dirty="0">
                        <a:effectLst/>
                        <a:latin typeface="Arial" charset="0"/>
                        <a:ea typeface="Arial" charset="0"/>
                        <a:cs typeface="Arial" charset="0"/>
                      </a:endParaRPr>
                    </a:p>
                  </a:txBody>
                  <a:tcPr marL="44450" marR="44450" marT="0" marB="0" anchor="ctr"/>
                </a:tc>
                <a:tc>
                  <a:txBody>
                    <a:bodyPr/>
                    <a:lstStyle/>
                    <a:p>
                      <a:pPr algn="ctr">
                        <a:spcAft>
                          <a:spcPts val="0"/>
                        </a:spcAft>
                      </a:pPr>
                      <a:r>
                        <a:rPr lang="es-GT" sz="1400">
                          <a:effectLst/>
                          <a:latin typeface="Arial" charset="0"/>
                          <a:ea typeface="Arial" charset="0"/>
                          <a:cs typeface="Arial" charset="0"/>
                        </a:rPr>
                        <a:t>2010</a:t>
                      </a:r>
                      <a:endParaRPr lang="es-GT" sz="3200">
                        <a:effectLst/>
                        <a:latin typeface="Arial" charset="0"/>
                        <a:ea typeface="Arial" charset="0"/>
                        <a:cs typeface="Arial" charset="0"/>
                      </a:endParaRPr>
                    </a:p>
                  </a:txBody>
                  <a:tcPr marL="44450" marR="44450" marT="0" marB="0" anchor="ctr"/>
                </a:tc>
                <a:tc>
                  <a:txBody>
                    <a:bodyPr/>
                    <a:lstStyle/>
                    <a:p>
                      <a:pPr algn="ctr">
                        <a:spcAft>
                          <a:spcPts val="0"/>
                        </a:spcAft>
                      </a:pPr>
                      <a:r>
                        <a:rPr lang="es-GT" sz="1400">
                          <a:effectLst/>
                          <a:latin typeface="Arial" charset="0"/>
                          <a:ea typeface="Arial" charset="0"/>
                          <a:cs typeface="Arial" charset="0"/>
                        </a:rPr>
                        <a:t>2011</a:t>
                      </a:r>
                      <a:endParaRPr lang="es-GT" sz="3200">
                        <a:effectLst/>
                        <a:latin typeface="Arial" charset="0"/>
                        <a:ea typeface="Arial" charset="0"/>
                        <a:cs typeface="Arial" charset="0"/>
                      </a:endParaRPr>
                    </a:p>
                  </a:txBody>
                  <a:tcPr marL="44450" marR="44450" marT="0" marB="0" anchor="ctr"/>
                </a:tc>
                <a:tc>
                  <a:txBody>
                    <a:bodyPr/>
                    <a:lstStyle/>
                    <a:p>
                      <a:pPr algn="ctr">
                        <a:spcAft>
                          <a:spcPts val="0"/>
                        </a:spcAft>
                      </a:pPr>
                      <a:r>
                        <a:rPr lang="es-GT" sz="1400" dirty="0">
                          <a:effectLst/>
                          <a:latin typeface="Arial" charset="0"/>
                          <a:ea typeface="Arial" charset="0"/>
                          <a:cs typeface="Arial" charset="0"/>
                        </a:rPr>
                        <a:t>2012</a:t>
                      </a:r>
                      <a:endParaRPr lang="es-GT" sz="3200" dirty="0">
                        <a:effectLst/>
                        <a:latin typeface="Arial" charset="0"/>
                        <a:ea typeface="Arial" charset="0"/>
                        <a:cs typeface="Arial" charset="0"/>
                      </a:endParaRPr>
                    </a:p>
                  </a:txBody>
                  <a:tcPr marL="44450" marR="44450" marT="0" marB="0" anchor="ctr"/>
                </a:tc>
                <a:tc>
                  <a:txBody>
                    <a:bodyPr/>
                    <a:lstStyle/>
                    <a:p>
                      <a:pPr algn="ctr">
                        <a:spcAft>
                          <a:spcPts val="0"/>
                        </a:spcAft>
                      </a:pPr>
                      <a:r>
                        <a:rPr lang="es-GT" sz="1400">
                          <a:effectLst/>
                          <a:latin typeface="Arial" charset="0"/>
                          <a:ea typeface="Arial" charset="0"/>
                          <a:cs typeface="Arial" charset="0"/>
                        </a:rPr>
                        <a:t>2013</a:t>
                      </a:r>
                      <a:endParaRPr lang="es-GT" sz="3200">
                        <a:effectLst/>
                        <a:latin typeface="Arial" charset="0"/>
                        <a:ea typeface="Arial" charset="0"/>
                        <a:cs typeface="Arial" charset="0"/>
                      </a:endParaRPr>
                    </a:p>
                  </a:txBody>
                  <a:tcPr marL="44450" marR="44450" marT="0" marB="0" anchor="ctr"/>
                </a:tc>
                <a:tc>
                  <a:txBody>
                    <a:bodyPr/>
                    <a:lstStyle/>
                    <a:p>
                      <a:pPr algn="ctr">
                        <a:spcAft>
                          <a:spcPts val="0"/>
                        </a:spcAft>
                      </a:pPr>
                      <a:r>
                        <a:rPr lang="es-GT" sz="1400">
                          <a:effectLst/>
                          <a:latin typeface="Arial" charset="0"/>
                          <a:ea typeface="Arial" charset="0"/>
                          <a:cs typeface="Arial" charset="0"/>
                        </a:rPr>
                        <a:t>2014</a:t>
                      </a:r>
                      <a:endParaRPr lang="es-GT" sz="3200">
                        <a:effectLst/>
                        <a:latin typeface="Arial" charset="0"/>
                        <a:ea typeface="Arial" charset="0"/>
                        <a:cs typeface="Arial" charset="0"/>
                      </a:endParaRPr>
                    </a:p>
                  </a:txBody>
                  <a:tcPr marL="44450" marR="44450" marT="0" marB="0" anchor="ctr"/>
                </a:tc>
                <a:tc>
                  <a:txBody>
                    <a:bodyPr/>
                    <a:lstStyle/>
                    <a:p>
                      <a:pPr algn="ctr">
                        <a:spcAft>
                          <a:spcPts val="0"/>
                        </a:spcAft>
                      </a:pPr>
                      <a:r>
                        <a:rPr lang="es-GT" sz="1400">
                          <a:effectLst/>
                          <a:latin typeface="Arial" charset="0"/>
                          <a:ea typeface="Arial" charset="0"/>
                          <a:cs typeface="Arial" charset="0"/>
                        </a:rPr>
                        <a:t>2015</a:t>
                      </a:r>
                      <a:endParaRPr lang="es-GT" sz="3200">
                        <a:effectLst/>
                        <a:latin typeface="Arial" charset="0"/>
                        <a:ea typeface="Arial" charset="0"/>
                        <a:cs typeface="Arial" charset="0"/>
                      </a:endParaRPr>
                    </a:p>
                  </a:txBody>
                  <a:tcPr marL="44450" marR="44450" marT="0" marB="0" anchor="ctr"/>
                </a:tc>
                <a:tc>
                  <a:txBody>
                    <a:bodyPr/>
                    <a:lstStyle/>
                    <a:p>
                      <a:pPr algn="ctr">
                        <a:spcAft>
                          <a:spcPts val="0"/>
                        </a:spcAft>
                      </a:pPr>
                      <a:r>
                        <a:rPr lang="es-GT" sz="1400">
                          <a:effectLst/>
                          <a:latin typeface="Arial" charset="0"/>
                          <a:ea typeface="Arial" charset="0"/>
                          <a:cs typeface="Arial" charset="0"/>
                        </a:rPr>
                        <a:t>2016</a:t>
                      </a:r>
                      <a:endParaRPr lang="es-GT" sz="3200">
                        <a:effectLst/>
                        <a:latin typeface="Arial" charset="0"/>
                        <a:ea typeface="Arial" charset="0"/>
                        <a:cs typeface="Arial" charset="0"/>
                      </a:endParaRPr>
                    </a:p>
                  </a:txBody>
                  <a:tcPr marL="44450" marR="44450" marT="0" marB="0" anchor="ctr"/>
                </a:tc>
                <a:tc>
                  <a:txBody>
                    <a:bodyPr/>
                    <a:lstStyle/>
                    <a:p>
                      <a:pPr algn="ctr">
                        <a:spcAft>
                          <a:spcPts val="0"/>
                        </a:spcAft>
                      </a:pPr>
                      <a:r>
                        <a:rPr lang="es-GT" sz="1400">
                          <a:effectLst/>
                          <a:latin typeface="Arial" charset="0"/>
                          <a:ea typeface="Arial" charset="0"/>
                          <a:cs typeface="Arial" charset="0"/>
                        </a:rPr>
                        <a:t>2017</a:t>
                      </a:r>
                      <a:endParaRPr lang="es-GT" sz="3200">
                        <a:effectLst/>
                        <a:latin typeface="Arial" charset="0"/>
                        <a:ea typeface="Arial" charset="0"/>
                        <a:cs typeface="Arial" charset="0"/>
                      </a:endParaRPr>
                    </a:p>
                  </a:txBody>
                  <a:tcPr marL="44450" marR="44450" marT="0" marB="0" anchor="ctr"/>
                </a:tc>
                <a:tc>
                  <a:txBody>
                    <a:bodyPr/>
                    <a:lstStyle/>
                    <a:p>
                      <a:pPr algn="ctr">
                        <a:spcAft>
                          <a:spcPts val="0"/>
                        </a:spcAft>
                      </a:pPr>
                      <a:r>
                        <a:rPr lang="es-GT" sz="1400">
                          <a:effectLst/>
                          <a:latin typeface="Arial" charset="0"/>
                          <a:ea typeface="Arial" charset="0"/>
                          <a:cs typeface="Arial" charset="0"/>
                        </a:rPr>
                        <a:t>2018</a:t>
                      </a:r>
                      <a:endParaRPr lang="es-GT" sz="3200">
                        <a:effectLst/>
                        <a:latin typeface="Arial" charset="0"/>
                        <a:ea typeface="Arial" charset="0"/>
                        <a:cs typeface="Arial" charset="0"/>
                      </a:endParaRPr>
                    </a:p>
                  </a:txBody>
                  <a:tcPr marL="44450" marR="44450" marT="0" marB="0" anchor="ctr"/>
                </a:tc>
                <a:tc>
                  <a:txBody>
                    <a:bodyPr/>
                    <a:lstStyle/>
                    <a:p>
                      <a:pPr algn="ctr">
                        <a:spcAft>
                          <a:spcPts val="0"/>
                        </a:spcAft>
                      </a:pPr>
                      <a:r>
                        <a:rPr lang="es-GT" sz="1200" dirty="0">
                          <a:effectLst/>
                          <a:latin typeface="Arial" charset="0"/>
                          <a:ea typeface="Arial" charset="0"/>
                          <a:cs typeface="Arial" charset="0"/>
                        </a:rPr>
                        <a:t>Acumulado</a:t>
                      </a:r>
                      <a:endParaRPr lang="es-GT" sz="2800" dirty="0">
                        <a:effectLst/>
                        <a:latin typeface="Arial" charset="0"/>
                        <a:ea typeface="Arial" charset="0"/>
                        <a:cs typeface="Arial" charset="0"/>
                      </a:endParaRPr>
                    </a:p>
                  </a:txBody>
                  <a:tcPr marL="44450" marR="44450" marT="0" marB="0" anchor="ctr"/>
                </a:tc>
                <a:extLst>
                  <a:ext uri="{0D108BD9-81ED-4DB2-BD59-A6C34878D82A}">
                    <a16:rowId xmlns:a16="http://schemas.microsoft.com/office/drawing/2014/main" val="10000"/>
                  </a:ext>
                </a:extLst>
              </a:tr>
              <a:tr h="1080120">
                <a:tc>
                  <a:txBody>
                    <a:bodyPr/>
                    <a:lstStyle/>
                    <a:p>
                      <a:pPr>
                        <a:spcAft>
                          <a:spcPts val="0"/>
                        </a:spcAft>
                      </a:pPr>
                      <a:r>
                        <a:rPr lang="es-GT" sz="1400" dirty="0">
                          <a:effectLst/>
                          <a:latin typeface="Arial" charset="0"/>
                          <a:ea typeface="Arial" charset="0"/>
                          <a:cs typeface="Arial" charset="0"/>
                        </a:rPr>
                        <a:t>Impuesto Sobre la Renta </a:t>
                      </a:r>
                      <a:r>
                        <a:rPr lang="es-GT" sz="1400" baseline="30000" dirty="0">
                          <a:effectLst/>
                          <a:latin typeface="Arial" charset="0"/>
                          <a:ea typeface="Arial" charset="0"/>
                          <a:cs typeface="Arial" charset="0"/>
                        </a:rPr>
                        <a:t>/2</a:t>
                      </a:r>
                      <a:endParaRPr lang="es-GT" sz="3200" dirty="0">
                        <a:effectLst/>
                        <a:latin typeface="Arial" charset="0"/>
                        <a:ea typeface="Arial" charset="0"/>
                        <a:cs typeface="Arial" charset="0"/>
                      </a:endParaRPr>
                    </a:p>
                  </a:txBody>
                  <a:tcPr marL="44450" marR="44450" marT="0" marB="0" anchor="ctr"/>
                </a:tc>
                <a:tc>
                  <a:txBody>
                    <a:bodyPr/>
                    <a:lstStyle/>
                    <a:p>
                      <a:pPr algn="ctr">
                        <a:spcAft>
                          <a:spcPts val="0"/>
                        </a:spcAft>
                      </a:pPr>
                      <a:r>
                        <a:rPr lang="es-GT" sz="1400">
                          <a:effectLst/>
                          <a:latin typeface="Arial" charset="0"/>
                          <a:ea typeface="Arial" charset="0"/>
                          <a:cs typeface="Arial" charset="0"/>
                        </a:rPr>
                        <a:t>77.8</a:t>
                      </a:r>
                      <a:endParaRPr lang="es-GT" sz="3200">
                        <a:effectLst/>
                        <a:latin typeface="Arial" charset="0"/>
                        <a:ea typeface="Arial" charset="0"/>
                        <a:cs typeface="Arial" charset="0"/>
                      </a:endParaRPr>
                    </a:p>
                  </a:txBody>
                  <a:tcPr marL="44450" marR="44450" marT="0" marB="0" anchor="ctr"/>
                </a:tc>
                <a:tc>
                  <a:txBody>
                    <a:bodyPr/>
                    <a:lstStyle/>
                    <a:p>
                      <a:pPr algn="ctr">
                        <a:spcAft>
                          <a:spcPts val="0"/>
                        </a:spcAft>
                      </a:pPr>
                      <a:r>
                        <a:rPr lang="es-GT" sz="1400">
                          <a:effectLst/>
                          <a:latin typeface="Arial" charset="0"/>
                          <a:ea typeface="Arial" charset="0"/>
                          <a:cs typeface="Arial" charset="0"/>
                        </a:rPr>
                        <a:t>90.1</a:t>
                      </a:r>
                      <a:endParaRPr lang="es-GT" sz="3200">
                        <a:effectLst/>
                        <a:latin typeface="Arial" charset="0"/>
                        <a:ea typeface="Arial" charset="0"/>
                        <a:cs typeface="Arial" charset="0"/>
                      </a:endParaRPr>
                    </a:p>
                  </a:txBody>
                  <a:tcPr marL="44450" marR="44450" marT="0" marB="0" anchor="ctr"/>
                </a:tc>
                <a:tc>
                  <a:txBody>
                    <a:bodyPr/>
                    <a:lstStyle/>
                    <a:p>
                      <a:pPr algn="ctr">
                        <a:spcAft>
                          <a:spcPts val="0"/>
                        </a:spcAft>
                      </a:pPr>
                      <a:r>
                        <a:rPr lang="es-GT" sz="1400" dirty="0">
                          <a:effectLst/>
                          <a:latin typeface="Arial" charset="0"/>
                          <a:ea typeface="Arial" charset="0"/>
                          <a:cs typeface="Arial" charset="0"/>
                        </a:rPr>
                        <a:t>88.3</a:t>
                      </a:r>
                      <a:endParaRPr lang="es-GT" sz="3200" dirty="0">
                        <a:effectLst/>
                        <a:latin typeface="Arial" charset="0"/>
                        <a:ea typeface="Arial" charset="0"/>
                        <a:cs typeface="Arial" charset="0"/>
                      </a:endParaRPr>
                    </a:p>
                  </a:txBody>
                  <a:tcPr marL="44450" marR="44450" marT="0" marB="0" anchor="ctr"/>
                </a:tc>
                <a:tc>
                  <a:txBody>
                    <a:bodyPr/>
                    <a:lstStyle/>
                    <a:p>
                      <a:pPr algn="ctr">
                        <a:spcAft>
                          <a:spcPts val="0"/>
                        </a:spcAft>
                      </a:pPr>
                      <a:r>
                        <a:rPr lang="es-GT" sz="1400">
                          <a:effectLst/>
                          <a:latin typeface="Arial" charset="0"/>
                          <a:ea typeface="Arial" charset="0"/>
                          <a:cs typeface="Arial" charset="0"/>
                        </a:rPr>
                        <a:t>105.9</a:t>
                      </a:r>
                      <a:endParaRPr lang="es-GT" sz="3200">
                        <a:effectLst/>
                        <a:latin typeface="Arial" charset="0"/>
                        <a:ea typeface="Arial" charset="0"/>
                        <a:cs typeface="Arial" charset="0"/>
                      </a:endParaRPr>
                    </a:p>
                  </a:txBody>
                  <a:tcPr marL="44450" marR="44450" marT="0" marB="0" anchor="ctr"/>
                </a:tc>
                <a:tc>
                  <a:txBody>
                    <a:bodyPr/>
                    <a:lstStyle/>
                    <a:p>
                      <a:pPr algn="ctr">
                        <a:spcAft>
                          <a:spcPts val="0"/>
                        </a:spcAft>
                      </a:pPr>
                      <a:r>
                        <a:rPr lang="es-GT" sz="1400">
                          <a:effectLst/>
                          <a:latin typeface="Arial" charset="0"/>
                          <a:ea typeface="Arial" charset="0"/>
                          <a:cs typeface="Arial" charset="0"/>
                        </a:rPr>
                        <a:t>112.8</a:t>
                      </a:r>
                      <a:endParaRPr lang="es-GT" sz="3200">
                        <a:effectLst/>
                        <a:latin typeface="Arial" charset="0"/>
                        <a:ea typeface="Arial" charset="0"/>
                        <a:cs typeface="Arial" charset="0"/>
                      </a:endParaRPr>
                    </a:p>
                  </a:txBody>
                  <a:tcPr marL="44450" marR="44450" marT="0" marB="0" anchor="ctr"/>
                </a:tc>
                <a:tc>
                  <a:txBody>
                    <a:bodyPr/>
                    <a:lstStyle/>
                    <a:p>
                      <a:pPr algn="ctr">
                        <a:spcAft>
                          <a:spcPts val="0"/>
                        </a:spcAft>
                      </a:pPr>
                      <a:r>
                        <a:rPr lang="es-GT" sz="1400">
                          <a:effectLst/>
                          <a:latin typeface="Arial" charset="0"/>
                          <a:ea typeface="Arial" charset="0"/>
                          <a:cs typeface="Arial" charset="0"/>
                        </a:rPr>
                        <a:t>61.5</a:t>
                      </a:r>
                      <a:endParaRPr lang="es-GT" sz="3200">
                        <a:effectLst/>
                        <a:latin typeface="Arial" charset="0"/>
                        <a:ea typeface="Arial" charset="0"/>
                        <a:cs typeface="Arial" charset="0"/>
                      </a:endParaRPr>
                    </a:p>
                  </a:txBody>
                  <a:tcPr marL="44450" marR="44450" marT="0" marB="0" anchor="ctr"/>
                </a:tc>
                <a:tc>
                  <a:txBody>
                    <a:bodyPr/>
                    <a:lstStyle/>
                    <a:p>
                      <a:pPr algn="ctr">
                        <a:spcAft>
                          <a:spcPts val="0"/>
                        </a:spcAft>
                      </a:pPr>
                      <a:r>
                        <a:rPr lang="es-GT" sz="1400">
                          <a:effectLst/>
                          <a:latin typeface="Arial" charset="0"/>
                          <a:ea typeface="Arial" charset="0"/>
                          <a:cs typeface="Arial" charset="0"/>
                        </a:rPr>
                        <a:t>38.7</a:t>
                      </a:r>
                      <a:endParaRPr lang="es-GT" sz="3200">
                        <a:effectLst/>
                        <a:latin typeface="Arial" charset="0"/>
                        <a:ea typeface="Arial" charset="0"/>
                        <a:cs typeface="Arial" charset="0"/>
                      </a:endParaRPr>
                    </a:p>
                  </a:txBody>
                  <a:tcPr marL="44450" marR="44450" marT="0" marB="0" anchor="ctr"/>
                </a:tc>
                <a:tc>
                  <a:txBody>
                    <a:bodyPr/>
                    <a:lstStyle/>
                    <a:p>
                      <a:pPr algn="ctr">
                        <a:spcAft>
                          <a:spcPts val="0"/>
                        </a:spcAft>
                      </a:pPr>
                      <a:r>
                        <a:rPr lang="es-GT" sz="1400">
                          <a:effectLst/>
                          <a:latin typeface="Arial" charset="0"/>
                          <a:ea typeface="Arial" charset="0"/>
                          <a:cs typeface="Arial" charset="0"/>
                        </a:rPr>
                        <a:t>51.4</a:t>
                      </a:r>
                      <a:endParaRPr lang="es-GT" sz="3200">
                        <a:effectLst/>
                        <a:latin typeface="Arial" charset="0"/>
                        <a:ea typeface="Arial" charset="0"/>
                        <a:cs typeface="Arial" charset="0"/>
                      </a:endParaRPr>
                    </a:p>
                  </a:txBody>
                  <a:tcPr marL="44450" marR="44450" marT="0" marB="0" anchor="ctr"/>
                </a:tc>
                <a:tc>
                  <a:txBody>
                    <a:bodyPr/>
                    <a:lstStyle/>
                    <a:p>
                      <a:pPr algn="ctr">
                        <a:spcAft>
                          <a:spcPts val="0"/>
                        </a:spcAft>
                      </a:pPr>
                      <a:r>
                        <a:rPr lang="es-GT" sz="1400">
                          <a:effectLst/>
                          <a:latin typeface="Arial" charset="0"/>
                          <a:ea typeface="Arial" charset="0"/>
                          <a:cs typeface="Arial" charset="0"/>
                        </a:rPr>
                        <a:t>72.6</a:t>
                      </a:r>
                      <a:endParaRPr lang="es-GT" sz="3200">
                        <a:effectLst/>
                        <a:latin typeface="Arial" charset="0"/>
                        <a:ea typeface="Arial" charset="0"/>
                        <a:cs typeface="Arial" charset="0"/>
                      </a:endParaRPr>
                    </a:p>
                  </a:txBody>
                  <a:tcPr marL="44450" marR="44450" marT="0" marB="0" anchor="ctr"/>
                </a:tc>
                <a:tc>
                  <a:txBody>
                    <a:bodyPr/>
                    <a:lstStyle/>
                    <a:p>
                      <a:pPr algn="ctr">
                        <a:spcAft>
                          <a:spcPts val="0"/>
                        </a:spcAft>
                      </a:pPr>
                      <a:r>
                        <a:rPr lang="es-GT" sz="1400" dirty="0">
                          <a:effectLst/>
                          <a:latin typeface="Arial" charset="0"/>
                          <a:ea typeface="Arial" charset="0"/>
                          <a:cs typeface="Arial" charset="0"/>
                        </a:rPr>
                        <a:t>699.1</a:t>
                      </a:r>
                      <a:endParaRPr lang="es-GT" sz="3200" dirty="0">
                        <a:effectLst/>
                        <a:latin typeface="Arial" charset="0"/>
                        <a:ea typeface="Arial" charset="0"/>
                        <a:cs typeface="Arial" charset="0"/>
                      </a:endParaRPr>
                    </a:p>
                  </a:txBody>
                  <a:tcPr marL="44450" marR="44450" marT="0" marB="0" anchor="ctr"/>
                </a:tc>
                <a:extLst>
                  <a:ext uri="{0D108BD9-81ED-4DB2-BD59-A6C34878D82A}">
                    <a16:rowId xmlns:a16="http://schemas.microsoft.com/office/drawing/2014/main" val="10001"/>
                  </a:ext>
                </a:extLst>
              </a:tr>
            </a:tbl>
          </a:graphicData>
        </a:graphic>
      </p:graphicFrame>
      <p:sp>
        <p:nvSpPr>
          <p:cNvPr id="9" name="Rectangle 1"/>
          <p:cNvSpPr>
            <a:spLocks noChangeArrowheads="1"/>
          </p:cNvSpPr>
          <p:nvPr/>
        </p:nvSpPr>
        <p:spPr bwMode="auto">
          <a:xfrm>
            <a:off x="2627784" y="2381979"/>
            <a:ext cx="4588114"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GT" b="1" i="0" u="none" strike="noStrike" cap="none" normalizeH="0" baseline="0" dirty="0">
                <a:ln>
                  <a:noFill/>
                </a:ln>
                <a:solidFill>
                  <a:schemeClr val="tx1"/>
                </a:solidFill>
                <a:effectLst/>
                <a:latin typeface="Arial" charset="0"/>
                <a:ea typeface="Arial" charset="0"/>
                <a:cs typeface="Arial" charset="0"/>
              </a:rPr>
              <a:t>Recaudación del Sector Hidrocarburos</a:t>
            </a:r>
            <a:r>
              <a:rPr kumimoji="0" lang="es-GT" b="1" i="0" u="none" strike="noStrike" cap="none" normalizeH="0" baseline="30000" dirty="0">
                <a:ln>
                  <a:noFill/>
                </a:ln>
                <a:solidFill>
                  <a:schemeClr val="tx1"/>
                </a:solidFill>
                <a:effectLst/>
                <a:latin typeface="Arial" charset="0"/>
                <a:ea typeface="Arial" charset="0"/>
                <a:cs typeface="Arial" charset="0"/>
              </a:rPr>
              <a:t>1</a:t>
            </a:r>
            <a:r>
              <a:rPr kumimoji="0" lang="es-GT" sz="2000" b="1" i="0" u="none" strike="noStrike" cap="none" normalizeH="0" baseline="30000" dirty="0">
                <a:ln>
                  <a:noFill/>
                </a:ln>
                <a:solidFill>
                  <a:schemeClr val="tx1"/>
                </a:solidFill>
                <a:effectLst/>
                <a:latin typeface="Arial" charset="0"/>
                <a:ea typeface="Arial" charset="0"/>
                <a:cs typeface="Arial" charset="0"/>
              </a:rPr>
              <a:t>/</a:t>
            </a:r>
            <a:endParaRPr kumimoji="0" lang="es-GT" sz="1000" b="0" i="0" u="none" strike="noStrike" cap="none" normalizeH="0" baseline="0" dirty="0">
              <a:ln>
                <a:noFill/>
              </a:ln>
              <a:solidFill>
                <a:schemeClr val="tx1"/>
              </a:solidFill>
              <a:effectLst/>
              <a:latin typeface="Arial" charset="0"/>
              <a:ea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GT" sz="1400" b="0" i="0" u="none" strike="noStrike" cap="none" normalizeH="0" baseline="0" dirty="0">
                <a:ln>
                  <a:noFill/>
                </a:ln>
                <a:solidFill>
                  <a:schemeClr val="tx1"/>
                </a:solidFill>
                <a:effectLst/>
                <a:latin typeface="Arial" charset="0"/>
                <a:ea typeface="Arial" charset="0"/>
                <a:cs typeface="Arial" charset="0"/>
              </a:rPr>
              <a:t>Periodo 2010-2018</a:t>
            </a:r>
            <a:endParaRPr kumimoji="0" lang="es-GT" sz="1100" b="0" i="0" u="none" strike="noStrike" cap="none" normalizeH="0" baseline="0" dirty="0">
              <a:ln>
                <a:noFill/>
              </a:ln>
              <a:solidFill>
                <a:schemeClr val="tx1"/>
              </a:solidFill>
              <a:effectLst/>
              <a:latin typeface="Arial" charset="0"/>
              <a:ea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GT" sz="1400" b="0" i="0" u="none" strike="noStrike" cap="none" normalizeH="0" baseline="0" dirty="0">
                <a:ln>
                  <a:noFill/>
                </a:ln>
                <a:solidFill>
                  <a:schemeClr val="tx1"/>
                </a:solidFill>
                <a:effectLst/>
                <a:latin typeface="Arial" charset="0"/>
                <a:ea typeface="Arial" charset="0"/>
                <a:cs typeface="Arial" charset="0"/>
              </a:rPr>
              <a:t>Cifras en millones de Quetzales</a:t>
            </a:r>
            <a:endParaRPr kumimoji="0" lang="es-GT" sz="4000" b="0" i="0" u="none" strike="noStrike" cap="none" normalizeH="0" baseline="0" dirty="0">
              <a:ln>
                <a:noFill/>
              </a:ln>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1311462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72008"/>
            <a:ext cx="8229600" cy="764704"/>
          </a:xfrm>
        </p:spPr>
        <p:txBody>
          <a:bodyPr>
            <a:normAutofit/>
          </a:bodyPr>
          <a:lstStyle/>
          <a:p>
            <a:r>
              <a:rPr lang="es-MX" sz="2400" b="1" dirty="0">
                <a:solidFill>
                  <a:schemeClr val="bg1"/>
                </a:solidFill>
                <a:latin typeface="Arial" charset="0"/>
                <a:ea typeface="Arial" charset="0"/>
                <a:cs typeface="Arial" charset="0"/>
              </a:rPr>
              <a:t>Importancia fiscal de la actividad petrolera</a:t>
            </a:r>
            <a:endParaRPr lang="es-GT" sz="2400" b="1" dirty="0">
              <a:solidFill>
                <a:schemeClr val="bg1"/>
              </a:solidFill>
              <a:latin typeface="Arial" charset="0"/>
              <a:ea typeface="Arial" charset="0"/>
              <a:cs typeface="Arial" charset="0"/>
            </a:endParaRPr>
          </a:p>
        </p:txBody>
      </p:sp>
      <p:sp>
        <p:nvSpPr>
          <p:cNvPr id="6" name="5 Rectángulo"/>
          <p:cNvSpPr/>
          <p:nvPr/>
        </p:nvSpPr>
        <p:spPr>
          <a:xfrm>
            <a:off x="107504" y="6381328"/>
            <a:ext cx="1723549" cy="276999"/>
          </a:xfrm>
          <a:prstGeom prst="rect">
            <a:avLst/>
          </a:prstGeom>
        </p:spPr>
        <p:txBody>
          <a:bodyPr wrap="none">
            <a:spAutoFit/>
          </a:bodyPr>
          <a:lstStyle/>
          <a:p>
            <a:r>
              <a:rPr lang="es-MX" sz="1200" dirty="0">
                <a:latin typeface="Arial" charset="0"/>
                <a:ea typeface="Arial" charset="0"/>
                <a:cs typeface="Arial" charset="0"/>
              </a:rPr>
              <a:t>Fuente: Cifras SICOIN</a:t>
            </a:r>
            <a:endParaRPr lang="es-GT" sz="1200" dirty="0">
              <a:latin typeface="Arial" charset="0"/>
              <a:ea typeface="Arial" charset="0"/>
              <a:cs typeface="Arial" charset="0"/>
            </a:endParaRPr>
          </a:p>
        </p:txBody>
      </p:sp>
      <p:graphicFrame>
        <p:nvGraphicFramePr>
          <p:cNvPr id="7" name="6 Gráfico"/>
          <p:cNvGraphicFramePr/>
          <p:nvPr>
            <p:extLst>
              <p:ext uri="{D42A27DB-BD31-4B8C-83A1-F6EECF244321}">
                <p14:modId xmlns:p14="http://schemas.microsoft.com/office/powerpoint/2010/main" val="114730707"/>
              </p:ext>
            </p:extLst>
          </p:nvPr>
        </p:nvGraphicFramePr>
        <p:xfrm>
          <a:off x="395536" y="980728"/>
          <a:ext cx="8352928" cy="54726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42188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51520" y="260648"/>
            <a:ext cx="8928992" cy="504056"/>
          </a:xfrm>
        </p:spPr>
        <p:txBody>
          <a:bodyPr>
            <a:noAutofit/>
          </a:bodyPr>
          <a:lstStyle/>
          <a:p>
            <a:r>
              <a:rPr lang="es-GT" sz="2400" b="1" dirty="0">
                <a:solidFill>
                  <a:schemeClr val="bg1"/>
                </a:solidFill>
                <a:latin typeface="Arial" charset="0"/>
                <a:ea typeface="Arial" charset="0"/>
                <a:cs typeface="Arial" charset="0"/>
              </a:rPr>
              <a:t>Recursos transferidos a Consejos Departamentales de Desarrollo</a:t>
            </a:r>
            <a:br>
              <a:rPr lang="es-GT" sz="2400" b="1" dirty="0">
                <a:solidFill>
                  <a:schemeClr val="bg1"/>
                </a:solidFill>
                <a:latin typeface="Arial" charset="0"/>
                <a:ea typeface="Arial" charset="0"/>
                <a:cs typeface="Arial" charset="0"/>
              </a:rPr>
            </a:br>
            <a:r>
              <a:rPr lang="es-GT" sz="2400" b="1" dirty="0">
                <a:solidFill>
                  <a:schemeClr val="bg1"/>
                </a:solidFill>
                <a:latin typeface="Arial" charset="0"/>
                <a:ea typeface="Arial" charset="0"/>
                <a:cs typeface="Arial" charset="0"/>
              </a:rPr>
              <a:t>Periodo 2010-2018 </a:t>
            </a:r>
          </a:p>
        </p:txBody>
      </p:sp>
      <p:sp>
        <p:nvSpPr>
          <p:cNvPr id="6" name="5 Rectángulo"/>
          <p:cNvSpPr/>
          <p:nvPr/>
        </p:nvSpPr>
        <p:spPr>
          <a:xfrm>
            <a:off x="107504" y="6381328"/>
            <a:ext cx="1723549" cy="276999"/>
          </a:xfrm>
          <a:prstGeom prst="rect">
            <a:avLst/>
          </a:prstGeom>
        </p:spPr>
        <p:txBody>
          <a:bodyPr wrap="none">
            <a:spAutoFit/>
          </a:bodyPr>
          <a:lstStyle/>
          <a:p>
            <a:r>
              <a:rPr lang="es-MX" sz="1200" dirty="0">
                <a:latin typeface="Arial" charset="0"/>
                <a:ea typeface="Arial" charset="0"/>
                <a:cs typeface="Arial" charset="0"/>
              </a:rPr>
              <a:t>Fuente: Cifras SICOIN</a:t>
            </a:r>
            <a:endParaRPr lang="es-GT" sz="1200" dirty="0">
              <a:latin typeface="Arial" charset="0"/>
              <a:ea typeface="Arial" charset="0"/>
              <a:cs typeface="Arial" charset="0"/>
            </a:endParaRPr>
          </a:p>
        </p:txBody>
      </p:sp>
      <p:graphicFrame>
        <p:nvGraphicFramePr>
          <p:cNvPr id="5" name="4 Gráfico"/>
          <p:cNvGraphicFramePr/>
          <p:nvPr>
            <p:extLst>
              <p:ext uri="{D42A27DB-BD31-4B8C-83A1-F6EECF244321}">
                <p14:modId xmlns:p14="http://schemas.microsoft.com/office/powerpoint/2010/main" val="1983538430"/>
              </p:ext>
            </p:extLst>
          </p:nvPr>
        </p:nvGraphicFramePr>
        <p:xfrm>
          <a:off x="755576" y="1125031"/>
          <a:ext cx="7704856" cy="5472608"/>
        </p:xfrm>
        <a:graphic>
          <a:graphicData uri="http://schemas.openxmlformats.org/drawingml/2006/chart">
            <c:chart xmlns:c="http://schemas.openxmlformats.org/drawingml/2006/chart" xmlns:r="http://schemas.openxmlformats.org/officeDocument/2006/relationships" r:id="rId2"/>
          </a:graphicData>
        </a:graphic>
      </p:graphicFrame>
      <p:pic>
        <p:nvPicPr>
          <p:cNvPr id="8" name="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1484784"/>
            <a:ext cx="5544616" cy="4752528"/>
          </a:xfrm>
          <a:prstGeom prst="rect">
            <a:avLst/>
          </a:prstGeom>
          <a:noFill/>
        </p:spPr>
      </p:pic>
    </p:spTree>
    <p:extLst>
      <p:ext uri="{BB962C8B-B14F-4D97-AF65-F5344CB8AC3E}">
        <p14:creationId xmlns:p14="http://schemas.microsoft.com/office/powerpoint/2010/main" val="2021908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7500"/>
            <a:ext cx="8229600" cy="778098"/>
          </a:xfrm>
        </p:spPr>
        <p:txBody>
          <a:bodyPr>
            <a:normAutofit/>
          </a:bodyPr>
          <a:lstStyle/>
          <a:p>
            <a:r>
              <a:rPr lang="es-MX" sz="2400" b="1" dirty="0">
                <a:solidFill>
                  <a:schemeClr val="bg1"/>
                </a:solidFill>
                <a:latin typeface="Arial" charset="0"/>
                <a:ea typeface="Arial" charset="0"/>
                <a:cs typeface="Arial" charset="0"/>
              </a:rPr>
              <a:t>Destino de los recursos </a:t>
            </a:r>
            <a:endParaRPr lang="es-GT" sz="2400" b="1" dirty="0">
              <a:solidFill>
                <a:schemeClr val="bg1"/>
              </a:solidFill>
              <a:latin typeface="Arial" charset="0"/>
              <a:ea typeface="Arial" charset="0"/>
              <a:cs typeface="Arial" charset="0"/>
            </a:endParaRPr>
          </a:p>
        </p:txBody>
      </p:sp>
      <p:sp>
        <p:nvSpPr>
          <p:cNvPr id="3" name="2 Marcador de contenido"/>
          <p:cNvSpPr>
            <a:spLocks noGrp="1"/>
          </p:cNvSpPr>
          <p:nvPr>
            <p:ph idx="1"/>
          </p:nvPr>
        </p:nvSpPr>
        <p:spPr>
          <a:xfrm>
            <a:off x="539552" y="1484784"/>
            <a:ext cx="8229600" cy="4525963"/>
          </a:xfrm>
        </p:spPr>
        <p:txBody>
          <a:bodyPr>
            <a:normAutofit/>
          </a:bodyPr>
          <a:lstStyle/>
          <a:p>
            <a:pPr marL="0" indent="0" algn="just">
              <a:buNone/>
            </a:pPr>
            <a:r>
              <a:rPr lang="es-GT" sz="1800" dirty="0">
                <a:latin typeface="Arial" charset="0"/>
                <a:ea typeface="Arial" charset="0"/>
                <a:cs typeface="Arial" charset="0"/>
              </a:rPr>
              <a:t>El reglamento de Ley de </a:t>
            </a:r>
            <a:r>
              <a:rPr lang="es-GT" sz="1800" dirty="0" err="1">
                <a:latin typeface="Arial" charset="0"/>
                <a:ea typeface="Arial" charset="0"/>
                <a:cs typeface="Arial" charset="0"/>
              </a:rPr>
              <a:t>Fonpetrol</a:t>
            </a:r>
            <a:r>
              <a:rPr lang="es-GT" sz="1800" dirty="0">
                <a:latin typeface="Arial" charset="0"/>
                <a:ea typeface="Arial" charset="0"/>
                <a:cs typeface="Arial" charset="0"/>
              </a:rPr>
              <a:t> establece que los recursos distribuidos, deberán ser destinados, al desarrollo del interior del país y al estudio y desarrollo de fuentes nuevas y renovables de energía, así como a infraestructura, desarrollo rural, turismo sostenible e inversión social. </a:t>
            </a:r>
          </a:p>
          <a:p>
            <a:pPr marL="0" indent="0" algn="just">
              <a:buNone/>
            </a:pPr>
            <a:endParaRPr lang="es-GT" sz="1800" dirty="0">
              <a:latin typeface="Arial" charset="0"/>
              <a:ea typeface="Arial" charset="0"/>
              <a:cs typeface="Arial" charset="0"/>
            </a:endParaRPr>
          </a:p>
          <a:p>
            <a:pPr marL="0" indent="0" algn="just">
              <a:buNone/>
            </a:pPr>
            <a:r>
              <a:rPr lang="es-GT" sz="1800" dirty="0">
                <a:latin typeface="Arial" charset="0"/>
                <a:ea typeface="Arial" charset="0"/>
                <a:cs typeface="Arial" charset="0"/>
              </a:rPr>
              <a:t>Sin embargo, de acuerdo con el Sistema de Contabilidad Integrada SICOIN, durante el periodo de análisis, las transferencias realizadas hacia los Consejos de Desarrollo, correspondientes a los recursos de FONPETROL, se dirigen en su totalidad hacia la finalidad Urbanización y Servicios comunitarios, concretamente a la función Desarrollo Comunitario, lo que no permite establecer el destino específico de las asignaciones y por ende el cumplimiento de la normativa.</a:t>
            </a:r>
          </a:p>
          <a:p>
            <a:endParaRPr lang="es-GT" sz="2800" dirty="0">
              <a:latin typeface="Arial" charset="0"/>
              <a:ea typeface="Arial" charset="0"/>
              <a:cs typeface="Arial" charset="0"/>
            </a:endParaRPr>
          </a:p>
        </p:txBody>
      </p:sp>
    </p:spTree>
    <p:extLst>
      <p:ext uri="{BB962C8B-B14F-4D97-AF65-F5344CB8AC3E}">
        <p14:creationId xmlns:p14="http://schemas.microsoft.com/office/powerpoint/2010/main" val="1023755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51520" y="332656"/>
            <a:ext cx="8445624" cy="404664"/>
          </a:xfrm>
        </p:spPr>
        <p:txBody>
          <a:bodyPr>
            <a:noAutofit/>
          </a:bodyPr>
          <a:lstStyle/>
          <a:p>
            <a:r>
              <a:rPr lang="es-GT" sz="2400" b="1" dirty="0">
                <a:solidFill>
                  <a:schemeClr val="bg1"/>
                </a:solidFill>
                <a:latin typeface="Arial" charset="0"/>
                <a:ea typeface="Arial" charset="0"/>
                <a:cs typeface="Arial" charset="0"/>
              </a:rPr>
              <a:t>Sostenibilidad de los ingresos </a:t>
            </a:r>
          </a:p>
        </p:txBody>
      </p:sp>
      <p:sp>
        <p:nvSpPr>
          <p:cNvPr id="6" name="5 Rectángulo"/>
          <p:cNvSpPr/>
          <p:nvPr/>
        </p:nvSpPr>
        <p:spPr>
          <a:xfrm>
            <a:off x="110991" y="6201433"/>
            <a:ext cx="7678962" cy="646331"/>
          </a:xfrm>
          <a:prstGeom prst="rect">
            <a:avLst/>
          </a:prstGeom>
        </p:spPr>
        <p:txBody>
          <a:bodyPr wrap="none">
            <a:spAutoFit/>
          </a:bodyPr>
          <a:lstStyle/>
          <a:p>
            <a:r>
              <a:rPr lang="es-MX" sz="1200" dirty="0">
                <a:latin typeface="Arial" charset="0"/>
                <a:ea typeface="Arial" charset="0"/>
                <a:cs typeface="Arial" charset="0"/>
              </a:rPr>
              <a:t>Fuente: Cifras Ministerio de Energía y Minas. Revista Hidrocarburos. </a:t>
            </a:r>
            <a:endParaRPr lang="es-GT" sz="1200" dirty="0">
              <a:latin typeface="Arial" charset="0"/>
              <a:ea typeface="Arial" charset="0"/>
              <a:cs typeface="Arial" charset="0"/>
            </a:endParaRPr>
          </a:p>
          <a:p>
            <a:r>
              <a:rPr lang="es-GT" sz="1200" dirty="0">
                <a:latin typeface="Arial" charset="0"/>
                <a:ea typeface="Arial" charset="0"/>
                <a:cs typeface="Arial" charset="0"/>
              </a:rPr>
              <a:t>Disponible en el link: </a:t>
            </a:r>
            <a:r>
              <a:rPr lang="es-GT" sz="1200" u="sng" dirty="0">
                <a:latin typeface="Arial" charset="0"/>
                <a:ea typeface="Arial" charset="0"/>
                <a:cs typeface="Arial" charset="0"/>
                <a:hlinkClick r:id="rId2"/>
              </a:rPr>
              <a:t>http://www.mem.gob.gt/wp-content/uploads/2019/03/2018-Revista-Hidrocarburos-04T.pdf</a:t>
            </a:r>
            <a:endParaRPr lang="es-GT" sz="1200" dirty="0">
              <a:latin typeface="Arial" charset="0"/>
              <a:ea typeface="Arial" charset="0"/>
              <a:cs typeface="Arial" charset="0"/>
            </a:endParaRPr>
          </a:p>
          <a:p>
            <a:endParaRPr lang="es-GT" sz="1200" dirty="0">
              <a:latin typeface="Arial" charset="0"/>
              <a:ea typeface="Arial" charset="0"/>
              <a:cs typeface="Arial" charset="0"/>
            </a:endParaRPr>
          </a:p>
        </p:txBody>
      </p:sp>
      <p:graphicFrame>
        <p:nvGraphicFramePr>
          <p:cNvPr id="2" name="1 Tabla"/>
          <p:cNvGraphicFramePr>
            <a:graphicFrameLocks noGrp="1"/>
          </p:cNvGraphicFramePr>
          <p:nvPr>
            <p:extLst>
              <p:ext uri="{D42A27DB-BD31-4B8C-83A1-F6EECF244321}">
                <p14:modId xmlns:p14="http://schemas.microsoft.com/office/powerpoint/2010/main" val="360705205"/>
              </p:ext>
            </p:extLst>
          </p:nvPr>
        </p:nvGraphicFramePr>
        <p:xfrm>
          <a:off x="179512" y="1156499"/>
          <a:ext cx="8784975" cy="5044934"/>
        </p:xfrm>
        <a:graphic>
          <a:graphicData uri="http://schemas.openxmlformats.org/drawingml/2006/table">
            <a:tbl>
              <a:tblPr firstRow="1" firstCol="1" bandRow="1"/>
              <a:tblGrid>
                <a:gridCol w="1584176">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251492">
                  <a:extLst>
                    <a:ext uri="{9D8B030D-6E8A-4147-A177-3AD203B41FA5}">
                      <a16:colId xmlns:a16="http://schemas.microsoft.com/office/drawing/2014/main" val="20003"/>
                    </a:ext>
                  </a:extLst>
                </a:gridCol>
                <a:gridCol w="1137717">
                  <a:extLst>
                    <a:ext uri="{9D8B030D-6E8A-4147-A177-3AD203B41FA5}">
                      <a16:colId xmlns:a16="http://schemas.microsoft.com/office/drawing/2014/main" val="20004"/>
                    </a:ext>
                  </a:extLst>
                </a:gridCol>
                <a:gridCol w="1109651">
                  <a:extLst>
                    <a:ext uri="{9D8B030D-6E8A-4147-A177-3AD203B41FA5}">
                      <a16:colId xmlns:a16="http://schemas.microsoft.com/office/drawing/2014/main" val="20005"/>
                    </a:ext>
                  </a:extLst>
                </a:gridCol>
                <a:gridCol w="1109651">
                  <a:extLst>
                    <a:ext uri="{9D8B030D-6E8A-4147-A177-3AD203B41FA5}">
                      <a16:colId xmlns:a16="http://schemas.microsoft.com/office/drawing/2014/main" val="20006"/>
                    </a:ext>
                  </a:extLst>
                </a:gridCol>
              </a:tblGrid>
              <a:tr h="1171448">
                <a:tc>
                  <a:txBody>
                    <a:bodyPr/>
                    <a:lstStyle/>
                    <a:p>
                      <a:pPr algn="ctr">
                        <a:spcAft>
                          <a:spcPts val="0"/>
                        </a:spcAft>
                      </a:pPr>
                      <a:r>
                        <a:rPr lang="es-GT" sz="1400" dirty="0">
                          <a:effectLst/>
                          <a:latin typeface="Arial" charset="0"/>
                          <a:ea typeface="Arial" charset="0"/>
                          <a:cs typeface="Arial" charset="0"/>
                        </a:rPr>
                        <a:t>Contrato</a:t>
                      </a:r>
                      <a:endParaRPr lang="es-GT" sz="2800" dirty="0">
                        <a:effectLst/>
                        <a:latin typeface="Arial" charset="0"/>
                        <a:ea typeface="Arial" charset="0"/>
                        <a:cs typeface="Arial"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es-GT" sz="1400">
                          <a:effectLst/>
                          <a:latin typeface="Arial" charset="0"/>
                          <a:ea typeface="Arial" charset="0"/>
                          <a:cs typeface="Arial" charset="0"/>
                        </a:rPr>
                        <a:t>Campo  </a:t>
                      </a:r>
                      <a:endParaRPr lang="es-GT" sz="28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es-GT" sz="1400" dirty="0">
                          <a:effectLst/>
                          <a:latin typeface="Arial" charset="0"/>
                          <a:ea typeface="Arial" charset="0"/>
                          <a:cs typeface="Arial" charset="0"/>
                        </a:rPr>
                        <a:t>Petróleo Original en Sitio      (Barriles)</a:t>
                      </a:r>
                      <a:endParaRPr lang="es-GT" sz="2800" dirty="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es-GT" sz="1400" dirty="0">
                          <a:effectLst/>
                          <a:latin typeface="Arial" charset="0"/>
                          <a:ea typeface="Arial" charset="0"/>
                          <a:cs typeface="Arial" charset="0"/>
                        </a:rPr>
                        <a:t>Total Producido (Barriles)</a:t>
                      </a:r>
                      <a:endParaRPr lang="es-GT" sz="2800" dirty="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es-GT" sz="1400">
                          <a:effectLst/>
                          <a:latin typeface="Arial" charset="0"/>
                          <a:ea typeface="Arial" charset="0"/>
                          <a:cs typeface="Arial" charset="0"/>
                        </a:rPr>
                        <a:t>Reservas Remanentes (Barriles)</a:t>
                      </a:r>
                      <a:endParaRPr lang="es-GT" sz="28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es-GT" sz="1400">
                          <a:effectLst/>
                          <a:latin typeface="Arial" charset="0"/>
                          <a:ea typeface="Arial" charset="0"/>
                          <a:cs typeface="Arial" charset="0"/>
                        </a:rPr>
                        <a:t>Volumen de extracción anual  (Barriles)</a:t>
                      </a:r>
                      <a:endParaRPr lang="es-GT" sz="28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es-GT" sz="1400">
                          <a:effectLst/>
                          <a:latin typeface="Arial" charset="0"/>
                          <a:ea typeface="Arial" charset="0"/>
                          <a:cs typeface="Arial" charset="0"/>
                        </a:rPr>
                        <a:t>Duración estimada de Reservas      (años )</a:t>
                      </a:r>
                      <a:endParaRPr lang="es-GT" sz="28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0000"/>
                  </a:ext>
                </a:extLst>
              </a:tr>
              <a:tr h="436785">
                <a:tc>
                  <a:txBody>
                    <a:bodyPr/>
                    <a:lstStyle/>
                    <a:p>
                      <a:pPr algn="ctr">
                        <a:spcAft>
                          <a:spcPts val="0"/>
                        </a:spcAft>
                      </a:pPr>
                      <a:r>
                        <a:rPr lang="es-GT" sz="1300" b="1" dirty="0">
                          <a:effectLst/>
                          <a:latin typeface="Arial" charset="0"/>
                          <a:ea typeface="Arial" charset="0"/>
                          <a:cs typeface="Arial" charset="0"/>
                        </a:rPr>
                        <a:t>Contrato 2-85</a:t>
                      </a: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300" b="1" dirty="0" err="1">
                          <a:effectLst/>
                          <a:latin typeface="Arial" charset="0"/>
                          <a:ea typeface="Arial" charset="0"/>
                          <a:cs typeface="Arial" charset="0"/>
                        </a:rPr>
                        <a:t>Xan</a:t>
                      </a:r>
                      <a:endParaRPr lang="es-GT" sz="1300" b="1" dirty="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300" b="1" dirty="0">
                          <a:effectLst/>
                          <a:latin typeface="Arial" charset="0"/>
                          <a:ea typeface="Arial" charset="0"/>
                          <a:cs typeface="Arial" charset="0"/>
                        </a:rPr>
                        <a:t>358,400,000.00</a:t>
                      </a: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300" b="1" dirty="0">
                          <a:effectLst/>
                          <a:latin typeface="Arial" charset="0"/>
                          <a:ea typeface="Arial" charset="0"/>
                          <a:cs typeface="Arial" charset="0"/>
                        </a:rPr>
                        <a:t>132,786,492.16</a:t>
                      </a: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300" b="1" dirty="0">
                          <a:effectLst/>
                          <a:latin typeface="Arial" charset="0"/>
                          <a:ea typeface="Arial" charset="0"/>
                          <a:cs typeface="Arial" charset="0"/>
                        </a:rPr>
                        <a:t>28,493,507.84</a:t>
                      </a: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300" b="1" dirty="0">
                          <a:effectLst/>
                          <a:latin typeface="Arial" charset="0"/>
                          <a:ea typeface="Arial" charset="0"/>
                          <a:cs typeface="Arial" charset="0"/>
                        </a:rPr>
                        <a:t>2,808,669.90</a:t>
                      </a: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300" b="1" dirty="0">
                          <a:effectLst/>
                          <a:latin typeface="Arial" charset="0"/>
                          <a:ea typeface="Arial" charset="0"/>
                          <a:cs typeface="Arial" charset="0"/>
                        </a:rPr>
                        <a:t>10.14</a:t>
                      </a:r>
                    </a:p>
                  </a:txBody>
                  <a:tcPr marL="44450" marR="44450" marT="0" marB="0" anchor="ctr">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436785">
                <a:tc rowSpan="4">
                  <a:txBody>
                    <a:bodyPr/>
                    <a:lstStyle/>
                    <a:p>
                      <a:pPr algn="ctr">
                        <a:spcAft>
                          <a:spcPts val="0"/>
                        </a:spcAft>
                      </a:pPr>
                      <a:r>
                        <a:rPr lang="es-GT" sz="1400">
                          <a:effectLst/>
                          <a:latin typeface="Arial" charset="0"/>
                          <a:ea typeface="Arial" charset="0"/>
                          <a:cs typeface="Arial" charset="0"/>
                        </a:rPr>
                        <a:t>Contrato 1-2006                           Contratos 1-2007 / 2-2009</a:t>
                      </a:r>
                      <a:endParaRPr lang="es-GT" sz="2800">
                        <a:effectLst/>
                        <a:latin typeface="Arial" charset="0"/>
                        <a:ea typeface="Arial" charset="0"/>
                        <a:cs typeface="Arial"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400">
                          <a:effectLst/>
                          <a:latin typeface="Arial" charset="0"/>
                          <a:ea typeface="Arial" charset="0"/>
                          <a:cs typeface="Arial" charset="0"/>
                        </a:rPr>
                        <a:t>Rubelsanto</a:t>
                      </a:r>
                      <a:endParaRPr lang="es-GT" sz="28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200">
                          <a:effectLst/>
                          <a:latin typeface="Arial" charset="0"/>
                          <a:ea typeface="Arial" charset="0"/>
                          <a:cs typeface="Arial" charset="0"/>
                        </a:rPr>
                        <a:t>145,629,700.00</a:t>
                      </a:r>
                      <a:endParaRPr lang="es-GT" sz="24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200">
                          <a:effectLst/>
                          <a:latin typeface="Arial" charset="0"/>
                          <a:ea typeface="Arial" charset="0"/>
                          <a:cs typeface="Arial" charset="0"/>
                        </a:rPr>
                        <a:t>10,210,502.36</a:t>
                      </a:r>
                      <a:endParaRPr lang="es-GT" sz="24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200">
                          <a:effectLst/>
                          <a:latin typeface="Arial" charset="0"/>
                          <a:ea typeface="Arial" charset="0"/>
                          <a:cs typeface="Arial" charset="0"/>
                        </a:rPr>
                        <a:t>18,915,437.64</a:t>
                      </a:r>
                      <a:endParaRPr lang="es-GT" sz="24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rowSpan="4">
                  <a:txBody>
                    <a:bodyPr/>
                    <a:lstStyle/>
                    <a:p>
                      <a:pPr algn="r">
                        <a:spcAft>
                          <a:spcPts val="0"/>
                        </a:spcAft>
                      </a:pPr>
                      <a:r>
                        <a:rPr lang="es-GT" sz="1200" dirty="0">
                          <a:effectLst/>
                          <a:latin typeface="Arial" charset="0"/>
                          <a:ea typeface="Arial" charset="0"/>
                          <a:cs typeface="Arial" charset="0"/>
                        </a:rPr>
                        <a:t>456,077.22</a:t>
                      </a:r>
                      <a:endParaRPr lang="es-GT" sz="2400" dirty="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rowSpan="4">
                  <a:txBody>
                    <a:bodyPr/>
                    <a:lstStyle/>
                    <a:p>
                      <a:pPr algn="r">
                        <a:spcAft>
                          <a:spcPts val="0"/>
                        </a:spcAft>
                      </a:pPr>
                      <a:r>
                        <a:rPr lang="es-GT" sz="1200">
                          <a:effectLst/>
                          <a:latin typeface="Arial" charset="0"/>
                          <a:ea typeface="Arial" charset="0"/>
                          <a:cs typeface="Arial" charset="0"/>
                        </a:rPr>
                        <a:t>85.45</a:t>
                      </a:r>
                      <a:endParaRPr lang="es-GT" sz="24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2"/>
                  </a:ext>
                </a:extLst>
              </a:tr>
              <a:tr h="436785">
                <a:tc vMerge="1">
                  <a:txBody>
                    <a:bodyPr/>
                    <a:lstStyle/>
                    <a:p>
                      <a:endParaRPr lang="es-GT"/>
                    </a:p>
                  </a:txBody>
                  <a:tcPr/>
                </a:tc>
                <a:tc>
                  <a:txBody>
                    <a:bodyPr/>
                    <a:lstStyle/>
                    <a:p>
                      <a:pPr algn="ctr">
                        <a:spcAft>
                          <a:spcPts val="0"/>
                        </a:spcAft>
                      </a:pPr>
                      <a:r>
                        <a:rPr lang="es-GT" sz="1400">
                          <a:effectLst/>
                          <a:latin typeface="Arial" charset="0"/>
                          <a:ea typeface="Arial" charset="0"/>
                          <a:cs typeface="Arial" charset="0"/>
                        </a:rPr>
                        <a:t>Chinaja Oeste</a:t>
                      </a:r>
                      <a:endParaRPr lang="es-GT" sz="28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200">
                          <a:effectLst/>
                          <a:latin typeface="Arial" charset="0"/>
                          <a:ea typeface="Arial" charset="0"/>
                          <a:cs typeface="Arial" charset="0"/>
                        </a:rPr>
                        <a:t>63,336,900.00</a:t>
                      </a:r>
                      <a:endParaRPr lang="es-GT" sz="24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200">
                          <a:effectLst/>
                          <a:latin typeface="Arial" charset="0"/>
                          <a:ea typeface="Arial" charset="0"/>
                          <a:cs typeface="Arial" charset="0"/>
                        </a:rPr>
                        <a:t>7,894,805.83</a:t>
                      </a:r>
                      <a:endParaRPr lang="es-GT" sz="24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200" dirty="0">
                          <a:effectLst/>
                          <a:latin typeface="Arial" charset="0"/>
                          <a:ea typeface="Arial" charset="0"/>
                          <a:cs typeface="Arial" charset="0"/>
                        </a:rPr>
                        <a:t>4,772,574.17</a:t>
                      </a:r>
                      <a:endParaRPr lang="es-GT" sz="2400" dirty="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lang="es-GT"/>
                    </a:p>
                  </a:txBody>
                  <a:tcPr/>
                </a:tc>
                <a:tc vMerge="1">
                  <a:txBody>
                    <a:bodyPr/>
                    <a:lstStyle/>
                    <a:p>
                      <a:endParaRPr lang="es-GT"/>
                    </a:p>
                  </a:txBody>
                  <a:tcPr/>
                </a:tc>
                <a:extLst>
                  <a:ext uri="{0D108BD9-81ED-4DB2-BD59-A6C34878D82A}">
                    <a16:rowId xmlns:a16="http://schemas.microsoft.com/office/drawing/2014/main" val="10003"/>
                  </a:ext>
                </a:extLst>
              </a:tr>
              <a:tr h="436785">
                <a:tc vMerge="1">
                  <a:txBody>
                    <a:bodyPr/>
                    <a:lstStyle/>
                    <a:p>
                      <a:endParaRPr lang="es-GT"/>
                    </a:p>
                  </a:txBody>
                  <a:tcPr/>
                </a:tc>
                <a:tc>
                  <a:txBody>
                    <a:bodyPr/>
                    <a:lstStyle/>
                    <a:p>
                      <a:pPr algn="ctr">
                        <a:spcAft>
                          <a:spcPts val="0"/>
                        </a:spcAft>
                      </a:pPr>
                      <a:r>
                        <a:rPr lang="es-GT" sz="1400">
                          <a:effectLst/>
                          <a:latin typeface="Arial" charset="0"/>
                          <a:ea typeface="Arial" charset="0"/>
                          <a:cs typeface="Arial" charset="0"/>
                        </a:rPr>
                        <a:t>Caribe</a:t>
                      </a:r>
                      <a:endParaRPr lang="es-GT" sz="28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200">
                          <a:effectLst/>
                          <a:latin typeface="Arial" charset="0"/>
                          <a:ea typeface="Arial" charset="0"/>
                          <a:cs typeface="Arial" charset="0"/>
                        </a:rPr>
                        <a:t>12,765,570.00</a:t>
                      </a:r>
                      <a:endParaRPr lang="es-GT" sz="24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200">
                          <a:effectLst/>
                          <a:latin typeface="Arial" charset="0"/>
                          <a:ea typeface="Arial" charset="0"/>
                          <a:cs typeface="Arial" charset="0"/>
                        </a:rPr>
                        <a:t>899,780.29</a:t>
                      </a:r>
                      <a:endParaRPr lang="es-GT" sz="24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200" dirty="0">
                          <a:effectLst/>
                          <a:latin typeface="Arial" charset="0"/>
                          <a:ea typeface="Arial" charset="0"/>
                          <a:cs typeface="Arial" charset="0"/>
                        </a:rPr>
                        <a:t>1,653,333.71</a:t>
                      </a:r>
                      <a:endParaRPr lang="es-GT" sz="2400" dirty="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lang="es-GT"/>
                    </a:p>
                  </a:txBody>
                  <a:tcPr/>
                </a:tc>
                <a:tc vMerge="1">
                  <a:txBody>
                    <a:bodyPr/>
                    <a:lstStyle/>
                    <a:p>
                      <a:endParaRPr lang="es-GT"/>
                    </a:p>
                  </a:txBody>
                  <a:tcPr/>
                </a:tc>
                <a:extLst>
                  <a:ext uri="{0D108BD9-81ED-4DB2-BD59-A6C34878D82A}">
                    <a16:rowId xmlns:a16="http://schemas.microsoft.com/office/drawing/2014/main" val="10004"/>
                  </a:ext>
                </a:extLst>
              </a:tr>
              <a:tr h="436785">
                <a:tc vMerge="1">
                  <a:txBody>
                    <a:bodyPr/>
                    <a:lstStyle/>
                    <a:p>
                      <a:endParaRPr lang="es-GT"/>
                    </a:p>
                  </a:txBody>
                  <a:tcPr/>
                </a:tc>
                <a:tc>
                  <a:txBody>
                    <a:bodyPr/>
                    <a:lstStyle/>
                    <a:p>
                      <a:pPr algn="ctr">
                        <a:spcAft>
                          <a:spcPts val="0"/>
                        </a:spcAft>
                      </a:pPr>
                      <a:r>
                        <a:rPr lang="es-GT" sz="1400">
                          <a:effectLst/>
                          <a:latin typeface="Arial" charset="0"/>
                          <a:ea typeface="Arial" charset="0"/>
                          <a:cs typeface="Arial" charset="0"/>
                        </a:rPr>
                        <a:t>Tierra Blanca</a:t>
                      </a:r>
                      <a:endParaRPr lang="es-GT" sz="28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200">
                          <a:effectLst/>
                          <a:latin typeface="Arial" charset="0"/>
                          <a:ea typeface="Arial" charset="0"/>
                          <a:cs typeface="Arial" charset="0"/>
                        </a:rPr>
                        <a:t>111,845,700.00</a:t>
                      </a:r>
                      <a:endParaRPr lang="es-GT" sz="24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200">
                          <a:effectLst/>
                          <a:latin typeface="Arial" charset="0"/>
                          <a:ea typeface="Arial" charset="0"/>
                          <a:cs typeface="Arial" charset="0"/>
                        </a:rPr>
                        <a:t>8,740,600.84</a:t>
                      </a:r>
                      <a:endParaRPr lang="es-GT" sz="24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200" dirty="0">
                          <a:effectLst/>
                          <a:latin typeface="Arial" charset="0"/>
                          <a:ea typeface="Arial" charset="0"/>
                          <a:cs typeface="Arial" charset="0"/>
                        </a:rPr>
                        <a:t>13,628,539.16</a:t>
                      </a:r>
                      <a:endParaRPr lang="es-GT" sz="2400" dirty="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lang="es-GT"/>
                    </a:p>
                  </a:txBody>
                  <a:tcPr/>
                </a:tc>
                <a:tc vMerge="1">
                  <a:txBody>
                    <a:bodyPr/>
                    <a:lstStyle/>
                    <a:p>
                      <a:endParaRPr lang="es-GT"/>
                    </a:p>
                  </a:txBody>
                  <a:tcPr/>
                </a:tc>
                <a:extLst>
                  <a:ext uri="{0D108BD9-81ED-4DB2-BD59-A6C34878D82A}">
                    <a16:rowId xmlns:a16="http://schemas.microsoft.com/office/drawing/2014/main" val="10005"/>
                  </a:ext>
                </a:extLst>
              </a:tr>
              <a:tr h="436785">
                <a:tc rowSpan="2">
                  <a:txBody>
                    <a:bodyPr/>
                    <a:lstStyle/>
                    <a:p>
                      <a:pPr algn="ctr">
                        <a:spcAft>
                          <a:spcPts val="0"/>
                        </a:spcAft>
                      </a:pPr>
                      <a:r>
                        <a:rPr lang="es-GT" sz="1400">
                          <a:effectLst/>
                          <a:latin typeface="Arial" charset="0"/>
                          <a:ea typeface="Arial" charset="0"/>
                          <a:cs typeface="Arial" charset="0"/>
                        </a:rPr>
                        <a:t>Contrato 1-91</a:t>
                      </a:r>
                      <a:endParaRPr lang="es-GT" sz="2800">
                        <a:effectLst/>
                        <a:latin typeface="Arial" charset="0"/>
                        <a:ea typeface="Arial" charset="0"/>
                        <a:cs typeface="Arial"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400">
                          <a:effectLst/>
                          <a:latin typeface="Arial" charset="0"/>
                          <a:ea typeface="Arial" charset="0"/>
                          <a:cs typeface="Arial" charset="0"/>
                        </a:rPr>
                        <a:t>Chocop</a:t>
                      </a:r>
                      <a:endParaRPr lang="es-GT" sz="28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200">
                          <a:effectLst/>
                          <a:latin typeface="Arial" charset="0"/>
                          <a:ea typeface="Arial" charset="0"/>
                          <a:cs typeface="Arial" charset="0"/>
                        </a:rPr>
                        <a:t>88,100,000.00</a:t>
                      </a:r>
                      <a:endParaRPr lang="es-GT" sz="24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200">
                          <a:effectLst/>
                          <a:latin typeface="Arial" charset="0"/>
                          <a:ea typeface="Arial" charset="0"/>
                          <a:cs typeface="Arial" charset="0"/>
                        </a:rPr>
                        <a:t>994,949.59</a:t>
                      </a:r>
                      <a:endParaRPr lang="es-GT" sz="24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200">
                          <a:effectLst/>
                          <a:latin typeface="Arial" charset="0"/>
                          <a:ea typeface="Arial" charset="0"/>
                          <a:cs typeface="Arial" charset="0"/>
                        </a:rPr>
                        <a:t>11,062,050.41</a:t>
                      </a:r>
                      <a:endParaRPr lang="es-GT" sz="24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rowSpan="2">
                  <a:txBody>
                    <a:bodyPr/>
                    <a:lstStyle/>
                    <a:p>
                      <a:pPr algn="r">
                        <a:spcAft>
                          <a:spcPts val="0"/>
                        </a:spcAft>
                      </a:pPr>
                      <a:r>
                        <a:rPr lang="es-GT" sz="1200">
                          <a:effectLst/>
                          <a:latin typeface="Arial" charset="0"/>
                          <a:ea typeface="Arial" charset="0"/>
                          <a:cs typeface="Arial" charset="0"/>
                        </a:rPr>
                        <a:t>17,811.86</a:t>
                      </a:r>
                      <a:endParaRPr lang="es-GT" sz="24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rowSpan="2">
                  <a:txBody>
                    <a:bodyPr/>
                    <a:lstStyle/>
                    <a:p>
                      <a:pPr algn="r">
                        <a:spcAft>
                          <a:spcPts val="0"/>
                        </a:spcAft>
                      </a:pPr>
                      <a:r>
                        <a:rPr lang="es-GT" sz="1200" dirty="0">
                          <a:effectLst/>
                          <a:latin typeface="Arial" charset="0"/>
                          <a:ea typeface="Arial" charset="0"/>
                          <a:cs typeface="Arial" charset="0"/>
                        </a:rPr>
                        <a:t>632.57</a:t>
                      </a:r>
                      <a:endParaRPr lang="es-GT" sz="2400" dirty="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6"/>
                  </a:ext>
                </a:extLst>
              </a:tr>
              <a:tr h="379206">
                <a:tc vMerge="1">
                  <a:txBody>
                    <a:bodyPr/>
                    <a:lstStyle/>
                    <a:p>
                      <a:endParaRPr lang="es-GT"/>
                    </a:p>
                  </a:txBody>
                  <a:tcPr/>
                </a:tc>
                <a:tc>
                  <a:txBody>
                    <a:bodyPr/>
                    <a:lstStyle/>
                    <a:p>
                      <a:pPr algn="ctr">
                        <a:spcAft>
                          <a:spcPts val="0"/>
                        </a:spcAft>
                      </a:pPr>
                      <a:r>
                        <a:rPr lang="es-GT" sz="1400">
                          <a:effectLst/>
                          <a:latin typeface="Arial" charset="0"/>
                          <a:ea typeface="Arial" charset="0"/>
                          <a:cs typeface="Arial" charset="0"/>
                        </a:rPr>
                        <a:t>Yalpemech</a:t>
                      </a:r>
                      <a:endParaRPr lang="es-GT" sz="28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200">
                          <a:effectLst/>
                          <a:latin typeface="Arial" charset="0"/>
                          <a:ea typeface="Arial" charset="0"/>
                          <a:cs typeface="Arial" charset="0"/>
                        </a:rPr>
                        <a:t>2,634,000.00</a:t>
                      </a:r>
                      <a:endParaRPr lang="es-GT" sz="24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200">
                          <a:effectLst/>
                          <a:latin typeface="Arial" charset="0"/>
                          <a:ea typeface="Arial" charset="0"/>
                          <a:cs typeface="Arial" charset="0"/>
                        </a:rPr>
                        <a:t>321,630.66</a:t>
                      </a:r>
                      <a:endParaRPr lang="es-GT" sz="24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200" dirty="0">
                          <a:effectLst/>
                          <a:latin typeface="Arial" charset="0"/>
                          <a:ea typeface="Arial" charset="0"/>
                          <a:cs typeface="Arial" charset="0"/>
                        </a:rPr>
                        <a:t>205,169.34</a:t>
                      </a:r>
                      <a:endParaRPr lang="es-GT" sz="2400" dirty="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lang="es-GT"/>
                    </a:p>
                  </a:txBody>
                  <a:tcPr/>
                </a:tc>
                <a:tc vMerge="1">
                  <a:txBody>
                    <a:bodyPr/>
                    <a:lstStyle/>
                    <a:p>
                      <a:endParaRPr lang="es-GT"/>
                    </a:p>
                  </a:txBody>
                  <a:tcPr/>
                </a:tc>
                <a:extLst>
                  <a:ext uri="{0D108BD9-81ED-4DB2-BD59-A6C34878D82A}">
                    <a16:rowId xmlns:a16="http://schemas.microsoft.com/office/drawing/2014/main" val="10007"/>
                  </a:ext>
                </a:extLst>
              </a:tr>
              <a:tr h="436785">
                <a:tc>
                  <a:txBody>
                    <a:bodyPr/>
                    <a:lstStyle/>
                    <a:p>
                      <a:pPr algn="ctr">
                        <a:spcAft>
                          <a:spcPts val="0"/>
                        </a:spcAft>
                      </a:pPr>
                      <a:r>
                        <a:rPr lang="es-GT" sz="1400">
                          <a:effectLst/>
                          <a:latin typeface="Arial" charset="0"/>
                          <a:ea typeface="Arial" charset="0"/>
                          <a:cs typeface="Arial" charset="0"/>
                        </a:rPr>
                        <a:t>Contrato 1-2005</a:t>
                      </a:r>
                      <a:endParaRPr lang="es-GT" sz="2800">
                        <a:effectLst/>
                        <a:latin typeface="Arial" charset="0"/>
                        <a:ea typeface="Arial" charset="0"/>
                        <a:cs typeface="Arial"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400">
                          <a:effectLst/>
                          <a:latin typeface="Arial" charset="0"/>
                          <a:ea typeface="Arial" charset="0"/>
                          <a:cs typeface="Arial" charset="0"/>
                        </a:rPr>
                        <a:t>Atzam</a:t>
                      </a:r>
                      <a:endParaRPr lang="es-GT" sz="28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200">
                          <a:effectLst/>
                          <a:latin typeface="Arial" charset="0"/>
                          <a:ea typeface="Arial" charset="0"/>
                          <a:cs typeface="Arial" charset="0"/>
                        </a:rPr>
                        <a:t>8,004,738.00</a:t>
                      </a:r>
                      <a:endParaRPr lang="es-GT" sz="24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200">
                          <a:effectLst/>
                          <a:latin typeface="Arial" charset="0"/>
                          <a:ea typeface="Arial" charset="0"/>
                          <a:cs typeface="Arial" charset="0"/>
                        </a:rPr>
                        <a:t>420,031.39</a:t>
                      </a:r>
                      <a:endParaRPr lang="es-GT" sz="24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200">
                          <a:effectLst/>
                          <a:latin typeface="Arial" charset="0"/>
                          <a:ea typeface="Arial" charset="0"/>
                          <a:cs typeface="Arial" charset="0"/>
                        </a:rPr>
                        <a:t>2,484,706.61</a:t>
                      </a:r>
                      <a:endParaRPr lang="es-GT" sz="24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200">
                          <a:effectLst/>
                          <a:latin typeface="Arial" charset="0"/>
                          <a:ea typeface="Arial" charset="0"/>
                          <a:cs typeface="Arial" charset="0"/>
                        </a:rPr>
                        <a:t>80,874.69</a:t>
                      </a:r>
                      <a:endParaRPr lang="es-GT" sz="24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200" dirty="0">
                          <a:effectLst/>
                          <a:latin typeface="Arial" charset="0"/>
                          <a:ea typeface="Arial" charset="0"/>
                          <a:cs typeface="Arial" charset="0"/>
                        </a:rPr>
                        <a:t>30.72</a:t>
                      </a:r>
                      <a:endParaRPr lang="es-GT" sz="2400" dirty="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8"/>
                  </a:ext>
                </a:extLst>
              </a:tr>
              <a:tr h="436785">
                <a:tc>
                  <a:txBody>
                    <a:bodyPr/>
                    <a:lstStyle/>
                    <a:p>
                      <a:endParaRPr lang="es-GT" sz="2400">
                        <a:effectLst/>
                        <a:latin typeface="Arial" charset="0"/>
                        <a:ea typeface="Arial" charset="0"/>
                        <a:cs typeface="Arial"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s-GT" sz="2400" dirty="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s-GT" sz="1200" b="1" dirty="0">
                          <a:effectLst/>
                          <a:latin typeface="Arial" charset="0"/>
                          <a:ea typeface="Arial" charset="0"/>
                          <a:cs typeface="Arial" charset="0"/>
                        </a:rPr>
                        <a:t>790,716,608.00</a:t>
                      </a:r>
                      <a:endParaRPr lang="es-GT" sz="2400" b="1" dirty="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s-GT" sz="1200" b="1" dirty="0">
                          <a:effectLst/>
                          <a:latin typeface="Arial" charset="0"/>
                          <a:ea typeface="Arial" charset="0"/>
                          <a:cs typeface="Arial" charset="0"/>
                        </a:rPr>
                        <a:t>162,268,793.12</a:t>
                      </a:r>
                      <a:endParaRPr lang="es-GT" sz="2400" b="1" dirty="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s-GT" sz="1200" b="1" dirty="0">
                          <a:effectLst/>
                          <a:latin typeface="Arial" charset="0"/>
                          <a:ea typeface="Arial" charset="0"/>
                          <a:cs typeface="Arial" charset="0"/>
                        </a:rPr>
                        <a:t>81,215,318.88</a:t>
                      </a:r>
                      <a:endParaRPr lang="es-GT" sz="2400" b="1" dirty="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s-GT" sz="1200" b="1" dirty="0">
                          <a:effectLst/>
                          <a:latin typeface="Arial" charset="0"/>
                          <a:ea typeface="Arial" charset="0"/>
                          <a:cs typeface="Arial" charset="0"/>
                        </a:rPr>
                        <a:t>3,363,433.67</a:t>
                      </a:r>
                      <a:endParaRPr lang="es-GT" sz="2400" b="1" dirty="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s-GT" sz="1200" b="1" dirty="0">
                          <a:effectLst/>
                          <a:latin typeface="Arial" charset="0"/>
                          <a:ea typeface="Arial" charset="0"/>
                          <a:cs typeface="Arial" charset="0"/>
                        </a:rPr>
                        <a:t>24.15</a:t>
                      </a:r>
                      <a:endParaRPr lang="es-GT" sz="2400" b="1" dirty="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906013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229600" cy="576064"/>
          </a:xfrm>
        </p:spPr>
        <p:txBody>
          <a:bodyPr>
            <a:normAutofit/>
          </a:bodyPr>
          <a:lstStyle/>
          <a:p>
            <a:r>
              <a:rPr lang="es-MX" sz="2400" b="1" dirty="0">
                <a:solidFill>
                  <a:schemeClr val="bg1"/>
                </a:solidFill>
                <a:latin typeface="Arial" charset="0"/>
                <a:ea typeface="Arial" charset="0"/>
                <a:cs typeface="Arial" charset="0"/>
              </a:rPr>
              <a:t>Producción minera nacional </a:t>
            </a:r>
            <a:endParaRPr lang="es-GT" sz="2400" b="1" dirty="0">
              <a:solidFill>
                <a:schemeClr val="bg1"/>
              </a:solidFill>
              <a:latin typeface="Arial" charset="0"/>
              <a:ea typeface="Arial" charset="0"/>
              <a:cs typeface="Arial" charset="0"/>
            </a:endParaRPr>
          </a:p>
        </p:txBody>
      </p:sp>
      <p:sp>
        <p:nvSpPr>
          <p:cNvPr id="5" name="4 Rectángulo"/>
          <p:cNvSpPr/>
          <p:nvPr/>
        </p:nvSpPr>
        <p:spPr>
          <a:xfrm>
            <a:off x="408662" y="6309320"/>
            <a:ext cx="2964273" cy="261610"/>
          </a:xfrm>
          <a:prstGeom prst="rect">
            <a:avLst/>
          </a:prstGeom>
        </p:spPr>
        <p:txBody>
          <a:bodyPr wrap="none">
            <a:spAutoFit/>
          </a:bodyPr>
          <a:lstStyle/>
          <a:p>
            <a:r>
              <a:rPr lang="es-MX" sz="1100" dirty="0">
                <a:latin typeface="Arial" charset="0"/>
                <a:ea typeface="Arial" charset="0"/>
                <a:cs typeface="Arial" charset="0"/>
              </a:rPr>
              <a:t>Fuente: Cifras Ministerio de Energía y Minas</a:t>
            </a:r>
            <a:endParaRPr lang="es-GT" sz="1100" dirty="0">
              <a:latin typeface="Arial" charset="0"/>
              <a:ea typeface="Arial" charset="0"/>
              <a:cs typeface="Arial" charset="0"/>
            </a:endParaRPr>
          </a:p>
        </p:txBody>
      </p:sp>
      <p:graphicFrame>
        <p:nvGraphicFramePr>
          <p:cNvPr id="6" name="5 Gráfico">
            <a:extLst>
              <a:ext uri="{FF2B5EF4-FFF2-40B4-BE49-F238E27FC236}">
                <a16:creationId xmlns:a16="http://schemas.microsoft.com/office/drawing/2014/main" id="{00000000-0008-0000-0400-000003000000}"/>
              </a:ext>
            </a:extLst>
          </p:cNvPr>
          <p:cNvGraphicFramePr/>
          <p:nvPr>
            <p:extLst>
              <p:ext uri="{D42A27DB-BD31-4B8C-83A1-F6EECF244321}">
                <p14:modId xmlns:p14="http://schemas.microsoft.com/office/powerpoint/2010/main" val="1028442035"/>
              </p:ext>
            </p:extLst>
          </p:nvPr>
        </p:nvGraphicFramePr>
        <p:xfrm>
          <a:off x="395536" y="971248"/>
          <a:ext cx="7920880" cy="56519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24983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73718" y="336796"/>
            <a:ext cx="8229600" cy="504056"/>
          </a:xfrm>
        </p:spPr>
        <p:txBody>
          <a:bodyPr>
            <a:normAutofit/>
          </a:bodyPr>
          <a:lstStyle/>
          <a:p>
            <a:r>
              <a:rPr lang="es-MX" sz="2400" b="1" dirty="0">
                <a:solidFill>
                  <a:schemeClr val="bg1"/>
                </a:solidFill>
                <a:latin typeface="Arial" charset="0"/>
                <a:ea typeface="Arial" charset="0"/>
                <a:cs typeface="Arial" charset="0"/>
              </a:rPr>
              <a:t>Importancia fiscal de la actividad minera</a:t>
            </a:r>
            <a:endParaRPr lang="es-GT" sz="2400" b="1" dirty="0">
              <a:solidFill>
                <a:schemeClr val="bg1"/>
              </a:solidFill>
              <a:latin typeface="Arial" charset="0"/>
              <a:ea typeface="Arial" charset="0"/>
              <a:cs typeface="Arial" charset="0"/>
            </a:endParaRPr>
          </a:p>
        </p:txBody>
      </p:sp>
      <p:sp>
        <p:nvSpPr>
          <p:cNvPr id="6" name="5 Rectángulo"/>
          <p:cNvSpPr/>
          <p:nvPr/>
        </p:nvSpPr>
        <p:spPr>
          <a:xfrm>
            <a:off x="513892" y="5863961"/>
            <a:ext cx="8136904" cy="769441"/>
          </a:xfrm>
          <a:prstGeom prst="rect">
            <a:avLst/>
          </a:prstGeom>
        </p:spPr>
        <p:txBody>
          <a:bodyPr wrap="square">
            <a:spAutoFit/>
          </a:bodyPr>
          <a:lstStyle/>
          <a:p>
            <a:r>
              <a:rPr lang="es-MX" sz="1100" dirty="0">
                <a:latin typeface="Arial" charset="0"/>
                <a:ea typeface="Arial" charset="0"/>
                <a:cs typeface="Arial" charset="0"/>
              </a:rPr>
              <a:t>1/ Los contribuyentes incluidos en el sector corresponde al padrón de las empresas y/o titulares de licencias que obran en los registros del Ministerio de Energía y Minas.</a:t>
            </a:r>
          </a:p>
          <a:p>
            <a:r>
              <a:rPr lang="es-GT" sz="1100" baseline="30000" dirty="0">
                <a:latin typeface="Arial" charset="0"/>
                <a:ea typeface="Arial" charset="0"/>
                <a:cs typeface="Arial" charset="0"/>
              </a:rPr>
              <a:t>/2 </a:t>
            </a:r>
            <a:r>
              <a:rPr lang="es-MX" sz="1100" dirty="0">
                <a:latin typeface="Arial" charset="0"/>
                <a:ea typeface="Arial" charset="0"/>
                <a:cs typeface="Arial" charset="0"/>
              </a:rPr>
              <a:t>corresponde al pago de las obligaciones propias, excluye las retenciones a terceros.</a:t>
            </a:r>
          </a:p>
          <a:p>
            <a:r>
              <a:rPr lang="es-MX" sz="1100" dirty="0">
                <a:latin typeface="Arial" charset="0"/>
                <a:ea typeface="Arial" charset="0"/>
                <a:cs typeface="Arial" charset="0"/>
              </a:rPr>
              <a:t>Fuente: Sistema de recaudación SAT.  </a:t>
            </a:r>
            <a:endParaRPr lang="es-GT" sz="1100" dirty="0">
              <a:latin typeface="Arial" charset="0"/>
              <a:ea typeface="Arial" charset="0"/>
              <a:cs typeface="Arial" charset="0"/>
            </a:endParaRPr>
          </a:p>
        </p:txBody>
      </p:sp>
      <p:sp>
        <p:nvSpPr>
          <p:cNvPr id="3" name="2 Rectángulo"/>
          <p:cNvSpPr/>
          <p:nvPr/>
        </p:nvSpPr>
        <p:spPr>
          <a:xfrm>
            <a:off x="305528" y="1268760"/>
            <a:ext cx="8496944" cy="861774"/>
          </a:xfrm>
          <a:prstGeom prst="rect">
            <a:avLst/>
          </a:prstGeom>
        </p:spPr>
        <p:txBody>
          <a:bodyPr wrap="square">
            <a:spAutoFit/>
          </a:bodyPr>
          <a:lstStyle/>
          <a:p>
            <a:r>
              <a:rPr lang="es-MX" sz="1600" dirty="0">
                <a:latin typeface="Arial" charset="0"/>
                <a:ea typeface="Arial" charset="0"/>
                <a:cs typeface="Arial" charset="0"/>
              </a:rPr>
              <a:t>Un primer elemento a considerar respecto del aporte de la explotación minera al fisco, es el relacionado con los ingresos provenientes de los impuestos ordinarios.</a:t>
            </a:r>
            <a:endParaRPr lang="es-GT" sz="1600" dirty="0">
              <a:latin typeface="Arial" charset="0"/>
              <a:ea typeface="Arial" charset="0"/>
              <a:cs typeface="Arial" charset="0"/>
            </a:endParaRPr>
          </a:p>
          <a:p>
            <a:r>
              <a:rPr lang="es-MX" sz="1600" dirty="0">
                <a:latin typeface="Arial" charset="0"/>
                <a:ea typeface="Arial" charset="0"/>
                <a:cs typeface="Arial" charset="0"/>
              </a:rPr>
              <a:t> </a:t>
            </a:r>
            <a:endParaRPr lang="es-GT" sz="1600" dirty="0">
              <a:latin typeface="Arial" charset="0"/>
              <a:ea typeface="Arial" charset="0"/>
              <a:cs typeface="Arial" charset="0"/>
            </a:endParaRPr>
          </a:p>
        </p:txBody>
      </p:sp>
      <p:sp>
        <p:nvSpPr>
          <p:cNvPr id="9" name="Rectangle 1"/>
          <p:cNvSpPr>
            <a:spLocks noChangeArrowheads="1"/>
          </p:cNvSpPr>
          <p:nvPr/>
        </p:nvSpPr>
        <p:spPr bwMode="auto">
          <a:xfrm>
            <a:off x="3203848" y="1918649"/>
            <a:ext cx="3358612"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GT" sz="1600" b="1" i="0" u="none" strike="noStrike" cap="none" normalizeH="0" baseline="0" dirty="0">
                <a:ln>
                  <a:noFill/>
                </a:ln>
                <a:solidFill>
                  <a:schemeClr val="tx1"/>
                </a:solidFill>
                <a:effectLst/>
                <a:latin typeface="Arial" charset="0"/>
                <a:ea typeface="Arial" charset="0"/>
                <a:cs typeface="Arial" charset="0"/>
              </a:rPr>
              <a:t>Recaudación del Sector Minero</a:t>
            </a:r>
            <a:r>
              <a:rPr kumimoji="0" lang="es-GT" sz="1600" b="1" i="0" u="none" strike="noStrike" cap="none" normalizeH="0" baseline="30000" dirty="0">
                <a:ln>
                  <a:noFill/>
                </a:ln>
                <a:solidFill>
                  <a:schemeClr val="tx1"/>
                </a:solidFill>
                <a:effectLst/>
                <a:latin typeface="Arial" charset="0"/>
                <a:ea typeface="Arial" charset="0"/>
                <a:cs typeface="Arial" charset="0"/>
              </a:rPr>
              <a:t>1</a:t>
            </a:r>
            <a:r>
              <a:rPr kumimoji="0" lang="es-GT" b="1" i="0" u="none" strike="noStrike" cap="none" normalizeH="0" baseline="30000" dirty="0">
                <a:ln>
                  <a:noFill/>
                </a:ln>
                <a:solidFill>
                  <a:schemeClr val="tx1"/>
                </a:solidFill>
                <a:effectLst/>
                <a:latin typeface="Arial" charset="0"/>
                <a:ea typeface="Arial" charset="0"/>
                <a:cs typeface="Arial" charset="0"/>
              </a:rPr>
              <a:t>/</a:t>
            </a:r>
            <a:endParaRPr kumimoji="0" lang="es-GT" sz="900" b="0" i="0" u="none" strike="noStrike" cap="none" normalizeH="0" baseline="0" dirty="0">
              <a:ln>
                <a:noFill/>
              </a:ln>
              <a:solidFill>
                <a:schemeClr val="tx1"/>
              </a:solidFill>
              <a:effectLst/>
              <a:latin typeface="Arial" charset="0"/>
              <a:ea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GT" sz="1200" b="0" i="0" u="none" strike="noStrike" cap="none" normalizeH="0" baseline="0" dirty="0">
                <a:ln>
                  <a:noFill/>
                </a:ln>
                <a:solidFill>
                  <a:schemeClr val="tx1"/>
                </a:solidFill>
                <a:effectLst/>
                <a:latin typeface="Arial" charset="0"/>
                <a:ea typeface="Arial" charset="0"/>
                <a:cs typeface="Arial" charset="0"/>
              </a:rPr>
              <a:t>Periodo 2010-2018</a:t>
            </a:r>
            <a:endParaRPr kumimoji="0" lang="es-GT" sz="1050" b="0" i="0" u="none" strike="noStrike" cap="none" normalizeH="0" baseline="0" dirty="0">
              <a:ln>
                <a:noFill/>
              </a:ln>
              <a:solidFill>
                <a:schemeClr val="tx1"/>
              </a:solidFill>
              <a:effectLst/>
              <a:latin typeface="Arial" charset="0"/>
              <a:ea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GT" sz="1200" b="0" i="0" u="none" strike="noStrike" cap="none" normalizeH="0" baseline="0" dirty="0">
                <a:ln>
                  <a:noFill/>
                </a:ln>
                <a:solidFill>
                  <a:schemeClr val="tx1"/>
                </a:solidFill>
                <a:effectLst/>
                <a:latin typeface="Arial" charset="0"/>
                <a:ea typeface="Arial" charset="0"/>
                <a:cs typeface="Arial" charset="0"/>
              </a:rPr>
              <a:t>Cifras en millones de Quetzales</a:t>
            </a:r>
            <a:endParaRPr kumimoji="0" lang="es-GT" sz="3600" b="0" i="0" u="none" strike="noStrike" cap="none" normalizeH="0" baseline="0" dirty="0">
              <a:ln>
                <a:noFill/>
              </a:ln>
              <a:solidFill>
                <a:schemeClr val="tx1"/>
              </a:solidFill>
              <a:effectLst/>
              <a:latin typeface="Arial" charset="0"/>
              <a:ea typeface="Arial" charset="0"/>
              <a:cs typeface="Arial" charset="0"/>
            </a:endParaRPr>
          </a:p>
        </p:txBody>
      </p:sp>
      <p:graphicFrame>
        <p:nvGraphicFramePr>
          <p:cNvPr id="2" name="1 Tabla"/>
          <p:cNvGraphicFramePr>
            <a:graphicFrameLocks noGrp="1"/>
          </p:cNvGraphicFramePr>
          <p:nvPr>
            <p:extLst>
              <p:ext uri="{D42A27DB-BD31-4B8C-83A1-F6EECF244321}">
                <p14:modId xmlns:p14="http://schemas.microsoft.com/office/powerpoint/2010/main" val="1772746563"/>
              </p:ext>
            </p:extLst>
          </p:nvPr>
        </p:nvGraphicFramePr>
        <p:xfrm>
          <a:off x="395538" y="2778569"/>
          <a:ext cx="8316925" cy="2973927"/>
        </p:xfrm>
        <a:graphic>
          <a:graphicData uri="http://schemas.openxmlformats.org/drawingml/2006/table">
            <a:tbl>
              <a:tblPr firstRow="1" firstCol="1" bandRow="1"/>
              <a:tblGrid>
                <a:gridCol w="1857390">
                  <a:extLst>
                    <a:ext uri="{9D8B030D-6E8A-4147-A177-3AD203B41FA5}">
                      <a16:colId xmlns:a16="http://schemas.microsoft.com/office/drawing/2014/main" val="20000"/>
                    </a:ext>
                  </a:extLst>
                </a:gridCol>
                <a:gridCol w="668034">
                  <a:extLst>
                    <a:ext uri="{9D8B030D-6E8A-4147-A177-3AD203B41FA5}">
                      <a16:colId xmlns:a16="http://schemas.microsoft.com/office/drawing/2014/main" val="20001"/>
                    </a:ext>
                  </a:extLst>
                </a:gridCol>
                <a:gridCol w="619826">
                  <a:extLst>
                    <a:ext uri="{9D8B030D-6E8A-4147-A177-3AD203B41FA5}">
                      <a16:colId xmlns:a16="http://schemas.microsoft.com/office/drawing/2014/main" val="20002"/>
                    </a:ext>
                  </a:extLst>
                </a:gridCol>
                <a:gridCol w="619826">
                  <a:extLst>
                    <a:ext uri="{9D8B030D-6E8A-4147-A177-3AD203B41FA5}">
                      <a16:colId xmlns:a16="http://schemas.microsoft.com/office/drawing/2014/main" val="20003"/>
                    </a:ext>
                  </a:extLst>
                </a:gridCol>
                <a:gridCol w="619826">
                  <a:extLst>
                    <a:ext uri="{9D8B030D-6E8A-4147-A177-3AD203B41FA5}">
                      <a16:colId xmlns:a16="http://schemas.microsoft.com/office/drawing/2014/main" val="20004"/>
                    </a:ext>
                  </a:extLst>
                </a:gridCol>
                <a:gridCol w="619826">
                  <a:extLst>
                    <a:ext uri="{9D8B030D-6E8A-4147-A177-3AD203B41FA5}">
                      <a16:colId xmlns:a16="http://schemas.microsoft.com/office/drawing/2014/main" val="20005"/>
                    </a:ext>
                  </a:extLst>
                </a:gridCol>
                <a:gridCol w="619826">
                  <a:extLst>
                    <a:ext uri="{9D8B030D-6E8A-4147-A177-3AD203B41FA5}">
                      <a16:colId xmlns:a16="http://schemas.microsoft.com/office/drawing/2014/main" val="20006"/>
                    </a:ext>
                  </a:extLst>
                </a:gridCol>
                <a:gridCol w="619826">
                  <a:extLst>
                    <a:ext uri="{9D8B030D-6E8A-4147-A177-3AD203B41FA5}">
                      <a16:colId xmlns:a16="http://schemas.microsoft.com/office/drawing/2014/main" val="20007"/>
                    </a:ext>
                  </a:extLst>
                </a:gridCol>
                <a:gridCol w="619826">
                  <a:extLst>
                    <a:ext uri="{9D8B030D-6E8A-4147-A177-3AD203B41FA5}">
                      <a16:colId xmlns:a16="http://schemas.microsoft.com/office/drawing/2014/main" val="20008"/>
                    </a:ext>
                  </a:extLst>
                </a:gridCol>
                <a:gridCol w="619826">
                  <a:extLst>
                    <a:ext uri="{9D8B030D-6E8A-4147-A177-3AD203B41FA5}">
                      <a16:colId xmlns:a16="http://schemas.microsoft.com/office/drawing/2014/main" val="20009"/>
                    </a:ext>
                  </a:extLst>
                </a:gridCol>
                <a:gridCol w="832893">
                  <a:extLst>
                    <a:ext uri="{9D8B030D-6E8A-4147-A177-3AD203B41FA5}">
                      <a16:colId xmlns:a16="http://schemas.microsoft.com/office/drawing/2014/main" val="20010"/>
                    </a:ext>
                  </a:extLst>
                </a:gridCol>
              </a:tblGrid>
              <a:tr h="540714">
                <a:tc>
                  <a:txBody>
                    <a:bodyPr/>
                    <a:lstStyle/>
                    <a:p>
                      <a:pPr algn="ctr">
                        <a:spcAft>
                          <a:spcPts val="0"/>
                        </a:spcAft>
                      </a:pPr>
                      <a:r>
                        <a:rPr lang="es-GT" sz="1600" b="1">
                          <a:effectLst/>
                          <a:latin typeface="Arial" charset="0"/>
                          <a:ea typeface="Arial" charset="0"/>
                          <a:cs typeface="Arial" charset="0"/>
                        </a:rPr>
                        <a:t>IMPUESTO</a:t>
                      </a:r>
                      <a:endParaRPr lang="es-GT" sz="3600">
                        <a:effectLst/>
                        <a:latin typeface="Arial" charset="0"/>
                        <a:ea typeface="Arial" charset="0"/>
                        <a:cs typeface="Arial"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8DB3E2"/>
                    </a:solidFill>
                  </a:tcPr>
                </a:tc>
                <a:tc>
                  <a:txBody>
                    <a:bodyPr/>
                    <a:lstStyle/>
                    <a:p>
                      <a:pPr algn="ctr">
                        <a:spcAft>
                          <a:spcPts val="0"/>
                        </a:spcAft>
                      </a:pPr>
                      <a:r>
                        <a:rPr lang="es-GT" sz="1600" b="1" dirty="0">
                          <a:effectLst/>
                          <a:latin typeface="Arial" charset="0"/>
                          <a:ea typeface="Arial" charset="0"/>
                          <a:cs typeface="Arial" charset="0"/>
                        </a:rPr>
                        <a:t>2010</a:t>
                      </a:r>
                      <a:endParaRPr lang="es-GT" sz="3600" dirty="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8DB3E2"/>
                    </a:solidFill>
                  </a:tcPr>
                </a:tc>
                <a:tc>
                  <a:txBody>
                    <a:bodyPr/>
                    <a:lstStyle/>
                    <a:p>
                      <a:pPr algn="ctr">
                        <a:spcAft>
                          <a:spcPts val="0"/>
                        </a:spcAft>
                      </a:pPr>
                      <a:r>
                        <a:rPr lang="es-GT" sz="1600" b="1" dirty="0">
                          <a:effectLst/>
                          <a:latin typeface="Arial" charset="0"/>
                          <a:ea typeface="Arial" charset="0"/>
                          <a:cs typeface="Arial" charset="0"/>
                        </a:rPr>
                        <a:t>2011</a:t>
                      </a:r>
                      <a:endParaRPr lang="es-GT" sz="3600" dirty="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8DB3E2"/>
                    </a:solidFill>
                  </a:tcPr>
                </a:tc>
                <a:tc>
                  <a:txBody>
                    <a:bodyPr/>
                    <a:lstStyle/>
                    <a:p>
                      <a:pPr algn="ctr">
                        <a:spcAft>
                          <a:spcPts val="0"/>
                        </a:spcAft>
                      </a:pPr>
                      <a:r>
                        <a:rPr lang="es-GT" sz="1600" b="1">
                          <a:effectLst/>
                          <a:latin typeface="Arial" charset="0"/>
                          <a:ea typeface="Arial" charset="0"/>
                          <a:cs typeface="Arial" charset="0"/>
                        </a:rPr>
                        <a:t>2012</a:t>
                      </a:r>
                      <a:endParaRPr lang="es-GT" sz="36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8DB3E2"/>
                    </a:solidFill>
                  </a:tcPr>
                </a:tc>
                <a:tc>
                  <a:txBody>
                    <a:bodyPr/>
                    <a:lstStyle/>
                    <a:p>
                      <a:pPr algn="ctr">
                        <a:spcAft>
                          <a:spcPts val="0"/>
                        </a:spcAft>
                      </a:pPr>
                      <a:r>
                        <a:rPr lang="es-GT" sz="1600" b="1">
                          <a:effectLst/>
                          <a:latin typeface="Arial" charset="0"/>
                          <a:ea typeface="Arial" charset="0"/>
                          <a:cs typeface="Arial" charset="0"/>
                        </a:rPr>
                        <a:t>2013</a:t>
                      </a:r>
                      <a:endParaRPr lang="es-GT" sz="36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8DB3E2"/>
                    </a:solidFill>
                  </a:tcPr>
                </a:tc>
                <a:tc>
                  <a:txBody>
                    <a:bodyPr/>
                    <a:lstStyle/>
                    <a:p>
                      <a:pPr algn="ctr">
                        <a:spcAft>
                          <a:spcPts val="0"/>
                        </a:spcAft>
                      </a:pPr>
                      <a:r>
                        <a:rPr lang="es-GT" sz="1600" b="1">
                          <a:effectLst/>
                          <a:latin typeface="Arial" charset="0"/>
                          <a:ea typeface="Arial" charset="0"/>
                          <a:cs typeface="Arial" charset="0"/>
                        </a:rPr>
                        <a:t>2014</a:t>
                      </a:r>
                      <a:endParaRPr lang="es-GT" sz="36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8DB3E2"/>
                    </a:solidFill>
                  </a:tcPr>
                </a:tc>
                <a:tc>
                  <a:txBody>
                    <a:bodyPr/>
                    <a:lstStyle/>
                    <a:p>
                      <a:pPr algn="ctr">
                        <a:spcAft>
                          <a:spcPts val="0"/>
                        </a:spcAft>
                      </a:pPr>
                      <a:r>
                        <a:rPr lang="es-GT" sz="1600" b="1">
                          <a:effectLst/>
                          <a:latin typeface="Arial" charset="0"/>
                          <a:ea typeface="Arial" charset="0"/>
                          <a:cs typeface="Arial" charset="0"/>
                        </a:rPr>
                        <a:t>2015</a:t>
                      </a:r>
                      <a:endParaRPr lang="es-GT" sz="36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8DB3E2"/>
                    </a:solidFill>
                  </a:tcPr>
                </a:tc>
                <a:tc>
                  <a:txBody>
                    <a:bodyPr/>
                    <a:lstStyle/>
                    <a:p>
                      <a:pPr algn="ctr">
                        <a:spcAft>
                          <a:spcPts val="0"/>
                        </a:spcAft>
                      </a:pPr>
                      <a:r>
                        <a:rPr lang="es-GT" sz="1600" b="1">
                          <a:effectLst/>
                          <a:latin typeface="Arial" charset="0"/>
                          <a:ea typeface="Arial" charset="0"/>
                          <a:cs typeface="Arial" charset="0"/>
                        </a:rPr>
                        <a:t>2016</a:t>
                      </a:r>
                      <a:endParaRPr lang="es-GT" sz="36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8DB3E2"/>
                    </a:solidFill>
                  </a:tcPr>
                </a:tc>
                <a:tc>
                  <a:txBody>
                    <a:bodyPr/>
                    <a:lstStyle/>
                    <a:p>
                      <a:pPr algn="ctr">
                        <a:spcAft>
                          <a:spcPts val="0"/>
                        </a:spcAft>
                      </a:pPr>
                      <a:r>
                        <a:rPr lang="es-GT" sz="1600" b="1">
                          <a:effectLst/>
                          <a:latin typeface="Arial" charset="0"/>
                          <a:ea typeface="Arial" charset="0"/>
                          <a:cs typeface="Arial" charset="0"/>
                        </a:rPr>
                        <a:t>2017</a:t>
                      </a:r>
                      <a:endParaRPr lang="es-GT" sz="36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8DB3E2"/>
                    </a:solidFill>
                  </a:tcPr>
                </a:tc>
                <a:tc>
                  <a:txBody>
                    <a:bodyPr/>
                    <a:lstStyle/>
                    <a:p>
                      <a:pPr algn="ctr">
                        <a:spcAft>
                          <a:spcPts val="0"/>
                        </a:spcAft>
                      </a:pPr>
                      <a:r>
                        <a:rPr lang="es-GT" sz="1600" b="1">
                          <a:effectLst/>
                          <a:latin typeface="Arial" charset="0"/>
                          <a:ea typeface="Arial" charset="0"/>
                          <a:cs typeface="Arial" charset="0"/>
                        </a:rPr>
                        <a:t>2018</a:t>
                      </a:r>
                      <a:endParaRPr lang="es-GT" sz="36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8DB3E2"/>
                    </a:solidFill>
                  </a:tcPr>
                </a:tc>
                <a:tc>
                  <a:txBody>
                    <a:bodyPr/>
                    <a:lstStyle/>
                    <a:p>
                      <a:pPr algn="ctr">
                        <a:spcAft>
                          <a:spcPts val="0"/>
                        </a:spcAft>
                      </a:pPr>
                      <a:r>
                        <a:rPr lang="es-GT" sz="1200" b="1" dirty="0">
                          <a:effectLst/>
                          <a:latin typeface="Arial" charset="0"/>
                          <a:ea typeface="Arial" charset="0"/>
                          <a:cs typeface="Arial" charset="0"/>
                        </a:rPr>
                        <a:t>Acumulado</a:t>
                      </a:r>
                      <a:endParaRPr lang="es-GT" sz="2800" dirty="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8DB3E2"/>
                    </a:solidFill>
                  </a:tcPr>
                </a:tc>
                <a:extLst>
                  <a:ext uri="{0D108BD9-81ED-4DB2-BD59-A6C34878D82A}">
                    <a16:rowId xmlns:a16="http://schemas.microsoft.com/office/drawing/2014/main" val="10000"/>
                  </a:ext>
                </a:extLst>
              </a:tr>
              <a:tr h="540714">
                <a:tc>
                  <a:txBody>
                    <a:bodyPr/>
                    <a:lstStyle/>
                    <a:p>
                      <a:pPr>
                        <a:spcAft>
                          <a:spcPts val="0"/>
                        </a:spcAft>
                      </a:pPr>
                      <a:r>
                        <a:rPr lang="es-GT" sz="1600" dirty="0">
                          <a:effectLst/>
                          <a:latin typeface="Arial" charset="0"/>
                          <a:ea typeface="Arial" charset="0"/>
                          <a:cs typeface="Arial" charset="0"/>
                        </a:rPr>
                        <a:t>Impuesto Sobre la Renta </a:t>
                      </a:r>
                      <a:r>
                        <a:rPr lang="es-GT" sz="1600" baseline="30000" dirty="0">
                          <a:effectLst/>
                          <a:latin typeface="Arial" charset="0"/>
                          <a:ea typeface="Arial" charset="0"/>
                          <a:cs typeface="Arial" charset="0"/>
                        </a:rPr>
                        <a:t>/2</a:t>
                      </a:r>
                      <a:endParaRPr lang="es-GT" sz="3600" dirty="0">
                        <a:effectLst/>
                        <a:latin typeface="Arial" charset="0"/>
                        <a:ea typeface="Arial" charset="0"/>
                        <a:cs typeface="Arial"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600">
                          <a:effectLst/>
                          <a:latin typeface="Arial" charset="0"/>
                          <a:ea typeface="Arial" charset="0"/>
                          <a:cs typeface="Arial" charset="0"/>
                        </a:rPr>
                        <a:t>199.7</a:t>
                      </a:r>
                      <a:endParaRPr lang="es-GT" sz="36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600">
                          <a:effectLst/>
                          <a:latin typeface="Arial" charset="0"/>
                          <a:ea typeface="Arial" charset="0"/>
                          <a:cs typeface="Arial" charset="0"/>
                        </a:rPr>
                        <a:t>376.1</a:t>
                      </a:r>
                      <a:endParaRPr lang="es-GT" sz="36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600">
                          <a:effectLst/>
                          <a:latin typeface="Arial" charset="0"/>
                          <a:ea typeface="Arial" charset="0"/>
                          <a:cs typeface="Arial" charset="0"/>
                        </a:rPr>
                        <a:t>239.0</a:t>
                      </a:r>
                      <a:endParaRPr lang="es-GT" sz="36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600">
                          <a:effectLst/>
                          <a:latin typeface="Arial" charset="0"/>
                          <a:ea typeface="Arial" charset="0"/>
                          <a:cs typeface="Arial" charset="0"/>
                        </a:rPr>
                        <a:t>239.1</a:t>
                      </a:r>
                      <a:endParaRPr lang="es-GT" sz="36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600">
                          <a:effectLst/>
                          <a:latin typeface="Arial" charset="0"/>
                          <a:ea typeface="Arial" charset="0"/>
                          <a:cs typeface="Arial" charset="0"/>
                        </a:rPr>
                        <a:t>329.5</a:t>
                      </a:r>
                      <a:endParaRPr lang="es-GT" sz="36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600" dirty="0">
                          <a:effectLst/>
                          <a:latin typeface="Arial" charset="0"/>
                          <a:ea typeface="Arial" charset="0"/>
                          <a:cs typeface="Arial" charset="0"/>
                        </a:rPr>
                        <a:t>252.2</a:t>
                      </a:r>
                      <a:endParaRPr lang="es-GT" sz="3600" dirty="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600">
                          <a:effectLst/>
                          <a:latin typeface="Arial" charset="0"/>
                          <a:ea typeface="Arial" charset="0"/>
                          <a:cs typeface="Arial" charset="0"/>
                        </a:rPr>
                        <a:t>189.6</a:t>
                      </a:r>
                      <a:endParaRPr lang="es-GT" sz="36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600">
                          <a:effectLst/>
                          <a:latin typeface="Arial" charset="0"/>
                          <a:ea typeface="Arial" charset="0"/>
                          <a:cs typeface="Arial" charset="0"/>
                        </a:rPr>
                        <a:t>113.0</a:t>
                      </a:r>
                      <a:endParaRPr lang="es-GT" sz="36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600">
                          <a:effectLst/>
                          <a:latin typeface="Arial" charset="0"/>
                          <a:ea typeface="Arial" charset="0"/>
                          <a:cs typeface="Arial" charset="0"/>
                        </a:rPr>
                        <a:t>4.6</a:t>
                      </a:r>
                      <a:endParaRPr lang="es-GT" sz="36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600">
                          <a:effectLst/>
                          <a:latin typeface="Arial" charset="0"/>
                          <a:ea typeface="Arial" charset="0"/>
                          <a:cs typeface="Arial" charset="0"/>
                        </a:rPr>
                        <a:t>1,942.9</a:t>
                      </a:r>
                      <a:endParaRPr lang="es-GT" sz="36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540714">
                <a:tc>
                  <a:txBody>
                    <a:bodyPr/>
                    <a:lstStyle/>
                    <a:p>
                      <a:pPr>
                        <a:spcAft>
                          <a:spcPts val="0"/>
                        </a:spcAft>
                      </a:pPr>
                      <a:r>
                        <a:rPr lang="es-GT" sz="1600">
                          <a:effectLst/>
                          <a:latin typeface="Arial" charset="0"/>
                          <a:ea typeface="Arial" charset="0"/>
                          <a:cs typeface="Arial" charset="0"/>
                        </a:rPr>
                        <a:t>Impuesto de Solidaridad</a:t>
                      </a:r>
                      <a:endParaRPr lang="es-GT" sz="3600">
                        <a:effectLst/>
                        <a:latin typeface="Arial" charset="0"/>
                        <a:ea typeface="Arial" charset="0"/>
                        <a:cs typeface="Arial"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600">
                          <a:effectLst/>
                          <a:latin typeface="Arial" charset="0"/>
                          <a:ea typeface="Arial" charset="0"/>
                          <a:cs typeface="Arial" charset="0"/>
                        </a:rPr>
                        <a:t>0.1</a:t>
                      </a:r>
                      <a:endParaRPr lang="es-GT" sz="36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600">
                          <a:effectLst/>
                          <a:latin typeface="Arial" charset="0"/>
                          <a:ea typeface="Arial" charset="0"/>
                          <a:cs typeface="Arial" charset="0"/>
                        </a:rPr>
                        <a:t>0.1</a:t>
                      </a:r>
                      <a:endParaRPr lang="es-GT" sz="36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600">
                          <a:effectLst/>
                          <a:latin typeface="Arial" charset="0"/>
                          <a:ea typeface="Arial" charset="0"/>
                          <a:cs typeface="Arial" charset="0"/>
                        </a:rPr>
                        <a:t>5.0</a:t>
                      </a:r>
                      <a:endParaRPr lang="es-GT" sz="36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600">
                          <a:effectLst/>
                          <a:latin typeface="Arial" charset="0"/>
                          <a:ea typeface="Arial" charset="0"/>
                          <a:cs typeface="Arial" charset="0"/>
                        </a:rPr>
                        <a:t>6.6</a:t>
                      </a:r>
                      <a:endParaRPr lang="es-GT" sz="36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600">
                          <a:effectLst/>
                          <a:latin typeface="Arial" charset="0"/>
                          <a:ea typeface="Arial" charset="0"/>
                          <a:cs typeface="Arial" charset="0"/>
                        </a:rPr>
                        <a:t>38.5</a:t>
                      </a:r>
                      <a:endParaRPr lang="es-GT" sz="36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600">
                          <a:effectLst/>
                          <a:latin typeface="Arial" charset="0"/>
                          <a:ea typeface="Arial" charset="0"/>
                          <a:cs typeface="Arial" charset="0"/>
                        </a:rPr>
                        <a:t>53.8</a:t>
                      </a:r>
                      <a:endParaRPr lang="es-GT" sz="36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600">
                          <a:effectLst/>
                          <a:latin typeface="Arial" charset="0"/>
                          <a:ea typeface="Arial" charset="0"/>
                          <a:cs typeface="Arial" charset="0"/>
                        </a:rPr>
                        <a:t>25.6</a:t>
                      </a:r>
                      <a:endParaRPr lang="es-GT" sz="36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600">
                          <a:effectLst/>
                          <a:latin typeface="Arial" charset="0"/>
                          <a:ea typeface="Arial" charset="0"/>
                          <a:cs typeface="Arial" charset="0"/>
                        </a:rPr>
                        <a:t>7.5</a:t>
                      </a:r>
                      <a:endParaRPr lang="es-GT" sz="36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600">
                          <a:effectLst/>
                          <a:latin typeface="Arial" charset="0"/>
                          <a:ea typeface="Arial" charset="0"/>
                          <a:cs typeface="Arial" charset="0"/>
                        </a:rPr>
                        <a:t>2.1</a:t>
                      </a:r>
                      <a:endParaRPr lang="es-GT" sz="36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600">
                          <a:effectLst/>
                          <a:latin typeface="Arial" charset="0"/>
                          <a:ea typeface="Arial" charset="0"/>
                          <a:cs typeface="Arial" charset="0"/>
                        </a:rPr>
                        <a:t>139.3</a:t>
                      </a:r>
                      <a:endParaRPr lang="es-GT" sz="36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2"/>
                  </a:ext>
                </a:extLst>
              </a:tr>
              <a:tr h="811071">
                <a:tc>
                  <a:txBody>
                    <a:bodyPr/>
                    <a:lstStyle/>
                    <a:p>
                      <a:pPr>
                        <a:spcAft>
                          <a:spcPts val="0"/>
                        </a:spcAft>
                      </a:pPr>
                      <a:r>
                        <a:rPr lang="es-GT" sz="1600">
                          <a:effectLst/>
                          <a:latin typeface="Arial" charset="0"/>
                          <a:ea typeface="Arial" charset="0"/>
                          <a:cs typeface="Arial" charset="0"/>
                        </a:rPr>
                        <a:t>Impuesto Sobre Timbres y Papel Sellado</a:t>
                      </a:r>
                      <a:endParaRPr lang="es-GT" sz="3600">
                        <a:effectLst/>
                        <a:latin typeface="Arial" charset="0"/>
                        <a:ea typeface="Arial" charset="0"/>
                        <a:cs typeface="Arial"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600">
                          <a:effectLst/>
                          <a:latin typeface="Arial" charset="0"/>
                          <a:ea typeface="Arial" charset="0"/>
                          <a:cs typeface="Arial" charset="0"/>
                        </a:rPr>
                        <a:t>62.7</a:t>
                      </a:r>
                      <a:endParaRPr lang="es-GT" sz="36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600">
                          <a:effectLst/>
                          <a:latin typeface="Arial" charset="0"/>
                          <a:ea typeface="Arial" charset="0"/>
                          <a:cs typeface="Arial" charset="0"/>
                        </a:rPr>
                        <a:t>83.6</a:t>
                      </a:r>
                      <a:endParaRPr lang="es-GT" sz="36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600">
                          <a:effectLst/>
                          <a:latin typeface="Arial" charset="0"/>
                          <a:ea typeface="Arial" charset="0"/>
                          <a:cs typeface="Arial" charset="0"/>
                        </a:rPr>
                        <a:t>143.6</a:t>
                      </a:r>
                      <a:endParaRPr lang="es-GT" sz="36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600">
                          <a:effectLst/>
                          <a:latin typeface="Arial" charset="0"/>
                          <a:ea typeface="Arial" charset="0"/>
                          <a:cs typeface="Arial" charset="0"/>
                        </a:rPr>
                        <a:t>0.2</a:t>
                      </a:r>
                      <a:endParaRPr lang="es-GT" sz="36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600">
                          <a:effectLst/>
                          <a:latin typeface="Arial" charset="0"/>
                          <a:ea typeface="Arial" charset="0"/>
                          <a:cs typeface="Arial" charset="0"/>
                        </a:rPr>
                        <a:t>0.3</a:t>
                      </a:r>
                      <a:endParaRPr lang="es-GT" sz="36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600">
                          <a:effectLst/>
                          <a:latin typeface="Arial" charset="0"/>
                          <a:ea typeface="Arial" charset="0"/>
                          <a:cs typeface="Arial" charset="0"/>
                        </a:rPr>
                        <a:t>0.1</a:t>
                      </a:r>
                      <a:endParaRPr lang="es-GT" sz="36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600">
                          <a:effectLst/>
                          <a:latin typeface="Arial" charset="0"/>
                          <a:ea typeface="Arial" charset="0"/>
                          <a:cs typeface="Arial" charset="0"/>
                        </a:rPr>
                        <a:t>0.2</a:t>
                      </a:r>
                      <a:endParaRPr lang="es-GT" sz="36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600">
                          <a:effectLst/>
                          <a:latin typeface="Arial" charset="0"/>
                          <a:ea typeface="Arial" charset="0"/>
                          <a:cs typeface="Arial" charset="0"/>
                        </a:rPr>
                        <a:t>0.0</a:t>
                      </a:r>
                      <a:endParaRPr lang="es-GT" sz="36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600">
                          <a:effectLst/>
                          <a:latin typeface="Arial" charset="0"/>
                          <a:ea typeface="Arial" charset="0"/>
                          <a:cs typeface="Arial" charset="0"/>
                        </a:rPr>
                        <a:t>0.0</a:t>
                      </a:r>
                      <a:endParaRPr lang="es-GT" sz="36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600">
                          <a:effectLst/>
                          <a:latin typeface="Arial" charset="0"/>
                          <a:ea typeface="Arial" charset="0"/>
                          <a:cs typeface="Arial" charset="0"/>
                        </a:rPr>
                        <a:t>290.9</a:t>
                      </a:r>
                      <a:endParaRPr lang="es-GT" sz="36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3"/>
                  </a:ext>
                </a:extLst>
              </a:tr>
              <a:tr h="540714">
                <a:tc>
                  <a:txBody>
                    <a:bodyPr/>
                    <a:lstStyle/>
                    <a:p>
                      <a:pPr algn="ctr">
                        <a:spcAft>
                          <a:spcPts val="0"/>
                        </a:spcAft>
                      </a:pPr>
                      <a:r>
                        <a:rPr lang="es-GT" sz="1600" b="1">
                          <a:effectLst/>
                          <a:latin typeface="Arial" charset="0"/>
                          <a:ea typeface="Arial" charset="0"/>
                          <a:cs typeface="Arial" charset="0"/>
                        </a:rPr>
                        <a:t>TOTAL</a:t>
                      </a:r>
                      <a:endParaRPr lang="es-GT" sz="3600">
                        <a:effectLst/>
                        <a:latin typeface="Arial" charset="0"/>
                        <a:ea typeface="Arial" charset="0"/>
                        <a:cs typeface="Arial"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solidFill>
                      <a:srgbClr val="8DB3E2"/>
                    </a:solidFill>
                  </a:tcPr>
                </a:tc>
                <a:tc>
                  <a:txBody>
                    <a:bodyPr/>
                    <a:lstStyle/>
                    <a:p>
                      <a:pPr algn="r">
                        <a:spcAft>
                          <a:spcPts val="0"/>
                        </a:spcAft>
                      </a:pPr>
                      <a:r>
                        <a:rPr lang="es-GT" sz="1600" b="1">
                          <a:effectLst/>
                          <a:latin typeface="Arial" charset="0"/>
                          <a:ea typeface="Arial" charset="0"/>
                          <a:cs typeface="Arial" charset="0"/>
                        </a:rPr>
                        <a:t>262.6</a:t>
                      </a:r>
                      <a:endParaRPr lang="es-GT" sz="36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solidFill>
                      <a:srgbClr val="8DB3E2"/>
                    </a:solidFill>
                  </a:tcPr>
                </a:tc>
                <a:tc>
                  <a:txBody>
                    <a:bodyPr/>
                    <a:lstStyle/>
                    <a:p>
                      <a:pPr algn="r">
                        <a:spcAft>
                          <a:spcPts val="0"/>
                        </a:spcAft>
                      </a:pPr>
                      <a:r>
                        <a:rPr lang="es-GT" sz="1600" b="1">
                          <a:effectLst/>
                          <a:latin typeface="Arial" charset="0"/>
                          <a:ea typeface="Arial" charset="0"/>
                          <a:cs typeface="Arial" charset="0"/>
                        </a:rPr>
                        <a:t>459.9</a:t>
                      </a:r>
                      <a:endParaRPr lang="es-GT" sz="36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solidFill>
                      <a:srgbClr val="8DB3E2"/>
                    </a:solidFill>
                  </a:tcPr>
                </a:tc>
                <a:tc>
                  <a:txBody>
                    <a:bodyPr/>
                    <a:lstStyle/>
                    <a:p>
                      <a:pPr algn="r">
                        <a:spcAft>
                          <a:spcPts val="0"/>
                        </a:spcAft>
                      </a:pPr>
                      <a:r>
                        <a:rPr lang="es-GT" sz="1600" b="1">
                          <a:effectLst/>
                          <a:latin typeface="Arial" charset="0"/>
                          <a:ea typeface="Arial" charset="0"/>
                          <a:cs typeface="Arial" charset="0"/>
                        </a:rPr>
                        <a:t>387.7</a:t>
                      </a:r>
                      <a:endParaRPr lang="es-GT" sz="36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solidFill>
                      <a:srgbClr val="8DB3E2"/>
                    </a:solidFill>
                  </a:tcPr>
                </a:tc>
                <a:tc>
                  <a:txBody>
                    <a:bodyPr/>
                    <a:lstStyle/>
                    <a:p>
                      <a:pPr algn="r">
                        <a:spcAft>
                          <a:spcPts val="0"/>
                        </a:spcAft>
                      </a:pPr>
                      <a:r>
                        <a:rPr lang="es-GT" sz="1600" b="1">
                          <a:effectLst/>
                          <a:latin typeface="Arial" charset="0"/>
                          <a:ea typeface="Arial" charset="0"/>
                          <a:cs typeface="Arial" charset="0"/>
                        </a:rPr>
                        <a:t>245.9</a:t>
                      </a:r>
                      <a:endParaRPr lang="es-GT" sz="36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solidFill>
                      <a:srgbClr val="8DB3E2"/>
                    </a:solidFill>
                  </a:tcPr>
                </a:tc>
                <a:tc>
                  <a:txBody>
                    <a:bodyPr/>
                    <a:lstStyle/>
                    <a:p>
                      <a:pPr algn="r">
                        <a:spcAft>
                          <a:spcPts val="0"/>
                        </a:spcAft>
                      </a:pPr>
                      <a:r>
                        <a:rPr lang="es-GT" sz="1600" b="1">
                          <a:effectLst/>
                          <a:latin typeface="Arial" charset="0"/>
                          <a:ea typeface="Arial" charset="0"/>
                          <a:cs typeface="Arial" charset="0"/>
                        </a:rPr>
                        <a:t>368.3</a:t>
                      </a:r>
                      <a:endParaRPr lang="es-GT" sz="36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solidFill>
                      <a:srgbClr val="8DB3E2"/>
                    </a:solidFill>
                  </a:tcPr>
                </a:tc>
                <a:tc>
                  <a:txBody>
                    <a:bodyPr/>
                    <a:lstStyle/>
                    <a:p>
                      <a:pPr algn="r">
                        <a:spcAft>
                          <a:spcPts val="0"/>
                        </a:spcAft>
                      </a:pPr>
                      <a:r>
                        <a:rPr lang="es-GT" sz="1600" b="1">
                          <a:effectLst/>
                          <a:latin typeface="Arial" charset="0"/>
                          <a:ea typeface="Arial" charset="0"/>
                          <a:cs typeface="Arial" charset="0"/>
                        </a:rPr>
                        <a:t>306.1</a:t>
                      </a:r>
                      <a:endParaRPr lang="es-GT" sz="36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solidFill>
                      <a:srgbClr val="8DB3E2"/>
                    </a:solidFill>
                  </a:tcPr>
                </a:tc>
                <a:tc>
                  <a:txBody>
                    <a:bodyPr/>
                    <a:lstStyle/>
                    <a:p>
                      <a:pPr algn="r">
                        <a:spcAft>
                          <a:spcPts val="0"/>
                        </a:spcAft>
                      </a:pPr>
                      <a:r>
                        <a:rPr lang="es-GT" sz="1600" b="1">
                          <a:effectLst/>
                          <a:latin typeface="Arial" charset="0"/>
                          <a:ea typeface="Arial" charset="0"/>
                          <a:cs typeface="Arial" charset="0"/>
                        </a:rPr>
                        <a:t>215.5</a:t>
                      </a:r>
                      <a:endParaRPr lang="es-GT" sz="36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solidFill>
                      <a:srgbClr val="8DB3E2"/>
                    </a:solidFill>
                  </a:tcPr>
                </a:tc>
                <a:tc>
                  <a:txBody>
                    <a:bodyPr/>
                    <a:lstStyle/>
                    <a:p>
                      <a:pPr algn="r">
                        <a:spcAft>
                          <a:spcPts val="0"/>
                        </a:spcAft>
                      </a:pPr>
                      <a:r>
                        <a:rPr lang="es-GT" sz="1600" b="1">
                          <a:effectLst/>
                          <a:latin typeface="Arial" charset="0"/>
                          <a:ea typeface="Arial" charset="0"/>
                          <a:cs typeface="Arial" charset="0"/>
                        </a:rPr>
                        <a:t>120.5</a:t>
                      </a:r>
                      <a:endParaRPr lang="es-GT" sz="36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solidFill>
                      <a:srgbClr val="8DB3E2"/>
                    </a:solidFill>
                  </a:tcPr>
                </a:tc>
                <a:tc>
                  <a:txBody>
                    <a:bodyPr/>
                    <a:lstStyle/>
                    <a:p>
                      <a:pPr algn="r">
                        <a:spcAft>
                          <a:spcPts val="0"/>
                        </a:spcAft>
                      </a:pPr>
                      <a:r>
                        <a:rPr lang="es-GT" sz="1600" b="1">
                          <a:effectLst/>
                          <a:latin typeface="Arial" charset="0"/>
                          <a:ea typeface="Arial" charset="0"/>
                          <a:cs typeface="Arial" charset="0"/>
                        </a:rPr>
                        <a:t>6.7</a:t>
                      </a:r>
                      <a:endParaRPr lang="es-GT" sz="36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solidFill>
                      <a:srgbClr val="8DB3E2"/>
                    </a:solidFill>
                  </a:tcPr>
                </a:tc>
                <a:tc>
                  <a:txBody>
                    <a:bodyPr/>
                    <a:lstStyle/>
                    <a:p>
                      <a:pPr algn="r">
                        <a:spcAft>
                          <a:spcPts val="0"/>
                        </a:spcAft>
                      </a:pPr>
                      <a:r>
                        <a:rPr lang="es-GT" sz="1600" b="1" dirty="0">
                          <a:effectLst/>
                          <a:latin typeface="Arial" charset="0"/>
                          <a:ea typeface="Arial" charset="0"/>
                          <a:cs typeface="Arial" charset="0"/>
                        </a:rPr>
                        <a:t>2,373.1</a:t>
                      </a:r>
                      <a:endParaRPr lang="es-GT" sz="3600" dirty="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71750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16632"/>
            <a:ext cx="8363272" cy="1143000"/>
          </a:xfrm>
        </p:spPr>
        <p:txBody>
          <a:bodyPr>
            <a:normAutofit/>
          </a:bodyPr>
          <a:lstStyle/>
          <a:p>
            <a:r>
              <a:rPr lang="es-GT" sz="2400" b="1" dirty="0">
                <a:solidFill>
                  <a:schemeClr val="bg1"/>
                </a:solidFill>
                <a:latin typeface="Arial" charset="0"/>
                <a:ea typeface="Arial" charset="0"/>
                <a:cs typeface="Arial" charset="0"/>
              </a:rPr>
              <a:t>Regalías mineras a favor de la Administración Central</a:t>
            </a:r>
          </a:p>
        </p:txBody>
      </p:sp>
      <p:graphicFrame>
        <p:nvGraphicFramePr>
          <p:cNvPr id="5" name="4 Gráfico"/>
          <p:cNvGraphicFramePr/>
          <p:nvPr>
            <p:extLst>
              <p:ext uri="{D42A27DB-BD31-4B8C-83A1-F6EECF244321}">
                <p14:modId xmlns:p14="http://schemas.microsoft.com/office/powerpoint/2010/main" val="3066607"/>
              </p:ext>
            </p:extLst>
          </p:nvPr>
        </p:nvGraphicFramePr>
        <p:xfrm>
          <a:off x="467544" y="1412775"/>
          <a:ext cx="7992888" cy="4680521"/>
        </p:xfrm>
        <a:graphic>
          <a:graphicData uri="http://schemas.openxmlformats.org/drawingml/2006/chart">
            <c:chart xmlns:c="http://schemas.openxmlformats.org/drawingml/2006/chart" xmlns:r="http://schemas.openxmlformats.org/officeDocument/2006/relationships" r:id="rId2"/>
          </a:graphicData>
        </a:graphic>
      </p:graphicFrame>
      <p:sp>
        <p:nvSpPr>
          <p:cNvPr id="6" name="5 Rectángulo"/>
          <p:cNvSpPr/>
          <p:nvPr/>
        </p:nvSpPr>
        <p:spPr>
          <a:xfrm>
            <a:off x="107504" y="6381328"/>
            <a:ext cx="1723549" cy="276999"/>
          </a:xfrm>
          <a:prstGeom prst="rect">
            <a:avLst/>
          </a:prstGeom>
        </p:spPr>
        <p:txBody>
          <a:bodyPr wrap="none">
            <a:spAutoFit/>
          </a:bodyPr>
          <a:lstStyle/>
          <a:p>
            <a:r>
              <a:rPr lang="es-MX" sz="1200" dirty="0">
                <a:latin typeface="Arial" charset="0"/>
                <a:ea typeface="Arial" charset="0"/>
                <a:cs typeface="Arial" charset="0"/>
              </a:rPr>
              <a:t>Fuente: Cifras SICOIN</a:t>
            </a:r>
            <a:endParaRPr lang="es-GT" sz="1200" dirty="0">
              <a:latin typeface="Arial" charset="0"/>
              <a:ea typeface="Arial" charset="0"/>
              <a:cs typeface="Arial" charset="0"/>
            </a:endParaRPr>
          </a:p>
        </p:txBody>
      </p:sp>
    </p:spTree>
    <p:extLst>
      <p:ext uri="{BB962C8B-B14F-4D97-AF65-F5344CB8AC3E}">
        <p14:creationId xmlns:p14="http://schemas.microsoft.com/office/powerpoint/2010/main" val="3441354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136904" cy="936104"/>
          </a:xfrm>
        </p:spPr>
        <p:txBody>
          <a:bodyPr>
            <a:normAutofit fontScale="90000"/>
          </a:bodyPr>
          <a:lstStyle/>
          <a:p>
            <a:r>
              <a:rPr lang="es-GT" sz="2400" b="1" dirty="0">
                <a:solidFill>
                  <a:schemeClr val="bg1"/>
                </a:solidFill>
                <a:latin typeface="Arial" charset="0"/>
                <a:ea typeface="Arial" charset="0"/>
                <a:cs typeface="Arial" charset="0"/>
              </a:rPr>
              <a:t>Regalías mineras voluntarias a favor de la Administración Central</a:t>
            </a:r>
            <a:br>
              <a:rPr lang="es-GT" sz="2400" b="1" dirty="0">
                <a:solidFill>
                  <a:schemeClr val="bg1"/>
                </a:solidFill>
                <a:latin typeface="Arial" charset="0"/>
                <a:ea typeface="Arial" charset="0"/>
                <a:cs typeface="Arial" charset="0"/>
              </a:rPr>
            </a:br>
            <a:r>
              <a:rPr lang="es-GT" sz="2400" b="1" dirty="0">
                <a:solidFill>
                  <a:schemeClr val="bg1"/>
                </a:solidFill>
                <a:latin typeface="Arial" charset="0"/>
                <a:ea typeface="Arial" charset="0"/>
                <a:cs typeface="Arial" charset="0"/>
              </a:rPr>
              <a:t>En millones de Quetzales</a:t>
            </a:r>
          </a:p>
        </p:txBody>
      </p:sp>
      <p:sp>
        <p:nvSpPr>
          <p:cNvPr id="3" name="2 Marcador de contenido"/>
          <p:cNvSpPr>
            <a:spLocks noGrp="1"/>
          </p:cNvSpPr>
          <p:nvPr>
            <p:ph idx="1"/>
          </p:nvPr>
        </p:nvSpPr>
        <p:spPr>
          <a:xfrm>
            <a:off x="467544" y="1124744"/>
            <a:ext cx="8229600" cy="4309939"/>
          </a:xfrm>
        </p:spPr>
        <p:txBody>
          <a:bodyPr>
            <a:normAutofit/>
          </a:bodyPr>
          <a:lstStyle/>
          <a:p>
            <a:pPr marL="0" indent="0" algn="just">
              <a:buNone/>
            </a:pPr>
            <a:r>
              <a:rPr lang="es-MX" sz="1600" dirty="0">
                <a:latin typeface="Arial" charset="0"/>
                <a:ea typeface="Arial" charset="0"/>
                <a:cs typeface="Arial" charset="0"/>
              </a:rPr>
              <a:t>El Acuerdo Gubernativo 105-2012 aprobó el Acuerdo Marco de Entendimiento suscrito en enero de ese año, entre la República de Guatemala y la Cámara de Industria de Guatemala, en el cual se establece un aporte adicional y voluntario a las regalías establecidas en la ley.</a:t>
            </a:r>
            <a:endParaRPr lang="es-GT" sz="1600" dirty="0">
              <a:latin typeface="Arial" charset="0"/>
              <a:ea typeface="Arial" charset="0"/>
              <a:cs typeface="Arial" charset="0"/>
            </a:endParaRPr>
          </a:p>
        </p:txBody>
      </p:sp>
      <p:graphicFrame>
        <p:nvGraphicFramePr>
          <p:cNvPr id="4" name="3 Gráfico"/>
          <p:cNvGraphicFramePr/>
          <p:nvPr>
            <p:extLst>
              <p:ext uri="{D42A27DB-BD31-4B8C-83A1-F6EECF244321}">
                <p14:modId xmlns:p14="http://schemas.microsoft.com/office/powerpoint/2010/main" val="856321"/>
              </p:ext>
            </p:extLst>
          </p:nvPr>
        </p:nvGraphicFramePr>
        <p:xfrm>
          <a:off x="539552" y="2132856"/>
          <a:ext cx="8064896"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107504" y="6381328"/>
            <a:ext cx="1723549" cy="276999"/>
          </a:xfrm>
          <a:prstGeom prst="rect">
            <a:avLst/>
          </a:prstGeom>
        </p:spPr>
        <p:txBody>
          <a:bodyPr wrap="none">
            <a:spAutoFit/>
          </a:bodyPr>
          <a:lstStyle/>
          <a:p>
            <a:r>
              <a:rPr lang="es-MX" sz="1200" dirty="0">
                <a:latin typeface="Arial" charset="0"/>
                <a:ea typeface="Arial" charset="0"/>
                <a:cs typeface="Arial" charset="0"/>
              </a:rPr>
              <a:t>Fuente: Cifras SICOIN</a:t>
            </a:r>
            <a:endParaRPr lang="es-GT" sz="1200" dirty="0">
              <a:latin typeface="Arial" charset="0"/>
              <a:ea typeface="Arial" charset="0"/>
              <a:cs typeface="Arial" charset="0"/>
            </a:endParaRPr>
          </a:p>
        </p:txBody>
      </p:sp>
    </p:spTree>
    <p:extLst>
      <p:ext uri="{BB962C8B-B14F-4D97-AF65-F5344CB8AC3E}">
        <p14:creationId xmlns:p14="http://schemas.microsoft.com/office/powerpoint/2010/main" val="20161008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363272" cy="936104"/>
          </a:xfrm>
        </p:spPr>
        <p:txBody>
          <a:bodyPr>
            <a:normAutofit/>
          </a:bodyPr>
          <a:lstStyle/>
          <a:p>
            <a:r>
              <a:rPr lang="es-GT" sz="2400" b="1" dirty="0">
                <a:solidFill>
                  <a:schemeClr val="bg1"/>
                </a:solidFill>
                <a:latin typeface="Arial" charset="0"/>
                <a:ea typeface="Arial" charset="0"/>
                <a:cs typeface="Arial" charset="0"/>
              </a:rPr>
              <a:t>Regalías mineras a favor de las municipalidades</a:t>
            </a:r>
            <a:br>
              <a:rPr lang="es-GT" sz="2400" b="1" dirty="0">
                <a:solidFill>
                  <a:schemeClr val="bg1"/>
                </a:solidFill>
                <a:latin typeface="Arial" charset="0"/>
                <a:ea typeface="Arial" charset="0"/>
                <a:cs typeface="Arial" charset="0"/>
              </a:rPr>
            </a:br>
            <a:r>
              <a:rPr lang="es-GT" sz="2400" b="1" dirty="0">
                <a:solidFill>
                  <a:schemeClr val="bg1"/>
                </a:solidFill>
                <a:latin typeface="Arial" charset="0"/>
                <a:ea typeface="Arial" charset="0"/>
                <a:cs typeface="Arial" charset="0"/>
              </a:rPr>
              <a:t>Periodo 2005-2018</a:t>
            </a:r>
          </a:p>
        </p:txBody>
      </p:sp>
      <p:sp>
        <p:nvSpPr>
          <p:cNvPr id="5" name="4 Rectángulo"/>
          <p:cNvSpPr/>
          <p:nvPr/>
        </p:nvSpPr>
        <p:spPr>
          <a:xfrm>
            <a:off x="107504" y="6381328"/>
            <a:ext cx="1507592" cy="276999"/>
          </a:xfrm>
          <a:prstGeom prst="rect">
            <a:avLst/>
          </a:prstGeom>
        </p:spPr>
        <p:txBody>
          <a:bodyPr wrap="none">
            <a:spAutoFit/>
          </a:bodyPr>
          <a:lstStyle/>
          <a:p>
            <a:r>
              <a:rPr lang="es-MX" sz="1200" dirty="0"/>
              <a:t>Fuente: Cifras SICOIN</a:t>
            </a:r>
            <a:endParaRPr lang="es-GT" sz="1200" dirty="0"/>
          </a:p>
        </p:txBody>
      </p:sp>
      <p:grpSp>
        <p:nvGrpSpPr>
          <p:cNvPr id="8" name="9 Grupo"/>
          <p:cNvGrpSpPr/>
          <p:nvPr/>
        </p:nvGrpSpPr>
        <p:grpSpPr>
          <a:xfrm>
            <a:off x="179512" y="936104"/>
            <a:ext cx="8851445" cy="5328592"/>
            <a:chOff x="0" y="0"/>
            <a:chExt cx="7610475" cy="4681539"/>
          </a:xfrm>
        </p:grpSpPr>
        <p:graphicFrame>
          <p:nvGraphicFramePr>
            <p:cNvPr id="9" name="5 Gráfico"/>
            <p:cNvGraphicFramePr/>
            <p:nvPr>
              <p:extLst>
                <p:ext uri="{D42A27DB-BD31-4B8C-83A1-F6EECF244321}">
                  <p14:modId xmlns:p14="http://schemas.microsoft.com/office/powerpoint/2010/main" val="1224668143"/>
                </p:ext>
              </p:extLst>
            </p:nvPr>
          </p:nvGraphicFramePr>
          <p:xfrm>
            <a:off x="0" y="0"/>
            <a:ext cx="7429500" cy="4681539"/>
          </p:xfrm>
          <a:graphic>
            <a:graphicData uri="http://schemas.openxmlformats.org/drawingml/2006/chart">
              <c:chart xmlns:c="http://schemas.openxmlformats.org/drawingml/2006/chart" xmlns:r="http://schemas.openxmlformats.org/officeDocument/2006/relationships" r:id="rId2"/>
            </a:graphicData>
          </a:graphic>
        </p:graphicFrame>
        <p:pic>
          <p:nvPicPr>
            <p:cNvPr id="10" name="7 Imagen"/>
            <p:cNvPicPr>
              <a:picLocks noChangeAspect="1"/>
            </p:cNvPicPr>
            <p:nvPr/>
          </p:nvPicPr>
          <p:blipFill>
            <a:blip r:embed="rId3"/>
            <a:stretch>
              <a:fillRect/>
            </a:stretch>
          </p:blipFill>
          <p:spPr>
            <a:xfrm>
              <a:off x="2662237" y="1056754"/>
              <a:ext cx="4948238" cy="3345579"/>
            </a:xfrm>
            <a:prstGeom prst="rect">
              <a:avLst/>
            </a:prstGeom>
          </p:spPr>
        </p:pic>
      </p:grpSp>
    </p:spTree>
    <p:extLst>
      <p:ext uri="{BB962C8B-B14F-4D97-AF65-F5344CB8AC3E}">
        <p14:creationId xmlns:p14="http://schemas.microsoft.com/office/powerpoint/2010/main" val="1715781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DF2C538-3F3B-42BF-8C4A-3166F516DB98}" type="slidenum">
              <a:rPr lang="es-GT" smtClean="0"/>
              <a:t>4</a:t>
            </a:fld>
            <a:endParaRPr lang="es-GT"/>
          </a:p>
        </p:txBody>
      </p:sp>
      <p:sp>
        <p:nvSpPr>
          <p:cNvPr id="37" name="1 Título"/>
          <p:cNvSpPr>
            <a:spLocks noGrp="1"/>
          </p:cNvSpPr>
          <p:nvPr>
            <p:ph type="title"/>
          </p:nvPr>
        </p:nvSpPr>
        <p:spPr>
          <a:xfrm>
            <a:off x="467544" y="0"/>
            <a:ext cx="8229600" cy="1143000"/>
          </a:xfrm>
        </p:spPr>
        <p:txBody>
          <a:bodyPr>
            <a:normAutofit/>
          </a:bodyPr>
          <a:lstStyle/>
          <a:p>
            <a:r>
              <a:rPr lang="es-GT" sz="2800" b="1" dirty="0">
                <a:solidFill>
                  <a:schemeClr val="bg1"/>
                </a:solidFill>
                <a:latin typeface="Arial" charset="0"/>
                <a:ea typeface="Arial" charset="0"/>
                <a:cs typeface="Arial" charset="0"/>
              </a:rPr>
              <a:t>Líneas estratégicas de la Estrategia Financiera ante el Riesgo de Desastres</a:t>
            </a:r>
          </a:p>
        </p:txBody>
      </p:sp>
      <p:grpSp>
        <p:nvGrpSpPr>
          <p:cNvPr id="34" name="34 Grupo">
            <a:extLst>
              <a:ext uri="{FF2B5EF4-FFF2-40B4-BE49-F238E27FC236}">
                <a16:creationId xmlns:a16="http://schemas.microsoft.com/office/drawing/2014/main" id="{B82BCC05-B276-4A17-98F5-3ACAA17CA860}"/>
              </a:ext>
            </a:extLst>
          </p:cNvPr>
          <p:cNvGrpSpPr/>
          <p:nvPr/>
        </p:nvGrpSpPr>
        <p:grpSpPr>
          <a:xfrm>
            <a:off x="1115616" y="1268760"/>
            <a:ext cx="7056784" cy="5256583"/>
            <a:chOff x="1547664" y="1257780"/>
            <a:chExt cx="5939897" cy="4403468"/>
          </a:xfrm>
        </p:grpSpPr>
        <p:sp>
          <p:nvSpPr>
            <p:cNvPr id="36" name="26 Rectángulo">
              <a:extLst>
                <a:ext uri="{FF2B5EF4-FFF2-40B4-BE49-F238E27FC236}">
                  <a16:creationId xmlns:a16="http://schemas.microsoft.com/office/drawing/2014/main" id="{EBB10DCB-0AA7-44C6-AC62-3C2E38D179FD}"/>
                </a:ext>
              </a:extLst>
            </p:cNvPr>
            <p:cNvSpPr/>
            <p:nvPr/>
          </p:nvSpPr>
          <p:spPr>
            <a:xfrm rot="16200000">
              <a:off x="1256024" y="3637901"/>
              <a:ext cx="2167458" cy="310877"/>
            </a:xfrm>
            <a:prstGeom prst="rect">
              <a:avLst/>
            </a:prstGeom>
          </p:spPr>
          <p:txBody>
            <a:bodyPr wrap="none">
              <a:spAutoFit/>
            </a:bodyPr>
            <a:lstStyle/>
            <a:p>
              <a:pPr lvl="0" algn="ctr"/>
              <a:r>
                <a:rPr lang="es-GT" b="1" dirty="0"/>
                <a:t>Conocimiento del Riesgo </a:t>
              </a:r>
            </a:p>
          </p:txBody>
        </p:sp>
        <p:sp>
          <p:nvSpPr>
            <p:cNvPr id="38" name="28 Rectángulo">
              <a:extLst>
                <a:ext uri="{FF2B5EF4-FFF2-40B4-BE49-F238E27FC236}">
                  <a16:creationId xmlns:a16="http://schemas.microsoft.com/office/drawing/2014/main" id="{986596F3-C493-44A6-ABDF-EAA4C0ACF9DA}"/>
                </a:ext>
              </a:extLst>
            </p:cNvPr>
            <p:cNvSpPr/>
            <p:nvPr/>
          </p:nvSpPr>
          <p:spPr>
            <a:xfrm rot="16200000">
              <a:off x="2456086" y="3492284"/>
              <a:ext cx="1927572" cy="544035"/>
            </a:xfrm>
            <a:prstGeom prst="rect">
              <a:avLst/>
            </a:prstGeom>
          </p:spPr>
          <p:txBody>
            <a:bodyPr wrap="none">
              <a:spAutoFit/>
            </a:bodyPr>
            <a:lstStyle/>
            <a:p>
              <a:pPr lvl="0" algn="ctr"/>
              <a:r>
                <a:rPr lang="es-GT" b="1" dirty="0"/>
                <a:t>Gestión Financiera del</a:t>
              </a:r>
            </a:p>
            <a:p>
              <a:pPr lvl="0" algn="ctr"/>
              <a:r>
                <a:rPr lang="es-GT" b="1" dirty="0"/>
                <a:t> Riesgo de Desastres </a:t>
              </a:r>
            </a:p>
          </p:txBody>
        </p:sp>
        <p:sp>
          <p:nvSpPr>
            <p:cNvPr id="39" name="29 Rectángulo">
              <a:extLst>
                <a:ext uri="{FF2B5EF4-FFF2-40B4-BE49-F238E27FC236}">
                  <a16:creationId xmlns:a16="http://schemas.microsoft.com/office/drawing/2014/main" id="{FCF3D15D-AC04-4969-A8F2-2C48823552D5}"/>
                </a:ext>
              </a:extLst>
            </p:cNvPr>
            <p:cNvSpPr/>
            <p:nvPr/>
          </p:nvSpPr>
          <p:spPr>
            <a:xfrm rot="16200000">
              <a:off x="3575065" y="3524343"/>
              <a:ext cx="1705843" cy="544035"/>
            </a:xfrm>
            <a:prstGeom prst="rect">
              <a:avLst/>
            </a:prstGeom>
          </p:spPr>
          <p:txBody>
            <a:bodyPr wrap="none">
              <a:spAutoFit/>
            </a:bodyPr>
            <a:lstStyle/>
            <a:p>
              <a:pPr lvl="0" algn="ctr"/>
              <a:r>
                <a:rPr lang="es-GT" b="1" dirty="0"/>
                <a:t>Aseguramiento del </a:t>
              </a:r>
            </a:p>
            <a:p>
              <a:pPr lvl="0" algn="ctr"/>
              <a:r>
                <a:rPr lang="es-GT" b="1" dirty="0"/>
                <a:t>Riesgo Catastrófico</a:t>
              </a:r>
            </a:p>
          </p:txBody>
        </p:sp>
        <p:sp>
          <p:nvSpPr>
            <p:cNvPr id="40" name="30 Rectángulo">
              <a:extLst>
                <a:ext uri="{FF2B5EF4-FFF2-40B4-BE49-F238E27FC236}">
                  <a16:creationId xmlns:a16="http://schemas.microsoft.com/office/drawing/2014/main" id="{8BE9A409-491D-4B80-8EFB-58E377F033E6}"/>
                </a:ext>
              </a:extLst>
            </p:cNvPr>
            <p:cNvSpPr/>
            <p:nvPr/>
          </p:nvSpPr>
          <p:spPr>
            <a:xfrm rot="16200000">
              <a:off x="4388064" y="3455769"/>
              <a:ext cx="2240078" cy="544035"/>
            </a:xfrm>
            <a:prstGeom prst="rect">
              <a:avLst/>
            </a:prstGeom>
          </p:spPr>
          <p:txBody>
            <a:bodyPr wrap="none">
              <a:spAutoFit/>
            </a:bodyPr>
            <a:lstStyle/>
            <a:p>
              <a:pPr lvl="0" algn="ctr"/>
              <a:r>
                <a:rPr lang="es-GT" b="1" dirty="0"/>
                <a:t>Eficiencia y Transparencia </a:t>
              </a:r>
            </a:p>
            <a:p>
              <a:pPr lvl="0" algn="ctr"/>
              <a:r>
                <a:rPr lang="es-GT" b="1" dirty="0"/>
                <a:t>en la  Ejecución del Gasto</a:t>
              </a:r>
            </a:p>
          </p:txBody>
        </p:sp>
        <p:sp>
          <p:nvSpPr>
            <p:cNvPr id="41" name="31 Rectángulo">
              <a:extLst>
                <a:ext uri="{FF2B5EF4-FFF2-40B4-BE49-F238E27FC236}">
                  <a16:creationId xmlns:a16="http://schemas.microsoft.com/office/drawing/2014/main" id="{D374104E-3C4B-4381-859A-81401C11936D}"/>
                </a:ext>
              </a:extLst>
            </p:cNvPr>
            <p:cNvSpPr/>
            <p:nvPr/>
          </p:nvSpPr>
          <p:spPr>
            <a:xfrm rot="16200000">
              <a:off x="5409251" y="3527659"/>
              <a:ext cx="2357952" cy="518129"/>
            </a:xfrm>
            <a:prstGeom prst="rect">
              <a:avLst/>
            </a:prstGeom>
          </p:spPr>
          <p:txBody>
            <a:bodyPr wrap="square">
              <a:spAutoFit/>
            </a:bodyPr>
            <a:lstStyle/>
            <a:p>
              <a:pPr lvl="0" algn="ctr"/>
              <a:r>
                <a:rPr lang="es-GT" sz="1700" b="1" dirty="0"/>
                <a:t>Gestión Financiera del Riesgo </a:t>
              </a:r>
            </a:p>
            <a:p>
              <a:pPr lvl="0" algn="ctr"/>
              <a:r>
                <a:rPr lang="es-GT" sz="1700" b="1" dirty="0"/>
                <a:t> a Nivel Sub-Nacional</a:t>
              </a:r>
            </a:p>
          </p:txBody>
        </p:sp>
        <p:grpSp>
          <p:nvGrpSpPr>
            <p:cNvPr id="42" name="32 Grupo">
              <a:extLst>
                <a:ext uri="{FF2B5EF4-FFF2-40B4-BE49-F238E27FC236}">
                  <a16:creationId xmlns:a16="http://schemas.microsoft.com/office/drawing/2014/main" id="{7795561C-B52A-4146-A328-238C83E62C19}"/>
                </a:ext>
              </a:extLst>
            </p:cNvPr>
            <p:cNvGrpSpPr/>
            <p:nvPr/>
          </p:nvGrpSpPr>
          <p:grpSpPr>
            <a:xfrm>
              <a:off x="1547664" y="1257780"/>
              <a:ext cx="5939897" cy="4403468"/>
              <a:chOff x="1547664" y="1268760"/>
              <a:chExt cx="5939897" cy="3899412"/>
            </a:xfrm>
          </p:grpSpPr>
          <p:sp>
            <p:nvSpPr>
              <p:cNvPr id="43" name="6 Rectángulo">
                <a:extLst>
                  <a:ext uri="{FF2B5EF4-FFF2-40B4-BE49-F238E27FC236}">
                    <a16:creationId xmlns:a16="http://schemas.microsoft.com/office/drawing/2014/main" id="{8AE5E089-E623-4BB1-99EC-CB52D18D30CF}"/>
                  </a:ext>
                </a:extLst>
              </p:cNvPr>
              <p:cNvSpPr/>
              <p:nvPr/>
            </p:nvSpPr>
            <p:spPr>
              <a:xfrm>
                <a:off x="1907704" y="2348880"/>
                <a:ext cx="864096"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2400">
                  <a:noFill/>
                </a:endParaRPr>
              </a:p>
            </p:txBody>
          </p:sp>
          <p:sp>
            <p:nvSpPr>
              <p:cNvPr id="44" name="10 Rectángulo">
                <a:extLst>
                  <a:ext uri="{FF2B5EF4-FFF2-40B4-BE49-F238E27FC236}">
                    <a16:creationId xmlns:a16="http://schemas.microsoft.com/office/drawing/2014/main" id="{BC9AB590-2492-42F5-B924-89B05760816E}"/>
                  </a:ext>
                </a:extLst>
              </p:cNvPr>
              <p:cNvSpPr/>
              <p:nvPr/>
            </p:nvSpPr>
            <p:spPr>
              <a:xfrm>
                <a:off x="6156176" y="2357264"/>
                <a:ext cx="864096"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2400">
                  <a:noFill/>
                </a:endParaRPr>
              </a:p>
            </p:txBody>
          </p:sp>
          <p:sp>
            <p:nvSpPr>
              <p:cNvPr id="45" name="11 Rectángulo">
                <a:extLst>
                  <a:ext uri="{FF2B5EF4-FFF2-40B4-BE49-F238E27FC236}">
                    <a16:creationId xmlns:a16="http://schemas.microsoft.com/office/drawing/2014/main" id="{68AA02D8-49E6-419D-939C-A9653DB3EEF6}"/>
                  </a:ext>
                </a:extLst>
              </p:cNvPr>
              <p:cNvSpPr/>
              <p:nvPr/>
            </p:nvSpPr>
            <p:spPr>
              <a:xfrm>
                <a:off x="5076056" y="2357264"/>
                <a:ext cx="864096"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2400">
                  <a:noFill/>
                </a:endParaRPr>
              </a:p>
            </p:txBody>
          </p:sp>
          <p:sp>
            <p:nvSpPr>
              <p:cNvPr id="46" name="12 Rectángulo">
                <a:extLst>
                  <a:ext uri="{FF2B5EF4-FFF2-40B4-BE49-F238E27FC236}">
                    <a16:creationId xmlns:a16="http://schemas.microsoft.com/office/drawing/2014/main" id="{A956F4BA-813A-4F54-9CC5-96C28D7B8975}"/>
                  </a:ext>
                </a:extLst>
              </p:cNvPr>
              <p:cNvSpPr/>
              <p:nvPr/>
            </p:nvSpPr>
            <p:spPr>
              <a:xfrm>
                <a:off x="3995936" y="2357264"/>
                <a:ext cx="864096"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2400">
                  <a:noFill/>
                </a:endParaRPr>
              </a:p>
            </p:txBody>
          </p:sp>
          <p:sp>
            <p:nvSpPr>
              <p:cNvPr id="47" name="13 Rectángulo">
                <a:extLst>
                  <a:ext uri="{FF2B5EF4-FFF2-40B4-BE49-F238E27FC236}">
                    <a16:creationId xmlns:a16="http://schemas.microsoft.com/office/drawing/2014/main" id="{650C42AF-6828-4180-9126-EA0E7FCE892B}"/>
                  </a:ext>
                </a:extLst>
              </p:cNvPr>
              <p:cNvSpPr/>
              <p:nvPr/>
            </p:nvSpPr>
            <p:spPr>
              <a:xfrm>
                <a:off x="2987824" y="2357264"/>
                <a:ext cx="864096"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2400">
                  <a:noFill/>
                </a:endParaRPr>
              </a:p>
            </p:txBody>
          </p:sp>
          <p:sp>
            <p:nvSpPr>
              <p:cNvPr id="48" name="7 Triángulo isósceles">
                <a:extLst>
                  <a:ext uri="{FF2B5EF4-FFF2-40B4-BE49-F238E27FC236}">
                    <a16:creationId xmlns:a16="http://schemas.microsoft.com/office/drawing/2014/main" id="{44D3EE03-E508-4302-AC52-83BAFE3946E7}"/>
                  </a:ext>
                </a:extLst>
              </p:cNvPr>
              <p:cNvSpPr/>
              <p:nvPr/>
            </p:nvSpPr>
            <p:spPr>
              <a:xfrm>
                <a:off x="1582905" y="1268760"/>
                <a:ext cx="5904656" cy="108012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2400">
                  <a:noFill/>
                </a:endParaRPr>
              </a:p>
            </p:txBody>
          </p:sp>
          <p:sp>
            <p:nvSpPr>
              <p:cNvPr id="49" name="14 Rectángulo">
                <a:extLst>
                  <a:ext uri="{FF2B5EF4-FFF2-40B4-BE49-F238E27FC236}">
                    <a16:creationId xmlns:a16="http://schemas.microsoft.com/office/drawing/2014/main" id="{1E01D2B6-2891-4653-9D39-9219FDE2CD62}"/>
                  </a:ext>
                </a:extLst>
              </p:cNvPr>
              <p:cNvSpPr/>
              <p:nvPr/>
            </p:nvSpPr>
            <p:spPr>
              <a:xfrm>
                <a:off x="2051720" y="2501280"/>
                <a:ext cx="576064" cy="20078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2400">
                  <a:noFill/>
                </a:endParaRPr>
              </a:p>
            </p:txBody>
          </p:sp>
          <p:sp>
            <p:nvSpPr>
              <p:cNvPr id="50" name="16 Rectángulo">
                <a:extLst>
                  <a:ext uri="{FF2B5EF4-FFF2-40B4-BE49-F238E27FC236}">
                    <a16:creationId xmlns:a16="http://schemas.microsoft.com/office/drawing/2014/main" id="{1E201F98-E6DA-4D3C-B54E-9FBECD14C2BD}"/>
                  </a:ext>
                </a:extLst>
              </p:cNvPr>
              <p:cNvSpPr/>
              <p:nvPr/>
            </p:nvSpPr>
            <p:spPr>
              <a:xfrm>
                <a:off x="3131840" y="2492896"/>
                <a:ext cx="576064" cy="20018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2400">
                  <a:noFill/>
                </a:endParaRPr>
              </a:p>
            </p:txBody>
          </p:sp>
          <p:sp>
            <p:nvSpPr>
              <p:cNvPr id="51" name="17 Rectángulo">
                <a:extLst>
                  <a:ext uri="{FF2B5EF4-FFF2-40B4-BE49-F238E27FC236}">
                    <a16:creationId xmlns:a16="http://schemas.microsoft.com/office/drawing/2014/main" id="{D2468159-014F-4FCC-B2AB-E8479974CD48}"/>
                  </a:ext>
                </a:extLst>
              </p:cNvPr>
              <p:cNvSpPr/>
              <p:nvPr/>
            </p:nvSpPr>
            <p:spPr>
              <a:xfrm>
                <a:off x="4139952" y="2492896"/>
                <a:ext cx="576064" cy="20078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2400">
                  <a:noFill/>
                </a:endParaRPr>
              </a:p>
            </p:txBody>
          </p:sp>
          <p:sp>
            <p:nvSpPr>
              <p:cNvPr id="52" name="18 Rectángulo">
                <a:extLst>
                  <a:ext uri="{FF2B5EF4-FFF2-40B4-BE49-F238E27FC236}">
                    <a16:creationId xmlns:a16="http://schemas.microsoft.com/office/drawing/2014/main" id="{2DB9C9AA-F5CF-47FB-A883-DC08F77D5AC1}"/>
                  </a:ext>
                </a:extLst>
              </p:cNvPr>
              <p:cNvSpPr/>
              <p:nvPr/>
            </p:nvSpPr>
            <p:spPr>
              <a:xfrm>
                <a:off x="5220072" y="2492896"/>
                <a:ext cx="576064" cy="20078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2400">
                  <a:noFill/>
                </a:endParaRPr>
              </a:p>
            </p:txBody>
          </p:sp>
          <p:sp>
            <p:nvSpPr>
              <p:cNvPr id="53" name="19 Rectángulo">
                <a:extLst>
                  <a:ext uri="{FF2B5EF4-FFF2-40B4-BE49-F238E27FC236}">
                    <a16:creationId xmlns:a16="http://schemas.microsoft.com/office/drawing/2014/main" id="{62C6B9EC-8CCC-4C44-A083-A911222A8F00}"/>
                  </a:ext>
                </a:extLst>
              </p:cNvPr>
              <p:cNvSpPr/>
              <p:nvPr/>
            </p:nvSpPr>
            <p:spPr>
              <a:xfrm>
                <a:off x="6300192" y="2492896"/>
                <a:ext cx="576064" cy="20078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2400">
                  <a:noFill/>
                </a:endParaRPr>
              </a:p>
            </p:txBody>
          </p:sp>
          <p:sp>
            <p:nvSpPr>
              <p:cNvPr id="54" name="20 Rectángulo">
                <a:extLst>
                  <a:ext uri="{FF2B5EF4-FFF2-40B4-BE49-F238E27FC236}">
                    <a16:creationId xmlns:a16="http://schemas.microsoft.com/office/drawing/2014/main" id="{DB6CA9DB-DF66-4231-804D-5CBB1E8F814B}"/>
                  </a:ext>
                </a:extLst>
              </p:cNvPr>
              <p:cNvSpPr/>
              <p:nvPr/>
            </p:nvSpPr>
            <p:spPr>
              <a:xfrm>
                <a:off x="1907704" y="4509120"/>
                <a:ext cx="864096"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2400"/>
              </a:p>
            </p:txBody>
          </p:sp>
          <p:sp>
            <p:nvSpPr>
              <p:cNvPr id="55" name="21 Rectángulo">
                <a:extLst>
                  <a:ext uri="{FF2B5EF4-FFF2-40B4-BE49-F238E27FC236}">
                    <a16:creationId xmlns:a16="http://schemas.microsoft.com/office/drawing/2014/main" id="{ACBC76C4-D831-46E2-BA32-5C3C8034B98E}"/>
                  </a:ext>
                </a:extLst>
              </p:cNvPr>
              <p:cNvSpPr/>
              <p:nvPr/>
            </p:nvSpPr>
            <p:spPr>
              <a:xfrm>
                <a:off x="2999478" y="4507269"/>
                <a:ext cx="864096"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2400"/>
              </a:p>
            </p:txBody>
          </p:sp>
          <p:sp>
            <p:nvSpPr>
              <p:cNvPr id="56" name="22 Rectángulo">
                <a:extLst>
                  <a:ext uri="{FF2B5EF4-FFF2-40B4-BE49-F238E27FC236}">
                    <a16:creationId xmlns:a16="http://schemas.microsoft.com/office/drawing/2014/main" id="{63726233-C578-4378-9CBE-AF43D6B924B5}"/>
                  </a:ext>
                </a:extLst>
              </p:cNvPr>
              <p:cNvSpPr/>
              <p:nvPr/>
            </p:nvSpPr>
            <p:spPr>
              <a:xfrm>
                <a:off x="3995936" y="4507269"/>
                <a:ext cx="864096"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2400"/>
              </a:p>
            </p:txBody>
          </p:sp>
          <p:sp>
            <p:nvSpPr>
              <p:cNvPr id="57" name="23 Rectángulo">
                <a:extLst>
                  <a:ext uri="{FF2B5EF4-FFF2-40B4-BE49-F238E27FC236}">
                    <a16:creationId xmlns:a16="http://schemas.microsoft.com/office/drawing/2014/main" id="{5657E940-FCDA-476F-BBC0-21EB395FBFB6}"/>
                  </a:ext>
                </a:extLst>
              </p:cNvPr>
              <p:cNvSpPr/>
              <p:nvPr/>
            </p:nvSpPr>
            <p:spPr>
              <a:xfrm>
                <a:off x="5076056" y="4509120"/>
                <a:ext cx="864096"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2400"/>
              </a:p>
            </p:txBody>
          </p:sp>
          <p:sp>
            <p:nvSpPr>
              <p:cNvPr id="58" name="24 Rectángulo">
                <a:extLst>
                  <a:ext uri="{FF2B5EF4-FFF2-40B4-BE49-F238E27FC236}">
                    <a16:creationId xmlns:a16="http://schemas.microsoft.com/office/drawing/2014/main" id="{EBB7F5CC-B623-4EE9-B84E-85663DC60B07}"/>
                  </a:ext>
                </a:extLst>
              </p:cNvPr>
              <p:cNvSpPr/>
              <p:nvPr/>
            </p:nvSpPr>
            <p:spPr>
              <a:xfrm>
                <a:off x="6151519" y="4509120"/>
                <a:ext cx="864096"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2400"/>
              </a:p>
            </p:txBody>
          </p:sp>
          <p:sp>
            <p:nvSpPr>
              <p:cNvPr id="59" name="15 Trapecio">
                <a:extLst>
                  <a:ext uri="{FF2B5EF4-FFF2-40B4-BE49-F238E27FC236}">
                    <a16:creationId xmlns:a16="http://schemas.microsoft.com/office/drawing/2014/main" id="{0EDE3C4B-68C8-4835-BE09-E1F6235FC5ED}"/>
                  </a:ext>
                </a:extLst>
              </p:cNvPr>
              <p:cNvSpPr/>
              <p:nvPr/>
            </p:nvSpPr>
            <p:spPr>
              <a:xfrm>
                <a:off x="1547664" y="4653136"/>
                <a:ext cx="5832648" cy="515036"/>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2400">
                  <a:noFill/>
                </a:endParaRPr>
              </a:p>
            </p:txBody>
          </p:sp>
          <p:sp>
            <p:nvSpPr>
              <p:cNvPr id="60" name="25 CuadroTexto">
                <a:extLst>
                  <a:ext uri="{FF2B5EF4-FFF2-40B4-BE49-F238E27FC236}">
                    <a16:creationId xmlns:a16="http://schemas.microsoft.com/office/drawing/2014/main" id="{587FDAE8-A3D7-4420-99E2-4066AEAA5884}"/>
                  </a:ext>
                </a:extLst>
              </p:cNvPr>
              <p:cNvSpPr txBox="1"/>
              <p:nvPr/>
            </p:nvSpPr>
            <p:spPr>
              <a:xfrm>
                <a:off x="1729498" y="4740840"/>
                <a:ext cx="5455007" cy="296808"/>
              </a:xfrm>
              <a:prstGeom prst="rect">
                <a:avLst/>
              </a:prstGeom>
              <a:noFill/>
            </p:spPr>
            <p:txBody>
              <a:bodyPr wrap="square" rtlCol="0">
                <a:spAutoFit/>
              </a:bodyPr>
              <a:lstStyle/>
              <a:p>
                <a:pPr algn="ctr"/>
                <a:r>
                  <a:rPr lang="es-MX" sz="2000" b="1" dirty="0"/>
                  <a:t>Estrategia Financiera  ante el riesgo de desastres</a:t>
                </a:r>
                <a:endParaRPr lang="es-GT" sz="2000" b="1" dirty="0"/>
              </a:p>
            </p:txBody>
          </p:sp>
          <p:sp>
            <p:nvSpPr>
              <p:cNvPr id="61" name="27 CuadroTexto">
                <a:extLst>
                  <a:ext uri="{FF2B5EF4-FFF2-40B4-BE49-F238E27FC236}">
                    <a16:creationId xmlns:a16="http://schemas.microsoft.com/office/drawing/2014/main" id="{1A6BFA23-BFB0-4D6B-8BC6-0B981270AAC7}"/>
                  </a:ext>
                </a:extLst>
              </p:cNvPr>
              <p:cNvSpPr txBox="1"/>
              <p:nvPr/>
            </p:nvSpPr>
            <p:spPr>
              <a:xfrm>
                <a:off x="2084965" y="1826617"/>
                <a:ext cx="4686035" cy="296808"/>
              </a:xfrm>
              <a:prstGeom prst="rect">
                <a:avLst/>
              </a:prstGeom>
              <a:noFill/>
            </p:spPr>
            <p:txBody>
              <a:bodyPr wrap="square" rtlCol="0">
                <a:spAutoFit/>
              </a:bodyPr>
              <a:lstStyle/>
              <a:p>
                <a:pPr algn="ctr"/>
                <a:r>
                  <a:rPr lang="es-MX" sz="2000" b="1" dirty="0"/>
                  <a:t>Resiliencia Fiscal </a:t>
                </a:r>
                <a:endParaRPr lang="es-GT" sz="2000" b="1" dirty="0"/>
              </a:p>
            </p:txBody>
          </p:sp>
        </p:grpSp>
      </p:grpSp>
    </p:spTree>
    <p:extLst>
      <p:ext uri="{BB962C8B-B14F-4D97-AF65-F5344CB8AC3E}">
        <p14:creationId xmlns:p14="http://schemas.microsoft.com/office/powerpoint/2010/main" val="683720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764704"/>
          </a:xfrm>
        </p:spPr>
        <p:txBody>
          <a:bodyPr>
            <a:normAutofit fontScale="90000"/>
          </a:bodyPr>
          <a:lstStyle/>
          <a:p>
            <a:r>
              <a:rPr lang="es-GT" sz="2400" b="1" dirty="0">
                <a:solidFill>
                  <a:schemeClr val="bg1"/>
                </a:solidFill>
                <a:latin typeface="Arial" charset="0"/>
                <a:ea typeface="Arial" charset="0"/>
                <a:cs typeface="Arial" charset="0"/>
              </a:rPr>
              <a:t>Participación de las regalías en las finanzas municipales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43123916"/>
              </p:ext>
            </p:extLst>
          </p:nvPr>
        </p:nvGraphicFramePr>
        <p:xfrm>
          <a:off x="317265" y="2167138"/>
          <a:ext cx="8424937" cy="4189238"/>
        </p:xfrm>
        <a:graphic>
          <a:graphicData uri="http://schemas.openxmlformats.org/drawingml/2006/table">
            <a:tbl>
              <a:tblPr firstRow="1" firstCol="1" bandRow="1"/>
              <a:tblGrid>
                <a:gridCol w="1033273">
                  <a:extLst>
                    <a:ext uri="{9D8B030D-6E8A-4147-A177-3AD203B41FA5}">
                      <a16:colId xmlns:a16="http://schemas.microsoft.com/office/drawing/2014/main" val="20000"/>
                    </a:ext>
                  </a:extLst>
                </a:gridCol>
                <a:gridCol w="1453823">
                  <a:extLst>
                    <a:ext uri="{9D8B030D-6E8A-4147-A177-3AD203B41FA5}">
                      <a16:colId xmlns:a16="http://schemas.microsoft.com/office/drawing/2014/main" val="20001"/>
                    </a:ext>
                  </a:extLst>
                </a:gridCol>
                <a:gridCol w="1534592">
                  <a:extLst>
                    <a:ext uri="{9D8B030D-6E8A-4147-A177-3AD203B41FA5}">
                      <a16:colId xmlns:a16="http://schemas.microsoft.com/office/drawing/2014/main" val="20002"/>
                    </a:ext>
                  </a:extLst>
                </a:gridCol>
                <a:gridCol w="1489102">
                  <a:extLst>
                    <a:ext uri="{9D8B030D-6E8A-4147-A177-3AD203B41FA5}">
                      <a16:colId xmlns:a16="http://schemas.microsoft.com/office/drawing/2014/main" val="20003"/>
                    </a:ext>
                  </a:extLst>
                </a:gridCol>
                <a:gridCol w="1598649">
                  <a:extLst>
                    <a:ext uri="{9D8B030D-6E8A-4147-A177-3AD203B41FA5}">
                      <a16:colId xmlns:a16="http://schemas.microsoft.com/office/drawing/2014/main" val="20004"/>
                    </a:ext>
                  </a:extLst>
                </a:gridCol>
                <a:gridCol w="1315498">
                  <a:extLst>
                    <a:ext uri="{9D8B030D-6E8A-4147-A177-3AD203B41FA5}">
                      <a16:colId xmlns:a16="http://schemas.microsoft.com/office/drawing/2014/main" val="20005"/>
                    </a:ext>
                  </a:extLst>
                </a:gridCol>
              </a:tblGrid>
              <a:tr h="897321">
                <a:tc>
                  <a:txBody>
                    <a:bodyPr/>
                    <a:lstStyle/>
                    <a:p>
                      <a:pPr algn="ctr">
                        <a:spcAft>
                          <a:spcPts val="0"/>
                        </a:spcAft>
                      </a:pPr>
                      <a:r>
                        <a:rPr lang="es-GT" sz="1400" b="1" dirty="0">
                          <a:effectLst/>
                          <a:latin typeface="Arial" charset="0"/>
                          <a:ea typeface="Arial" charset="0"/>
                          <a:cs typeface="Arial" charset="0"/>
                        </a:rPr>
                        <a:t>Ejercicio Fiscal</a:t>
                      </a:r>
                      <a:endParaRPr lang="es-GT" sz="2400" dirty="0">
                        <a:effectLst/>
                        <a:latin typeface="Arial" charset="0"/>
                        <a:ea typeface="Arial" charset="0"/>
                        <a:cs typeface="Arial"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8DB4E2"/>
                    </a:solidFill>
                  </a:tcPr>
                </a:tc>
                <a:tc>
                  <a:txBody>
                    <a:bodyPr/>
                    <a:lstStyle/>
                    <a:p>
                      <a:pPr algn="ctr">
                        <a:spcAft>
                          <a:spcPts val="0"/>
                        </a:spcAft>
                      </a:pPr>
                      <a:r>
                        <a:rPr lang="es-GT" sz="1400" b="1">
                          <a:effectLst/>
                          <a:latin typeface="Arial" charset="0"/>
                          <a:ea typeface="Arial" charset="0"/>
                          <a:cs typeface="Arial" charset="0"/>
                        </a:rPr>
                        <a:t>Regalías Mineras</a:t>
                      </a:r>
                      <a:endParaRPr lang="es-GT" sz="24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8DB4E2"/>
                    </a:solidFill>
                  </a:tcPr>
                </a:tc>
                <a:tc>
                  <a:txBody>
                    <a:bodyPr/>
                    <a:lstStyle/>
                    <a:p>
                      <a:pPr algn="ctr">
                        <a:spcAft>
                          <a:spcPts val="0"/>
                        </a:spcAft>
                      </a:pPr>
                      <a:r>
                        <a:rPr lang="es-GT" sz="1400" b="1" dirty="0">
                          <a:effectLst/>
                          <a:latin typeface="Arial" charset="0"/>
                          <a:ea typeface="Arial" charset="0"/>
                          <a:cs typeface="Arial" charset="0"/>
                        </a:rPr>
                        <a:t>Situado Constitucional</a:t>
                      </a:r>
                      <a:endParaRPr lang="es-GT" sz="2400" dirty="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8DB4E2"/>
                    </a:solidFill>
                  </a:tcPr>
                </a:tc>
                <a:tc>
                  <a:txBody>
                    <a:bodyPr/>
                    <a:lstStyle/>
                    <a:p>
                      <a:pPr algn="ctr">
                        <a:spcAft>
                          <a:spcPts val="0"/>
                        </a:spcAft>
                      </a:pPr>
                      <a:r>
                        <a:rPr lang="es-GT" sz="1400" b="1">
                          <a:effectLst/>
                          <a:latin typeface="Arial" charset="0"/>
                          <a:ea typeface="Arial" charset="0"/>
                          <a:cs typeface="Arial" charset="0"/>
                        </a:rPr>
                        <a:t>Ingresos totales</a:t>
                      </a:r>
                      <a:endParaRPr lang="es-GT" sz="24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8DB4E2"/>
                    </a:solidFill>
                  </a:tcPr>
                </a:tc>
                <a:tc>
                  <a:txBody>
                    <a:bodyPr/>
                    <a:lstStyle/>
                    <a:p>
                      <a:pPr algn="ctr">
                        <a:spcAft>
                          <a:spcPts val="0"/>
                        </a:spcAft>
                      </a:pPr>
                      <a:r>
                        <a:rPr lang="es-GT" sz="1400" b="1">
                          <a:effectLst/>
                          <a:latin typeface="Arial" charset="0"/>
                          <a:ea typeface="Arial" charset="0"/>
                          <a:cs typeface="Arial" charset="0"/>
                        </a:rPr>
                        <a:t>% de sus ingresos totales</a:t>
                      </a:r>
                      <a:endParaRPr lang="es-GT" sz="24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8DB4E2"/>
                    </a:solidFill>
                  </a:tcPr>
                </a:tc>
                <a:tc>
                  <a:txBody>
                    <a:bodyPr/>
                    <a:lstStyle/>
                    <a:p>
                      <a:pPr algn="ctr">
                        <a:spcAft>
                          <a:spcPts val="0"/>
                        </a:spcAft>
                      </a:pPr>
                      <a:r>
                        <a:rPr lang="es-GT" sz="1400" b="1">
                          <a:effectLst/>
                          <a:latin typeface="Arial" charset="0"/>
                          <a:ea typeface="Arial" charset="0"/>
                          <a:cs typeface="Arial" charset="0"/>
                        </a:rPr>
                        <a:t>Relación vrs el Situado </a:t>
                      </a:r>
                      <a:endParaRPr lang="es-GT" sz="240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8DB4E2"/>
                    </a:solidFill>
                  </a:tcPr>
                </a:tc>
                <a:extLst>
                  <a:ext uri="{0D108BD9-81ED-4DB2-BD59-A6C34878D82A}">
                    <a16:rowId xmlns:a16="http://schemas.microsoft.com/office/drawing/2014/main" val="10000"/>
                  </a:ext>
                </a:extLst>
              </a:tr>
              <a:tr h="299107">
                <a:tc>
                  <a:txBody>
                    <a:bodyPr/>
                    <a:lstStyle/>
                    <a:p>
                      <a:pPr algn="ctr">
                        <a:spcAft>
                          <a:spcPts val="0"/>
                        </a:spcAft>
                      </a:pPr>
                      <a:r>
                        <a:rPr lang="es-GT" sz="1400">
                          <a:effectLst/>
                          <a:latin typeface="Arial" charset="0"/>
                          <a:ea typeface="Arial" charset="0"/>
                          <a:cs typeface="Arial" charset="0"/>
                        </a:rPr>
                        <a:t>2010</a:t>
                      </a:r>
                      <a:endParaRPr lang="es-GT" sz="2400">
                        <a:effectLst/>
                        <a:latin typeface="Arial" charset="0"/>
                        <a:ea typeface="Arial" charset="0"/>
                        <a:cs typeface="Arial" charset="0"/>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400">
                          <a:effectLst/>
                          <a:latin typeface="Arial" charset="0"/>
                          <a:ea typeface="Arial" charset="0"/>
                          <a:cs typeface="Arial" charset="0"/>
                        </a:rPr>
                        <a:t>Q19.65</a:t>
                      </a:r>
                      <a:endParaRPr lang="es-GT" sz="24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400">
                          <a:effectLst/>
                          <a:latin typeface="Arial" charset="0"/>
                          <a:ea typeface="Arial" charset="0"/>
                          <a:cs typeface="Arial" charset="0"/>
                        </a:rPr>
                        <a:t>Q10.49</a:t>
                      </a:r>
                      <a:endParaRPr lang="es-GT" sz="24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400">
                          <a:effectLst/>
                          <a:latin typeface="Arial" charset="0"/>
                          <a:ea typeface="Arial" charset="0"/>
                          <a:cs typeface="Arial" charset="0"/>
                        </a:rPr>
                        <a:t>Q48.78</a:t>
                      </a:r>
                      <a:endParaRPr lang="es-GT" sz="24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400">
                          <a:effectLst/>
                          <a:latin typeface="Arial" charset="0"/>
                          <a:ea typeface="Arial" charset="0"/>
                          <a:cs typeface="Arial" charset="0"/>
                        </a:rPr>
                        <a:t>40.3%</a:t>
                      </a:r>
                      <a:endParaRPr lang="es-GT" sz="24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400">
                          <a:effectLst/>
                          <a:latin typeface="Arial" charset="0"/>
                          <a:ea typeface="Arial" charset="0"/>
                          <a:cs typeface="Arial" charset="0"/>
                        </a:rPr>
                        <a:t>1.9</a:t>
                      </a:r>
                      <a:endParaRPr lang="es-GT" sz="24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299107">
                <a:tc>
                  <a:txBody>
                    <a:bodyPr/>
                    <a:lstStyle/>
                    <a:p>
                      <a:pPr algn="ctr">
                        <a:spcAft>
                          <a:spcPts val="0"/>
                        </a:spcAft>
                      </a:pPr>
                      <a:r>
                        <a:rPr lang="es-GT" sz="1400">
                          <a:effectLst/>
                          <a:latin typeface="Arial" charset="0"/>
                          <a:ea typeface="Arial" charset="0"/>
                          <a:cs typeface="Arial" charset="0"/>
                        </a:rPr>
                        <a:t>2011</a:t>
                      </a:r>
                      <a:endParaRPr lang="es-GT" sz="2400">
                        <a:effectLst/>
                        <a:latin typeface="Arial" charset="0"/>
                        <a:ea typeface="Arial" charset="0"/>
                        <a:cs typeface="Arial" charset="0"/>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400">
                          <a:effectLst/>
                          <a:latin typeface="Arial" charset="0"/>
                          <a:ea typeface="Arial" charset="0"/>
                          <a:cs typeface="Arial" charset="0"/>
                        </a:rPr>
                        <a:t>Q34.73</a:t>
                      </a:r>
                      <a:endParaRPr lang="es-GT" sz="24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400">
                          <a:effectLst/>
                          <a:latin typeface="Arial" charset="0"/>
                          <a:ea typeface="Arial" charset="0"/>
                          <a:cs typeface="Arial" charset="0"/>
                        </a:rPr>
                        <a:t>Q11.23</a:t>
                      </a:r>
                      <a:endParaRPr lang="es-GT" sz="24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400">
                          <a:effectLst/>
                          <a:latin typeface="Arial" charset="0"/>
                          <a:ea typeface="Arial" charset="0"/>
                          <a:cs typeface="Arial" charset="0"/>
                        </a:rPr>
                        <a:t>Q62.95</a:t>
                      </a:r>
                      <a:endParaRPr lang="es-GT" sz="24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400">
                          <a:effectLst/>
                          <a:latin typeface="Arial" charset="0"/>
                          <a:ea typeface="Arial" charset="0"/>
                          <a:cs typeface="Arial" charset="0"/>
                        </a:rPr>
                        <a:t>55.2%</a:t>
                      </a:r>
                      <a:endParaRPr lang="es-GT" sz="24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400">
                          <a:effectLst/>
                          <a:latin typeface="Arial" charset="0"/>
                          <a:ea typeface="Arial" charset="0"/>
                          <a:cs typeface="Arial" charset="0"/>
                        </a:rPr>
                        <a:t>3.1</a:t>
                      </a:r>
                      <a:endParaRPr lang="es-GT" sz="24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2"/>
                  </a:ext>
                </a:extLst>
              </a:tr>
              <a:tr h="299107">
                <a:tc>
                  <a:txBody>
                    <a:bodyPr/>
                    <a:lstStyle/>
                    <a:p>
                      <a:pPr algn="ctr">
                        <a:spcAft>
                          <a:spcPts val="0"/>
                        </a:spcAft>
                      </a:pPr>
                      <a:r>
                        <a:rPr lang="es-GT" sz="1400">
                          <a:effectLst/>
                          <a:latin typeface="Arial" charset="0"/>
                          <a:ea typeface="Arial" charset="0"/>
                          <a:cs typeface="Arial" charset="0"/>
                        </a:rPr>
                        <a:t>2012</a:t>
                      </a:r>
                      <a:endParaRPr lang="es-GT" sz="2400">
                        <a:effectLst/>
                        <a:latin typeface="Arial" charset="0"/>
                        <a:ea typeface="Arial" charset="0"/>
                        <a:cs typeface="Arial" charset="0"/>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400">
                          <a:effectLst/>
                          <a:latin typeface="Arial" charset="0"/>
                          <a:ea typeface="Arial" charset="0"/>
                          <a:cs typeface="Arial" charset="0"/>
                        </a:rPr>
                        <a:t>Q56.70</a:t>
                      </a:r>
                      <a:endParaRPr lang="es-GT" sz="24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400">
                          <a:effectLst/>
                          <a:latin typeface="Arial" charset="0"/>
                          <a:ea typeface="Arial" charset="0"/>
                          <a:cs typeface="Arial" charset="0"/>
                        </a:rPr>
                        <a:t>Q16.05</a:t>
                      </a:r>
                      <a:endParaRPr lang="es-GT" sz="24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400">
                          <a:effectLst/>
                          <a:latin typeface="Arial" charset="0"/>
                          <a:ea typeface="Arial" charset="0"/>
                          <a:cs typeface="Arial" charset="0"/>
                        </a:rPr>
                        <a:t>Q97.98</a:t>
                      </a:r>
                      <a:endParaRPr lang="es-GT" sz="24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400">
                          <a:effectLst/>
                          <a:latin typeface="Arial" charset="0"/>
                          <a:ea typeface="Arial" charset="0"/>
                          <a:cs typeface="Arial" charset="0"/>
                        </a:rPr>
                        <a:t>57.9%</a:t>
                      </a:r>
                      <a:endParaRPr lang="es-GT" sz="24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400">
                          <a:effectLst/>
                          <a:latin typeface="Arial" charset="0"/>
                          <a:ea typeface="Arial" charset="0"/>
                          <a:cs typeface="Arial" charset="0"/>
                        </a:rPr>
                        <a:t>3.5</a:t>
                      </a:r>
                      <a:endParaRPr lang="es-GT" sz="24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3"/>
                  </a:ext>
                </a:extLst>
              </a:tr>
              <a:tr h="299107">
                <a:tc>
                  <a:txBody>
                    <a:bodyPr/>
                    <a:lstStyle/>
                    <a:p>
                      <a:pPr algn="ctr">
                        <a:spcAft>
                          <a:spcPts val="0"/>
                        </a:spcAft>
                      </a:pPr>
                      <a:r>
                        <a:rPr lang="es-GT" sz="1400">
                          <a:effectLst/>
                          <a:latin typeface="Arial" charset="0"/>
                          <a:ea typeface="Arial" charset="0"/>
                          <a:cs typeface="Arial" charset="0"/>
                        </a:rPr>
                        <a:t>2013</a:t>
                      </a:r>
                      <a:endParaRPr lang="es-GT" sz="2400">
                        <a:effectLst/>
                        <a:latin typeface="Arial" charset="0"/>
                        <a:ea typeface="Arial" charset="0"/>
                        <a:cs typeface="Arial" charset="0"/>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400">
                          <a:effectLst/>
                          <a:latin typeface="Arial" charset="0"/>
                          <a:ea typeface="Arial" charset="0"/>
                          <a:cs typeface="Arial" charset="0"/>
                        </a:rPr>
                        <a:t>Q76.10</a:t>
                      </a:r>
                      <a:endParaRPr lang="es-GT" sz="24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400">
                          <a:effectLst/>
                          <a:latin typeface="Arial" charset="0"/>
                          <a:ea typeface="Arial" charset="0"/>
                          <a:cs typeface="Arial" charset="0"/>
                        </a:rPr>
                        <a:t>Q24.90</a:t>
                      </a:r>
                      <a:endParaRPr lang="es-GT" sz="24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400" dirty="0">
                          <a:effectLst/>
                          <a:latin typeface="Arial" charset="0"/>
                          <a:ea typeface="Arial" charset="0"/>
                          <a:cs typeface="Arial" charset="0"/>
                        </a:rPr>
                        <a:t>Q138.68</a:t>
                      </a:r>
                      <a:endParaRPr lang="es-GT" sz="2400" dirty="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400">
                          <a:effectLst/>
                          <a:latin typeface="Arial" charset="0"/>
                          <a:ea typeface="Arial" charset="0"/>
                          <a:cs typeface="Arial" charset="0"/>
                        </a:rPr>
                        <a:t>54.9%</a:t>
                      </a:r>
                      <a:endParaRPr lang="es-GT" sz="24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400">
                          <a:effectLst/>
                          <a:latin typeface="Arial" charset="0"/>
                          <a:ea typeface="Arial" charset="0"/>
                          <a:cs typeface="Arial" charset="0"/>
                        </a:rPr>
                        <a:t>3.1</a:t>
                      </a:r>
                      <a:endParaRPr lang="es-GT" sz="24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4"/>
                  </a:ext>
                </a:extLst>
              </a:tr>
              <a:tr h="299107">
                <a:tc>
                  <a:txBody>
                    <a:bodyPr/>
                    <a:lstStyle/>
                    <a:p>
                      <a:pPr algn="ctr">
                        <a:spcAft>
                          <a:spcPts val="0"/>
                        </a:spcAft>
                      </a:pPr>
                      <a:r>
                        <a:rPr lang="es-GT" sz="1400">
                          <a:effectLst/>
                          <a:latin typeface="Arial" charset="0"/>
                          <a:ea typeface="Arial" charset="0"/>
                          <a:cs typeface="Arial" charset="0"/>
                        </a:rPr>
                        <a:t>2014</a:t>
                      </a:r>
                      <a:endParaRPr lang="es-GT" sz="2400">
                        <a:effectLst/>
                        <a:latin typeface="Arial" charset="0"/>
                        <a:ea typeface="Arial" charset="0"/>
                        <a:cs typeface="Arial" charset="0"/>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400">
                          <a:effectLst/>
                          <a:latin typeface="Arial" charset="0"/>
                          <a:ea typeface="Arial" charset="0"/>
                          <a:cs typeface="Arial" charset="0"/>
                        </a:rPr>
                        <a:t>Q51.22</a:t>
                      </a:r>
                      <a:endParaRPr lang="es-GT" sz="24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400" dirty="0">
                          <a:effectLst/>
                          <a:latin typeface="Arial" charset="0"/>
                          <a:ea typeface="Arial" charset="0"/>
                          <a:cs typeface="Arial" charset="0"/>
                        </a:rPr>
                        <a:t>Q7.47</a:t>
                      </a:r>
                      <a:endParaRPr lang="es-GT" sz="2400" dirty="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400">
                          <a:effectLst/>
                          <a:latin typeface="Arial" charset="0"/>
                          <a:ea typeface="Arial" charset="0"/>
                          <a:cs typeface="Arial" charset="0"/>
                        </a:rPr>
                        <a:t>Q75.39</a:t>
                      </a:r>
                      <a:endParaRPr lang="es-GT" sz="24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400">
                          <a:effectLst/>
                          <a:latin typeface="Arial" charset="0"/>
                          <a:ea typeface="Arial" charset="0"/>
                          <a:cs typeface="Arial" charset="0"/>
                        </a:rPr>
                        <a:t>67.9%</a:t>
                      </a:r>
                      <a:endParaRPr lang="es-GT" sz="24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400">
                          <a:effectLst/>
                          <a:latin typeface="Arial" charset="0"/>
                          <a:ea typeface="Arial" charset="0"/>
                          <a:cs typeface="Arial" charset="0"/>
                        </a:rPr>
                        <a:t>6.9</a:t>
                      </a:r>
                      <a:endParaRPr lang="es-GT" sz="24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5"/>
                  </a:ext>
                </a:extLst>
              </a:tr>
              <a:tr h="299107">
                <a:tc>
                  <a:txBody>
                    <a:bodyPr/>
                    <a:lstStyle/>
                    <a:p>
                      <a:pPr algn="ctr">
                        <a:spcAft>
                          <a:spcPts val="0"/>
                        </a:spcAft>
                      </a:pPr>
                      <a:r>
                        <a:rPr lang="es-GT" sz="1400">
                          <a:effectLst/>
                          <a:latin typeface="Arial" charset="0"/>
                          <a:ea typeface="Arial" charset="0"/>
                          <a:cs typeface="Arial" charset="0"/>
                        </a:rPr>
                        <a:t>2015</a:t>
                      </a:r>
                      <a:endParaRPr lang="es-GT" sz="2400">
                        <a:effectLst/>
                        <a:latin typeface="Arial" charset="0"/>
                        <a:ea typeface="Arial" charset="0"/>
                        <a:cs typeface="Arial" charset="0"/>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400">
                          <a:effectLst/>
                          <a:latin typeface="Arial" charset="0"/>
                          <a:ea typeface="Arial" charset="0"/>
                          <a:cs typeface="Arial" charset="0"/>
                        </a:rPr>
                        <a:t>Q46.88</a:t>
                      </a:r>
                      <a:endParaRPr lang="es-GT" sz="24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400">
                          <a:effectLst/>
                          <a:latin typeface="Arial" charset="0"/>
                          <a:ea typeface="Arial" charset="0"/>
                          <a:cs typeface="Arial" charset="0"/>
                        </a:rPr>
                        <a:t>Q8.53</a:t>
                      </a:r>
                      <a:endParaRPr lang="es-GT" sz="24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400">
                          <a:effectLst/>
                          <a:latin typeface="Arial" charset="0"/>
                          <a:ea typeface="Arial" charset="0"/>
                          <a:cs typeface="Arial" charset="0"/>
                        </a:rPr>
                        <a:t>Q71.73</a:t>
                      </a:r>
                      <a:endParaRPr lang="es-GT" sz="24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400">
                          <a:effectLst/>
                          <a:latin typeface="Arial" charset="0"/>
                          <a:ea typeface="Arial" charset="0"/>
                          <a:cs typeface="Arial" charset="0"/>
                        </a:rPr>
                        <a:t>65.4%</a:t>
                      </a:r>
                      <a:endParaRPr lang="es-GT" sz="24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400">
                          <a:effectLst/>
                          <a:latin typeface="Arial" charset="0"/>
                          <a:ea typeface="Arial" charset="0"/>
                          <a:cs typeface="Arial" charset="0"/>
                        </a:rPr>
                        <a:t>5.5</a:t>
                      </a:r>
                      <a:endParaRPr lang="es-GT" sz="24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6"/>
                  </a:ext>
                </a:extLst>
              </a:tr>
              <a:tr h="299107">
                <a:tc>
                  <a:txBody>
                    <a:bodyPr/>
                    <a:lstStyle/>
                    <a:p>
                      <a:pPr algn="ctr">
                        <a:spcAft>
                          <a:spcPts val="0"/>
                        </a:spcAft>
                      </a:pPr>
                      <a:r>
                        <a:rPr lang="es-GT" sz="1400">
                          <a:effectLst/>
                          <a:latin typeface="Arial" charset="0"/>
                          <a:ea typeface="Arial" charset="0"/>
                          <a:cs typeface="Arial" charset="0"/>
                        </a:rPr>
                        <a:t>2016</a:t>
                      </a:r>
                      <a:endParaRPr lang="es-GT" sz="2400">
                        <a:effectLst/>
                        <a:latin typeface="Arial" charset="0"/>
                        <a:ea typeface="Arial" charset="0"/>
                        <a:cs typeface="Arial" charset="0"/>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400">
                          <a:effectLst/>
                          <a:latin typeface="Arial" charset="0"/>
                          <a:ea typeface="Arial" charset="0"/>
                          <a:cs typeface="Arial" charset="0"/>
                        </a:rPr>
                        <a:t>Q42.95</a:t>
                      </a:r>
                      <a:endParaRPr lang="es-GT" sz="24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400">
                          <a:effectLst/>
                          <a:latin typeface="Arial" charset="0"/>
                          <a:ea typeface="Arial" charset="0"/>
                          <a:cs typeface="Arial" charset="0"/>
                        </a:rPr>
                        <a:t>Q8.66</a:t>
                      </a:r>
                      <a:endParaRPr lang="es-GT" sz="24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400">
                          <a:effectLst/>
                          <a:latin typeface="Arial" charset="0"/>
                          <a:ea typeface="Arial" charset="0"/>
                          <a:cs typeface="Arial" charset="0"/>
                        </a:rPr>
                        <a:t>Q68.41</a:t>
                      </a:r>
                      <a:endParaRPr lang="es-GT" sz="24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400">
                          <a:effectLst/>
                          <a:latin typeface="Arial" charset="0"/>
                          <a:ea typeface="Arial" charset="0"/>
                          <a:cs typeface="Arial" charset="0"/>
                        </a:rPr>
                        <a:t>62.8%</a:t>
                      </a:r>
                      <a:endParaRPr lang="es-GT" sz="24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400">
                          <a:effectLst/>
                          <a:latin typeface="Arial" charset="0"/>
                          <a:ea typeface="Arial" charset="0"/>
                          <a:cs typeface="Arial" charset="0"/>
                        </a:rPr>
                        <a:t>5.0</a:t>
                      </a:r>
                      <a:endParaRPr lang="es-GT" sz="24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7"/>
                  </a:ext>
                </a:extLst>
              </a:tr>
              <a:tr h="299107">
                <a:tc>
                  <a:txBody>
                    <a:bodyPr/>
                    <a:lstStyle/>
                    <a:p>
                      <a:pPr algn="ctr">
                        <a:spcAft>
                          <a:spcPts val="0"/>
                        </a:spcAft>
                      </a:pPr>
                      <a:r>
                        <a:rPr lang="es-GT" sz="1400" dirty="0">
                          <a:effectLst/>
                          <a:latin typeface="Arial" charset="0"/>
                          <a:ea typeface="Arial" charset="0"/>
                          <a:cs typeface="Arial" charset="0"/>
                        </a:rPr>
                        <a:t>2017</a:t>
                      </a:r>
                      <a:endParaRPr lang="es-GT" sz="2400" dirty="0">
                        <a:effectLst/>
                        <a:latin typeface="Arial" charset="0"/>
                        <a:ea typeface="Arial" charset="0"/>
                        <a:cs typeface="Arial" charset="0"/>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400">
                          <a:effectLst/>
                          <a:latin typeface="Arial" charset="0"/>
                          <a:ea typeface="Arial" charset="0"/>
                          <a:cs typeface="Arial" charset="0"/>
                        </a:rPr>
                        <a:t>Q18.13</a:t>
                      </a:r>
                      <a:endParaRPr lang="es-GT" sz="24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400">
                          <a:effectLst/>
                          <a:latin typeface="Arial" charset="0"/>
                          <a:ea typeface="Arial" charset="0"/>
                          <a:cs typeface="Arial" charset="0"/>
                        </a:rPr>
                        <a:t>Q8.50</a:t>
                      </a:r>
                      <a:endParaRPr lang="es-GT" sz="24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400">
                          <a:effectLst/>
                          <a:latin typeface="Arial" charset="0"/>
                          <a:ea typeface="Arial" charset="0"/>
                          <a:cs typeface="Arial" charset="0"/>
                        </a:rPr>
                        <a:t>Q44.16</a:t>
                      </a:r>
                      <a:endParaRPr lang="es-GT" sz="24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400">
                          <a:effectLst/>
                          <a:latin typeface="Arial" charset="0"/>
                          <a:ea typeface="Arial" charset="0"/>
                          <a:cs typeface="Arial" charset="0"/>
                        </a:rPr>
                        <a:t>41.1%</a:t>
                      </a:r>
                      <a:endParaRPr lang="es-GT" sz="24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400">
                          <a:effectLst/>
                          <a:latin typeface="Arial" charset="0"/>
                          <a:ea typeface="Arial" charset="0"/>
                          <a:cs typeface="Arial" charset="0"/>
                        </a:rPr>
                        <a:t>2.1</a:t>
                      </a:r>
                      <a:endParaRPr lang="es-GT" sz="24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8"/>
                  </a:ext>
                </a:extLst>
              </a:tr>
              <a:tr h="299107">
                <a:tc>
                  <a:txBody>
                    <a:bodyPr/>
                    <a:lstStyle/>
                    <a:p>
                      <a:pPr algn="ctr">
                        <a:spcAft>
                          <a:spcPts val="0"/>
                        </a:spcAft>
                      </a:pPr>
                      <a:r>
                        <a:rPr lang="es-GT" sz="1400">
                          <a:effectLst/>
                          <a:latin typeface="Arial" charset="0"/>
                          <a:ea typeface="Arial" charset="0"/>
                          <a:cs typeface="Arial" charset="0"/>
                        </a:rPr>
                        <a:t>2018</a:t>
                      </a:r>
                      <a:endParaRPr lang="es-GT" sz="2400">
                        <a:effectLst/>
                        <a:latin typeface="Arial" charset="0"/>
                        <a:ea typeface="Arial" charset="0"/>
                        <a:cs typeface="Arial" charset="0"/>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400">
                          <a:effectLst/>
                          <a:latin typeface="Arial" charset="0"/>
                          <a:ea typeface="Arial" charset="0"/>
                          <a:cs typeface="Arial" charset="0"/>
                        </a:rPr>
                        <a:t>Q1.88</a:t>
                      </a:r>
                      <a:endParaRPr lang="es-GT" sz="24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400">
                          <a:effectLst/>
                          <a:latin typeface="Arial" charset="0"/>
                          <a:ea typeface="Arial" charset="0"/>
                          <a:cs typeface="Arial" charset="0"/>
                        </a:rPr>
                        <a:t>Q8.41</a:t>
                      </a:r>
                      <a:endParaRPr lang="es-GT" sz="24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400">
                          <a:effectLst/>
                          <a:latin typeface="Arial" charset="0"/>
                          <a:ea typeface="Arial" charset="0"/>
                          <a:cs typeface="Arial" charset="0"/>
                        </a:rPr>
                        <a:t>Q28.44</a:t>
                      </a:r>
                      <a:endParaRPr lang="es-GT" sz="24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400">
                          <a:effectLst/>
                          <a:latin typeface="Arial" charset="0"/>
                          <a:ea typeface="Arial" charset="0"/>
                          <a:cs typeface="Arial" charset="0"/>
                        </a:rPr>
                        <a:t>6.6%</a:t>
                      </a:r>
                      <a:endParaRPr lang="es-GT" sz="24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s-GT" sz="1400">
                          <a:effectLst/>
                          <a:latin typeface="Arial" charset="0"/>
                          <a:ea typeface="Arial" charset="0"/>
                          <a:cs typeface="Arial" charset="0"/>
                        </a:rPr>
                        <a:t>0.2</a:t>
                      </a:r>
                      <a:endParaRPr lang="es-GT" sz="24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9"/>
                  </a:ext>
                </a:extLst>
              </a:tr>
              <a:tr h="599954">
                <a:tc>
                  <a:txBody>
                    <a:bodyPr/>
                    <a:lstStyle/>
                    <a:p>
                      <a:pPr algn="ctr">
                        <a:spcAft>
                          <a:spcPts val="0"/>
                        </a:spcAft>
                      </a:pPr>
                      <a:r>
                        <a:rPr lang="es-GT" sz="1100" dirty="0">
                          <a:effectLst/>
                          <a:latin typeface="Arial" charset="0"/>
                          <a:ea typeface="Arial" charset="0"/>
                          <a:cs typeface="Arial" charset="0"/>
                        </a:rPr>
                        <a:t>Total Acumulado</a:t>
                      </a:r>
                      <a:endParaRPr lang="es-GT" sz="1800" dirty="0">
                        <a:effectLst/>
                        <a:latin typeface="Arial" charset="0"/>
                        <a:ea typeface="Arial" charset="0"/>
                        <a:cs typeface="Arial"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solidFill>
                      <a:srgbClr val="8DB4E2"/>
                    </a:solidFill>
                  </a:tcPr>
                </a:tc>
                <a:tc>
                  <a:txBody>
                    <a:bodyPr/>
                    <a:lstStyle/>
                    <a:p>
                      <a:pPr algn="ctr">
                        <a:spcAft>
                          <a:spcPts val="0"/>
                        </a:spcAft>
                      </a:pPr>
                      <a:r>
                        <a:rPr lang="es-GT" sz="1100" dirty="0">
                          <a:effectLst/>
                          <a:latin typeface="Arial" charset="0"/>
                          <a:ea typeface="Arial" charset="0"/>
                          <a:cs typeface="Arial" charset="0"/>
                        </a:rPr>
                        <a:t>Q348.24</a:t>
                      </a:r>
                      <a:endParaRPr lang="es-GT" sz="1800" dirty="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solidFill>
                      <a:srgbClr val="8DB4E2"/>
                    </a:solidFill>
                  </a:tcPr>
                </a:tc>
                <a:tc>
                  <a:txBody>
                    <a:bodyPr/>
                    <a:lstStyle/>
                    <a:p>
                      <a:pPr algn="ctr">
                        <a:spcAft>
                          <a:spcPts val="0"/>
                        </a:spcAft>
                      </a:pPr>
                      <a:r>
                        <a:rPr lang="es-GT" sz="1100" dirty="0">
                          <a:effectLst/>
                          <a:latin typeface="Arial" charset="0"/>
                          <a:ea typeface="Arial" charset="0"/>
                          <a:cs typeface="Arial" charset="0"/>
                        </a:rPr>
                        <a:t>Q104.24</a:t>
                      </a:r>
                      <a:endParaRPr lang="es-GT" sz="1800" dirty="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solidFill>
                      <a:srgbClr val="8DB4E2"/>
                    </a:solidFill>
                  </a:tcPr>
                </a:tc>
                <a:tc>
                  <a:txBody>
                    <a:bodyPr/>
                    <a:lstStyle/>
                    <a:p>
                      <a:pPr algn="ctr">
                        <a:spcAft>
                          <a:spcPts val="0"/>
                        </a:spcAft>
                      </a:pPr>
                      <a:r>
                        <a:rPr lang="es-GT" sz="1100" dirty="0">
                          <a:effectLst/>
                          <a:latin typeface="Arial" charset="0"/>
                          <a:ea typeface="Arial" charset="0"/>
                          <a:cs typeface="Arial" charset="0"/>
                        </a:rPr>
                        <a:t>Q636.52</a:t>
                      </a:r>
                      <a:endParaRPr lang="es-GT" sz="1800" dirty="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solidFill>
                      <a:srgbClr val="8DB4E2"/>
                    </a:solidFill>
                  </a:tcPr>
                </a:tc>
                <a:tc>
                  <a:txBody>
                    <a:bodyPr/>
                    <a:lstStyle/>
                    <a:p>
                      <a:pPr algn="ctr">
                        <a:spcAft>
                          <a:spcPts val="0"/>
                        </a:spcAft>
                      </a:pPr>
                      <a:r>
                        <a:rPr lang="es-GT" sz="1100" dirty="0">
                          <a:effectLst/>
                          <a:latin typeface="Arial" charset="0"/>
                          <a:ea typeface="Arial" charset="0"/>
                          <a:cs typeface="Arial" charset="0"/>
                        </a:rPr>
                        <a:t>54.7%</a:t>
                      </a:r>
                      <a:endParaRPr lang="es-GT" sz="1800" dirty="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solidFill>
                      <a:srgbClr val="8DB4E2"/>
                    </a:solidFill>
                  </a:tcPr>
                </a:tc>
                <a:tc>
                  <a:txBody>
                    <a:bodyPr/>
                    <a:lstStyle/>
                    <a:p>
                      <a:pPr algn="ctr">
                        <a:spcAft>
                          <a:spcPts val="0"/>
                        </a:spcAft>
                      </a:pPr>
                      <a:r>
                        <a:rPr lang="es-GT" sz="1400" dirty="0">
                          <a:effectLst/>
                          <a:latin typeface="Arial" charset="0"/>
                          <a:ea typeface="Arial" charset="0"/>
                          <a:cs typeface="Arial" charset="0"/>
                        </a:rPr>
                        <a:t>3.3</a:t>
                      </a:r>
                      <a:endParaRPr lang="es-GT" sz="2400" dirty="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solidFill>
                      <a:srgbClr val="8DB4E2"/>
                    </a:solidFill>
                  </a:tcPr>
                </a:tc>
                <a:extLst>
                  <a:ext uri="{0D108BD9-81ED-4DB2-BD59-A6C34878D82A}">
                    <a16:rowId xmlns:a16="http://schemas.microsoft.com/office/drawing/2014/main" val="10010"/>
                  </a:ext>
                </a:extLst>
              </a:tr>
            </a:tbl>
          </a:graphicData>
        </a:graphic>
      </p:graphicFrame>
      <p:sp>
        <p:nvSpPr>
          <p:cNvPr id="5" name="4 Rectángulo"/>
          <p:cNvSpPr/>
          <p:nvPr/>
        </p:nvSpPr>
        <p:spPr>
          <a:xfrm>
            <a:off x="683568" y="1124744"/>
            <a:ext cx="7920880" cy="861774"/>
          </a:xfrm>
          <a:prstGeom prst="rect">
            <a:avLst/>
          </a:prstGeom>
        </p:spPr>
        <p:txBody>
          <a:bodyPr wrap="square">
            <a:spAutoFit/>
          </a:bodyPr>
          <a:lstStyle/>
          <a:p>
            <a:pPr algn="ctr"/>
            <a:r>
              <a:rPr lang="es-MX" b="1" dirty="0">
                <a:latin typeface="Arial" charset="0"/>
                <a:ea typeface="Arial" charset="0"/>
                <a:cs typeface="Arial" charset="0"/>
              </a:rPr>
              <a:t>Municipio de San Miguel Ixtahuacán, Departamento de San Marcos, </a:t>
            </a:r>
            <a:r>
              <a:rPr lang="es-MX" dirty="0">
                <a:latin typeface="Arial" charset="0"/>
                <a:ea typeface="Arial" charset="0"/>
                <a:cs typeface="Arial" charset="0"/>
              </a:rPr>
              <a:t>Periodo 2010 – 2018</a:t>
            </a:r>
            <a:endParaRPr lang="es-GT" dirty="0">
              <a:latin typeface="Arial" charset="0"/>
              <a:ea typeface="Arial" charset="0"/>
              <a:cs typeface="Arial" charset="0"/>
            </a:endParaRPr>
          </a:p>
          <a:p>
            <a:pPr algn="ctr"/>
            <a:r>
              <a:rPr lang="es-MX" sz="1400" dirty="0">
                <a:latin typeface="Arial" charset="0"/>
                <a:ea typeface="Arial" charset="0"/>
                <a:cs typeface="Arial" charset="0"/>
              </a:rPr>
              <a:t>Cifras en millones de quetzales y porcentajes </a:t>
            </a:r>
            <a:endParaRPr lang="es-GT" sz="1400" dirty="0">
              <a:latin typeface="Arial" charset="0"/>
              <a:ea typeface="Arial" charset="0"/>
              <a:cs typeface="Arial" charset="0"/>
            </a:endParaRPr>
          </a:p>
        </p:txBody>
      </p:sp>
      <p:sp>
        <p:nvSpPr>
          <p:cNvPr id="6" name="5 Rectángulo"/>
          <p:cNvSpPr/>
          <p:nvPr/>
        </p:nvSpPr>
        <p:spPr>
          <a:xfrm>
            <a:off x="275815" y="6365038"/>
            <a:ext cx="1723549" cy="276999"/>
          </a:xfrm>
          <a:prstGeom prst="rect">
            <a:avLst/>
          </a:prstGeom>
        </p:spPr>
        <p:txBody>
          <a:bodyPr wrap="none">
            <a:spAutoFit/>
          </a:bodyPr>
          <a:lstStyle/>
          <a:p>
            <a:r>
              <a:rPr lang="es-MX" sz="1200" dirty="0">
                <a:latin typeface="Arial" charset="0"/>
                <a:ea typeface="Arial" charset="0"/>
                <a:cs typeface="Arial" charset="0"/>
              </a:rPr>
              <a:t>Fuente: Cifras SICOIN</a:t>
            </a:r>
            <a:endParaRPr lang="es-GT" sz="1200" dirty="0">
              <a:latin typeface="Arial" charset="0"/>
              <a:ea typeface="Arial" charset="0"/>
              <a:cs typeface="Arial" charset="0"/>
            </a:endParaRPr>
          </a:p>
        </p:txBody>
      </p:sp>
    </p:spTree>
    <p:extLst>
      <p:ext uri="{BB962C8B-B14F-4D97-AF65-F5344CB8AC3E}">
        <p14:creationId xmlns:p14="http://schemas.microsoft.com/office/powerpoint/2010/main" val="19453187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764704"/>
          </a:xfrm>
        </p:spPr>
        <p:txBody>
          <a:bodyPr>
            <a:normAutofit/>
          </a:bodyPr>
          <a:lstStyle/>
          <a:p>
            <a:r>
              <a:rPr lang="es-GT" sz="2400" b="1" dirty="0">
                <a:solidFill>
                  <a:schemeClr val="bg1"/>
                </a:solidFill>
                <a:latin typeface="Arial" charset="0"/>
                <a:ea typeface="Arial" charset="0"/>
                <a:cs typeface="Arial" charset="0"/>
              </a:rPr>
              <a:t>Consideraciones sobre el gasto municipal</a:t>
            </a:r>
          </a:p>
        </p:txBody>
      </p:sp>
      <p:sp>
        <p:nvSpPr>
          <p:cNvPr id="7" name="6 Rectángulo"/>
          <p:cNvSpPr/>
          <p:nvPr/>
        </p:nvSpPr>
        <p:spPr>
          <a:xfrm>
            <a:off x="323528" y="1556792"/>
            <a:ext cx="8280920" cy="4524315"/>
          </a:xfrm>
          <a:prstGeom prst="rect">
            <a:avLst/>
          </a:prstGeom>
        </p:spPr>
        <p:txBody>
          <a:bodyPr wrap="square">
            <a:spAutoFit/>
          </a:bodyPr>
          <a:lstStyle/>
          <a:p>
            <a:pPr algn="just"/>
            <a:r>
              <a:rPr lang="es-MX" sz="1600" dirty="0">
                <a:latin typeface="Arial" charset="0"/>
                <a:ea typeface="Arial" charset="0"/>
                <a:cs typeface="Arial" charset="0"/>
              </a:rPr>
              <a:t>Uno de los factores que constituye una preocupación es el destino en función del tipo de gasto, que los gobiernos locales dan al flujo de ingresos provenientes de las regalías. Debe considerarse que  las localidades en las cuales se desarrollan las actividades mineras en Guatemala, son por lo regular comunidades pobres desprovistas de bienes públicos, especialmente infraestructura. </a:t>
            </a:r>
          </a:p>
          <a:p>
            <a:pPr algn="just"/>
            <a:endParaRPr lang="es-MX" sz="1600" dirty="0">
              <a:latin typeface="Arial" charset="0"/>
              <a:ea typeface="Arial" charset="0"/>
              <a:cs typeface="Arial" charset="0"/>
            </a:endParaRPr>
          </a:p>
          <a:p>
            <a:pPr algn="just"/>
            <a:r>
              <a:rPr lang="es-MX" sz="1600" dirty="0">
                <a:latin typeface="Arial" charset="0"/>
                <a:ea typeface="Arial" charset="0"/>
                <a:cs typeface="Arial" charset="0"/>
              </a:rPr>
              <a:t>De esta forma: </a:t>
            </a:r>
          </a:p>
          <a:p>
            <a:pPr algn="just"/>
            <a:endParaRPr lang="es-MX" sz="1600" dirty="0">
              <a:latin typeface="Arial" charset="0"/>
              <a:ea typeface="Arial" charset="0"/>
              <a:cs typeface="Arial" charset="0"/>
            </a:endParaRPr>
          </a:p>
          <a:p>
            <a:pPr algn="just"/>
            <a:r>
              <a:rPr lang="es-MX" sz="1600" dirty="0">
                <a:latin typeface="Arial" charset="0"/>
                <a:ea typeface="Arial" charset="0"/>
                <a:cs typeface="Arial" charset="0"/>
              </a:rPr>
              <a:t>Si las rentas extraordinarias obtenidas son convenientemente utilizadas en inversiones públicas acordes a una estrategia o plan de desarrollo municipal bien articulado, las mismas incidirían en un aumento en el nivel de bienestar de las comunidades en el mediano y largo plazo, aun cuando las actividades extractivas hubieren concluido.</a:t>
            </a:r>
            <a:endParaRPr lang="es-GT" sz="1600" dirty="0">
              <a:latin typeface="Arial" charset="0"/>
              <a:ea typeface="Arial" charset="0"/>
              <a:cs typeface="Arial" charset="0"/>
            </a:endParaRPr>
          </a:p>
          <a:p>
            <a:pPr algn="just"/>
            <a:r>
              <a:rPr lang="es-MX" sz="1600" dirty="0">
                <a:latin typeface="Arial" charset="0"/>
                <a:ea typeface="Arial" charset="0"/>
                <a:cs typeface="Arial" charset="0"/>
              </a:rPr>
              <a:t> </a:t>
            </a:r>
            <a:endParaRPr lang="es-GT" sz="1600" dirty="0">
              <a:latin typeface="Arial" charset="0"/>
              <a:ea typeface="Arial" charset="0"/>
              <a:cs typeface="Arial" charset="0"/>
            </a:endParaRPr>
          </a:p>
          <a:p>
            <a:pPr algn="just"/>
            <a:r>
              <a:rPr lang="es-MX" sz="1600" dirty="0">
                <a:latin typeface="Arial" charset="0"/>
                <a:ea typeface="Arial" charset="0"/>
                <a:cs typeface="Arial" charset="0"/>
              </a:rPr>
              <a:t>Caso contrario, si son utilizadas para financiar consumo, gastos de funcionamiento u otro gasto superfluo, su crecimiento económico en función de la no diversificación de sus actividades productivas y el no incremento de su stock de capital fijo, podría verse comprometido.</a:t>
            </a:r>
            <a:endParaRPr lang="es-GT" sz="1600" dirty="0">
              <a:latin typeface="Arial" charset="0"/>
              <a:ea typeface="Arial" charset="0"/>
              <a:cs typeface="Arial" charset="0"/>
            </a:endParaRPr>
          </a:p>
          <a:p>
            <a:pPr algn="just"/>
            <a:r>
              <a:rPr lang="es-MX" sz="1600" dirty="0">
                <a:latin typeface="Arial" charset="0"/>
                <a:ea typeface="Arial" charset="0"/>
                <a:cs typeface="Arial" charset="0"/>
              </a:rPr>
              <a:t> </a:t>
            </a:r>
            <a:endParaRPr lang="es-GT" sz="1600" dirty="0">
              <a:latin typeface="Arial" charset="0"/>
              <a:ea typeface="Arial" charset="0"/>
              <a:cs typeface="Arial" charset="0"/>
            </a:endParaRPr>
          </a:p>
        </p:txBody>
      </p:sp>
    </p:spTree>
    <p:extLst>
      <p:ext uri="{BB962C8B-B14F-4D97-AF65-F5344CB8AC3E}">
        <p14:creationId xmlns:p14="http://schemas.microsoft.com/office/powerpoint/2010/main" val="32567437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64301"/>
            <a:ext cx="8229600" cy="764704"/>
          </a:xfrm>
        </p:spPr>
        <p:txBody>
          <a:bodyPr>
            <a:normAutofit/>
          </a:bodyPr>
          <a:lstStyle/>
          <a:p>
            <a:r>
              <a:rPr lang="es-GT" sz="2400" b="1" dirty="0">
                <a:solidFill>
                  <a:schemeClr val="bg1"/>
                </a:solidFill>
                <a:latin typeface="Arial" charset="0"/>
                <a:ea typeface="Arial" charset="0"/>
                <a:cs typeface="Arial" charset="0"/>
              </a:rPr>
              <a:t>Gasto Municipal por función </a:t>
            </a:r>
          </a:p>
        </p:txBody>
      </p:sp>
      <p:sp>
        <p:nvSpPr>
          <p:cNvPr id="5" name="4 Rectángulo"/>
          <p:cNvSpPr/>
          <p:nvPr/>
        </p:nvSpPr>
        <p:spPr>
          <a:xfrm>
            <a:off x="732078" y="1226420"/>
            <a:ext cx="7535828" cy="646331"/>
          </a:xfrm>
          <a:prstGeom prst="rect">
            <a:avLst/>
          </a:prstGeom>
        </p:spPr>
        <p:txBody>
          <a:bodyPr wrap="square">
            <a:spAutoFit/>
          </a:bodyPr>
          <a:lstStyle/>
          <a:p>
            <a:pPr algn="ctr"/>
            <a:r>
              <a:rPr lang="es-MX" b="1" dirty="0">
                <a:latin typeface="Arial" charset="0"/>
                <a:ea typeface="Arial" charset="0"/>
                <a:cs typeface="Arial" charset="0"/>
              </a:rPr>
              <a:t>Municipio de San Miguel Ixtahuacán, Departamento de San Marcos</a:t>
            </a:r>
            <a:r>
              <a:rPr lang="es-MX" dirty="0">
                <a:latin typeface="Arial" charset="0"/>
                <a:ea typeface="Arial" charset="0"/>
                <a:cs typeface="Arial" charset="0"/>
              </a:rPr>
              <a:t> Periodo 2010 – 2018</a:t>
            </a:r>
            <a:endParaRPr lang="es-GT" dirty="0">
              <a:latin typeface="Arial" charset="0"/>
              <a:ea typeface="Arial" charset="0"/>
              <a:cs typeface="Arial" charset="0"/>
            </a:endParaRPr>
          </a:p>
        </p:txBody>
      </p:sp>
      <p:sp>
        <p:nvSpPr>
          <p:cNvPr id="6" name="5 Rectángulo"/>
          <p:cNvSpPr/>
          <p:nvPr/>
        </p:nvSpPr>
        <p:spPr>
          <a:xfrm>
            <a:off x="406933" y="6217792"/>
            <a:ext cx="8302904" cy="430887"/>
          </a:xfrm>
          <a:prstGeom prst="rect">
            <a:avLst/>
          </a:prstGeom>
        </p:spPr>
        <p:txBody>
          <a:bodyPr wrap="square">
            <a:spAutoFit/>
          </a:bodyPr>
          <a:lstStyle/>
          <a:p>
            <a:r>
              <a:rPr lang="es-MX" sz="1100" dirty="0">
                <a:latin typeface="Arial" charset="0"/>
                <a:ea typeface="Arial" charset="0"/>
                <a:cs typeface="Arial" charset="0"/>
              </a:rPr>
              <a:t>*Incluye: Oficina del jefe ejecutivo personal asesor, administrativo y político adjunto a las oficinas de los jefes ejecutivos</a:t>
            </a:r>
          </a:p>
          <a:p>
            <a:r>
              <a:rPr lang="es-MX" sz="1050" dirty="0">
                <a:latin typeface="Arial" charset="0"/>
                <a:ea typeface="Arial" charset="0"/>
                <a:cs typeface="Arial" charset="0"/>
              </a:rPr>
              <a:t>Fuente: Cifras SICOIN</a:t>
            </a:r>
            <a:endParaRPr lang="es-GT" sz="1050" dirty="0">
              <a:latin typeface="Arial" charset="0"/>
              <a:ea typeface="Arial" charset="0"/>
              <a:cs typeface="Arial" charset="0"/>
            </a:endParaRPr>
          </a:p>
        </p:txBody>
      </p:sp>
      <p:graphicFrame>
        <p:nvGraphicFramePr>
          <p:cNvPr id="7" name="6 Tabla"/>
          <p:cNvGraphicFramePr>
            <a:graphicFrameLocks noGrp="1"/>
          </p:cNvGraphicFramePr>
          <p:nvPr>
            <p:extLst>
              <p:ext uri="{D42A27DB-BD31-4B8C-83A1-F6EECF244321}">
                <p14:modId xmlns:p14="http://schemas.microsoft.com/office/powerpoint/2010/main" val="1846498039"/>
              </p:ext>
            </p:extLst>
          </p:nvPr>
        </p:nvGraphicFramePr>
        <p:xfrm>
          <a:off x="611560" y="1988840"/>
          <a:ext cx="7776864" cy="4085971"/>
        </p:xfrm>
        <a:graphic>
          <a:graphicData uri="http://schemas.openxmlformats.org/drawingml/2006/table">
            <a:tbl>
              <a:tblPr firstRow="1" firstCol="1" bandRow="1"/>
              <a:tblGrid>
                <a:gridCol w="3888432">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tblGrid>
              <a:tr h="446312">
                <a:tc>
                  <a:txBody>
                    <a:bodyPr/>
                    <a:lstStyle/>
                    <a:p>
                      <a:pPr algn="ctr">
                        <a:spcAft>
                          <a:spcPts val="0"/>
                        </a:spcAft>
                      </a:pPr>
                      <a:r>
                        <a:rPr lang="es-GT" sz="1100" b="1" dirty="0">
                          <a:effectLst/>
                          <a:latin typeface="Arial" charset="0"/>
                          <a:ea typeface="Arial" charset="0"/>
                          <a:cs typeface="Arial" charset="0"/>
                        </a:rPr>
                        <a:t>Función </a:t>
                      </a:r>
                      <a:endParaRPr lang="es-GT" sz="1800" dirty="0">
                        <a:effectLst/>
                        <a:latin typeface="Arial" charset="0"/>
                        <a:ea typeface="Arial" charset="0"/>
                        <a:cs typeface="Arial"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8DB4E2"/>
                    </a:solidFill>
                  </a:tcPr>
                </a:tc>
                <a:tc>
                  <a:txBody>
                    <a:bodyPr/>
                    <a:lstStyle/>
                    <a:p>
                      <a:pPr algn="ctr">
                        <a:spcAft>
                          <a:spcPts val="0"/>
                        </a:spcAft>
                      </a:pPr>
                      <a:r>
                        <a:rPr lang="es-GT" sz="1100" b="1" dirty="0">
                          <a:effectLst/>
                          <a:latin typeface="Arial" charset="0"/>
                          <a:ea typeface="Arial" charset="0"/>
                          <a:cs typeface="Arial" charset="0"/>
                        </a:rPr>
                        <a:t>Millones </a:t>
                      </a:r>
                      <a:endParaRPr lang="es-GT" sz="1800" dirty="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8DB4E2"/>
                    </a:solidFill>
                  </a:tcPr>
                </a:tc>
                <a:tc>
                  <a:txBody>
                    <a:bodyPr/>
                    <a:lstStyle/>
                    <a:p>
                      <a:pPr algn="ctr">
                        <a:spcAft>
                          <a:spcPts val="0"/>
                        </a:spcAft>
                      </a:pPr>
                      <a:r>
                        <a:rPr lang="es-GT" sz="1100" b="1" dirty="0">
                          <a:effectLst/>
                          <a:latin typeface="Arial" charset="0"/>
                          <a:ea typeface="Arial" charset="0"/>
                          <a:cs typeface="Arial" charset="0"/>
                        </a:rPr>
                        <a:t>Gasto en % </a:t>
                      </a:r>
                      <a:endParaRPr lang="es-GT" sz="1800" dirty="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8DB4E2"/>
                    </a:solidFill>
                  </a:tcPr>
                </a:tc>
                <a:tc>
                  <a:txBody>
                    <a:bodyPr/>
                    <a:lstStyle/>
                    <a:p>
                      <a:pPr algn="ctr">
                        <a:spcAft>
                          <a:spcPts val="0"/>
                        </a:spcAft>
                      </a:pPr>
                      <a:r>
                        <a:rPr lang="es-MX" sz="1100" b="1" dirty="0">
                          <a:effectLst/>
                          <a:latin typeface="Arial" charset="0"/>
                          <a:ea typeface="Arial" charset="0"/>
                          <a:cs typeface="Arial" charset="0"/>
                        </a:rPr>
                        <a:t>Gasto </a:t>
                      </a:r>
                      <a:endParaRPr lang="es-GT" sz="1100" b="1" dirty="0">
                        <a:effectLst/>
                        <a:latin typeface="Arial" charset="0"/>
                        <a:ea typeface="Arial" charset="0"/>
                        <a:cs typeface="Arial" charset="0"/>
                      </a:endParaRPr>
                    </a:p>
                    <a:p>
                      <a:pPr algn="ctr">
                        <a:spcAft>
                          <a:spcPts val="0"/>
                        </a:spcAft>
                      </a:pPr>
                      <a:r>
                        <a:rPr lang="es-GT" sz="1100" b="1" dirty="0">
                          <a:effectLst/>
                          <a:latin typeface="Arial" charset="0"/>
                          <a:ea typeface="Arial" charset="0"/>
                          <a:cs typeface="Arial" charset="0"/>
                        </a:rPr>
                        <a:t>% acumulado </a:t>
                      </a:r>
                      <a:endParaRPr lang="es-GT" sz="1800" dirty="0">
                        <a:effectLst/>
                        <a:latin typeface="Arial" charset="0"/>
                        <a:ea typeface="Arial" charset="0"/>
                        <a:cs typeface="Arial" charset="0"/>
                      </a:endParaRPr>
                    </a:p>
                  </a:txBody>
                  <a:tcPr marL="44450" marR="44450" marT="0" marB="0" anchor="ctr">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8DB4E2"/>
                    </a:solidFill>
                  </a:tcPr>
                </a:tc>
                <a:extLst>
                  <a:ext uri="{0D108BD9-81ED-4DB2-BD59-A6C34878D82A}">
                    <a16:rowId xmlns:a16="http://schemas.microsoft.com/office/drawing/2014/main" val="10000"/>
                  </a:ext>
                </a:extLst>
              </a:tr>
              <a:tr h="297542">
                <a:tc>
                  <a:txBody>
                    <a:bodyPr/>
                    <a:lstStyle/>
                    <a:p>
                      <a:pPr>
                        <a:spcAft>
                          <a:spcPts val="0"/>
                        </a:spcAft>
                      </a:pPr>
                      <a:r>
                        <a:rPr lang="es-GT" sz="1100" dirty="0">
                          <a:effectLst/>
                          <a:latin typeface="Arial" charset="0"/>
                          <a:ea typeface="Arial" charset="0"/>
                          <a:cs typeface="Arial" charset="0"/>
                        </a:rPr>
                        <a:t>Administración Ejecutiva *</a:t>
                      </a:r>
                      <a:endParaRPr lang="es-GT" sz="1800" dirty="0">
                        <a:effectLst/>
                        <a:latin typeface="Arial" charset="0"/>
                        <a:ea typeface="Arial" charset="0"/>
                        <a:cs typeface="Arial" charset="0"/>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0"/>
                        </a:spcAft>
                      </a:pPr>
                      <a:r>
                        <a:rPr lang="es-GT" sz="1100">
                          <a:effectLst/>
                          <a:latin typeface="Arial" charset="0"/>
                          <a:ea typeface="Arial" charset="0"/>
                          <a:cs typeface="Arial" charset="0"/>
                        </a:rPr>
                        <a:t>       48.90 </a:t>
                      </a:r>
                      <a:endParaRPr lang="es-GT" sz="18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100">
                          <a:effectLst/>
                          <a:latin typeface="Arial" charset="0"/>
                          <a:ea typeface="Arial" charset="0"/>
                          <a:cs typeface="Arial" charset="0"/>
                        </a:rPr>
                        <a:t>24.35%</a:t>
                      </a:r>
                      <a:endParaRPr lang="es-GT" sz="18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100">
                          <a:effectLst/>
                          <a:latin typeface="Arial" charset="0"/>
                          <a:ea typeface="Arial" charset="0"/>
                          <a:cs typeface="Arial" charset="0"/>
                        </a:rPr>
                        <a:t>24.35%</a:t>
                      </a:r>
                      <a:endParaRPr lang="es-GT" sz="18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297542">
                <a:tc>
                  <a:txBody>
                    <a:bodyPr/>
                    <a:lstStyle/>
                    <a:p>
                      <a:pPr>
                        <a:spcAft>
                          <a:spcPts val="0"/>
                        </a:spcAft>
                      </a:pPr>
                      <a:r>
                        <a:rPr lang="es-GT" sz="1100">
                          <a:effectLst/>
                          <a:latin typeface="Arial" charset="0"/>
                          <a:ea typeface="Arial" charset="0"/>
                          <a:cs typeface="Arial" charset="0"/>
                        </a:rPr>
                        <a:t>Transporte por carretera</a:t>
                      </a:r>
                      <a:endParaRPr lang="es-GT" sz="1800">
                        <a:effectLst/>
                        <a:latin typeface="Arial" charset="0"/>
                        <a:ea typeface="Arial" charset="0"/>
                        <a:cs typeface="Arial" charset="0"/>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0"/>
                        </a:spcAft>
                      </a:pPr>
                      <a:r>
                        <a:rPr lang="es-GT" sz="1100">
                          <a:effectLst/>
                          <a:latin typeface="Arial" charset="0"/>
                          <a:ea typeface="Arial" charset="0"/>
                          <a:cs typeface="Arial" charset="0"/>
                        </a:rPr>
                        <a:t>       40.30 </a:t>
                      </a:r>
                      <a:endParaRPr lang="es-GT" sz="18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100">
                          <a:effectLst/>
                          <a:latin typeface="Arial" charset="0"/>
                          <a:ea typeface="Arial" charset="0"/>
                          <a:cs typeface="Arial" charset="0"/>
                        </a:rPr>
                        <a:t>20.06%</a:t>
                      </a:r>
                      <a:endParaRPr lang="es-GT" sz="18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100">
                          <a:effectLst/>
                          <a:latin typeface="Arial" charset="0"/>
                          <a:ea typeface="Arial" charset="0"/>
                          <a:cs typeface="Arial" charset="0"/>
                        </a:rPr>
                        <a:t>44.41%</a:t>
                      </a:r>
                      <a:endParaRPr lang="es-GT" sz="18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2"/>
                  </a:ext>
                </a:extLst>
              </a:tr>
              <a:tr h="297542">
                <a:tc>
                  <a:txBody>
                    <a:bodyPr/>
                    <a:lstStyle/>
                    <a:p>
                      <a:pPr>
                        <a:spcAft>
                          <a:spcPts val="0"/>
                        </a:spcAft>
                      </a:pPr>
                      <a:r>
                        <a:rPr lang="es-GT" sz="1100">
                          <a:effectLst/>
                          <a:latin typeface="Arial" charset="0"/>
                          <a:ea typeface="Arial" charset="0"/>
                          <a:cs typeface="Arial" charset="0"/>
                        </a:rPr>
                        <a:t>Educación primaria</a:t>
                      </a:r>
                      <a:endParaRPr lang="es-GT" sz="1800">
                        <a:effectLst/>
                        <a:latin typeface="Arial" charset="0"/>
                        <a:ea typeface="Arial" charset="0"/>
                        <a:cs typeface="Arial" charset="0"/>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0"/>
                        </a:spcAft>
                      </a:pPr>
                      <a:r>
                        <a:rPr lang="es-GT" sz="1100">
                          <a:effectLst/>
                          <a:latin typeface="Arial" charset="0"/>
                          <a:ea typeface="Arial" charset="0"/>
                          <a:cs typeface="Arial" charset="0"/>
                        </a:rPr>
                        <a:t>       22.95 </a:t>
                      </a:r>
                      <a:endParaRPr lang="es-GT" sz="18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100">
                          <a:effectLst/>
                          <a:latin typeface="Arial" charset="0"/>
                          <a:ea typeface="Arial" charset="0"/>
                          <a:cs typeface="Arial" charset="0"/>
                        </a:rPr>
                        <a:t>11.43%</a:t>
                      </a:r>
                      <a:endParaRPr lang="es-GT" sz="18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100">
                          <a:effectLst/>
                          <a:latin typeface="Arial" charset="0"/>
                          <a:ea typeface="Arial" charset="0"/>
                          <a:cs typeface="Arial" charset="0"/>
                        </a:rPr>
                        <a:t>55.84%</a:t>
                      </a:r>
                      <a:endParaRPr lang="es-GT" sz="18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3"/>
                  </a:ext>
                </a:extLst>
              </a:tr>
              <a:tr h="297542">
                <a:tc>
                  <a:txBody>
                    <a:bodyPr/>
                    <a:lstStyle/>
                    <a:p>
                      <a:pPr>
                        <a:spcAft>
                          <a:spcPts val="0"/>
                        </a:spcAft>
                      </a:pPr>
                      <a:r>
                        <a:rPr lang="es-GT" sz="1100">
                          <a:effectLst/>
                          <a:latin typeface="Arial" charset="0"/>
                          <a:ea typeface="Arial" charset="0"/>
                          <a:cs typeface="Arial" charset="0"/>
                        </a:rPr>
                        <a:t>Desarrollo comunitario</a:t>
                      </a:r>
                      <a:endParaRPr lang="es-GT" sz="1800">
                        <a:effectLst/>
                        <a:latin typeface="Arial" charset="0"/>
                        <a:ea typeface="Arial" charset="0"/>
                        <a:cs typeface="Arial" charset="0"/>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0"/>
                        </a:spcAft>
                      </a:pPr>
                      <a:r>
                        <a:rPr lang="es-GT" sz="1100">
                          <a:effectLst/>
                          <a:latin typeface="Arial" charset="0"/>
                          <a:ea typeface="Arial" charset="0"/>
                          <a:cs typeface="Arial" charset="0"/>
                        </a:rPr>
                        <a:t>       21.86 </a:t>
                      </a:r>
                      <a:endParaRPr lang="es-GT" sz="18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100">
                          <a:effectLst/>
                          <a:latin typeface="Arial" charset="0"/>
                          <a:ea typeface="Arial" charset="0"/>
                          <a:cs typeface="Arial" charset="0"/>
                        </a:rPr>
                        <a:t>10.88%</a:t>
                      </a:r>
                      <a:endParaRPr lang="es-GT" sz="18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100">
                          <a:effectLst/>
                          <a:latin typeface="Arial" charset="0"/>
                          <a:ea typeface="Arial" charset="0"/>
                          <a:cs typeface="Arial" charset="0"/>
                        </a:rPr>
                        <a:t>66.72%</a:t>
                      </a:r>
                      <a:endParaRPr lang="es-GT" sz="18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4"/>
                  </a:ext>
                </a:extLst>
              </a:tr>
              <a:tr h="297542">
                <a:tc>
                  <a:txBody>
                    <a:bodyPr/>
                    <a:lstStyle/>
                    <a:p>
                      <a:pPr>
                        <a:spcAft>
                          <a:spcPts val="0"/>
                        </a:spcAft>
                      </a:pPr>
                      <a:r>
                        <a:rPr lang="es-GT" sz="1100" dirty="0">
                          <a:effectLst/>
                          <a:latin typeface="Arial" charset="0"/>
                          <a:ea typeface="Arial" charset="0"/>
                          <a:cs typeface="Arial" charset="0"/>
                        </a:rPr>
                        <a:t>Abastecimiento de agua</a:t>
                      </a:r>
                      <a:endParaRPr lang="es-GT" sz="1800" dirty="0">
                        <a:effectLst/>
                        <a:latin typeface="Arial" charset="0"/>
                        <a:ea typeface="Arial" charset="0"/>
                        <a:cs typeface="Arial" charset="0"/>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0"/>
                        </a:spcAft>
                      </a:pPr>
                      <a:r>
                        <a:rPr lang="es-GT" sz="1100">
                          <a:effectLst/>
                          <a:latin typeface="Arial" charset="0"/>
                          <a:ea typeface="Arial" charset="0"/>
                          <a:cs typeface="Arial" charset="0"/>
                        </a:rPr>
                        <a:t>       21.70 </a:t>
                      </a:r>
                      <a:endParaRPr lang="es-GT" sz="18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100">
                          <a:effectLst/>
                          <a:latin typeface="Arial" charset="0"/>
                          <a:ea typeface="Arial" charset="0"/>
                          <a:cs typeface="Arial" charset="0"/>
                        </a:rPr>
                        <a:t>10.80%</a:t>
                      </a:r>
                      <a:endParaRPr lang="es-GT" sz="18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100" dirty="0">
                          <a:effectLst/>
                          <a:latin typeface="Arial" charset="0"/>
                          <a:ea typeface="Arial" charset="0"/>
                          <a:cs typeface="Arial" charset="0"/>
                        </a:rPr>
                        <a:t>77.53%</a:t>
                      </a:r>
                      <a:endParaRPr lang="es-GT" sz="1800" dirty="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5"/>
                  </a:ext>
                </a:extLst>
              </a:tr>
              <a:tr h="297542">
                <a:tc>
                  <a:txBody>
                    <a:bodyPr/>
                    <a:lstStyle/>
                    <a:p>
                      <a:pPr>
                        <a:spcAft>
                          <a:spcPts val="0"/>
                        </a:spcAft>
                      </a:pPr>
                      <a:r>
                        <a:rPr lang="es-GT" sz="1100" dirty="0">
                          <a:effectLst/>
                          <a:latin typeface="Arial" charset="0"/>
                          <a:ea typeface="Arial" charset="0"/>
                          <a:cs typeface="Arial" charset="0"/>
                        </a:rPr>
                        <a:t>Servicios deportivos (SI)</a:t>
                      </a:r>
                      <a:endParaRPr lang="es-GT" sz="1800" dirty="0">
                        <a:effectLst/>
                        <a:latin typeface="Arial" charset="0"/>
                        <a:ea typeface="Arial" charset="0"/>
                        <a:cs typeface="Arial" charset="0"/>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0"/>
                        </a:spcAft>
                      </a:pPr>
                      <a:r>
                        <a:rPr lang="es-GT" sz="1100">
                          <a:effectLst/>
                          <a:latin typeface="Arial" charset="0"/>
                          <a:ea typeface="Arial" charset="0"/>
                          <a:cs typeface="Arial" charset="0"/>
                        </a:rPr>
                        <a:t>       15.96 </a:t>
                      </a:r>
                      <a:endParaRPr lang="es-GT" sz="18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100">
                          <a:effectLst/>
                          <a:latin typeface="Arial" charset="0"/>
                          <a:ea typeface="Arial" charset="0"/>
                          <a:cs typeface="Arial" charset="0"/>
                        </a:rPr>
                        <a:t>7.94%</a:t>
                      </a:r>
                      <a:endParaRPr lang="es-GT" sz="18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100">
                          <a:effectLst/>
                          <a:latin typeface="Arial" charset="0"/>
                          <a:ea typeface="Arial" charset="0"/>
                          <a:cs typeface="Arial" charset="0"/>
                        </a:rPr>
                        <a:t>85.47%</a:t>
                      </a:r>
                      <a:endParaRPr lang="es-GT" sz="18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6"/>
                  </a:ext>
                </a:extLst>
              </a:tr>
              <a:tr h="199057">
                <a:tc>
                  <a:txBody>
                    <a:bodyPr/>
                    <a:lstStyle/>
                    <a:p>
                      <a:pPr>
                        <a:spcAft>
                          <a:spcPts val="0"/>
                        </a:spcAft>
                      </a:pPr>
                      <a:r>
                        <a:rPr lang="es-GT" sz="1100" dirty="0">
                          <a:effectLst/>
                          <a:latin typeface="Arial" charset="0"/>
                          <a:ea typeface="Arial" charset="0"/>
                          <a:cs typeface="Arial" charset="0"/>
                        </a:rPr>
                        <a:t>Agricultura</a:t>
                      </a:r>
                      <a:endParaRPr lang="es-GT" sz="1800" dirty="0">
                        <a:effectLst/>
                        <a:latin typeface="Arial" charset="0"/>
                        <a:ea typeface="Arial" charset="0"/>
                        <a:cs typeface="Arial" charset="0"/>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0"/>
                        </a:spcAft>
                      </a:pPr>
                      <a:r>
                        <a:rPr lang="es-GT" sz="1100">
                          <a:effectLst/>
                          <a:latin typeface="Arial" charset="0"/>
                          <a:ea typeface="Arial" charset="0"/>
                          <a:cs typeface="Arial" charset="0"/>
                        </a:rPr>
                        <a:t>         3.56 </a:t>
                      </a:r>
                      <a:endParaRPr lang="es-GT" sz="18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100">
                          <a:effectLst/>
                          <a:latin typeface="Arial" charset="0"/>
                          <a:ea typeface="Arial" charset="0"/>
                          <a:cs typeface="Arial" charset="0"/>
                        </a:rPr>
                        <a:t>1.77%</a:t>
                      </a:r>
                      <a:endParaRPr lang="es-GT" sz="18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100">
                          <a:effectLst/>
                          <a:latin typeface="Arial" charset="0"/>
                          <a:ea typeface="Arial" charset="0"/>
                          <a:cs typeface="Arial" charset="0"/>
                        </a:rPr>
                        <a:t>87.24%</a:t>
                      </a:r>
                      <a:endParaRPr lang="es-GT" sz="18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7"/>
                  </a:ext>
                </a:extLst>
              </a:tr>
              <a:tr h="166608">
                <a:tc>
                  <a:txBody>
                    <a:bodyPr/>
                    <a:lstStyle/>
                    <a:p>
                      <a:pPr>
                        <a:spcAft>
                          <a:spcPts val="0"/>
                        </a:spcAft>
                      </a:pPr>
                      <a:r>
                        <a:rPr lang="es-GT" sz="1100" dirty="0">
                          <a:effectLst/>
                          <a:latin typeface="Arial" charset="0"/>
                          <a:ea typeface="Arial" charset="0"/>
                          <a:cs typeface="Arial" charset="0"/>
                        </a:rPr>
                        <a:t>Otros servicios generales</a:t>
                      </a:r>
                      <a:endParaRPr lang="es-GT" sz="1800" dirty="0">
                        <a:effectLst/>
                        <a:latin typeface="Arial" charset="0"/>
                        <a:ea typeface="Arial" charset="0"/>
                        <a:cs typeface="Arial" charset="0"/>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0"/>
                        </a:spcAft>
                      </a:pPr>
                      <a:r>
                        <a:rPr lang="es-GT" sz="1100">
                          <a:effectLst/>
                          <a:latin typeface="Arial" charset="0"/>
                          <a:ea typeface="Arial" charset="0"/>
                          <a:cs typeface="Arial" charset="0"/>
                        </a:rPr>
                        <a:t>         3.52 </a:t>
                      </a:r>
                      <a:endParaRPr lang="es-GT" sz="18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100">
                          <a:effectLst/>
                          <a:latin typeface="Arial" charset="0"/>
                          <a:ea typeface="Arial" charset="0"/>
                          <a:cs typeface="Arial" charset="0"/>
                        </a:rPr>
                        <a:t>1.75%</a:t>
                      </a:r>
                      <a:endParaRPr lang="es-GT" sz="18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100">
                          <a:effectLst/>
                          <a:latin typeface="Arial" charset="0"/>
                          <a:ea typeface="Arial" charset="0"/>
                          <a:cs typeface="Arial" charset="0"/>
                        </a:rPr>
                        <a:t>89.00%</a:t>
                      </a:r>
                      <a:endParaRPr lang="es-GT" sz="18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8"/>
                  </a:ext>
                </a:extLst>
              </a:tr>
              <a:tr h="297542">
                <a:tc>
                  <a:txBody>
                    <a:bodyPr/>
                    <a:lstStyle/>
                    <a:p>
                      <a:pPr>
                        <a:spcAft>
                          <a:spcPts val="0"/>
                        </a:spcAft>
                      </a:pPr>
                      <a:r>
                        <a:rPr lang="es-GT" sz="1100" dirty="0">
                          <a:effectLst/>
                          <a:latin typeface="Arial" charset="0"/>
                          <a:ea typeface="Arial" charset="0"/>
                          <a:cs typeface="Arial" charset="0"/>
                        </a:rPr>
                        <a:t>Servicios de salud pública</a:t>
                      </a:r>
                      <a:endParaRPr lang="es-GT" sz="1800" dirty="0">
                        <a:effectLst/>
                        <a:latin typeface="Arial" charset="0"/>
                        <a:ea typeface="Arial" charset="0"/>
                        <a:cs typeface="Arial" charset="0"/>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0"/>
                        </a:spcAft>
                      </a:pPr>
                      <a:r>
                        <a:rPr lang="es-GT" sz="1100">
                          <a:effectLst/>
                          <a:latin typeface="Arial" charset="0"/>
                          <a:ea typeface="Arial" charset="0"/>
                          <a:cs typeface="Arial" charset="0"/>
                        </a:rPr>
                        <a:t>         3.23 </a:t>
                      </a:r>
                      <a:endParaRPr lang="es-GT" sz="18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100">
                          <a:effectLst/>
                          <a:latin typeface="Arial" charset="0"/>
                          <a:ea typeface="Arial" charset="0"/>
                          <a:cs typeface="Arial" charset="0"/>
                        </a:rPr>
                        <a:t>1.61%</a:t>
                      </a:r>
                      <a:endParaRPr lang="es-GT" sz="18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100">
                          <a:effectLst/>
                          <a:latin typeface="Arial" charset="0"/>
                          <a:ea typeface="Arial" charset="0"/>
                          <a:cs typeface="Arial" charset="0"/>
                        </a:rPr>
                        <a:t>90.60%</a:t>
                      </a:r>
                      <a:endParaRPr lang="es-GT" sz="18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9"/>
                  </a:ext>
                </a:extLst>
              </a:tr>
              <a:tr h="297542">
                <a:tc>
                  <a:txBody>
                    <a:bodyPr/>
                    <a:lstStyle/>
                    <a:p>
                      <a:pPr>
                        <a:spcAft>
                          <a:spcPts val="0"/>
                        </a:spcAft>
                      </a:pPr>
                      <a:r>
                        <a:rPr lang="es-GT" sz="1100">
                          <a:effectLst/>
                          <a:latin typeface="Arial" charset="0"/>
                          <a:ea typeface="Arial" charset="0"/>
                          <a:cs typeface="Arial" charset="0"/>
                        </a:rPr>
                        <a:t>Vivienda</a:t>
                      </a:r>
                      <a:endParaRPr lang="es-GT" sz="1800">
                        <a:effectLst/>
                        <a:latin typeface="Arial" charset="0"/>
                        <a:ea typeface="Arial" charset="0"/>
                        <a:cs typeface="Arial" charset="0"/>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0"/>
                        </a:spcAft>
                      </a:pPr>
                      <a:r>
                        <a:rPr lang="es-GT" sz="1100">
                          <a:effectLst/>
                          <a:latin typeface="Arial" charset="0"/>
                          <a:ea typeface="Arial" charset="0"/>
                          <a:cs typeface="Arial" charset="0"/>
                        </a:rPr>
                        <a:t>         2.90 </a:t>
                      </a:r>
                      <a:endParaRPr lang="es-GT" sz="18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100">
                          <a:effectLst/>
                          <a:latin typeface="Arial" charset="0"/>
                          <a:ea typeface="Arial" charset="0"/>
                          <a:cs typeface="Arial" charset="0"/>
                        </a:rPr>
                        <a:t>1.44%</a:t>
                      </a:r>
                      <a:endParaRPr lang="es-GT" sz="18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100">
                          <a:effectLst/>
                          <a:latin typeface="Arial" charset="0"/>
                          <a:ea typeface="Arial" charset="0"/>
                          <a:cs typeface="Arial" charset="0"/>
                        </a:rPr>
                        <a:t>92.05%</a:t>
                      </a:r>
                      <a:endParaRPr lang="es-GT" sz="18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0"/>
                  </a:ext>
                </a:extLst>
              </a:tr>
              <a:tr h="297542">
                <a:tc>
                  <a:txBody>
                    <a:bodyPr/>
                    <a:lstStyle/>
                    <a:p>
                      <a:pPr>
                        <a:spcAft>
                          <a:spcPts val="0"/>
                        </a:spcAft>
                      </a:pPr>
                      <a:r>
                        <a:rPr lang="es-GT" sz="1100">
                          <a:effectLst/>
                          <a:latin typeface="Arial" charset="0"/>
                          <a:ea typeface="Arial" charset="0"/>
                          <a:cs typeface="Arial" charset="0"/>
                        </a:rPr>
                        <a:t>Educación básica</a:t>
                      </a:r>
                      <a:endParaRPr lang="es-GT" sz="1800">
                        <a:effectLst/>
                        <a:latin typeface="Arial" charset="0"/>
                        <a:ea typeface="Arial" charset="0"/>
                        <a:cs typeface="Arial" charset="0"/>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0"/>
                        </a:spcAft>
                      </a:pPr>
                      <a:r>
                        <a:rPr lang="es-GT" sz="1100">
                          <a:effectLst/>
                          <a:latin typeface="Arial" charset="0"/>
                          <a:ea typeface="Arial" charset="0"/>
                          <a:cs typeface="Arial" charset="0"/>
                        </a:rPr>
                        <a:t>         2.59 </a:t>
                      </a:r>
                      <a:endParaRPr lang="es-GT" sz="18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100">
                          <a:effectLst/>
                          <a:latin typeface="Arial" charset="0"/>
                          <a:ea typeface="Arial" charset="0"/>
                          <a:cs typeface="Arial" charset="0"/>
                        </a:rPr>
                        <a:t>1.29%</a:t>
                      </a:r>
                      <a:endParaRPr lang="es-GT" sz="18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100">
                          <a:effectLst/>
                          <a:latin typeface="Arial" charset="0"/>
                          <a:ea typeface="Arial" charset="0"/>
                          <a:cs typeface="Arial" charset="0"/>
                        </a:rPr>
                        <a:t>93.34%</a:t>
                      </a:r>
                      <a:endParaRPr lang="es-GT" sz="18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1"/>
                  </a:ext>
                </a:extLst>
              </a:tr>
              <a:tr h="297542">
                <a:tc>
                  <a:txBody>
                    <a:bodyPr/>
                    <a:lstStyle/>
                    <a:p>
                      <a:pPr>
                        <a:spcAft>
                          <a:spcPts val="0"/>
                        </a:spcAft>
                      </a:pPr>
                      <a:r>
                        <a:rPr lang="es-GT" sz="1100">
                          <a:effectLst/>
                          <a:latin typeface="Arial" charset="0"/>
                          <a:ea typeface="Arial" charset="0"/>
                          <a:cs typeface="Arial" charset="0"/>
                        </a:rPr>
                        <a:t>Administración Legislativa</a:t>
                      </a:r>
                      <a:endParaRPr lang="es-GT" sz="1800">
                        <a:effectLst/>
                        <a:latin typeface="Arial" charset="0"/>
                        <a:ea typeface="Arial" charset="0"/>
                        <a:cs typeface="Arial" charset="0"/>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0"/>
                        </a:spcAft>
                      </a:pPr>
                      <a:r>
                        <a:rPr lang="es-GT" sz="1100">
                          <a:effectLst/>
                          <a:latin typeface="Arial" charset="0"/>
                          <a:ea typeface="Arial" charset="0"/>
                          <a:cs typeface="Arial" charset="0"/>
                        </a:rPr>
                        <a:t>         2.09 </a:t>
                      </a:r>
                      <a:endParaRPr lang="es-GT" sz="18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100">
                          <a:effectLst/>
                          <a:latin typeface="Arial" charset="0"/>
                          <a:ea typeface="Arial" charset="0"/>
                          <a:cs typeface="Arial" charset="0"/>
                        </a:rPr>
                        <a:t>1.04%</a:t>
                      </a:r>
                      <a:endParaRPr lang="es-GT" sz="18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r">
                        <a:spcAft>
                          <a:spcPts val="0"/>
                        </a:spcAft>
                      </a:pPr>
                      <a:r>
                        <a:rPr lang="es-GT" sz="1100">
                          <a:effectLst/>
                          <a:latin typeface="Arial" charset="0"/>
                          <a:ea typeface="Arial" charset="0"/>
                          <a:cs typeface="Arial" charset="0"/>
                        </a:rPr>
                        <a:t>94.38%</a:t>
                      </a:r>
                      <a:endParaRPr lang="es-GT" sz="18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2"/>
                  </a:ext>
                </a:extLst>
              </a:tr>
              <a:tr h="297542">
                <a:tc>
                  <a:txBody>
                    <a:bodyPr/>
                    <a:lstStyle/>
                    <a:p>
                      <a:pPr>
                        <a:spcAft>
                          <a:spcPts val="0"/>
                        </a:spcAft>
                      </a:pPr>
                      <a:r>
                        <a:rPr lang="es-GT" sz="1100">
                          <a:effectLst/>
                          <a:latin typeface="Arial" charset="0"/>
                          <a:ea typeface="Arial" charset="0"/>
                          <a:cs typeface="Arial" charset="0"/>
                        </a:rPr>
                        <a:t>Asuntos económicos y comerciales en general</a:t>
                      </a:r>
                      <a:endParaRPr lang="es-GT" sz="1800">
                        <a:effectLst/>
                        <a:latin typeface="Arial" charset="0"/>
                        <a:ea typeface="Arial" charset="0"/>
                        <a:cs typeface="Arial" charset="0"/>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s-GT" sz="1100">
                          <a:effectLst/>
                          <a:latin typeface="Arial" charset="0"/>
                          <a:ea typeface="Arial" charset="0"/>
                          <a:cs typeface="Arial" charset="0"/>
                        </a:rPr>
                        <a:t>         1.85 </a:t>
                      </a:r>
                      <a:endParaRPr lang="es-GT" sz="18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s-GT" sz="1100">
                          <a:effectLst/>
                          <a:latin typeface="Arial" charset="0"/>
                          <a:ea typeface="Arial" charset="0"/>
                          <a:cs typeface="Arial" charset="0"/>
                        </a:rPr>
                        <a:t>0.92%</a:t>
                      </a:r>
                      <a:endParaRPr lang="es-GT" sz="180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s-GT" sz="1100" dirty="0">
                          <a:effectLst/>
                          <a:latin typeface="Arial" charset="0"/>
                          <a:ea typeface="Arial" charset="0"/>
                          <a:cs typeface="Arial" charset="0"/>
                        </a:rPr>
                        <a:t>95.30%</a:t>
                      </a:r>
                      <a:endParaRPr lang="es-GT" sz="1800" dirty="0">
                        <a:effectLst/>
                        <a:latin typeface="Arial" charset="0"/>
                        <a:ea typeface="Arial" charset="0"/>
                        <a:cs typeface="Arial" charset="0"/>
                      </a:endParaRPr>
                    </a:p>
                  </a:txBody>
                  <a:tcPr marL="44450" marR="44450" marT="0" marB="0" anchor="b">
                    <a:lnL w="1270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9347442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1700808"/>
            <a:ext cx="7772400" cy="1800200"/>
          </a:xfrm>
        </p:spPr>
        <p:txBody>
          <a:bodyPr>
            <a:normAutofit fontScale="90000"/>
          </a:bodyPr>
          <a:lstStyle/>
          <a:p>
            <a:r>
              <a:rPr lang="es-ES_tradnl" b="1" dirty="0"/>
              <a:t> </a:t>
            </a:r>
            <a:br>
              <a:rPr lang="es-GT" dirty="0">
                <a:solidFill>
                  <a:schemeClr val="tx2">
                    <a:lumMod val="75000"/>
                  </a:schemeClr>
                </a:solidFill>
                <a:latin typeface="Arial" charset="0"/>
                <a:ea typeface="Arial" charset="0"/>
                <a:cs typeface="Arial" charset="0"/>
              </a:rPr>
            </a:br>
            <a:r>
              <a:rPr lang="es-GT" sz="6000" dirty="0">
                <a:solidFill>
                  <a:schemeClr val="tx2">
                    <a:lumMod val="75000"/>
                  </a:schemeClr>
                </a:solidFill>
                <a:latin typeface="Arial" charset="0"/>
                <a:ea typeface="Arial" charset="0"/>
                <a:cs typeface="Arial" charset="0"/>
              </a:rPr>
              <a:t>¡</a:t>
            </a:r>
            <a:r>
              <a:rPr lang="es-GT" b="1" dirty="0">
                <a:solidFill>
                  <a:schemeClr val="tx2">
                    <a:lumMod val="75000"/>
                  </a:schemeClr>
                </a:solidFill>
                <a:latin typeface="Arial" charset="0"/>
                <a:ea typeface="Arial" charset="0"/>
                <a:cs typeface="Arial" charset="0"/>
              </a:rPr>
              <a:t>Muchas Gracias!</a:t>
            </a:r>
            <a:br>
              <a:rPr lang="es-GT" sz="3200" b="1" dirty="0">
                <a:solidFill>
                  <a:schemeClr val="tx2">
                    <a:lumMod val="75000"/>
                  </a:schemeClr>
                </a:solidFill>
                <a:latin typeface="Arial" charset="0"/>
                <a:ea typeface="Arial" charset="0"/>
                <a:cs typeface="Arial" charset="0"/>
              </a:rPr>
            </a:br>
            <a:br>
              <a:rPr lang="es-GT" sz="3200" b="1" dirty="0">
                <a:solidFill>
                  <a:schemeClr val="tx2">
                    <a:lumMod val="75000"/>
                  </a:schemeClr>
                </a:solidFill>
                <a:latin typeface="Arial" charset="0"/>
                <a:ea typeface="Arial" charset="0"/>
                <a:cs typeface="Arial" charset="0"/>
              </a:rPr>
            </a:br>
            <a:r>
              <a:rPr lang="es-ES_tradnl" sz="3100" b="1" dirty="0">
                <a:solidFill>
                  <a:schemeClr val="tx2">
                    <a:lumMod val="75000"/>
                  </a:schemeClr>
                </a:solidFill>
                <a:latin typeface="Arial" charset="0"/>
                <a:ea typeface="Arial" charset="0"/>
                <a:cs typeface="Arial" charset="0"/>
              </a:rPr>
              <a:t>Taller de Riesgos Fiscales </a:t>
            </a:r>
            <a:br>
              <a:rPr lang="es-ES_tradnl" sz="3100" b="1" dirty="0">
                <a:solidFill>
                  <a:schemeClr val="tx2">
                    <a:lumMod val="75000"/>
                  </a:schemeClr>
                </a:solidFill>
                <a:latin typeface="Arial" charset="0"/>
                <a:ea typeface="Arial" charset="0"/>
                <a:cs typeface="Arial" charset="0"/>
              </a:rPr>
            </a:br>
            <a:r>
              <a:rPr lang="es-ES_tradnl" sz="3100" b="1" dirty="0">
                <a:solidFill>
                  <a:schemeClr val="tx2">
                    <a:lumMod val="75000"/>
                  </a:schemeClr>
                </a:solidFill>
                <a:latin typeface="Arial" charset="0"/>
                <a:ea typeface="Arial" charset="0"/>
                <a:cs typeface="Arial" charset="0"/>
              </a:rPr>
              <a:t>Proyecto</a:t>
            </a:r>
            <a:endParaRPr lang="es-GT" b="1" dirty="0"/>
          </a:p>
        </p:txBody>
      </p:sp>
      <p:sp>
        <p:nvSpPr>
          <p:cNvPr id="3" name="2 Subtítulo"/>
          <p:cNvSpPr>
            <a:spLocks noGrp="1"/>
          </p:cNvSpPr>
          <p:nvPr>
            <p:ph type="subTitle" idx="1"/>
          </p:nvPr>
        </p:nvSpPr>
        <p:spPr>
          <a:xfrm>
            <a:off x="1439652" y="6093296"/>
            <a:ext cx="6400800" cy="334888"/>
          </a:xfrm>
        </p:spPr>
        <p:txBody>
          <a:bodyPr>
            <a:normAutofit fontScale="92500" lnSpcReduction="10000"/>
          </a:bodyPr>
          <a:lstStyle/>
          <a:p>
            <a:r>
              <a:rPr lang="es-GT" sz="1800" b="1" dirty="0">
                <a:solidFill>
                  <a:schemeClr val="tx2">
                    <a:lumMod val="75000"/>
                  </a:schemeClr>
                </a:solidFill>
                <a:latin typeface="Arial" charset="0"/>
                <a:ea typeface="Arial" charset="0"/>
                <a:cs typeface="Arial" charset="0"/>
              </a:rPr>
              <a:t>Guatemala, 21 de agosto de 2019</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80" y="4077072"/>
            <a:ext cx="2164704" cy="115381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5661248"/>
            <a:ext cx="1268760" cy="1268760"/>
          </a:xfrm>
          <a:prstGeom prst="rect">
            <a:avLst/>
          </a:prstGeom>
        </p:spPr>
      </p:pic>
    </p:spTree>
    <p:extLst>
      <p:ext uri="{BB962C8B-B14F-4D97-AF65-F5344CB8AC3E}">
        <p14:creationId xmlns:p14="http://schemas.microsoft.com/office/powerpoint/2010/main" val="2166496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836712"/>
          </a:xfrm>
        </p:spPr>
        <p:txBody>
          <a:bodyPr>
            <a:normAutofit/>
          </a:bodyPr>
          <a:lstStyle/>
          <a:p>
            <a:r>
              <a:rPr lang="es-GT" sz="2800" b="1" dirty="0">
                <a:solidFill>
                  <a:schemeClr val="bg1"/>
                </a:solidFill>
                <a:latin typeface="Arial" charset="0"/>
                <a:ea typeface="Arial" charset="0"/>
                <a:cs typeface="Arial" charset="0"/>
              </a:rPr>
              <a:t>Línea 1: Conocimiento del Riesgo </a:t>
            </a:r>
          </a:p>
        </p:txBody>
      </p:sp>
      <p:sp>
        <p:nvSpPr>
          <p:cNvPr id="8" name="7 Marcador de texto"/>
          <p:cNvSpPr>
            <a:spLocks noGrp="1"/>
          </p:cNvSpPr>
          <p:nvPr>
            <p:ph type="body" idx="1"/>
          </p:nvPr>
        </p:nvSpPr>
        <p:spPr>
          <a:xfrm>
            <a:off x="395536" y="2348791"/>
            <a:ext cx="4040188" cy="360040"/>
          </a:xfrm>
        </p:spPr>
        <p:txBody>
          <a:bodyPr>
            <a:normAutofit lnSpcReduction="10000"/>
          </a:bodyPr>
          <a:lstStyle/>
          <a:p>
            <a:pPr algn="ctr">
              <a:spcBef>
                <a:spcPct val="0"/>
              </a:spcBef>
            </a:pPr>
            <a:r>
              <a:rPr lang="es-GT" sz="1800" dirty="0">
                <a:latin typeface="Arial" charset="0"/>
                <a:ea typeface="Arial" charset="0"/>
                <a:cs typeface="Arial" charset="0"/>
              </a:rPr>
              <a:t>Presupuesto de CONRED</a:t>
            </a:r>
          </a:p>
        </p:txBody>
      </p:sp>
      <p:sp>
        <p:nvSpPr>
          <p:cNvPr id="10" name="9 Marcador de texto"/>
          <p:cNvSpPr>
            <a:spLocks noGrp="1"/>
          </p:cNvSpPr>
          <p:nvPr>
            <p:ph type="body" sz="quarter" idx="3"/>
          </p:nvPr>
        </p:nvSpPr>
        <p:spPr>
          <a:xfrm>
            <a:off x="4744823" y="2384795"/>
            <a:ext cx="4041775" cy="288032"/>
          </a:xfrm>
        </p:spPr>
        <p:txBody>
          <a:bodyPr>
            <a:noAutofit/>
          </a:bodyPr>
          <a:lstStyle/>
          <a:p>
            <a:pPr algn="ctr">
              <a:spcBef>
                <a:spcPct val="0"/>
              </a:spcBef>
            </a:pPr>
            <a:r>
              <a:rPr lang="es-GT" sz="1600" dirty="0">
                <a:latin typeface="Arial" charset="0"/>
                <a:ea typeface="Arial" charset="0"/>
                <a:cs typeface="Arial" charset="0"/>
              </a:rPr>
              <a:t>Presupuesto de INSIVUMEH</a:t>
            </a:r>
          </a:p>
        </p:txBody>
      </p:sp>
      <p:graphicFrame>
        <p:nvGraphicFramePr>
          <p:cNvPr id="12" name="11 Marcador de contenido"/>
          <p:cNvGraphicFramePr>
            <a:graphicFrameLocks noGrp="1"/>
          </p:cNvGraphicFramePr>
          <p:nvPr>
            <p:ph sz="half" idx="2"/>
            <p:extLst>
              <p:ext uri="{D42A27DB-BD31-4B8C-83A1-F6EECF244321}">
                <p14:modId xmlns:p14="http://schemas.microsoft.com/office/powerpoint/2010/main" val="2099987393"/>
              </p:ext>
            </p:extLst>
          </p:nvPr>
        </p:nvGraphicFramePr>
        <p:xfrm>
          <a:off x="73511" y="2636912"/>
          <a:ext cx="4482752" cy="40953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12 Marcador de contenido"/>
          <p:cNvGraphicFramePr>
            <a:graphicFrameLocks noGrp="1"/>
          </p:cNvGraphicFramePr>
          <p:nvPr>
            <p:ph sz="quarter" idx="4"/>
            <p:extLst>
              <p:ext uri="{D42A27DB-BD31-4B8C-83A1-F6EECF244321}">
                <p14:modId xmlns:p14="http://schemas.microsoft.com/office/powerpoint/2010/main" val="2036603627"/>
              </p:ext>
            </p:extLst>
          </p:nvPr>
        </p:nvGraphicFramePr>
        <p:xfrm>
          <a:off x="4716016" y="2636912"/>
          <a:ext cx="4320480" cy="4095304"/>
        </p:xfrm>
        <a:graphic>
          <a:graphicData uri="http://schemas.openxmlformats.org/drawingml/2006/chart">
            <c:chart xmlns:c="http://schemas.openxmlformats.org/drawingml/2006/chart" xmlns:r="http://schemas.openxmlformats.org/officeDocument/2006/relationships" r:id="rId3"/>
          </a:graphicData>
        </a:graphic>
      </p:graphicFrame>
      <p:sp>
        <p:nvSpPr>
          <p:cNvPr id="14" name="13 Marcador de número de diapositiva"/>
          <p:cNvSpPr>
            <a:spLocks noGrp="1"/>
          </p:cNvSpPr>
          <p:nvPr>
            <p:ph type="sldNum" sz="quarter" idx="12"/>
          </p:nvPr>
        </p:nvSpPr>
        <p:spPr/>
        <p:txBody>
          <a:bodyPr/>
          <a:lstStyle/>
          <a:p>
            <a:fld id="{9DF2C538-3F3B-42BF-8C4A-3166F516DB98}" type="slidenum">
              <a:rPr lang="es-GT" smtClean="0"/>
              <a:t>5</a:t>
            </a:fld>
            <a:endParaRPr lang="es-GT"/>
          </a:p>
        </p:txBody>
      </p:sp>
      <p:sp>
        <p:nvSpPr>
          <p:cNvPr id="3" name="2 Rectángulo"/>
          <p:cNvSpPr/>
          <p:nvPr/>
        </p:nvSpPr>
        <p:spPr>
          <a:xfrm>
            <a:off x="208112" y="974113"/>
            <a:ext cx="8748464" cy="1200329"/>
          </a:xfrm>
          <a:prstGeom prst="rect">
            <a:avLst/>
          </a:prstGeom>
        </p:spPr>
        <p:txBody>
          <a:bodyPr wrap="square">
            <a:spAutoFit/>
          </a:bodyPr>
          <a:lstStyle/>
          <a:p>
            <a:pPr algn="just"/>
            <a:r>
              <a:rPr lang="es-GT" dirty="0">
                <a:latin typeface="Arial" charset="0"/>
                <a:ea typeface="Arial" charset="0"/>
                <a:cs typeface="Arial" charset="0"/>
              </a:rPr>
              <a:t>Implica: Identificar, comprender y cuantificar el impacto económico y fiscal, para diseñar una respuesta financiera oportuna y adecuada;  Promover la asignación de recursos a los procesos de identificación y mitigación del riesgo y adaptación al cambio climático. </a:t>
            </a:r>
          </a:p>
        </p:txBody>
      </p:sp>
    </p:spTree>
    <p:extLst>
      <p:ext uri="{BB962C8B-B14F-4D97-AF65-F5344CB8AC3E}">
        <p14:creationId xmlns:p14="http://schemas.microsoft.com/office/powerpoint/2010/main" val="1658247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44258"/>
            <a:ext cx="8229600" cy="592454"/>
          </a:xfrm>
        </p:spPr>
        <p:txBody>
          <a:bodyPr>
            <a:normAutofit/>
          </a:bodyPr>
          <a:lstStyle/>
          <a:p>
            <a:r>
              <a:rPr lang="es-GT" sz="2400" b="1" dirty="0">
                <a:solidFill>
                  <a:schemeClr val="bg1"/>
                </a:solidFill>
                <a:latin typeface="Arial" charset="0"/>
                <a:ea typeface="Arial" charset="0"/>
                <a:cs typeface="Arial" charset="0"/>
              </a:rPr>
              <a:t>Gasto de CONRED por función</a:t>
            </a:r>
          </a:p>
        </p:txBody>
      </p:sp>
      <p:graphicFrame>
        <p:nvGraphicFramePr>
          <p:cNvPr id="9" name="8 Marcador de contenido"/>
          <p:cNvGraphicFramePr>
            <a:graphicFrameLocks noGrp="1"/>
          </p:cNvGraphicFramePr>
          <p:nvPr>
            <p:ph idx="1"/>
            <p:extLst>
              <p:ext uri="{D42A27DB-BD31-4B8C-83A1-F6EECF244321}">
                <p14:modId xmlns:p14="http://schemas.microsoft.com/office/powerpoint/2010/main" val="2007700340"/>
              </p:ext>
            </p:extLst>
          </p:nvPr>
        </p:nvGraphicFramePr>
        <p:xfrm>
          <a:off x="261864" y="1099171"/>
          <a:ext cx="8640960" cy="5616624"/>
        </p:xfrm>
        <a:graphic>
          <a:graphicData uri="http://schemas.openxmlformats.org/drawingml/2006/chart">
            <c:chart xmlns:c="http://schemas.openxmlformats.org/drawingml/2006/chart" xmlns:r="http://schemas.openxmlformats.org/officeDocument/2006/relationships" r:id="rId2"/>
          </a:graphicData>
        </a:graphic>
      </p:graphicFrame>
      <p:sp>
        <p:nvSpPr>
          <p:cNvPr id="4" name="3 Marcador de número de diapositiva"/>
          <p:cNvSpPr>
            <a:spLocks noGrp="1"/>
          </p:cNvSpPr>
          <p:nvPr>
            <p:ph type="sldNum" sz="quarter" idx="12"/>
          </p:nvPr>
        </p:nvSpPr>
        <p:spPr/>
        <p:txBody>
          <a:bodyPr/>
          <a:lstStyle/>
          <a:p>
            <a:fld id="{9DF2C538-3F3B-42BF-8C4A-3166F516DB98}" type="slidenum">
              <a:rPr lang="es-GT" smtClean="0"/>
              <a:t>6</a:t>
            </a:fld>
            <a:endParaRPr lang="es-GT"/>
          </a:p>
        </p:txBody>
      </p:sp>
    </p:spTree>
    <p:extLst>
      <p:ext uri="{BB962C8B-B14F-4D97-AF65-F5344CB8AC3E}">
        <p14:creationId xmlns:p14="http://schemas.microsoft.com/office/powerpoint/2010/main" val="3339226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0872" y="0"/>
            <a:ext cx="8229600" cy="980728"/>
          </a:xfrm>
        </p:spPr>
        <p:txBody>
          <a:bodyPr>
            <a:normAutofit/>
          </a:bodyPr>
          <a:lstStyle/>
          <a:p>
            <a:r>
              <a:rPr lang="es-GT" sz="2400" b="1" dirty="0">
                <a:solidFill>
                  <a:schemeClr val="bg1"/>
                </a:solidFill>
                <a:latin typeface="+mn-lt"/>
                <a:ea typeface="+mn-ea"/>
                <a:cs typeface="+mn-cs"/>
              </a:rPr>
              <a:t>Gasto de INSIVUMEH por función</a:t>
            </a: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282834988"/>
              </p:ext>
            </p:extLst>
          </p:nvPr>
        </p:nvGraphicFramePr>
        <p:xfrm>
          <a:off x="251520" y="980728"/>
          <a:ext cx="8496944"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4" name="3 Marcador de número de diapositiva"/>
          <p:cNvSpPr>
            <a:spLocks noGrp="1"/>
          </p:cNvSpPr>
          <p:nvPr>
            <p:ph type="sldNum" sz="quarter" idx="12"/>
          </p:nvPr>
        </p:nvSpPr>
        <p:spPr/>
        <p:txBody>
          <a:bodyPr/>
          <a:lstStyle/>
          <a:p>
            <a:fld id="{9DF2C538-3F3B-42BF-8C4A-3166F516DB98}" type="slidenum">
              <a:rPr lang="es-GT" smtClean="0"/>
              <a:t>7</a:t>
            </a:fld>
            <a:endParaRPr lang="es-GT"/>
          </a:p>
        </p:txBody>
      </p:sp>
    </p:spTree>
    <p:extLst>
      <p:ext uri="{BB962C8B-B14F-4D97-AF65-F5344CB8AC3E}">
        <p14:creationId xmlns:p14="http://schemas.microsoft.com/office/powerpoint/2010/main" val="1742309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255808" y="1196182"/>
            <a:ext cx="6965434" cy="4969121"/>
            <a:chOff x="287083" y="2635505"/>
            <a:chExt cx="8239034" cy="3808788"/>
          </a:xfrm>
        </p:grpSpPr>
        <p:sp>
          <p:nvSpPr>
            <p:cNvPr id="36872" name="TextBox 22"/>
            <p:cNvSpPr txBox="1">
              <a:spLocks noChangeArrowheads="1"/>
            </p:cNvSpPr>
            <p:nvPr/>
          </p:nvSpPr>
          <p:spPr bwMode="auto">
            <a:xfrm>
              <a:off x="2139412" y="2635505"/>
              <a:ext cx="2819432" cy="3066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s-ES" altLang="en-US" sz="2000" b="1" dirty="0">
                  <a:latin typeface="Arial" charset="0"/>
                  <a:ea typeface="Arial" charset="0"/>
                  <a:cs typeface="Arial" charset="0"/>
                </a:rPr>
                <a:t>Capa de Riesgos </a:t>
              </a:r>
            </a:p>
          </p:txBody>
        </p:sp>
        <p:sp>
          <p:nvSpPr>
            <p:cNvPr id="36873" name="TextBox 23"/>
            <p:cNvSpPr txBox="1">
              <a:spLocks noChangeArrowheads="1"/>
            </p:cNvSpPr>
            <p:nvPr/>
          </p:nvSpPr>
          <p:spPr bwMode="auto">
            <a:xfrm>
              <a:off x="5120515" y="2635505"/>
              <a:ext cx="2819435" cy="3066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s-ES" altLang="en-US" sz="2000" b="1" dirty="0">
                  <a:latin typeface="Arial" charset="0"/>
                  <a:ea typeface="Arial" charset="0"/>
                  <a:cs typeface="Arial" charset="0"/>
                </a:rPr>
                <a:t>Instrumentos</a:t>
              </a:r>
            </a:p>
          </p:txBody>
        </p:sp>
        <p:sp>
          <p:nvSpPr>
            <p:cNvPr id="25" name="Rectangle 24"/>
            <p:cNvSpPr>
              <a:spLocks noChangeArrowheads="1"/>
            </p:cNvSpPr>
            <p:nvPr/>
          </p:nvSpPr>
          <p:spPr bwMode="auto">
            <a:xfrm>
              <a:off x="2139412" y="3057525"/>
              <a:ext cx="2819400" cy="8350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es-ES" sz="1400" dirty="0">
                  <a:latin typeface="Arial" charset="0"/>
                  <a:ea typeface="Arial" charset="0"/>
                  <a:cs typeface="Arial" charset="0"/>
                </a:rPr>
                <a:t>Capa de Riesgo Alta</a:t>
              </a:r>
            </a:p>
            <a:p>
              <a:pPr algn="ctr" eaLnBrk="1" fontAlgn="auto" hangingPunct="1">
                <a:spcBef>
                  <a:spcPts val="0"/>
                </a:spcBef>
                <a:spcAft>
                  <a:spcPts val="0"/>
                </a:spcAft>
                <a:defRPr/>
              </a:pPr>
              <a:r>
                <a:rPr lang="es-ES" sz="1200" dirty="0">
                  <a:latin typeface="Arial" charset="0"/>
                  <a:ea typeface="Arial" charset="0"/>
                  <a:cs typeface="Arial" charset="0"/>
                </a:rPr>
                <a:t>(Ej. grandes terremotos, grandes tormentas tropicales, huracanes)</a:t>
              </a:r>
            </a:p>
          </p:txBody>
        </p:sp>
        <p:sp>
          <p:nvSpPr>
            <p:cNvPr id="26" name="Rectangle 25"/>
            <p:cNvSpPr>
              <a:spLocks noChangeArrowheads="1"/>
            </p:cNvSpPr>
            <p:nvPr/>
          </p:nvSpPr>
          <p:spPr bwMode="auto">
            <a:xfrm>
              <a:off x="2139412" y="4194175"/>
              <a:ext cx="2819400" cy="8350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es-ES" sz="1400" dirty="0">
                  <a:latin typeface="Arial" charset="0"/>
                  <a:ea typeface="Arial" charset="0"/>
                  <a:cs typeface="Arial" charset="0"/>
                </a:rPr>
                <a:t>Capa de Riesgo Media</a:t>
              </a:r>
            </a:p>
            <a:p>
              <a:pPr algn="ctr" eaLnBrk="1" fontAlgn="auto" hangingPunct="1">
                <a:spcBef>
                  <a:spcPts val="0"/>
                </a:spcBef>
                <a:spcAft>
                  <a:spcPts val="0"/>
                </a:spcAft>
                <a:defRPr/>
              </a:pPr>
              <a:r>
                <a:rPr lang="es-ES" sz="1200" dirty="0">
                  <a:latin typeface="Arial" charset="0"/>
                  <a:ea typeface="Arial" charset="0"/>
                  <a:cs typeface="Arial" charset="0"/>
                </a:rPr>
                <a:t>(Ej. inundaciones, terremotos menores, erupciones volcánicas)</a:t>
              </a:r>
            </a:p>
          </p:txBody>
        </p:sp>
        <p:sp>
          <p:nvSpPr>
            <p:cNvPr id="27" name="Rectangle 26"/>
            <p:cNvSpPr>
              <a:spLocks noChangeArrowheads="1"/>
            </p:cNvSpPr>
            <p:nvPr/>
          </p:nvSpPr>
          <p:spPr bwMode="auto">
            <a:xfrm>
              <a:off x="2139412" y="5337176"/>
              <a:ext cx="2819400" cy="8350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es-ES" sz="1400" dirty="0">
                  <a:latin typeface="Arial" charset="0"/>
                  <a:ea typeface="Arial" charset="0"/>
                  <a:cs typeface="Arial" charset="0"/>
                </a:rPr>
                <a:t>Capa de Riesgo Baja</a:t>
              </a:r>
            </a:p>
            <a:p>
              <a:pPr algn="ctr" eaLnBrk="1" fontAlgn="auto" hangingPunct="1">
                <a:spcBef>
                  <a:spcPts val="0"/>
                </a:spcBef>
                <a:spcAft>
                  <a:spcPts val="0"/>
                </a:spcAft>
                <a:defRPr/>
              </a:pPr>
              <a:r>
                <a:rPr lang="es-ES" sz="1200" dirty="0">
                  <a:latin typeface="Arial" charset="0"/>
                  <a:ea typeface="Arial" charset="0"/>
                  <a:cs typeface="Arial" charset="0"/>
                </a:rPr>
                <a:t>(Ej. inundaciones localizadas, deslizamientos de tierra)</a:t>
              </a:r>
            </a:p>
          </p:txBody>
        </p:sp>
        <p:sp>
          <p:nvSpPr>
            <p:cNvPr id="28" name="Rectangle 27"/>
            <p:cNvSpPr>
              <a:spLocks noChangeArrowheads="1"/>
            </p:cNvSpPr>
            <p:nvPr/>
          </p:nvSpPr>
          <p:spPr bwMode="auto">
            <a:xfrm>
              <a:off x="5205689" y="3057525"/>
              <a:ext cx="2819400" cy="83502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es-ES" sz="1400" dirty="0">
                  <a:latin typeface="Arial" charset="0"/>
                  <a:ea typeface="Arial" charset="0"/>
                  <a:cs typeface="Arial" charset="0"/>
                </a:rPr>
                <a:t>Seguro de Riesgo de Desastres</a:t>
              </a:r>
            </a:p>
            <a:p>
              <a:pPr algn="ctr" eaLnBrk="1" hangingPunct="1">
                <a:defRPr/>
              </a:pPr>
              <a:r>
                <a:rPr lang="es-ES" sz="1200" dirty="0">
                  <a:latin typeface="Arial" charset="0"/>
                  <a:ea typeface="Arial" charset="0"/>
                  <a:cs typeface="Arial" charset="0"/>
                </a:rPr>
                <a:t>(Ej. Seguros paramétricos) </a:t>
              </a:r>
            </a:p>
          </p:txBody>
        </p:sp>
        <p:sp>
          <p:nvSpPr>
            <p:cNvPr id="29" name="Rectangle 28"/>
            <p:cNvSpPr>
              <a:spLocks noChangeArrowheads="1"/>
            </p:cNvSpPr>
            <p:nvPr/>
          </p:nvSpPr>
          <p:spPr bwMode="auto">
            <a:xfrm>
              <a:off x="5205689" y="4190999"/>
              <a:ext cx="2819400" cy="83502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es-ES" sz="1400">
                  <a:latin typeface="Arial" charset="0"/>
                  <a:ea typeface="Arial" charset="0"/>
                  <a:cs typeface="Arial" charset="0"/>
                </a:rPr>
                <a:t>Crédito Contingente</a:t>
              </a:r>
            </a:p>
          </p:txBody>
        </p:sp>
        <p:sp>
          <p:nvSpPr>
            <p:cNvPr id="30" name="Rectangle 29"/>
            <p:cNvSpPr>
              <a:spLocks noChangeArrowheads="1"/>
            </p:cNvSpPr>
            <p:nvPr/>
          </p:nvSpPr>
          <p:spPr bwMode="auto">
            <a:xfrm>
              <a:off x="5205689" y="5334000"/>
              <a:ext cx="2819400" cy="83502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es-ES" sz="1400" dirty="0">
                  <a:latin typeface="Arial" charset="0"/>
                  <a:ea typeface="Arial" charset="0"/>
                  <a:cs typeface="Arial" charset="0"/>
                </a:rPr>
                <a:t>Reservas Presupuestarias Asignación Presupuestaria Anual</a:t>
              </a:r>
            </a:p>
          </p:txBody>
        </p:sp>
        <p:sp>
          <p:nvSpPr>
            <p:cNvPr id="36880" name="TextBox 30"/>
            <p:cNvSpPr txBox="1">
              <a:spLocks noChangeArrowheads="1"/>
            </p:cNvSpPr>
            <p:nvPr/>
          </p:nvSpPr>
          <p:spPr bwMode="auto">
            <a:xfrm>
              <a:off x="418580" y="2944522"/>
              <a:ext cx="643159" cy="2359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ES" altLang="en-US" sz="1400" dirty="0">
                  <a:latin typeface="Arial" charset="0"/>
                  <a:ea typeface="Arial" charset="0"/>
                  <a:cs typeface="Arial" charset="0"/>
                </a:rPr>
                <a:t>Baja</a:t>
              </a:r>
            </a:p>
          </p:txBody>
        </p:sp>
        <p:sp>
          <p:nvSpPr>
            <p:cNvPr id="36881" name="TextBox 31"/>
            <p:cNvSpPr txBox="1">
              <a:spLocks noChangeArrowheads="1"/>
            </p:cNvSpPr>
            <p:nvPr/>
          </p:nvSpPr>
          <p:spPr bwMode="auto">
            <a:xfrm>
              <a:off x="1006856" y="2944522"/>
              <a:ext cx="806224" cy="2359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ES" altLang="en-US" sz="1400" dirty="0">
                  <a:latin typeface="Arial" charset="0"/>
                  <a:ea typeface="Arial" charset="0"/>
                  <a:cs typeface="Arial" charset="0"/>
                </a:rPr>
                <a:t>Mayor</a:t>
              </a:r>
            </a:p>
          </p:txBody>
        </p:sp>
        <p:sp>
          <p:nvSpPr>
            <p:cNvPr id="36882" name="TextBox 32"/>
            <p:cNvSpPr txBox="1">
              <a:spLocks noChangeArrowheads="1"/>
            </p:cNvSpPr>
            <p:nvPr/>
          </p:nvSpPr>
          <p:spPr bwMode="auto">
            <a:xfrm>
              <a:off x="434791" y="6031495"/>
              <a:ext cx="584380" cy="2359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ES" altLang="en-US" sz="1400" dirty="0">
                  <a:latin typeface="Arial" charset="0"/>
                  <a:ea typeface="Arial" charset="0"/>
                  <a:cs typeface="Arial" charset="0"/>
                </a:rPr>
                <a:t>Alta</a:t>
              </a:r>
            </a:p>
          </p:txBody>
        </p:sp>
        <p:sp>
          <p:nvSpPr>
            <p:cNvPr id="36883" name="TextBox 33"/>
            <p:cNvSpPr txBox="1">
              <a:spLocks noChangeArrowheads="1"/>
            </p:cNvSpPr>
            <p:nvPr/>
          </p:nvSpPr>
          <p:spPr bwMode="auto">
            <a:xfrm>
              <a:off x="990991" y="6031495"/>
              <a:ext cx="817601" cy="2359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ES" altLang="en-US" sz="1400" dirty="0">
                  <a:latin typeface="Arial" charset="0"/>
                  <a:ea typeface="Arial" charset="0"/>
                  <a:cs typeface="Arial" charset="0"/>
                </a:rPr>
                <a:t>Menor</a:t>
              </a:r>
            </a:p>
          </p:txBody>
        </p:sp>
        <p:sp>
          <p:nvSpPr>
            <p:cNvPr id="36884" name="TextBox 34"/>
            <p:cNvSpPr txBox="1">
              <a:spLocks noChangeArrowheads="1"/>
            </p:cNvSpPr>
            <p:nvPr/>
          </p:nvSpPr>
          <p:spPr bwMode="auto">
            <a:xfrm rot="16200000">
              <a:off x="-384737" y="4368141"/>
              <a:ext cx="1744098" cy="4004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ES" altLang="en-US" sz="1600" dirty="0">
                  <a:latin typeface="Arial" charset="0"/>
                  <a:ea typeface="Arial" charset="0"/>
                  <a:cs typeface="Arial" charset="0"/>
                </a:rPr>
                <a:t>Frecuencia del Evento</a:t>
              </a:r>
            </a:p>
          </p:txBody>
        </p:sp>
        <p:sp>
          <p:nvSpPr>
            <p:cNvPr id="36885" name="TextBox 35"/>
            <p:cNvSpPr txBox="1">
              <a:spLocks noChangeArrowheads="1"/>
            </p:cNvSpPr>
            <p:nvPr/>
          </p:nvSpPr>
          <p:spPr bwMode="auto">
            <a:xfrm rot="16200000">
              <a:off x="735949" y="4311423"/>
              <a:ext cx="1719180" cy="436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ES" altLang="en-US" dirty="0">
                  <a:latin typeface="Arial" charset="0"/>
                  <a:ea typeface="Arial" charset="0"/>
                  <a:cs typeface="Arial" charset="0"/>
                </a:rPr>
                <a:t>S</a:t>
              </a:r>
              <a:r>
                <a:rPr lang="es-ES" altLang="en-US" sz="1600" dirty="0">
                  <a:latin typeface="Arial" charset="0"/>
                  <a:ea typeface="Arial" charset="0"/>
                  <a:cs typeface="Arial" charset="0"/>
                </a:rPr>
                <a:t>everidad del Impacto</a:t>
              </a:r>
            </a:p>
          </p:txBody>
        </p:sp>
        <p:cxnSp>
          <p:nvCxnSpPr>
            <p:cNvPr id="37" name="Straight Arrow Connector 36"/>
            <p:cNvCxnSpPr/>
            <p:nvPr/>
          </p:nvCxnSpPr>
          <p:spPr bwMode="auto">
            <a:xfrm>
              <a:off x="861797" y="3365159"/>
              <a:ext cx="0" cy="2570746"/>
            </a:xfrm>
            <a:prstGeom prst="straightConnector1">
              <a:avLst/>
            </a:prstGeom>
            <a:ln>
              <a:solidFill>
                <a:srgbClr val="1B4A79"/>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bwMode="auto">
            <a:xfrm>
              <a:off x="1372843" y="3365159"/>
              <a:ext cx="0" cy="2570746"/>
            </a:xfrm>
            <a:prstGeom prst="straightConnector1">
              <a:avLst/>
            </a:prstGeom>
            <a:ln>
              <a:solidFill>
                <a:srgbClr val="1B4A79"/>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6869" name="Text Box 14"/>
            <p:cNvSpPr txBox="1">
              <a:spLocks noChangeArrowheads="1"/>
            </p:cNvSpPr>
            <p:nvPr/>
          </p:nvSpPr>
          <p:spPr bwMode="auto">
            <a:xfrm rot="10800000">
              <a:off x="8016444" y="4920293"/>
              <a:ext cx="509673" cy="15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Bef>
                  <a:spcPct val="50000"/>
                </a:spcBef>
              </a:pPr>
              <a:r>
                <a:rPr lang="es-ES" altLang="en-US" sz="1400" b="1" dirty="0">
                  <a:latin typeface="Arial" charset="0"/>
                  <a:ea typeface="Arial" charset="0"/>
                  <a:cs typeface="Arial" charset="0"/>
                </a:rPr>
                <a:t> </a:t>
              </a:r>
              <a:r>
                <a:rPr lang="es-ES" altLang="en-US" sz="1600" b="1" dirty="0">
                  <a:latin typeface="Arial" charset="0"/>
                  <a:ea typeface="Arial" charset="0"/>
                  <a:cs typeface="Arial" charset="0"/>
                </a:rPr>
                <a:t>Retención</a:t>
              </a:r>
            </a:p>
          </p:txBody>
        </p:sp>
        <p:sp>
          <p:nvSpPr>
            <p:cNvPr id="36870" name="Text Box 15"/>
            <p:cNvSpPr txBox="1">
              <a:spLocks noChangeArrowheads="1"/>
            </p:cNvSpPr>
            <p:nvPr/>
          </p:nvSpPr>
          <p:spPr bwMode="auto">
            <a:xfrm rot="10800000">
              <a:off x="8016443" y="3052279"/>
              <a:ext cx="509673" cy="16810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spcBef>
                  <a:spcPct val="50000"/>
                </a:spcBef>
              </a:pPr>
              <a:r>
                <a:rPr lang="es-ES" altLang="en-US" sz="1600" b="1" dirty="0">
                  <a:latin typeface="Arial" charset="0"/>
                  <a:ea typeface="Arial" charset="0"/>
                  <a:cs typeface="Arial" charset="0"/>
                </a:rPr>
                <a:t>Transferencia</a:t>
              </a:r>
            </a:p>
          </p:txBody>
        </p:sp>
      </p:grpSp>
      <p:sp>
        <p:nvSpPr>
          <p:cNvPr id="22" name="1 Título"/>
          <p:cNvSpPr>
            <a:spLocks noGrp="1"/>
          </p:cNvSpPr>
          <p:nvPr>
            <p:ph type="title"/>
          </p:nvPr>
        </p:nvSpPr>
        <p:spPr>
          <a:xfrm>
            <a:off x="338406" y="-90264"/>
            <a:ext cx="8482066" cy="1143000"/>
          </a:xfrm>
        </p:spPr>
        <p:txBody>
          <a:bodyPr>
            <a:normAutofit/>
          </a:bodyPr>
          <a:lstStyle/>
          <a:p>
            <a:r>
              <a:rPr lang="es-GT" sz="2400" b="1" dirty="0">
                <a:solidFill>
                  <a:schemeClr val="bg1"/>
                </a:solidFill>
                <a:latin typeface="Arial" charset="0"/>
                <a:ea typeface="Arial" charset="0"/>
                <a:cs typeface="Arial" charset="0"/>
              </a:rPr>
              <a:t>Línea 2: Gestión Financiera del Riesgo de Desastres</a:t>
            </a:r>
          </a:p>
        </p:txBody>
      </p:sp>
      <p:sp>
        <p:nvSpPr>
          <p:cNvPr id="31" name="30 CuadroTexto"/>
          <p:cNvSpPr txBox="1"/>
          <p:nvPr/>
        </p:nvSpPr>
        <p:spPr>
          <a:xfrm>
            <a:off x="7221241" y="4716763"/>
            <a:ext cx="1689300"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1400" dirty="0">
                <a:latin typeface="Arial" charset="0"/>
                <a:ea typeface="Arial" charset="0"/>
                <a:cs typeface="Arial" charset="0"/>
              </a:rPr>
              <a:t>Fondo Emergente</a:t>
            </a:r>
          </a:p>
          <a:p>
            <a:pPr algn="ctr"/>
            <a:r>
              <a:rPr lang="es-ES" sz="1400" dirty="0">
                <a:latin typeface="Arial" charset="0"/>
                <a:ea typeface="Arial" charset="0"/>
                <a:cs typeface="Arial" charset="0"/>
              </a:rPr>
              <a:t>AG-105-2012</a:t>
            </a:r>
          </a:p>
          <a:p>
            <a:pPr algn="ctr"/>
            <a:r>
              <a:rPr lang="es-ES" sz="1400" dirty="0">
                <a:latin typeface="Arial" charset="0"/>
                <a:ea typeface="Arial" charset="0"/>
                <a:cs typeface="Arial" charset="0"/>
              </a:rPr>
              <a:t>Q.315 millones</a:t>
            </a:r>
            <a:endParaRPr lang="es-GT" sz="1400" dirty="0">
              <a:latin typeface="Arial" charset="0"/>
              <a:ea typeface="Arial" charset="0"/>
              <a:cs typeface="Arial" charset="0"/>
            </a:endParaRPr>
          </a:p>
        </p:txBody>
      </p:sp>
      <p:sp>
        <p:nvSpPr>
          <p:cNvPr id="32" name="31 CuadroTexto"/>
          <p:cNvSpPr txBox="1"/>
          <p:nvPr/>
        </p:nvSpPr>
        <p:spPr>
          <a:xfrm>
            <a:off x="7221241" y="3208935"/>
            <a:ext cx="1730720"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1400" dirty="0">
                <a:latin typeface="Arial" charset="0"/>
                <a:ea typeface="Arial" charset="0"/>
                <a:cs typeface="Arial" charset="0"/>
              </a:rPr>
              <a:t>CAT-DDO </a:t>
            </a:r>
          </a:p>
          <a:p>
            <a:pPr algn="ctr"/>
            <a:r>
              <a:rPr lang="es-ES" sz="1400" dirty="0">
                <a:latin typeface="Arial" charset="0"/>
                <a:ea typeface="Arial" charset="0"/>
                <a:cs typeface="Arial" charset="0"/>
              </a:rPr>
              <a:t>Banco Mundial </a:t>
            </a:r>
          </a:p>
          <a:p>
            <a:pPr algn="ctr"/>
            <a:r>
              <a:rPr lang="es-ES" sz="1400" dirty="0">
                <a:latin typeface="Arial" charset="0"/>
                <a:ea typeface="Arial" charset="0"/>
                <a:cs typeface="Arial" charset="0"/>
              </a:rPr>
              <a:t>US $200 millones</a:t>
            </a:r>
            <a:endParaRPr lang="es-GT" sz="1400" dirty="0">
              <a:latin typeface="Arial" charset="0"/>
              <a:ea typeface="Arial" charset="0"/>
              <a:cs typeface="Arial" charset="0"/>
            </a:endParaRPr>
          </a:p>
        </p:txBody>
      </p:sp>
      <p:sp>
        <p:nvSpPr>
          <p:cNvPr id="33" name="32 CuadroTexto"/>
          <p:cNvSpPr txBox="1"/>
          <p:nvPr/>
        </p:nvSpPr>
        <p:spPr>
          <a:xfrm>
            <a:off x="7221241" y="1753350"/>
            <a:ext cx="1730721"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1400" dirty="0">
                <a:solidFill>
                  <a:schemeClr val="tx1"/>
                </a:solidFill>
                <a:latin typeface="Arial" charset="0"/>
                <a:ea typeface="Arial" charset="0"/>
                <a:cs typeface="Arial" charset="0"/>
              </a:rPr>
              <a:t>Seguro Paramétrico exceso lluvias</a:t>
            </a:r>
          </a:p>
          <a:p>
            <a:pPr algn="ctr"/>
            <a:r>
              <a:rPr lang="es-ES" sz="1400" dirty="0">
                <a:solidFill>
                  <a:schemeClr val="tx1"/>
                </a:solidFill>
                <a:latin typeface="Arial" charset="0"/>
                <a:ea typeface="Arial" charset="0"/>
                <a:cs typeface="Arial" charset="0"/>
              </a:rPr>
              <a:t>CCRIF-SPC</a:t>
            </a:r>
          </a:p>
        </p:txBody>
      </p:sp>
      <p:sp>
        <p:nvSpPr>
          <p:cNvPr id="36" name="TextBox 23"/>
          <p:cNvSpPr txBox="1">
            <a:spLocks noChangeArrowheads="1"/>
          </p:cNvSpPr>
          <p:nvPr/>
        </p:nvSpPr>
        <p:spPr bwMode="auto">
          <a:xfrm>
            <a:off x="6588224" y="1229612"/>
            <a:ext cx="238360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s-ES" altLang="en-US" sz="2000" b="1" dirty="0">
                <a:latin typeface="+mn-lt"/>
                <a:cs typeface="Times New Roman" pitchFamily="18" charset="0"/>
              </a:rPr>
              <a:t>Implementación</a:t>
            </a:r>
          </a:p>
        </p:txBody>
      </p:sp>
    </p:spTree>
    <p:extLst>
      <p:ext uri="{BB962C8B-B14F-4D97-AF65-F5344CB8AC3E}">
        <p14:creationId xmlns:p14="http://schemas.microsoft.com/office/powerpoint/2010/main" val="626002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27856"/>
            <a:ext cx="7704856" cy="1143000"/>
          </a:xfrm>
        </p:spPr>
        <p:txBody>
          <a:bodyPr>
            <a:normAutofit/>
          </a:bodyPr>
          <a:lstStyle/>
          <a:p>
            <a:pPr lvl="0"/>
            <a:r>
              <a:rPr lang="es-ES" sz="2400" b="1" dirty="0">
                <a:solidFill>
                  <a:schemeClr val="bg1"/>
                </a:solidFill>
                <a:latin typeface="Arial" charset="0"/>
                <a:ea typeface="Arial" charset="0"/>
                <a:cs typeface="Arial" charset="0"/>
              </a:rPr>
              <a:t>CLASIFICADOR</a:t>
            </a:r>
            <a:r>
              <a:rPr lang="es-ES" sz="2000" dirty="0">
                <a:solidFill>
                  <a:schemeClr val="bg1"/>
                </a:solidFill>
                <a:latin typeface="Arial" charset="0"/>
                <a:ea typeface="Arial" charset="0"/>
                <a:cs typeface="Arial" charset="0"/>
              </a:rPr>
              <a:t> </a:t>
            </a:r>
            <a:r>
              <a:rPr lang="es-ES" sz="2400" b="1" dirty="0">
                <a:solidFill>
                  <a:schemeClr val="bg1"/>
                </a:solidFill>
                <a:latin typeface="Arial" charset="0"/>
                <a:ea typeface="Arial" charset="0"/>
                <a:cs typeface="Arial" charset="0"/>
              </a:rPr>
              <a:t>TEMÁTICO </a:t>
            </a:r>
            <a:br>
              <a:rPr lang="es-ES" sz="2400" b="1" dirty="0">
                <a:solidFill>
                  <a:schemeClr val="bg1"/>
                </a:solidFill>
                <a:latin typeface="Arial" charset="0"/>
                <a:ea typeface="Arial" charset="0"/>
                <a:cs typeface="Arial" charset="0"/>
              </a:rPr>
            </a:br>
            <a:r>
              <a:rPr lang="es-ES" sz="2400" b="1" dirty="0">
                <a:solidFill>
                  <a:schemeClr val="bg1"/>
                </a:solidFill>
                <a:latin typeface="Arial" charset="0"/>
                <a:ea typeface="Arial" charset="0"/>
                <a:cs typeface="Arial" charset="0"/>
              </a:rPr>
              <a:t>GESTIÓN DE RIESGO FRENTE A DESASTRES </a:t>
            </a:r>
            <a:endParaRPr lang="es-GT" sz="2400" b="1" dirty="0">
              <a:solidFill>
                <a:schemeClr val="bg1"/>
              </a:solidFill>
              <a:latin typeface="Arial" charset="0"/>
              <a:ea typeface="Arial" charset="0"/>
              <a:cs typeface="Arial" charset="0"/>
            </a:endParaRPr>
          </a:p>
        </p:txBody>
      </p:sp>
      <p:sp>
        <p:nvSpPr>
          <p:cNvPr id="3" name="2 Marcador de contenido"/>
          <p:cNvSpPr>
            <a:spLocks noGrp="1"/>
          </p:cNvSpPr>
          <p:nvPr>
            <p:ph idx="1"/>
          </p:nvPr>
        </p:nvSpPr>
        <p:spPr>
          <a:xfrm>
            <a:off x="467544" y="1124744"/>
            <a:ext cx="8229600" cy="4525963"/>
          </a:xfrm>
        </p:spPr>
        <p:txBody>
          <a:bodyPr>
            <a:noAutofit/>
          </a:bodyPr>
          <a:lstStyle/>
          <a:p>
            <a:pPr marL="0" indent="0" algn="just">
              <a:buNone/>
            </a:pPr>
            <a:r>
              <a:rPr lang="es-GT" sz="1800" dirty="0">
                <a:latin typeface="Arial" charset="0"/>
                <a:ea typeface="Arial" charset="0"/>
                <a:cs typeface="Arial" charset="0"/>
              </a:rPr>
              <a:t>El MINFIN ha mejorado la eficiencia del gasto público, la planificación y los procesos de asignación de presupuesto relacionados con las actividades de Gestión de Riesgo frente a Desastres Naturales a través de clasificadores temáticos del presupuesto. </a:t>
            </a:r>
          </a:p>
          <a:p>
            <a:pPr marL="0" indent="0" algn="just">
              <a:buNone/>
            </a:pPr>
            <a:endParaRPr lang="es-GT" sz="1800" dirty="0">
              <a:latin typeface="Arial" charset="0"/>
              <a:ea typeface="Arial" charset="0"/>
              <a:cs typeface="Arial" charset="0"/>
            </a:endParaRPr>
          </a:p>
          <a:p>
            <a:pPr marL="0" indent="0" algn="just">
              <a:buNone/>
            </a:pPr>
            <a:r>
              <a:rPr lang="es-GT" sz="1800" dirty="0">
                <a:latin typeface="Arial" charset="0"/>
                <a:ea typeface="Arial" charset="0"/>
                <a:cs typeface="Arial" charset="0"/>
              </a:rPr>
              <a:t>La base legal para la implementación del clasificador es el Decreto Nº 25-2018; y el Acuerdo Ministerial No.379, de fecha 29 de diciembre de 2017.</a:t>
            </a:r>
          </a:p>
          <a:p>
            <a:pPr marL="0" indent="0" algn="just">
              <a:buNone/>
            </a:pPr>
            <a:endParaRPr lang="es-GT" sz="1800" dirty="0">
              <a:latin typeface="Arial" charset="0"/>
              <a:ea typeface="Arial" charset="0"/>
              <a:cs typeface="Arial" charset="0"/>
            </a:endParaRPr>
          </a:p>
          <a:p>
            <a:pPr marL="0" indent="0" algn="just">
              <a:buNone/>
            </a:pPr>
            <a:r>
              <a:rPr lang="es-GT" sz="1800" dirty="0">
                <a:latin typeface="Arial" charset="0"/>
                <a:ea typeface="Arial" charset="0"/>
                <a:cs typeface="Arial" charset="0"/>
              </a:rPr>
              <a:t>El clasificador temático es un instrumento presupuestario que facilita el seguimiento del gasto público a lo largo de las distintas etapas del ciclo presupuestario, en este caso “la gestión del riesgo”.</a:t>
            </a:r>
          </a:p>
          <a:p>
            <a:pPr marL="0" indent="0" algn="just">
              <a:buNone/>
            </a:pPr>
            <a:endParaRPr lang="es-GT" sz="1800" dirty="0">
              <a:latin typeface="Arial" charset="0"/>
              <a:ea typeface="Arial" charset="0"/>
              <a:cs typeface="Arial" charset="0"/>
            </a:endParaRPr>
          </a:p>
          <a:p>
            <a:pPr marL="0" indent="0" algn="just">
              <a:buNone/>
            </a:pPr>
            <a:r>
              <a:rPr lang="es-GT" sz="1800" dirty="0">
                <a:latin typeface="Arial" charset="0"/>
                <a:ea typeface="Arial" charset="0"/>
                <a:cs typeface="Arial" charset="0"/>
              </a:rPr>
              <a:t>Importante señalar que cuando se declara un estado de calamidad, el MINFIN crea y pone a disposición de las entidades del sector público un código de fuente específica para registrar los gastos de las entidades que asignan recursos para abordar la calamidad dada. </a:t>
            </a:r>
          </a:p>
        </p:txBody>
      </p:sp>
      <p:sp>
        <p:nvSpPr>
          <p:cNvPr id="4" name="3 Marcador de número de diapositiva"/>
          <p:cNvSpPr>
            <a:spLocks noGrp="1"/>
          </p:cNvSpPr>
          <p:nvPr>
            <p:ph type="sldNum" sz="quarter" idx="12"/>
          </p:nvPr>
        </p:nvSpPr>
        <p:spPr/>
        <p:txBody>
          <a:bodyPr/>
          <a:lstStyle/>
          <a:p>
            <a:fld id="{9DF2C538-3F3B-42BF-8C4A-3166F516DB98}" type="slidenum">
              <a:rPr lang="es-GT" smtClean="0"/>
              <a:t>9</a:t>
            </a:fld>
            <a:endParaRPr lang="es-GT"/>
          </a:p>
        </p:txBody>
      </p:sp>
    </p:spTree>
    <p:extLst>
      <p:ext uri="{BB962C8B-B14F-4D97-AF65-F5344CB8AC3E}">
        <p14:creationId xmlns:p14="http://schemas.microsoft.com/office/powerpoint/2010/main" val="13140492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1307</TotalTime>
  <Words>2857</Words>
  <Application>Microsoft Office PowerPoint</Application>
  <PresentationFormat>Presentación en pantalla (4:3)</PresentationFormat>
  <Paragraphs>580</Paragraphs>
  <Slides>43</Slides>
  <Notes>4</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43</vt:i4>
      </vt:variant>
    </vt:vector>
  </HeadingPairs>
  <TitlesOfParts>
    <vt:vector size="48" baseType="lpstr">
      <vt:lpstr>Arial</vt:lpstr>
      <vt:lpstr>Calibri</vt:lpstr>
      <vt:lpstr>Wingdings</vt:lpstr>
      <vt:lpstr>Tema de Office</vt:lpstr>
      <vt:lpstr>Hoja de cálculo</vt:lpstr>
      <vt:lpstr>   Riesgos Fiscales Específicos  Taller de Riesgos Fiscales  Proyecto de Presupuesto 2020 </vt:lpstr>
      <vt:lpstr>Contenido</vt:lpstr>
      <vt:lpstr>   Avances en la gestión de Riesgos Ambientales:  Gestión Financiera ante el Riesgo de Desastres  </vt:lpstr>
      <vt:lpstr>Líneas estratégicas de la Estrategia Financiera ante el Riesgo de Desastres</vt:lpstr>
      <vt:lpstr>Línea 1: Conocimiento del Riesgo </vt:lpstr>
      <vt:lpstr>Gasto de CONRED por función</vt:lpstr>
      <vt:lpstr>Gasto de INSIVUMEH por función</vt:lpstr>
      <vt:lpstr>Línea 2: Gestión Financiera del Riesgo de Desastres</vt:lpstr>
      <vt:lpstr>CLASIFICADOR TEMÁTICO  GESTIÓN DE RIESGO FRENTE A DESASTRES </vt:lpstr>
      <vt:lpstr>Presentación de PowerPoint</vt:lpstr>
      <vt:lpstr>Línea 2: Gestión Financiera ante el Riesgo de Desastres</vt:lpstr>
      <vt:lpstr>Seguro paramétrico </vt:lpstr>
      <vt:lpstr>Préstamo con desembolso diferido</vt:lpstr>
      <vt:lpstr>Ahorros esperados derivados de la Estrategia</vt:lpstr>
      <vt:lpstr>Ahorros esperados derivados de la Estrategia en millones de Quetzales</vt:lpstr>
      <vt:lpstr>   Identificación y Análisis de otros Riesgos Ambientales:  Sequia e incendios forestales como riesgos fiscales    </vt:lpstr>
      <vt:lpstr>Sequía e Incendios forestales como riesgos fiscales</vt:lpstr>
      <vt:lpstr>Sequía como un riesgo fiscal</vt:lpstr>
      <vt:lpstr>Sequía como un riesgo fiscal</vt:lpstr>
      <vt:lpstr>Mecanismos de aseguramiento de la producción agropecuaria</vt:lpstr>
      <vt:lpstr>Incendios forestales como un riesgo fiscal</vt:lpstr>
      <vt:lpstr>Incendios forestales como un riesgo fiscal</vt:lpstr>
      <vt:lpstr>Asignaciones presupuestarias para el combate de incendios forestales 2001-2017</vt:lpstr>
      <vt:lpstr>Pronóstico de amenazas de incendios forestales a mayo 2019</vt:lpstr>
      <vt:lpstr>Mecanismos de protección financiera contra incendios forestales</vt:lpstr>
      <vt:lpstr>   Riesgo de Recursos Naturales   </vt:lpstr>
      <vt:lpstr>Presentación de PowerPoint</vt:lpstr>
      <vt:lpstr>Producción Petrolera nacional </vt:lpstr>
      <vt:lpstr>Producción Petrolera por contrato</vt:lpstr>
      <vt:lpstr>Importancia fiscal de la actividad petrolera</vt:lpstr>
      <vt:lpstr>Importancia fiscal de la actividad petrolera</vt:lpstr>
      <vt:lpstr>Recursos transferidos a Consejos Departamentales de Desarrollo Periodo 2010-2018 </vt:lpstr>
      <vt:lpstr>Destino de los recursos </vt:lpstr>
      <vt:lpstr>Sostenibilidad de los ingresos </vt:lpstr>
      <vt:lpstr>Producción minera nacional </vt:lpstr>
      <vt:lpstr>Importancia fiscal de la actividad minera</vt:lpstr>
      <vt:lpstr>Regalías mineras a favor de la Administración Central</vt:lpstr>
      <vt:lpstr>Regalías mineras voluntarias a favor de la Administración Central En millones de Quetzales</vt:lpstr>
      <vt:lpstr>Regalías mineras a favor de las municipalidades Periodo 2005-2018</vt:lpstr>
      <vt:lpstr>Participación de las regalías en las finanzas municipales</vt:lpstr>
      <vt:lpstr>Consideraciones sobre el gasto municipal</vt:lpstr>
      <vt:lpstr>Gasto Municipal por función </vt:lpstr>
      <vt:lpstr>  ¡Muchas Gracias!  Taller de Riesgos Fiscales  Proyecto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de Riesgos Fiscales</dc:title>
  <dc:creator>Jorge Guillermo Escobar Paz</dc:creator>
  <cp:lastModifiedBy>Myriam Adelaida Galvez García</cp:lastModifiedBy>
  <cp:revision>116</cp:revision>
  <dcterms:created xsi:type="dcterms:W3CDTF">2018-08-16T15:42:40Z</dcterms:created>
  <dcterms:modified xsi:type="dcterms:W3CDTF">2019-08-21T19:33:39Z</dcterms:modified>
</cp:coreProperties>
</file>