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drawings/drawing3.xml" ContentType="application/vnd.openxmlformats-officedocument.drawingml.chartshapes+xml"/>
  <Override PartName="/ppt/charts/chart11.xml" ContentType="application/vnd.openxmlformats-officedocument.drawingml.chart+xml"/>
  <Override PartName="/ppt/drawings/drawing4.xml" ContentType="application/vnd.openxmlformats-officedocument.drawingml.chartshapes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drawings/drawing5.xml" ContentType="application/vnd.openxmlformats-officedocument.drawingml.chartshapes+xml"/>
  <Override PartName="/ppt/charts/chart20.xml" ContentType="application/vnd.openxmlformats-officedocument.drawingml.chart+xml"/>
  <Override PartName="/ppt/drawings/drawing6.xml" ContentType="application/vnd.openxmlformats-officedocument.drawingml.chartshapes+xml"/>
  <Override PartName="/ppt/charts/chart21.xml" ContentType="application/vnd.openxmlformats-officedocument.drawingml.chart+xml"/>
  <Override PartName="/ppt/drawings/drawing7.xml" ContentType="application/vnd.openxmlformats-officedocument.drawingml.chartshapes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0"/>
  </p:notesMasterIdLst>
  <p:handoutMasterIdLst>
    <p:handoutMasterId r:id="rId81"/>
  </p:handoutMasterIdLst>
  <p:sldIdLst>
    <p:sldId id="256" r:id="rId2"/>
    <p:sldId id="257" r:id="rId3"/>
    <p:sldId id="383" r:id="rId4"/>
    <p:sldId id="404" r:id="rId5"/>
    <p:sldId id="394" r:id="rId6"/>
    <p:sldId id="263" r:id="rId7"/>
    <p:sldId id="387" r:id="rId8"/>
    <p:sldId id="382" r:id="rId9"/>
    <p:sldId id="420" r:id="rId10"/>
    <p:sldId id="422" r:id="rId11"/>
    <p:sldId id="385" r:id="rId12"/>
    <p:sldId id="370" r:id="rId13"/>
    <p:sldId id="369" r:id="rId14"/>
    <p:sldId id="273" r:id="rId15"/>
    <p:sldId id="261" r:id="rId16"/>
    <p:sldId id="441" r:id="rId17"/>
    <p:sldId id="408" r:id="rId18"/>
    <p:sldId id="409" r:id="rId19"/>
    <p:sldId id="437" r:id="rId20"/>
    <p:sldId id="432" r:id="rId21"/>
    <p:sldId id="436" r:id="rId22"/>
    <p:sldId id="435" r:id="rId23"/>
    <p:sldId id="434" r:id="rId24"/>
    <p:sldId id="433" r:id="rId25"/>
    <p:sldId id="438" r:id="rId26"/>
    <p:sldId id="440" r:id="rId27"/>
    <p:sldId id="413" r:id="rId28"/>
    <p:sldId id="417" r:id="rId29"/>
    <p:sldId id="442" r:id="rId30"/>
    <p:sldId id="423" r:id="rId31"/>
    <p:sldId id="279" r:id="rId32"/>
    <p:sldId id="360" r:id="rId33"/>
    <p:sldId id="419" r:id="rId34"/>
    <p:sldId id="259" r:id="rId35"/>
    <p:sldId id="274" r:id="rId36"/>
    <p:sldId id="280" r:id="rId37"/>
    <p:sldId id="390" r:id="rId38"/>
    <p:sldId id="364" r:id="rId39"/>
    <p:sldId id="365" r:id="rId40"/>
    <p:sldId id="366" r:id="rId41"/>
    <p:sldId id="425" r:id="rId42"/>
    <p:sldId id="396" r:id="rId43"/>
    <p:sldId id="426" r:id="rId44"/>
    <p:sldId id="411" r:id="rId45"/>
    <p:sldId id="399" r:id="rId46"/>
    <p:sldId id="427" r:id="rId47"/>
    <p:sldId id="424" r:id="rId48"/>
    <p:sldId id="431" r:id="rId49"/>
    <p:sldId id="398" r:id="rId50"/>
    <p:sldId id="412" r:id="rId51"/>
    <p:sldId id="283" r:id="rId52"/>
    <p:sldId id="388" r:id="rId53"/>
    <p:sldId id="443" r:id="rId54"/>
    <p:sldId id="400" r:id="rId55"/>
    <p:sldId id="318" r:id="rId56"/>
    <p:sldId id="357" r:id="rId57"/>
    <p:sldId id="284" r:id="rId58"/>
    <p:sldId id="264" r:id="rId59"/>
    <p:sldId id="410" r:id="rId60"/>
    <p:sldId id="346" r:id="rId61"/>
    <p:sldId id="391" r:id="rId62"/>
    <p:sldId id="415" r:id="rId63"/>
    <p:sldId id="430" r:id="rId64"/>
    <p:sldId id="353" r:id="rId65"/>
    <p:sldId id="354" r:id="rId66"/>
    <p:sldId id="355" r:id="rId67"/>
    <p:sldId id="356" r:id="rId68"/>
    <p:sldId id="343" r:id="rId69"/>
    <p:sldId id="416" r:id="rId70"/>
    <p:sldId id="305" r:id="rId71"/>
    <p:sldId id="310" r:id="rId72"/>
    <p:sldId id="351" r:id="rId73"/>
    <p:sldId id="307" r:id="rId74"/>
    <p:sldId id="266" r:id="rId75"/>
    <p:sldId id="270" r:id="rId76"/>
    <p:sldId id="311" r:id="rId77"/>
    <p:sldId id="429" r:id="rId78"/>
    <p:sldId id="344" r:id="rId79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AF24"/>
    <a:srgbClr val="EDF4FC"/>
    <a:srgbClr val="6348B2"/>
    <a:srgbClr val="D00042"/>
    <a:srgbClr val="207CCB"/>
    <a:srgbClr val="2190D5"/>
    <a:srgbClr val="626261"/>
    <a:srgbClr val="2D7692"/>
    <a:srgbClr val="434444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73"/>
    <p:restoredTop sz="94399"/>
  </p:normalViewPr>
  <p:slideViewPr>
    <p:cSldViewPr snapToGrid="0" snapToObjects="1">
      <p:cViewPr varScale="1">
        <p:scale>
          <a:sx n="54" d="100"/>
          <a:sy n="54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302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../embeddings/oleObject2.bin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C:\Users\csalg\Documents\MEJOREMOS%20GUATE\Salud%20y%20Nutricion\MINFIN-MSPAS\Proyecto%20Counterpart%202019\Proyecto%202019\M&amp;E\GRAFICAS%20M&amp;E%20INVENTARIOS%20HOSP\Graficas%20monitoreo%20de%20inventarios%204%20hosp%2030.07.19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pacay:Downloads:gr&#225;ficas%20pagos%20realizados%20a%20la%20OMS%20de%202015%20a%202019%20(1).xlsx" TargetMode="Externa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../embeddings/oleObject3.bin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file:///C:\Users\larevalo\Desktop\Gr&#225;ficas%20proyecto\09-01-2019%20Gr&#225;ficas.xlsx" TargetMode="Externa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oleObject" Target="file:///C:\Users\larevalo\Desktop\Gr&#225;ficas%20proyecto\09-01-2019%20Gr&#225;ficas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pacay:Downloads:gr&#225;fica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cgarcia.DC-DI01\AppData\Local\Microsoft\Windows\Temporary%20Internet%20Files\Content.Outlook\Z5MI5LK2\Informe%20de%20costo%20de%20colocacione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letona\AppData\Local\Microsoft\Windows\Temporary%20Internet%20Files\Content.Outlook\IXNI5Z21\31-08-2019%20Form%20Corregida-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370937451506599E-2"/>
          <c:y val="0.103882738630898"/>
          <c:w val="0.96662903574873504"/>
          <c:h val="0.6399328510048050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'[graficas ingresos 1-9-2019.xlsx]Hoja1'!$B$50</c:f>
              <c:strCache>
                <c:ptCount val="1"/>
                <c:pt idx="0">
                  <c:v>Ingresos Tributarios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9542428427580199E-17"/>
                  <c:y val="-0.27346407734592898"/>
                </c:manualLayout>
              </c:layout>
              <c:tx>
                <c:rich>
                  <a:bodyPr/>
                  <a:lstStyle/>
                  <a:p>
                    <a:fld id="{2A8B5B06-2857-A849-9724-51964FD03080}" type="VALUE">
                      <a:rPr lang="en-US" sz="2000">
                        <a:solidFill>
                          <a:srgbClr val="00B0F0"/>
                        </a:solidFill>
                      </a:rPr>
                      <a:pPr/>
                      <a:t>[VALOR]</a:t>
                    </a:fld>
                    <a:endParaRPr lang="es-GT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B34-C743-A032-CB88CFE5C1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00B0F0"/>
                    </a:solidFill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'[graficas ingresos 1-9-2019.xlsx]Hoja1'!$D$50</c:f>
              <c:numCache>
                <c:formatCode>0.0%</c:formatCode>
                <c:ptCount val="1"/>
                <c:pt idx="0">
                  <c:v>0.729151251360174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34-C743-A032-CB88CFE5C1DE}"/>
            </c:ext>
          </c:extLst>
        </c:ser>
        <c:ser>
          <c:idx val="1"/>
          <c:order val="1"/>
          <c:tx>
            <c:strRef>
              <c:f>'[graficas ingresos 1-9-2019.xlsx]Hoja1'!$B$51</c:f>
              <c:strCache>
                <c:ptCount val="1"/>
                <c:pt idx="0">
                  <c:v>Financiamiento (Bonos, Préstamos y Saldos de ejercicios anteriores)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7575173871993206E-3"/>
                  <c:y val="-0.1226750161078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B34-C743-A032-CB88CFE5C1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rgbClr val="00B0F0"/>
                    </a:solidFill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'[graficas ingresos 1-9-2019.xlsx]Hoja1'!$D$51</c:f>
              <c:numCache>
                <c:formatCode>0.0%</c:formatCode>
                <c:ptCount val="1"/>
                <c:pt idx="0">
                  <c:v>0.223958094668118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B34-C743-A032-CB88CFE5C1DE}"/>
            </c:ext>
          </c:extLst>
        </c:ser>
        <c:ser>
          <c:idx val="2"/>
          <c:order val="2"/>
          <c:tx>
            <c:strRef>
              <c:f>'[graficas ingresos 1-9-2019.xlsx]Hoja1'!$B$52</c:f>
              <c:strCache>
                <c:ptCount val="1"/>
                <c:pt idx="0">
                  <c:v>Contribuciones a la Seguridad Social 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8342714061474397E-3"/>
                  <c:y val="-7.0932265513648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B34-C743-A032-CB88CFE5C1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rgbClr val="00B0F0"/>
                    </a:solidFill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'[graficas ingresos 1-9-2019.xlsx]Hoja1'!$D$52</c:f>
              <c:numCache>
                <c:formatCode>0.0%</c:formatCode>
                <c:ptCount val="1"/>
                <c:pt idx="0">
                  <c:v>2.83770739934712E-2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B34-C743-A032-CB88CFE5C1DE}"/>
            </c:ext>
          </c:extLst>
        </c:ser>
        <c:ser>
          <c:idx val="3"/>
          <c:order val="3"/>
          <c:tx>
            <c:strRef>
              <c:f>'[graficas ingresos 1-9-2019.xlsx]Hoja1'!$B$53</c:f>
              <c:strCache>
                <c:ptCount val="1"/>
                <c:pt idx="0">
                  <c:v>Donaciones y Otros ingresos no Tributarios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2228476040982901E-3"/>
                  <c:y val="-7.20654039556898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B34-C743-A032-CB88CFE5C1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rgbClr val="00B0F0"/>
                    </a:solidFill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'[graficas ingresos 1-9-2019.xlsx]Hoja1'!$D$53</c:f>
              <c:numCache>
                <c:formatCode>0.0%</c:formatCode>
                <c:ptCount val="1"/>
                <c:pt idx="0">
                  <c:v>1.8513579978237198E-2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B34-C743-A032-CB88CFE5C1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0"/>
        <c:overlap val="2"/>
        <c:serLines/>
        <c:axId val="2140113624"/>
        <c:axId val="2140110136"/>
      </c:barChart>
      <c:catAx>
        <c:axId val="2140113624"/>
        <c:scaling>
          <c:orientation val="minMax"/>
        </c:scaling>
        <c:delete val="1"/>
        <c:axPos val="b"/>
        <c:majorTickMark val="none"/>
        <c:minorTickMark val="none"/>
        <c:tickLblPos val="nextTo"/>
        <c:crossAx val="2140110136"/>
        <c:crosses val="autoZero"/>
        <c:auto val="1"/>
        <c:lblAlgn val="ctr"/>
        <c:lblOffset val="100"/>
        <c:noMultiLvlLbl val="0"/>
      </c:catAx>
      <c:valAx>
        <c:axId val="2140110136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214011362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57714247359136495"/>
          <c:y val="0.38958556313466097"/>
          <c:w val="0.41527322387402299"/>
          <c:h val="0.54454366505677199"/>
        </c:manualLayout>
      </c:layout>
      <c:overlay val="0"/>
      <c:txPr>
        <a:bodyPr/>
        <a:lstStyle/>
        <a:p>
          <a:pPr>
            <a:defRPr sz="1200" b="0"/>
          </a:pPr>
          <a:endParaRPr lang="es-GT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017727407447499E-2"/>
          <c:y val="0.11617113654943401"/>
          <c:w val="0.94267892525241603"/>
          <c:h val="0.63668392895464498"/>
        </c:manualLayout>
      </c:layout>
      <c:lineChart>
        <c:grouping val="standard"/>
        <c:varyColors val="0"/>
        <c:ser>
          <c:idx val="0"/>
          <c:order val="0"/>
          <c:tx>
            <c:strRef>
              <c:f>'Grafica eje DH'!$B$19</c:f>
              <c:strCache>
                <c:ptCount val="1"/>
                <c:pt idx="0">
                  <c:v>Mineduc</c:v>
                </c:pt>
              </c:strCache>
            </c:strRef>
          </c:tx>
          <c:spPr>
            <a:ln w="28575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7"/>
            <c:spPr>
              <a:solidFill>
                <a:schemeClr val="accent1"/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G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'Grafica eje DH'!$J$18:$S$18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Vigente
31-07-2019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'Grafica eje DH'!$J$19:$S$19</c:f>
              <c:numCache>
                <c:formatCode>_(* #,##0.0_);_(* \(#,##0.0\);_(* "-"??_);_(@_)</c:formatCode>
                <c:ptCount val="10"/>
                <c:pt idx="0">
                  <c:v>12084.37460123</c:v>
                </c:pt>
                <c:pt idx="1">
                  <c:v>12148.74849204</c:v>
                </c:pt>
                <c:pt idx="2">
                  <c:v>12818.905874599999</c:v>
                </c:pt>
                <c:pt idx="3">
                  <c:v>13990.269968500001</c:v>
                </c:pt>
                <c:pt idx="4">
                  <c:v>16761.448340999999</c:v>
                </c:pt>
                <c:pt idx="5">
                  <c:v>17771.526324999999</c:v>
                </c:pt>
                <c:pt idx="6">
                  <c:v>18108.751056000001</c:v>
                </c:pt>
                <c:pt idx="7">
                  <c:v>19065.322307999999</c:v>
                </c:pt>
                <c:pt idx="8">
                  <c:v>20122.160222999999</c:v>
                </c:pt>
                <c:pt idx="9">
                  <c:v>22186.494526999999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8741-A449-99F5-FA221DCE91C8}"/>
            </c:ext>
          </c:extLst>
        </c:ser>
        <c:ser>
          <c:idx val="1"/>
          <c:order val="1"/>
          <c:tx>
            <c:strRef>
              <c:f>'Grafica eje DH'!$B$20</c:f>
              <c:strCache>
                <c:ptCount val="1"/>
                <c:pt idx="0">
                  <c:v>MSPAS</c:v>
                </c:pt>
              </c:strCache>
            </c:strRef>
          </c:tx>
          <c:spPr>
            <a:ln w="28575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circle"/>
            <c:size val="7"/>
            <c:spPr>
              <a:solidFill>
                <a:schemeClr val="accent2"/>
              </a:solidFill>
              <a:ln w="9525" cap="flat" cmpd="sng" algn="ctr">
                <a:solidFill>
                  <a:schemeClr val="accent2"/>
                </a:solidFill>
                <a:prstDash val="solid"/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G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'Grafica eje DH'!$J$18:$S$18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Vigente
31-07-2019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'Grafica eje DH'!$J$20:$S$20</c:f>
              <c:numCache>
                <c:formatCode>_(* #,##0.0_);_(* \(#,##0.0\);_(* "-"??_);_(@_)</c:formatCode>
                <c:ptCount val="10"/>
                <c:pt idx="0">
                  <c:v>5511.7223786000004</c:v>
                </c:pt>
                <c:pt idx="1">
                  <c:v>5930.77435616</c:v>
                </c:pt>
                <c:pt idx="2">
                  <c:v>5940.1570031300007</c:v>
                </c:pt>
                <c:pt idx="3">
                  <c:v>6428.5806336800006</c:v>
                </c:pt>
                <c:pt idx="4">
                  <c:v>8277.0569999999934</c:v>
                </c:pt>
                <c:pt idx="5">
                  <c:v>8198.3629999999921</c:v>
                </c:pt>
                <c:pt idx="6">
                  <c:v>8463.6749099999961</c:v>
                </c:pt>
                <c:pt idx="7">
                  <c:v>9939.7699560000001</c:v>
                </c:pt>
                <c:pt idx="8">
                  <c:v>10961.039000000001</c:v>
                </c:pt>
                <c:pt idx="9">
                  <c:v>12421.367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8741-A449-99F5-FA221DCE91C8}"/>
            </c:ext>
          </c:extLst>
        </c:ser>
        <c:ser>
          <c:idx val="2"/>
          <c:order val="2"/>
          <c:tx>
            <c:strRef>
              <c:f>'Grafica eje DH'!$B$21</c:f>
              <c:strCache>
                <c:ptCount val="1"/>
                <c:pt idx="0">
                  <c:v>Maga y Mides</c:v>
                </c:pt>
              </c:strCache>
            </c:strRef>
          </c:tx>
          <c:spPr>
            <a:ln w="28575" cap="rnd" cmpd="sng" algn="ctr">
              <a:solidFill>
                <a:schemeClr val="accent3"/>
              </a:solidFill>
              <a:prstDash val="solid"/>
              <a:round/>
            </a:ln>
            <a:effectLst/>
          </c:spPr>
          <c:marker>
            <c:symbol val="circle"/>
            <c:size val="7"/>
            <c:spPr>
              <a:solidFill>
                <a:schemeClr val="accent3"/>
              </a:solidFill>
              <a:ln w="9525" cap="flat" cmpd="sng" algn="ctr">
                <a:solidFill>
                  <a:schemeClr val="accent3"/>
                </a:solidFill>
                <a:prstDash val="solid"/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7.25196953306027E-3"/>
                  <c:y val="-2.03403522248788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BC1-6B47-9F9F-CD9893D8F3BB}"/>
                </c:ext>
              </c:extLst>
            </c:dLbl>
            <c:dLbl>
              <c:idx val="1"/>
              <c:layout>
                <c:manualLayout>
                  <c:x val="-2.04695175892179E-2"/>
                  <c:y val="-4.17583501733043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BC1-6B47-9F9F-CD9893D8F3BB}"/>
                </c:ext>
              </c:extLst>
            </c:dLbl>
            <c:dLbl>
              <c:idx val="2"/>
              <c:layout>
                <c:manualLayout>
                  <c:x val="-2.2948790041836298E-2"/>
                  <c:y val="-4.443559991685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BC1-6B47-9F9F-CD9893D8F3BB}"/>
                </c:ext>
              </c:extLst>
            </c:dLbl>
            <c:dLbl>
              <c:idx val="3"/>
              <c:layout>
                <c:manualLayout>
                  <c:x val="-2.54280624944546E-2"/>
                  <c:y val="-4.443559991685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BC1-6B47-9F9F-CD9893D8F3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G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'Grafica eje DH'!$J$18:$S$18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Vigente
31-07-2019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'Grafica eje DH'!$J$21:$S$21</c:f>
              <c:numCache>
                <c:formatCode>#,##0.0</c:formatCode>
                <c:ptCount val="10"/>
                <c:pt idx="0">
                  <c:v>1580.5831093899999</c:v>
                </c:pt>
                <c:pt idx="1">
                  <c:v>1880.45485691</c:v>
                </c:pt>
                <c:pt idx="2">
                  <c:v>2016.1603617799999</c:v>
                </c:pt>
                <c:pt idx="3">
                  <c:v>2271.4802790200001</c:v>
                </c:pt>
                <c:pt idx="4">
                  <c:v>2541.4819000000002</c:v>
                </c:pt>
                <c:pt idx="5">
                  <c:v>2586.6320000000001</c:v>
                </c:pt>
                <c:pt idx="6">
                  <c:v>3036.6039999999998</c:v>
                </c:pt>
                <c:pt idx="7">
                  <c:v>3502.9059999999999</c:v>
                </c:pt>
                <c:pt idx="8">
                  <c:v>3862.8969999999999</c:v>
                </c:pt>
                <c:pt idx="9">
                  <c:v>4274.7299999999996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8741-A449-99F5-FA221DCE91C8}"/>
            </c:ext>
          </c:extLst>
        </c:ser>
        <c:ser>
          <c:idx val="3"/>
          <c:order val="3"/>
          <c:tx>
            <c:strRef>
              <c:f>'Grafica eje DH'!$B$22</c:f>
              <c:strCache>
                <c:ptCount val="1"/>
                <c:pt idx="0">
                  <c:v>Codedes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'Grafica eje DH'!$J$18:$S$18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Vigente
31-07-2019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'Grafica eje DH'!$J$22:$S$22</c:f>
              <c:numCache>
                <c:formatCode>#,##0.0</c:formatCode>
                <c:ptCount val="10"/>
                <c:pt idx="0">
                  <c:v>632.55779573999996</c:v>
                </c:pt>
                <c:pt idx="1">
                  <c:v>1699.33304385</c:v>
                </c:pt>
                <c:pt idx="2">
                  <c:v>1834.774087</c:v>
                </c:pt>
                <c:pt idx="3">
                  <c:v>2011.7760410400001</c:v>
                </c:pt>
                <c:pt idx="4">
                  <c:v>2649.2916</c:v>
                </c:pt>
                <c:pt idx="5">
                  <c:v>2669.6219999999998</c:v>
                </c:pt>
                <c:pt idx="6">
                  <c:v>2936.3829999999998</c:v>
                </c:pt>
                <c:pt idx="7">
                  <c:v>3195.2020000000002</c:v>
                </c:pt>
                <c:pt idx="8">
                  <c:v>3470.085</c:v>
                </c:pt>
                <c:pt idx="9">
                  <c:v>3774.3380000000002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741-A449-99F5-FA221DCE91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6294504"/>
        <c:axId val="2146298072"/>
      </c:lineChart>
      <c:catAx>
        <c:axId val="2146294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GT"/>
          </a:p>
        </c:txPr>
        <c:crossAx val="2146298072"/>
        <c:crosses val="autoZero"/>
        <c:auto val="1"/>
        <c:lblAlgn val="ctr"/>
        <c:lblOffset val="100"/>
        <c:noMultiLvlLbl val="0"/>
      </c:catAx>
      <c:valAx>
        <c:axId val="2146298072"/>
        <c:scaling>
          <c:orientation val="minMax"/>
        </c:scaling>
        <c:delete val="1"/>
        <c:axPos val="l"/>
        <c:numFmt formatCode="_(* #,##0.0_);_(* \(#,##0.0\);_(* &quot;-&quot;??_);_(@_)" sourceLinked="1"/>
        <c:majorTickMark val="none"/>
        <c:minorTickMark val="none"/>
        <c:tickLblPos val="nextTo"/>
        <c:crossAx val="2146294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339382888229901"/>
          <c:y val="0.82956409343304505"/>
          <c:w val="0.37985377586985097"/>
          <c:h val="4.5417328425182701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s-G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lang="es-MX">
          <a:latin typeface="+mn-lt"/>
        </a:defRPr>
      </a:pPr>
      <a:endParaRPr lang="es-GT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dirty="0" err="1">
                <a:solidFill>
                  <a:srgbClr val="0070C0"/>
                </a:solidFill>
              </a:rPr>
              <a:t>Tendencia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Inventario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Medicamentos</a:t>
            </a:r>
            <a:r>
              <a:rPr lang="en-US" dirty="0">
                <a:solidFill>
                  <a:srgbClr val="0070C0"/>
                </a:solidFill>
              </a:rPr>
              <a:t> Hospital Escuintla 2015 - 2019</a:t>
            </a:r>
            <a:endParaRPr lang="es-GT" dirty="0">
              <a:solidFill>
                <a:srgbClr val="0070C0"/>
              </a:solidFill>
            </a:endParaRPr>
          </a:p>
          <a:p>
            <a:pPr>
              <a:defRPr sz="2128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endParaRPr lang="es-GT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6059815771436199E-2"/>
          <c:y val="0.25458015267175599"/>
          <c:w val="0.91209305047060196"/>
          <c:h val="0.59569533770110805"/>
        </c:manualLayout>
      </c:layout>
      <c:lineChart>
        <c:grouping val="standard"/>
        <c:varyColors val="0"/>
        <c:ser>
          <c:idx val="0"/>
          <c:order val="0"/>
          <c:tx>
            <c:strRef>
              <c:f>Escuintla!$C$13</c:f>
              <c:strCache>
                <c:ptCount val="1"/>
                <c:pt idx="0">
                  <c:v>Disp Alta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Escuintla!$B$14:$B$18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Escuintla!$C$14:$C$18</c:f>
              <c:numCache>
                <c:formatCode>0%</c:formatCode>
                <c:ptCount val="5"/>
                <c:pt idx="0">
                  <c:v>0.7</c:v>
                </c:pt>
                <c:pt idx="1">
                  <c:v>0.7</c:v>
                </c:pt>
                <c:pt idx="2">
                  <c:v>0.7</c:v>
                </c:pt>
                <c:pt idx="3">
                  <c:v>0.7</c:v>
                </c:pt>
                <c:pt idx="4">
                  <c:v>0.7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ADC-450C-A075-F11510D22607}"/>
            </c:ext>
          </c:extLst>
        </c:ser>
        <c:ser>
          <c:idx val="1"/>
          <c:order val="1"/>
          <c:tx>
            <c:strRef>
              <c:f>Escuintla!$D$13</c:f>
              <c:strCache>
                <c:ptCount val="1"/>
                <c:pt idx="0">
                  <c:v>Disp Buena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Escuintla!$B$14:$B$18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Escuintla!$D$14:$D$18</c:f>
              <c:numCache>
                <c:formatCode>0%</c:formatCode>
                <c:ptCount val="5"/>
                <c:pt idx="0">
                  <c:v>0.6</c:v>
                </c:pt>
                <c:pt idx="1">
                  <c:v>0.6</c:v>
                </c:pt>
                <c:pt idx="2">
                  <c:v>0.6</c:v>
                </c:pt>
                <c:pt idx="3">
                  <c:v>0.6</c:v>
                </c:pt>
                <c:pt idx="4">
                  <c:v>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ADC-450C-A075-F11510D22607}"/>
            </c:ext>
          </c:extLst>
        </c:ser>
        <c:ser>
          <c:idx val="2"/>
          <c:order val="2"/>
          <c:tx>
            <c:strRef>
              <c:f>Escuintla!$E$13</c:f>
              <c:strCache>
                <c:ptCount val="1"/>
                <c:pt idx="0">
                  <c:v>Disp Baja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Escuintla!$B$14:$B$18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Escuintla!$E$14:$E$18</c:f>
              <c:numCache>
                <c:formatCode>0%</c:formatCode>
                <c:ptCount val="5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4">
                  <c:v>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ADC-450C-A075-F11510D22607}"/>
            </c:ext>
          </c:extLst>
        </c:ser>
        <c:ser>
          <c:idx val="3"/>
          <c:order val="3"/>
          <c:tx>
            <c:strRef>
              <c:f>Escuintla!$F$13</c:f>
              <c:strCache>
                <c:ptCount val="1"/>
                <c:pt idx="0">
                  <c:v>Promedio </c:v>
                </c:pt>
              </c:strCache>
            </c:strRef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Escuintla!$B$14:$B$18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Escuintla!$F$14:$F$18</c:f>
              <c:numCache>
                <c:formatCode>0%</c:formatCode>
                <c:ptCount val="5"/>
                <c:pt idx="0">
                  <c:v>0.28999999999999998</c:v>
                </c:pt>
                <c:pt idx="1">
                  <c:v>0.64</c:v>
                </c:pt>
                <c:pt idx="2">
                  <c:v>0.6</c:v>
                </c:pt>
                <c:pt idx="3">
                  <c:v>0.57999999999999996</c:v>
                </c:pt>
                <c:pt idx="4">
                  <c:v>0.69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ADC-450C-A075-F11510D226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46071080"/>
        <c:axId val="2146067336"/>
      </c:lineChart>
      <c:catAx>
        <c:axId val="21460710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dk1">
                  <a:lumMod val="15000"/>
                  <a:lumOff val="85000"/>
                  <a:alpha val="51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2146067336"/>
        <c:crosses val="autoZero"/>
        <c:auto val="1"/>
        <c:lblAlgn val="ctr"/>
        <c:lblOffset val="100"/>
        <c:noMultiLvlLbl val="0"/>
      </c:catAx>
      <c:valAx>
        <c:axId val="2146067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2146071080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GT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GT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GT" b="1" dirty="0"/>
              <a:t>Hospital General</a:t>
            </a:r>
            <a:r>
              <a:rPr lang="es-GT" b="1" baseline="0" dirty="0"/>
              <a:t> San Juan de Dios</a:t>
            </a:r>
            <a:endParaRPr lang="es-GT" b="1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Hoja1!$C$28</c:f>
              <c:strCache>
                <c:ptCount val="1"/>
                <c:pt idx="0">
                  <c:v>Eficiencia producción hospitalaria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7318611987381798E-2"/>
                  <c:y val="4.62962962962961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89D-4FF0-9FAA-92B6188FCC61}"/>
                </c:ext>
              </c:extLst>
            </c:dLbl>
            <c:dLbl>
              <c:idx val="1"/>
              <c:layout>
                <c:manualLayout>
                  <c:x val="-5.7833859095688799E-2"/>
                  <c:y val="6.01851851851852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89D-4FF0-9FAA-92B6188FCC61}"/>
                </c:ext>
              </c:extLst>
            </c:dLbl>
            <c:dLbl>
              <c:idx val="2"/>
              <c:layout>
                <c:manualLayout>
                  <c:x val="-6.3091482649842295E-2"/>
                  <c:y val="4.6296296296296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89D-4FF0-9FAA-92B6188FCC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Hoja1!$D$27:$F$27</c:f>
              <c:strCache>
                <c:ptCount val="3"/>
                <c:pt idx="0">
                  <c:v>Año 2015</c:v>
                </c:pt>
                <c:pt idx="1">
                  <c:v>Año 2016</c:v>
                </c:pt>
                <c:pt idx="2">
                  <c:v>Año 2017</c:v>
                </c:pt>
              </c:strCache>
            </c:strRef>
          </c:cat>
          <c:val>
            <c:numRef>
              <c:f>Hoja1!$D$28:$F$28</c:f>
              <c:numCache>
                <c:formatCode>0.0%</c:formatCode>
                <c:ptCount val="3"/>
                <c:pt idx="0">
                  <c:v>0.118518922902649</c:v>
                </c:pt>
                <c:pt idx="1">
                  <c:v>0.12300013674278699</c:v>
                </c:pt>
                <c:pt idx="2">
                  <c:v>0.16453981894251499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89D-4FF0-9FAA-92B6188FCC61}"/>
            </c:ext>
          </c:extLst>
        </c:ser>
        <c:ser>
          <c:idx val="1"/>
          <c:order val="1"/>
          <c:tx>
            <c:strRef>
              <c:f>Hoja1!$C$29</c:f>
              <c:strCache>
                <c:ptCount val="1"/>
                <c:pt idx="0">
                  <c:v>% Ocupacional (80% al 85%)*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2060988433228197E-2"/>
                  <c:y val="6.01851851851852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89D-4FF0-9FAA-92B6188FCC61}"/>
                </c:ext>
              </c:extLst>
            </c:dLbl>
            <c:dLbl>
              <c:idx val="1"/>
              <c:layout>
                <c:manualLayout>
                  <c:x val="-4.4689800210304997E-2"/>
                  <c:y val="6.01851851851852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89D-4FF0-9FAA-92B6188FCC61}"/>
                </c:ext>
              </c:extLst>
            </c:dLbl>
            <c:dLbl>
              <c:idx val="2"/>
              <c:layout>
                <c:manualLayout>
                  <c:x val="-4.7318611987381798E-2"/>
                  <c:y val="5.09259259259259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89D-4FF0-9FAA-92B6188FCC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Hoja1!$D$27:$F$27</c:f>
              <c:strCache>
                <c:ptCount val="3"/>
                <c:pt idx="0">
                  <c:v>Año 2015</c:v>
                </c:pt>
                <c:pt idx="1">
                  <c:v>Año 2016</c:v>
                </c:pt>
                <c:pt idx="2">
                  <c:v>Año 2017</c:v>
                </c:pt>
              </c:strCache>
            </c:strRef>
          </c:cat>
          <c:val>
            <c:numRef>
              <c:f>Hoja1!$D$29:$F$29</c:f>
              <c:numCache>
                <c:formatCode>0%</c:formatCode>
                <c:ptCount val="3"/>
                <c:pt idx="0">
                  <c:v>0.91454483046207702</c:v>
                </c:pt>
                <c:pt idx="1">
                  <c:v>0.91278434798889097</c:v>
                </c:pt>
                <c:pt idx="2">
                  <c:v>0.77416918900365095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89D-4FF0-9FAA-92B6188FCC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5958344"/>
        <c:axId val="2145961832"/>
      </c:lineChart>
      <c:catAx>
        <c:axId val="2145958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2145961832"/>
        <c:crosses val="autoZero"/>
        <c:auto val="1"/>
        <c:lblAlgn val="ctr"/>
        <c:lblOffset val="100"/>
        <c:noMultiLvlLbl val="0"/>
      </c:catAx>
      <c:valAx>
        <c:axId val="2145961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2145958344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GT"/>
        </a:p>
      </c:txPr>
    </c:legend>
    <c:plotVisOnly val="1"/>
    <c:dispBlanksAs val="gap"/>
    <c:showDLblsOverMax val="0"/>
  </c:chart>
  <c:spPr>
    <a:noFill/>
    <a:ln>
      <a:solidFill>
        <a:schemeClr val="bg1">
          <a:lumMod val="85000"/>
        </a:schemeClr>
      </a:solidFill>
    </a:ln>
    <a:effectLst/>
  </c:spPr>
  <c:txPr>
    <a:bodyPr/>
    <a:lstStyle/>
    <a:p>
      <a:pPr>
        <a:defRPr/>
      </a:pPr>
      <a:endParaRPr lang="es-GT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G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Hoja1!$C$30</c:f>
              <c:strCache>
                <c:ptCount val="1"/>
                <c:pt idx="0">
                  <c:v>Promedio Días Estancia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Hoja1!$D$27:$F$27</c:f>
              <c:strCache>
                <c:ptCount val="3"/>
                <c:pt idx="0">
                  <c:v>Año 2015</c:v>
                </c:pt>
                <c:pt idx="1">
                  <c:v>Año 2016</c:v>
                </c:pt>
                <c:pt idx="2">
                  <c:v>Año 2017</c:v>
                </c:pt>
              </c:strCache>
            </c:strRef>
          </c:cat>
          <c:val>
            <c:numRef>
              <c:f>Hoja1!$D$30:$F$30</c:f>
              <c:numCache>
                <c:formatCode>#,##0</c:formatCode>
                <c:ptCount val="3"/>
                <c:pt idx="0">
                  <c:v>8.4374322817706506</c:v>
                </c:pt>
                <c:pt idx="1">
                  <c:v>8.1504597380886104</c:v>
                </c:pt>
                <c:pt idx="2">
                  <c:v>6.0775562196854578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C6-487B-BC42-08A88A9818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45929544"/>
        <c:axId val="2145932984"/>
      </c:barChart>
      <c:catAx>
        <c:axId val="2145929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2145932984"/>
        <c:crosses val="autoZero"/>
        <c:auto val="1"/>
        <c:lblAlgn val="ctr"/>
        <c:lblOffset val="100"/>
        <c:noMultiLvlLbl val="0"/>
      </c:catAx>
      <c:valAx>
        <c:axId val="2145932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2145929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bg1">
          <a:lumMod val="85000"/>
        </a:schemeClr>
      </a:solidFill>
    </a:ln>
    <a:effectLst/>
  </c:spPr>
  <c:txPr>
    <a:bodyPr/>
    <a:lstStyle/>
    <a:p>
      <a:pPr>
        <a:defRPr/>
      </a:pPr>
      <a:endParaRPr lang="es-GT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GT" b="1"/>
              <a:t>Hospital Roosevelt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Hoja1!$C$33</c:f>
              <c:strCache>
                <c:ptCount val="1"/>
                <c:pt idx="0">
                  <c:v>Eficiencia producción hospitalaria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2576235541535302E-2"/>
                  <c:y val="5.55555555555554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0A5-499C-ABF8-4CB8263DEE49}"/>
                </c:ext>
              </c:extLst>
            </c:dLbl>
            <c:dLbl>
              <c:idx val="1"/>
              <c:layout>
                <c:manualLayout>
                  <c:x val="-4.9947423764458501E-2"/>
                  <c:y val="5.555555555555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0A5-499C-ABF8-4CB8263DEE49}"/>
                </c:ext>
              </c:extLst>
            </c:dLbl>
            <c:dLbl>
              <c:idx val="2"/>
              <c:layout>
                <c:manualLayout>
                  <c:x val="-5.5205047318611998E-2"/>
                  <c:y val="5.55555555555554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0A5-499C-ABF8-4CB8263DEE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Hoja1!$D$27:$F$27</c:f>
              <c:strCache>
                <c:ptCount val="3"/>
                <c:pt idx="0">
                  <c:v>Año 2015</c:v>
                </c:pt>
                <c:pt idx="1">
                  <c:v>Año 2016</c:v>
                </c:pt>
                <c:pt idx="2">
                  <c:v>Año 2017</c:v>
                </c:pt>
              </c:strCache>
            </c:strRef>
          </c:cat>
          <c:val>
            <c:numRef>
              <c:f>Hoja1!$D$33:$F$33</c:f>
              <c:numCache>
                <c:formatCode>0.0%</c:formatCode>
                <c:ptCount val="3"/>
                <c:pt idx="0">
                  <c:v>0.18468314710248901</c:v>
                </c:pt>
                <c:pt idx="1">
                  <c:v>0.26603885569580199</c:v>
                </c:pt>
                <c:pt idx="2">
                  <c:v>0.31484506319978001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0A5-499C-ABF8-4CB8263DEE49}"/>
            </c:ext>
          </c:extLst>
        </c:ser>
        <c:ser>
          <c:idx val="1"/>
          <c:order val="1"/>
          <c:tx>
            <c:strRef>
              <c:f>Hoja1!$C$34</c:f>
              <c:strCache>
                <c:ptCount val="1"/>
                <c:pt idx="0">
                  <c:v>% Ocupacional (80% al 85%)*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2060988433228197E-2"/>
                  <c:y val="6.01851851851852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0A5-499C-ABF8-4CB8263DEE49}"/>
                </c:ext>
              </c:extLst>
            </c:dLbl>
            <c:dLbl>
              <c:idx val="1"/>
              <c:layout>
                <c:manualLayout>
                  <c:x val="-4.7318611987381798E-2"/>
                  <c:y val="5.55555555555554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0A5-499C-ABF8-4CB8263DEE49}"/>
                </c:ext>
              </c:extLst>
            </c:dLbl>
            <c:dLbl>
              <c:idx val="2"/>
              <c:layout>
                <c:manualLayout>
                  <c:x val="-4.2060988433228301E-2"/>
                  <c:y val="5.09259259259259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0A5-499C-ABF8-4CB8263DEE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Hoja1!$D$27:$F$27</c:f>
              <c:strCache>
                <c:ptCount val="3"/>
                <c:pt idx="0">
                  <c:v>Año 2015</c:v>
                </c:pt>
                <c:pt idx="1">
                  <c:v>Año 2016</c:v>
                </c:pt>
                <c:pt idx="2">
                  <c:v>Año 2017</c:v>
                </c:pt>
              </c:strCache>
            </c:strRef>
          </c:cat>
          <c:val>
            <c:numRef>
              <c:f>Hoja1!$D$34:$F$34</c:f>
              <c:numCache>
                <c:formatCode>0%</c:formatCode>
                <c:ptCount val="3"/>
                <c:pt idx="0">
                  <c:v>0.84</c:v>
                </c:pt>
                <c:pt idx="1">
                  <c:v>0.8</c:v>
                </c:pt>
                <c:pt idx="2">
                  <c:v>0.67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0A5-499C-ABF8-4CB8263DEE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5857112"/>
        <c:axId val="2145852760"/>
      </c:lineChart>
      <c:catAx>
        <c:axId val="21458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2145852760"/>
        <c:crosses val="autoZero"/>
        <c:auto val="1"/>
        <c:lblAlgn val="ctr"/>
        <c:lblOffset val="100"/>
        <c:noMultiLvlLbl val="0"/>
      </c:catAx>
      <c:valAx>
        <c:axId val="2145852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2145857112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GT"/>
        </a:p>
      </c:txPr>
    </c:legend>
    <c:plotVisOnly val="1"/>
    <c:dispBlanksAs val="gap"/>
    <c:showDLblsOverMax val="0"/>
  </c:chart>
  <c:spPr>
    <a:noFill/>
    <a:ln>
      <a:solidFill>
        <a:schemeClr val="bg1">
          <a:lumMod val="85000"/>
        </a:schemeClr>
      </a:solidFill>
    </a:ln>
    <a:effectLst/>
  </c:spPr>
  <c:txPr>
    <a:bodyPr/>
    <a:lstStyle/>
    <a:p>
      <a:pPr>
        <a:defRPr/>
      </a:pPr>
      <a:endParaRPr lang="es-GT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G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Hoja1!$C$35</c:f>
              <c:strCache>
                <c:ptCount val="1"/>
                <c:pt idx="0">
                  <c:v>Promedio Días Estancia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Hoja1!$D$27:$F$27</c:f>
              <c:strCache>
                <c:ptCount val="3"/>
                <c:pt idx="0">
                  <c:v>Año 2015</c:v>
                </c:pt>
                <c:pt idx="1">
                  <c:v>Año 2016</c:v>
                </c:pt>
                <c:pt idx="2">
                  <c:v>Año 2017</c:v>
                </c:pt>
              </c:strCache>
            </c:strRef>
          </c:cat>
          <c:val>
            <c:numRef>
              <c:f>Hoja1!$D$35:$F$35</c:f>
              <c:numCache>
                <c:formatCode>#,##0</c:formatCode>
                <c:ptCount val="3"/>
                <c:pt idx="0">
                  <c:v>5</c:v>
                </c:pt>
                <c:pt idx="1">
                  <c:v>4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EB-495D-B67D-FF2F8DE6B3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45828728"/>
        <c:axId val="2145813096"/>
      </c:barChart>
      <c:catAx>
        <c:axId val="2145828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2145813096"/>
        <c:crosses val="autoZero"/>
        <c:auto val="1"/>
        <c:lblAlgn val="ctr"/>
        <c:lblOffset val="100"/>
        <c:noMultiLvlLbl val="0"/>
      </c:catAx>
      <c:valAx>
        <c:axId val="2145813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2145828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bg1">
          <a:lumMod val="85000"/>
        </a:schemeClr>
      </a:solidFill>
    </a:ln>
    <a:effectLst/>
  </c:spPr>
  <c:txPr>
    <a:bodyPr/>
    <a:lstStyle/>
    <a:p>
      <a:pPr>
        <a:defRPr/>
      </a:pPr>
      <a:endParaRPr lang="es-GT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GT" b="1"/>
              <a:t>Hospital Regional de Huehuetenango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Hoja1!$C$38</c:f>
              <c:strCache>
                <c:ptCount val="1"/>
                <c:pt idx="0">
                  <c:v>Eficiencia producción hospitalaria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7833859095688799E-2"/>
                  <c:y val="6.01851851851852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96E-49D7-A10E-F35EFA714A4F}"/>
                </c:ext>
              </c:extLst>
            </c:dLbl>
            <c:dLbl>
              <c:idx val="1"/>
              <c:layout>
                <c:manualLayout>
                  <c:x val="-5.5205047318611998E-2"/>
                  <c:y val="5.09259259259257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96E-49D7-A10E-F35EFA714A4F}"/>
                </c:ext>
              </c:extLst>
            </c:dLbl>
            <c:dLbl>
              <c:idx val="2"/>
              <c:layout>
                <c:manualLayout>
                  <c:x val="-5.7833859095688799E-2"/>
                  <c:y val="5.55555555555554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96E-49D7-A10E-F35EFA714A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Hoja1!$D$27:$F$27</c:f>
              <c:strCache>
                <c:ptCount val="3"/>
                <c:pt idx="0">
                  <c:v>Año 2015</c:v>
                </c:pt>
                <c:pt idx="1">
                  <c:v>Año 2016</c:v>
                </c:pt>
                <c:pt idx="2">
                  <c:v>Año 2017</c:v>
                </c:pt>
              </c:strCache>
            </c:strRef>
          </c:cat>
          <c:val>
            <c:numRef>
              <c:f>Hoja1!$D$38:$F$38</c:f>
              <c:numCache>
                <c:formatCode>0.0%</c:formatCode>
                <c:ptCount val="3"/>
                <c:pt idx="0">
                  <c:v>0.28872126553819599</c:v>
                </c:pt>
                <c:pt idx="1">
                  <c:v>0.28750576758288898</c:v>
                </c:pt>
                <c:pt idx="2">
                  <c:v>0.26439519134182299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96E-49D7-A10E-F35EFA714A4F}"/>
            </c:ext>
          </c:extLst>
        </c:ser>
        <c:ser>
          <c:idx val="1"/>
          <c:order val="1"/>
          <c:tx>
            <c:strRef>
              <c:f>Hoja1!$C$39</c:f>
              <c:strCache>
                <c:ptCount val="1"/>
                <c:pt idx="0">
                  <c:v>% Ocupacional (80% al 85%)*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46898002103049E-2"/>
                  <c:y val="5.0925925925925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96E-49D7-A10E-F35EFA714A4F}"/>
                </c:ext>
              </c:extLst>
            </c:dLbl>
            <c:dLbl>
              <c:idx val="1"/>
              <c:layout>
                <c:manualLayout>
                  <c:x val="-4.7318611987381798E-2"/>
                  <c:y val="5.55555555555554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96E-49D7-A10E-F35EFA714A4F}"/>
                </c:ext>
              </c:extLst>
            </c:dLbl>
            <c:dLbl>
              <c:idx val="2"/>
              <c:layout>
                <c:manualLayout>
                  <c:x val="-4.7318611987381798E-2"/>
                  <c:y val="5.09259259259259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96E-49D7-A10E-F35EFA714A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Hoja1!$D$27:$F$27</c:f>
              <c:strCache>
                <c:ptCount val="3"/>
                <c:pt idx="0">
                  <c:v>Año 2015</c:v>
                </c:pt>
                <c:pt idx="1">
                  <c:v>Año 2016</c:v>
                </c:pt>
                <c:pt idx="2">
                  <c:v>Año 2017</c:v>
                </c:pt>
              </c:strCache>
            </c:strRef>
          </c:cat>
          <c:val>
            <c:numRef>
              <c:f>Hoja1!$D$39:$F$39</c:f>
              <c:numCache>
                <c:formatCode>0%</c:formatCode>
                <c:ptCount val="3"/>
                <c:pt idx="0">
                  <c:v>0.82</c:v>
                </c:pt>
                <c:pt idx="1">
                  <c:v>0.81</c:v>
                </c:pt>
                <c:pt idx="2">
                  <c:v>0.83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C96E-49D7-A10E-F35EFA714A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5751304"/>
        <c:axId val="2145743528"/>
      </c:lineChart>
      <c:catAx>
        <c:axId val="2145751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2145743528"/>
        <c:crosses val="autoZero"/>
        <c:auto val="1"/>
        <c:lblAlgn val="ctr"/>
        <c:lblOffset val="100"/>
        <c:noMultiLvlLbl val="0"/>
      </c:catAx>
      <c:valAx>
        <c:axId val="2145743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2145751304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GT"/>
        </a:p>
      </c:txPr>
    </c:legend>
    <c:plotVisOnly val="1"/>
    <c:dispBlanksAs val="gap"/>
    <c:showDLblsOverMax val="0"/>
  </c:chart>
  <c:spPr>
    <a:noFill/>
    <a:ln>
      <a:solidFill>
        <a:schemeClr val="bg1">
          <a:lumMod val="85000"/>
        </a:schemeClr>
      </a:solidFill>
    </a:ln>
    <a:effectLst/>
  </c:spPr>
  <c:txPr>
    <a:bodyPr/>
    <a:lstStyle/>
    <a:p>
      <a:pPr>
        <a:defRPr/>
      </a:pPr>
      <a:endParaRPr lang="es-GT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G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Hoja1!$C$40</c:f>
              <c:strCache>
                <c:ptCount val="1"/>
                <c:pt idx="0">
                  <c:v>Promedio Dias Estancia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Hoja1!$D$27:$F$27</c:f>
              <c:strCache>
                <c:ptCount val="3"/>
                <c:pt idx="0">
                  <c:v>Año 2015</c:v>
                </c:pt>
                <c:pt idx="1">
                  <c:v>Año 2016</c:v>
                </c:pt>
                <c:pt idx="2">
                  <c:v>Año 2017</c:v>
                </c:pt>
              </c:strCache>
            </c:strRef>
          </c:cat>
          <c:val>
            <c:numRef>
              <c:f>Hoja1!$D$40:$F$40</c:f>
              <c:numCache>
                <c:formatCode>#,##0</c:formatCode>
                <c:ptCount val="3"/>
                <c:pt idx="0">
                  <c:v>3</c:v>
                </c:pt>
                <c:pt idx="1">
                  <c:v>3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44-4DBD-BE35-EF1512108B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45711112"/>
        <c:axId val="2145714552"/>
      </c:barChart>
      <c:catAx>
        <c:axId val="2145711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2145714552"/>
        <c:crosses val="autoZero"/>
        <c:auto val="1"/>
        <c:lblAlgn val="ctr"/>
        <c:lblOffset val="100"/>
        <c:noMultiLvlLbl val="0"/>
      </c:catAx>
      <c:valAx>
        <c:axId val="2145714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2145711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bg1">
          <a:lumMod val="85000"/>
        </a:schemeClr>
      </a:solidFill>
    </a:ln>
    <a:effectLst/>
  </c:spPr>
  <c:txPr>
    <a:bodyPr/>
    <a:lstStyle/>
    <a:p>
      <a:pPr>
        <a:defRPr/>
      </a:pPr>
      <a:endParaRPr lang="es-GT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Hoja1!$A$6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Hoja1!$B$5</c:f>
              <c:strCache>
                <c:ptCount val="1"/>
                <c:pt idx="0">
                  <c:v>inversión en vacunas</c:v>
                </c:pt>
              </c:strCache>
            </c:strRef>
          </c:cat>
          <c:val>
            <c:numRef>
              <c:f>Hoja1!$B$6</c:f>
              <c:numCache>
                <c:formatCode>_(* #,##0.00_);_(* \(#,##0.00\);_(* "-"??_);_(@_)</c:formatCode>
                <c:ptCount val="1"/>
                <c:pt idx="0">
                  <c:v>100000000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6A-4854-BCCD-ECD1ADADD96B}"/>
            </c:ext>
          </c:extLst>
        </c:ser>
        <c:ser>
          <c:idx val="1"/>
          <c:order val="1"/>
          <c:tx>
            <c:strRef>
              <c:f>Hoja1!$A$7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cat>
            <c:strRef>
              <c:f>Hoja1!$B$5</c:f>
              <c:strCache>
                <c:ptCount val="1"/>
                <c:pt idx="0">
                  <c:v>inversión en vacunas</c:v>
                </c:pt>
              </c:strCache>
            </c:strRef>
          </c:cat>
          <c:val>
            <c:numRef>
              <c:f>Hoja1!$B$7</c:f>
              <c:numCache>
                <c:formatCode>_(* #,##0.00_);_(* \(#,##0.00\);_(* "-"??_);_(@_)</c:formatCode>
                <c:ptCount val="1"/>
                <c:pt idx="0">
                  <c:v>250000000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A6A-4854-BCCD-ECD1ADADD96B}"/>
            </c:ext>
          </c:extLst>
        </c:ser>
        <c:ser>
          <c:idx val="2"/>
          <c:order val="2"/>
          <c:tx>
            <c:strRef>
              <c:f>Hoja1!$A$8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cat>
            <c:strRef>
              <c:f>Hoja1!$B$5</c:f>
              <c:strCache>
                <c:ptCount val="1"/>
                <c:pt idx="0">
                  <c:v>inversión en vacunas</c:v>
                </c:pt>
              </c:strCache>
            </c:strRef>
          </c:cat>
          <c:val>
            <c:numRef>
              <c:f>Hoja1!$B$8</c:f>
              <c:numCache>
                <c:formatCode>_(* #,##0.00_);_(* \(#,##0.00\);_(* "-"??_);_(@_)</c:formatCode>
                <c:ptCount val="1"/>
                <c:pt idx="0">
                  <c:v>300000000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A6A-4854-BCCD-ECD1ADADD96B}"/>
            </c:ext>
          </c:extLst>
        </c:ser>
        <c:ser>
          <c:idx val="3"/>
          <c:order val="3"/>
          <c:tx>
            <c:strRef>
              <c:f>Hoja1!$A$9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cat>
            <c:strRef>
              <c:f>Hoja1!$B$5</c:f>
              <c:strCache>
                <c:ptCount val="1"/>
                <c:pt idx="0">
                  <c:v>inversión en vacunas</c:v>
                </c:pt>
              </c:strCache>
            </c:strRef>
          </c:cat>
          <c:val>
            <c:numRef>
              <c:f>Hoja1!$B$9</c:f>
              <c:numCache>
                <c:formatCode>_(* #,##0.00_);_(* \(#,##0.00\);_(* "-"??_);_(@_)</c:formatCode>
                <c:ptCount val="1"/>
                <c:pt idx="0">
                  <c:v>250000000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A6A-4854-BCCD-ECD1ADADD96B}"/>
            </c:ext>
          </c:extLst>
        </c:ser>
        <c:ser>
          <c:idx val="4"/>
          <c:order val="4"/>
          <c:tx>
            <c:strRef>
              <c:f>Hoja1!$A$10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cat>
            <c:strRef>
              <c:f>Hoja1!$B$5</c:f>
              <c:strCache>
                <c:ptCount val="1"/>
                <c:pt idx="0">
                  <c:v>inversión en vacunas</c:v>
                </c:pt>
              </c:strCache>
            </c:strRef>
          </c:cat>
          <c:val>
            <c:numRef>
              <c:f>Hoja1!$B$10</c:f>
              <c:numCache>
                <c:formatCode>_(* #,##0.00_);_(* \(#,##0.00\);_(* "-"??_);_(@_)</c:formatCode>
                <c:ptCount val="1"/>
                <c:pt idx="0">
                  <c:v>250000000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A6A-4854-BCCD-ECD1ADADD9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45742216"/>
        <c:axId val="2045740424"/>
      </c:barChart>
      <c:catAx>
        <c:axId val="20457422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45740424"/>
        <c:crosses val="autoZero"/>
        <c:auto val="1"/>
        <c:lblAlgn val="ctr"/>
        <c:lblOffset val="100"/>
        <c:noMultiLvlLbl val="0"/>
      </c:catAx>
      <c:valAx>
        <c:axId val="2045740424"/>
        <c:scaling>
          <c:orientation val="minMax"/>
        </c:scaling>
        <c:delete val="0"/>
        <c:axPos val="l"/>
        <c:majorGridlines/>
        <c:numFmt formatCode="_(* #,##0.00_);_(* \(#,##0.00\);_(* &quot;-&quot;??_);_(@_)" sourceLinked="1"/>
        <c:majorTickMark val="out"/>
        <c:minorTickMark val="none"/>
        <c:tickLblPos val="nextTo"/>
        <c:crossAx val="204574221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vert="horz"/>
          <a:lstStyle/>
          <a:p>
            <a:pPr algn="ctr">
              <a:defRPr/>
            </a:pPr>
            <a:r>
              <a:rPr lang="es-ES"/>
              <a:t>Eje de Seguridad y Justicia</a:t>
            </a:r>
            <a:endParaRPr lang="es-GT"/>
          </a:p>
          <a:p>
            <a:pPr algn="ctr">
              <a:defRPr/>
            </a:pPr>
            <a:r>
              <a:rPr lang="es-ES"/>
              <a:t>(Montos en millones de Quetzales)</a:t>
            </a:r>
            <a:endParaRPr lang="es-GT"/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6.5146579804560298E-3"/>
          <c:y val="0.15903697521680801"/>
          <c:w val="0.98719861157420497"/>
          <c:h val="0.67498468505575104"/>
        </c:manualLayout>
      </c:layout>
      <c:lineChart>
        <c:grouping val="standard"/>
        <c:varyColors val="0"/>
        <c:ser>
          <c:idx val="0"/>
          <c:order val="0"/>
          <c:tx>
            <c:strRef>
              <c:f>'Seguridad y Justicia'!$B$3</c:f>
              <c:strCache>
                <c:ptCount val="1"/>
                <c:pt idx="0">
                  <c:v>MINGOB</c:v>
                </c:pt>
              </c:strCache>
            </c:strRef>
          </c:tx>
          <c:marker>
            <c:symbol val="circle"/>
            <c:size val="7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G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'Seguridad y Justicia'!$J$2:$S$2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Vigente 
31-07- 2019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'Seguridad y Justicia'!$J$3:$S$3</c:f>
              <c:numCache>
                <c:formatCode>#,##0.0</c:formatCode>
                <c:ptCount val="10"/>
                <c:pt idx="0">
                  <c:v>3912.8030850800001</c:v>
                </c:pt>
                <c:pt idx="1">
                  <c:v>4160.5748307600006</c:v>
                </c:pt>
                <c:pt idx="2">
                  <c:v>4463.8158293000006</c:v>
                </c:pt>
                <c:pt idx="3">
                  <c:v>4854.82478042</c:v>
                </c:pt>
                <c:pt idx="4">
                  <c:v>5344.8091000000004</c:v>
                </c:pt>
                <c:pt idx="5">
                  <c:v>5469.1706000000004</c:v>
                </c:pt>
                <c:pt idx="6">
                  <c:v>5909.3105999999998</c:v>
                </c:pt>
                <c:pt idx="7">
                  <c:v>6452.1804000000002</c:v>
                </c:pt>
                <c:pt idx="8">
                  <c:v>7150.2969000000003</c:v>
                </c:pt>
                <c:pt idx="9">
                  <c:v>7839.0360000000001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4C04-2540-A48B-1F1BDA4F5D63}"/>
            </c:ext>
          </c:extLst>
        </c:ser>
        <c:ser>
          <c:idx val="1"/>
          <c:order val="1"/>
          <c:tx>
            <c:strRef>
              <c:f>'Seguridad y Justicia'!$B$4</c:f>
              <c:strCache>
                <c:ptCount val="1"/>
                <c:pt idx="0">
                  <c:v>OJ</c:v>
                </c:pt>
              </c:strCache>
            </c:strRef>
          </c:tx>
          <c:marker>
            <c:symbol val="circle"/>
            <c:size val="7"/>
          </c:marker>
          <c:dLbls>
            <c:dLbl>
              <c:idx val="7"/>
              <c:layout>
                <c:manualLayout>
                  <c:x val="0"/>
                  <c:y val="3.2258064516129002E-3"/>
                </c:manualLayout>
              </c:layout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759-1A42-B143-F6F16518D2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G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'Seguridad y Justicia'!$J$2:$S$2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Vigente 
31-07- 2019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'Seguridad y Justicia'!$J$4:$S$4</c:f>
              <c:numCache>
                <c:formatCode>#,##0.0</c:formatCode>
                <c:ptCount val="10"/>
                <c:pt idx="0">
                  <c:v>1663.5197246</c:v>
                </c:pt>
                <c:pt idx="1">
                  <c:v>1920.1500799999999</c:v>
                </c:pt>
                <c:pt idx="2">
                  <c:v>2068.8686935000001</c:v>
                </c:pt>
                <c:pt idx="3">
                  <c:v>2112.8343709999999</c:v>
                </c:pt>
                <c:pt idx="4">
                  <c:v>2013.107</c:v>
                </c:pt>
                <c:pt idx="5">
                  <c:v>2313.6219999999998</c:v>
                </c:pt>
                <c:pt idx="6">
                  <c:v>2558.991</c:v>
                </c:pt>
                <c:pt idx="7">
                  <c:v>2743.2739999999999</c:v>
                </c:pt>
                <c:pt idx="8">
                  <c:v>2903.266999999998</c:v>
                </c:pt>
                <c:pt idx="9">
                  <c:v>3052.5349999999999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4C04-2540-A48B-1F1BDA4F5D63}"/>
            </c:ext>
          </c:extLst>
        </c:ser>
        <c:ser>
          <c:idx val="2"/>
          <c:order val="2"/>
          <c:tx>
            <c:strRef>
              <c:f>'Seguridad y Justicia'!$B$5</c:f>
              <c:strCache>
                <c:ptCount val="1"/>
                <c:pt idx="0">
                  <c:v>MP</c:v>
                </c:pt>
              </c:strCache>
            </c:strRef>
          </c:tx>
          <c:marker>
            <c:symbol val="circle"/>
            <c:size val="7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GT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'Seguridad y Justicia'!$J$2:$S$2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Vigente 
31-07- 2019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'Seguridad y Justicia'!$J$5:$S$5</c:f>
              <c:numCache>
                <c:formatCode>#,##0.0</c:formatCode>
                <c:ptCount val="10"/>
                <c:pt idx="0">
                  <c:v>987.70933000000002</c:v>
                </c:pt>
                <c:pt idx="1">
                  <c:v>1561.27791344</c:v>
                </c:pt>
                <c:pt idx="2">
                  <c:v>1789.1470872</c:v>
                </c:pt>
                <c:pt idx="3">
                  <c:v>1846.3440399599999</c:v>
                </c:pt>
                <c:pt idx="4">
                  <c:v>1799.1189999999999</c:v>
                </c:pt>
                <c:pt idx="5">
                  <c:v>1815</c:v>
                </c:pt>
                <c:pt idx="6">
                  <c:v>2166.1419999999998</c:v>
                </c:pt>
                <c:pt idx="7">
                  <c:v>2247.7260000000001</c:v>
                </c:pt>
                <c:pt idx="8">
                  <c:v>2268.3670000000002</c:v>
                </c:pt>
                <c:pt idx="9">
                  <c:v>2427.1329999999998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4C04-2540-A48B-1F1BDA4F5D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45643656"/>
        <c:axId val="2045634120"/>
      </c:lineChart>
      <c:catAx>
        <c:axId val="20456436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es-GT"/>
          </a:p>
        </c:txPr>
        <c:crossAx val="2045634120"/>
        <c:crosses val="autoZero"/>
        <c:auto val="1"/>
        <c:lblAlgn val="ctr"/>
        <c:lblOffset val="100"/>
        <c:noMultiLvlLbl val="0"/>
      </c:catAx>
      <c:valAx>
        <c:axId val="204563412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0456436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25764495558439399"/>
          <c:y val="0.93172503768626203"/>
          <c:w val="0.48619986833893297"/>
          <c:h val="4.6939777689079198E-2"/>
        </c:manualLayout>
      </c:layout>
      <c:overlay val="0"/>
      <c:txPr>
        <a:bodyPr rot="0" vert="horz"/>
        <a:lstStyle/>
        <a:p>
          <a:pPr>
            <a:defRPr/>
          </a:pPr>
          <a:endParaRPr lang="es-GT"/>
        </a:p>
      </c:txPr>
    </c:legend>
    <c:plotVisOnly val="1"/>
    <c:dispBlanksAs val="gap"/>
    <c:showDLblsOverMax val="0"/>
  </c:chart>
  <c:spPr>
    <a:ln w="9525" cap="flat" cmpd="sng" algn="ctr">
      <a:noFill/>
      <a:prstDash val="solid"/>
      <a:round/>
    </a:ln>
  </c:spPr>
  <c:txPr>
    <a:bodyPr/>
    <a:lstStyle/>
    <a:p>
      <a:pPr>
        <a:defRPr lang="es-MX">
          <a:latin typeface="+mn-lt"/>
          <a:cs typeface="Arial" panose="020B0604020202020204" pitchFamily="7" charset="0"/>
        </a:defRPr>
      </a:pPr>
      <a:endParaRPr lang="es-GT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Carga  observada</c:v>
                </c:pt>
              </c:strCache>
            </c:strRef>
          </c:tx>
          <c:spPr>
            <a:ln w="50800">
              <a:solidFill>
                <a:schemeClr val="tx2">
                  <a:lumMod val="60000"/>
                  <a:lumOff val="40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3.8707627183460103E-2"/>
                  <c:y val="-5.81259669384956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EE2-AE4E-A509-B45887D62399}"/>
                </c:ext>
              </c:extLst>
            </c:dLbl>
            <c:dLbl>
              <c:idx val="4"/>
              <c:layout>
                <c:manualLayout>
                  <c:x val="-2.2004584386673302E-2"/>
                  <c:y val="-6.65106341983123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181719866491401E-2"/>
                      <c:h val="8.623986308434253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BEE2-AE4E-A509-B45887D623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pPr>
                <a:endParaRPr lang="es-G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Hoja1!$B$1:$H$1</c:f>
              <c:strCach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2019*</c:v>
                </c:pt>
                <c:pt idx="6">
                  <c:v>2020**</c:v>
                </c:pt>
              </c:strCache>
            </c:strRef>
          </c:cat>
          <c:val>
            <c:numRef>
              <c:f>Hoja1!$B$2:$H$2</c:f>
              <c:numCache>
                <c:formatCode>0.0</c:formatCode>
                <c:ptCount val="7"/>
                <c:pt idx="0">
                  <c:v>10.811953680711049</c:v>
                </c:pt>
                <c:pt idx="1">
                  <c:v>10.18377480118485</c:v>
                </c:pt>
                <c:pt idx="2">
                  <c:v>10.354016071429459</c:v>
                </c:pt>
                <c:pt idx="3">
                  <c:v>10.226381089220739</c:v>
                </c:pt>
                <c:pt idx="4">
                  <c:v>9.9740343702427392</c:v>
                </c:pt>
                <c:pt idx="5" formatCode="General">
                  <c:v>9.7000000000000011</c:v>
                </c:pt>
                <c:pt idx="6" formatCode="General">
                  <c:v>9.9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2ED-4211-86A6-CF23914DE166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Carga simulada por réplica de crisis</c:v>
                </c:pt>
              </c:strCache>
            </c:strRef>
          </c:tx>
          <c:spPr>
            <a:ln w="50800">
              <a:solidFill>
                <a:srgbClr val="C00000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2-42ED-4211-86A6-CF23914DE166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4-42ED-4211-86A6-CF23914DE166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0-85F3-4934-AE0E-41D86CF948C9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2ED-4211-86A6-CF23914DE16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2ED-4211-86A6-CF23914DE16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ED-4211-86A6-CF23914DE1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pPr>
                <a:endParaRPr lang="es-GT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Hoja1!$B$1:$H$1</c:f>
              <c:strCach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2019*</c:v>
                </c:pt>
                <c:pt idx="6">
                  <c:v>2020**</c:v>
                </c:pt>
              </c:strCache>
            </c:strRef>
          </c:cat>
          <c:val>
            <c:numRef>
              <c:f>Hoja1!$B$3:$H$3</c:f>
              <c:numCache>
                <c:formatCode>0.0</c:formatCode>
                <c:ptCount val="7"/>
                <c:pt idx="0">
                  <c:v>10.811953680711049</c:v>
                </c:pt>
                <c:pt idx="1">
                  <c:v>10.18377480118485</c:v>
                </c:pt>
                <c:pt idx="2">
                  <c:v>10.354016071429459</c:v>
                </c:pt>
                <c:pt idx="3">
                  <c:v>9.4899395572591754</c:v>
                </c:pt>
                <c:pt idx="4">
                  <c:v>9.2820311962499904</c:v>
                </c:pt>
                <c:pt idx="5" formatCode="General">
                  <c:v>9.1</c:v>
                </c:pt>
                <c:pt idx="6" formatCode="General">
                  <c:v>8.9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42ED-4211-86A6-CF23914DE1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39605560"/>
        <c:axId val="2139602408"/>
      </c:lineChart>
      <c:catAx>
        <c:axId val="2139605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es-GT"/>
          </a:p>
        </c:txPr>
        <c:crossAx val="2139602408"/>
        <c:crosses val="autoZero"/>
        <c:auto val="1"/>
        <c:lblAlgn val="ctr"/>
        <c:lblOffset val="100"/>
        <c:noMultiLvlLbl val="0"/>
      </c:catAx>
      <c:valAx>
        <c:axId val="2139602408"/>
        <c:scaling>
          <c:orientation val="minMax"/>
          <c:max val="11"/>
          <c:min val="8.5"/>
        </c:scaling>
        <c:delete val="0"/>
        <c:axPos val="l"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es-GT"/>
          </a:p>
        </c:txPr>
        <c:crossAx val="213960556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6296872562106702"/>
          <c:y val="0.93379311908148599"/>
          <c:w val="0.63703128669845399"/>
          <c:h val="6.1531058617672801E-2"/>
        </c:manualLayout>
      </c:layout>
      <c:overlay val="0"/>
      <c:txPr>
        <a:bodyPr/>
        <a:lstStyle/>
        <a:p>
          <a:pPr>
            <a:defRPr sz="1400">
              <a:latin typeface="Calibri" panose="020F0502020204030204" pitchFamily="34" charset="0"/>
              <a:cs typeface="Calibri" panose="020F0502020204030204" pitchFamily="34" charset="0"/>
            </a:defRPr>
          </a:pPr>
          <a:endParaRPr lang="es-GT"/>
        </a:p>
      </c:txPr>
    </c:legend>
    <c:plotVisOnly val="1"/>
    <c:dispBlanksAs val="gap"/>
    <c:showDLblsOverMax val="0"/>
  </c:chart>
  <c:txPr>
    <a:bodyPr/>
    <a:lstStyle/>
    <a:p>
      <a:pPr>
        <a:defRPr sz="1800" b="0">
          <a:latin typeface="Times New Roman" pitchFamily="18" charset="0"/>
          <a:cs typeface="Times New Roman" pitchFamily="18" charset="0"/>
        </a:defRPr>
      </a:pPr>
      <a:endParaRPr lang="es-GT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algn="ctr">
              <a:defRPr lang="es-MX" sz="1800" b="1" i="0" u="none" strike="noStrike" kern="1200" baseline="0">
                <a:solidFill>
                  <a:schemeClr val="tx1"/>
                </a:solidFill>
                <a:latin typeface="Arial" panose="020B0604020202020204" pitchFamily="7" charset="0"/>
                <a:ea typeface="+mn-ea"/>
                <a:cs typeface="Arial" panose="020B0604020202020204" pitchFamily="7" charset="0"/>
              </a:defRPr>
            </a:pPr>
            <a:r>
              <a:rPr lang="es-ES" sz="1800" b="1" i="0" baseline="0">
                <a:effectLst/>
              </a:rPr>
              <a:t>Eje de Seguridad y Justicia</a:t>
            </a:r>
            <a:endParaRPr lang="es-GT">
              <a:effectLst/>
            </a:endParaRPr>
          </a:p>
          <a:p>
            <a:pPr algn="ctr">
              <a:defRPr lang="es-MX" sz="1800" b="1" i="0" u="none" strike="noStrike" kern="1200" baseline="0">
                <a:solidFill>
                  <a:schemeClr val="tx1"/>
                </a:solidFill>
                <a:latin typeface="Arial" panose="020B0604020202020204" pitchFamily="7" charset="0"/>
                <a:ea typeface="+mn-ea"/>
                <a:cs typeface="Arial" panose="020B0604020202020204" pitchFamily="7" charset="0"/>
              </a:defRPr>
            </a:pPr>
            <a:r>
              <a:rPr lang="es-ES" sz="1800" b="0" i="0" baseline="0">
                <a:effectLst/>
              </a:rPr>
              <a:t>(Montos en millones de Quetzales)</a:t>
            </a:r>
            <a:endParaRPr lang="es-GT">
              <a:effectLst/>
            </a:endParaRPr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8.2534615821132692E-3"/>
          <c:y val="3.4117789392179597E-2"/>
          <c:w val="0.98236834638519999"/>
          <c:h val="0.768422861014324"/>
        </c:manualLayout>
      </c:layout>
      <c:lineChart>
        <c:grouping val="standard"/>
        <c:varyColors val="0"/>
        <c:ser>
          <c:idx val="0"/>
          <c:order val="0"/>
          <c:tx>
            <c:strRef>
              <c:f>'Seguridad y Justicia'!$B$9</c:f>
              <c:strCache>
                <c:ptCount val="1"/>
                <c:pt idx="0">
                  <c:v>IDPP</c:v>
                </c:pt>
              </c:strCache>
            </c:strRef>
          </c:tx>
          <c:marker>
            <c:symbol val="circle"/>
            <c:size val="7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s-MX" sz="1000" b="1" i="0" u="none" strike="noStrike" kern="1200" baseline="0">
                    <a:solidFill>
                      <a:schemeClr val="tx1"/>
                    </a:solidFill>
                    <a:latin typeface="Arial" panose="020B0604020202020204" pitchFamily="7" charset="0"/>
                    <a:ea typeface="+mn-ea"/>
                    <a:cs typeface="Arial" panose="020B0604020202020204" pitchFamily="7" charset="0"/>
                  </a:defRPr>
                </a:pPr>
                <a:endParaRPr lang="es-GT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'Seguridad y Justicia'!$J$8:$S$8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Vigente 31-07- 2019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'Seguridad y Justicia'!$J$9:$S$9</c:f>
              <c:numCache>
                <c:formatCode>#,##0.0</c:formatCode>
                <c:ptCount val="10"/>
                <c:pt idx="0">
                  <c:v>120.61275000000001</c:v>
                </c:pt>
                <c:pt idx="1">
                  <c:v>156.88668724999999</c:v>
                </c:pt>
                <c:pt idx="2">
                  <c:v>205.02769821000001</c:v>
                </c:pt>
                <c:pt idx="3">
                  <c:v>201.09378724999999</c:v>
                </c:pt>
                <c:pt idx="4">
                  <c:v>243.054</c:v>
                </c:pt>
                <c:pt idx="5">
                  <c:v>222</c:v>
                </c:pt>
                <c:pt idx="6">
                  <c:v>251.42699999999999</c:v>
                </c:pt>
                <c:pt idx="7">
                  <c:v>271.08600000000001</c:v>
                </c:pt>
                <c:pt idx="8">
                  <c:v>307.72800000000001</c:v>
                </c:pt>
                <c:pt idx="9">
                  <c:v>315.05500000000001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B6A8-6049-BB30-8C94DB16C2A8}"/>
            </c:ext>
          </c:extLst>
        </c:ser>
        <c:ser>
          <c:idx val="1"/>
          <c:order val="1"/>
          <c:tx>
            <c:strRef>
              <c:f>'Seguridad y Justicia'!$B$10</c:f>
              <c:strCache>
                <c:ptCount val="1"/>
                <c:pt idx="0">
                  <c:v>INACIF</c:v>
                </c:pt>
              </c:strCache>
            </c:strRef>
          </c:tx>
          <c:marker>
            <c:symbol val="circle"/>
            <c:size val="7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s-MX" sz="1000" b="1" i="0" u="none" strike="noStrike" kern="1200" baseline="0">
                    <a:solidFill>
                      <a:schemeClr val="tx1"/>
                    </a:solidFill>
                    <a:latin typeface="Arial" panose="020B0604020202020204" pitchFamily="7" charset="0"/>
                    <a:ea typeface="+mn-ea"/>
                    <a:cs typeface="Arial" panose="020B0604020202020204" pitchFamily="7" charset="0"/>
                  </a:defRPr>
                </a:pPr>
                <a:endParaRPr lang="es-G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'Seguridad y Justicia'!$J$8:$S$8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Vigente 31-07- 2019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'Seguridad y Justicia'!$J$10:$S$10</c:f>
              <c:numCache>
                <c:formatCode>#,##0.0</c:formatCode>
                <c:ptCount val="10"/>
                <c:pt idx="0">
                  <c:v>134</c:v>
                </c:pt>
                <c:pt idx="1">
                  <c:v>157.75</c:v>
                </c:pt>
                <c:pt idx="2">
                  <c:v>187</c:v>
                </c:pt>
                <c:pt idx="3">
                  <c:v>212</c:v>
                </c:pt>
                <c:pt idx="4">
                  <c:v>265.36900000000009</c:v>
                </c:pt>
                <c:pt idx="5">
                  <c:v>251.52699999999999</c:v>
                </c:pt>
                <c:pt idx="6">
                  <c:v>283.387</c:v>
                </c:pt>
                <c:pt idx="7">
                  <c:v>289.9769999999998</c:v>
                </c:pt>
                <c:pt idx="8">
                  <c:v>308.16000000000008</c:v>
                </c:pt>
                <c:pt idx="9">
                  <c:v>310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B6A8-6049-BB30-8C94DB16C2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45546952"/>
        <c:axId val="2045538808"/>
      </c:lineChart>
      <c:catAx>
        <c:axId val="20455469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s-MX" sz="900" b="0" i="0" u="none" strike="noStrike" kern="1200" baseline="0">
                <a:solidFill>
                  <a:schemeClr val="tx1"/>
                </a:solidFill>
                <a:latin typeface="Arial" panose="020B0604020202020204" pitchFamily="7" charset="0"/>
                <a:ea typeface="+mn-ea"/>
                <a:cs typeface="Arial" panose="020B0604020202020204" pitchFamily="7" charset="0"/>
              </a:defRPr>
            </a:pPr>
            <a:endParaRPr lang="es-GT"/>
          </a:p>
        </c:txPr>
        <c:crossAx val="2045538808"/>
        <c:crosses val="autoZero"/>
        <c:auto val="1"/>
        <c:lblAlgn val="ctr"/>
        <c:lblOffset val="100"/>
        <c:noMultiLvlLbl val="0"/>
      </c:catAx>
      <c:valAx>
        <c:axId val="2045538808"/>
        <c:scaling>
          <c:orientation val="minMax"/>
          <c:max val="400"/>
          <c:min val="75"/>
        </c:scaling>
        <c:delete val="1"/>
        <c:axPos val="l"/>
        <c:numFmt formatCode="#,##0.0" sourceLinked="1"/>
        <c:majorTickMark val="out"/>
        <c:minorTickMark val="none"/>
        <c:tickLblPos val="nextTo"/>
        <c:crossAx val="20455469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0747823755842901"/>
          <c:y val="0.92996201122725497"/>
          <c:w val="0.42557669390534603"/>
          <c:h val="4.6604239256678302E-2"/>
        </c:manualLayout>
      </c:layout>
      <c:overlay val="0"/>
      <c:txPr>
        <a:bodyPr rot="0" spcFirstLastPara="0" vertOverflow="ellipsis" vert="horz" wrap="square" anchor="ctr" anchorCtr="1"/>
        <a:lstStyle/>
        <a:p>
          <a:pPr>
            <a:defRPr lang="es-MX" sz="1000" b="0" i="0" u="none" strike="noStrike" kern="1200" baseline="0">
              <a:solidFill>
                <a:schemeClr val="tx1"/>
              </a:solidFill>
              <a:latin typeface="Arial" panose="020B0604020202020204" pitchFamily="7" charset="0"/>
              <a:ea typeface="+mn-ea"/>
              <a:cs typeface="Arial" panose="020B0604020202020204" pitchFamily="7" charset="0"/>
            </a:defRPr>
          </a:pPr>
          <a:endParaRPr lang="es-GT"/>
        </a:p>
      </c:txPr>
    </c:legend>
    <c:plotVisOnly val="1"/>
    <c:dispBlanksAs val="gap"/>
    <c:showDLblsOverMax val="0"/>
  </c:chart>
  <c:spPr>
    <a:ln w="9525" cap="flat" cmpd="sng" algn="ctr">
      <a:noFill/>
      <a:prstDash val="solid"/>
      <a:round/>
    </a:ln>
  </c:spPr>
  <c:txPr>
    <a:bodyPr/>
    <a:lstStyle/>
    <a:p>
      <a:pPr>
        <a:defRPr lang="es-MX">
          <a:latin typeface="Arial" panose="020B0604020202020204" pitchFamily="7" charset="0"/>
          <a:cs typeface="Arial" panose="020B0604020202020204" pitchFamily="7" charset="0"/>
        </a:defRPr>
      </a:pPr>
      <a:endParaRPr lang="es-GT"/>
    </a:p>
  </c:txPr>
  <c:externalData r:id="rId1">
    <c:autoUpdate val="0"/>
  </c:externalData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 algn="ctr">
              <a:defRPr/>
            </a:pPr>
            <a:r>
              <a:rPr lang="es-ES"/>
              <a:t>Eje </a:t>
            </a:r>
            <a:r>
              <a:rPr lang="es-GT"/>
              <a:t>Economía y Prosperidad</a:t>
            </a:r>
          </a:p>
          <a:p>
            <a:pPr algn="ctr">
              <a:defRPr/>
            </a:pPr>
            <a:r>
              <a:rPr lang="es-ES"/>
              <a:t>(Montos en millones de Quetzales)</a:t>
            </a:r>
            <a:endParaRPr lang="es-GT"/>
          </a:p>
        </c:rich>
      </c:tx>
      <c:layout>
        <c:manualLayout>
          <c:xMode val="edge"/>
          <c:yMode val="edge"/>
          <c:x val="0.365888900995537"/>
          <c:y val="2.348643006263050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4.3730122671512897E-2"/>
          <c:y val="0.10621722846442"/>
          <c:w val="0.95002271694684204"/>
          <c:h val="0.6988464419475659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'Economía y Prosperidad'!$A$4</c:f>
              <c:strCache>
                <c:ptCount val="1"/>
                <c:pt idx="0">
                  <c:v>CIV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'Economía y Prosperidad'!$I$2:$R$2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Vigente 
31-07-19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'Economía y Prosperidad'!$I$4:$R$4</c:f>
              <c:numCache>
                <c:formatCode>#,##0.0</c:formatCode>
                <c:ptCount val="10"/>
                <c:pt idx="0">
                  <c:v>3580.2002377700001</c:v>
                </c:pt>
                <c:pt idx="1">
                  <c:v>2199.52578103</c:v>
                </c:pt>
                <c:pt idx="2">
                  <c:v>2885.4890447500002</c:v>
                </c:pt>
                <c:pt idx="3">
                  <c:v>4782.5352295400007</c:v>
                </c:pt>
                <c:pt idx="4">
                  <c:v>6060.33</c:v>
                </c:pt>
                <c:pt idx="5">
                  <c:v>5049.5676000000003</c:v>
                </c:pt>
                <c:pt idx="6">
                  <c:v>6657.0163000000002</c:v>
                </c:pt>
                <c:pt idx="7">
                  <c:v>7014.0667999999996</c:v>
                </c:pt>
                <c:pt idx="8">
                  <c:v>7643.9651000000003</c:v>
                </c:pt>
                <c:pt idx="9">
                  <c:v>8031.5623000000014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94-994C-8D0A-B2A8FD9EC35A}"/>
            </c:ext>
          </c:extLst>
        </c:ser>
        <c:ser>
          <c:idx val="0"/>
          <c:order val="1"/>
          <c:tx>
            <c:strRef>
              <c:f>'Economía y Prosperidad'!$A$3</c:f>
              <c:strCache>
                <c:ptCount val="1"/>
                <c:pt idx="0">
                  <c:v>Mineco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8"/>
              <c:layout>
                <c:manualLayout>
                  <c:x val="0"/>
                  <c:y val="2.24719101123596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EDE-844A-91AB-DE9D53A920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'Economía y Prosperidad'!$I$2:$R$2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Vigente 
31-07-19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'Economía y Prosperidad'!$I$3:$R$3</c:f>
              <c:numCache>
                <c:formatCode>#,##0.0</c:formatCode>
                <c:ptCount val="10"/>
                <c:pt idx="0">
                  <c:v>239.57844408</c:v>
                </c:pt>
                <c:pt idx="1">
                  <c:v>261.42751744999958</c:v>
                </c:pt>
                <c:pt idx="2">
                  <c:v>546.37087679000001</c:v>
                </c:pt>
                <c:pt idx="3">
                  <c:v>360.24069813</c:v>
                </c:pt>
                <c:pt idx="4">
                  <c:v>405.358</c:v>
                </c:pt>
                <c:pt idx="5">
                  <c:v>431.23284000000001</c:v>
                </c:pt>
                <c:pt idx="6">
                  <c:v>366.45100000000002</c:v>
                </c:pt>
                <c:pt idx="7">
                  <c:v>378.73299999999978</c:v>
                </c:pt>
                <c:pt idx="8">
                  <c:v>391.02499999999992</c:v>
                </c:pt>
                <c:pt idx="9">
                  <c:v>404.04599999999999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94-994C-8D0A-B2A8FD9EC35A}"/>
            </c:ext>
          </c:extLst>
        </c:ser>
        <c:ser>
          <c:idx val="2"/>
          <c:order val="2"/>
          <c:tx>
            <c:strRef>
              <c:f>'Economía y Prosperidad'!$A$5</c:f>
              <c:strCache>
                <c:ptCount val="1"/>
                <c:pt idx="0">
                  <c:v>Inguat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GT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'Economía y Prosperidad'!$I$2:$R$2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Vigente 
31-07-19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'Economía y Prosperidad'!$I$5:$R$5</c:f>
              <c:numCache>
                <c:formatCode>#,##0.0</c:formatCode>
                <c:ptCount val="10"/>
                <c:pt idx="0">
                  <c:v>88.471316160000001</c:v>
                </c:pt>
                <c:pt idx="1">
                  <c:v>94.571625949999998</c:v>
                </c:pt>
                <c:pt idx="2">
                  <c:v>99.751471829999971</c:v>
                </c:pt>
                <c:pt idx="3">
                  <c:v>97.672714089999971</c:v>
                </c:pt>
                <c:pt idx="4">
                  <c:v>110.113</c:v>
                </c:pt>
                <c:pt idx="5">
                  <c:v>112.59699999999999</c:v>
                </c:pt>
                <c:pt idx="6">
                  <c:v>120.67100000000001</c:v>
                </c:pt>
                <c:pt idx="7">
                  <c:v>129.46899999999999</c:v>
                </c:pt>
                <c:pt idx="8">
                  <c:v>139.012</c:v>
                </c:pt>
                <c:pt idx="9">
                  <c:v>149.44900000000001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A94-994C-8D0A-B2A8FD9EC35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8"/>
        <c:overlap val="100"/>
        <c:axId val="2045469576"/>
        <c:axId val="2045465192"/>
      </c:barChart>
      <c:catAx>
        <c:axId val="2045469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GT"/>
          </a:p>
        </c:txPr>
        <c:crossAx val="2045465192"/>
        <c:crosses val="autoZero"/>
        <c:auto val="1"/>
        <c:lblAlgn val="ctr"/>
        <c:lblOffset val="100"/>
        <c:noMultiLvlLbl val="0"/>
      </c:catAx>
      <c:valAx>
        <c:axId val="2045465192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2045469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1704265221577602"/>
          <c:y val="0.87071716831325097"/>
          <c:w val="0.18108857545023799"/>
          <c:h val="4.4528257689083202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s-GT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  <a:round/>
    </a:ln>
    <a:effectLst/>
  </c:spPr>
  <c:txPr>
    <a:bodyPr/>
    <a:lstStyle/>
    <a:p>
      <a:pPr>
        <a:defRPr lang="es-MX">
          <a:latin typeface="+mn-lt"/>
          <a:cs typeface="Times New Roman" panose="02020603050405020304" pitchFamily="18" charset="0"/>
        </a:defRPr>
      </a:pPr>
      <a:endParaRPr lang="es-GT"/>
    </a:p>
  </c:txPr>
  <c:externalData r:id="rId1">
    <c:autoUpdate val="0"/>
  </c:externalData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3295513454451"/>
          <c:y val="3.87015989846601E-2"/>
          <c:w val="0.86725334245187402"/>
          <c:h val="0.64014089378016503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'Cuerpos de socorro (2)'!$C$10</c:f>
              <c:strCache>
                <c:ptCount val="1"/>
                <c:pt idx="0">
                  <c:v>CONRED</c:v>
                </c:pt>
              </c:strCache>
            </c:strRef>
          </c:tx>
          <c:invertIfNegative val="0"/>
          <c:cat>
            <c:strRef>
              <c:f>'Cuerpos de socorro (2)'!$D$9:$I$9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2019*</c:v>
                </c:pt>
                <c:pt idx="5">
                  <c:v>2020</c:v>
                </c:pt>
              </c:strCache>
            </c:strRef>
          </c:cat>
          <c:val>
            <c:numRef>
              <c:f>'Cuerpos de socorro (2)'!$D$10:$I$10</c:f>
              <c:numCache>
                <c:formatCode>0.0</c:formatCode>
                <c:ptCount val="6"/>
                <c:pt idx="0">
                  <c:v>71.8</c:v>
                </c:pt>
                <c:pt idx="1">
                  <c:v>66</c:v>
                </c:pt>
                <c:pt idx="2">
                  <c:v>84.5</c:v>
                </c:pt>
                <c:pt idx="3">
                  <c:v>105</c:v>
                </c:pt>
                <c:pt idx="4">
                  <c:v>105</c:v>
                </c:pt>
                <c:pt idx="5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DE-A54B-AFC3-5FBFA8F9186C}"/>
            </c:ext>
          </c:extLst>
        </c:ser>
        <c:ser>
          <c:idx val="2"/>
          <c:order val="1"/>
          <c:tx>
            <c:strRef>
              <c:f>'Cuerpos de socorro (2)'!$C$11</c:f>
              <c:strCache>
                <c:ptCount val="1"/>
                <c:pt idx="0">
                  <c:v>Insivumeh</c:v>
                </c:pt>
              </c:strCache>
            </c:strRef>
          </c:tx>
          <c:invertIfNegative val="0"/>
          <c:cat>
            <c:strRef>
              <c:f>'Cuerpos de socorro (2)'!$D$9:$I$9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2019*</c:v>
                </c:pt>
                <c:pt idx="5">
                  <c:v>2020</c:v>
                </c:pt>
              </c:strCache>
            </c:strRef>
          </c:cat>
          <c:val>
            <c:numRef>
              <c:f>'Cuerpos de socorro (2)'!$D$11:$I$11</c:f>
              <c:numCache>
                <c:formatCode>0.0</c:formatCode>
                <c:ptCount val="6"/>
                <c:pt idx="0">
                  <c:v>20.100000000000001</c:v>
                </c:pt>
                <c:pt idx="1">
                  <c:v>23.3</c:v>
                </c:pt>
                <c:pt idx="2">
                  <c:v>25.6</c:v>
                </c:pt>
                <c:pt idx="3">
                  <c:v>66.400000000000006</c:v>
                </c:pt>
                <c:pt idx="4">
                  <c:v>66.400000000000006</c:v>
                </c:pt>
                <c:pt idx="5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DE-A54B-AFC3-5FBFA8F9186C}"/>
            </c:ext>
          </c:extLst>
        </c:ser>
        <c:ser>
          <c:idx val="3"/>
          <c:order val="2"/>
          <c:tx>
            <c:strRef>
              <c:f>'Cuerpos de socorro (2)'!$C$12</c:f>
              <c:strCache>
                <c:ptCount val="1"/>
                <c:pt idx="0">
                  <c:v>CONAP</c:v>
                </c:pt>
              </c:strCache>
            </c:strRef>
          </c:tx>
          <c:invertIfNegative val="0"/>
          <c:cat>
            <c:strRef>
              <c:f>'Cuerpos de socorro (2)'!$D$9:$I$9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2019*</c:v>
                </c:pt>
                <c:pt idx="5">
                  <c:v>2020</c:v>
                </c:pt>
              </c:strCache>
            </c:strRef>
          </c:cat>
          <c:val>
            <c:numRef>
              <c:f>'Cuerpos de socorro (2)'!$D$12:$I$12</c:f>
              <c:numCache>
                <c:formatCode>0.0</c:formatCode>
                <c:ptCount val="6"/>
                <c:pt idx="0">
                  <c:v>82.9</c:v>
                </c:pt>
                <c:pt idx="1">
                  <c:v>95.7</c:v>
                </c:pt>
                <c:pt idx="2">
                  <c:v>101.5</c:v>
                </c:pt>
                <c:pt idx="3">
                  <c:v>123</c:v>
                </c:pt>
                <c:pt idx="4">
                  <c:v>123</c:v>
                </c:pt>
                <c:pt idx="5">
                  <c:v>127.8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3DE-A54B-AFC3-5FBFA8F9186C}"/>
            </c:ext>
          </c:extLst>
        </c:ser>
        <c:ser>
          <c:idx val="4"/>
          <c:order val="3"/>
          <c:tx>
            <c:strRef>
              <c:f>'Cuerpos de socorro (2)'!$C$13</c:f>
              <c:strCache>
                <c:ptCount val="1"/>
                <c:pt idx="0">
                  <c:v>C. Voluntario Bomberos</c:v>
                </c:pt>
              </c:strCache>
            </c:strRef>
          </c:tx>
          <c:invertIfNegative val="0"/>
          <c:cat>
            <c:strRef>
              <c:f>'Cuerpos de socorro (2)'!$D$9:$I$9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2019*</c:v>
                </c:pt>
                <c:pt idx="5">
                  <c:v>2020</c:v>
                </c:pt>
              </c:strCache>
            </c:strRef>
          </c:cat>
          <c:val>
            <c:numRef>
              <c:f>'Cuerpos de socorro (2)'!$D$13:$I$13</c:f>
              <c:numCache>
                <c:formatCode>0.0</c:formatCode>
                <c:ptCount val="6"/>
                <c:pt idx="0">
                  <c:v>47.5</c:v>
                </c:pt>
                <c:pt idx="1">
                  <c:v>80</c:v>
                </c:pt>
                <c:pt idx="2">
                  <c:v>90</c:v>
                </c:pt>
                <c:pt idx="3">
                  <c:v>100</c:v>
                </c:pt>
                <c:pt idx="4">
                  <c:v>100</c:v>
                </c:pt>
                <c:pt idx="5">
                  <c:v>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3DE-A54B-AFC3-5FBFA8F9186C}"/>
            </c:ext>
          </c:extLst>
        </c:ser>
        <c:ser>
          <c:idx val="5"/>
          <c:order val="4"/>
          <c:tx>
            <c:strRef>
              <c:f>'Cuerpos de socorro (2)'!$C$14</c:f>
              <c:strCache>
                <c:ptCount val="1"/>
                <c:pt idx="0">
                  <c:v>C. Bomberos Municipal </c:v>
                </c:pt>
              </c:strCache>
            </c:strRef>
          </c:tx>
          <c:invertIfNegative val="0"/>
          <c:cat>
            <c:strRef>
              <c:f>'Cuerpos de socorro (2)'!$D$9:$I$9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2019*</c:v>
                </c:pt>
                <c:pt idx="5">
                  <c:v>2020</c:v>
                </c:pt>
              </c:strCache>
            </c:strRef>
          </c:cat>
          <c:val>
            <c:numRef>
              <c:f>'Cuerpos de socorro (2)'!$D$14:$I$14</c:f>
              <c:numCache>
                <c:formatCode>0.0</c:formatCode>
                <c:ptCount val="6"/>
                <c:pt idx="0">
                  <c:v>14</c:v>
                </c:pt>
                <c:pt idx="1">
                  <c:v>14</c:v>
                </c:pt>
                <c:pt idx="2">
                  <c:v>24</c:v>
                </c:pt>
                <c:pt idx="3">
                  <c:v>17.5</c:v>
                </c:pt>
                <c:pt idx="4">
                  <c:v>17.5</c:v>
                </c:pt>
                <c:pt idx="5">
                  <c:v>17.5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3DE-A54B-AFC3-5FBFA8F9186C}"/>
            </c:ext>
          </c:extLst>
        </c:ser>
        <c:ser>
          <c:idx val="6"/>
          <c:order val="5"/>
          <c:tx>
            <c:strRef>
              <c:f>'Cuerpos de socorro (2)'!$C$15</c:f>
              <c:strCache>
                <c:ptCount val="1"/>
                <c:pt idx="0">
                  <c:v>Aso. Bomberos Mun. Departamentales</c:v>
                </c:pt>
              </c:strCache>
            </c:strRef>
          </c:tx>
          <c:invertIfNegative val="0"/>
          <c:cat>
            <c:strRef>
              <c:f>'Cuerpos de socorro (2)'!$D$9:$I$9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2019*</c:v>
                </c:pt>
                <c:pt idx="5">
                  <c:v>2020</c:v>
                </c:pt>
              </c:strCache>
            </c:strRef>
          </c:cat>
          <c:val>
            <c:numRef>
              <c:f>'Cuerpos de socorro (2)'!$D$15:$I$15</c:f>
              <c:numCache>
                <c:formatCode>0.0</c:formatCode>
                <c:ptCount val="6"/>
                <c:pt idx="0">
                  <c:v>40</c:v>
                </c:pt>
                <c:pt idx="1">
                  <c:v>39.700000000000003</c:v>
                </c:pt>
                <c:pt idx="2">
                  <c:v>45</c:v>
                </c:pt>
                <c:pt idx="3">
                  <c:v>50</c:v>
                </c:pt>
                <c:pt idx="4">
                  <c:v>27.9</c:v>
                </c:pt>
                <c:pt idx="5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3DE-A54B-AFC3-5FBFA8F9186C}"/>
            </c:ext>
          </c:extLst>
        </c:ser>
        <c:ser>
          <c:idx val="7"/>
          <c:order val="6"/>
          <c:tx>
            <c:strRef>
              <c:f>'Cuerpos de socorro (2)'!$C$16</c:f>
              <c:strCache>
                <c:ptCount val="1"/>
                <c:pt idx="0">
                  <c:v>CBM</c:v>
                </c:pt>
              </c:strCache>
            </c:strRef>
          </c:tx>
          <c:invertIfNegative val="0"/>
          <c:cat>
            <c:strRef>
              <c:f>'Cuerpos de socorro (2)'!$D$9:$I$9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2019*</c:v>
                </c:pt>
                <c:pt idx="5">
                  <c:v>2020</c:v>
                </c:pt>
              </c:strCache>
            </c:strRef>
          </c:cat>
          <c:val>
            <c:numRef>
              <c:f>'Cuerpos de socorro (2)'!$D$16:$I$16</c:f>
              <c:numCache>
                <c:formatCode>0.0</c:formatCode>
                <c:ptCount val="6"/>
                <c:pt idx="0">
                  <c:v>6</c:v>
                </c:pt>
                <c:pt idx="1">
                  <c:v>5.9</c:v>
                </c:pt>
                <c:pt idx="2">
                  <c:v>6</c:v>
                </c:pt>
                <c:pt idx="3">
                  <c:v>8</c:v>
                </c:pt>
                <c:pt idx="4">
                  <c:v>8</c:v>
                </c:pt>
                <c:pt idx="5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3DE-A54B-AFC3-5FBFA8F918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45132248"/>
        <c:axId val="2045135192"/>
      </c:barChart>
      <c:catAx>
        <c:axId val="20451322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45135192"/>
        <c:crosses val="autoZero"/>
        <c:auto val="1"/>
        <c:lblAlgn val="ctr"/>
        <c:lblOffset val="100"/>
        <c:noMultiLvlLbl val="0"/>
      </c:catAx>
      <c:valAx>
        <c:axId val="2045135192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204513224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3.4048118985126899E-2"/>
          <c:y val="0.77658871927520901"/>
          <c:w val="0.93468132108486401"/>
          <c:h val="0.19563353344429499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4.8246488157113902E-2"/>
          <c:y val="3.7261477982672403E-2"/>
          <c:w val="0.93556737122578904"/>
          <c:h val="0.77782543894091905"/>
        </c:manualLayout>
      </c:layout>
      <c:lineChart>
        <c:grouping val="standard"/>
        <c:varyColors val="0"/>
        <c:ser>
          <c:idx val="0"/>
          <c:order val="0"/>
          <c:tx>
            <c:strRef>
              <c:f>Hoja1!$C$3</c:f>
              <c:strCache>
                <c:ptCount val="1"/>
                <c:pt idx="0">
                  <c:v>Inversion/PIB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Hoja1!$D$2:$L$2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Hoja1!$D$3:$L$3</c:f>
              <c:numCache>
                <c:formatCode>General</c:formatCode>
                <c:ptCount val="9"/>
                <c:pt idx="0">
                  <c:v>2.2000000000000002</c:v>
                </c:pt>
                <c:pt idx="1">
                  <c:v>2.1</c:v>
                </c:pt>
                <c:pt idx="2">
                  <c:v>2.2999999999999998</c:v>
                </c:pt>
                <c:pt idx="3">
                  <c:v>2.319999999999999</c:v>
                </c:pt>
                <c:pt idx="4">
                  <c:v>2.57</c:v>
                </c:pt>
                <c:pt idx="5">
                  <c:v>2.81</c:v>
                </c:pt>
                <c:pt idx="6">
                  <c:v>2.82</c:v>
                </c:pt>
                <c:pt idx="7">
                  <c:v>2.84</c:v>
                </c:pt>
                <c:pt idx="8">
                  <c:v>2.81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5EB-864F-BD5E-90A12FCA3C2B}"/>
            </c:ext>
          </c:extLst>
        </c:ser>
        <c:ser>
          <c:idx val="1"/>
          <c:order val="1"/>
          <c:tx>
            <c:strRef>
              <c:f>Hoja1!$C$4</c:f>
              <c:strCache>
                <c:ptCount val="1"/>
                <c:pt idx="0">
                  <c:v>APP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Hoja1!$D$2:$L$2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Hoja1!$D$4:$L$4</c:f>
              <c:numCache>
                <c:formatCode>General</c:formatCode>
                <c:ptCount val="9"/>
                <c:pt idx="4">
                  <c:v>2.57</c:v>
                </c:pt>
                <c:pt idx="5">
                  <c:v>4.21</c:v>
                </c:pt>
                <c:pt idx="6">
                  <c:v>4.22</c:v>
                </c:pt>
                <c:pt idx="7">
                  <c:v>4.24</c:v>
                </c:pt>
                <c:pt idx="8">
                  <c:v>4.21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5EB-864F-BD5E-90A12FCA3C2B}"/>
            </c:ext>
          </c:extLst>
        </c:ser>
        <c:ser>
          <c:idx val="2"/>
          <c:order val="2"/>
          <c:tx>
            <c:strRef>
              <c:f>Hoja1!$C$5</c:f>
              <c:strCache>
                <c:ptCount val="1"/>
                <c:pt idx="0">
                  <c:v>Cumplimiento ODS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Hoja1!$D$2:$L$2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Hoja1!$D$5:$L$5</c:f>
              <c:numCache>
                <c:formatCode>General</c:formatCode>
                <c:ptCount val="9"/>
                <c:pt idx="4">
                  <c:v>2.57</c:v>
                </c:pt>
                <c:pt idx="5">
                  <c:v>6.01</c:v>
                </c:pt>
                <c:pt idx="6">
                  <c:v>6.02</c:v>
                </c:pt>
                <c:pt idx="7">
                  <c:v>6.04</c:v>
                </c:pt>
                <c:pt idx="8">
                  <c:v>6.01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5EB-864F-BD5E-90A12FCA3C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0190504"/>
        <c:axId val="2140462008"/>
      </c:lineChart>
      <c:catAx>
        <c:axId val="2140190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40462008"/>
        <c:crosses val="autoZero"/>
        <c:auto val="1"/>
        <c:lblAlgn val="ctr"/>
        <c:lblOffset val="100"/>
        <c:noMultiLvlLbl val="0"/>
      </c:catAx>
      <c:valAx>
        <c:axId val="2140462008"/>
        <c:scaling>
          <c:orientation val="minMax"/>
          <c:min val="1"/>
        </c:scaling>
        <c:delete val="0"/>
        <c:axPos val="l"/>
        <c:numFmt formatCode="General" sourceLinked="1"/>
        <c:majorTickMark val="out"/>
        <c:minorTickMark val="none"/>
        <c:tickLblPos val="nextTo"/>
        <c:crossAx val="2140190504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 rtl="0">
              <a:defRPr lang="es-GT" sz="1600" b="1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u="none" strike="noStrike" kern="1200" baseline="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Comparación</a:t>
            </a:r>
            <a:r>
              <a:rPr lang="en-US" sz="1600" b="1" i="0" u="none" strike="noStrike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de la </a:t>
            </a:r>
            <a:r>
              <a:rPr lang="en-US" sz="1600" b="1" i="0" u="none" strike="noStrike" kern="1200" baseline="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Tasa</a:t>
            </a:r>
            <a:r>
              <a:rPr lang="en-US" sz="1600" b="1" i="0" u="none" strike="noStrike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600" b="1" i="0" u="none" strike="noStrike" kern="1200" baseline="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Rendimiento</a:t>
            </a:r>
            <a:r>
              <a:rPr lang="en-US" sz="1600" b="1" i="0" u="none" strike="noStrike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Mercado </a:t>
            </a:r>
            <a:r>
              <a:rPr lang="en-US" sz="1600" b="1" i="0" u="none" strike="noStrike" kern="1200" baseline="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Primario</a:t>
            </a:r>
            <a:r>
              <a:rPr lang="en-US" sz="1600" b="1" i="0" u="none" strike="noStrike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. Eurobono 2004  y 2019  </a:t>
            </a:r>
            <a:endParaRPr lang="es-GT" sz="1600" b="1" i="0" u="none" strike="noStrike" kern="1200" baseline="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 rtl="0">
              <a:defRPr lang="es-GT" sz="1600" b="1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u="none" strike="noStrike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En (%)</a:t>
            </a:r>
            <a:endParaRPr lang="es-GT" sz="1600" b="1" i="0" u="none" strike="noStrike" kern="1200" baseline="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c:rich>
      </c:tx>
      <c:layout>
        <c:manualLayout>
          <c:xMode val="edge"/>
          <c:yMode val="edge"/>
          <c:x val="0.124656143260006"/>
          <c:y val="2.19174802901308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9304879115122"/>
          <c:y val="0.23541378756226899"/>
          <c:w val="0.79852892912612095"/>
          <c:h val="0.600367454068240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'[Informe de costo de colocaciones.xlsx]Tasas 34'!$A$1</c:f>
              <c:strCache>
                <c:ptCount val="1"/>
                <c:pt idx="0">
                  <c:v>Tasa de rendimiento Promedio Ponderada Anual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 w="19050">
              <a:solidFill>
                <a:schemeClr val="bg1">
                  <a:alpha val="9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1"/>
              <c:layout>
                <c:manualLayout>
                  <c:x val="0"/>
                  <c:y val="-2.52366014180188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D3B-ED44-8138-BFF0A3C555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="1" i="0">
                    <a:solidFill>
                      <a:schemeClr val="bg1">
                        <a:lumMod val="50000"/>
                      </a:schemeClr>
                    </a:solidFill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'[Informe de costo de colocaciones.xlsx]Tasas 34'!$A$4:$A$11</c:f>
              <c:strCache>
                <c:ptCount val="2"/>
                <c:pt idx="0">
                  <c:v>2004</c:v>
                </c:pt>
                <c:pt idx="1">
                  <c:v>2019/ Mayo</c:v>
                </c:pt>
              </c:strCache>
            </c:strRef>
          </c:cat>
          <c:val>
            <c:numRef>
              <c:f>'[Informe de costo de colocaciones.xlsx]Tasas 34'!$E$4:$E$11</c:f>
              <c:numCache>
                <c:formatCode>_(* #,##0.00_);_(* \(#,##0.00\);_(* "-"??_);_(@_)</c:formatCode>
                <c:ptCount val="2"/>
                <c:pt idx="0" formatCode="General">
                  <c:v>8.125</c:v>
                </c:pt>
                <c:pt idx="1">
                  <c:v>6.25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F9-6B4B-8A91-9F41A31729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9"/>
        <c:overlap val="52"/>
        <c:axId val="2139293944"/>
        <c:axId val="2139290696"/>
      </c:barChart>
      <c:catAx>
        <c:axId val="2139293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chemeClr val="bg1">
                    <a:lumMod val="50000"/>
                  </a:schemeClr>
                </a:solidFill>
              </a:defRPr>
            </a:pPr>
            <a:endParaRPr lang="es-GT"/>
          </a:p>
        </c:txPr>
        <c:crossAx val="2139290696"/>
        <c:crosses val="autoZero"/>
        <c:auto val="1"/>
        <c:lblAlgn val="ctr"/>
        <c:lblOffset val="100"/>
        <c:noMultiLvlLbl val="0"/>
      </c:catAx>
      <c:valAx>
        <c:axId val="2139290696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213929394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GT" sz="1400" dirty="0">
                <a:solidFill>
                  <a:schemeClr val="accent1">
                    <a:lumMod val="50000"/>
                  </a:schemeClr>
                </a:solidFill>
              </a:rPr>
              <a:t>Millones de quetzales</a:t>
            </a:r>
          </a:p>
        </c:rich>
      </c:tx>
      <c:layout>
        <c:manualLayout>
          <c:xMode val="edge"/>
          <c:yMode val="edge"/>
          <c:x val="0.35458115819954"/>
          <c:y val="2.8193827904874499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6.3549142899899796E-2"/>
          <c:y val="7.0687591459842797E-2"/>
          <c:w val="0.91975278243472502"/>
          <c:h val="0.77490468774369103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2014</c:v>
                </c:pt>
              </c:strCache>
            </c:strRef>
          </c:tx>
          <c:spPr>
            <a:ln w="28575" cap="rnd">
              <a:solidFill>
                <a:schemeClr val="accent2">
                  <a:lumMod val="75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Hoja1!$A$2:$A$13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Hoja1!$B$2:$B$13</c:f>
              <c:numCache>
                <c:formatCode>General</c:formatCode>
                <c:ptCount val="12"/>
                <c:pt idx="0">
                  <c:v>25</c:v>
                </c:pt>
                <c:pt idx="1">
                  <c:v>4</c:v>
                </c:pt>
                <c:pt idx="2">
                  <c:v>13</c:v>
                </c:pt>
                <c:pt idx="3">
                  <c:v>81</c:v>
                </c:pt>
                <c:pt idx="4">
                  <c:v>67</c:v>
                </c:pt>
                <c:pt idx="5">
                  <c:v>106</c:v>
                </c:pt>
                <c:pt idx="6">
                  <c:v>420</c:v>
                </c:pt>
                <c:pt idx="7">
                  <c:v>502</c:v>
                </c:pt>
                <c:pt idx="8">
                  <c:v>925</c:v>
                </c:pt>
                <c:pt idx="9">
                  <c:v>965</c:v>
                </c:pt>
                <c:pt idx="10">
                  <c:v>874</c:v>
                </c:pt>
                <c:pt idx="11" formatCode="#,##0">
                  <c:v>2213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DD1-40A6-8A41-20B84CFA3C90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2015</c:v>
                </c:pt>
              </c:strCache>
            </c:strRef>
          </c:tx>
          <c:spPr>
            <a:ln w="28575" cap="rnd">
              <a:solidFill>
                <a:schemeClr val="tx2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Hoja1!$A$2:$A$13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Hoja1!$C$2:$C$13</c:f>
              <c:numCache>
                <c:formatCode>General</c:formatCode>
                <c:ptCount val="12"/>
                <c:pt idx="0">
                  <c:v>55</c:v>
                </c:pt>
                <c:pt idx="1">
                  <c:v>402</c:v>
                </c:pt>
                <c:pt idx="2">
                  <c:v>250</c:v>
                </c:pt>
                <c:pt idx="3">
                  <c:v>645</c:v>
                </c:pt>
                <c:pt idx="4">
                  <c:v>222</c:v>
                </c:pt>
                <c:pt idx="5">
                  <c:v>604</c:v>
                </c:pt>
                <c:pt idx="6">
                  <c:v>937</c:v>
                </c:pt>
                <c:pt idx="7">
                  <c:v>949</c:v>
                </c:pt>
                <c:pt idx="8" formatCode="#,##0">
                  <c:v>1295</c:v>
                </c:pt>
                <c:pt idx="9" formatCode="#,##0">
                  <c:v>1769</c:v>
                </c:pt>
                <c:pt idx="10" formatCode="#,##0">
                  <c:v>1515</c:v>
                </c:pt>
                <c:pt idx="11" formatCode="#,##0">
                  <c:v>1008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DD1-40A6-8A41-20B84CFA3C90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2016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Hoja1!$A$2:$A$13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Hoja1!$D$2:$D$13</c:f>
              <c:numCache>
                <c:formatCode>General</c:formatCode>
                <c:ptCount val="12"/>
                <c:pt idx="0">
                  <c:v>233</c:v>
                </c:pt>
                <c:pt idx="1">
                  <c:v>149</c:v>
                </c:pt>
                <c:pt idx="2">
                  <c:v>256</c:v>
                </c:pt>
                <c:pt idx="3">
                  <c:v>50</c:v>
                </c:pt>
                <c:pt idx="4">
                  <c:v>55</c:v>
                </c:pt>
                <c:pt idx="5">
                  <c:v>251</c:v>
                </c:pt>
                <c:pt idx="6">
                  <c:v>92</c:v>
                </c:pt>
                <c:pt idx="7">
                  <c:v>60</c:v>
                </c:pt>
                <c:pt idx="8">
                  <c:v>40</c:v>
                </c:pt>
                <c:pt idx="9">
                  <c:v>179</c:v>
                </c:pt>
                <c:pt idx="10">
                  <c:v>95</c:v>
                </c:pt>
                <c:pt idx="11">
                  <c:v>303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DD1-40A6-8A41-20B84CFA3C90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2017</c:v>
                </c:pt>
              </c:strCache>
            </c:strRef>
          </c:tx>
          <c:spPr>
            <a:ln w="28575" cap="rnd">
              <a:solidFill>
                <a:schemeClr val="accent4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Hoja1!$A$2:$A$13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Hoja1!$E$2:$E$13</c:f>
              <c:numCache>
                <c:formatCode>General</c:formatCode>
                <c:ptCount val="12"/>
                <c:pt idx="0">
                  <c:v>128</c:v>
                </c:pt>
                <c:pt idx="1">
                  <c:v>106</c:v>
                </c:pt>
                <c:pt idx="2">
                  <c:v>175</c:v>
                </c:pt>
                <c:pt idx="3">
                  <c:v>148</c:v>
                </c:pt>
                <c:pt idx="4">
                  <c:v>360</c:v>
                </c:pt>
                <c:pt idx="5">
                  <c:v>354</c:v>
                </c:pt>
                <c:pt idx="6">
                  <c:v>387</c:v>
                </c:pt>
                <c:pt idx="7">
                  <c:v>388</c:v>
                </c:pt>
                <c:pt idx="8">
                  <c:v>400</c:v>
                </c:pt>
                <c:pt idx="9">
                  <c:v>132</c:v>
                </c:pt>
                <c:pt idx="10">
                  <c:v>134</c:v>
                </c:pt>
                <c:pt idx="11">
                  <c:v>493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DD1-40A6-8A41-20B84CFA3C90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2018</c:v>
                </c:pt>
              </c:strCache>
            </c:strRef>
          </c:tx>
          <c:spPr>
            <a:ln w="28575" cap="rnd">
              <a:solidFill>
                <a:schemeClr val="accent5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Hoja1!$A$2:$A$13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Hoja1!$F$2:$F$13</c:f>
              <c:numCache>
                <c:formatCode>General</c:formatCode>
                <c:ptCount val="12"/>
                <c:pt idx="0">
                  <c:v>56</c:v>
                </c:pt>
                <c:pt idx="1">
                  <c:v>99</c:v>
                </c:pt>
                <c:pt idx="2">
                  <c:v>106</c:v>
                </c:pt>
                <c:pt idx="3">
                  <c:v>424</c:v>
                </c:pt>
                <c:pt idx="4">
                  <c:v>109</c:v>
                </c:pt>
                <c:pt idx="5">
                  <c:v>344</c:v>
                </c:pt>
                <c:pt idx="6">
                  <c:v>392</c:v>
                </c:pt>
                <c:pt idx="7">
                  <c:v>128</c:v>
                </c:pt>
                <c:pt idx="8">
                  <c:v>384</c:v>
                </c:pt>
                <c:pt idx="9">
                  <c:v>468</c:v>
                </c:pt>
                <c:pt idx="10">
                  <c:v>277</c:v>
                </c:pt>
                <c:pt idx="11">
                  <c:v>390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DD1-40A6-8A41-20B84CFA3C90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2019</c:v>
                </c:pt>
              </c:strCache>
            </c:strRef>
          </c:tx>
          <c:spPr>
            <a:ln w="381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strRef>
              <c:f>Hoja1!$A$2:$A$13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Hoja1!$G$2:$G$13</c:f>
              <c:numCache>
                <c:formatCode>General</c:formatCode>
                <c:ptCount val="12"/>
                <c:pt idx="0">
                  <c:v>304</c:v>
                </c:pt>
                <c:pt idx="1">
                  <c:v>268</c:v>
                </c:pt>
                <c:pt idx="2">
                  <c:v>347</c:v>
                </c:pt>
                <c:pt idx="3">
                  <c:v>300</c:v>
                </c:pt>
                <c:pt idx="4">
                  <c:v>239</c:v>
                </c:pt>
                <c:pt idx="5">
                  <c:v>451</c:v>
                </c:pt>
                <c:pt idx="6">
                  <c:v>317</c:v>
                </c:pt>
                <c:pt idx="7">
                  <c:v>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DD1-40A6-8A41-20B84CFA3C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146430856"/>
        <c:axId val="-2145919160"/>
      </c:lineChart>
      <c:catAx>
        <c:axId val="-2146430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-2145919160"/>
        <c:crosses val="autoZero"/>
        <c:auto val="1"/>
        <c:lblAlgn val="ctr"/>
        <c:lblOffset val="100"/>
        <c:noMultiLvlLbl val="0"/>
      </c:catAx>
      <c:valAx>
        <c:axId val="-2145919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-2146430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518635266477101"/>
          <c:y val="0.93729949726469297"/>
          <c:w val="0.68078516570299097"/>
          <c:h val="4.84848168265962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G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GT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5415587267676001E-2"/>
          <c:y val="3.5938903863432202E-2"/>
          <c:w val="0.97581250759577098"/>
          <c:h val="0.9424977538185089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cat>
            <c:numRef>
              <c:f>'G-Funcionamiento '!$C$126:$C$169</c:f>
              <c:numCache>
                <c:formatCode>mmm\-yy</c:formatCode>
                <c:ptCount val="44"/>
                <c:pt idx="0">
                  <c:v>42370</c:v>
                </c:pt>
                <c:pt idx="1">
                  <c:v>42401</c:v>
                </c:pt>
                <c:pt idx="2">
                  <c:v>42430</c:v>
                </c:pt>
                <c:pt idx="3">
                  <c:v>42461</c:v>
                </c:pt>
                <c:pt idx="4">
                  <c:v>42491</c:v>
                </c:pt>
                <c:pt idx="5">
                  <c:v>42522</c:v>
                </c:pt>
                <c:pt idx="6">
                  <c:v>42552</c:v>
                </c:pt>
                <c:pt idx="7">
                  <c:v>42583</c:v>
                </c:pt>
                <c:pt idx="8">
                  <c:v>42614</c:v>
                </c:pt>
                <c:pt idx="9">
                  <c:v>42644</c:v>
                </c:pt>
                <c:pt idx="10">
                  <c:v>42675</c:v>
                </c:pt>
                <c:pt idx="11">
                  <c:v>42705</c:v>
                </c:pt>
                <c:pt idx="12">
                  <c:v>42736</c:v>
                </c:pt>
                <c:pt idx="13">
                  <c:v>42767</c:v>
                </c:pt>
                <c:pt idx="14">
                  <c:v>42795</c:v>
                </c:pt>
                <c:pt idx="15">
                  <c:v>42826</c:v>
                </c:pt>
                <c:pt idx="16">
                  <c:v>42856</c:v>
                </c:pt>
                <c:pt idx="17">
                  <c:v>42887</c:v>
                </c:pt>
                <c:pt idx="18">
                  <c:v>42917</c:v>
                </c:pt>
                <c:pt idx="19">
                  <c:v>42948</c:v>
                </c:pt>
                <c:pt idx="20">
                  <c:v>42979</c:v>
                </c:pt>
                <c:pt idx="21">
                  <c:v>43009</c:v>
                </c:pt>
                <c:pt idx="22">
                  <c:v>43040</c:v>
                </c:pt>
                <c:pt idx="23">
                  <c:v>43070</c:v>
                </c:pt>
                <c:pt idx="24">
                  <c:v>43101</c:v>
                </c:pt>
                <c:pt idx="25">
                  <c:v>43132</c:v>
                </c:pt>
                <c:pt idx="26">
                  <c:v>43160</c:v>
                </c:pt>
                <c:pt idx="27">
                  <c:v>43191</c:v>
                </c:pt>
                <c:pt idx="28">
                  <c:v>43221</c:v>
                </c:pt>
                <c:pt idx="29">
                  <c:v>43252</c:v>
                </c:pt>
                <c:pt idx="30">
                  <c:v>43282</c:v>
                </c:pt>
                <c:pt idx="31">
                  <c:v>43313</c:v>
                </c:pt>
                <c:pt idx="32">
                  <c:v>43344</c:v>
                </c:pt>
                <c:pt idx="33">
                  <c:v>43374</c:v>
                </c:pt>
                <c:pt idx="34">
                  <c:v>43405</c:v>
                </c:pt>
                <c:pt idx="35">
                  <c:v>43435</c:v>
                </c:pt>
                <c:pt idx="36">
                  <c:v>43466</c:v>
                </c:pt>
                <c:pt idx="37">
                  <c:v>43497</c:v>
                </c:pt>
                <c:pt idx="38">
                  <c:v>43525</c:v>
                </c:pt>
                <c:pt idx="39">
                  <c:v>43556</c:v>
                </c:pt>
                <c:pt idx="40">
                  <c:v>43586</c:v>
                </c:pt>
                <c:pt idx="41">
                  <c:v>43617</c:v>
                </c:pt>
                <c:pt idx="42">
                  <c:v>43647</c:v>
                </c:pt>
                <c:pt idx="43">
                  <c:v>43678</c:v>
                </c:pt>
              </c:numCache>
            </c:numRef>
          </c:cat>
          <c:val>
            <c:numRef>
              <c:f>'G-Funcionamiento '!$D$126:$D$169</c:f>
              <c:numCache>
                <c:formatCode>_(* #,##0.0_);_(* \(#,##0.0\);_(* "-"??_);_(@_)</c:formatCode>
                <c:ptCount val="44"/>
                <c:pt idx="0">
                  <c:v>4.1288742185096057</c:v>
                </c:pt>
                <c:pt idx="1">
                  <c:v>-3.385217414540477</c:v>
                </c:pt>
                <c:pt idx="2">
                  <c:v>-6.1538192448275861</c:v>
                </c:pt>
                <c:pt idx="3">
                  <c:v>-7.8577238977128587</c:v>
                </c:pt>
                <c:pt idx="4">
                  <c:v>-7.3148295875116514</c:v>
                </c:pt>
                <c:pt idx="5">
                  <c:v>-5.5062916131501121</c:v>
                </c:pt>
                <c:pt idx="6">
                  <c:v>-2.7264726015731782</c:v>
                </c:pt>
                <c:pt idx="7">
                  <c:v>-0.60186585990220398</c:v>
                </c:pt>
                <c:pt idx="8">
                  <c:v>1.6887211369112549</c:v>
                </c:pt>
                <c:pt idx="9">
                  <c:v>2.6071724713346209</c:v>
                </c:pt>
                <c:pt idx="10">
                  <c:v>3.8084877968757951</c:v>
                </c:pt>
                <c:pt idx="11">
                  <c:v>6.50900718826479</c:v>
                </c:pt>
                <c:pt idx="12">
                  <c:v>10.1392218017389</c:v>
                </c:pt>
                <c:pt idx="13">
                  <c:v>5.2787153063276406</c:v>
                </c:pt>
                <c:pt idx="14">
                  <c:v>1.867389250664544</c:v>
                </c:pt>
                <c:pt idx="15">
                  <c:v>5.433473820789132</c:v>
                </c:pt>
                <c:pt idx="16">
                  <c:v>7.7563556730188878</c:v>
                </c:pt>
                <c:pt idx="17">
                  <c:v>6.934448131724352</c:v>
                </c:pt>
                <c:pt idx="18">
                  <c:v>6.3668294284823901</c:v>
                </c:pt>
                <c:pt idx="19">
                  <c:v>4.9442119984682886</c:v>
                </c:pt>
                <c:pt idx="20">
                  <c:v>4.3322151860853486</c:v>
                </c:pt>
                <c:pt idx="21">
                  <c:v>4.4095956804476941</c:v>
                </c:pt>
                <c:pt idx="22">
                  <c:v>5.1945149627862381</c:v>
                </c:pt>
                <c:pt idx="23">
                  <c:v>6.2859003695646303</c:v>
                </c:pt>
                <c:pt idx="24">
                  <c:v>3.6794240972134422</c:v>
                </c:pt>
                <c:pt idx="25">
                  <c:v>5.3183287501230154</c:v>
                </c:pt>
                <c:pt idx="26">
                  <c:v>5.783192913628298</c:v>
                </c:pt>
                <c:pt idx="27">
                  <c:v>4.8259835880583051</c:v>
                </c:pt>
                <c:pt idx="28">
                  <c:v>3.7966094233812391</c:v>
                </c:pt>
                <c:pt idx="29">
                  <c:v>6.650647644181447</c:v>
                </c:pt>
                <c:pt idx="30">
                  <c:v>7.0870579125448216</c:v>
                </c:pt>
                <c:pt idx="31">
                  <c:v>7.3260776364621574</c:v>
                </c:pt>
                <c:pt idx="32">
                  <c:v>7.0426443016452094</c:v>
                </c:pt>
                <c:pt idx="33">
                  <c:v>8.4683161054304428</c:v>
                </c:pt>
                <c:pt idx="34">
                  <c:v>6.9698053557315944</c:v>
                </c:pt>
                <c:pt idx="35">
                  <c:v>5.7990956096553248</c:v>
                </c:pt>
                <c:pt idx="36">
                  <c:v>23.152003310380451</c:v>
                </c:pt>
                <c:pt idx="37">
                  <c:v>15.310081115678971</c:v>
                </c:pt>
                <c:pt idx="38">
                  <c:v>18.592395412318371</c:v>
                </c:pt>
                <c:pt idx="39">
                  <c:v>14.863108863300869</c:v>
                </c:pt>
                <c:pt idx="40">
                  <c:v>14.61709987064563</c:v>
                </c:pt>
                <c:pt idx="41">
                  <c:v>12.49738465067173</c:v>
                </c:pt>
                <c:pt idx="42">
                  <c:v>9.5232362502742962</c:v>
                </c:pt>
                <c:pt idx="43">
                  <c:v>9.8042585535817217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BF-462D-B5D1-C704883855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8791704"/>
        <c:axId val="2146368888"/>
      </c:barChart>
      <c:lineChart>
        <c:grouping val="standard"/>
        <c:varyColors val="0"/>
        <c:ser>
          <c:idx val="1"/>
          <c:order val="1"/>
          <c:spPr>
            <a:ln w="25400">
              <a:solidFill>
                <a:schemeClr val="accent5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1.4653627973922599E-2"/>
                  <c:y val="-3.83269833206333E-2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1BF-462D-B5D1-C70488385583}"/>
                </c:ext>
              </c:extLst>
            </c:dLbl>
            <c:dLbl>
              <c:idx val="1"/>
              <c:layout>
                <c:manualLayout>
                  <c:x val="-2.53068326136652E-2"/>
                  <c:y val="5.575226483786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DB5-4157-9034-C2D57270D92A}"/>
                </c:ext>
              </c:extLst>
            </c:dLbl>
            <c:dLbl>
              <c:idx val="2"/>
              <c:layout>
                <c:manualLayout>
                  <c:x val="-2.5073406146812301E-2"/>
                  <c:y val="3.9507521237264698E-2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1BF-462D-B5D1-C70488385583}"/>
                </c:ext>
              </c:extLst>
            </c:dLbl>
            <c:dLbl>
              <c:idx val="3"/>
              <c:layout>
                <c:manualLayout>
                  <c:x val="-1.8928795190923699E-2"/>
                  <c:y val="2.9868484181412702E-2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1BF-462D-B5D1-C70488385583}"/>
                </c:ext>
              </c:extLst>
            </c:dLbl>
            <c:dLbl>
              <c:idx val="4"/>
              <c:layout>
                <c:manualLayout>
                  <c:x val="-1.44302768605537E-2"/>
                  <c:y val="3.3416306832613797E-2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1BF-462D-B5D1-C70488385583}"/>
                </c:ext>
              </c:extLst>
            </c:dLbl>
            <c:dLbl>
              <c:idx val="5"/>
              <c:layout>
                <c:manualLayout>
                  <c:x val="-1.5630979595292499E-2"/>
                  <c:y val="2.99757288403466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6081871345029243E-2"/>
                      <c:h val="4.382763475320301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D1BF-462D-B5D1-C70488385583}"/>
                </c:ext>
              </c:extLst>
            </c:dLbl>
            <c:dLbl>
              <c:idx val="6"/>
              <c:layout>
                <c:manualLayout>
                  <c:x val="-1.8158834984336601E-2"/>
                  <c:y val="5.15389608556994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1BF-462D-B5D1-C70488385583}"/>
                </c:ext>
              </c:extLst>
            </c:dLbl>
            <c:dLbl>
              <c:idx val="7"/>
              <c:layout>
                <c:manualLayout>
                  <c:x val="-1.63336720006774E-2"/>
                  <c:y val="0.12319447972229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D1BF-462D-B5D1-C70488385583}"/>
                </c:ext>
              </c:extLst>
            </c:dLbl>
            <c:dLbl>
              <c:idx val="8"/>
              <c:layout>
                <c:manualLayout>
                  <c:x val="-1.9930488527643699E-2"/>
                  <c:y val="-4.17091411960602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1BF-462D-B5D1-C70488385583}"/>
                </c:ext>
              </c:extLst>
            </c:dLbl>
            <c:dLbl>
              <c:idx val="9"/>
              <c:layout>
                <c:manualLayout>
                  <c:x val="-1.95430530861062E-2"/>
                  <c:y val="-3.081534163068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56D-411F-BF8B-30F328D698C5}"/>
                </c:ext>
              </c:extLst>
            </c:dLbl>
            <c:dLbl>
              <c:idx val="11"/>
              <c:layout>
                <c:manualLayout>
                  <c:x val="-1.68234860163195E-2"/>
                  <c:y val="-5.24617441687713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455-4B91-9E8C-2C4D62927A49}"/>
                </c:ext>
              </c:extLst>
            </c:dLbl>
            <c:dLbl>
              <c:idx val="13"/>
              <c:layout>
                <c:manualLayout>
                  <c:x val="-1.1501989670645999E-2"/>
                  <c:y val="-4.2336804673609403E-2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1BF-462D-B5D1-C70488385583}"/>
                </c:ext>
              </c:extLst>
            </c:dLbl>
            <c:dLbl>
              <c:idx val="14"/>
              <c:layout>
                <c:manualLayout>
                  <c:x val="-1.9547371094742302E-2"/>
                  <c:y val="-5.3166821889199301E-2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1BF-462D-B5D1-C70488385583}"/>
                </c:ext>
              </c:extLst>
            </c:dLbl>
            <c:dLbl>
              <c:idx val="15"/>
              <c:layout>
                <c:manualLayout>
                  <c:x val="-2.3621285242570501E-2"/>
                  <c:y val="-2.5608048993875799E-2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1BF-462D-B5D1-C70488385583}"/>
                </c:ext>
              </c:extLst>
            </c:dLbl>
            <c:dLbl>
              <c:idx val="16"/>
              <c:layout>
                <c:manualLayout>
                  <c:x val="-1.54192701718737E-2"/>
                  <c:y val="-2.78474868060847E-2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1BF-462D-B5D1-C70488385583}"/>
                </c:ext>
              </c:extLst>
            </c:dLbl>
            <c:dLbl>
              <c:idx val="17"/>
              <c:layout>
                <c:manualLayout>
                  <c:x val="-1.3148759630852601E-2"/>
                  <c:y val="-2.5579262269635701E-2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1BF-462D-B5D1-C70488385583}"/>
                </c:ext>
              </c:extLst>
            </c:dLbl>
            <c:dLbl>
              <c:idx val="18"/>
              <c:layout>
                <c:manualLayout>
                  <c:x val="-1.45386504106342E-2"/>
                  <c:y val="-2.4482262297857899E-2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1BF-462D-B5D1-C70488385583}"/>
                </c:ext>
              </c:extLst>
            </c:dLbl>
            <c:dLbl>
              <c:idx val="19"/>
              <c:layout>
                <c:manualLayout>
                  <c:x val="-1.60815341630683E-2"/>
                  <c:y val="-3.40865859509496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91A-416D-86C5-532E1FFA8907}"/>
                </c:ext>
              </c:extLst>
            </c:dLbl>
            <c:dLbl>
              <c:idx val="23"/>
              <c:layout>
                <c:manualLayout>
                  <c:x val="-2.0723741769121E-2"/>
                  <c:y val="-4.1680073009741699E-2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1BF-462D-B5D1-C70488385583}"/>
                </c:ext>
              </c:extLst>
            </c:dLbl>
            <c:dLbl>
              <c:idx val="25"/>
              <c:layout>
                <c:manualLayout>
                  <c:x val="-1.09221318902968E-2"/>
                  <c:y val="-4.8867853782428097E-2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1BF-462D-B5D1-C70488385583}"/>
                </c:ext>
              </c:extLst>
            </c:dLbl>
            <c:dLbl>
              <c:idx val="35"/>
              <c:layout>
                <c:manualLayout>
                  <c:x val="-2.47135720938109E-2"/>
                  <c:y val="-3.80862472836056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455-4B91-9E8C-2C4D62927A49}"/>
                </c:ext>
              </c:extLst>
            </c:dLbl>
            <c:dLbl>
              <c:idx val="36"/>
              <c:layout>
                <c:manualLayout>
                  <c:x val="-2.2381000762001502E-2"/>
                  <c:y val="-3.091778850224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DB5-4157-9034-C2D57270D92A}"/>
                </c:ext>
              </c:extLst>
            </c:dLbl>
            <c:dLbl>
              <c:idx val="37"/>
              <c:layout>
                <c:manualLayout>
                  <c:x val="-1.54231648463299E-2"/>
                  <c:y val="-8.11257866960178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455-4B91-9E8C-2C4D62927A49}"/>
                </c:ext>
              </c:extLst>
            </c:dLbl>
            <c:dLbl>
              <c:idx val="38"/>
              <c:layout>
                <c:manualLayout>
                  <c:x val="-1.5004168345731801E-2"/>
                  <c:y val="-3.808618262339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774-439A-909D-BF4C0D7C4F8A}"/>
                </c:ext>
              </c:extLst>
            </c:dLbl>
            <c:dLbl>
              <c:idx val="39"/>
              <c:layout>
                <c:manualLayout>
                  <c:x val="-1.5245271432866201E-2"/>
                  <c:y val="-4.88678537824280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1D7-4C68-B5EA-1E14D73805F0}"/>
                </c:ext>
              </c:extLst>
            </c:dLbl>
            <c:dLbl>
              <c:idx val="40"/>
              <c:layout>
                <c:manualLayout>
                  <c:x val="-1.4850224367115399E-2"/>
                  <c:y val="-3.095645302401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6EC-474E-B5D7-6DF5F15992AE}"/>
                </c:ext>
              </c:extLst>
            </c:dLbl>
            <c:dLbl>
              <c:idx val="41"/>
              <c:layout>
                <c:manualLayout>
                  <c:x val="-1.0345610024553401E-2"/>
                  <c:y val="-3.081534163068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90C-4D6E-A622-382A078EB62F}"/>
                </c:ext>
              </c:extLst>
            </c:dLbl>
            <c:dLbl>
              <c:idx val="42"/>
              <c:layout>
                <c:manualLayout>
                  <c:x val="-1.5384895436457499E-2"/>
                  <c:y val="-3.80958428583524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91A-416D-86C5-532E1FFA8907}"/>
                </c:ext>
              </c:extLst>
            </c:dLbl>
            <c:dLbl>
              <c:idx val="43"/>
              <c:layout>
                <c:manualLayout>
                  <c:x val="-8.3962407924815796E-3"/>
                  <c:y val="-2.8175147461406098E-2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1BF-462D-B5D1-C70488385583}"/>
                </c:ext>
              </c:extLst>
            </c:dLbl>
            <c:dLbl>
              <c:idx val="44"/>
              <c:layout>
                <c:manualLayout>
                  <c:x val="-1.86142192752222E-2"/>
                  <c:y val="-4.8867853782428097E-2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1BF-462D-B5D1-C70488385583}"/>
                </c:ext>
              </c:extLst>
            </c:dLbl>
            <c:dLbl>
              <c:idx val="45"/>
              <c:layout>
                <c:manualLayout>
                  <c:x val="-2.13133720127089E-2"/>
                  <c:y val="-5.9649524941457803E-2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1BF-462D-B5D1-C70488385583}"/>
                </c:ext>
              </c:extLst>
            </c:dLbl>
            <c:dLbl>
              <c:idx val="46"/>
              <c:layout>
                <c:manualLayout>
                  <c:x val="-1.7543859649122799E-2"/>
                  <c:y val="-4.8867853782428097E-2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D1BF-462D-B5D1-C70488385583}"/>
                </c:ext>
              </c:extLst>
            </c:dLbl>
            <c:dLbl>
              <c:idx val="47"/>
              <c:layout>
                <c:manualLayout>
                  <c:x val="-2.1662604928242599E-2"/>
                  <c:y val="-0.13512150603816001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1BF-462D-B5D1-C70488385583}"/>
                </c:ext>
              </c:extLst>
            </c:dLbl>
            <c:dLbl>
              <c:idx val="49"/>
              <c:layout>
                <c:manualLayout>
                  <c:x val="-1.66802057947468E-2"/>
                  <c:y val="-7.40250864868307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91A-416D-86C5-532E1FFA8907}"/>
                </c:ext>
              </c:extLst>
            </c:dLbl>
            <c:dLbl>
              <c:idx val="51"/>
              <c:layout>
                <c:manualLayout>
                  <c:x val="-1.8709677419354798E-2"/>
                  <c:y val="-8.09945531002174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237-4741-A25F-327E696E0F0F}"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8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s-G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'G-Funcionamiento '!$C$126:$C$169</c:f>
              <c:numCache>
                <c:formatCode>mmm\-yy</c:formatCode>
                <c:ptCount val="44"/>
                <c:pt idx="0">
                  <c:v>42370</c:v>
                </c:pt>
                <c:pt idx="1">
                  <c:v>42401</c:v>
                </c:pt>
                <c:pt idx="2">
                  <c:v>42430</c:v>
                </c:pt>
                <c:pt idx="3">
                  <c:v>42461</c:v>
                </c:pt>
                <c:pt idx="4">
                  <c:v>42491</c:v>
                </c:pt>
                <c:pt idx="5">
                  <c:v>42522</c:v>
                </c:pt>
                <c:pt idx="6">
                  <c:v>42552</c:v>
                </c:pt>
                <c:pt idx="7">
                  <c:v>42583</c:v>
                </c:pt>
                <c:pt idx="8">
                  <c:v>42614</c:v>
                </c:pt>
                <c:pt idx="9">
                  <c:v>42644</c:v>
                </c:pt>
                <c:pt idx="10">
                  <c:v>42675</c:v>
                </c:pt>
                <c:pt idx="11">
                  <c:v>42705</c:v>
                </c:pt>
                <c:pt idx="12">
                  <c:v>42736</c:v>
                </c:pt>
                <c:pt idx="13">
                  <c:v>42767</c:v>
                </c:pt>
                <c:pt idx="14">
                  <c:v>42795</c:v>
                </c:pt>
                <c:pt idx="15">
                  <c:v>42826</c:v>
                </c:pt>
                <c:pt idx="16">
                  <c:v>42856</c:v>
                </c:pt>
                <c:pt idx="17">
                  <c:v>42887</c:v>
                </c:pt>
                <c:pt idx="18">
                  <c:v>42917</c:v>
                </c:pt>
                <c:pt idx="19">
                  <c:v>42948</c:v>
                </c:pt>
                <c:pt idx="20">
                  <c:v>42979</c:v>
                </c:pt>
                <c:pt idx="21">
                  <c:v>43009</c:v>
                </c:pt>
                <c:pt idx="22">
                  <c:v>43040</c:v>
                </c:pt>
                <c:pt idx="23">
                  <c:v>43070</c:v>
                </c:pt>
                <c:pt idx="24">
                  <c:v>43101</c:v>
                </c:pt>
                <c:pt idx="25">
                  <c:v>43132</c:v>
                </c:pt>
                <c:pt idx="26">
                  <c:v>43160</c:v>
                </c:pt>
                <c:pt idx="27">
                  <c:v>43191</c:v>
                </c:pt>
                <c:pt idx="28">
                  <c:v>43221</c:v>
                </c:pt>
                <c:pt idx="29">
                  <c:v>43252</c:v>
                </c:pt>
                <c:pt idx="30">
                  <c:v>43282</c:v>
                </c:pt>
                <c:pt idx="31">
                  <c:v>43313</c:v>
                </c:pt>
                <c:pt idx="32">
                  <c:v>43344</c:v>
                </c:pt>
                <c:pt idx="33">
                  <c:v>43374</c:v>
                </c:pt>
                <c:pt idx="34">
                  <c:v>43405</c:v>
                </c:pt>
                <c:pt idx="35">
                  <c:v>43435</c:v>
                </c:pt>
                <c:pt idx="36">
                  <c:v>43466</c:v>
                </c:pt>
                <c:pt idx="37">
                  <c:v>43497</c:v>
                </c:pt>
                <c:pt idx="38">
                  <c:v>43525</c:v>
                </c:pt>
                <c:pt idx="39">
                  <c:v>43556</c:v>
                </c:pt>
                <c:pt idx="40">
                  <c:v>43586</c:v>
                </c:pt>
                <c:pt idx="41">
                  <c:v>43617</c:v>
                </c:pt>
                <c:pt idx="42">
                  <c:v>43647</c:v>
                </c:pt>
                <c:pt idx="43">
                  <c:v>43678</c:v>
                </c:pt>
              </c:numCache>
            </c:numRef>
          </c:cat>
          <c:val>
            <c:numRef>
              <c:f>'G-Funcionamiento '!$E$126:$E$169</c:f>
              <c:numCache>
                <c:formatCode>_(* #,##0.0_);_(* \(#,##0.0\);_(* "-"??_);_(@_)</c:formatCode>
                <c:ptCount val="44"/>
                <c:pt idx="0">
                  <c:v>4.1288742185096057</c:v>
                </c:pt>
                <c:pt idx="1">
                  <c:v>-3.385217414540477</c:v>
                </c:pt>
                <c:pt idx="2">
                  <c:v>-6.1538192448275861</c:v>
                </c:pt>
                <c:pt idx="3">
                  <c:v>-7.8577238977128587</c:v>
                </c:pt>
                <c:pt idx="4">
                  <c:v>-7.3148295875116514</c:v>
                </c:pt>
                <c:pt idx="5">
                  <c:v>-5.5062916131501121</c:v>
                </c:pt>
                <c:pt idx="6">
                  <c:v>-2.7264726015731782</c:v>
                </c:pt>
                <c:pt idx="7">
                  <c:v>-0.60186585990220398</c:v>
                </c:pt>
                <c:pt idx="8">
                  <c:v>1.6887211369112549</c:v>
                </c:pt>
                <c:pt idx="9">
                  <c:v>2.6071724713346209</c:v>
                </c:pt>
                <c:pt idx="10">
                  <c:v>3.8084877968757951</c:v>
                </c:pt>
                <c:pt idx="11">
                  <c:v>6.50900718826479</c:v>
                </c:pt>
                <c:pt idx="12">
                  <c:v>10.1392218017389</c:v>
                </c:pt>
                <c:pt idx="13">
                  <c:v>5.2787153063276406</c:v>
                </c:pt>
                <c:pt idx="14">
                  <c:v>1.867389250664544</c:v>
                </c:pt>
                <c:pt idx="15">
                  <c:v>5.433473820789132</c:v>
                </c:pt>
                <c:pt idx="16">
                  <c:v>7.7563556730188878</c:v>
                </c:pt>
                <c:pt idx="17">
                  <c:v>6.934448131724352</c:v>
                </c:pt>
                <c:pt idx="18">
                  <c:v>6.3668294284823901</c:v>
                </c:pt>
                <c:pt idx="19">
                  <c:v>4.9442119984682886</c:v>
                </c:pt>
                <c:pt idx="20">
                  <c:v>4.3322151860853486</c:v>
                </c:pt>
                <c:pt idx="21">
                  <c:v>4.4095956804476941</c:v>
                </c:pt>
                <c:pt idx="22">
                  <c:v>5.1945149627862381</c:v>
                </c:pt>
                <c:pt idx="23">
                  <c:v>6.2859003695646303</c:v>
                </c:pt>
                <c:pt idx="24">
                  <c:v>3.6794240972134422</c:v>
                </c:pt>
                <c:pt idx="25">
                  <c:v>5.3183287501230154</c:v>
                </c:pt>
                <c:pt idx="26">
                  <c:v>5.783192913628298</c:v>
                </c:pt>
                <c:pt idx="27">
                  <c:v>4.8259835880583051</c:v>
                </c:pt>
                <c:pt idx="28">
                  <c:v>3.7966094233812391</c:v>
                </c:pt>
                <c:pt idx="29">
                  <c:v>6.650647644181447</c:v>
                </c:pt>
                <c:pt idx="30">
                  <c:v>7.0870579125448216</c:v>
                </c:pt>
                <c:pt idx="31">
                  <c:v>7.3260776364621574</c:v>
                </c:pt>
                <c:pt idx="32">
                  <c:v>7.0426443016452094</c:v>
                </c:pt>
                <c:pt idx="33">
                  <c:v>8.4683161054304428</c:v>
                </c:pt>
                <c:pt idx="34">
                  <c:v>6.9698053557315944</c:v>
                </c:pt>
                <c:pt idx="35">
                  <c:v>5.7990956096553248</c:v>
                </c:pt>
                <c:pt idx="36">
                  <c:v>23.152003310380451</c:v>
                </c:pt>
                <c:pt idx="37">
                  <c:v>15.310081115678971</c:v>
                </c:pt>
                <c:pt idx="38">
                  <c:v>18.592395412318371</c:v>
                </c:pt>
                <c:pt idx="39">
                  <c:v>14.863108863300869</c:v>
                </c:pt>
                <c:pt idx="40">
                  <c:v>14.61709987064563</c:v>
                </c:pt>
                <c:pt idx="41">
                  <c:v>12.49738465067173</c:v>
                </c:pt>
                <c:pt idx="42">
                  <c:v>9.5232362502742962</c:v>
                </c:pt>
                <c:pt idx="43">
                  <c:v>9.8042585535817217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2-D1BF-462D-B5D1-C704883855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88791704"/>
        <c:axId val="2146368888"/>
      </c:lineChart>
      <c:dateAx>
        <c:axId val="2088791704"/>
        <c:scaling>
          <c:orientation val="minMax"/>
        </c:scaling>
        <c:delete val="0"/>
        <c:axPos val="b"/>
        <c:numFmt formatCode="mmm\-yy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GT"/>
          </a:p>
        </c:txPr>
        <c:crossAx val="2146368888"/>
        <c:crosses val="autoZero"/>
        <c:auto val="1"/>
        <c:lblOffset val="100"/>
        <c:baseTimeUnit val="months"/>
        <c:majorUnit val="1"/>
        <c:majorTimeUnit val="months"/>
      </c:dateAx>
      <c:valAx>
        <c:axId val="2146368888"/>
        <c:scaling>
          <c:orientation val="minMax"/>
        </c:scaling>
        <c:delete val="1"/>
        <c:axPos val="l"/>
        <c:numFmt formatCode="_(* #,##0.0_);_(* \(#,##0.0\);_(* &quot;-&quot;??_);_(@_)" sourceLinked="1"/>
        <c:majorTickMark val="out"/>
        <c:minorTickMark val="none"/>
        <c:tickLblPos val="nextTo"/>
        <c:crossAx val="2088791704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GT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75609570252972E-2"/>
          <c:y val="3.7289972899728997E-2"/>
          <c:w val="0.98150653700451196"/>
          <c:h val="0.9446603380184960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2.1504283924277802E-3"/>
                  <c:y val="-3.585140018066850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E3C-4A32-AAAC-172427CF64F9}"/>
                </c:ext>
              </c:extLst>
            </c:dLbl>
            <c:dLbl>
              <c:idx val="1"/>
              <c:layout>
                <c:manualLayout>
                  <c:x val="-3.1511395577229202E-3"/>
                  <c:y val="-4.0769252484191498E-2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B03-4C1F-9B5D-51CDC7EFC3E1}"/>
                </c:ext>
              </c:extLst>
            </c:dLbl>
            <c:dLbl>
              <c:idx val="2"/>
              <c:layout>
                <c:manualLayout>
                  <c:x val="-3.44593450506282E-3"/>
                  <c:y val="-1.43941960252936E-2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B03-4C1F-9B5D-51CDC7EFC3E1}"/>
                </c:ext>
              </c:extLst>
            </c:dLbl>
            <c:dLbl>
              <c:idx val="3"/>
              <c:layout>
                <c:manualLayout>
                  <c:x val="-4.5197941007145501E-3"/>
                  <c:y val="-1.11859191508582E-2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B03-4C1F-9B5D-51CDC7EFC3E1}"/>
                </c:ext>
              </c:extLst>
            </c:dLbl>
            <c:dLbl>
              <c:idx val="4"/>
              <c:layout>
                <c:manualLayout>
                  <c:x val="1.1862067797758101E-3"/>
                  <c:y val="-1.1924401535682199E-2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B03-4C1F-9B5D-51CDC7EFC3E1}"/>
                </c:ext>
              </c:extLst>
            </c:dLbl>
            <c:dLbl>
              <c:idx val="5"/>
              <c:layout>
                <c:manualLayout>
                  <c:x val="0"/>
                  <c:y val="-5.6985631033409E-2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B03-4C1F-9B5D-51CDC7EFC3E1}"/>
                </c:ext>
              </c:extLst>
            </c:dLbl>
            <c:dLbl>
              <c:idx val="6"/>
              <c:layout>
                <c:manualLayout>
                  <c:x val="-2.3334687933895702E-3"/>
                  <c:y val="-3.0928184281842799E-3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B03-4C1F-9B5D-51CDC7EFC3E1}"/>
                </c:ext>
              </c:extLst>
            </c:dLbl>
            <c:dLbl>
              <c:idx val="7"/>
              <c:layout>
                <c:manualLayout>
                  <c:x val="1.9751769446982399E-4"/>
                  <c:y val="-2.2597391598916002E-2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B03-4C1F-9B5D-51CDC7EFC3E1}"/>
                </c:ext>
              </c:extLst>
            </c:dLbl>
            <c:dLbl>
              <c:idx val="8"/>
              <c:layout>
                <c:manualLayout>
                  <c:x val="3.03819820687552E-3"/>
                  <c:y val="-1.1542921541587E-2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B03-4C1F-9B5D-51CDC7EFC3E1}"/>
                </c:ext>
              </c:extLst>
            </c:dLbl>
            <c:dLbl>
              <c:idx val="9"/>
              <c:layout>
                <c:manualLayout>
                  <c:x val="2.5797521080970901E-3"/>
                  <c:y val="-1.7070347786811099E-2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B03-4C1F-9B5D-51CDC7EFC3E1}"/>
                </c:ext>
              </c:extLst>
            </c:dLbl>
            <c:dLbl>
              <c:idx val="10"/>
              <c:layout>
                <c:manualLayout>
                  <c:x val="8.5001185275491897E-5"/>
                  <c:y val="-3.7464430894308801E-2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B03-4C1F-9B5D-51CDC7EFC3E1}"/>
                </c:ext>
              </c:extLst>
            </c:dLbl>
            <c:dLbl>
              <c:idx val="11"/>
              <c:layout>
                <c:manualLayout>
                  <c:x val="-3.80408911123673E-3"/>
                  <c:y val="-3.8480032650458499E-3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B03-4C1F-9B5D-51CDC7EFC3E1}"/>
                </c:ext>
              </c:extLst>
            </c:dLbl>
            <c:dLbl>
              <c:idx val="12"/>
              <c:layout>
                <c:manualLayout>
                  <c:x val="4.41192742981326E-3"/>
                  <c:y val="2.96573097854294E-7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B03-4C1F-9B5D-51CDC7EFC3E1}"/>
                </c:ext>
              </c:extLst>
            </c:dLbl>
            <c:dLbl>
              <c:idx val="13"/>
              <c:layout>
                <c:manualLayout>
                  <c:x val="-5.4599597068715503E-3"/>
                  <c:y val="-3.4946987558758497E-2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B03-4C1F-9B5D-51CDC7EFC3E1}"/>
                </c:ext>
              </c:extLst>
            </c:dLbl>
            <c:dLbl>
              <c:idx val="14"/>
              <c:layout>
                <c:manualLayout>
                  <c:x val="-8.9906299655207501E-3"/>
                  <c:y val="-7.6957753162210703E-3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B03-4C1F-9B5D-51CDC7EFC3E1}"/>
                </c:ext>
              </c:extLst>
            </c:dLbl>
            <c:dLbl>
              <c:idx val="15"/>
              <c:layout>
                <c:manualLayout>
                  <c:x val="-4.7551113890459198E-3"/>
                  <c:y val="-7.6961580262833798E-3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B03-4C1F-9B5D-51CDC7EFC3E1}"/>
                </c:ext>
              </c:extLst>
            </c:dLbl>
            <c:dLbl>
              <c:idx val="16"/>
              <c:layout>
                <c:manualLayout>
                  <c:x val="9.5102227780918304E-4"/>
                  <c:y val="-5.7720048975688802E-3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B03-4C1F-9B5D-51CDC7EFC3E1}"/>
                </c:ext>
              </c:extLst>
            </c:dLbl>
            <c:dLbl>
              <c:idx val="17"/>
              <c:layout>
                <c:manualLayout>
                  <c:x val="8.5592005002826498E-3"/>
                  <c:y val="-2.5012021222798501E-2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DB03-4C1F-9B5D-51CDC7EFC3E1}"/>
                </c:ext>
              </c:extLst>
            </c:dLbl>
            <c:dLbl>
              <c:idx val="18"/>
              <c:layout>
                <c:manualLayout>
                  <c:x val="-3.7259981712892397E-4"/>
                  <c:y val="-1.9502597109304399E-2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B03-4C1F-9B5D-51CDC7EFC3E1}"/>
                </c:ext>
              </c:extLst>
            </c:dLbl>
            <c:dLbl>
              <c:idx val="19"/>
              <c:layout>
                <c:manualLayout>
                  <c:x val="-1.32361407429976E-3"/>
                  <c:y val="-2.9469286359530299E-2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DB03-4C1F-9B5D-51CDC7EFC3E1}"/>
                </c:ext>
              </c:extLst>
            </c:dLbl>
            <c:dLbl>
              <c:idx val="20"/>
              <c:layout>
                <c:manualLayout>
                  <c:x val="6.6571559446642796E-3"/>
                  <c:y val="-1.7316014692706602E-2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B03-4C1F-9B5D-51CDC7EFC3E1}"/>
                </c:ext>
              </c:extLst>
            </c:dLbl>
            <c:dLbl>
              <c:idx val="21"/>
              <c:layout>
                <c:manualLayout>
                  <c:x val="4.3825561312607897E-3"/>
                  <c:y val="-2.4223125564588999E-2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DB03-4C1F-9B5D-51CDC7EFC3E1}"/>
                </c:ext>
              </c:extLst>
            </c:dLbl>
            <c:dLbl>
              <c:idx val="22"/>
              <c:layout>
                <c:manualLayout>
                  <c:x val="4.5429916353415298E-4"/>
                  <c:y val="-3.9650801716350402E-2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B03-4C1F-9B5D-51CDC7EFC3E1}"/>
                </c:ext>
              </c:extLst>
            </c:dLbl>
            <c:dLbl>
              <c:idx val="23"/>
              <c:layout>
                <c:manualLayout>
                  <c:x val="2.3955264316434699E-3"/>
                  <c:y val="-3.7663730803974699E-3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B03-4C1F-9B5D-51CDC7EFC3E1}"/>
                </c:ext>
              </c:extLst>
            </c:dLbl>
            <c:dLbl>
              <c:idx val="24"/>
              <c:layout>
                <c:manualLayout>
                  <c:x val="-3.27466219648481E-3"/>
                  <c:y val="-8.286190153568190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DB03-4C1F-9B5D-51CDC7EFC3E1}"/>
                </c:ext>
              </c:extLst>
            </c:dLbl>
            <c:dLbl>
              <c:idx val="25"/>
              <c:layout>
                <c:manualLayout>
                  <c:x val="-2.67982322462672E-3"/>
                  <c:y val="-7.8067411924119298E-2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B03-4C1F-9B5D-51CDC7EFC3E1}"/>
                </c:ext>
              </c:extLst>
            </c:dLbl>
            <c:dLbl>
              <c:idx val="26"/>
              <c:layout>
                <c:manualLayout>
                  <c:x val="-9.7184124081411505E-4"/>
                  <c:y val="-7.5691056910569099E-2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B03-4C1F-9B5D-51CDC7EFC3E1}"/>
                </c:ext>
              </c:extLst>
            </c:dLbl>
            <c:dLbl>
              <c:idx val="27"/>
              <c:layout>
                <c:manualLayout>
                  <c:x val="-3.80408911123673E-3"/>
                  <c:y val="-1.15440097951378E-2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B03-4C1F-9B5D-51CDC7EFC3E1}"/>
                </c:ext>
              </c:extLst>
            </c:dLbl>
            <c:dLbl>
              <c:idx val="28"/>
              <c:layout>
                <c:manualLayout>
                  <c:x val="-1.7923058688069399E-3"/>
                  <c:y val="-6.5605239385727199E-3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DB03-4C1F-9B5D-51CDC7EFC3E1}"/>
                </c:ext>
              </c:extLst>
            </c:dLbl>
            <c:dLbl>
              <c:idx val="29"/>
              <c:layout>
                <c:manualLayout>
                  <c:x val="-5.0896576247079902E-3"/>
                  <c:y val="-8.2034778681120205E-3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DB03-4C1F-9B5D-51CDC7EFC3E1}"/>
                </c:ext>
              </c:extLst>
            </c:dLbl>
            <c:dLbl>
              <c:idx val="30"/>
              <c:layout>
                <c:manualLayout>
                  <c:x val="-8.3528057164151601E-4"/>
                  <c:y val="-3.8479561878952801E-3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DB03-4C1F-9B5D-51CDC7EFC3E1}"/>
                </c:ext>
              </c:extLst>
            </c:dLbl>
            <c:dLbl>
              <c:idx val="31"/>
              <c:layout>
                <c:manualLayout>
                  <c:x val="-4.06091327274873E-3"/>
                  <c:y val="-6.9051305263837396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07D-4F34-8076-5116AE7B7203}"/>
                </c:ext>
              </c:extLst>
            </c:dLbl>
            <c:dLbl>
              <c:idx val="33"/>
              <c:layout>
                <c:manualLayout>
                  <c:x val="-5.2177520403686698E-4"/>
                  <c:y val="-3.9295392953930201E-3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DB03-4C1F-9B5D-51CDC7EFC3E1}"/>
                </c:ext>
              </c:extLst>
            </c:dLbl>
            <c:dLbl>
              <c:idx val="34"/>
              <c:layout>
                <c:manualLayout>
                  <c:x val="-2.5230282095568598E-3"/>
                  <c:y val="-9.8828477868112708E-3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DB03-4C1F-9B5D-51CDC7EFC3E1}"/>
                </c:ext>
              </c:extLst>
            </c:dLbl>
            <c:dLbl>
              <c:idx val="35"/>
              <c:layout>
                <c:manualLayout>
                  <c:x val="-1.9438518066985E-3"/>
                  <c:y val="0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DB03-4C1F-9B5D-51CDC7EFC3E1}"/>
                </c:ext>
              </c:extLst>
            </c:dLbl>
            <c:dLbl>
              <c:idx val="36"/>
              <c:layout>
                <c:manualLayout>
                  <c:x val="-3.5590436520031099E-3"/>
                  <c:y val="-8.7898035230352306E-2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DB03-4C1F-9B5D-51CDC7EFC3E1}"/>
                </c:ext>
              </c:extLst>
            </c:dLbl>
            <c:dLbl>
              <c:idx val="37"/>
              <c:layout>
                <c:manualLayout>
                  <c:x val="-1.14462054251753E-2"/>
                  <c:y val="-1.5428240740740701E-2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DB03-4C1F-9B5D-51CDC7EFC3E1}"/>
                </c:ext>
              </c:extLst>
            </c:dLbl>
            <c:dLbl>
              <c:idx val="38"/>
              <c:layout>
                <c:manualLayout>
                  <c:x val="-4.8741068102544803E-3"/>
                  <c:y val="-9.7699299909665693E-3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DB03-4C1F-9B5D-51CDC7EFC3E1}"/>
                </c:ext>
              </c:extLst>
            </c:dLbl>
            <c:dLbl>
              <c:idx val="39"/>
              <c:layout>
                <c:manualLayout>
                  <c:x val="-1.20500186257593E-3"/>
                  <c:y val="-9.4588414634146304E-3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DB03-4C1F-9B5D-51CDC7EFC3E1}"/>
                </c:ext>
              </c:extLst>
            </c:dLbl>
            <c:dLbl>
              <c:idx val="40"/>
              <c:layout>
                <c:manualLayout>
                  <c:x val="5.90292593721411E-3"/>
                  <c:y val="7.9782068654019895E-3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DB03-4C1F-9B5D-51CDC7EFC3E1}"/>
                </c:ext>
              </c:extLst>
            </c:dLbl>
            <c:dLbl>
              <c:idx val="41"/>
              <c:layout>
                <c:manualLayout>
                  <c:x val="3.047681939788E-3"/>
                  <c:y val="-4.3202913279132803E-2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DB03-4C1F-9B5D-51CDC7EFC3E1}"/>
                </c:ext>
              </c:extLst>
            </c:dLbl>
            <c:dLbl>
              <c:idx val="42"/>
              <c:layout>
                <c:manualLayout>
                  <c:x val="-3.22564258864167E-3"/>
                  <c:y val="-5.7717931345980097E-3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DB03-4C1F-9B5D-51CDC7EFC3E1}"/>
                </c:ext>
              </c:extLst>
            </c:dLbl>
            <c:dLbl>
              <c:idx val="43"/>
              <c:layout>
                <c:manualLayout>
                  <c:x val="0"/>
                  <c:y val="-2.509598012646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E3C-4A32-AAAC-172427CF64F9}"/>
                </c:ext>
              </c:extLst>
            </c:dLbl>
            <c:dLbl>
              <c:idx val="44"/>
              <c:layout>
                <c:manualLayout>
                  <c:x val="-1.2712926275865999E-3"/>
                  <c:y val="1.9529132791327301E-3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DB03-4C1F-9B5D-51CDC7EFC3E1}"/>
                </c:ext>
              </c:extLst>
            </c:dLbl>
            <c:dLbl>
              <c:idx val="45"/>
              <c:layout>
                <c:manualLayout>
                  <c:x val="8.6372718344678099E-4"/>
                  <c:y val="-7.7142615176151799E-3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DB03-4C1F-9B5D-51CDC7EFC3E1}"/>
                </c:ext>
              </c:extLst>
            </c:dLbl>
            <c:dLbl>
              <c:idx val="46"/>
              <c:layout>
                <c:manualLayout>
                  <c:x val="9.7717498052745906E-4"/>
                  <c:y val="3.94760614272809E-3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DB03-4C1F-9B5D-51CDC7EFC3E1}"/>
                </c:ext>
              </c:extLst>
            </c:dLbl>
            <c:dLbl>
              <c:idx val="47"/>
              <c:layout>
                <c:manualLayout>
                  <c:x val="-3.27466219648481E-3"/>
                  <c:y val="-2.3686201445347801E-2"/>
                </c:manualLayout>
              </c:layout>
              <c:spPr/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s-G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DB03-4C1F-9B5D-51CDC7EFC3E1}"/>
                </c:ext>
              </c:extLst>
            </c:dLbl>
            <c:dLbl>
              <c:idx val="48"/>
              <c:layout>
                <c:manualLayout>
                  <c:x val="-6.4512851772835101E-3"/>
                  <c:y val="-3.226626016260159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E3C-4A32-AAAC-172427CF64F9}"/>
                </c:ext>
              </c:extLst>
            </c:dLbl>
            <c:dLbl>
              <c:idx val="49"/>
              <c:layout>
                <c:manualLayout>
                  <c:x val="-8.6017135697112907E-3"/>
                  <c:y val="-3.2863403858100398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E3C-4A32-AAAC-172427CF64F9}"/>
                </c:ext>
              </c:extLst>
            </c:dLbl>
            <c:dLbl>
              <c:idx val="50"/>
              <c:layout>
                <c:manualLayout>
                  <c:x val="-4.3008567848555699E-3"/>
                  <c:y val="-7.1702800361337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E3C-4A32-AAAC-172427CF64F9}"/>
                </c:ext>
              </c:extLst>
            </c:dLbl>
            <c:dLbl>
              <c:idx val="52"/>
              <c:layout>
                <c:manualLayout>
                  <c:x val="0"/>
                  <c:y val="-2.151084010840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E3C-4A32-AAAC-172427CF64F9}"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8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s-G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'G-Inversión'!$C$128:$C$171</c:f>
              <c:numCache>
                <c:formatCode>mmm\-yy</c:formatCode>
                <c:ptCount val="44"/>
                <c:pt idx="0">
                  <c:v>42370</c:v>
                </c:pt>
                <c:pt idx="1">
                  <c:v>42401</c:v>
                </c:pt>
                <c:pt idx="2">
                  <c:v>42430</c:v>
                </c:pt>
                <c:pt idx="3">
                  <c:v>42461</c:v>
                </c:pt>
                <c:pt idx="4">
                  <c:v>42491</c:v>
                </c:pt>
                <c:pt idx="5">
                  <c:v>42522</c:v>
                </c:pt>
                <c:pt idx="6">
                  <c:v>42552</c:v>
                </c:pt>
                <c:pt idx="7">
                  <c:v>42583</c:v>
                </c:pt>
                <c:pt idx="8">
                  <c:v>42614</c:v>
                </c:pt>
                <c:pt idx="9">
                  <c:v>42644</c:v>
                </c:pt>
                <c:pt idx="10">
                  <c:v>42675</c:v>
                </c:pt>
                <c:pt idx="11">
                  <c:v>42705</c:v>
                </c:pt>
                <c:pt idx="12">
                  <c:v>42736</c:v>
                </c:pt>
                <c:pt idx="13">
                  <c:v>42767</c:v>
                </c:pt>
                <c:pt idx="14">
                  <c:v>42795</c:v>
                </c:pt>
                <c:pt idx="15">
                  <c:v>42826</c:v>
                </c:pt>
                <c:pt idx="16">
                  <c:v>42856</c:v>
                </c:pt>
                <c:pt idx="17">
                  <c:v>42887</c:v>
                </c:pt>
                <c:pt idx="18">
                  <c:v>42917</c:v>
                </c:pt>
                <c:pt idx="19">
                  <c:v>42948</c:v>
                </c:pt>
                <c:pt idx="20">
                  <c:v>42979</c:v>
                </c:pt>
                <c:pt idx="21">
                  <c:v>43009</c:v>
                </c:pt>
                <c:pt idx="22">
                  <c:v>43040</c:v>
                </c:pt>
                <c:pt idx="23">
                  <c:v>43070</c:v>
                </c:pt>
                <c:pt idx="24">
                  <c:v>43101</c:v>
                </c:pt>
                <c:pt idx="25">
                  <c:v>43132</c:v>
                </c:pt>
                <c:pt idx="26">
                  <c:v>43160</c:v>
                </c:pt>
                <c:pt idx="27">
                  <c:v>43191</c:v>
                </c:pt>
                <c:pt idx="28">
                  <c:v>43221</c:v>
                </c:pt>
                <c:pt idx="29">
                  <c:v>43252</c:v>
                </c:pt>
                <c:pt idx="30">
                  <c:v>43282</c:v>
                </c:pt>
                <c:pt idx="31">
                  <c:v>43313</c:v>
                </c:pt>
                <c:pt idx="32">
                  <c:v>43344</c:v>
                </c:pt>
                <c:pt idx="33">
                  <c:v>43374</c:v>
                </c:pt>
                <c:pt idx="34">
                  <c:v>43405</c:v>
                </c:pt>
                <c:pt idx="35">
                  <c:v>43435</c:v>
                </c:pt>
                <c:pt idx="36">
                  <c:v>43466</c:v>
                </c:pt>
                <c:pt idx="37">
                  <c:v>43497</c:v>
                </c:pt>
                <c:pt idx="38">
                  <c:v>43525</c:v>
                </c:pt>
                <c:pt idx="39">
                  <c:v>43556</c:v>
                </c:pt>
                <c:pt idx="40">
                  <c:v>43586</c:v>
                </c:pt>
                <c:pt idx="41">
                  <c:v>43617</c:v>
                </c:pt>
                <c:pt idx="42">
                  <c:v>43647</c:v>
                </c:pt>
                <c:pt idx="43">
                  <c:v>43678</c:v>
                </c:pt>
              </c:numCache>
            </c:numRef>
          </c:cat>
          <c:val>
            <c:numRef>
              <c:f>'G-Inversión'!$D$128:$D$171</c:f>
              <c:numCache>
                <c:formatCode>_(* #,##0.0_);_(* \(#,##0.0\);_(* "-"??_);_(@_)</c:formatCode>
                <c:ptCount val="44"/>
                <c:pt idx="0">
                  <c:v>-12.853353487526331</c:v>
                </c:pt>
                <c:pt idx="1">
                  <c:v>-12.943607082693219</c:v>
                </c:pt>
                <c:pt idx="2">
                  <c:v>-25.803499799392721</c:v>
                </c:pt>
                <c:pt idx="3">
                  <c:v>-31.747554632961421</c:v>
                </c:pt>
                <c:pt idx="4">
                  <c:v>-32.60453311216591</c:v>
                </c:pt>
                <c:pt idx="5">
                  <c:v>-23.279563426567488</c:v>
                </c:pt>
                <c:pt idx="6">
                  <c:v>-16.50334980339721</c:v>
                </c:pt>
                <c:pt idx="7">
                  <c:v>-19.069955885374089</c:v>
                </c:pt>
                <c:pt idx="8">
                  <c:v>-16.278914738097129</c:v>
                </c:pt>
                <c:pt idx="9">
                  <c:v>-10.65754618053815</c:v>
                </c:pt>
                <c:pt idx="10">
                  <c:v>-5.4723871365537207</c:v>
                </c:pt>
                <c:pt idx="11">
                  <c:v>3.4923281192104261</c:v>
                </c:pt>
                <c:pt idx="12">
                  <c:v>8.7252698184442234</c:v>
                </c:pt>
                <c:pt idx="13">
                  <c:v>11.687246168048731</c:v>
                </c:pt>
                <c:pt idx="14">
                  <c:v>19.176843123162701</c:v>
                </c:pt>
                <c:pt idx="15">
                  <c:v>22.58028383391078</c:v>
                </c:pt>
                <c:pt idx="16">
                  <c:v>26.511494090738221</c:v>
                </c:pt>
                <c:pt idx="17">
                  <c:v>10.420369011064469</c:v>
                </c:pt>
                <c:pt idx="18">
                  <c:v>5.9082507348866384</c:v>
                </c:pt>
                <c:pt idx="19">
                  <c:v>10.167775788492181</c:v>
                </c:pt>
                <c:pt idx="20">
                  <c:v>13.2887276636569</c:v>
                </c:pt>
                <c:pt idx="21">
                  <c:v>8.7535117186347229</c:v>
                </c:pt>
                <c:pt idx="22">
                  <c:v>8.5418511067200971</c:v>
                </c:pt>
                <c:pt idx="23">
                  <c:v>10.246457915834309</c:v>
                </c:pt>
                <c:pt idx="24">
                  <c:v>-2.4747871501712102</c:v>
                </c:pt>
                <c:pt idx="25">
                  <c:v>-3.0267864611377751</c:v>
                </c:pt>
                <c:pt idx="26">
                  <c:v>-2.6821496589695641</c:v>
                </c:pt>
                <c:pt idx="27">
                  <c:v>6.1820138616326812</c:v>
                </c:pt>
                <c:pt idx="28">
                  <c:v>0.95647732986077505</c:v>
                </c:pt>
                <c:pt idx="29">
                  <c:v>10.54960079076643</c:v>
                </c:pt>
                <c:pt idx="30">
                  <c:v>11.11323840535357</c:v>
                </c:pt>
                <c:pt idx="31">
                  <c:v>14.68751854809007</c:v>
                </c:pt>
                <c:pt idx="32">
                  <c:v>16.327218746471519</c:v>
                </c:pt>
                <c:pt idx="33">
                  <c:v>17.077858887420941</c:v>
                </c:pt>
                <c:pt idx="34">
                  <c:v>16.184378918228081</c:v>
                </c:pt>
                <c:pt idx="35">
                  <c:v>18.311320689393419</c:v>
                </c:pt>
                <c:pt idx="36">
                  <c:v>12.5731960880979</c:v>
                </c:pt>
                <c:pt idx="37">
                  <c:v>37.877815647149831</c:v>
                </c:pt>
                <c:pt idx="38">
                  <c:v>43.922404978695347</c:v>
                </c:pt>
                <c:pt idx="39">
                  <c:v>47.832500988029878</c:v>
                </c:pt>
                <c:pt idx="40">
                  <c:v>50.321333135724998</c:v>
                </c:pt>
                <c:pt idx="41">
                  <c:v>37.689610208258102</c:v>
                </c:pt>
                <c:pt idx="42">
                  <c:v>35.083092507539931</c:v>
                </c:pt>
                <c:pt idx="43">
                  <c:v>27.109764821713888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B-DB03-4C1F-9B5D-51CDC7EFC3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6706312"/>
        <c:axId val="2046701016"/>
      </c:barChart>
      <c:lineChart>
        <c:grouping val="standard"/>
        <c:varyColors val="0"/>
        <c:ser>
          <c:idx val="1"/>
          <c:order val="1"/>
          <c:spPr>
            <a:ln w="25400">
              <a:solidFill>
                <a:schemeClr val="accent5">
                  <a:lumMod val="75000"/>
                </a:schemeClr>
              </a:solidFill>
            </a:ln>
            <a:effectLst/>
          </c:spPr>
          <c:marker>
            <c:symbol val="none"/>
          </c:marker>
          <c:cat>
            <c:numRef>
              <c:f>'G-Inversión'!$C$128:$C$171</c:f>
              <c:numCache>
                <c:formatCode>mmm\-yy</c:formatCode>
                <c:ptCount val="44"/>
                <c:pt idx="0">
                  <c:v>42370</c:v>
                </c:pt>
                <c:pt idx="1">
                  <c:v>42401</c:v>
                </c:pt>
                <c:pt idx="2">
                  <c:v>42430</c:v>
                </c:pt>
                <c:pt idx="3">
                  <c:v>42461</c:v>
                </c:pt>
                <c:pt idx="4">
                  <c:v>42491</c:v>
                </c:pt>
                <c:pt idx="5">
                  <c:v>42522</c:v>
                </c:pt>
                <c:pt idx="6">
                  <c:v>42552</c:v>
                </c:pt>
                <c:pt idx="7">
                  <c:v>42583</c:v>
                </c:pt>
                <c:pt idx="8">
                  <c:v>42614</c:v>
                </c:pt>
                <c:pt idx="9">
                  <c:v>42644</c:v>
                </c:pt>
                <c:pt idx="10">
                  <c:v>42675</c:v>
                </c:pt>
                <c:pt idx="11">
                  <c:v>42705</c:v>
                </c:pt>
                <c:pt idx="12">
                  <c:v>42736</c:v>
                </c:pt>
                <c:pt idx="13">
                  <c:v>42767</c:v>
                </c:pt>
                <c:pt idx="14">
                  <c:v>42795</c:v>
                </c:pt>
                <c:pt idx="15">
                  <c:v>42826</c:v>
                </c:pt>
                <c:pt idx="16">
                  <c:v>42856</c:v>
                </c:pt>
                <c:pt idx="17">
                  <c:v>42887</c:v>
                </c:pt>
                <c:pt idx="18">
                  <c:v>42917</c:v>
                </c:pt>
                <c:pt idx="19">
                  <c:v>42948</c:v>
                </c:pt>
                <c:pt idx="20">
                  <c:v>42979</c:v>
                </c:pt>
                <c:pt idx="21">
                  <c:v>43009</c:v>
                </c:pt>
                <c:pt idx="22">
                  <c:v>43040</c:v>
                </c:pt>
                <c:pt idx="23">
                  <c:v>43070</c:v>
                </c:pt>
                <c:pt idx="24">
                  <c:v>43101</c:v>
                </c:pt>
                <c:pt idx="25">
                  <c:v>43132</c:v>
                </c:pt>
                <c:pt idx="26">
                  <c:v>43160</c:v>
                </c:pt>
                <c:pt idx="27">
                  <c:v>43191</c:v>
                </c:pt>
                <c:pt idx="28">
                  <c:v>43221</c:v>
                </c:pt>
                <c:pt idx="29">
                  <c:v>43252</c:v>
                </c:pt>
                <c:pt idx="30">
                  <c:v>43282</c:v>
                </c:pt>
                <c:pt idx="31">
                  <c:v>43313</c:v>
                </c:pt>
                <c:pt idx="32">
                  <c:v>43344</c:v>
                </c:pt>
                <c:pt idx="33">
                  <c:v>43374</c:v>
                </c:pt>
                <c:pt idx="34">
                  <c:v>43405</c:v>
                </c:pt>
                <c:pt idx="35">
                  <c:v>43435</c:v>
                </c:pt>
                <c:pt idx="36">
                  <c:v>43466</c:v>
                </c:pt>
                <c:pt idx="37">
                  <c:v>43497</c:v>
                </c:pt>
                <c:pt idx="38">
                  <c:v>43525</c:v>
                </c:pt>
                <c:pt idx="39">
                  <c:v>43556</c:v>
                </c:pt>
                <c:pt idx="40">
                  <c:v>43586</c:v>
                </c:pt>
                <c:pt idx="41">
                  <c:v>43617</c:v>
                </c:pt>
                <c:pt idx="42">
                  <c:v>43647</c:v>
                </c:pt>
                <c:pt idx="43">
                  <c:v>43678</c:v>
                </c:pt>
              </c:numCache>
            </c:numRef>
          </c:cat>
          <c:val>
            <c:numRef>
              <c:f>'G-Inversión'!$E$128:$E$171</c:f>
              <c:numCache>
                <c:formatCode>_(* #,##0.0_);_(* \(#,##0.0\);_(* "-"??_);_(@_)</c:formatCode>
                <c:ptCount val="44"/>
                <c:pt idx="0">
                  <c:v>-12.853353487526331</c:v>
                </c:pt>
                <c:pt idx="1">
                  <c:v>-12.943607082693219</c:v>
                </c:pt>
                <c:pt idx="2">
                  <c:v>-25.803499799392721</c:v>
                </c:pt>
                <c:pt idx="3">
                  <c:v>-31.747554632961421</c:v>
                </c:pt>
                <c:pt idx="4">
                  <c:v>-32.60453311216591</c:v>
                </c:pt>
                <c:pt idx="5">
                  <c:v>-23.279563426567488</c:v>
                </c:pt>
                <c:pt idx="6">
                  <c:v>-16.50334980339721</c:v>
                </c:pt>
                <c:pt idx="7">
                  <c:v>-19.069955885374089</c:v>
                </c:pt>
                <c:pt idx="8">
                  <c:v>-16.278914738097129</c:v>
                </c:pt>
                <c:pt idx="9">
                  <c:v>-10.65754618053815</c:v>
                </c:pt>
                <c:pt idx="10">
                  <c:v>-5.4723871365537207</c:v>
                </c:pt>
                <c:pt idx="11">
                  <c:v>3.4923281192104261</c:v>
                </c:pt>
                <c:pt idx="12">
                  <c:v>8.7252698184442234</c:v>
                </c:pt>
                <c:pt idx="13">
                  <c:v>11.687246168048731</c:v>
                </c:pt>
                <c:pt idx="14">
                  <c:v>19.176843123162701</c:v>
                </c:pt>
                <c:pt idx="15">
                  <c:v>22.58028383391078</c:v>
                </c:pt>
                <c:pt idx="16">
                  <c:v>26.511494090738221</c:v>
                </c:pt>
                <c:pt idx="17">
                  <c:v>10.420369011064469</c:v>
                </c:pt>
                <c:pt idx="18">
                  <c:v>5.9082507348866384</c:v>
                </c:pt>
                <c:pt idx="19">
                  <c:v>10.167775788492181</c:v>
                </c:pt>
                <c:pt idx="20">
                  <c:v>13.2887276636569</c:v>
                </c:pt>
                <c:pt idx="21">
                  <c:v>8.7535117186347229</c:v>
                </c:pt>
                <c:pt idx="22">
                  <c:v>8.5418511067200971</c:v>
                </c:pt>
                <c:pt idx="23">
                  <c:v>10.246457915834309</c:v>
                </c:pt>
                <c:pt idx="24">
                  <c:v>-2.4747871501712102</c:v>
                </c:pt>
                <c:pt idx="25">
                  <c:v>-3.0267864611377751</c:v>
                </c:pt>
                <c:pt idx="26">
                  <c:v>-2.6821496589695641</c:v>
                </c:pt>
                <c:pt idx="27">
                  <c:v>6.1820138616326812</c:v>
                </c:pt>
                <c:pt idx="28">
                  <c:v>0.95647732986077505</c:v>
                </c:pt>
                <c:pt idx="29">
                  <c:v>10.54960079076643</c:v>
                </c:pt>
                <c:pt idx="30">
                  <c:v>11.11323840535357</c:v>
                </c:pt>
                <c:pt idx="31">
                  <c:v>14.68751854809007</c:v>
                </c:pt>
                <c:pt idx="32">
                  <c:v>16.327218746471519</c:v>
                </c:pt>
                <c:pt idx="33">
                  <c:v>17.077858887420941</c:v>
                </c:pt>
                <c:pt idx="34">
                  <c:v>16.184378918228081</c:v>
                </c:pt>
                <c:pt idx="35">
                  <c:v>18.311320689393419</c:v>
                </c:pt>
                <c:pt idx="36">
                  <c:v>12.5731960880979</c:v>
                </c:pt>
                <c:pt idx="37">
                  <c:v>37.877815647149831</c:v>
                </c:pt>
                <c:pt idx="38">
                  <c:v>43.922404978695347</c:v>
                </c:pt>
                <c:pt idx="39">
                  <c:v>47.832500988029878</c:v>
                </c:pt>
                <c:pt idx="40">
                  <c:v>50.321333135724998</c:v>
                </c:pt>
                <c:pt idx="41">
                  <c:v>37.689610208258102</c:v>
                </c:pt>
                <c:pt idx="42">
                  <c:v>35.083092507539931</c:v>
                </c:pt>
                <c:pt idx="43">
                  <c:v>27.109764821713888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2C-DB03-4C1F-9B5D-51CDC7EFC3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46706312"/>
        <c:axId val="2046701016"/>
      </c:lineChart>
      <c:dateAx>
        <c:axId val="2046706312"/>
        <c:scaling>
          <c:orientation val="minMax"/>
        </c:scaling>
        <c:delete val="0"/>
        <c:axPos val="b"/>
        <c:numFmt formatCode="mmm\-yy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GT"/>
          </a:p>
        </c:txPr>
        <c:crossAx val="2046701016"/>
        <c:crosses val="autoZero"/>
        <c:auto val="1"/>
        <c:lblOffset val="100"/>
        <c:baseTimeUnit val="months"/>
      </c:dateAx>
      <c:valAx>
        <c:axId val="2046701016"/>
        <c:scaling>
          <c:orientation val="minMax"/>
        </c:scaling>
        <c:delete val="1"/>
        <c:axPos val="l"/>
        <c:numFmt formatCode="_(* #,##0.0_);_(* \(#,##0.0\);_(* &quot;-&quot;??_);_(@_)" sourceLinked="1"/>
        <c:majorTickMark val="out"/>
        <c:minorTickMark val="none"/>
        <c:tickLblPos val="nextTo"/>
        <c:crossAx val="204670631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GT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21607580887141"/>
          <c:y val="1.51406879880934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GT"/>
        </a:p>
      </c:txPr>
    </c:title>
    <c:autoTitleDeleted val="0"/>
    <c:plotArea>
      <c:layout>
        <c:manualLayout>
          <c:layoutTarget val="inner"/>
          <c:xMode val="edge"/>
          <c:yMode val="edge"/>
          <c:x val="1.7945545866059801E-2"/>
          <c:y val="0.11165625"/>
          <c:w val="0.93419966515778097"/>
          <c:h val="0.694060285433070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Ejecución Presupuestaria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Hoja1!$B$1:$G$1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2019*</c:v>
                </c:pt>
              </c:strCache>
            </c:strRef>
          </c:cat>
          <c:val>
            <c:numRef>
              <c:f>Hoja1!$B$2:$G$2</c:f>
              <c:numCache>
                <c:formatCode>#,##0.00</c:formatCode>
                <c:ptCount val="6"/>
                <c:pt idx="0">
                  <c:v>63162.6</c:v>
                </c:pt>
                <c:pt idx="1">
                  <c:v>62500.3</c:v>
                </c:pt>
                <c:pt idx="2">
                  <c:v>65696</c:v>
                </c:pt>
                <c:pt idx="3">
                  <c:v>71217.600000000006</c:v>
                </c:pt>
                <c:pt idx="4">
                  <c:v>75277</c:v>
                </c:pt>
                <c:pt idx="5">
                  <c:v>78661.899999999994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97-4537-A066-02BC4EDCE4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-27"/>
        <c:axId val="2143471896"/>
        <c:axId val="2143446168"/>
      </c:barChart>
      <c:catAx>
        <c:axId val="2143471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2143446168"/>
        <c:crosses val="autoZero"/>
        <c:auto val="1"/>
        <c:lblAlgn val="ctr"/>
        <c:lblOffset val="100"/>
        <c:noMultiLvlLbl val="0"/>
      </c:catAx>
      <c:valAx>
        <c:axId val="2143446168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2143471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GT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GT" b="1" dirty="0"/>
              <a:t>Fortalecimiento Institucional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2.8957881103956501E-2"/>
          <c:y val="0.11717449399100199"/>
          <c:w val="0.94208423779208705"/>
          <c:h val="0.70517576135365101"/>
        </c:manualLayout>
      </c:layout>
      <c:lineChart>
        <c:grouping val="standar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Mineduc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square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Hoja1!$B$1:$F$1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strCache>
            </c:strRef>
          </c:cat>
          <c:val>
            <c:numRef>
              <c:f>Hoja1!$B$2:$F$2</c:f>
              <c:numCache>
                <c:formatCode>#,##0.00</c:formatCode>
                <c:ptCount val="5"/>
                <c:pt idx="0">
                  <c:v>11302.1</c:v>
                </c:pt>
                <c:pt idx="1">
                  <c:v>12084.4</c:v>
                </c:pt>
                <c:pt idx="2">
                  <c:v>12148.7</c:v>
                </c:pt>
                <c:pt idx="3">
                  <c:v>12818.9</c:v>
                </c:pt>
                <c:pt idx="4">
                  <c:v>13990.3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C83-4340-B9BE-CD896E303F24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MSPAS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prstDash val="sysDash"/>
              <a:round/>
            </a:ln>
            <a:effectLst/>
          </c:spPr>
          <c:marker>
            <c:symbol val="triangle"/>
            <c:size val="7"/>
            <c:spPr>
              <a:solidFill>
                <a:schemeClr val="accent5"/>
              </a:solidFill>
              <a:ln w="9525">
                <a:solidFill>
                  <a:schemeClr val="accent5">
                    <a:lumMod val="75000"/>
                  </a:schemeClr>
                </a:solidFill>
              </a:ln>
              <a:effectLst/>
            </c:spPr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Hoja1!$B$1:$F$1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strCache>
            </c:strRef>
          </c:cat>
          <c:val>
            <c:numRef>
              <c:f>Hoja1!$B$3:$F$3</c:f>
              <c:numCache>
                <c:formatCode>#,##0.00</c:formatCode>
                <c:ptCount val="5"/>
                <c:pt idx="0">
                  <c:v>5065.6000000000004</c:v>
                </c:pt>
                <c:pt idx="1">
                  <c:v>5511.7</c:v>
                </c:pt>
                <c:pt idx="2">
                  <c:v>5930.8</c:v>
                </c:pt>
                <c:pt idx="3">
                  <c:v>5940.2</c:v>
                </c:pt>
                <c:pt idx="4">
                  <c:v>6428.6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C83-4340-B9BE-CD896E303F24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CIV</c:v>
                </c:pt>
              </c:strCache>
            </c:strRef>
          </c:tx>
          <c:spPr>
            <a:ln w="28575" cap="rnd">
              <a:solidFill>
                <a:schemeClr val="accent5">
                  <a:lumMod val="40000"/>
                  <a:lumOff val="60000"/>
                </a:schemeClr>
              </a:solidFill>
              <a:prstDash val="dashDot"/>
              <a:round/>
            </a:ln>
            <a:effectLst/>
          </c:spPr>
          <c:marker>
            <c:symbol val="circle"/>
            <c:size val="7"/>
            <c:spPr>
              <a:solidFill>
                <a:schemeClr val="accent5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Hoja1!$B$1:$F$1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strCache>
            </c:strRef>
          </c:cat>
          <c:val>
            <c:numRef>
              <c:f>Hoja1!$B$4:$F$4</c:f>
              <c:numCache>
                <c:formatCode>#,##0.00</c:formatCode>
                <c:ptCount val="5"/>
                <c:pt idx="0">
                  <c:v>5234.9000000000005</c:v>
                </c:pt>
                <c:pt idx="1">
                  <c:v>3580.2</c:v>
                </c:pt>
                <c:pt idx="2">
                  <c:v>2199.5</c:v>
                </c:pt>
                <c:pt idx="3">
                  <c:v>2885.5</c:v>
                </c:pt>
                <c:pt idx="4">
                  <c:v>4782.5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C83-4340-B9BE-CD896E303F24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Mides</c:v>
                </c:pt>
              </c:strCache>
            </c:strRef>
          </c:tx>
          <c:spPr>
            <a:ln w="28575" cap="rnd">
              <a:solidFill>
                <a:schemeClr val="accent5"/>
              </a:solidFill>
              <a:prstDash val="sysDot"/>
              <a:round/>
            </a:ln>
            <a:effectLst/>
          </c:spPr>
          <c:marker>
            <c:symbol val="star"/>
            <c:size val="7"/>
            <c:spPr>
              <a:solidFill>
                <a:schemeClr val="accent6"/>
              </a:solidFill>
              <a:ln w="9525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Hoja1!$B$1:$F$1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strCache>
            </c:strRef>
          </c:cat>
          <c:val>
            <c:numRef>
              <c:f>Hoja1!$B$5:$F$5</c:f>
              <c:numCache>
                <c:formatCode>General</c:formatCode>
                <c:ptCount val="5"/>
                <c:pt idx="0" formatCode="#,##0.00">
                  <c:v>1586.1</c:v>
                </c:pt>
                <c:pt idx="1">
                  <c:v>710.6</c:v>
                </c:pt>
                <c:pt idx="2">
                  <c:v>844.4</c:v>
                </c:pt>
                <c:pt idx="3">
                  <c:v>537.70000000000005</c:v>
                </c:pt>
                <c:pt idx="4">
                  <c:v>866.8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C83-4340-B9BE-CD896E303F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3338840"/>
        <c:axId val="2143360008"/>
      </c:lineChart>
      <c:catAx>
        <c:axId val="2143338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2143360008"/>
        <c:crosses val="autoZero"/>
        <c:auto val="1"/>
        <c:lblAlgn val="ctr"/>
        <c:lblOffset val="100"/>
        <c:noMultiLvlLbl val="0"/>
      </c:catAx>
      <c:valAx>
        <c:axId val="2143360008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2143338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G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GT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300633867068501"/>
          <c:y val="4.1610540215555103E-2"/>
          <c:w val="0.87829679240756497"/>
          <c:h val="0.87145649853145601"/>
        </c:manualLayout>
      </c:layout>
      <c:barChart>
        <c:barDir val="col"/>
        <c:grouping val="clustered"/>
        <c:varyColors val="0"/>
        <c:ser>
          <c:idx val="1"/>
          <c:order val="2"/>
          <c:tx>
            <c:strRef>
              <c:f>Hoja1!$A$3</c:f>
              <c:strCache>
                <c:ptCount val="1"/>
                <c:pt idx="0">
                  <c:v>Dev no pagados</c:v>
                </c:pt>
              </c:strCache>
            </c:strRef>
          </c:tx>
          <c:spPr>
            <a:solidFill>
              <a:srgbClr val="C00000"/>
            </a:solidFill>
            <a:ln w="28575">
              <a:noFill/>
              <a:prstDash val="sysDash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Hoja1!$B$1:$L$1</c:f>
              <c:strCach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strCache>
            </c:strRef>
          </c:cat>
          <c:val>
            <c:numRef>
              <c:f>Hoja1!$F$3:$M$3</c:f>
              <c:numCache>
                <c:formatCode>#,##0.00</c:formatCode>
                <c:ptCount val="8"/>
                <c:pt idx="0">
                  <c:v>-657.6</c:v>
                </c:pt>
                <c:pt idx="1">
                  <c:v>-1186.0999999999999</c:v>
                </c:pt>
                <c:pt idx="2">
                  <c:v>-2108.8000000000002</c:v>
                </c:pt>
                <c:pt idx="3">
                  <c:v>-1432.5</c:v>
                </c:pt>
                <c:pt idx="4">
                  <c:v>-303.5</c:v>
                </c:pt>
                <c:pt idx="5">
                  <c:v>-493.1</c:v>
                </c:pt>
                <c:pt idx="6">
                  <c:v>-390.4</c:v>
                </c:pt>
                <c:pt idx="7" formatCode="General">
                  <c:v>-317.10000000000002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0D-924D-8253-A7D7BF2410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2108219448"/>
        <c:axId val="2108222456"/>
      </c:barChart>
      <c:lineChart>
        <c:grouping val="standar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Ingresos Corrientes </c:v>
                </c:pt>
              </c:strCache>
            </c:strRef>
          </c:tx>
          <c:spPr>
            <a:ln w="41275">
              <a:solidFill>
                <a:schemeClr val="accent1">
                  <a:lumMod val="75000"/>
                </a:schemeClr>
              </a:solidFill>
              <a:prstDash val="solid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dLbl>
              <c:idx val="6"/>
              <c:layout>
                <c:manualLayout>
                  <c:x val="-5.9040972370765901E-2"/>
                  <c:y val="-3.87066878697676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90D-924D-8253-A7D7BF241036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 b="1">
                    <a:solidFill>
                      <a:schemeClr val="accent5"/>
                    </a:solidFill>
                  </a:defRPr>
                </a:pPr>
                <a:endParaRPr lang="es-G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Hoja1!$F$1:$M$1</c:f>
              <c:strCache>
                <c:ptCount val="8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2019*</c:v>
                </c:pt>
              </c:strCache>
            </c:strRef>
          </c:cat>
          <c:val>
            <c:numRef>
              <c:f>Hoja1!$F$2:$M$2</c:f>
              <c:numCache>
                <c:formatCode>General</c:formatCode>
                <c:ptCount val="8"/>
                <c:pt idx="0">
                  <c:v>459.16</c:v>
                </c:pt>
                <c:pt idx="1">
                  <c:v>369.51</c:v>
                </c:pt>
                <c:pt idx="2">
                  <c:v>34.230000000000011</c:v>
                </c:pt>
                <c:pt idx="3">
                  <c:v>87.74</c:v>
                </c:pt>
                <c:pt idx="4" formatCode="#,##0.00">
                  <c:v>1660.65</c:v>
                </c:pt>
                <c:pt idx="5" formatCode="#,##0.00">
                  <c:v>783.08</c:v>
                </c:pt>
                <c:pt idx="6" formatCode="#,##0.00">
                  <c:v>360.14</c:v>
                </c:pt>
                <c:pt idx="7" formatCode="#,##0.00">
                  <c:v>2597.48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90D-924D-8253-A7D7BF241036}"/>
            </c:ext>
          </c:extLst>
        </c:ser>
        <c:ser>
          <c:idx val="3"/>
          <c:order val="1"/>
          <c:tx>
            <c:strRef>
              <c:f>Hoja1!$A$4</c:f>
              <c:strCache>
                <c:ptCount val="1"/>
                <c:pt idx="0">
                  <c:v>Saldo neto de Devengado No Pagados</c:v>
                </c:pt>
              </c:strCache>
            </c:strRef>
          </c:tx>
          <c:spPr>
            <a:ln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strRef>
              <c:f>Hoja1!$F$1:$M$1</c:f>
              <c:strCache>
                <c:ptCount val="8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2019*</c:v>
                </c:pt>
              </c:strCache>
            </c:strRef>
          </c:cat>
          <c:val>
            <c:numRef>
              <c:f>Hoja1!$F$4:$M$4</c:f>
              <c:numCache>
                <c:formatCode>#,##0.00</c:formatCode>
                <c:ptCount val="8"/>
                <c:pt idx="0">
                  <c:v>-198.44</c:v>
                </c:pt>
                <c:pt idx="1">
                  <c:v>-816.59</c:v>
                </c:pt>
                <c:pt idx="2">
                  <c:v>-2074.5700000000002</c:v>
                </c:pt>
                <c:pt idx="3" formatCode="General">
                  <c:v>-1344.76</c:v>
                </c:pt>
                <c:pt idx="4">
                  <c:v>1357.15</c:v>
                </c:pt>
                <c:pt idx="5">
                  <c:v>289.98</c:v>
                </c:pt>
                <c:pt idx="6">
                  <c:v>-30.259999999999991</c:v>
                </c:pt>
                <c:pt idx="7" formatCode="General">
                  <c:v>2280.38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90D-924D-8253-A7D7BF2410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8219448"/>
        <c:axId val="2108222456"/>
      </c:lineChart>
      <c:catAx>
        <c:axId val="21082194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200"/>
            </a:pPr>
            <a:endParaRPr lang="es-GT"/>
          </a:p>
        </c:txPr>
        <c:crossAx val="2108222456"/>
        <c:crosses val="autoZero"/>
        <c:auto val="1"/>
        <c:lblAlgn val="ctr"/>
        <c:lblOffset val="100"/>
        <c:noMultiLvlLbl val="0"/>
      </c:catAx>
      <c:valAx>
        <c:axId val="2108222456"/>
        <c:scaling>
          <c:orientation val="minMax"/>
        </c:scaling>
        <c:delete val="0"/>
        <c:axPos val="l"/>
        <c:numFmt formatCode="#,##0" sourceLinked="0"/>
        <c:majorTickMark val="out"/>
        <c:minorTickMark val="none"/>
        <c:tickLblPos val="nextTo"/>
        <c:spPr>
          <a:ln w="3175">
            <a:prstDash val="sysDot"/>
          </a:ln>
        </c:spPr>
        <c:txPr>
          <a:bodyPr/>
          <a:lstStyle/>
          <a:p>
            <a:pPr>
              <a:defRPr sz="1100"/>
            </a:pPr>
            <a:endParaRPr lang="es-GT"/>
          </a:p>
        </c:txPr>
        <c:crossAx val="2108219448"/>
        <c:crosses val="autoZero"/>
        <c:crossBetween val="between"/>
        <c:majorUnit val="600"/>
      </c:valAx>
    </c:plotArea>
    <c:legend>
      <c:legendPos val="t"/>
      <c:layout>
        <c:manualLayout>
          <c:xMode val="edge"/>
          <c:yMode val="edge"/>
          <c:x val="0.122427863954112"/>
          <c:y val="4.8911380421303101E-2"/>
          <c:w val="0.38987132126627699"/>
          <c:h val="0.158507709231822"/>
        </c:manualLayout>
      </c:layout>
      <c:overlay val="0"/>
      <c:txPr>
        <a:bodyPr/>
        <a:lstStyle/>
        <a:p>
          <a:pPr>
            <a:defRPr sz="1100"/>
          </a:pPr>
          <a:endParaRPr lang="es-GT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GT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image" Target="../media/image6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0.0127</cdr:x>
      <cdr:y>0.93423</cdr:y>
    </cdr:from>
    <cdr:to>
      <cdr:x>0.32822</cdr:x>
      <cdr:y>1</cdr:y>
    </cdr:to>
    <cdr:sp macro="" textlink="">
      <cdr:nvSpPr>
        <cdr:cNvPr id="2" name="CuadroTexto 14"/>
        <cdr:cNvSpPr txBox="1"/>
      </cdr:nvSpPr>
      <cdr:spPr>
        <a:xfrm xmlns:a="http://schemas.openxmlformats.org/drawingml/2006/main">
          <a:off x="99650" y="3297054"/>
          <a:ext cx="2475205" cy="23212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GT" sz="1000" b="1" dirty="0">
              <a:latin typeface="Times New Roman" panose="02020603050405020304" pitchFamily="18" charset="0"/>
              <a:cs typeface="Times New Roman" panose="02020603050405020304" pitchFamily="18" charset="0"/>
            </a:rPr>
            <a:t>* Estimación</a:t>
          </a:r>
          <a:r>
            <a:rPr lang="es-GT" sz="1000" b="1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,  </a:t>
          </a:r>
          <a:r>
            <a:rPr lang="es-GT" sz="1000" b="1" baseline="0" dirty="0">
              <a:latin typeface="Calibri" panose="020F0502020204030204" pitchFamily="34" charset="0"/>
              <a:cs typeface="Calibri" panose="020F0502020204030204" pitchFamily="34" charset="0"/>
            </a:rPr>
            <a:t>**</a:t>
          </a:r>
          <a:r>
            <a:rPr lang="es-GT" sz="1000" b="1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Proyecto de Presupuesto</a:t>
          </a:r>
          <a:endParaRPr lang="es-GT" sz="1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0.02895</cdr:x>
      <cdr:y>0.20858</cdr:y>
    </cdr:from>
    <cdr:to>
      <cdr:x>0.21569</cdr:x>
      <cdr:y>0.28254</cdr:y>
    </cdr:to>
    <cdr:sp macro="" textlink="">
      <cdr:nvSpPr>
        <cdr:cNvPr id="3" name="2 CuadroTexto"/>
        <cdr:cNvSpPr txBox="1"/>
      </cdr:nvSpPr>
      <cdr:spPr>
        <a:xfrm xmlns:a="http://schemas.openxmlformats.org/drawingml/2006/main" rot="5154154">
          <a:off x="504825" y="314325"/>
          <a:ext cx="238125" cy="952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GT" sz="1100"/>
        </a:p>
      </cdr:txBody>
    </cdr:sp>
  </cdr:relSizeAnchor>
  <cdr:relSizeAnchor xmlns:cdr="http://schemas.openxmlformats.org/drawingml/2006/chartDrawing">
    <cdr:from>
      <cdr:x>0.02428</cdr:x>
      <cdr:y>0.28402</cdr:y>
    </cdr:from>
    <cdr:to>
      <cdr:x>0.07283</cdr:x>
      <cdr:y>0.55621</cdr:y>
    </cdr:to>
    <cdr:sp macro="" textlink="">
      <cdr:nvSpPr>
        <cdr:cNvPr id="5" name="4 CuadroTexto"/>
        <cdr:cNvSpPr txBox="1"/>
      </cdr:nvSpPr>
      <cdr:spPr>
        <a:xfrm xmlns:a="http://schemas.openxmlformats.org/drawingml/2006/main" rot="16200000">
          <a:off x="-190500" y="1228725"/>
          <a:ext cx="876300" cy="247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GT" sz="1100" b="1" dirty="0">
              <a:solidFill>
                <a:schemeClr val="bg1">
                  <a:lumMod val="50000"/>
                </a:schemeClr>
              </a:solidFill>
            </a:rPr>
            <a:t>Porcentaje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0.03229</cdr:x>
      <cdr:y>0.86949</cdr:y>
    </cdr:from>
    <cdr:to>
      <cdr:x>0.95111</cdr:x>
      <cdr:y>0.99364</cdr:y>
    </cdr:to>
    <cdr:sp macro="" textlink="">
      <cdr:nvSpPr>
        <cdr:cNvPr id="2" name="Rectángulo 1"/>
        <cdr:cNvSpPr/>
      </cdr:nvSpPr>
      <cdr:spPr>
        <a:xfrm xmlns:a="http://schemas.openxmlformats.org/drawingml/2006/main">
          <a:off x="214593" y="3296210"/>
          <a:ext cx="6107206" cy="4706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>
          <a:defPPr>
            <a:defRPr lang="es-MX"/>
          </a:defPPr>
          <a:lvl1pPr marL="0" algn="l" defTabSz="914400" rtl="0" eaLnBrk="1" latinLnBrk="0" hangingPunct="1">
            <a:defRPr sz="1100"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100"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100"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100"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100"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100"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100"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100"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GT" sz="800">
              <a:latin typeface="Times New Roman" panose="02020603050405020304" pitchFamily="18" charset="0"/>
              <a:cs typeface="Times New Roman" panose="02020603050405020304" pitchFamily="18" charset="0"/>
            </a:rPr>
            <a:t>Fuente: Sistema de Contabilidad Integrada (Sicoin)</a:t>
          </a:r>
          <a:endParaRPr lang="es-GT" altLang="en-US" sz="80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0.15103</cdr:x>
      <cdr:y>0.0189</cdr:y>
    </cdr:from>
    <cdr:to>
      <cdr:x>0.85877</cdr:x>
      <cdr:y>0.18662</cdr:y>
    </cdr:to>
    <cdr:sp macro="" textlink="">
      <cdr:nvSpPr>
        <cdr:cNvPr id="3" name="2 CuadroTexto"/>
        <cdr:cNvSpPr txBox="1"/>
      </cdr:nvSpPr>
      <cdr:spPr>
        <a:xfrm xmlns:a="http://schemas.openxmlformats.org/drawingml/2006/main">
          <a:off x="1257832" y="89655"/>
          <a:ext cx="5894315" cy="795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 rtl="0"/>
          <a:r>
            <a:rPr lang="es-ES" sz="1600" b="1" i="0" baseline="0" dirty="0">
              <a:effectLst/>
              <a:latin typeface="+mn-lt"/>
              <a:ea typeface="+mn-ea"/>
              <a:cs typeface="Times New Roman" panose="02020603050405020304" pitchFamily="18" charset="0"/>
            </a:rPr>
            <a:t>Eje </a:t>
          </a:r>
          <a:r>
            <a:rPr lang="es-GT" sz="1600" b="1" i="0" baseline="0" dirty="0">
              <a:effectLst/>
              <a:latin typeface="+mn-lt"/>
              <a:ea typeface="+mn-ea"/>
              <a:cs typeface="Times New Roman" panose="02020603050405020304" pitchFamily="18" charset="0"/>
            </a:rPr>
            <a:t>Desarrollo Humano</a:t>
          </a:r>
          <a:endParaRPr lang="es-GT" sz="1600" dirty="0">
            <a:effectLst/>
            <a:latin typeface="+mn-lt"/>
            <a:cs typeface="Times New Roman" panose="02020603050405020304" pitchFamily="18" charset="0"/>
          </a:endParaRPr>
        </a:p>
        <a:p xmlns:a="http://schemas.openxmlformats.org/drawingml/2006/main">
          <a:pPr algn="ctr" rtl="0"/>
          <a:r>
            <a:rPr lang="es-ES" sz="1200" b="0" i="0" baseline="0" dirty="0">
              <a:effectLst/>
              <a:latin typeface="+mn-lt"/>
              <a:ea typeface="+mn-ea"/>
              <a:cs typeface="Times New Roman" panose="02020603050405020304" pitchFamily="18" charset="0"/>
            </a:rPr>
            <a:t>(Montos en millones de Quetzales)</a:t>
          </a:r>
          <a:endParaRPr lang="es-GT" sz="1200" dirty="0">
            <a:effectLst/>
            <a:latin typeface="+mn-lt"/>
            <a:cs typeface="Times New Roman" panose="02020603050405020304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0.33461</cdr:x>
      <cdr:y>0.21883</cdr:y>
    </cdr:from>
    <cdr:to>
      <cdr:x>0.33588</cdr:x>
      <cdr:y>0.83142</cdr:y>
    </cdr:to>
    <cdr:cxnSp macro="">
      <cdr:nvCxnSpPr>
        <cdr:cNvPr id="2" name="Conector recto 1">
          <a:extLst xmlns:a="http://schemas.openxmlformats.org/drawingml/2006/main">
            <a:ext uri="{FF2B5EF4-FFF2-40B4-BE49-F238E27FC236}">
              <a16:creationId xmlns:a16="http://schemas.microsoft.com/office/drawing/2014/main" id="{F39C18B3-E863-411F-AFC6-0EACD6B4B82F}"/>
            </a:ext>
          </a:extLst>
        </cdr:cNvPr>
        <cdr:cNvCxnSpPr/>
      </cdr:nvCxnSpPr>
      <cdr:spPr>
        <a:xfrm xmlns:a="http://schemas.openxmlformats.org/drawingml/2006/main" flipH="1">
          <a:off x="2001520" y="873760"/>
          <a:ext cx="7620" cy="2446020"/>
        </a:xfrm>
        <a:prstGeom xmlns:a="http://schemas.openxmlformats.org/drawingml/2006/main" prst="line">
          <a:avLst/>
        </a:prstGeom>
        <a:ln xmlns:a="http://schemas.openxmlformats.org/drawingml/2006/main" w="12700" cap="flat" cmpd="sng" algn="ctr">
          <a:solidFill>
            <a:schemeClr val="accent3"/>
          </a:solidFill>
          <a:prstDash val="dash"/>
          <a:round/>
          <a:headEnd type="none" w="med" len="med"/>
          <a:tailEnd type="none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0.33843</cdr:x>
      <cdr:y>0.2112</cdr:y>
    </cdr:from>
    <cdr:to>
      <cdr:x>0.41614</cdr:x>
      <cdr:y>0.23601</cdr:y>
    </cdr:to>
    <cdr:cxnSp macro="">
      <cdr:nvCxnSpPr>
        <cdr:cNvPr id="3" name="Conector recto de flecha 2">
          <a:extLst xmlns:a="http://schemas.openxmlformats.org/drawingml/2006/main">
            <a:ext uri="{FF2B5EF4-FFF2-40B4-BE49-F238E27FC236}">
              <a16:creationId xmlns:a16="http://schemas.microsoft.com/office/drawing/2014/main" id="{5C99E4CA-0586-4DBD-B190-A382BE45D733}"/>
            </a:ext>
          </a:extLst>
        </cdr:cNvPr>
        <cdr:cNvCxnSpPr/>
      </cdr:nvCxnSpPr>
      <cdr:spPr>
        <a:xfrm xmlns:a="http://schemas.openxmlformats.org/drawingml/2006/main" flipH="1">
          <a:off x="2024380" y="843280"/>
          <a:ext cx="464820" cy="9906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0.40977</cdr:x>
      <cdr:y>0.17684</cdr:y>
    </cdr:from>
    <cdr:to>
      <cdr:x>0.64185</cdr:x>
      <cdr:y>0.2431</cdr:y>
    </cdr:to>
    <cdr:sp macro="" textlink="">
      <cdr:nvSpPr>
        <cdr:cNvPr id="4" name="CuadroTexto 10">
          <a:extLst xmlns:a="http://schemas.openxmlformats.org/drawingml/2006/main">
            <a:ext uri="{FF2B5EF4-FFF2-40B4-BE49-F238E27FC236}">
              <a16:creationId xmlns:a16="http://schemas.microsoft.com/office/drawing/2014/main" id="{7E09F56D-3254-4048-8F13-B2E25828B66F}"/>
            </a:ext>
          </a:extLst>
        </cdr:cNvPr>
        <cdr:cNvSpPr txBox="1"/>
      </cdr:nvSpPr>
      <cdr:spPr>
        <a:xfrm xmlns:a="http://schemas.openxmlformats.org/drawingml/2006/main">
          <a:off x="2451100" y="706120"/>
          <a:ext cx="1388265" cy="264560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GT" sz="1100"/>
            <a:t>INICIO DE PROYECTO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0.02124</cdr:x>
      <cdr:y>0.94024</cdr:y>
    </cdr:from>
    <cdr:to>
      <cdr:x>0.35053</cdr:x>
      <cdr:y>0.98429</cdr:y>
    </cdr:to>
    <cdr:sp macro="" textlink="">
      <cdr:nvSpPr>
        <cdr:cNvPr id="2" name="1 Rectángulo"/>
        <cdr:cNvSpPr/>
      </cdr:nvSpPr>
      <cdr:spPr>
        <a:xfrm xmlns:a="http://schemas.openxmlformats.org/drawingml/2006/main">
          <a:off x="173264" y="4445907"/>
          <a:ext cx="2686685" cy="2082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GT" sz="800">
              <a:latin typeface="Times New Roman" panose="02020603050405020304" pitchFamily="18" charset="0"/>
              <a:cs typeface="Times New Roman" panose="02020603050405020304" pitchFamily="18" charset="0"/>
            </a:rPr>
            <a:t>Fuente: Sistema de Contabilidad Integrada (Sicoin)</a:t>
          </a:r>
          <a:endParaRPr lang="es-GT" altLang="en-US" sz="80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0.02124</cdr:x>
      <cdr:y>0.94024</cdr:y>
    </cdr:from>
    <cdr:to>
      <cdr:x>0.35053</cdr:x>
      <cdr:y>0.98429</cdr:y>
    </cdr:to>
    <cdr:sp macro="" textlink="">
      <cdr:nvSpPr>
        <cdr:cNvPr id="3" name="1 Rectángulo"/>
        <cdr:cNvSpPr/>
      </cdr:nvSpPr>
      <cdr:spPr>
        <a:xfrm xmlns:a="http://schemas.openxmlformats.org/drawingml/2006/main">
          <a:off x="173264" y="4445907"/>
          <a:ext cx="2686685" cy="2082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GT" sz="800">
              <a:latin typeface="Times New Roman" panose="02020603050405020304" pitchFamily="18" charset="0"/>
              <a:cs typeface="Times New Roman" panose="02020603050405020304" pitchFamily="18" charset="0"/>
            </a:rPr>
            <a:t>Fuente: Sistema de Contabilidad Integrada (Sicoin)</a:t>
          </a:r>
          <a:endParaRPr lang="es-GT" altLang="en-US" sz="80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0.01697</cdr:x>
      <cdr:y>0.94804</cdr:y>
    </cdr:from>
    <cdr:to>
      <cdr:x>0.36126</cdr:x>
      <cdr:y>0.99778</cdr:y>
    </cdr:to>
    <cdr:sp macro="" textlink="">
      <cdr:nvSpPr>
        <cdr:cNvPr id="2" name="1 Rectángulo"/>
        <cdr:cNvSpPr/>
      </cdr:nvSpPr>
      <cdr:spPr>
        <a:xfrm xmlns:a="http://schemas.openxmlformats.org/drawingml/2006/main">
          <a:off x="132443" y="3969657"/>
          <a:ext cx="2686685" cy="2082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GT" sz="800">
              <a:latin typeface="Times New Roman" panose="02020603050405020304" pitchFamily="18" charset="0"/>
              <a:cs typeface="Times New Roman" panose="02020603050405020304" pitchFamily="18" charset="0"/>
            </a:rPr>
            <a:t>Fuente: Sistema de Contabilidad Integrada (Sicoin)</a:t>
          </a:r>
          <a:endParaRPr lang="es-GT" altLang="en-US" sz="80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0.04554</cdr:x>
      <cdr:y>0.93032</cdr:y>
    </cdr:from>
    <cdr:to>
      <cdr:x>0.34425</cdr:x>
      <cdr:y>0.97312</cdr:y>
    </cdr:to>
    <cdr:sp macro="" textlink="">
      <cdr:nvSpPr>
        <cdr:cNvPr id="2" name="1 Rectángulo"/>
        <cdr:cNvSpPr/>
      </cdr:nvSpPr>
      <cdr:spPr>
        <a:xfrm xmlns:a="http://schemas.openxmlformats.org/drawingml/2006/main">
          <a:off x="409575" y="4527551"/>
          <a:ext cx="2686685" cy="2082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GT" sz="800">
              <a:latin typeface="Times New Roman" panose="02020603050405020304" pitchFamily="18" charset="0"/>
              <a:cs typeface="Times New Roman" panose="02020603050405020304" pitchFamily="18" charset="0"/>
            </a:rPr>
            <a:t>Fuente: Sistema de Contabilidad Integrada (Sicoin)</a:t>
          </a:r>
          <a:endParaRPr lang="es-GT" altLang="en-US" sz="80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27EC4132-28A9-974D-B733-B5C5973EDF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B99BEA9-90D9-CE4F-9AFA-44E6963059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671DAB-045B-0B4B-91CD-A1BC282C851F}" type="datetimeFigureOut">
              <a:rPr lang="es-GT" smtClean="0"/>
              <a:t>03/09/2019</a:t>
            </a:fld>
            <a:endParaRPr lang="es-GT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E7EF0D5-8817-9840-99C5-A139C265AB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378240D-ED77-8D49-81D4-00730472022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41E4C9-CF51-2B42-A4BB-9E3A4569A35C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8416576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D61C5-EB5E-4B2A-8CA1-927F736B23D2}" type="datetimeFigureOut">
              <a:rPr lang="es-GT" smtClean="0"/>
              <a:t>03/09/2019</a:t>
            </a:fld>
            <a:endParaRPr lang="es-GT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GT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CF9A42-A141-4460-A613-FAAE071CC569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922519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F9A42-A141-4460-A613-FAAE071CC569}" type="slidenum">
              <a:rPr lang="es-GT" smtClean="0"/>
              <a:t>6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041094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F9A42-A141-4460-A613-FAAE071CC569}" type="slidenum">
              <a:rPr lang="es-GT" smtClean="0"/>
              <a:t>17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780992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0CABA-C2C7-834C-B46B-133CDD4E22D6}" type="datetimeFigureOut">
              <a:rPr lang="es-ES" smtClean="0"/>
              <a:t>03/09/2019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FE98C-F686-C448-8915-59C4EC523F8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5504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0CABA-C2C7-834C-B46B-133CDD4E22D6}" type="datetimeFigureOut">
              <a:rPr lang="es-ES" smtClean="0"/>
              <a:t>03/09/2019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FE98C-F686-C448-8915-59C4EC523F8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917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0CABA-C2C7-834C-B46B-133CDD4E22D6}" type="datetimeFigureOut">
              <a:rPr lang="es-ES" smtClean="0"/>
              <a:t>03/09/2019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FE98C-F686-C448-8915-59C4EC523F8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199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99B2A-1307-1C4F-8F4E-0948D1C55510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2AF7-D69D-8C41-8F7C-2F8E689154D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709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0CABA-C2C7-834C-B46B-133CDD4E22D6}" type="datetimeFigureOut">
              <a:rPr lang="es-ES" smtClean="0"/>
              <a:t>03/09/2019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FE98C-F686-C448-8915-59C4EC523F8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9920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0CABA-C2C7-834C-B46B-133CDD4E22D6}" type="datetimeFigureOut">
              <a:rPr lang="es-ES" smtClean="0"/>
              <a:t>03/09/2019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FE98C-F686-C448-8915-59C4EC523F8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4241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0CABA-C2C7-834C-B46B-133CDD4E22D6}" type="datetimeFigureOut">
              <a:rPr lang="es-ES" smtClean="0"/>
              <a:t>03/09/2019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FE98C-F686-C448-8915-59C4EC523F8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7286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0CABA-C2C7-834C-B46B-133CDD4E22D6}" type="datetimeFigureOut">
              <a:rPr lang="es-ES" smtClean="0"/>
              <a:t>03/09/2019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FE98C-F686-C448-8915-59C4EC523F8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9512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0CABA-C2C7-834C-B46B-133CDD4E22D6}" type="datetimeFigureOut">
              <a:rPr lang="es-ES" smtClean="0"/>
              <a:t>03/09/2019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FE98C-F686-C448-8915-59C4EC523F8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5759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0CABA-C2C7-834C-B46B-133CDD4E22D6}" type="datetimeFigureOut">
              <a:rPr lang="es-ES" smtClean="0"/>
              <a:t>03/09/2019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FE98C-F686-C448-8915-59C4EC523F8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2872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0CABA-C2C7-834C-B46B-133CDD4E22D6}" type="datetimeFigureOut">
              <a:rPr lang="es-ES" smtClean="0"/>
              <a:t>03/09/2019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FE98C-F686-C448-8915-59C4EC523F8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5865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0CABA-C2C7-834C-B46B-133CDD4E22D6}" type="datetimeFigureOut">
              <a:rPr lang="es-ES" smtClean="0"/>
              <a:t>03/09/2019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FE98C-F686-C448-8915-59C4EC523F8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2080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899296"/>
            <a:ext cx="8229600" cy="847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90911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0CABA-C2C7-834C-B46B-133CDD4E22D6}" type="datetimeFigureOut">
              <a:rPr lang="es-ES" smtClean="0"/>
              <a:t>03/09/2019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FE98C-F686-C448-8915-59C4EC523F8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8204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7" Type="http://schemas.openxmlformats.org/officeDocument/2006/relationships/chart" Target="../charts/chart17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4.emf"/><Relationship Id="rId5" Type="http://schemas.openxmlformats.org/officeDocument/2006/relationships/package" Target="../embeddings/Microsoft_Excel_Worksheet7.xlsx"/><Relationship Id="rId4" Type="http://schemas.openxmlformats.org/officeDocument/2006/relationships/image" Target="../media/image63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7041" y="194733"/>
            <a:ext cx="2152121" cy="2152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4514850" y="2474778"/>
            <a:ext cx="4418093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es-ES" sz="32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Proyecto de </a:t>
            </a:r>
            <a:r>
              <a:rPr lang="es-ES" sz="4000" b="1" dirty="0">
                <a:solidFill>
                  <a:schemeClr val="accent1">
                    <a:lumMod val="75000"/>
                  </a:schemeClr>
                </a:solidFill>
              </a:rPr>
              <a:t>Presupuesto General</a:t>
            </a:r>
          </a:p>
          <a:p>
            <a:pPr>
              <a:lnSpc>
                <a:spcPct val="70000"/>
              </a:lnSpc>
            </a:pPr>
            <a:r>
              <a:rPr lang="es-ES" sz="32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de Ingresos y Egresos del Estado </a:t>
            </a:r>
          </a:p>
          <a:p>
            <a:pPr>
              <a:lnSpc>
                <a:spcPct val="70000"/>
              </a:lnSpc>
            </a:pPr>
            <a:r>
              <a:rPr lang="es-ES" sz="4000" b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2020-2024</a:t>
            </a:r>
            <a:endParaRPr lang="es-E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agen 3" descr="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0488" y="5791198"/>
            <a:ext cx="1738674" cy="70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42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9925589"/>
              </p:ext>
            </p:extLst>
          </p:nvPr>
        </p:nvGraphicFramePr>
        <p:xfrm>
          <a:off x="1300064" y="2185988"/>
          <a:ext cx="6215161" cy="4414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ítulo 1"/>
          <p:cNvSpPr txBox="1">
            <a:spLocks/>
          </p:cNvSpPr>
          <p:nvPr/>
        </p:nvSpPr>
        <p:spPr>
          <a:xfrm>
            <a:off x="282020" y="1007216"/>
            <a:ext cx="8229600" cy="1074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>
                <a:solidFill>
                  <a:schemeClr val="accent5">
                    <a:lumMod val="75000"/>
                  </a:schemeClr>
                </a:solidFill>
              </a:rPr>
              <a:t>1.  Gestión eficiente de las finanzas públicas</a:t>
            </a:r>
            <a:br>
              <a:rPr lang="es-ES" sz="2400" dirty="0">
                <a:solidFill>
                  <a:srgbClr val="31859C"/>
                </a:solidFill>
              </a:rPr>
            </a:br>
            <a:r>
              <a: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Bonos moneda nacional</a:t>
            </a:r>
            <a:endParaRPr lang="es-E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6614063"/>
            <a:ext cx="9144000" cy="2439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1113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6614063"/>
            <a:ext cx="9144000" cy="2439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921F884F-8861-8F4F-820E-B0AC7D04BD7D}"/>
              </a:ext>
            </a:extLst>
          </p:cNvPr>
          <p:cNvSpPr txBox="1">
            <a:spLocks/>
          </p:cNvSpPr>
          <p:nvPr/>
        </p:nvSpPr>
        <p:spPr>
          <a:xfrm>
            <a:off x="282020" y="1007216"/>
            <a:ext cx="8229600" cy="1074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>
                <a:solidFill>
                  <a:schemeClr val="accent5">
                    <a:lumMod val="75000"/>
                  </a:schemeClr>
                </a:solidFill>
              </a:rPr>
              <a:t>1.  Gestión eficiente de las finanzas públicas</a:t>
            </a:r>
            <a:br>
              <a:rPr lang="es-ES" sz="2400" dirty="0">
                <a:solidFill>
                  <a:srgbClr val="31859C"/>
                </a:solidFill>
              </a:rPr>
            </a:br>
            <a:r>
              <a: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Egresos</a:t>
            </a:r>
            <a:endParaRPr lang="es-E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46A9AE5-58F2-DE41-84E0-21907BF43C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144" y="1943099"/>
            <a:ext cx="7400564" cy="441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00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6614063"/>
            <a:ext cx="9144000" cy="2439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282020" y="948826"/>
            <a:ext cx="8229600" cy="1074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>
                <a:solidFill>
                  <a:schemeClr val="accent5">
                    <a:lumMod val="75000"/>
                  </a:schemeClr>
                </a:solidFill>
              </a:rPr>
              <a:t>1.  Gestión eficiente de las finanzas públicas</a:t>
            </a:r>
            <a:endParaRPr lang="es-E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709937" y="1675665"/>
            <a:ext cx="2569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b="1" dirty="0" err="1">
                <a:solidFill>
                  <a:schemeClr val="bg1">
                    <a:lumMod val="50000"/>
                  </a:schemeClr>
                </a:solidFill>
              </a:rPr>
              <a:t>Guatenóminas</a:t>
            </a:r>
            <a:endParaRPr lang="es-GT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DD48099-368C-1040-820E-825067440E06}"/>
              </a:ext>
            </a:extLst>
          </p:cNvPr>
          <p:cNvSpPr txBox="1"/>
          <p:nvPr/>
        </p:nvSpPr>
        <p:spPr>
          <a:xfrm>
            <a:off x="4572000" y="1810961"/>
            <a:ext cx="423206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s-GT" sz="1200" dirty="0">
              <a:solidFill>
                <a:srgbClr val="6262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s-GT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es-GT" sz="3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44</a:t>
            </a:r>
            <a:r>
              <a:rPr lang="es-GT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s-GT" sz="3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instituciones</a:t>
            </a:r>
          </a:p>
          <a:p>
            <a:pPr algn="r"/>
            <a:r>
              <a:rPr lang="es-GT" dirty="0">
                <a:solidFill>
                  <a:srgbClr val="626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Estado que utilizan </a:t>
            </a:r>
            <a:r>
              <a:rPr lang="es-GT" dirty="0" err="1">
                <a:solidFill>
                  <a:srgbClr val="626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Guatenóminas</a:t>
            </a:r>
            <a:r>
              <a:rPr lang="es-GT" dirty="0">
                <a:solidFill>
                  <a:srgbClr val="626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r"/>
            <a:endParaRPr lang="es-GT" dirty="0">
              <a:solidFill>
                <a:srgbClr val="6262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s-GT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Incorporación de </a:t>
            </a:r>
            <a:r>
              <a:rPr lang="es-GT" sz="3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a 10</a:t>
            </a:r>
            <a:endParaRPr lang="es-GT" sz="40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s-GT" dirty="0">
                <a:solidFill>
                  <a:srgbClr val="626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Renglones </a:t>
            </a:r>
          </a:p>
          <a:p>
            <a:pPr algn="r"/>
            <a:endParaRPr lang="es-GT" sz="14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s-GT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 y monitoreo de </a:t>
            </a:r>
          </a:p>
          <a:p>
            <a:pPr algn="r"/>
            <a:r>
              <a:rPr lang="es-GT" sz="3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271 mil</a:t>
            </a:r>
          </a:p>
          <a:p>
            <a:pPr algn="r"/>
            <a:r>
              <a:rPr lang="es-GT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Empleados públicos</a:t>
            </a:r>
          </a:p>
          <a:p>
            <a:pPr algn="r"/>
            <a:endParaRPr lang="es-GT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s-GT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Seguimiento de </a:t>
            </a:r>
            <a:r>
              <a:rPr lang="es-GT" sz="3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cero</a:t>
            </a:r>
            <a:r>
              <a:rPr lang="es-GT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s-GT" sz="3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r"/>
            <a:r>
              <a:rPr lang="es-GT" sz="3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271 mil</a:t>
            </a:r>
          </a:p>
          <a:p>
            <a:pPr algn="r"/>
            <a:r>
              <a:rPr lang="es-GT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Empleados públicos</a:t>
            </a:r>
          </a:p>
          <a:p>
            <a:pPr algn="r"/>
            <a:endParaRPr lang="es-GT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endParaRPr lang="es-GT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uadroTexto 7"/>
          <p:cNvSpPr txBox="1"/>
          <p:nvPr/>
        </p:nvSpPr>
        <p:spPr>
          <a:xfrm>
            <a:off x="2151230" y="2590300"/>
            <a:ext cx="279469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626261"/>
                </a:solidFill>
              </a:rPr>
              <a:t>		 </a:t>
            </a:r>
            <a:r>
              <a:rPr lang="es-ES" sz="2400" b="1" dirty="0">
                <a:solidFill>
                  <a:srgbClr val="0070C0"/>
                </a:solidFill>
              </a:rPr>
              <a:t>2019</a:t>
            </a:r>
          </a:p>
          <a:p>
            <a:pPr marL="285750" indent="-285750">
              <a:buFont typeface="Arial"/>
              <a:buChar char="•"/>
            </a:pPr>
            <a:r>
              <a:rPr lang="es-ES" dirty="0">
                <a:solidFill>
                  <a:srgbClr val="626261"/>
                </a:solidFill>
              </a:rPr>
              <a:t>Optimización del Proyecto </a:t>
            </a:r>
            <a:r>
              <a:rPr lang="es-ES" dirty="0" err="1">
                <a:solidFill>
                  <a:srgbClr val="626261"/>
                </a:solidFill>
              </a:rPr>
              <a:t>Guatenóminas</a:t>
            </a:r>
            <a:r>
              <a:rPr lang="es-ES" dirty="0">
                <a:solidFill>
                  <a:srgbClr val="626261"/>
                </a:solidFill>
              </a:rPr>
              <a:t>:</a:t>
            </a:r>
          </a:p>
          <a:p>
            <a:pPr marL="742950" lvl="1" indent="-285750">
              <a:buFontTx/>
              <a:buChar char="-"/>
            </a:pPr>
            <a:r>
              <a:rPr lang="es-ES" dirty="0">
                <a:solidFill>
                  <a:srgbClr val="626261"/>
                </a:solidFill>
              </a:rPr>
              <a:t>Incorporación de </a:t>
            </a:r>
            <a:r>
              <a:rPr lang="es-ES" b="1" dirty="0">
                <a:solidFill>
                  <a:srgbClr val="626261"/>
                </a:solidFill>
              </a:rPr>
              <a:t>5 Renglones </a:t>
            </a:r>
            <a:r>
              <a:rPr lang="es-ES" dirty="0">
                <a:solidFill>
                  <a:srgbClr val="626261"/>
                </a:solidFill>
              </a:rPr>
              <a:t>presupuestarios </a:t>
            </a:r>
          </a:p>
          <a:p>
            <a:pPr marL="742950" lvl="1" indent="-285750">
              <a:buFontTx/>
              <a:buChar char="-"/>
            </a:pPr>
            <a:r>
              <a:rPr lang="es-ES" b="1" dirty="0">
                <a:solidFill>
                  <a:srgbClr val="626261"/>
                </a:solidFill>
              </a:rPr>
              <a:t>60 instituciones </a:t>
            </a:r>
            <a:r>
              <a:rPr lang="es-ES" dirty="0">
                <a:solidFill>
                  <a:srgbClr val="626261"/>
                </a:solidFill>
              </a:rPr>
              <a:t>Módulos de Registros</a:t>
            </a:r>
          </a:p>
          <a:p>
            <a:pPr marL="742950" lvl="1" indent="-285750">
              <a:buFontTx/>
              <a:buChar char="-"/>
            </a:pPr>
            <a:r>
              <a:rPr lang="es-ES" b="1" dirty="0">
                <a:solidFill>
                  <a:srgbClr val="626261"/>
                </a:solidFill>
              </a:rPr>
              <a:t>Control de RRHH </a:t>
            </a:r>
            <a:r>
              <a:rPr lang="es-ES" dirty="0">
                <a:solidFill>
                  <a:srgbClr val="626261"/>
                </a:solidFill>
              </a:rPr>
              <a:t>(</a:t>
            </a:r>
            <a:r>
              <a:rPr lang="es-ES" b="1" dirty="0">
                <a:solidFill>
                  <a:srgbClr val="626261"/>
                </a:solidFill>
              </a:rPr>
              <a:t>IGGS, tiempo extraordinario y comparecencia</a:t>
            </a:r>
            <a:r>
              <a:rPr lang="es-ES" dirty="0">
                <a:solidFill>
                  <a:srgbClr val="626261"/>
                </a:solidFill>
              </a:rPr>
              <a:t>)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82906" y="2607863"/>
            <a:ext cx="19683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626261"/>
                </a:solidFill>
              </a:rPr>
              <a:t>	</a:t>
            </a:r>
            <a:r>
              <a:rPr lang="es-ES" sz="2400" b="1" dirty="0">
                <a:solidFill>
                  <a:srgbClr val="0070C0"/>
                </a:solidFill>
              </a:rPr>
              <a:t>	2015</a:t>
            </a:r>
          </a:p>
          <a:p>
            <a:pPr marL="285750" indent="-285750">
              <a:buFont typeface="Arial"/>
              <a:buChar char="•"/>
            </a:pPr>
            <a:r>
              <a:rPr lang="es-ES" b="1" dirty="0">
                <a:solidFill>
                  <a:srgbClr val="626261"/>
                </a:solidFill>
              </a:rPr>
              <a:t>5</a:t>
            </a:r>
            <a:r>
              <a:rPr lang="es-ES" dirty="0">
                <a:solidFill>
                  <a:srgbClr val="626261"/>
                </a:solidFill>
              </a:rPr>
              <a:t> renglones</a:t>
            </a:r>
          </a:p>
          <a:p>
            <a:pPr marL="285750" indent="-285750">
              <a:buFont typeface="Arial"/>
              <a:buChar char="•"/>
            </a:pPr>
            <a:r>
              <a:rPr lang="es-ES" b="1" dirty="0">
                <a:solidFill>
                  <a:srgbClr val="626261"/>
                </a:solidFill>
              </a:rPr>
              <a:t>44</a:t>
            </a:r>
            <a:r>
              <a:rPr lang="es-ES" dirty="0">
                <a:solidFill>
                  <a:srgbClr val="626261"/>
                </a:solidFill>
              </a:rPr>
              <a:t> instituciones </a:t>
            </a:r>
          </a:p>
          <a:p>
            <a:pPr marL="285750" indent="-285750">
              <a:buFont typeface="Arial"/>
              <a:buChar char="•"/>
            </a:pPr>
            <a:endParaRPr lang="es-ES" dirty="0">
              <a:solidFill>
                <a:srgbClr val="626261"/>
              </a:solidFill>
            </a:endParaRPr>
          </a:p>
          <a:p>
            <a:pPr marL="285750" indent="-285750">
              <a:buFont typeface="Arial"/>
              <a:buChar char="•"/>
            </a:pPr>
            <a:endParaRPr lang="es-ES" dirty="0">
              <a:solidFill>
                <a:srgbClr val="626261"/>
              </a:solidFill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AACB2A22-E0D1-474B-9A2D-18267B61605B}"/>
              </a:ext>
            </a:extLst>
          </p:cNvPr>
          <p:cNvGrpSpPr/>
          <p:nvPr/>
        </p:nvGrpSpPr>
        <p:grpSpPr>
          <a:xfrm>
            <a:off x="4829175" y="2022966"/>
            <a:ext cx="1039362" cy="4314929"/>
            <a:chOff x="4829175" y="2022966"/>
            <a:chExt cx="1039362" cy="4314929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5FE6A907-E587-8D4C-A43A-AF0F55190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12894" y="3711864"/>
              <a:ext cx="755643" cy="1697276"/>
            </a:xfrm>
            <a:prstGeom prst="rect">
              <a:avLst/>
            </a:prstGeom>
          </p:spPr>
        </p:pic>
        <p:sp>
          <p:nvSpPr>
            <p:cNvPr id="13" name="Cerrar corchete 12">
              <a:extLst>
                <a:ext uri="{FF2B5EF4-FFF2-40B4-BE49-F238E27FC236}">
                  <a16:creationId xmlns:a16="http://schemas.microsoft.com/office/drawing/2014/main" id="{BC4A52A3-69B7-F84A-A6E9-3E4CCAEA5573}"/>
                </a:ext>
              </a:extLst>
            </p:cNvPr>
            <p:cNvSpPr/>
            <p:nvPr/>
          </p:nvSpPr>
          <p:spPr>
            <a:xfrm>
              <a:off x="4829175" y="2022966"/>
              <a:ext cx="188184" cy="4314929"/>
            </a:xfrm>
            <a:prstGeom prst="righ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</p:grpSp>
    </p:spTree>
    <p:extLst>
      <p:ext uri="{BB962C8B-B14F-4D97-AF65-F5344CB8AC3E}">
        <p14:creationId xmlns:p14="http://schemas.microsoft.com/office/powerpoint/2010/main" val="2651937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6614063"/>
            <a:ext cx="9144000" cy="2439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282020" y="863098"/>
            <a:ext cx="8229600" cy="1074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>
                <a:solidFill>
                  <a:schemeClr val="accent5">
                    <a:lumMod val="75000"/>
                  </a:schemeClr>
                </a:solidFill>
              </a:rPr>
              <a:t>1.  Gestión eficiente de las finanzas públicas</a:t>
            </a:r>
            <a:endParaRPr lang="es-E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724219" y="1532785"/>
            <a:ext cx="2569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800" b="1" dirty="0" err="1">
                <a:solidFill>
                  <a:schemeClr val="bg1">
                    <a:lumMod val="50000"/>
                  </a:schemeClr>
                </a:solidFill>
              </a:rPr>
              <a:t>Guatecompras</a:t>
            </a:r>
            <a:endParaRPr lang="es-GT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uadroTexto 5">
            <a:extLst>
              <a:ext uri="{FF2B5EF4-FFF2-40B4-BE49-F238E27FC236}">
                <a16:creationId xmlns:a16="http://schemas.microsoft.com/office/drawing/2014/main" id="{ADD48099-368C-1040-820E-825067440E06}"/>
              </a:ext>
            </a:extLst>
          </p:cNvPr>
          <p:cNvSpPr txBox="1"/>
          <p:nvPr/>
        </p:nvSpPr>
        <p:spPr>
          <a:xfrm>
            <a:off x="4689752" y="1966231"/>
            <a:ext cx="423206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GT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pasó de </a:t>
            </a:r>
            <a:r>
              <a:rPr lang="es-GT" sz="2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mil a 88 mil </a:t>
            </a:r>
          </a:p>
          <a:p>
            <a:pPr algn="r"/>
            <a:r>
              <a:rPr lang="es-GT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Transacciones en el Portal de Guatecompras</a:t>
            </a:r>
          </a:p>
          <a:p>
            <a:pPr algn="r"/>
            <a:r>
              <a:rPr lang="es-GT" sz="2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millones </a:t>
            </a:r>
          </a:p>
          <a:p>
            <a:pPr algn="r"/>
            <a:r>
              <a:rPr lang="es-GT" dirty="0">
                <a:solidFill>
                  <a:srgbClr val="626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visitas al año</a:t>
            </a:r>
          </a:p>
          <a:p>
            <a:pPr algn="r"/>
            <a:r>
              <a:rPr lang="es-GT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Más de </a:t>
            </a:r>
            <a:r>
              <a:rPr lang="es-GT" sz="2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Q25 mil </a:t>
            </a:r>
          </a:p>
          <a:p>
            <a:pPr algn="r"/>
            <a:r>
              <a:rPr lang="es-GT" dirty="0">
                <a:solidFill>
                  <a:srgbClr val="626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millones en compras</a:t>
            </a:r>
          </a:p>
          <a:p>
            <a:pPr algn="r"/>
            <a:r>
              <a:rPr lang="es-GT" dirty="0">
                <a:solidFill>
                  <a:srgbClr val="626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contrataciones</a:t>
            </a:r>
          </a:p>
          <a:p>
            <a:pPr algn="r"/>
            <a:r>
              <a:rPr lang="es-GT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pasó de </a:t>
            </a:r>
            <a:r>
              <a:rPr lang="es-GT" sz="2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cero a 72 mil </a:t>
            </a:r>
          </a:p>
          <a:p>
            <a:pPr algn="r"/>
            <a:r>
              <a:rPr lang="es-GT" sz="1600" dirty="0">
                <a:solidFill>
                  <a:srgbClr val="626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Proveedores inscritos en el RGAE</a:t>
            </a:r>
          </a:p>
          <a:p>
            <a:pPr algn="r"/>
            <a:r>
              <a:rPr lang="es-GT" sz="2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APP </a:t>
            </a:r>
          </a:p>
          <a:p>
            <a:pPr algn="r"/>
            <a:r>
              <a:rPr lang="es-GT" sz="1600" dirty="0">
                <a:solidFill>
                  <a:srgbClr val="626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Aplicación para celulares para tener</a:t>
            </a:r>
          </a:p>
          <a:p>
            <a:pPr algn="r"/>
            <a:r>
              <a:rPr lang="es-GT" sz="1600" dirty="0">
                <a:solidFill>
                  <a:srgbClr val="626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acceso al Portal de Guatecompras   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2463110" y="2275244"/>
            <a:ext cx="236606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626261"/>
                </a:solidFill>
              </a:rPr>
              <a:t>	</a:t>
            </a:r>
            <a:r>
              <a:rPr lang="es-ES" sz="2400" b="1" dirty="0">
                <a:solidFill>
                  <a:srgbClr val="0070C0"/>
                </a:solidFill>
              </a:rPr>
              <a:t>     2019</a:t>
            </a:r>
          </a:p>
          <a:p>
            <a:pPr marL="285750" indent="-285750">
              <a:buFont typeface="Arial"/>
              <a:buChar char="•"/>
            </a:pPr>
            <a:r>
              <a:rPr lang="es-ES" dirty="0">
                <a:solidFill>
                  <a:srgbClr val="626261"/>
                </a:solidFill>
              </a:rPr>
              <a:t>Se </a:t>
            </a:r>
            <a:r>
              <a:rPr lang="es-ES" dirty="0" err="1">
                <a:solidFill>
                  <a:srgbClr val="626261"/>
                </a:solidFill>
              </a:rPr>
              <a:t>eficientó</a:t>
            </a:r>
            <a:r>
              <a:rPr lang="es-ES" dirty="0">
                <a:solidFill>
                  <a:srgbClr val="626261"/>
                </a:solidFill>
              </a:rPr>
              <a:t> el proceso y plazos para los Contratos Abiertos</a:t>
            </a:r>
          </a:p>
          <a:p>
            <a:pPr marL="285750" indent="-285750">
              <a:buFont typeface="Arial"/>
              <a:buChar char="•"/>
            </a:pPr>
            <a:endParaRPr lang="es-ES" dirty="0">
              <a:solidFill>
                <a:srgbClr val="62626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s-ES" dirty="0">
                <a:solidFill>
                  <a:srgbClr val="626261"/>
                </a:solidFill>
              </a:rPr>
              <a:t>Oferta electrónica</a:t>
            </a:r>
          </a:p>
          <a:p>
            <a:endParaRPr lang="es-ES" dirty="0">
              <a:solidFill>
                <a:srgbClr val="62626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s-ES" dirty="0">
                <a:solidFill>
                  <a:srgbClr val="626261"/>
                </a:solidFill>
              </a:rPr>
              <a:t>Subasta Electrónica Inversa</a:t>
            </a:r>
          </a:p>
          <a:p>
            <a:endParaRPr lang="es-ES" dirty="0">
              <a:solidFill>
                <a:srgbClr val="62626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s-ES" dirty="0">
                <a:solidFill>
                  <a:srgbClr val="626261"/>
                </a:solidFill>
              </a:rPr>
              <a:t>Implementación del Registro General de Adquisiciones</a:t>
            </a:r>
          </a:p>
        </p:txBody>
      </p:sp>
      <p:sp>
        <p:nvSpPr>
          <p:cNvPr id="9" name="CuadroTexto 7"/>
          <p:cNvSpPr txBox="1"/>
          <p:nvPr/>
        </p:nvSpPr>
        <p:spPr>
          <a:xfrm>
            <a:off x="163339" y="2310327"/>
            <a:ext cx="234314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626261"/>
                </a:solidFill>
              </a:rPr>
              <a:t>	</a:t>
            </a:r>
            <a:r>
              <a:rPr lang="es-ES" sz="2400" b="1" dirty="0">
                <a:solidFill>
                  <a:srgbClr val="0070C0"/>
                </a:solidFill>
              </a:rPr>
              <a:t>     2015</a:t>
            </a:r>
          </a:p>
          <a:p>
            <a:pPr marL="285750" indent="-285750">
              <a:buFont typeface="Arial"/>
              <a:buChar char="•"/>
            </a:pPr>
            <a:r>
              <a:rPr lang="es-ES" dirty="0">
                <a:solidFill>
                  <a:srgbClr val="626261"/>
                </a:solidFill>
              </a:rPr>
              <a:t>Nueva Ley a implementar</a:t>
            </a:r>
          </a:p>
          <a:p>
            <a:pPr marL="285750" indent="-285750">
              <a:buFont typeface="Arial"/>
              <a:buChar char="•"/>
            </a:pPr>
            <a:endParaRPr lang="es-ES" dirty="0">
              <a:solidFill>
                <a:srgbClr val="62626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s-ES" dirty="0">
                <a:solidFill>
                  <a:srgbClr val="626261"/>
                </a:solidFill>
              </a:rPr>
              <a:t>Contratos Abiertos con plazos largos</a:t>
            </a:r>
          </a:p>
          <a:p>
            <a:pPr marL="285750" indent="-285750">
              <a:buFont typeface="Arial"/>
              <a:buChar char="•"/>
            </a:pPr>
            <a:endParaRPr lang="es-ES" dirty="0">
              <a:solidFill>
                <a:srgbClr val="62626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s-ES" dirty="0">
                <a:solidFill>
                  <a:srgbClr val="626261"/>
                </a:solidFill>
              </a:rPr>
              <a:t>No existía un registro integrado de proveedores del Estado </a:t>
            </a:r>
          </a:p>
          <a:p>
            <a:pPr marL="285750" indent="-285750">
              <a:buFont typeface="Arial"/>
              <a:buChar char="•"/>
            </a:pPr>
            <a:endParaRPr lang="es-ES" dirty="0">
              <a:solidFill>
                <a:srgbClr val="626261"/>
              </a:solidFill>
            </a:endParaRPr>
          </a:p>
          <a:p>
            <a:pPr marL="285750" indent="-285750">
              <a:buFont typeface="Arial"/>
              <a:buChar char="•"/>
            </a:pPr>
            <a:endParaRPr lang="es-ES" dirty="0">
              <a:solidFill>
                <a:srgbClr val="626261"/>
              </a:solidFill>
            </a:endParaRPr>
          </a:p>
          <a:p>
            <a:pPr marL="285750" indent="-285750">
              <a:buFont typeface="Arial"/>
              <a:buChar char="•"/>
            </a:pPr>
            <a:endParaRPr lang="es-ES" dirty="0">
              <a:solidFill>
                <a:srgbClr val="626261"/>
              </a:solidFill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D4F3CCCD-4C12-C44C-8B33-E88EFA4213EB}"/>
              </a:ext>
            </a:extLst>
          </p:cNvPr>
          <p:cNvGrpSpPr/>
          <p:nvPr/>
        </p:nvGrpSpPr>
        <p:grpSpPr>
          <a:xfrm>
            <a:off x="4829175" y="2022966"/>
            <a:ext cx="695956" cy="4314929"/>
            <a:chOff x="4829175" y="2022966"/>
            <a:chExt cx="695956" cy="4314929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DE8079C2-0343-FA42-B321-6BCC215C0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17360" y="2974474"/>
              <a:ext cx="507771" cy="2411913"/>
            </a:xfrm>
            <a:prstGeom prst="rect">
              <a:avLst/>
            </a:prstGeom>
          </p:spPr>
        </p:pic>
        <p:sp>
          <p:nvSpPr>
            <p:cNvPr id="13" name="Cerrar corchete 12">
              <a:extLst>
                <a:ext uri="{FF2B5EF4-FFF2-40B4-BE49-F238E27FC236}">
                  <a16:creationId xmlns:a16="http://schemas.microsoft.com/office/drawing/2014/main" id="{C0A90014-B99E-B54C-A13E-0FC530B29AD7}"/>
                </a:ext>
              </a:extLst>
            </p:cNvPr>
            <p:cNvSpPr/>
            <p:nvPr/>
          </p:nvSpPr>
          <p:spPr>
            <a:xfrm>
              <a:off x="4829175" y="2022966"/>
              <a:ext cx="188184" cy="4314929"/>
            </a:xfrm>
            <a:prstGeom prst="righ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</p:grpSp>
    </p:spTree>
    <p:extLst>
      <p:ext uri="{BB962C8B-B14F-4D97-AF65-F5344CB8AC3E}">
        <p14:creationId xmlns:p14="http://schemas.microsoft.com/office/powerpoint/2010/main" val="1991682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6614063"/>
            <a:ext cx="9144000" cy="2439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298353" y="931109"/>
            <a:ext cx="9282965" cy="1074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>
                <a:solidFill>
                  <a:schemeClr val="accent5">
                    <a:lumMod val="75000"/>
                  </a:schemeClr>
                </a:solidFill>
              </a:rPr>
              <a:t>1.  Gestión eficiente de las finanzas públicas</a:t>
            </a:r>
            <a:br>
              <a:rPr lang="es-ES" sz="2400" dirty="0">
                <a:solidFill>
                  <a:srgbClr val="31859C"/>
                </a:solidFill>
              </a:rPr>
            </a:br>
            <a:r>
              <a:rPr lang="es-ES" sz="2400" b="1" dirty="0">
                <a:solidFill>
                  <a:schemeClr val="bg1">
                    <a:lumMod val="50000"/>
                  </a:schemeClr>
                </a:solidFill>
              </a:rPr>
              <a:t>Sistema de Subsidios y Subvenciones – </a:t>
            </a:r>
            <a:r>
              <a:rPr lang="es-ES" sz="2400" b="1" dirty="0" err="1">
                <a:solidFill>
                  <a:schemeClr val="bg1">
                    <a:lumMod val="50000"/>
                  </a:schemeClr>
                </a:solidFill>
              </a:rPr>
              <a:t>Sicoin</a:t>
            </a:r>
            <a:r>
              <a:rPr lang="es-ES" sz="2400" b="1" dirty="0">
                <a:solidFill>
                  <a:schemeClr val="bg1">
                    <a:lumMod val="50000"/>
                  </a:schemeClr>
                </a:solidFill>
              </a:rPr>
              <a:t> GL – </a:t>
            </a:r>
            <a:r>
              <a:rPr lang="es-ES" sz="2400" b="1" dirty="0" err="1">
                <a:solidFill>
                  <a:schemeClr val="bg1">
                    <a:lumMod val="50000"/>
                  </a:schemeClr>
                </a:solidFill>
              </a:rPr>
              <a:t>Sicoin</a:t>
            </a:r>
            <a:r>
              <a:rPr lang="es-ES" sz="2400" b="1" dirty="0">
                <a:solidFill>
                  <a:schemeClr val="bg1">
                    <a:lumMod val="50000"/>
                  </a:schemeClr>
                </a:solidFill>
              </a:rPr>
              <a:t> DES</a:t>
            </a:r>
          </a:p>
        </p:txBody>
      </p:sp>
      <p:pic>
        <p:nvPicPr>
          <p:cNvPr id="6" name="Marcador de contenido 3">
            <a:extLst>
              <a:ext uri="{FF2B5EF4-FFF2-40B4-BE49-F238E27FC236}">
                <a16:creationId xmlns:a16="http://schemas.microsoft.com/office/drawing/2014/main" id="{69A7199C-D9FB-4C20-B98B-CB033C337F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1854" y="2005249"/>
            <a:ext cx="3403600" cy="221452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5390199" y="4219769"/>
            <a:ext cx="214665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070C0"/>
                </a:solidFill>
              </a:rPr>
              <a:t>2018</a:t>
            </a:r>
            <a:r>
              <a:rPr lang="es-ES" sz="2400" dirty="0">
                <a:solidFill>
                  <a:srgbClr val="0070C0"/>
                </a:solidFill>
              </a:rPr>
              <a:t> </a:t>
            </a:r>
          </a:p>
          <a:p>
            <a:pPr algn="ctr"/>
            <a:endParaRPr lang="es-ES" sz="1400" dirty="0">
              <a:solidFill>
                <a:srgbClr val="626261"/>
              </a:solidFill>
            </a:endParaRPr>
          </a:p>
        </p:txBody>
      </p:sp>
      <p:sp>
        <p:nvSpPr>
          <p:cNvPr id="7" name="CuadroTexto 9"/>
          <p:cNvSpPr txBox="1"/>
          <p:nvPr/>
        </p:nvSpPr>
        <p:spPr>
          <a:xfrm>
            <a:off x="1029838" y="4222198"/>
            <a:ext cx="22540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070C0"/>
                </a:solidFill>
              </a:rPr>
              <a:t>2016</a:t>
            </a:r>
            <a:r>
              <a:rPr lang="es-ES" dirty="0">
                <a:solidFill>
                  <a:srgbClr val="62626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626261"/>
                </a:solidFill>
              </a:rPr>
              <a:t>Reportes físicos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6FE665C-310B-A441-B136-E9636FED9B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829" y="1996718"/>
            <a:ext cx="3320942" cy="2213961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873F7F88-2F49-C54E-9AA7-52EBD4E5012F}"/>
              </a:ext>
            </a:extLst>
          </p:cNvPr>
          <p:cNvGrpSpPr/>
          <p:nvPr/>
        </p:nvGrpSpPr>
        <p:grpSpPr>
          <a:xfrm>
            <a:off x="4257522" y="1836669"/>
            <a:ext cx="695956" cy="4314929"/>
            <a:chOff x="4829175" y="2022966"/>
            <a:chExt cx="695956" cy="4314929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6ED49161-6636-6340-9B2F-AC433BAAA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360" y="2974474"/>
              <a:ext cx="507771" cy="2411913"/>
            </a:xfrm>
            <a:prstGeom prst="rect">
              <a:avLst/>
            </a:prstGeom>
          </p:spPr>
        </p:pic>
        <p:sp>
          <p:nvSpPr>
            <p:cNvPr id="12" name="Cerrar corchete 11">
              <a:extLst>
                <a:ext uri="{FF2B5EF4-FFF2-40B4-BE49-F238E27FC236}">
                  <a16:creationId xmlns:a16="http://schemas.microsoft.com/office/drawing/2014/main" id="{6505ADCE-D91F-934E-AC4D-C5F6DC0DAE67}"/>
                </a:ext>
              </a:extLst>
            </p:cNvPr>
            <p:cNvSpPr/>
            <p:nvPr/>
          </p:nvSpPr>
          <p:spPr>
            <a:xfrm>
              <a:off x="4829175" y="2022966"/>
              <a:ext cx="188184" cy="4314929"/>
            </a:xfrm>
            <a:prstGeom prst="rightBracket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0F701E0-0366-AC49-9BBA-F21330A5E384}"/>
              </a:ext>
            </a:extLst>
          </p:cNvPr>
          <p:cNvSpPr txBox="1"/>
          <p:nvPr/>
        </p:nvSpPr>
        <p:spPr>
          <a:xfrm>
            <a:off x="4585648" y="4752929"/>
            <a:ext cx="468118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626261"/>
                </a:solidFill>
              </a:rPr>
              <a:t>Reportes electrónicos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626261"/>
                </a:solidFill>
              </a:rPr>
              <a:t> </a:t>
            </a:r>
            <a:r>
              <a:rPr lang="es-ES" sz="2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1,849 </a:t>
            </a:r>
            <a:r>
              <a:rPr lang="es-ES" dirty="0">
                <a:solidFill>
                  <a:srgbClr val="626261"/>
                </a:solidFill>
              </a:rPr>
              <a:t>entidades receptoras de recursos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626261"/>
                </a:solidFill>
              </a:rPr>
              <a:t> </a:t>
            </a:r>
            <a:r>
              <a:rPr lang="es-ES" sz="2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 </a:t>
            </a:r>
            <a:r>
              <a:rPr lang="es-ES" b="1" dirty="0">
                <a:solidFill>
                  <a:srgbClr val="626261"/>
                </a:solidFill>
              </a:rPr>
              <a:t>entidades</a:t>
            </a:r>
            <a:r>
              <a:rPr lang="es-ES" sz="1400" b="1" dirty="0">
                <a:solidFill>
                  <a:srgbClr val="626261"/>
                </a:solidFill>
              </a:rPr>
              <a:t> </a:t>
            </a:r>
            <a:r>
              <a:rPr lang="es-ES" dirty="0">
                <a:solidFill>
                  <a:srgbClr val="626261"/>
                </a:solidFill>
              </a:rPr>
              <a:t>otorgantes de recursos por </a:t>
            </a:r>
            <a:r>
              <a:rPr lang="es-ES" sz="2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Q1 mil 361</a:t>
            </a:r>
            <a:r>
              <a:rPr lang="es-ES" sz="1400" dirty="0">
                <a:solidFill>
                  <a:srgbClr val="626261"/>
                </a:solidFill>
              </a:rPr>
              <a:t> </a:t>
            </a:r>
            <a:r>
              <a:rPr lang="es-ES" b="1" dirty="0">
                <a:solidFill>
                  <a:srgbClr val="626261"/>
                </a:solidFill>
              </a:rPr>
              <a:t>millones </a:t>
            </a:r>
            <a:r>
              <a:rPr lang="es-ES" dirty="0">
                <a:solidFill>
                  <a:srgbClr val="626261"/>
                </a:solidFill>
              </a:rPr>
              <a:t>del presupuesto  </a:t>
            </a:r>
          </a:p>
        </p:txBody>
      </p:sp>
    </p:spTree>
    <p:extLst>
      <p:ext uri="{BB962C8B-B14F-4D97-AF65-F5344CB8AC3E}">
        <p14:creationId xmlns:p14="http://schemas.microsoft.com/office/powerpoint/2010/main" val="1667220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6614063"/>
            <a:ext cx="9144000" cy="2439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 descr="PORTALES MINF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9404" y="565998"/>
            <a:ext cx="7697480" cy="5946461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282020" y="1014514"/>
            <a:ext cx="8229600" cy="1074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chemeClr val="accent5">
                    <a:lumMod val="75000"/>
                  </a:schemeClr>
                </a:solidFill>
              </a:rPr>
              <a:t>1</a:t>
            </a:r>
            <a:r>
              <a:rPr lang="es-ES" sz="2800" b="1" dirty="0">
                <a:solidFill>
                  <a:schemeClr val="accent5">
                    <a:lumMod val="75000"/>
                  </a:schemeClr>
                </a:solidFill>
              </a:rPr>
              <a:t>.  Gestión eficiente de las finanzas públicas</a:t>
            </a:r>
            <a:br>
              <a:rPr lang="es-ES" sz="2400" dirty="0">
                <a:solidFill>
                  <a:srgbClr val="31859C"/>
                </a:solidFill>
              </a:rPr>
            </a:br>
            <a:r>
              <a: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Transparencia</a:t>
            </a: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89756146-E6B6-2246-B8B1-DA20B3D3EBFB}"/>
              </a:ext>
            </a:extLst>
          </p:cNvPr>
          <p:cNvSpPr/>
          <p:nvPr/>
        </p:nvSpPr>
        <p:spPr>
          <a:xfrm>
            <a:off x="7005141" y="2226729"/>
            <a:ext cx="1818050" cy="139611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08B0C42-ABC5-EF42-82EB-D99E393A1E3F}"/>
              </a:ext>
            </a:extLst>
          </p:cNvPr>
          <p:cNvSpPr txBox="1"/>
          <p:nvPr/>
        </p:nvSpPr>
        <p:spPr>
          <a:xfrm>
            <a:off x="7068830" y="3695110"/>
            <a:ext cx="181805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050" b="1" dirty="0">
                <a:solidFill>
                  <a:srgbClr val="2190D5"/>
                </a:solidFill>
              </a:rPr>
              <a:t>TABLERO DE SEGUIMIENTO AL ESTADO DE CALAMIDAD DEL VOLCÁN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7211429" y="5792333"/>
            <a:ext cx="181665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050" b="1" dirty="0">
                <a:solidFill>
                  <a:srgbClr val="207CCB"/>
                </a:solidFill>
              </a:rPr>
              <a:t>OBSERVATORIO DEL PRESUPUESTO PÚBLICO</a:t>
            </a:r>
          </a:p>
        </p:txBody>
      </p:sp>
      <p:pic>
        <p:nvPicPr>
          <p:cNvPr id="8" name="Imagen 7" descr="Captura de Pantalla 2019-09-02 a la(s) 07.12.59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2698" y="4522333"/>
            <a:ext cx="166777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002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16200000">
            <a:off x="5398075" y="2374331"/>
            <a:ext cx="5150229" cy="3017482"/>
          </a:xfrm>
          <a:ln>
            <a:noFill/>
          </a:ln>
        </p:spPr>
        <p:txBody>
          <a:bodyPr>
            <a:noAutofit/>
          </a:bodyPr>
          <a:lstStyle/>
          <a:p>
            <a:r>
              <a:rPr lang="es-ES" sz="16000" dirty="0">
                <a:solidFill>
                  <a:srgbClr val="7FC1D4"/>
                </a:solidFill>
                <a:latin typeface="Calibri Light"/>
                <a:cs typeface="Calibri Light"/>
              </a:rPr>
              <a:t>Índice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47010" y="1354259"/>
            <a:ext cx="1399833" cy="91479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151537" y="3501454"/>
            <a:ext cx="1399830" cy="852598"/>
          </a:xfrm>
          <a:prstGeom prst="rect">
            <a:avLst/>
          </a:prstGeom>
          <a:solidFill>
            <a:srgbClr val="5639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151537" y="5624158"/>
            <a:ext cx="1399829" cy="852598"/>
          </a:xfrm>
          <a:prstGeom prst="rect">
            <a:avLst/>
          </a:prstGeom>
          <a:solidFill>
            <a:srgbClr val="FEC5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151535" y="4572275"/>
            <a:ext cx="1399831" cy="852598"/>
          </a:xfrm>
          <a:prstGeom prst="rect">
            <a:avLst/>
          </a:prstGeom>
          <a:solidFill>
            <a:srgbClr val="92C1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151537" y="2444449"/>
            <a:ext cx="1399831" cy="860775"/>
          </a:xfrm>
          <a:prstGeom prst="rect">
            <a:avLst/>
          </a:prstGeom>
          <a:solidFill>
            <a:srgbClr val="BC1A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604200" y="1387546"/>
            <a:ext cx="909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15943" y="2446741"/>
            <a:ext cx="909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630375" y="3475701"/>
            <a:ext cx="909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601511" y="4543411"/>
            <a:ext cx="909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637591" y="5587081"/>
            <a:ext cx="909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1756357" y="1572211"/>
            <a:ext cx="56061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626261"/>
                </a:solidFill>
              </a:rPr>
              <a:t>Gestión eficiente de las finanzas públicas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1756357" y="2644003"/>
            <a:ext cx="42727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626261"/>
                </a:solidFill>
              </a:rPr>
              <a:t>Prudencia en las finanzas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1756359" y="3696920"/>
            <a:ext cx="42727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626261"/>
                </a:solidFill>
              </a:rPr>
              <a:t>Desempeño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1756359" y="4739794"/>
            <a:ext cx="42727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626261"/>
                </a:solidFill>
              </a:rPr>
              <a:t>La milla extra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1756359" y="5594962"/>
            <a:ext cx="57270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626261"/>
                </a:solidFill>
              </a:rPr>
              <a:t>Proyecto General de Presupuesto </a:t>
            </a:r>
            <a:br>
              <a:rPr lang="es-ES" sz="2400" b="1" dirty="0">
                <a:solidFill>
                  <a:srgbClr val="626261"/>
                </a:solidFill>
              </a:rPr>
            </a:br>
            <a:r>
              <a:rPr lang="es-ES" sz="2400" b="1" dirty="0">
                <a:solidFill>
                  <a:srgbClr val="626261"/>
                </a:solidFill>
              </a:rPr>
              <a:t>de Ingresos y Egresos del Estado</a:t>
            </a:r>
          </a:p>
        </p:txBody>
      </p:sp>
    </p:spTree>
    <p:extLst>
      <p:ext uri="{BB962C8B-B14F-4D97-AF65-F5344CB8AC3E}">
        <p14:creationId xmlns:p14="http://schemas.microsoft.com/office/powerpoint/2010/main" val="194351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4466" y="1085835"/>
            <a:ext cx="5760833" cy="796637"/>
          </a:xfrm>
        </p:spPr>
        <p:txBody>
          <a:bodyPr>
            <a:noAutofit/>
          </a:bodyPr>
          <a:lstStyle/>
          <a:p>
            <a:pPr algn="l"/>
            <a:r>
              <a:rPr lang="es-ES" sz="2800" b="1" dirty="0">
                <a:solidFill>
                  <a:srgbClr val="D00042"/>
                </a:solidFill>
              </a:rPr>
              <a:t>2. Prudencia en las finanzas</a:t>
            </a:r>
            <a:br>
              <a:rPr lang="es-ES" sz="3600" b="1" dirty="0">
                <a:solidFill>
                  <a:srgbClr val="D00042"/>
                </a:solidFill>
              </a:rPr>
            </a:br>
            <a:endParaRPr lang="es-ES" sz="2400" b="1" dirty="0">
              <a:solidFill>
                <a:srgbClr val="D00042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79040" y="1482961"/>
            <a:ext cx="6827344" cy="6710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b="1" dirty="0">
                <a:solidFill>
                  <a:schemeClr val="bg1">
                    <a:lumMod val="50000"/>
                  </a:schemeClr>
                </a:solidFill>
              </a:rPr>
              <a:t>Déficit Fiscal comparado con la deuda </a:t>
            </a:r>
          </a:p>
        </p:txBody>
      </p:sp>
      <p:grpSp>
        <p:nvGrpSpPr>
          <p:cNvPr id="90" name="Grupo 89">
            <a:extLst>
              <a:ext uri="{FF2B5EF4-FFF2-40B4-BE49-F238E27FC236}">
                <a16:creationId xmlns:a16="http://schemas.microsoft.com/office/drawing/2014/main" id="{3D1DA70D-4FCC-5849-87C7-5BBFADCC6F87}"/>
              </a:ext>
            </a:extLst>
          </p:cNvPr>
          <p:cNvGrpSpPr/>
          <p:nvPr/>
        </p:nvGrpSpPr>
        <p:grpSpPr>
          <a:xfrm>
            <a:off x="541794" y="2245575"/>
            <a:ext cx="8119605" cy="4154077"/>
            <a:chOff x="381001" y="2475323"/>
            <a:chExt cx="8188036" cy="4271074"/>
          </a:xfrm>
        </p:grpSpPr>
        <p:sp>
          <p:nvSpPr>
            <p:cNvPr id="48" name="object 4">
              <a:extLst>
                <a:ext uri="{FF2B5EF4-FFF2-40B4-BE49-F238E27FC236}">
                  <a16:creationId xmlns:a16="http://schemas.microsoft.com/office/drawing/2014/main" id="{242037D6-B5C5-B74F-8E08-CB13FD2EE3A1}"/>
                </a:ext>
              </a:extLst>
            </p:cNvPr>
            <p:cNvSpPr/>
            <p:nvPr/>
          </p:nvSpPr>
          <p:spPr>
            <a:xfrm>
              <a:off x="776785" y="2969510"/>
              <a:ext cx="344773" cy="3502837"/>
            </a:xfrm>
            <a:custGeom>
              <a:avLst/>
              <a:gdLst/>
              <a:ahLst/>
              <a:cxnLst/>
              <a:rect l="l" t="t" r="r" b="b"/>
              <a:pathLst>
                <a:path w="341630" h="4026534">
                  <a:moveTo>
                    <a:pt x="341375" y="0"/>
                  </a:moveTo>
                  <a:lnTo>
                    <a:pt x="0" y="0"/>
                  </a:lnTo>
                  <a:lnTo>
                    <a:pt x="0" y="4026408"/>
                  </a:lnTo>
                  <a:lnTo>
                    <a:pt x="341375" y="4026408"/>
                  </a:lnTo>
                  <a:lnTo>
                    <a:pt x="341375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5">
              <a:extLst>
                <a:ext uri="{FF2B5EF4-FFF2-40B4-BE49-F238E27FC236}">
                  <a16:creationId xmlns:a16="http://schemas.microsoft.com/office/drawing/2014/main" id="{033C1277-2FBD-CC4C-87DD-B0CC6D56E09D}"/>
                </a:ext>
              </a:extLst>
            </p:cNvPr>
            <p:cNvSpPr/>
            <p:nvPr/>
          </p:nvSpPr>
          <p:spPr>
            <a:xfrm>
              <a:off x="1293560" y="2802461"/>
              <a:ext cx="344773" cy="3670218"/>
            </a:xfrm>
            <a:custGeom>
              <a:avLst/>
              <a:gdLst/>
              <a:ahLst/>
              <a:cxnLst/>
              <a:rect l="l" t="t" r="r" b="b"/>
              <a:pathLst>
                <a:path w="341630" h="4218940">
                  <a:moveTo>
                    <a:pt x="341376" y="0"/>
                  </a:moveTo>
                  <a:lnTo>
                    <a:pt x="0" y="0"/>
                  </a:lnTo>
                  <a:lnTo>
                    <a:pt x="0" y="4218432"/>
                  </a:lnTo>
                  <a:lnTo>
                    <a:pt x="341376" y="4218432"/>
                  </a:lnTo>
                  <a:lnTo>
                    <a:pt x="341376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6">
              <a:extLst>
                <a:ext uri="{FF2B5EF4-FFF2-40B4-BE49-F238E27FC236}">
                  <a16:creationId xmlns:a16="http://schemas.microsoft.com/office/drawing/2014/main" id="{C1898EE9-A871-C14C-9630-3E087675E304}"/>
                </a:ext>
              </a:extLst>
            </p:cNvPr>
            <p:cNvSpPr/>
            <p:nvPr/>
          </p:nvSpPr>
          <p:spPr>
            <a:xfrm>
              <a:off x="1810335" y="3359291"/>
              <a:ext cx="347977" cy="3113387"/>
            </a:xfrm>
            <a:custGeom>
              <a:avLst/>
              <a:gdLst/>
              <a:ahLst/>
              <a:cxnLst/>
              <a:rect l="l" t="t" r="r" b="b"/>
              <a:pathLst>
                <a:path w="344805" h="3578859">
                  <a:moveTo>
                    <a:pt x="344424" y="0"/>
                  </a:moveTo>
                  <a:lnTo>
                    <a:pt x="0" y="0"/>
                  </a:lnTo>
                  <a:lnTo>
                    <a:pt x="0" y="3578352"/>
                  </a:lnTo>
                  <a:lnTo>
                    <a:pt x="344424" y="3578352"/>
                  </a:lnTo>
                  <a:lnTo>
                    <a:pt x="344424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7">
              <a:extLst>
                <a:ext uri="{FF2B5EF4-FFF2-40B4-BE49-F238E27FC236}">
                  <a16:creationId xmlns:a16="http://schemas.microsoft.com/office/drawing/2014/main" id="{4B583C6B-4F14-A446-8724-47FDC78527A3}"/>
                </a:ext>
              </a:extLst>
            </p:cNvPr>
            <p:cNvSpPr/>
            <p:nvPr/>
          </p:nvSpPr>
          <p:spPr>
            <a:xfrm>
              <a:off x="2330185" y="3804754"/>
              <a:ext cx="344773" cy="2667592"/>
            </a:xfrm>
            <a:custGeom>
              <a:avLst/>
              <a:gdLst/>
              <a:ahLst/>
              <a:cxnLst/>
              <a:rect l="l" t="t" r="r" b="b"/>
              <a:pathLst>
                <a:path w="341630" h="3066415">
                  <a:moveTo>
                    <a:pt x="341375" y="0"/>
                  </a:moveTo>
                  <a:lnTo>
                    <a:pt x="0" y="0"/>
                  </a:lnTo>
                  <a:lnTo>
                    <a:pt x="0" y="3066288"/>
                  </a:lnTo>
                  <a:lnTo>
                    <a:pt x="341375" y="3066288"/>
                  </a:lnTo>
                  <a:lnTo>
                    <a:pt x="341375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8">
              <a:extLst>
                <a:ext uri="{FF2B5EF4-FFF2-40B4-BE49-F238E27FC236}">
                  <a16:creationId xmlns:a16="http://schemas.microsoft.com/office/drawing/2014/main" id="{D5008E26-3D38-A54E-9F2C-F8808664F909}"/>
                </a:ext>
              </a:extLst>
            </p:cNvPr>
            <p:cNvSpPr/>
            <p:nvPr/>
          </p:nvSpPr>
          <p:spPr>
            <a:xfrm>
              <a:off x="2846961" y="4096427"/>
              <a:ext cx="344773" cy="2375919"/>
            </a:xfrm>
            <a:custGeom>
              <a:avLst/>
              <a:gdLst/>
              <a:ahLst/>
              <a:cxnLst/>
              <a:rect l="l" t="t" r="r" b="b"/>
              <a:pathLst>
                <a:path w="341629" h="2731134">
                  <a:moveTo>
                    <a:pt x="341376" y="0"/>
                  </a:moveTo>
                  <a:lnTo>
                    <a:pt x="0" y="0"/>
                  </a:lnTo>
                  <a:lnTo>
                    <a:pt x="0" y="2731007"/>
                  </a:lnTo>
                  <a:lnTo>
                    <a:pt x="341376" y="2731007"/>
                  </a:lnTo>
                  <a:lnTo>
                    <a:pt x="341376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9">
              <a:extLst>
                <a:ext uri="{FF2B5EF4-FFF2-40B4-BE49-F238E27FC236}">
                  <a16:creationId xmlns:a16="http://schemas.microsoft.com/office/drawing/2014/main" id="{0104763E-8CBB-4543-9577-16A01904D69C}"/>
                </a:ext>
              </a:extLst>
            </p:cNvPr>
            <p:cNvSpPr/>
            <p:nvPr/>
          </p:nvSpPr>
          <p:spPr>
            <a:xfrm>
              <a:off x="3363736" y="4361584"/>
              <a:ext cx="344773" cy="2110762"/>
            </a:xfrm>
            <a:custGeom>
              <a:avLst/>
              <a:gdLst/>
              <a:ahLst/>
              <a:cxnLst/>
              <a:rect l="l" t="t" r="r" b="b"/>
              <a:pathLst>
                <a:path w="341629" h="2426334">
                  <a:moveTo>
                    <a:pt x="341375" y="0"/>
                  </a:moveTo>
                  <a:lnTo>
                    <a:pt x="0" y="0"/>
                  </a:lnTo>
                  <a:lnTo>
                    <a:pt x="0" y="2426207"/>
                  </a:lnTo>
                  <a:lnTo>
                    <a:pt x="341375" y="2426207"/>
                  </a:lnTo>
                  <a:lnTo>
                    <a:pt x="341375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10">
              <a:extLst>
                <a:ext uri="{FF2B5EF4-FFF2-40B4-BE49-F238E27FC236}">
                  <a16:creationId xmlns:a16="http://schemas.microsoft.com/office/drawing/2014/main" id="{A80105B1-7F05-2B45-B79B-A848BAF27FCB}"/>
                </a:ext>
              </a:extLst>
            </p:cNvPr>
            <p:cNvSpPr/>
            <p:nvPr/>
          </p:nvSpPr>
          <p:spPr>
            <a:xfrm>
              <a:off x="3880510" y="4870687"/>
              <a:ext cx="347977" cy="1601991"/>
            </a:xfrm>
            <a:custGeom>
              <a:avLst/>
              <a:gdLst/>
              <a:ahLst/>
              <a:cxnLst/>
              <a:rect l="l" t="t" r="r" b="b"/>
              <a:pathLst>
                <a:path w="344804" h="1841500">
                  <a:moveTo>
                    <a:pt x="344424" y="0"/>
                  </a:moveTo>
                  <a:lnTo>
                    <a:pt x="0" y="0"/>
                  </a:lnTo>
                  <a:lnTo>
                    <a:pt x="0" y="1840992"/>
                  </a:lnTo>
                  <a:lnTo>
                    <a:pt x="344424" y="1840992"/>
                  </a:lnTo>
                  <a:lnTo>
                    <a:pt x="344424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11">
              <a:extLst>
                <a:ext uri="{FF2B5EF4-FFF2-40B4-BE49-F238E27FC236}">
                  <a16:creationId xmlns:a16="http://schemas.microsoft.com/office/drawing/2014/main" id="{D72048CC-B87B-8E4A-A0C9-C54B6A2B55B6}"/>
                </a:ext>
              </a:extLst>
            </p:cNvPr>
            <p:cNvSpPr/>
            <p:nvPr/>
          </p:nvSpPr>
          <p:spPr>
            <a:xfrm>
              <a:off x="4400362" y="5281680"/>
              <a:ext cx="344773" cy="1190998"/>
            </a:xfrm>
            <a:custGeom>
              <a:avLst/>
              <a:gdLst/>
              <a:ahLst/>
              <a:cxnLst/>
              <a:rect l="l" t="t" r="r" b="b"/>
              <a:pathLst>
                <a:path w="341629" h="1369059">
                  <a:moveTo>
                    <a:pt x="341375" y="0"/>
                  </a:moveTo>
                  <a:lnTo>
                    <a:pt x="0" y="0"/>
                  </a:lnTo>
                  <a:lnTo>
                    <a:pt x="0" y="1368552"/>
                  </a:lnTo>
                  <a:lnTo>
                    <a:pt x="341375" y="1368552"/>
                  </a:lnTo>
                  <a:lnTo>
                    <a:pt x="341375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12">
              <a:extLst>
                <a:ext uri="{FF2B5EF4-FFF2-40B4-BE49-F238E27FC236}">
                  <a16:creationId xmlns:a16="http://schemas.microsoft.com/office/drawing/2014/main" id="{682478EF-B5C7-3048-B406-DFDCFAC5D381}"/>
                </a:ext>
              </a:extLst>
            </p:cNvPr>
            <p:cNvSpPr/>
            <p:nvPr/>
          </p:nvSpPr>
          <p:spPr>
            <a:xfrm>
              <a:off x="4917136" y="5008569"/>
              <a:ext cx="344773" cy="1463889"/>
            </a:xfrm>
            <a:custGeom>
              <a:avLst/>
              <a:gdLst/>
              <a:ahLst/>
              <a:cxnLst/>
              <a:rect l="l" t="t" r="r" b="b"/>
              <a:pathLst>
                <a:path w="341629" h="1682750">
                  <a:moveTo>
                    <a:pt x="341375" y="0"/>
                  </a:moveTo>
                  <a:lnTo>
                    <a:pt x="0" y="0"/>
                  </a:lnTo>
                  <a:lnTo>
                    <a:pt x="0" y="1682496"/>
                  </a:lnTo>
                  <a:lnTo>
                    <a:pt x="341375" y="1682496"/>
                  </a:lnTo>
                  <a:lnTo>
                    <a:pt x="341375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13">
              <a:extLst>
                <a:ext uri="{FF2B5EF4-FFF2-40B4-BE49-F238E27FC236}">
                  <a16:creationId xmlns:a16="http://schemas.microsoft.com/office/drawing/2014/main" id="{09799016-1A1B-BE44-8195-DF507D533B65}"/>
                </a:ext>
              </a:extLst>
            </p:cNvPr>
            <p:cNvSpPr/>
            <p:nvPr/>
          </p:nvSpPr>
          <p:spPr>
            <a:xfrm>
              <a:off x="5433911" y="4502117"/>
              <a:ext cx="344773" cy="1970449"/>
            </a:xfrm>
            <a:custGeom>
              <a:avLst/>
              <a:gdLst/>
              <a:ahLst/>
              <a:cxnLst/>
              <a:rect l="l" t="t" r="r" b="b"/>
              <a:pathLst>
                <a:path w="341629" h="2265045">
                  <a:moveTo>
                    <a:pt x="341375" y="0"/>
                  </a:moveTo>
                  <a:lnTo>
                    <a:pt x="0" y="0"/>
                  </a:lnTo>
                  <a:lnTo>
                    <a:pt x="0" y="2264664"/>
                  </a:lnTo>
                  <a:lnTo>
                    <a:pt x="341375" y="2264664"/>
                  </a:lnTo>
                  <a:lnTo>
                    <a:pt x="341375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4">
              <a:extLst>
                <a:ext uri="{FF2B5EF4-FFF2-40B4-BE49-F238E27FC236}">
                  <a16:creationId xmlns:a16="http://schemas.microsoft.com/office/drawing/2014/main" id="{1EB57487-F319-0C42-90A9-A93252E8FA59}"/>
                </a:ext>
              </a:extLst>
            </p:cNvPr>
            <p:cNvSpPr/>
            <p:nvPr/>
          </p:nvSpPr>
          <p:spPr>
            <a:xfrm>
              <a:off x="5950686" y="3685434"/>
              <a:ext cx="347977" cy="2786913"/>
            </a:xfrm>
            <a:custGeom>
              <a:avLst/>
              <a:gdLst/>
              <a:ahLst/>
              <a:cxnLst/>
              <a:rect l="l" t="t" r="r" b="b"/>
              <a:pathLst>
                <a:path w="344804" h="3203575">
                  <a:moveTo>
                    <a:pt x="344424" y="0"/>
                  </a:moveTo>
                  <a:lnTo>
                    <a:pt x="0" y="0"/>
                  </a:lnTo>
                  <a:lnTo>
                    <a:pt x="0" y="3203448"/>
                  </a:lnTo>
                  <a:lnTo>
                    <a:pt x="344424" y="3203448"/>
                  </a:lnTo>
                  <a:lnTo>
                    <a:pt x="344424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5">
              <a:extLst>
                <a:ext uri="{FF2B5EF4-FFF2-40B4-BE49-F238E27FC236}">
                  <a16:creationId xmlns:a16="http://schemas.microsoft.com/office/drawing/2014/main" id="{838534B8-1B32-094C-9635-4B9EDDE610AB}"/>
                </a:ext>
              </a:extLst>
            </p:cNvPr>
            <p:cNvSpPr/>
            <p:nvPr/>
          </p:nvSpPr>
          <p:spPr>
            <a:xfrm>
              <a:off x="6470537" y="3796799"/>
              <a:ext cx="344773" cy="2675878"/>
            </a:xfrm>
            <a:custGeom>
              <a:avLst/>
              <a:gdLst/>
              <a:ahLst/>
              <a:cxnLst/>
              <a:rect l="l" t="t" r="r" b="b"/>
              <a:pathLst>
                <a:path w="341629" h="3075940">
                  <a:moveTo>
                    <a:pt x="341375" y="0"/>
                  </a:moveTo>
                  <a:lnTo>
                    <a:pt x="0" y="0"/>
                  </a:lnTo>
                  <a:lnTo>
                    <a:pt x="0" y="3075432"/>
                  </a:lnTo>
                  <a:lnTo>
                    <a:pt x="341375" y="3075432"/>
                  </a:lnTo>
                  <a:lnTo>
                    <a:pt x="341375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6">
              <a:extLst>
                <a:ext uri="{FF2B5EF4-FFF2-40B4-BE49-F238E27FC236}">
                  <a16:creationId xmlns:a16="http://schemas.microsoft.com/office/drawing/2014/main" id="{F6019CAC-50C0-C741-AC0B-BC26F8DF94B8}"/>
                </a:ext>
              </a:extLst>
            </p:cNvPr>
            <p:cNvSpPr/>
            <p:nvPr/>
          </p:nvSpPr>
          <p:spPr>
            <a:xfrm>
              <a:off x="6987312" y="4130898"/>
              <a:ext cx="344773" cy="2341670"/>
            </a:xfrm>
            <a:custGeom>
              <a:avLst/>
              <a:gdLst/>
              <a:ahLst/>
              <a:cxnLst/>
              <a:rect l="l" t="t" r="r" b="b"/>
              <a:pathLst>
                <a:path w="341629" h="2691765">
                  <a:moveTo>
                    <a:pt x="341375" y="0"/>
                  </a:moveTo>
                  <a:lnTo>
                    <a:pt x="0" y="0"/>
                  </a:lnTo>
                  <a:lnTo>
                    <a:pt x="0" y="2691384"/>
                  </a:lnTo>
                  <a:lnTo>
                    <a:pt x="341375" y="2691384"/>
                  </a:lnTo>
                  <a:lnTo>
                    <a:pt x="341375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7">
              <a:extLst>
                <a:ext uri="{FF2B5EF4-FFF2-40B4-BE49-F238E27FC236}">
                  <a16:creationId xmlns:a16="http://schemas.microsoft.com/office/drawing/2014/main" id="{4DFD6D4F-24FC-4945-9637-004EB8BC453E}"/>
                </a:ext>
              </a:extLst>
            </p:cNvPr>
            <p:cNvSpPr/>
            <p:nvPr/>
          </p:nvSpPr>
          <p:spPr>
            <a:xfrm>
              <a:off x="7504087" y="4353629"/>
              <a:ext cx="344773" cy="2119048"/>
            </a:xfrm>
            <a:custGeom>
              <a:avLst/>
              <a:gdLst/>
              <a:ahLst/>
              <a:cxnLst/>
              <a:rect l="l" t="t" r="r" b="b"/>
              <a:pathLst>
                <a:path w="341629" h="2435859">
                  <a:moveTo>
                    <a:pt x="341375" y="0"/>
                  </a:moveTo>
                  <a:lnTo>
                    <a:pt x="0" y="0"/>
                  </a:lnTo>
                  <a:lnTo>
                    <a:pt x="0" y="2435352"/>
                  </a:lnTo>
                  <a:lnTo>
                    <a:pt x="341375" y="2435352"/>
                  </a:lnTo>
                  <a:lnTo>
                    <a:pt x="341375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8">
              <a:extLst>
                <a:ext uri="{FF2B5EF4-FFF2-40B4-BE49-F238E27FC236}">
                  <a16:creationId xmlns:a16="http://schemas.microsoft.com/office/drawing/2014/main" id="{619BE13C-E5BD-EE4C-A07A-1F0F2563EBB6}"/>
                </a:ext>
              </a:extLst>
            </p:cNvPr>
            <p:cNvSpPr/>
            <p:nvPr/>
          </p:nvSpPr>
          <p:spPr>
            <a:xfrm>
              <a:off x="8023938" y="4464996"/>
              <a:ext cx="344773" cy="2007461"/>
            </a:xfrm>
            <a:custGeom>
              <a:avLst/>
              <a:gdLst/>
              <a:ahLst/>
              <a:cxnLst/>
              <a:rect l="l" t="t" r="r" b="b"/>
              <a:pathLst>
                <a:path w="341629" h="2307590">
                  <a:moveTo>
                    <a:pt x="341375" y="0"/>
                  </a:moveTo>
                  <a:lnTo>
                    <a:pt x="0" y="0"/>
                  </a:lnTo>
                  <a:lnTo>
                    <a:pt x="0" y="2307336"/>
                  </a:lnTo>
                  <a:lnTo>
                    <a:pt x="341375" y="2307336"/>
                  </a:lnTo>
                  <a:lnTo>
                    <a:pt x="341375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9">
              <a:extLst>
                <a:ext uri="{FF2B5EF4-FFF2-40B4-BE49-F238E27FC236}">
                  <a16:creationId xmlns:a16="http://schemas.microsoft.com/office/drawing/2014/main" id="{25E994B1-4328-5F45-B3E1-D744CB4B569E}"/>
                </a:ext>
              </a:extLst>
            </p:cNvPr>
            <p:cNvSpPr/>
            <p:nvPr/>
          </p:nvSpPr>
          <p:spPr>
            <a:xfrm>
              <a:off x="689119" y="6470911"/>
              <a:ext cx="7764439" cy="0"/>
            </a:xfrm>
            <a:custGeom>
              <a:avLst/>
              <a:gdLst/>
              <a:ahLst/>
              <a:cxnLst/>
              <a:rect l="l" t="t" r="r" b="b"/>
              <a:pathLst>
                <a:path w="7693659">
                  <a:moveTo>
                    <a:pt x="0" y="0"/>
                  </a:moveTo>
                  <a:lnTo>
                    <a:pt x="7693152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20">
              <a:extLst>
                <a:ext uri="{FF2B5EF4-FFF2-40B4-BE49-F238E27FC236}">
                  <a16:creationId xmlns:a16="http://schemas.microsoft.com/office/drawing/2014/main" id="{D0577D59-3017-9941-B656-4B8EF8A461CA}"/>
                </a:ext>
              </a:extLst>
            </p:cNvPr>
            <p:cNvSpPr/>
            <p:nvPr/>
          </p:nvSpPr>
          <p:spPr>
            <a:xfrm>
              <a:off x="947505" y="4105708"/>
              <a:ext cx="7247280" cy="0"/>
            </a:xfrm>
            <a:custGeom>
              <a:avLst/>
              <a:gdLst/>
              <a:ahLst/>
              <a:cxnLst/>
              <a:rect l="l" t="t" r="r" b="b"/>
              <a:pathLst>
                <a:path w="7181215">
                  <a:moveTo>
                    <a:pt x="0" y="0"/>
                  </a:moveTo>
                  <a:lnTo>
                    <a:pt x="0" y="0"/>
                  </a:lnTo>
                  <a:lnTo>
                    <a:pt x="6669024" y="0"/>
                  </a:lnTo>
                  <a:lnTo>
                    <a:pt x="7181088" y="0"/>
                  </a:lnTo>
                </a:path>
              </a:pathLst>
            </a:custGeom>
            <a:ln w="39624">
              <a:solidFill>
                <a:srgbClr val="FF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21">
              <a:extLst>
                <a:ext uri="{FF2B5EF4-FFF2-40B4-BE49-F238E27FC236}">
                  <a16:creationId xmlns:a16="http://schemas.microsoft.com/office/drawing/2014/main" id="{B89D79A7-07EC-A74B-91AC-59E8FAB67D9E}"/>
                </a:ext>
              </a:extLst>
            </p:cNvPr>
            <p:cNvSpPr txBox="1"/>
            <p:nvPr/>
          </p:nvSpPr>
          <p:spPr>
            <a:xfrm>
              <a:off x="789192" y="2668335"/>
              <a:ext cx="315935" cy="2898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spc="1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sz="18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.1</a:t>
              </a:r>
            </a:p>
          </p:txBody>
        </p:sp>
        <p:sp>
          <p:nvSpPr>
            <p:cNvPr id="66" name="object 22">
              <a:extLst>
                <a:ext uri="{FF2B5EF4-FFF2-40B4-BE49-F238E27FC236}">
                  <a16:creationId xmlns:a16="http://schemas.microsoft.com/office/drawing/2014/main" id="{9D8F2EE7-97EE-DE41-993F-614532E8A647}"/>
                </a:ext>
              </a:extLst>
            </p:cNvPr>
            <p:cNvSpPr txBox="1"/>
            <p:nvPr/>
          </p:nvSpPr>
          <p:spPr>
            <a:xfrm>
              <a:off x="1306889" y="2500800"/>
              <a:ext cx="315935" cy="2898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spc="5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sz="18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.3</a:t>
              </a:r>
            </a:p>
          </p:txBody>
        </p:sp>
        <p:sp>
          <p:nvSpPr>
            <p:cNvPr id="67" name="object 23">
              <a:extLst>
                <a:ext uri="{FF2B5EF4-FFF2-40B4-BE49-F238E27FC236}">
                  <a16:creationId xmlns:a16="http://schemas.microsoft.com/office/drawing/2014/main" id="{20AA1C7E-10DA-6F4B-AB33-93AFDB32BD4D}"/>
                </a:ext>
              </a:extLst>
            </p:cNvPr>
            <p:cNvSpPr txBox="1"/>
            <p:nvPr/>
          </p:nvSpPr>
          <p:spPr>
            <a:xfrm>
              <a:off x="1824561" y="3057674"/>
              <a:ext cx="315935" cy="2898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spc="1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sz="18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.8</a:t>
              </a:r>
            </a:p>
          </p:txBody>
        </p:sp>
        <p:sp>
          <p:nvSpPr>
            <p:cNvPr id="68" name="object 24">
              <a:extLst>
                <a:ext uri="{FF2B5EF4-FFF2-40B4-BE49-F238E27FC236}">
                  <a16:creationId xmlns:a16="http://schemas.microsoft.com/office/drawing/2014/main" id="{09579EDF-A6E0-4045-953C-3C94B496601A}"/>
                </a:ext>
              </a:extLst>
            </p:cNvPr>
            <p:cNvSpPr txBox="1"/>
            <p:nvPr/>
          </p:nvSpPr>
          <p:spPr>
            <a:xfrm>
              <a:off x="2342618" y="3502254"/>
              <a:ext cx="315935" cy="2898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spc="1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sz="18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.4</a:t>
              </a:r>
              <a:endParaRPr sz="18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object 25">
              <a:extLst>
                <a:ext uri="{FF2B5EF4-FFF2-40B4-BE49-F238E27FC236}">
                  <a16:creationId xmlns:a16="http://schemas.microsoft.com/office/drawing/2014/main" id="{ADB1C4F1-3E5F-BB41-9749-AA24EFD14906}"/>
                </a:ext>
              </a:extLst>
            </p:cNvPr>
            <p:cNvSpPr txBox="1"/>
            <p:nvPr/>
          </p:nvSpPr>
          <p:spPr>
            <a:xfrm>
              <a:off x="2860290" y="3796136"/>
              <a:ext cx="315935" cy="2898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spc="1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sz="18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.1</a:t>
              </a:r>
              <a:endParaRPr sz="18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" name="object 26">
              <a:extLst>
                <a:ext uri="{FF2B5EF4-FFF2-40B4-BE49-F238E27FC236}">
                  <a16:creationId xmlns:a16="http://schemas.microsoft.com/office/drawing/2014/main" id="{6E4B795E-4A23-E440-A687-E516F73874EC}"/>
                </a:ext>
              </a:extLst>
            </p:cNvPr>
            <p:cNvSpPr txBox="1"/>
            <p:nvPr/>
          </p:nvSpPr>
          <p:spPr>
            <a:xfrm>
              <a:off x="3377962" y="4060189"/>
              <a:ext cx="315935" cy="2898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spc="1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sz="18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.9</a:t>
              </a:r>
              <a:endParaRPr sz="18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" name="object 27">
              <a:extLst>
                <a:ext uri="{FF2B5EF4-FFF2-40B4-BE49-F238E27FC236}">
                  <a16:creationId xmlns:a16="http://schemas.microsoft.com/office/drawing/2014/main" id="{33FB653E-57CA-B14D-8F2F-B66D57EA5E69}"/>
                </a:ext>
              </a:extLst>
            </p:cNvPr>
            <p:cNvSpPr txBox="1"/>
            <p:nvPr/>
          </p:nvSpPr>
          <p:spPr>
            <a:xfrm>
              <a:off x="3895635" y="4570065"/>
              <a:ext cx="315935" cy="2898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spc="1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sz="18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.4</a:t>
              </a:r>
              <a:endParaRPr sz="18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" name="object 28">
              <a:extLst>
                <a:ext uri="{FF2B5EF4-FFF2-40B4-BE49-F238E27FC236}">
                  <a16:creationId xmlns:a16="http://schemas.microsoft.com/office/drawing/2014/main" id="{2B3E868C-5AEC-5241-B1B1-E56CFCD5A35E}"/>
                </a:ext>
              </a:extLst>
            </p:cNvPr>
            <p:cNvSpPr txBox="1"/>
            <p:nvPr/>
          </p:nvSpPr>
          <p:spPr>
            <a:xfrm>
              <a:off x="4413690" y="4980285"/>
              <a:ext cx="315935" cy="2898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spc="1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sz="18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.1</a:t>
              </a:r>
            </a:p>
          </p:txBody>
        </p:sp>
        <p:sp>
          <p:nvSpPr>
            <p:cNvPr id="73" name="object 29">
              <a:extLst>
                <a:ext uri="{FF2B5EF4-FFF2-40B4-BE49-F238E27FC236}">
                  <a16:creationId xmlns:a16="http://schemas.microsoft.com/office/drawing/2014/main" id="{245535B1-4B2D-6644-A8CB-FFDC937CCD76}"/>
                </a:ext>
              </a:extLst>
            </p:cNvPr>
            <p:cNvSpPr txBox="1"/>
            <p:nvPr/>
          </p:nvSpPr>
          <p:spPr>
            <a:xfrm>
              <a:off x="4931363" y="4708498"/>
              <a:ext cx="315935" cy="2898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spc="1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sz="18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.3</a:t>
              </a:r>
              <a:endParaRPr sz="18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" name="object 30">
              <a:extLst>
                <a:ext uri="{FF2B5EF4-FFF2-40B4-BE49-F238E27FC236}">
                  <a16:creationId xmlns:a16="http://schemas.microsoft.com/office/drawing/2014/main" id="{796E18E0-4AC1-7540-9E0D-62CFF4A13924}"/>
                </a:ext>
              </a:extLst>
            </p:cNvPr>
            <p:cNvSpPr txBox="1"/>
            <p:nvPr/>
          </p:nvSpPr>
          <p:spPr>
            <a:xfrm>
              <a:off x="5449034" y="4201827"/>
              <a:ext cx="315935" cy="2898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spc="1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sz="18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.8</a:t>
              </a:r>
              <a:endParaRPr sz="18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" name="object 31">
              <a:extLst>
                <a:ext uri="{FF2B5EF4-FFF2-40B4-BE49-F238E27FC236}">
                  <a16:creationId xmlns:a16="http://schemas.microsoft.com/office/drawing/2014/main" id="{219BE6F8-79FF-2245-958B-1ED47D6D8698}"/>
                </a:ext>
              </a:extLst>
            </p:cNvPr>
            <p:cNvSpPr txBox="1"/>
            <p:nvPr/>
          </p:nvSpPr>
          <p:spPr>
            <a:xfrm>
              <a:off x="5966836" y="3382448"/>
              <a:ext cx="315935" cy="2898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spc="5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sz="18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.5</a:t>
              </a:r>
              <a:endParaRPr sz="18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" name="object 32">
              <a:extLst>
                <a:ext uri="{FF2B5EF4-FFF2-40B4-BE49-F238E27FC236}">
                  <a16:creationId xmlns:a16="http://schemas.microsoft.com/office/drawing/2014/main" id="{08EEE5C5-B907-B643-8649-D46F12D49272}"/>
                </a:ext>
              </a:extLst>
            </p:cNvPr>
            <p:cNvSpPr txBox="1"/>
            <p:nvPr/>
          </p:nvSpPr>
          <p:spPr>
            <a:xfrm>
              <a:off x="6484763" y="3494299"/>
              <a:ext cx="315935" cy="2898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spc="1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sz="18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.4</a:t>
              </a:r>
              <a:endParaRPr sz="18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" name="object 33">
              <a:extLst>
                <a:ext uri="{FF2B5EF4-FFF2-40B4-BE49-F238E27FC236}">
                  <a16:creationId xmlns:a16="http://schemas.microsoft.com/office/drawing/2014/main" id="{E1292EB2-4C33-0A49-9F2D-016287D40A25}"/>
                </a:ext>
              </a:extLst>
            </p:cNvPr>
            <p:cNvSpPr txBox="1"/>
            <p:nvPr/>
          </p:nvSpPr>
          <p:spPr>
            <a:xfrm>
              <a:off x="7002436" y="3828950"/>
              <a:ext cx="315935" cy="2898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spc="1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sz="18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.1</a:t>
              </a:r>
              <a:endParaRPr sz="18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" name="object 34">
              <a:extLst>
                <a:ext uri="{FF2B5EF4-FFF2-40B4-BE49-F238E27FC236}">
                  <a16:creationId xmlns:a16="http://schemas.microsoft.com/office/drawing/2014/main" id="{DA4FFD9B-1CB1-824D-BC9E-5A1DED59B48D}"/>
                </a:ext>
              </a:extLst>
            </p:cNvPr>
            <p:cNvSpPr txBox="1"/>
            <p:nvPr/>
          </p:nvSpPr>
          <p:spPr>
            <a:xfrm>
              <a:off x="7520236" y="4051749"/>
              <a:ext cx="315935" cy="2898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spc="5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sz="18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.9</a:t>
              </a:r>
            </a:p>
          </p:txBody>
        </p:sp>
        <p:sp>
          <p:nvSpPr>
            <p:cNvPr id="79" name="object 35">
              <a:extLst>
                <a:ext uri="{FF2B5EF4-FFF2-40B4-BE49-F238E27FC236}">
                  <a16:creationId xmlns:a16="http://schemas.microsoft.com/office/drawing/2014/main" id="{5104EE1F-03E8-4C4B-8A46-7EE11D23CA62}"/>
                </a:ext>
              </a:extLst>
            </p:cNvPr>
            <p:cNvSpPr txBox="1"/>
            <p:nvPr/>
          </p:nvSpPr>
          <p:spPr>
            <a:xfrm>
              <a:off x="8037907" y="4163601"/>
              <a:ext cx="316576" cy="2898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spc="1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sz="18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.8</a:t>
              </a:r>
            </a:p>
          </p:txBody>
        </p:sp>
        <p:sp>
          <p:nvSpPr>
            <p:cNvPr id="80" name="object 36">
              <a:extLst>
                <a:ext uri="{FF2B5EF4-FFF2-40B4-BE49-F238E27FC236}">
                  <a16:creationId xmlns:a16="http://schemas.microsoft.com/office/drawing/2014/main" id="{CACC0F16-CBF7-C04E-B58C-48302E7D07FF}"/>
                </a:ext>
              </a:extLst>
            </p:cNvPr>
            <p:cNvSpPr/>
            <p:nvPr/>
          </p:nvSpPr>
          <p:spPr>
            <a:xfrm>
              <a:off x="8189402" y="4010362"/>
              <a:ext cx="100612" cy="98439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37">
              <a:extLst>
                <a:ext uri="{FF2B5EF4-FFF2-40B4-BE49-F238E27FC236}">
                  <a16:creationId xmlns:a16="http://schemas.microsoft.com/office/drawing/2014/main" id="{7DE69A9A-271A-BB4F-8F4C-EA017E9CD210}"/>
                </a:ext>
              </a:extLst>
            </p:cNvPr>
            <p:cNvSpPr txBox="1"/>
            <p:nvPr/>
          </p:nvSpPr>
          <p:spPr>
            <a:xfrm>
              <a:off x="8318468" y="3945067"/>
              <a:ext cx="250569" cy="233378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1400" b="1" spc="-5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sz="1400" b="1" spc="5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sz="1400" b="1" spc="-5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" name="object 38">
              <a:extLst>
                <a:ext uri="{FF2B5EF4-FFF2-40B4-BE49-F238E27FC236}">
                  <a16:creationId xmlns:a16="http://schemas.microsoft.com/office/drawing/2014/main" id="{67B23FFB-0732-0B43-81E8-A7C79CE9A2F8}"/>
                </a:ext>
              </a:extLst>
            </p:cNvPr>
            <p:cNvSpPr txBox="1"/>
            <p:nvPr/>
          </p:nvSpPr>
          <p:spPr>
            <a:xfrm>
              <a:off x="381001" y="5821629"/>
              <a:ext cx="201224" cy="182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100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sz="1100" spc="-15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sz="1100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sz="11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" name="object 39">
              <a:extLst>
                <a:ext uri="{FF2B5EF4-FFF2-40B4-BE49-F238E27FC236}">
                  <a16:creationId xmlns:a16="http://schemas.microsoft.com/office/drawing/2014/main" id="{A741BE33-085C-9448-8EE8-7B8A55C6938B}"/>
                </a:ext>
              </a:extLst>
            </p:cNvPr>
            <p:cNvSpPr txBox="1"/>
            <p:nvPr/>
          </p:nvSpPr>
          <p:spPr>
            <a:xfrm>
              <a:off x="381001" y="5264003"/>
              <a:ext cx="201224" cy="182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1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sz="1100" spc="-15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sz="1100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endParaRPr sz="11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" name="object 40">
              <a:extLst>
                <a:ext uri="{FF2B5EF4-FFF2-40B4-BE49-F238E27FC236}">
                  <a16:creationId xmlns:a16="http://schemas.microsoft.com/office/drawing/2014/main" id="{19C00477-CD66-C545-A0C7-4B6FD5851F39}"/>
                </a:ext>
              </a:extLst>
            </p:cNvPr>
            <p:cNvSpPr txBox="1"/>
            <p:nvPr/>
          </p:nvSpPr>
          <p:spPr>
            <a:xfrm>
              <a:off x="381001" y="4705803"/>
              <a:ext cx="201224" cy="182742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1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sz="1100" spc="-15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sz="1100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sz="11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" name="object 41">
              <a:extLst>
                <a:ext uri="{FF2B5EF4-FFF2-40B4-BE49-F238E27FC236}">
                  <a16:creationId xmlns:a16="http://schemas.microsoft.com/office/drawing/2014/main" id="{15CF470F-0A24-CD42-9808-C0140A737F5D}"/>
                </a:ext>
              </a:extLst>
            </p:cNvPr>
            <p:cNvSpPr txBox="1"/>
            <p:nvPr/>
          </p:nvSpPr>
          <p:spPr>
            <a:xfrm>
              <a:off x="381001" y="4148465"/>
              <a:ext cx="201224" cy="182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1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sz="1100" spc="-15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sz="1100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endParaRPr sz="11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" name="object 42">
              <a:extLst>
                <a:ext uri="{FF2B5EF4-FFF2-40B4-BE49-F238E27FC236}">
                  <a16:creationId xmlns:a16="http://schemas.microsoft.com/office/drawing/2014/main" id="{E52FB726-5445-4F49-B1FC-7CD612C829EF}"/>
                </a:ext>
              </a:extLst>
            </p:cNvPr>
            <p:cNvSpPr txBox="1"/>
            <p:nvPr/>
          </p:nvSpPr>
          <p:spPr>
            <a:xfrm>
              <a:off x="381001" y="3590861"/>
              <a:ext cx="201224" cy="182742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1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sz="1100" spc="-15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sz="1100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sz="11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" name="object 43">
              <a:extLst>
                <a:ext uri="{FF2B5EF4-FFF2-40B4-BE49-F238E27FC236}">
                  <a16:creationId xmlns:a16="http://schemas.microsoft.com/office/drawing/2014/main" id="{A7021984-3DD0-8747-9E00-D262D436ECF7}"/>
                </a:ext>
              </a:extLst>
            </p:cNvPr>
            <p:cNvSpPr txBox="1"/>
            <p:nvPr/>
          </p:nvSpPr>
          <p:spPr>
            <a:xfrm>
              <a:off x="381001" y="3032926"/>
              <a:ext cx="201224" cy="182742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1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sz="1100" spc="-15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sz="1100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endParaRPr sz="11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" name="object 44">
              <a:extLst>
                <a:ext uri="{FF2B5EF4-FFF2-40B4-BE49-F238E27FC236}">
                  <a16:creationId xmlns:a16="http://schemas.microsoft.com/office/drawing/2014/main" id="{AEE22DCC-31B6-E049-8619-A1898EE086D8}"/>
                </a:ext>
              </a:extLst>
            </p:cNvPr>
            <p:cNvSpPr txBox="1"/>
            <p:nvPr/>
          </p:nvSpPr>
          <p:spPr>
            <a:xfrm>
              <a:off x="381001" y="2475323"/>
              <a:ext cx="201224" cy="182742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1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sz="1100" spc="-15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sz="1100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89" name="object 45">
              <a:extLst>
                <a:ext uri="{FF2B5EF4-FFF2-40B4-BE49-F238E27FC236}">
                  <a16:creationId xmlns:a16="http://schemas.microsoft.com/office/drawing/2014/main" id="{51A849F9-178B-EF48-B196-FC15D0697541}"/>
                </a:ext>
              </a:extLst>
            </p:cNvPr>
            <p:cNvSpPr txBox="1"/>
            <p:nvPr/>
          </p:nvSpPr>
          <p:spPr>
            <a:xfrm>
              <a:off x="381001" y="6378989"/>
              <a:ext cx="7983607" cy="367408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100" spc="-5" dirty="0">
                  <a:latin typeface="Calibri" panose="020F0502020204030204" pitchFamily="34" charset="0"/>
                  <a:cs typeface="Calibri" panose="020F0502020204030204" pitchFamily="34" charset="0"/>
                </a:rPr>
                <a:t>0.0</a:t>
              </a:r>
              <a:endParaRPr sz="110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10209">
                <a:lnSpc>
                  <a:spcPct val="100000"/>
                </a:lnSpc>
                <a:spcBef>
                  <a:spcPts val="30"/>
                </a:spcBef>
                <a:tabLst>
                  <a:tab pos="923290" algn="l"/>
                  <a:tab pos="1435735" algn="l"/>
                  <a:tab pos="1949450" algn="l"/>
                  <a:tab pos="2462530" algn="l"/>
                  <a:tab pos="2974975" algn="l"/>
                  <a:tab pos="3488054" algn="l"/>
                  <a:tab pos="4001770" algn="l"/>
                  <a:tab pos="4514215" algn="l"/>
                  <a:tab pos="5027295" algn="l"/>
                  <a:tab pos="5540375" algn="l"/>
                  <a:tab pos="6053455" algn="l"/>
                  <a:tab pos="6566534" algn="l"/>
                  <a:tab pos="7079615" algn="l"/>
                  <a:tab pos="7592695" algn="l"/>
                </a:tabLst>
              </a:pPr>
              <a:r>
                <a:rPr sz="1200" dirty="0">
                  <a:latin typeface="Calibri" panose="020F0502020204030204" pitchFamily="34" charset="0"/>
                  <a:cs typeface="Calibri" panose="020F0502020204030204" pitchFamily="34" charset="0"/>
                </a:rPr>
                <a:t>2009	2010	2011	2012	2013	2014	2015	2016	2017	2018	2019	2020	2021	2022	2023</a:t>
              </a:r>
              <a:endParaRPr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9341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60961" y="984235"/>
            <a:ext cx="5760833" cy="79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>
                <a:solidFill>
                  <a:srgbClr val="D00042"/>
                </a:solidFill>
              </a:rPr>
              <a:t>2. Prudencia en las finanzas</a:t>
            </a:r>
            <a:br>
              <a:rPr lang="es-ES" sz="3600" b="1" dirty="0">
                <a:solidFill>
                  <a:srgbClr val="D00042"/>
                </a:solidFill>
              </a:rPr>
            </a:br>
            <a:endParaRPr lang="es-ES" sz="2400" b="1" dirty="0">
              <a:solidFill>
                <a:srgbClr val="D00042"/>
              </a:solidFill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260961" y="1394273"/>
            <a:ext cx="8484249" cy="671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200" b="1" dirty="0">
                <a:solidFill>
                  <a:schemeClr val="bg1">
                    <a:lumMod val="50000"/>
                  </a:schemeClr>
                </a:solidFill>
              </a:rPr>
              <a:t>La deuda de Guatemala comparada con la deuda de Latinoamérica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393DB314-DCCF-9147-80F5-02DF0907A82E}"/>
              </a:ext>
            </a:extLst>
          </p:cNvPr>
          <p:cNvGrpSpPr/>
          <p:nvPr/>
        </p:nvGrpSpPr>
        <p:grpSpPr>
          <a:xfrm>
            <a:off x="260961" y="2190910"/>
            <a:ext cx="8484249" cy="4565262"/>
            <a:chOff x="120802" y="1158367"/>
            <a:chExt cx="8744432" cy="5597805"/>
          </a:xfrm>
        </p:grpSpPr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3A672A14-D8A6-EB41-BF0E-70D0B48C1762}"/>
                </a:ext>
              </a:extLst>
            </p:cNvPr>
            <p:cNvSpPr/>
            <p:nvPr/>
          </p:nvSpPr>
          <p:spPr>
            <a:xfrm>
              <a:off x="8275319" y="5404103"/>
              <a:ext cx="137160" cy="454659"/>
            </a:xfrm>
            <a:custGeom>
              <a:avLst/>
              <a:gdLst/>
              <a:ahLst/>
              <a:cxnLst/>
              <a:rect l="l" t="t" r="r" b="b"/>
              <a:pathLst>
                <a:path w="137159" h="454660">
                  <a:moveTo>
                    <a:pt x="0" y="454152"/>
                  </a:moveTo>
                  <a:lnTo>
                    <a:pt x="137159" y="454152"/>
                  </a:lnTo>
                  <a:lnTo>
                    <a:pt x="137159" y="0"/>
                  </a:lnTo>
                  <a:lnTo>
                    <a:pt x="0" y="0"/>
                  </a:lnTo>
                  <a:lnTo>
                    <a:pt x="0" y="454152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7165A2FB-06C0-CD4A-A5A3-A710D116059E}"/>
                </a:ext>
              </a:extLst>
            </p:cNvPr>
            <p:cNvSpPr/>
            <p:nvPr/>
          </p:nvSpPr>
          <p:spPr>
            <a:xfrm>
              <a:off x="646176" y="1914144"/>
              <a:ext cx="137160" cy="3944620"/>
            </a:xfrm>
            <a:custGeom>
              <a:avLst/>
              <a:gdLst/>
              <a:ahLst/>
              <a:cxnLst/>
              <a:rect l="l" t="t" r="r" b="b"/>
              <a:pathLst>
                <a:path w="137159" h="3944620">
                  <a:moveTo>
                    <a:pt x="137159" y="0"/>
                  </a:moveTo>
                  <a:lnTo>
                    <a:pt x="0" y="0"/>
                  </a:lnTo>
                  <a:lnTo>
                    <a:pt x="0" y="3944111"/>
                  </a:lnTo>
                  <a:lnTo>
                    <a:pt x="137159" y="3944111"/>
                  </a:lnTo>
                  <a:lnTo>
                    <a:pt x="137159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8F1F92C8-6086-7F45-B391-4CFA64A1B16C}"/>
                </a:ext>
              </a:extLst>
            </p:cNvPr>
            <p:cNvSpPr/>
            <p:nvPr/>
          </p:nvSpPr>
          <p:spPr>
            <a:xfrm>
              <a:off x="990600" y="4126991"/>
              <a:ext cx="140335" cy="1731645"/>
            </a:xfrm>
            <a:custGeom>
              <a:avLst/>
              <a:gdLst/>
              <a:ahLst/>
              <a:cxnLst/>
              <a:rect l="l" t="t" r="r" b="b"/>
              <a:pathLst>
                <a:path w="140334" h="1731645">
                  <a:moveTo>
                    <a:pt x="140208" y="0"/>
                  </a:moveTo>
                  <a:lnTo>
                    <a:pt x="0" y="0"/>
                  </a:lnTo>
                  <a:lnTo>
                    <a:pt x="0" y="1731263"/>
                  </a:lnTo>
                  <a:lnTo>
                    <a:pt x="140208" y="1731263"/>
                  </a:lnTo>
                  <a:lnTo>
                    <a:pt x="14020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D81AB4EB-E7A3-4A44-9C9F-A9B992528819}"/>
                </a:ext>
              </a:extLst>
            </p:cNvPr>
            <p:cNvSpPr/>
            <p:nvPr/>
          </p:nvSpPr>
          <p:spPr>
            <a:xfrm>
              <a:off x="1338072" y="4154423"/>
              <a:ext cx="140335" cy="1704339"/>
            </a:xfrm>
            <a:custGeom>
              <a:avLst/>
              <a:gdLst/>
              <a:ahLst/>
              <a:cxnLst/>
              <a:rect l="l" t="t" r="r" b="b"/>
              <a:pathLst>
                <a:path w="140334" h="1704339">
                  <a:moveTo>
                    <a:pt x="140208" y="0"/>
                  </a:moveTo>
                  <a:lnTo>
                    <a:pt x="0" y="0"/>
                  </a:lnTo>
                  <a:lnTo>
                    <a:pt x="0" y="1703832"/>
                  </a:lnTo>
                  <a:lnTo>
                    <a:pt x="140208" y="1703832"/>
                  </a:lnTo>
                  <a:lnTo>
                    <a:pt x="14020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240C0FA4-0DCC-944C-9269-B17A60555737}"/>
                </a:ext>
              </a:extLst>
            </p:cNvPr>
            <p:cNvSpPr/>
            <p:nvPr/>
          </p:nvSpPr>
          <p:spPr>
            <a:xfrm>
              <a:off x="1685544" y="4197096"/>
              <a:ext cx="137160" cy="1661160"/>
            </a:xfrm>
            <a:custGeom>
              <a:avLst/>
              <a:gdLst/>
              <a:ahLst/>
              <a:cxnLst/>
              <a:rect l="l" t="t" r="r" b="b"/>
              <a:pathLst>
                <a:path w="137160" h="1661160">
                  <a:moveTo>
                    <a:pt x="137160" y="0"/>
                  </a:moveTo>
                  <a:lnTo>
                    <a:pt x="0" y="0"/>
                  </a:lnTo>
                  <a:lnTo>
                    <a:pt x="0" y="1661159"/>
                  </a:lnTo>
                  <a:lnTo>
                    <a:pt x="137160" y="1661159"/>
                  </a:lnTo>
                  <a:lnTo>
                    <a:pt x="13716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64D54CEE-198F-4342-8001-301519D491C1}"/>
                </a:ext>
              </a:extLst>
            </p:cNvPr>
            <p:cNvSpPr/>
            <p:nvPr/>
          </p:nvSpPr>
          <p:spPr>
            <a:xfrm>
              <a:off x="2033016" y="4462271"/>
              <a:ext cx="137160" cy="1396365"/>
            </a:xfrm>
            <a:custGeom>
              <a:avLst/>
              <a:gdLst/>
              <a:ahLst/>
              <a:cxnLst/>
              <a:rect l="l" t="t" r="r" b="b"/>
              <a:pathLst>
                <a:path w="137160" h="1396364">
                  <a:moveTo>
                    <a:pt x="137159" y="0"/>
                  </a:moveTo>
                  <a:lnTo>
                    <a:pt x="0" y="0"/>
                  </a:lnTo>
                  <a:lnTo>
                    <a:pt x="0" y="1395983"/>
                  </a:lnTo>
                  <a:lnTo>
                    <a:pt x="137159" y="1395983"/>
                  </a:lnTo>
                  <a:lnTo>
                    <a:pt x="137159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9">
              <a:extLst>
                <a:ext uri="{FF2B5EF4-FFF2-40B4-BE49-F238E27FC236}">
                  <a16:creationId xmlns:a16="http://schemas.microsoft.com/office/drawing/2014/main" id="{FFC2CB22-CC68-6A46-80A5-9A36ECD94A10}"/>
                </a:ext>
              </a:extLst>
            </p:cNvPr>
            <p:cNvSpPr/>
            <p:nvPr/>
          </p:nvSpPr>
          <p:spPr>
            <a:xfrm>
              <a:off x="2377439" y="4389120"/>
              <a:ext cx="140335" cy="1469390"/>
            </a:xfrm>
            <a:custGeom>
              <a:avLst/>
              <a:gdLst/>
              <a:ahLst/>
              <a:cxnLst/>
              <a:rect l="l" t="t" r="r" b="b"/>
              <a:pathLst>
                <a:path w="140335" h="1469389">
                  <a:moveTo>
                    <a:pt x="140208" y="0"/>
                  </a:moveTo>
                  <a:lnTo>
                    <a:pt x="0" y="0"/>
                  </a:lnTo>
                  <a:lnTo>
                    <a:pt x="0" y="1469135"/>
                  </a:lnTo>
                  <a:lnTo>
                    <a:pt x="140208" y="1469135"/>
                  </a:lnTo>
                  <a:lnTo>
                    <a:pt x="14020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0">
              <a:extLst>
                <a:ext uri="{FF2B5EF4-FFF2-40B4-BE49-F238E27FC236}">
                  <a16:creationId xmlns:a16="http://schemas.microsoft.com/office/drawing/2014/main" id="{D24AA52D-E6D2-7547-81C6-A46E53726231}"/>
                </a:ext>
              </a:extLst>
            </p:cNvPr>
            <p:cNvSpPr/>
            <p:nvPr/>
          </p:nvSpPr>
          <p:spPr>
            <a:xfrm>
              <a:off x="2724911" y="4547615"/>
              <a:ext cx="140335" cy="1310640"/>
            </a:xfrm>
            <a:custGeom>
              <a:avLst/>
              <a:gdLst/>
              <a:ahLst/>
              <a:cxnLst/>
              <a:rect l="l" t="t" r="r" b="b"/>
              <a:pathLst>
                <a:path w="140335" h="1310639">
                  <a:moveTo>
                    <a:pt x="140207" y="0"/>
                  </a:moveTo>
                  <a:lnTo>
                    <a:pt x="0" y="0"/>
                  </a:lnTo>
                  <a:lnTo>
                    <a:pt x="0" y="1310639"/>
                  </a:lnTo>
                  <a:lnTo>
                    <a:pt x="140207" y="1310639"/>
                  </a:lnTo>
                  <a:lnTo>
                    <a:pt x="140207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3F5BDABD-A6A5-0D4F-83F3-0FA591F1A471}"/>
                </a:ext>
              </a:extLst>
            </p:cNvPr>
            <p:cNvSpPr/>
            <p:nvPr/>
          </p:nvSpPr>
          <p:spPr>
            <a:xfrm>
              <a:off x="3072383" y="4532376"/>
              <a:ext cx="140335" cy="1325880"/>
            </a:xfrm>
            <a:custGeom>
              <a:avLst/>
              <a:gdLst/>
              <a:ahLst/>
              <a:cxnLst/>
              <a:rect l="l" t="t" r="r" b="b"/>
              <a:pathLst>
                <a:path w="140335" h="1325879">
                  <a:moveTo>
                    <a:pt x="140208" y="0"/>
                  </a:moveTo>
                  <a:lnTo>
                    <a:pt x="0" y="0"/>
                  </a:lnTo>
                  <a:lnTo>
                    <a:pt x="0" y="1325880"/>
                  </a:lnTo>
                  <a:lnTo>
                    <a:pt x="140208" y="1325880"/>
                  </a:lnTo>
                  <a:lnTo>
                    <a:pt x="14020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2">
              <a:extLst>
                <a:ext uri="{FF2B5EF4-FFF2-40B4-BE49-F238E27FC236}">
                  <a16:creationId xmlns:a16="http://schemas.microsoft.com/office/drawing/2014/main" id="{FF13B744-262C-DA45-B88D-631685D62773}"/>
                </a:ext>
              </a:extLst>
            </p:cNvPr>
            <p:cNvSpPr/>
            <p:nvPr/>
          </p:nvSpPr>
          <p:spPr>
            <a:xfrm>
              <a:off x="3419855" y="4605528"/>
              <a:ext cx="137160" cy="1252855"/>
            </a:xfrm>
            <a:custGeom>
              <a:avLst/>
              <a:gdLst/>
              <a:ahLst/>
              <a:cxnLst/>
              <a:rect l="l" t="t" r="r" b="b"/>
              <a:pathLst>
                <a:path w="137160" h="1252854">
                  <a:moveTo>
                    <a:pt x="137160" y="0"/>
                  </a:moveTo>
                  <a:lnTo>
                    <a:pt x="0" y="0"/>
                  </a:lnTo>
                  <a:lnTo>
                    <a:pt x="0" y="1252728"/>
                  </a:lnTo>
                  <a:lnTo>
                    <a:pt x="137160" y="1252728"/>
                  </a:lnTo>
                  <a:lnTo>
                    <a:pt x="13716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3">
              <a:extLst>
                <a:ext uri="{FF2B5EF4-FFF2-40B4-BE49-F238E27FC236}">
                  <a16:creationId xmlns:a16="http://schemas.microsoft.com/office/drawing/2014/main" id="{C1D427AA-BEB6-2748-B4EC-2614825741EF}"/>
                </a:ext>
              </a:extLst>
            </p:cNvPr>
            <p:cNvSpPr/>
            <p:nvPr/>
          </p:nvSpPr>
          <p:spPr>
            <a:xfrm>
              <a:off x="3767328" y="4806696"/>
              <a:ext cx="137160" cy="1051560"/>
            </a:xfrm>
            <a:custGeom>
              <a:avLst/>
              <a:gdLst/>
              <a:ahLst/>
              <a:cxnLst/>
              <a:rect l="l" t="t" r="r" b="b"/>
              <a:pathLst>
                <a:path w="137160" h="1051560">
                  <a:moveTo>
                    <a:pt x="137160" y="0"/>
                  </a:moveTo>
                  <a:lnTo>
                    <a:pt x="0" y="0"/>
                  </a:lnTo>
                  <a:lnTo>
                    <a:pt x="0" y="1051559"/>
                  </a:lnTo>
                  <a:lnTo>
                    <a:pt x="137160" y="1051559"/>
                  </a:lnTo>
                  <a:lnTo>
                    <a:pt x="13716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4">
              <a:extLst>
                <a:ext uri="{FF2B5EF4-FFF2-40B4-BE49-F238E27FC236}">
                  <a16:creationId xmlns:a16="http://schemas.microsoft.com/office/drawing/2014/main" id="{39571BC7-0009-AC4F-B3A2-F1FAA77551DA}"/>
                </a:ext>
              </a:extLst>
            </p:cNvPr>
            <p:cNvSpPr/>
            <p:nvPr/>
          </p:nvSpPr>
          <p:spPr>
            <a:xfrm>
              <a:off x="4111752" y="4864608"/>
              <a:ext cx="140335" cy="993775"/>
            </a:xfrm>
            <a:custGeom>
              <a:avLst/>
              <a:gdLst/>
              <a:ahLst/>
              <a:cxnLst/>
              <a:rect l="l" t="t" r="r" b="b"/>
              <a:pathLst>
                <a:path w="140335" h="993775">
                  <a:moveTo>
                    <a:pt x="140208" y="0"/>
                  </a:moveTo>
                  <a:lnTo>
                    <a:pt x="0" y="0"/>
                  </a:lnTo>
                  <a:lnTo>
                    <a:pt x="0" y="993648"/>
                  </a:lnTo>
                  <a:lnTo>
                    <a:pt x="140208" y="993648"/>
                  </a:lnTo>
                  <a:lnTo>
                    <a:pt x="14020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5">
              <a:extLst>
                <a:ext uri="{FF2B5EF4-FFF2-40B4-BE49-F238E27FC236}">
                  <a16:creationId xmlns:a16="http://schemas.microsoft.com/office/drawing/2014/main" id="{64C41172-D550-E04D-BBB6-F35B1A3C2FEE}"/>
                </a:ext>
              </a:extLst>
            </p:cNvPr>
            <p:cNvSpPr/>
            <p:nvPr/>
          </p:nvSpPr>
          <p:spPr>
            <a:xfrm>
              <a:off x="4459223" y="4824984"/>
              <a:ext cx="140335" cy="1033780"/>
            </a:xfrm>
            <a:custGeom>
              <a:avLst/>
              <a:gdLst/>
              <a:ahLst/>
              <a:cxnLst/>
              <a:rect l="l" t="t" r="r" b="b"/>
              <a:pathLst>
                <a:path w="140335" h="1033779">
                  <a:moveTo>
                    <a:pt x="140208" y="0"/>
                  </a:moveTo>
                  <a:lnTo>
                    <a:pt x="0" y="0"/>
                  </a:lnTo>
                  <a:lnTo>
                    <a:pt x="0" y="1033272"/>
                  </a:lnTo>
                  <a:lnTo>
                    <a:pt x="140208" y="1033272"/>
                  </a:lnTo>
                  <a:lnTo>
                    <a:pt x="14020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6">
              <a:extLst>
                <a:ext uri="{FF2B5EF4-FFF2-40B4-BE49-F238E27FC236}">
                  <a16:creationId xmlns:a16="http://schemas.microsoft.com/office/drawing/2014/main" id="{D505F097-1748-374D-B4BC-CC3722D7D72B}"/>
                </a:ext>
              </a:extLst>
            </p:cNvPr>
            <p:cNvSpPr/>
            <p:nvPr/>
          </p:nvSpPr>
          <p:spPr>
            <a:xfrm>
              <a:off x="4806696" y="4953000"/>
              <a:ext cx="140335" cy="905510"/>
            </a:xfrm>
            <a:custGeom>
              <a:avLst/>
              <a:gdLst/>
              <a:ahLst/>
              <a:cxnLst/>
              <a:rect l="l" t="t" r="r" b="b"/>
              <a:pathLst>
                <a:path w="140335" h="905510">
                  <a:moveTo>
                    <a:pt x="140207" y="0"/>
                  </a:moveTo>
                  <a:lnTo>
                    <a:pt x="0" y="0"/>
                  </a:lnTo>
                  <a:lnTo>
                    <a:pt x="0" y="905256"/>
                  </a:lnTo>
                  <a:lnTo>
                    <a:pt x="140207" y="905256"/>
                  </a:lnTo>
                  <a:lnTo>
                    <a:pt x="140207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7">
              <a:extLst>
                <a:ext uri="{FF2B5EF4-FFF2-40B4-BE49-F238E27FC236}">
                  <a16:creationId xmlns:a16="http://schemas.microsoft.com/office/drawing/2014/main" id="{16365FA5-ACF6-7A43-9DCE-BFD9A120B1D8}"/>
                </a:ext>
              </a:extLst>
            </p:cNvPr>
            <p:cNvSpPr/>
            <p:nvPr/>
          </p:nvSpPr>
          <p:spPr>
            <a:xfrm>
              <a:off x="5154167" y="4953000"/>
              <a:ext cx="137160" cy="905510"/>
            </a:xfrm>
            <a:custGeom>
              <a:avLst/>
              <a:gdLst/>
              <a:ahLst/>
              <a:cxnLst/>
              <a:rect l="l" t="t" r="r" b="b"/>
              <a:pathLst>
                <a:path w="137160" h="905510">
                  <a:moveTo>
                    <a:pt x="137160" y="0"/>
                  </a:moveTo>
                  <a:lnTo>
                    <a:pt x="0" y="0"/>
                  </a:lnTo>
                  <a:lnTo>
                    <a:pt x="0" y="905256"/>
                  </a:lnTo>
                  <a:lnTo>
                    <a:pt x="137160" y="905256"/>
                  </a:lnTo>
                  <a:lnTo>
                    <a:pt x="13716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8">
              <a:extLst>
                <a:ext uri="{FF2B5EF4-FFF2-40B4-BE49-F238E27FC236}">
                  <a16:creationId xmlns:a16="http://schemas.microsoft.com/office/drawing/2014/main" id="{B34135B2-0249-6144-8DA9-1669A7D7A631}"/>
                </a:ext>
              </a:extLst>
            </p:cNvPr>
            <p:cNvSpPr/>
            <p:nvPr/>
          </p:nvSpPr>
          <p:spPr>
            <a:xfrm>
              <a:off x="5501640" y="4943855"/>
              <a:ext cx="137160" cy="914400"/>
            </a:xfrm>
            <a:custGeom>
              <a:avLst/>
              <a:gdLst/>
              <a:ahLst/>
              <a:cxnLst/>
              <a:rect l="l" t="t" r="r" b="b"/>
              <a:pathLst>
                <a:path w="137160" h="914400">
                  <a:moveTo>
                    <a:pt x="137160" y="0"/>
                  </a:moveTo>
                  <a:lnTo>
                    <a:pt x="0" y="0"/>
                  </a:lnTo>
                  <a:lnTo>
                    <a:pt x="0" y="914400"/>
                  </a:lnTo>
                  <a:lnTo>
                    <a:pt x="137160" y="914400"/>
                  </a:lnTo>
                  <a:lnTo>
                    <a:pt x="13716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9">
              <a:extLst>
                <a:ext uri="{FF2B5EF4-FFF2-40B4-BE49-F238E27FC236}">
                  <a16:creationId xmlns:a16="http://schemas.microsoft.com/office/drawing/2014/main" id="{B3DAF2DA-7E2F-CF47-9A70-451F76F8CBD9}"/>
                </a:ext>
              </a:extLst>
            </p:cNvPr>
            <p:cNvSpPr/>
            <p:nvPr/>
          </p:nvSpPr>
          <p:spPr>
            <a:xfrm>
              <a:off x="5846064" y="5087111"/>
              <a:ext cx="140335" cy="771525"/>
            </a:xfrm>
            <a:custGeom>
              <a:avLst/>
              <a:gdLst/>
              <a:ahLst/>
              <a:cxnLst/>
              <a:rect l="l" t="t" r="r" b="b"/>
              <a:pathLst>
                <a:path w="140335" h="771525">
                  <a:moveTo>
                    <a:pt x="140208" y="0"/>
                  </a:moveTo>
                  <a:lnTo>
                    <a:pt x="0" y="0"/>
                  </a:lnTo>
                  <a:lnTo>
                    <a:pt x="0" y="771144"/>
                  </a:lnTo>
                  <a:lnTo>
                    <a:pt x="140208" y="771144"/>
                  </a:lnTo>
                  <a:lnTo>
                    <a:pt x="14020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0">
              <a:extLst>
                <a:ext uri="{FF2B5EF4-FFF2-40B4-BE49-F238E27FC236}">
                  <a16:creationId xmlns:a16="http://schemas.microsoft.com/office/drawing/2014/main" id="{E5F7E2CF-FCE7-D441-96C2-17D6E68B7D90}"/>
                </a:ext>
              </a:extLst>
            </p:cNvPr>
            <p:cNvSpPr/>
            <p:nvPr/>
          </p:nvSpPr>
          <p:spPr>
            <a:xfrm>
              <a:off x="6193535" y="5108447"/>
              <a:ext cx="140335" cy="749935"/>
            </a:xfrm>
            <a:custGeom>
              <a:avLst/>
              <a:gdLst/>
              <a:ahLst/>
              <a:cxnLst/>
              <a:rect l="l" t="t" r="r" b="b"/>
              <a:pathLst>
                <a:path w="140335" h="749935">
                  <a:moveTo>
                    <a:pt x="140208" y="0"/>
                  </a:moveTo>
                  <a:lnTo>
                    <a:pt x="0" y="0"/>
                  </a:lnTo>
                  <a:lnTo>
                    <a:pt x="0" y="749807"/>
                  </a:lnTo>
                  <a:lnTo>
                    <a:pt x="140208" y="749807"/>
                  </a:lnTo>
                  <a:lnTo>
                    <a:pt x="14020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1">
              <a:extLst>
                <a:ext uri="{FF2B5EF4-FFF2-40B4-BE49-F238E27FC236}">
                  <a16:creationId xmlns:a16="http://schemas.microsoft.com/office/drawing/2014/main" id="{3129218F-AEC3-014D-8C47-20C8DF02150D}"/>
                </a:ext>
              </a:extLst>
            </p:cNvPr>
            <p:cNvSpPr/>
            <p:nvPr/>
          </p:nvSpPr>
          <p:spPr>
            <a:xfrm>
              <a:off x="6541007" y="5163311"/>
              <a:ext cx="137160" cy="695325"/>
            </a:xfrm>
            <a:custGeom>
              <a:avLst/>
              <a:gdLst/>
              <a:ahLst/>
              <a:cxnLst/>
              <a:rect l="l" t="t" r="r" b="b"/>
              <a:pathLst>
                <a:path w="137159" h="695325">
                  <a:moveTo>
                    <a:pt x="137160" y="0"/>
                  </a:moveTo>
                  <a:lnTo>
                    <a:pt x="0" y="0"/>
                  </a:lnTo>
                  <a:lnTo>
                    <a:pt x="0" y="694944"/>
                  </a:lnTo>
                  <a:lnTo>
                    <a:pt x="137160" y="694944"/>
                  </a:lnTo>
                  <a:lnTo>
                    <a:pt x="13716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2">
              <a:extLst>
                <a:ext uri="{FF2B5EF4-FFF2-40B4-BE49-F238E27FC236}">
                  <a16:creationId xmlns:a16="http://schemas.microsoft.com/office/drawing/2014/main" id="{A6AA4309-8672-774C-A9B5-2A7242EB69EC}"/>
                </a:ext>
              </a:extLst>
            </p:cNvPr>
            <p:cNvSpPr/>
            <p:nvPr/>
          </p:nvSpPr>
          <p:spPr>
            <a:xfrm>
              <a:off x="6888480" y="5105400"/>
              <a:ext cx="137160" cy="753110"/>
            </a:xfrm>
            <a:custGeom>
              <a:avLst/>
              <a:gdLst/>
              <a:ahLst/>
              <a:cxnLst/>
              <a:rect l="l" t="t" r="r" b="b"/>
              <a:pathLst>
                <a:path w="137159" h="753110">
                  <a:moveTo>
                    <a:pt x="137160" y="0"/>
                  </a:moveTo>
                  <a:lnTo>
                    <a:pt x="0" y="0"/>
                  </a:lnTo>
                  <a:lnTo>
                    <a:pt x="0" y="752856"/>
                  </a:lnTo>
                  <a:lnTo>
                    <a:pt x="137160" y="752856"/>
                  </a:lnTo>
                  <a:lnTo>
                    <a:pt x="13716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3">
              <a:extLst>
                <a:ext uri="{FF2B5EF4-FFF2-40B4-BE49-F238E27FC236}">
                  <a16:creationId xmlns:a16="http://schemas.microsoft.com/office/drawing/2014/main" id="{9876C5E1-1AD8-9D4D-963A-8ED839DF1AB3}"/>
                </a:ext>
              </a:extLst>
            </p:cNvPr>
            <p:cNvSpPr/>
            <p:nvPr/>
          </p:nvSpPr>
          <p:spPr>
            <a:xfrm>
              <a:off x="7235952" y="5190744"/>
              <a:ext cx="137160" cy="668020"/>
            </a:xfrm>
            <a:custGeom>
              <a:avLst/>
              <a:gdLst/>
              <a:ahLst/>
              <a:cxnLst/>
              <a:rect l="l" t="t" r="r" b="b"/>
              <a:pathLst>
                <a:path w="137159" h="668020">
                  <a:moveTo>
                    <a:pt x="137159" y="0"/>
                  </a:moveTo>
                  <a:lnTo>
                    <a:pt x="0" y="0"/>
                  </a:lnTo>
                  <a:lnTo>
                    <a:pt x="0" y="667511"/>
                  </a:lnTo>
                  <a:lnTo>
                    <a:pt x="137159" y="667511"/>
                  </a:lnTo>
                  <a:lnTo>
                    <a:pt x="137159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4">
              <a:extLst>
                <a:ext uri="{FF2B5EF4-FFF2-40B4-BE49-F238E27FC236}">
                  <a16:creationId xmlns:a16="http://schemas.microsoft.com/office/drawing/2014/main" id="{B245FD7F-BD03-014C-96D9-0CDE39DE1BBF}"/>
                </a:ext>
              </a:extLst>
            </p:cNvPr>
            <p:cNvSpPr/>
            <p:nvPr/>
          </p:nvSpPr>
          <p:spPr>
            <a:xfrm>
              <a:off x="7580376" y="5358384"/>
              <a:ext cx="140335" cy="500380"/>
            </a:xfrm>
            <a:custGeom>
              <a:avLst/>
              <a:gdLst/>
              <a:ahLst/>
              <a:cxnLst/>
              <a:rect l="l" t="t" r="r" b="b"/>
              <a:pathLst>
                <a:path w="140334" h="500379">
                  <a:moveTo>
                    <a:pt x="140207" y="0"/>
                  </a:moveTo>
                  <a:lnTo>
                    <a:pt x="0" y="0"/>
                  </a:lnTo>
                  <a:lnTo>
                    <a:pt x="0" y="499871"/>
                  </a:lnTo>
                  <a:lnTo>
                    <a:pt x="140207" y="499871"/>
                  </a:lnTo>
                  <a:lnTo>
                    <a:pt x="140207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5">
              <a:extLst>
                <a:ext uri="{FF2B5EF4-FFF2-40B4-BE49-F238E27FC236}">
                  <a16:creationId xmlns:a16="http://schemas.microsoft.com/office/drawing/2014/main" id="{E0F39E19-F308-4943-A2EE-771D9696C744}"/>
                </a:ext>
              </a:extLst>
            </p:cNvPr>
            <p:cNvSpPr/>
            <p:nvPr/>
          </p:nvSpPr>
          <p:spPr>
            <a:xfrm>
              <a:off x="7927847" y="5358384"/>
              <a:ext cx="140335" cy="500380"/>
            </a:xfrm>
            <a:custGeom>
              <a:avLst/>
              <a:gdLst/>
              <a:ahLst/>
              <a:cxnLst/>
              <a:rect l="l" t="t" r="r" b="b"/>
              <a:pathLst>
                <a:path w="140334" h="500379">
                  <a:moveTo>
                    <a:pt x="140207" y="0"/>
                  </a:moveTo>
                  <a:lnTo>
                    <a:pt x="0" y="0"/>
                  </a:lnTo>
                  <a:lnTo>
                    <a:pt x="0" y="499871"/>
                  </a:lnTo>
                  <a:lnTo>
                    <a:pt x="140207" y="499871"/>
                  </a:lnTo>
                  <a:lnTo>
                    <a:pt x="140207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6">
              <a:extLst>
                <a:ext uri="{FF2B5EF4-FFF2-40B4-BE49-F238E27FC236}">
                  <a16:creationId xmlns:a16="http://schemas.microsoft.com/office/drawing/2014/main" id="{4D07C758-CC85-D745-93CC-59F4A7AED2F1}"/>
                </a:ext>
              </a:extLst>
            </p:cNvPr>
            <p:cNvSpPr/>
            <p:nvPr/>
          </p:nvSpPr>
          <p:spPr>
            <a:xfrm>
              <a:off x="8622792" y="5446776"/>
              <a:ext cx="137160" cy="411480"/>
            </a:xfrm>
            <a:custGeom>
              <a:avLst/>
              <a:gdLst/>
              <a:ahLst/>
              <a:cxnLst/>
              <a:rect l="l" t="t" r="r" b="b"/>
              <a:pathLst>
                <a:path w="137159" h="411479">
                  <a:moveTo>
                    <a:pt x="137159" y="0"/>
                  </a:moveTo>
                  <a:lnTo>
                    <a:pt x="0" y="0"/>
                  </a:lnTo>
                  <a:lnTo>
                    <a:pt x="0" y="411480"/>
                  </a:lnTo>
                  <a:lnTo>
                    <a:pt x="137159" y="411480"/>
                  </a:lnTo>
                  <a:lnTo>
                    <a:pt x="137159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7">
              <a:extLst>
                <a:ext uri="{FF2B5EF4-FFF2-40B4-BE49-F238E27FC236}">
                  <a16:creationId xmlns:a16="http://schemas.microsoft.com/office/drawing/2014/main" id="{29FA965C-C4AA-0741-9737-45A067010EEA}"/>
                </a:ext>
              </a:extLst>
            </p:cNvPr>
            <p:cNvSpPr/>
            <p:nvPr/>
          </p:nvSpPr>
          <p:spPr>
            <a:xfrm>
              <a:off x="541019" y="1260347"/>
              <a:ext cx="0" cy="4599940"/>
            </a:xfrm>
            <a:custGeom>
              <a:avLst/>
              <a:gdLst/>
              <a:ahLst/>
              <a:cxnLst/>
              <a:rect l="l" t="t" r="r" b="b"/>
              <a:pathLst>
                <a:path h="4599940">
                  <a:moveTo>
                    <a:pt x="0" y="4599432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28">
              <a:extLst>
                <a:ext uri="{FF2B5EF4-FFF2-40B4-BE49-F238E27FC236}">
                  <a16:creationId xmlns:a16="http://schemas.microsoft.com/office/drawing/2014/main" id="{F87752AC-1412-854D-87FE-56B032EA5626}"/>
                </a:ext>
              </a:extLst>
            </p:cNvPr>
            <p:cNvSpPr/>
            <p:nvPr/>
          </p:nvSpPr>
          <p:spPr>
            <a:xfrm>
              <a:off x="501395" y="5859779"/>
              <a:ext cx="40005" cy="0"/>
            </a:xfrm>
            <a:custGeom>
              <a:avLst/>
              <a:gdLst/>
              <a:ahLst/>
              <a:cxnLst/>
              <a:rect l="l" t="t" r="r" b="b"/>
              <a:pathLst>
                <a:path w="40004">
                  <a:moveTo>
                    <a:pt x="0" y="0"/>
                  </a:moveTo>
                  <a:lnTo>
                    <a:pt x="39624" y="0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29">
              <a:extLst>
                <a:ext uri="{FF2B5EF4-FFF2-40B4-BE49-F238E27FC236}">
                  <a16:creationId xmlns:a16="http://schemas.microsoft.com/office/drawing/2014/main" id="{1BE5107A-7477-D949-B336-BA8D414870B0}"/>
                </a:ext>
              </a:extLst>
            </p:cNvPr>
            <p:cNvSpPr/>
            <p:nvPr/>
          </p:nvSpPr>
          <p:spPr>
            <a:xfrm>
              <a:off x="501395" y="4939284"/>
              <a:ext cx="40005" cy="0"/>
            </a:xfrm>
            <a:custGeom>
              <a:avLst/>
              <a:gdLst/>
              <a:ahLst/>
              <a:cxnLst/>
              <a:rect l="l" t="t" r="r" b="b"/>
              <a:pathLst>
                <a:path w="40004">
                  <a:moveTo>
                    <a:pt x="0" y="0"/>
                  </a:moveTo>
                  <a:lnTo>
                    <a:pt x="39624" y="0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0">
              <a:extLst>
                <a:ext uri="{FF2B5EF4-FFF2-40B4-BE49-F238E27FC236}">
                  <a16:creationId xmlns:a16="http://schemas.microsoft.com/office/drawing/2014/main" id="{FEBA0097-A1CD-E94A-9A29-144E944953ED}"/>
                </a:ext>
              </a:extLst>
            </p:cNvPr>
            <p:cNvSpPr/>
            <p:nvPr/>
          </p:nvSpPr>
          <p:spPr>
            <a:xfrm>
              <a:off x="501395" y="4018788"/>
              <a:ext cx="40005" cy="0"/>
            </a:xfrm>
            <a:custGeom>
              <a:avLst/>
              <a:gdLst/>
              <a:ahLst/>
              <a:cxnLst/>
              <a:rect l="l" t="t" r="r" b="b"/>
              <a:pathLst>
                <a:path w="40004">
                  <a:moveTo>
                    <a:pt x="0" y="0"/>
                  </a:moveTo>
                  <a:lnTo>
                    <a:pt x="39624" y="0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1">
              <a:extLst>
                <a:ext uri="{FF2B5EF4-FFF2-40B4-BE49-F238E27FC236}">
                  <a16:creationId xmlns:a16="http://schemas.microsoft.com/office/drawing/2014/main" id="{5291A74C-E18C-D943-8224-B54FE2971443}"/>
                </a:ext>
              </a:extLst>
            </p:cNvPr>
            <p:cNvSpPr/>
            <p:nvPr/>
          </p:nvSpPr>
          <p:spPr>
            <a:xfrm>
              <a:off x="501395" y="3101339"/>
              <a:ext cx="40005" cy="0"/>
            </a:xfrm>
            <a:custGeom>
              <a:avLst/>
              <a:gdLst/>
              <a:ahLst/>
              <a:cxnLst/>
              <a:rect l="l" t="t" r="r" b="b"/>
              <a:pathLst>
                <a:path w="40004">
                  <a:moveTo>
                    <a:pt x="0" y="0"/>
                  </a:moveTo>
                  <a:lnTo>
                    <a:pt x="39624" y="0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2">
              <a:extLst>
                <a:ext uri="{FF2B5EF4-FFF2-40B4-BE49-F238E27FC236}">
                  <a16:creationId xmlns:a16="http://schemas.microsoft.com/office/drawing/2014/main" id="{823FF034-C1DD-8541-8B36-B3FAED29FD40}"/>
                </a:ext>
              </a:extLst>
            </p:cNvPr>
            <p:cNvSpPr/>
            <p:nvPr/>
          </p:nvSpPr>
          <p:spPr>
            <a:xfrm>
              <a:off x="501395" y="2180844"/>
              <a:ext cx="40005" cy="0"/>
            </a:xfrm>
            <a:custGeom>
              <a:avLst/>
              <a:gdLst/>
              <a:ahLst/>
              <a:cxnLst/>
              <a:rect l="l" t="t" r="r" b="b"/>
              <a:pathLst>
                <a:path w="40004">
                  <a:moveTo>
                    <a:pt x="0" y="0"/>
                  </a:moveTo>
                  <a:lnTo>
                    <a:pt x="39624" y="0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3">
              <a:extLst>
                <a:ext uri="{FF2B5EF4-FFF2-40B4-BE49-F238E27FC236}">
                  <a16:creationId xmlns:a16="http://schemas.microsoft.com/office/drawing/2014/main" id="{8F2CF13F-8645-474E-BA29-B9082B827616}"/>
                </a:ext>
              </a:extLst>
            </p:cNvPr>
            <p:cNvSpPr/>
            <p:nvPr/>
          </p:nvSpPr>
          <p:spPr>
            <a:xfrm>
              <a:off x="501395" y="1260347"/>
              <a:ext cx="40005" cy="0"/>
            </a:xfrm>
            <a:custGeom>
              <a:avLst/>
              <a:gdLst/>
              <a:ahLst/>
              <a:cxnLst/>
              <a:rect l="l" t="t" r="r" b="b"/>
              <a:pathLst>
                <a:path w="40004">
                  <a:moveTo>
                    <a:pt x="0" y="0"/>
                  </a:moveTo>
                  <a:lnTo>
                    <a:pt x="39624" y="0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4">
              <a:extLst>
                <a:ext uri="{FF2B5EF4-FFF2-40B4-BE49-F238E27FC236}">
                  <a16:creationId xmlns:a16="http://schemas.microsoft.com/office/drawing/2014/main" id="{DBD0C13B-55DD-B744-8440-ECCF46B2F202}"/>
                </a:ext>
              </a:extLst>
            </p:cNvPr>
            <p:cNvSpPr/>
            <p:nvPr/>
          </p:nvSpPr>
          <p:spPr>
            <a:xfrm>
              <a:off x="541019" y="5859779"/>
              <a:ext cx="8324215" cy="0"/>
            </a:xfrm>
            <a:custGeom>
              <a:avLst/>
              <a:gdLst/>
              <a:ahLst/>
              <a:cxnLst/>
              <a:rect l="l" t="t" r="r" b="b"/>
              <a:pathLst>
                <a:path w="8324215">
                  <a:moveTo>
                    <a:pt x="0" y="0"/>
                  </a:moveTo>
                  <a:lnTo>
                    <a:pt x="8324087" y="0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35">
              <a:extLst>
                <a:ext uri="{FF2B5EF4-FFF2-40B4-BE49-F238E27FC236}">
                  <a16:creationId xmlns:a16="http://schemas.microsoft.com/office/drawing/2014/main" id="{605772F9-3F43-E940-B68E-024B57BDC217}"/>
                </a:ext>
              </a:extLst>
            </p:cNvPr>
            <p:cNvSpPr/>
            <p:nvPr/>
          </p:nvSpPr>
          <p:spPr>
            <a:xfrm>
              <a:off x="541019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36">
              <a:extLst>
                <a:ext uri="{FF2B5EF4-FFF2-40B4-BE49-F238E27FC236}">
                  <a16:creationId xmlns:a16="http://schemas.microsoft.com/office/drawing/2014/main" id="{B99FF128-2B18-5644-8655-FC15E44A57A0}"/>
                </a:ext>
              </a:extLst>
            </p:cNvPr>
            <p:cNvSpPr/>
            <p:nvPr/>
          </p:nvSpPr>
          <p:spPr>
            <a:xfrm>
              <a:off x="888491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37">
              <a:extLst>
                <a:ext uri="{FF2B5EF4-FFF2-40B4-BE49-F238E27FC236}">
                  <a16:creationId xmlns:a16="http://schemas.microsoft.com/office/drawing/2014/main" id="{F20E963D-33C6-594F-9623-0AC29D61FC0C}"/>
                </a:ext>
              </a:extLst>
            </p:cNvPr>
            <p:cNvSpPr/>
            <p:nvPr/>
          </p:nvSpPr>
          <p:spPr>
            <a:xfrm>
              <a:off x="1232916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38">
              <a:extLst>
                <a:ext uri="{FF2B5EF4-FFF2-40B4-BE49-F238E27FC236}">
                  <a16:creationId xmlns:a16="http://schemas.microsoft.com/office/drawing/2014/main" id="{D5AB1C50-C368-E54E-9FC8-8DB510251295}"/>
                </a:ext>
              </a:extLst>
            </p:cNvPr>
            <p:cNvSpPr/>
            <p:nvPr/>
          </p:nvSpPr>
          <p:spPr>
            <a:xfrm>
              <a:off x="1580388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39">
              <a:extLst>
                <a:ext uri="{FF2B5EF4-FFF2-40B4-BE49-F238E27FC236}">
                  <a16:creationId xmlns:a16="http://schemas.microsoft.com/office/drawing/2014/main" id="{4B8F5137-5117-4B40-9CFC-DCAC288E2D1D}"/>
                </a:ext>
              </a:extLst>
            </p:cNvPr>
            <p:cNvSpPr/>
            <p:nvPr/>
          </p:nvSpPr>
          <p:spPr>
            <a:xfrm>
              <a:off x="1927860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0">
              <a:extLst>
                <a:ext uri="{FF2B5EF4-FFF2-40B4-BE49-F238E27FC236}">
                  <a16:creationId xmlns:a16="http://schemas.microsoft.com/office/drawing/2014/main" id="{9FEBB98F-58A4-4743-A49D-D897AB3DAA15}"/>
                </a:ext>
              </a:extLst>
            </p:cNvPr>
            <p:cNvSpPr/>
            <p:nvPr/>
          </p:nvSpPr>
          <p:spPr>
            <a:xfrm>
              <a:off x="2275332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1">
              <a:extLst>
                <a:ext uri="{FF2B5EF4-FFF2-40B4-BE49-F238E27FC236}">
                  <a16:creationId xmlns:a16="http://schemas.microsoft.com/office/drawing/2014/main" id="{CAC8A394-30D7-B24D-8C37-A7C55E881648}"/>
                </a:ext>
              </a:extLst>
            </p:cNvPr>
            <p:cNvSpPr/>
            <p:nvPr/>
          </p:nvSpPr>
          <p:spPr>
            <a:xfrm>
              <a:off x="2622804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2">
              <a:extLst>
                <a:ext uri="{FF2B5EF4-FFF2-40B4-BE49-F238E27FC236}">
                  <a16:creationId xmlns:a16="http://schemas.microsoft.com/office/drawing/2014/main" id="{F4D8FB3B-7450-FF49-86A2-A329CF0B758C}"/>
                </a:ext>
              </a:extLst>
            </p:cNvPr>
            <p:cNvSpPr/>
            <p:nvPr/>
          </p:nvSpPr>
          <p:spPr>
            <a:xfrm>
              <a:off x="2967227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3">
              <a:extLst>
                <a:ext uri="{FF2B5EF4-FFF2-40B4-BE49-F238E27FC236}">
                  <a16:creationId xmlns:a16="http://schemas.microsoft.com/office/drawing/2014/main" id="{C24614A3-2BA0-A045-8548-3EA2C0353E3F}"/>
                </a:ext>
              </a:extLst>
            </p:cNvPr>
            <p:cNvSpPr/>
            <p:nvPr/>
          </p:nvSpPr>
          <p:spPr>
            <a:xfrm>
              <a:off x="3314700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44">
              <a:extLst>
                <a:ext uri="{FF2B5EF4-FFF2-40B4-BE49-F238E27FC236}">
                  <a16:creationId xmlns:a16="http://schemas.microsoft.com/office/drawing/2014/main" id="{30000A0C-7BE1-0541-B587-3AE1220404FD}"/>
                </a:ext>
              </a:extLst>
            </p:cNvPr>
            <p:cNvSpPr/>
            <p:nvPr/>
          </p:nvSpPr>
          <p:spPr>
            <a:xfrm>
              <a:off x="3662171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45">
              <a:extLst>
                <a:ext uri="{FF2B5EF4-FFF2-40B4-BE49-F238E27FC236}">
                  <a16:creationId xmlns:a16="http://schemas.microsoft.com/office/drawing/2014/main" id="{A515AE19-B89C-8746-A23A-7BC53F422744}"/>
                </a:ext>
              </a:extLst>
            </p:cNvPr>
            <p:cNvSpPr/>
            <p:nvPr/>
          </p:nvSpPr>
          <p:spPr>
            <a:xfrm>
              <a:off x="4009644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46">
              <a:extLst>
                <a:ext uri="{FF2B5EF4-FFF2-40B4-BE49-F238E27FC236}">
                  <a16:creationId xmlns:a16="http://schemas.microsoft.com/office/drawing/2014/main" id="{2A52EB7E-DD40-C94B-B543-72088FF1B39B}"/>
                </a:ext>
              </a:extLst>
            </p:cNvPr>
            <p:cNvSpPr/>
            <p:nvPr/>
          </p:nvSpPr>
          <p:spPr>
            <a:xfrm>
              <a:off x="4357115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47">
              <a:extLst>
                <a:ext uri="{FF2B5EF4-FFF2-40B4-BE49-F238E27FC236}">
                  <a16:creationId xmlns:a16="http://schemas.microsoft.com/office/drawing/2014/main" id="{E674CD22-2B8D-B743-886C-44222E6A3ADE}"/>
                </a:ext>
              </a:extLst>
            </p:cNvPr>
            <p:cNvSpPr/>
            <p:nvPr/>
          </p:nvSpPr>
          <p:spPr>
            <a:xfrm>
              <a:off x="4701540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48">
              <a:extLst>
                <a:ext uri="{FF2B5EF4-FFF2-40B4-BE49-F238E27FC236}">
                  <a16:creationId xmlns:a16="http://schemas.microsoft.com/office/drawing/2014/main" id="{DCB58AB0-EC79-BF4D-8A1F-5CE3EC8885A7}"/>
                </a:ext>
              </a:extLst>
            </p:cNvPr>
            <p:cNvSpPr/>
            <p:nvPr/>
          </p:nvSpPr>
          <p:spPr>
            <a:xfrm>
              <a:off x="5049011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49">
              <a:extLst>
                <a:ext uri="{FF2B5EF4-FFF2-40B4-BE49-F238E27FC236}">
                  <a16:creationId xmlns:a16="http://schemas.microsoft.com/office/drawing/2014/main" id="{E66918FD-C522-6B4F-A6A9-784820E70925}"/>
                </a:ext>
              </a:extLst>
            </p:cNvPr>
            <p:cNvSpPr/>
            <p:nvPr/>
          </p:nvSpPr>
          <p:spPr>
            <a:xfrm>
              <a:off x="5396484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0">
              <a:extLst>
                <a:ext uri="{FF2B5EF4-FFF2-40B4-BE49-F238E27FC236}">
                  <a16:creationId xmlns:a16="http://schemas.microsoft.com/office/drawing/2014/main" id="{61CDEC7D-1D3E-664E-9808-562C151D0C1A}"/>
                </a:ext>
              </a:extLst>
            </p:cNvPr>
            <p:cNvSpPr/>
            <p:nvPr/>
          </p:nvSpPr>
          <p:spPr>
            <a:xfrm>
              <a:off x="5743955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1">
              <a:extLst>
                <a:ext uri="{FF2B5EF4-FFF2-40B4-BE49-F238E27FC236}">
                  <a16:creationId xmlns:a16="http://schemas.microsoft.com/office/drawing/2014/main" id="{F99334A0-7281-BD4C-B15E-08D9474289F5}"/>
                </a:ext>
              </a:extLst>
            </p:cNvPr>
            <p:cNvSpPr/>
            <p:nvPr/>
          </p:nvSpPr>
          <p:spPr>
            <a:xfrm>
              <a:off x="6091428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2">
              <a:extLst>
                <a:ext uri="{FF2B5EF4-FFF2-40B4-BE49-F238E27FC236}">
                  <a16:creationId xmlns:a16="http://schemas.microsoft.com/office/drawing/2014/main" id="{B53AFC7C-E2B7-E446-B43A-4A484F31EAEB}"/>
                </a:ext>
              </a:extLst>
            </p:cNvPr>
            <p:cNvSpPr/>
            <p:nvPr/>
          </p:nvSpPr>
          <p:spPr>
            <a:xfrm>
              <a:off x="6435852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3">
              <a:extLst>
                <a:ext uri="{FF2B5EF4-FFF2-40B4-BE49-F238E27FC236}">
                  <a16:creationId xmlns:a16="http://schemas.microsoft.com/office/drawing/2014/main" id="{A7D90AA8-1C66-6F4A-AF20-D0BAEDC103B3}"/>
                </a:ext>
              </a:extLst>
            </p:cNvPr>
            <p:cNvSpPr/>
            <p:nvPr/>
          </p:nvSpPr>
          <p:spPr>
            <a:xfrm>
              <a:off x="6783323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54">
              <a:extLst>
                <a:ext uri="{FF2B5EF4-FFF2-40B4-BE49-F238E27FC236}">
                  <a16:creationId xmlns:a16="http://schemas.microsoft.com/office/drawing/2014/main" id="{53CE8A1F-5CA7-8A49-95BC-A5F1188812B7}"/>
                </a:ext>
              </a:extLst>
            </p:cNvPr>
            <p:cNvSpPr/>
            <p:nvPr/>
          </p:nvSpPr>
          <p:spPr>
            <a:xfrm>
              <a:off x="7130795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55">
              <a:extLst>
                <a:ext uri="{FF2B5EF4-FFF2-40B4-BE49-F238E27FC236}">
                  <a16:creationId xmlns:a16="http://schemas.microsoft.com/office/drawing/2014/main" id="{3AF695E0-49DE-FB4C-A014-EFA23105C09C}"/>
                </a:ext>
              </a:extLst>
            </p:cNvPr>
            <p:cNvSpPr/>
            <p:nvPr/>
          </p:nvSpPr>
          <p:spPr>
            <a:xfrm>
              <a:off x="7478268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56">
              <a:extLst>
                <a:ext uri="{FF2B5EF4-FFF2-40B4-BE49-F238E27FC236}">
                  <a16:creationId xmlns:a16="http://schemas.microsoft.com/office/drawing/2014/main" id="{787080E4-F077-604E-9FD0-57D3CB5F2A3A}"/>
                </a:ext>
              </a:extLst>
            </p:cNvPr>
            <p:cNvSpPr/>
            <p:nvPr/>
          </p:nvSpPr>
          <p:spPr>
            <a:xfrm>
              <a:off x="7822692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57">
              <a:extLst>
                <a:ext uri="{FF2B5EF4-FFF2-40B4-BE49-F238E27FC236}">
                  <a16:creationId xmlns:a16="http://schemas.microsoft.com/office/drawing/2014/main" id="{492B4CF5-1933-F144-A6C9-77C10F0869E0}"/>
                </a:ext>
              </a:extLst>
            </p:cNvPr>
            <p:cNvSpPr/>
            <p:nvPr/>
          </p:nvSpPr>
          <p:spPr>
            <a:xfrm>
              <a:off x="8170164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58">
              <a:extLst>
                <a:ext uri="{FF2B5EF4-FFF2-40B4-BE49-F238E27FC236}">
                  <a16:creationId xmlns:a16="http://schemas.microsoft.com/office/drawing/2014/main" id="{888593EA-777E-694A-BD39-A5C94F8A8D48}"/>
                </a:ext>
              </a:extLst>
            </p:cNvPr>
            <p:cNvSpPr/>
            <p:nvPr/>
          </p:nvSpPr>
          <p:spPr>
            <a:xfrm>
              <a:off x="8517635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59">
              <a:extLst>
                <a:ext uri="{FF2B5EF4-FFF2-40B4-BE49-F238E27FC236}">
                  <a16:creationId xmlns:a16="http://schemas.microsoft.com/office/drawing/2014/main" id="{1A98B09F-6EBE-F146-8933-2B01BF68B833}"/>
                </a:ext>
              </a:extLst>
            </p:cNvPr>
            <p:cNvSpPr/>
            <p:nvPr/>
          </p:nvSpPr>
          <p:spPr>
            <a:xfrm>
              <a:off x="8865107" y="5859779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0">
              <a:extLst>
                <a:ext uri="{FF2B5EF4-FFF2-40B4-BE49-F238E27FC236}">
                  <a16:creationId xmlns:a16="http://schemas.microsoft.com/office/drawing/2014/main" id="{A6987C12-6F1D-8247-96E8-A517DA364454}"/>
                </a:ext>
              </a:extLst>
            </p:cNvPr>
            <p:cNvSpPr txBox="1"/>
            <p:nvPr/>
          </p:nvSpPr>
          <p:spPr>
            <a:xfrm>
              <a:off x="556971" y="1684781"/>
              <a:ext cx="316230" cy="17907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00" spc="-10" dirty="0">
                  <a:latin typeface="Calibri"/>
                  <a:cs typeface="Calibri"/>
                </a:rPr>
                <a:t>214</a:t>
              </a:r>
              <a:r>
                <a:rPr sz="1000" spc="5" dirty="0">
                  <a:latin typeface="Calibri"/>
                  <a:cs typeface="Calibri"/>
                </a:rPr>
                <a:t>.</a:t>
              </a:r>
              <a:r>
                <a:rPr sz="1000" dirty="0">
                  <a:latin typeface="Calibri"/>
                  <a:cs typeface="Calibri"/>
                </a:rPr>
                <a:t>4</a:t>
              </a:r>
              <a:endParaRPr sz="1000">
                <a:latin typeface="Calibri"/>
                <a:cs typeface="Calibri"/>
              </a:endParaRPr>
            </a:p>
          </p:txBody>
        </p:sp>
        <p:sp>
          <p:nvSpPr>
            <p:cNvPr id="67" name="object 61">
              <a:extLst>
                <a:ext uri="{FF2B5EF4-FFF2-40B4-BE49-F238E27FC236}">
                  <a16:creationId xmlns:a16="http://schemas.microsoft.com/office/drawing/2014/main" id="{3F74AADA-8815-9F43-A680-9ED76906234E}"/>
                </a:ext>
              </a:extLst>
            </p:cNvPr>
            <p:cNvSpPr txBox="1"/>
            <p:nvPr/>
          </p:nvSpPr>
          <p:spPr>
            <a:xfrm>
              <a:off x="934313" y="3898138"/>
              <a:ext cx="252095" cy="17907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00" spc="-10" dirty="0">
                  <a:latin typeface="Calibri"/>
                  <a:cs typeface="Calibri"/>
                </a:rPr>
                <a:t>94</a:t>
              </a:r>
              <a:r>
                <a:rPr sz="1000" spc="5" dirty="0">
                  <a:latin typeface="Calibri"/>
                  <a:cs typeface="Calibri"/>
                </a:rPr>
                <a:t>.</a:t>
              </a:r>
              <a:r>
                <a:rPr sz="1000" dirty="0">
                  <a:latin typeface="Calibri"/>
                  <a:cs typeface="Calibri"/>
                </a:rPr>
                <a:t>1</a:t>
              </a:r>
              <a:endParaRPr sz="1000">
                <a:latin typeface="Calibri"/>
                <a:cs typeface="Calibri"/>
              </a:endParaRPr>
            </a:p>
          </p:txBody>
        </p:sp>
        <p:sp>
          <p:nvSpPr>
            <p:cNvPr id="68" name="object 62">
              <a:extLst>
                <a:ext uri="{FF2B5EF4-FFF2-40B4-BE49-F238E27FC236}">
                  <a16:creationId xmlns:a16="http://schemas.microsoft.com/office/drawing/2014/main" id="{3446F952-8BD7-284D-99C2-3787EBF709AA}"/>
                </a:ext>
              </a:extLst>
            </p:cNvPr>
            <p:cNvSpPr txBox="1"/>
            <p:nvPr/>
          </p:nvSpPr>
          <p:spPr>
            <a:xfrm>
              <a:off x="1281175" y="3925570"/>
              <a:ext cx="252729" cy="17907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00" spc="-5" dirty="0">
                  <a:latin typeface="Calibri"/>
                  <a:cs typeface="Calibri"/>
                </a:rPr>
                <a:t>92</a:t>
              </a:r>
              <a:r>
                <a:rPr sz="1000" spc="10" dirty="0">
                  <a:latin typeface="Calibri"/>
                  <a:cs typeface="Calibri"/>
                </a:rPr>
                <a:t>.</a:t>
              </a:r>
              <a:r>
                <a:rPr sz="1000" dirty="0">
                  <a:latin typeface="Calibri"/>
                  <a:cs typeface="Calibri"/>
                </a:rPr>
                <a:t>6</a:t>
              </a:r>
              <a:endParaRPr sz="1000">
                <a:latin typeface="Calibri"/>
                <a:cs typeface="Calibri"/>
              </a:endParaRPr>
            </a:p>
          </p:txBody>
        </p:sp>
        <p:sp>
          <p:nvSpPr>
            <p:cNvPr id="69" name="object 63">
              <a:extLst>
                <a:ext uri="{FF2B5EF4-FFF2-40B4-BE49-F238E27FC236}">
                  <a16:creationId xmlns:a16="http://schemas.microsoft.com/office/drawing/2014/main" id="{C9AA377C-690D-914E-B815-CC560A42D945}"/>
                </a:ext>
              </a:extLst>
            </p:cNvPr>
            <p:cNvSpPr txBox="1"/>
            <p:nvPr/>
          </p:nvSpPr>
          <p:spPr>
            <a:xfrm>
              <a:off x="1628394" y="3967048"/>
              <a:ext cx="252095" cy="179705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1000" spc="-5" dirty="0">
                  <a:latin typeface="Calibri"/>
                  <a:cs typeface="Calibri"/>
                </a:rPr>
                <a:t>90</a:t>
              </a:r>
              <a:r>
                <a:rPr sz="1000" spc="5" dirty="0">
                  <a:latin typeface="Calibri"/>
                  <a:cs typeface="Calibri"/>
                </a:rPr>
                <a:t>.4</a:t>
              </a:r>
              <a:endParaRPr sz="1000">
                <a:latin typeface="Calibri"/>
                <a:cs typeface="Calibri"/>
              </a:endParaRPr>
            </a:p>
          </p:txBody>
        </p:sp>
        <p:sp>
          <p:nvSpPr>
            <p:cNvPr id="70" name="object 64">
              <a:extLst>
                <a:ext uri="{FF2B5EF4-FFF2-40B4-BE49-F238E27FC236}">
                  <a16:creationId xmlns:a16="http://schemas.microsoft.com/office/drawing/2014/main" id="{54F74C8C-750C-EC46-93F1-9A8F6ACCAC1F}"/>
                </a:ext>
              </a:extLst>
            </p:cNvPr>
            <p:cNvSpPr txBox="1"/>
            <p:nvPr/>
          </p:nvSpPr>
          <p:spPr>
            <a:xfrm>
              <a:off x="1975230" y="4233417"/>
              <a:ext cx="252095" cy="17907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00" spc="-10" dirty="0">
                  <a:latin typeface="Calibri"/>
                  <a:cs typeface="Calibri"/>
                </a:rPr>
                <a:t>75</a:t>
              </a:r>
              <a:r>
                <a:rPr sz="1000" spc="5" dirty="0">
                  <a:latin typeface="Calibri"/>
                  <a:cs typeface="Calibri"/>
                </a:rPr>
                <a:t>.</a:t>
              </a:r>
              <a:r>
                <a:rPr sz="1000" dirty="0">
                  <a:latin typeface="Calibri"/>
                  <a:cs typeface="Calibri"/>
                </a:rPr>
                <a:t>9</a:t>
              </a:r>
            </a:p>
          </p:txBody>
        </p:sp>
        <p:sp>
          <p:nvSpPr>
            <p:cNvPr id="71" name="object 65">
              <a:extLst>
                <a:ext uri="{FF2B5EF4-FFF2-40B4-BE49-F238E27FC236}">
                  <a16:creationId xmlns:a16="http://schemas.microsoft.com/office/drawing/2014/main" id="{1D623D9E-4346-6640-9EA1-F34282E113BE}"/>
                </a:ext>
              </a:extLst>
            </p:cNvPr>
            <p:cNvSpPr txBox="1"/>
            <p:nvPr/>
          </p:nvSpPr>
          <p:spPr>
            <a:xfrm>
              <a:off x="2322067" y="4160901"/>
              <a:ext cx="252095" cy="17907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00" spc="-10" dirty="0">
                  <a:latin typeface="Calibri"/>
                  <a:cs typeface="Calibri"/>
                </a:rPr>
                <a:t>79</a:t>
              </a:r>
              <a:r>
                <a:rPr sz="1000" spc="5" dirty="0">
                  <a:latin typeface="Calibri"/>
                  <a:cs typeface="Calibri"/>
                </a:rPr>
                <a:t>.</a:t>
              </a:r>
              <a:r>
                <a:rPr sz="1000" dirty="0">
                  <a:latin typeface="Calibri"/>
                  <a:cs typeface="Calibri"/>
                </a:rPr>
                <a:t>8</a:t>
              </a:r>
              <a:endParaRPr sz="1000">
                <a:latin typeface="Calibri"/>
                <a:cs typeface="Calibri"/>
              </a:endParaRPr>
            </a:p>
          </p:txBody>
        </p:sp>
        <p:sp>
          <p:nvSpPr>
            <p:cNvPr id="72" name="object 66">
              <a:extLst>
                <a:ext uri="{FF2B5EF4-FFF2-40B4-BE49-F238E27FC236}">
                  <a16:creationId xmlns:a16="http://schemas.microsoft.com/office/drawing/2014/main" id="{CE1567E7-8E09-6944-88FB-F249029B6B83}"/>
                </a:ext>
              </a:extLst>
            </p:cNvPr>
            <p:cNvSpPr txBox="1"/>
            <p:nvPr/>
          </p:nvSpPr>
          <p:spPr>
            <a:xfrm>
              <a:off x="2669285" y="4317238"/>
              <a:ext cx="252095" cy="17907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00" spc="-10" dirty="0">
                  <a:latin typeface="Calibri"/>
                  <a:cs typeface="Calibri"/>
                </a:rPr>
                <a:t>71</a:t>
              </a:r>
              <a:r>
                <a:rPr sz="1000" spc="5" dirty="0">
                  <a:latin typeface="Calibri"/>
                  <a:cs typeface="Calibri"/>
                </a:rPr>
                <a:t>.</a:t>
              </a:r>
              <a:r>
                <a:rPr sz="1000" dirty="0">
                  <a:latin typeface="Calibri"/>
                  <a:cs typeface="Calibri"/>
                </a:rPr>
                <a:t>3</a:t>
              </a:r>
              <a:endParaRPr sz="1000">
                <a:latin typeface="Calibri"/>
                <a:cs typeface="Calibri"/>
              </a:endParaRPr>
            </a:p>
          </p:txBody>
        </p:sp>
        <p:sp>
          <p:nvSpPr>
            <p:cNvPr id="73" name="object 67">
              <a:extLst>
                <a:ext uri="{FF2B5EF4-FFF2-40B4-BE49-F238E27FC236}">
                  <a16:creationId xmlns:a16="http://schemas.microsoft.com/office/drawing/2014/main" id="{D762D20A-4F48-2440-A99A-FB9AC397F574}"/>
                </a:ext>
              </a:extLst>
            </p:cNvPr>
            <p:cNvSpPr txBox="1"/>
            <p:nvPr/>
          </p:nvSpPr>
          <p:spPr>
            <a:xfrm>
              <a:off x="3016123" y="4304538"/>
              <a:ext cx="252095" cy="17907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00" spc="-10" dirty="0">
                  <a:latin typeface="Calibri"/>
                  <a:cs typeface="Calibri"/>
                </a:rPr>
                <a:t>72</a:t>
              </a:r>
              <a:r>
                <a:rPr sz="1000" spc="5" dirty="0">
                  <a:latin typeface="Calibri"/>
                  <a:cs typeface="Calibri"/>
                </a:rPr>
                <a:t>.</a:t>
              </a:r>
              <a:r>
                <a:rPr sz="1000" dirty="0">
                  <a:latin typeface="Calibri"/>
                  <a:cs typeface="Calibri"/>
                </a:rPr>
                <a:t>0</a:t>
              </a:r>
              <a:endParaRPr sz="1000">
                <a:latin typeface="Calibri"/>
                <a:cs typeface="Calibri"/>
              </a:endParaRPr>
            </a:p>
          </p:txBody>
        </p:sp>
        <p:sp>
          <p:nvSpPr>
            <p:cNvPr id="74" name="object 68">
              <a:extLst>
                <a:ext uri="{FF2B5EF4-FFF2-40B4-BE49-F238E27FC236}">
                  <a16:creationId xmlns:a16="http://schemas.microsoft.com/office/drawing/2014/main" id="{5C241303-0232-C747-905B-3EDAABC5B0CF}"/>
                </a:ext>
              </a:extLst>
            </p:cNvPr>
            <p:cNvSpPr txBox="1"/>
            <p:nvPr/>
          </p:nvSpPr>
          <p:spPr>
            <a:xfrm>
              <a:off x="3362959" y="4377054"/>
              <a:ext cx="252095" cy="17907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00" spc="-10" dirty="0">
                  <a:latin typeface="Calibri"/>
                  <a:cs typeface="Calibri"/>
                </a:rPr>
                <a:t>68</a:t>
              </a:r>
              <a:r>
                <a:rPr sz="1000" spc="5" dirty="0">
                  <a:latin typeface="Calibri"/>
                  <a:cs typeface="Calibri"/>
                </a:rPr>
                <a:t>.</a:t>
              </a:r>
              <a:r>
                <a:rPr sz="1000" dirty="0">
                  <a:latin typeface="Calibri"/>
                  <a:cs typeface="Calibri"/>
                </a:rPr>
                <a:t>1</a:t>
              </a:r>
              <a:endParaRPr sz="1000">
                <a:latin typeface="Calibri"/>
                <a:cs typeface="Calibri"/>
              </a:endParaRPr>
            </a:p>
          </p:txBody>
        </p:sp>
        <p:sp>
          <p:nvSpPr>
            <p:cNvPr id="75" name="object 69">
              <a:extLst>
                <a:ext uri="{FF2B5EF4-FFF2-40B4-BE49-F238E27FC236}">
                  <a16:creationId xmlns:a16="http://schemas.microsoft.com/office/drawing/2014/main" id="{9E9B4DD8-B623-964C-859A-6F8C9AF18EBC}"/>
                </a:ext>
              </a:extLst>
            </p:cNvPr>
            <p:cNvSpPr txBox="1"/>
            <p:nvPr/>
          </p:nvSpPr>
          <p:spPr>
            <a:xfrm>
              <a:off x="3709796" y="4579111"/>
              <a:ext cx="252095" cy="17907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00" spc="-10" dirty="0">
                  <a:latin typeface="Calibri"/>
                  <a:cs typeface="Calibri"/>
                </a:rPr>
                <a:t>57</a:t>
              </a:r>
              <a:r>
                <a:rPr sz="1000" spc="5" dirty="0">
                  <a:latin typeface="Calibri"/>
                  <a:cs typeface="Calibri"/>
                </a:rPr>
                <a:t>.</a:t>
              </a:r>
              <a:r>
                <a:rPr sz="1000" dirty="0">
                  <a:latin typeface="Calibri"/>
                  <a:cs typeface="Calibri"/>
                </a:rPr>
                <a:t>1</a:t>
              </a:r>
              <a:endParaRPr sz="1000">
                <a:latin typeface="Calibri"/>
                <a:cs typeface="Calibri"/>
              </a:endParaRPr>
            </a:p>
          </p:txBody>
        </p:sp>
        <p:sp>
          <p:nvSpPr>
            <p:cNvPr id="76" name="object 70">
              <a:extLst>
                <a:ext uri="{FF2B5EF4-FFF2-40B4-BE49-F238E27FC236}">
                  <a16:creationId xmlns:a16="http://schemas.microsoft.com/office/drawing/2014/main" id="{E28E8E5C-2AF5-E545-84DE-1B8F307B59E8}"/>
                </a:ext>
              </a:extLst>
            </p:cNvPr>
            <p:cNvSpPr txBox="1"/>
            <p:nvPr/>
          </p:nvSpPr>
          <p:spPr>
            <a:xfrm>
              <a:off x="4057015" y="4633925"/>
              <a:ext cx="252095" cy="179705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1000" spc="-5" dirty="0">
                  <a:latin typeface="Calibri"/>
                  <a:cs typeface="Calibri"/>
                </a:rPr>
                <a:t>54</a:t>
              </a:r>
              <a:r>
                <a:rPr sz="1000" spc="5" dirty="0">
                  <a:latin typeface="Calibri"/>
                  <a:cs typeface="Calibri"/>
                </a:rPr>
                <a:t>.1</a:t>
              </a:r>
              <a:endParaRPr sz="1000">
                <a:latin typeface="Calibri"/>
                <a:cs typeface="Calibri"/>
              </a:endParaRPr>
            </a:p>
          </p:txBody>
        </p:sp>
        <p:sp>
          <p:nvSpPr>
            <p:cNvPr id="77" name="object 71">
              <a:extLst>
                <a:ext uri="{FF2B5EF4-FFF2-40B4-BE49-F238E27FC236}">
                  <a16:creationId xmlns:a16="http://schemas.microsoft.com/office/drawing/2014/main" id="{49071023-9240-DB42-AC0E-543283536F8A}"/>
                </a:ext>
              </a:extLst>
            </p:cNvPr>
            <p:cNvSpPr txBox="1"/>
            <p:nvPr/>
          </p:nvSpPr>
          <p:spPr>
            <a:xfrm>
              <a:off x="4403852" y="4596765"/>
              <a:ext cx="252095" cy="17907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00" spc="-10" dirty="0">
                  <a:latin typeface="Calibri"/>
                  <a:cs typeface="Calibri"/>
                </a:rPr>
                <a:t>56</a:t>
              </a:r>
              <a:r>
                <a:rPr sz="1000" spc="5" dirty="0">
                  <a:latin typeface="Calibri"/>
                  <a:cs typeface="Calibri"/>
                </a:rPr>
                <a:t>.</a:t>
              </a:r>
              <a:r>
                <a:rPr sz="1000" dirty="0">
                  <a:latin typeface="Calibri"/>
                  <a:cs typeface="Calibri"/>
                </a:rPr>
                <a:t>2</a:t>
              </a:r>
              <a:endParaRPr sz="1000">
                <a:latin typeface="Calibri"/>
                <a:cs typeface="Calibri"/>
              </a:endParaRPr>
            </a:p>
          </p:txBody>
        </p:sp>
        <p:sp>
          <p:nvSpPr>
            <p:cNvPr id="78" name="object 72">
              <a:extLst>
                <a:ext uri="{FF2B5EF4-FFF2-40B4-BE49-F238E27FC236}">
                  <a16:creationId xmlns:a16="http://schemas.microsoft.com/office/drawing/2014/main" id="{2555E64E-BBAD-D14B-AC35-553CF53187A0}"/>
                </a:ext>
              </a:extLst>
            </p:cNvPr>
            <p:cNvSpPr txBox="1"/>
            <p:nvPr/>
          </p:nvSpPr>
          <p:spPr>
            <a:xfrm>
              <a:off x="4750689" y="4725416"/>
              <a:ext cx="598805" cy="17907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00" spc="-5" dirty="0">
                  <a:latin typeface="Calibri"/>
                  <a:cs typeface="Calibri"/>
                </a:rPr>
                <a:t>49.2</a:t>
              </a:r>
              <a:r>
                <a:rPr sz="1000" dirty="0">
                  <a:latin typeface="Calibri"/>
                  <a:cs typeface="Calibri"/>
                </a:rPr>
                <a:t> </a:t>
              </a:r>
              <a:r>
                <a:rPr sz="1000" spc="-5" dirty="0">
                  <a:latin typeface="Calibri"/>
                  <a:cs typeface="Calibri"/>
                </a:rPr>
                <a:t>49.2</a:t>
              </a:r>
              <a:endParaRPr sz="1000">
                <a:latin typeface="Calibri"/>
                <a:cs typeface="Calibri"/>
              </a:endParaRPr>
            </a:p>
          </p:txBody>
        </p:sp>
        <p:sp>
          <p:nvSpPr>
            <p:cNvPr id="79" name="object 73">
              <a:extLst>
                <a:ext uri="{FF2B5EF4-FFF2-40B4-BE49-F238E27FC236}">
                  <a16:creationId xmlns:a16="http://schemas.microsoft.com/office/drawing/2014/main" id="{2F415F54-4B94-3B46-9A91-9EF5347D324F}"/>
                </a:ext>
              </a:extLst>
            </p:cNvPr>
            <p:cNvSpPr txBox="1"/>
            <p:nvPr/>
          </p:nvSpPr>
          <p:spPr>
            <a:xfrm>
              <a:off x="5444744" y="4714748"/>
              <a:ext cx="252095" cy="17907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00" spc="-10" dirty="0">
                  <a:latin typeface="Calibri"/>
                  <a:cs typeface="Calibri"/>
                </a:rPr>
                <a:t>49</a:t>
              </a:r>
              <a:r>
                <a:rPr sz="1000" spc="5" dirty="0">
                  <a:latin typeface="Calibri"/>
                  <a:cs typeface="Calibri"/>
                </a:rPr>
                <a:t>.</a:t>
              </a:r>
              <a:r>
                <a:rPr sz="1000" dirty="0">
                  <a:latin typeface="Calibri"/>
                  <a:cs typeface="Calibri"/>
                </a:rPr>
                <a:t>8</a:t>
              </a:r>
              <a:endParaRPr sz="1000">
                <a:latin typeface="Calibri"/>
                <a:cs typeface="Calibri"/>
              </a:endParaRPr>
            </a:p>
          </p:txBody>
        </p:sp>
        <p:sp>
          <p:nvSpPr>
            <p:cNvPr id="80" name="object 74">
              <a:extLst>
                <a:ext uri="{FF2B5EF4-FFF2-40B4-BE49-F238E27FC236}">
                  <a16:creationId xmlns:a16="http://schemas.microsoft.com/office/drawing/2014/main" id="{0F4D7FEC-B7D4-E347-883D-50E8304D9DB0}"/>
                </a:ext>
              </a:extLst>
            </p:cNvPr>
            <p:cNvSpPr txBox="1"/>
            <p:nvPr/>
          </p:nvSpPr>
          <p:spPr>
            <a:xfrm>
              <a:off x="5791580" y="4858639"/>
              <a:ext cx="252095" cy="17907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00" spc="-10" dirty="0">
                  <a:latin typeface="Calibri"/>
                  <a:cs typeface="Calibri"/>
                </a:rPr>
                <a:t>41</a:t>
              </a:r>
              <a:r>
                <a:rPr sz="1000" spc="5" dirty="0">
                  <a:latin typeface="Calibri"/>
                  <a:cs typeface="Calibri"/>
                </a:rPr>
                <a:t>.</a:t>
              </a:r>
              <a:r>
                <a:rPr sz="1000" dirty="0">
                  <a:latin typeface="Calibri"/>
                  <a:cs typeface="Calibri"/>
                </a:rPr>
                <a:t>9</a:t>
              </a:r>
              <a:endParaRPr sz="1000">
                <a:latin typeface="Calibri"/>
                <a:cs typeface="Calibri"/>
              </a:endParaRPr>
            </a:p>
          </p:txBody>
        </p:sp>
        <p:sp>
          <p:nvSpPr>
            <p:cNvPr id="81" name="object 75">
              <a:extLst>
                <a:ext uri="{FF2B5EF4-FFF2-40B4-BE49-F238E27FC236}">
                  <a16:creationId xmlns:a16="http://schemas.microsoft.com/office/drawing/2014/main" id="{96C98C3C-3229-7C43-9260-92AC608B9419}"/>
                </a:ext>
              </a:extLst>
            </p:cNvPr>
            <p:cNvSpPr txBox="1"/>
            <p:nvPr/>
          </p:nvSpPr>
          <p:spPr>
            <a:xfrm>
              <a:off x="6138417" y="4879340"/>
              <a:ext cx="252095" cy="17907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00" spc="-10" dirty="0">
                  <a:latin typeface="Calibri"/>
                  <a:cs typeface="Calibri"/>
                </a:rPr>
                <a:t>40</a:t>
              </a:r>
              <a:r>
                <a:rPr sz="1000" spc="5" dirty="0">
                  <a:latin typeface="Calibri"/>
                  <a:cs typeface="Calibri"/>
                </a:rPr>
                <a:t>.</a:t>
              </a:r>
              <a:r>
                <a:rPr sz="1000" dirty="0">
                  <a:latin typeface="Calibri"/>
                  <a:cs typeface="Calibri"/>
                </a:rPr>
                <a:t>8</a:t>
              </a:r>
              <a:endParaRPr sz="1000">
                <a:latin typeface="Calibri"/>
                <a:cs typeface="Calibri"/>
              </a:endParaRPr>
            </a:p>
          </p:txBody>
        </p:sp>
        <p:sp>
          <p:nvSpPr>
            <p:cNvPr id="82" name="object 76">
              <a:extLst>
                <a:ext uri="{FF2B5EF4-FFF2-40B4-BE49-F238E27FC236}">
                  <a16:creationId xmlns:a16="http://schemas.microsoft.com/office/drawing/2014/main" id="{B9CA2896-20B0-384D-AD3A-D82C8A26A647}"/>
                </a:ext>
              </a:extLst>
            </p:cNvPr>
            <p:cNvSpPr txBox="1"/>
            <p:nvPr/>
          </p:nvSpPr>
          <p:spPr>
            <a:xfrm>
              <a:off x="6485635" y="4933899"/>
              <a:ext cx="252095" cy="179705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1000" spc="-5" dirty="0">
                  <a:latin typeface="Calibri"/>
                  <a:cs typeface="Calibri"/>
                </a:rPr>
                <a:t>37</a:t>
              </a:r>
              <a:r>
                <a:rPr sz="1000" spc="5" dirty="0">
                  <a:latin typeface="Calibri"/>
                  <a:cs typeface="Calibri"/>
                </a:rPr>
                <a:t>.8</a:t>
              </a:r>
              <a:endParaRPr sz="1000">
                <a:latin typeface="Calibri"/>
                <a:cs typeface="Calibri"/>
              </a:endParaRPr>
            </a:p>
          </p:txBody>
        </p:sp>
        <p:sp>
          <p:nvSpPr>
            <p:cNvPr id="83" name="object 77">
              <a:extLst>
                <a:ext uri="{FF2B5EF4-FFF2-40B4-BE49-F238E27FC236}">
                  <a16:creationId xmlns:a16="http://schemas.microsoft.com/office/drawing/2014/main" id="{3FF6D68F-AF00-B946-B192-F6B56C90C065}"/>
                </a:ext>
              </a:extLst>
            </p:cNvPr>
            <p:cNvSpPr txBox="1"/>
            <p:nvPr/>
          </p:nvSpPr>
          <p:spPr>
            <a:xfrm>
              <a:off x="6832472" y="4877816"/>
              <a:ext cx="252095" cy="17907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00" spc="-10" dirty="0">
                  <a:latin typeface="Calibri"/>
                  <a:cs typeface="Calibri"/>
                </a:rPr>
                <a:t>40</a:t>
              </a:r>
              <a:r>
                <a:rPr sz="1000" spc="5" dirty="0">
                  <a:latin typeface="Calibri"/>
                  <a:cs typeface="Calibri"/>
                </a:rPr>
                <a:t>.</a:t>
              </a:r>
              <a:r>
                <a:rPr sz="1000" dirty="0">
                  <a:latin typeface="Calibri"/>
                  <a:cs typeface="Calibri"/>
                </a:rPr>
                <a:t>9</a:t>
              </a:r>
              <a:endParaRPr sz="1000">
                <a:latin typeface="Calibri"/>
                <a:cs typeface="Calibri"/>
              </a:endParaRPr>
            </a:p>
          </p:txBody>
        </p:sp>
        <p:sp>
          <p:nvSpPr>
            <p:cNvPr id="84" name="object 78">
              <a:extLst>
                <a:ext uri="{FF2B5EF4-FFF2-40B4-BE49-F238E27FC236}">
                  <a16:creationId xmlns:a16="http://schemas.microsoft.com/office/drawing/2014/main" id="{A7C7F07F-19C3-D640-BBC8-AA6CFE9AC106}"/>
                </a:ext>
              </a:extLst>
            </p:cNvPr>
            <p:cNvSpPr txBox="1"/>
            <p:nvPr/>
          </p:nvSpPr>
          <p:spPr>
            <a:xfrm>
              <a:off x="7179309" y="4962855"/>
              <a:ext cx="252095" cy="179705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1000" spc="-5" dirty="0">
                  <a:latin typeface="Calibri"/>
                  <a:cs typeface="Calibri"/>
                </a:rPr>
                <a:t>36</a:t>
              </a:r>
              <a:r>
                <a:rPr sz="1000" spc="5" dirty="0">
                  <a:latin typeface="Calibri"/>
                  <a:cs typeface="Calibri"/>
                </a:rPr>
                <a:t>.2</a:t>
              </a:r>
              <a:endParaRPr sz="1000">
                <a:latin typeface="Calibri"/>
                <a:cs typeface="Calibri"/>
              </a:endParaRPr>
            </a:p>
          </p:txBody>
        </p:sp>
        <p:sp>
          <p:nvSpPr>
            <p:cNvPr id="85" name="object 79">
              <a:extLst>
                <a:ext uri="{FF2B5EF4-FFF2-40B4-BE49-F238E27FC236}">
                  <a16:creationId xmlns:a16="http://schemas.microsoft.com/office/drawing/2014/main" id="{91CB746F-0628-094C-B0F8-BDEEFC034859}"/>
                </a:ext>
              </a:extLst>
            </p:cNvPr>
            <p:cNvSpPr txBox="1"/>
            <p:nvPr/>
          </p:nvSpPr>
          <p:spPr>
            <a:xfrm>
              <a:off x="7526273" y="5130165"/>
              <a:ext cx="598805" cy="17907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00" spc="-5" dirty="0">
                  <a:latin typeface="Calibri"/>
                  <a:cs typeface="Calibri"/>
                </a:rPr>
                <a:t>27.2</a:t>
              </a:r>
              <a:r>
                <a:rPr sz="1000" spc="5" dirty="0">
                  <a:latin typeface="Calibri"/>
                  <a:cs typeface="Calibri"/>
                </a:rPr>
                <a:t> </a:t>
              </a:r>
              <a:r>
                <a:rPr sz="1000" spc="-5" dirty="0">
                  <a:latin typeface="Calibri"/>
                  <a:cs typeface="Calibri"/>
                </a:rPr>
                <a:t>27.2</a:t>
              </a:r>
              <a:endParaRPr sz="1000">
                <a:latin typeface="Calibri"/>
                <a:cs typeface="Calibri"/>
              </a:endParaRPr>
            </a:p>
          </p:txBody>
        </p:sp>
        <p:sp>
          <p:nvSpPr>
            <p:cNvPr id="86" name="object 80">
              <a:extLst>
                <a:ext uri="{FF2B5EF4-FFF2-40B4-BE49-F238E27FC236}">
                  <a16:creationId xmlns:a16="http://schemas.microsoft.com/office/drawing/2014/main" id="{770110F1-9481-5D41-A8F0-D3339D5B9500}"/>
                </a:ext>
              </a:extLst>
            </p:cNvPr>
            <p:cNvSpPr txBox="1"/>
            <p:nvPr/>
          </p:nvSpPr>
          <p:spPr>
            <a:xfrm>
              <a:off x="8220202" y="5174360"/>
              <a:ext cx="252095" cy="17907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00" spc="-10" dirty="0">
                  <a:latin typeface="Calibri"/>
                  <a:cs typeface="Calibri"/>
                </a:rPr>
                <a:t>24</a:t>
              </a:r>
              <a:r>
                <a:rPr sz="1000" spc="5" dirty="0">
                  <a:latin typeface="Calibri"/>
                  <a:cs typeface="Calibri"/>
                </a:rPr>
                <a:t>.</a:t>
              </a:r>
              <a:r>
                <a:rPr sz="1000" dirty="0">
                  <a:latin typeface="Calibri"/>
                  <a:cs typeface="Calibri"/>
                </a:rPr>
                <a:t>8</a:t>
              </a:r>
              <a:endParaRPr sz="1000">
                <a:latin typeface="Calibri"/>
                <a:cs typeface="Calibri"/>
              </a:endParaRPr>
            </a:p>
          </p:txBody>
        </p:sp>
        <p:sp>
          <p:nvSpPr>
            <p:cNvPr id="87" name="object 81">
              <a:extLst>
                <a:ext uri="{FF2B5EF4-FFF2-40B4-BE49-F238E27FC236}">
                  <a16:creationId xmlns:a16="http://schemas.microsoft.com/office/drawing/2014/main" id="{2661F95D-0281-F346-8319-2D5525000747}"/>
                </a:ext>
              </a:extLst>
            </p:cNvPr>
            <p:cNvSpPr txBox="1"/>
            <p:nvPr/>
          </p:nvSpPr>
          <p:spPr>
            <a:xfrm>
              <a:off x="8567166" y="5217998"/>
              <a:ext cx="252095" cy="179705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1000" spc="-5" dirty="0">
                  <a:latin typeface="Calibri"/>
                  <a:cs typeface="Calibri"/>
                </a:rPr>
                <a:t>22</a:t>
              </a:r>
              <a:r>
                <a:rPr sz="1000" spc="5" dirty="0">
                  <a:latin typeface="Calibri"/>
                  <a:cs typeface="Calibri"/>
                </a:rPr>
                <a:t>.4</a:t>
              </a:r>
              <a:endParaRPr sz="1000">
                <a:latin typeface="Calibri"/>
                <a:cs typeface="Calibri"/>
              </a:endParaRPr>
            </a:p>
          </p:txBody>
        </p:sp>
        <p:sp>
          <p:nvSpPr>
            <p:cNvPr id="88" name="object 82">
              <a:extLst>
                <a:ext uri="{FF2B5EF4-FFF2-40B4-BE49-F238E27FC236}">
                  <a16:creationId xmlns:a16="http://schemas.microsoft.com/office/drawing/2014/main" id="{95CA5B08-DA3D-8541-878C-D982C7DB7FD9}"/>
                </a:ext>
              </a:extLst>
            </p:cNvPr>
            <p:cNvSpPr txBox="1"/>
            <p:nvPr/>
          </p:nvSpPr>
          <p:spPr>
            <a:xfrm>
              <a:off x="249427" y="5757164"/>
              <a:ext cx="187960" cy="179705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1000" spc="-5" dirty="0">
                  <a:latin typeface="Calibri"/>
                  <a:cs typeface="Calibri"/>
                </a:rPr>
                <a:t>0</a:t>
              </a:r>
              <a:r>
                <a:rPr sz="1000" spc="5" dirty="0">
                  <a:latin typeface="Calibri"/>
                  <a:cs typeface="Calibri"/>
                </a:rPr>
                <a:t>.0</a:t>
              </a:r>
              <a:endParaRPr sz="1000">
                <a:latin typeface="Calibri"/>
                <a:cs typeface="Calibri"/>
              </a:endParaRPr>
            </a:p>
          </p:txBody>
        </p:sp>
        <p:sp>
          <p:nvSpPr>
            <p:cNvPr id="89" name="object 83">
              <a:extLst>
                <a:ext uri="{FF2B5EF4-FFF2-40B4-BE49-F238E27FC236}">
                  <a16:creationId xmlns:a16="http://schemas.microsoft.com/office/drawing/2014/main" id="{4E9BFB92-8EBD-A143-A41E-BEE516A01623}"/>
                </a:ext>
              </a:extLst>
            </p:cNvPr>
            <p:cNvSpPr txBox="1"/>
            <p:nvPr/>
          </p:nvSpPr>
          <p:spPr>
            <a:xfrm>
              <a:off x="185115" y="4837252"/>
              <a:ext cx="252095" cy="179705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1000" spc="-5" dirty="0">
                  <a:latin typeface="Calibri"/>
                  <a:cs typeface="Calibri"/>
                </a:rPr>
                <a:t>50</a:t>
              </a:r>
              <a:r>
                <a:rPr sz="1000" spc="5" dirty="0">
                  <a:latin typeface="Calibri"/>
                  <a:cs typeface="Calibri"/>
                </a:rPr>
                <a:t>.0</a:t>
              </a:r>
              <a:endParaRPr sz="1000">
                <a:latin typeface="Calibri"/>
                <a:cs typeface="Calibri"/>
              </a:endParaRPr>
            </a:p>
          </p:txBody>
        </p:sp>
        <p:sp>
          <p:nvSpPr>
            <p:cNvPr id="90" name="object 84">
              <a:extLst>
                <a:ext uri="{FF2B5EF4-FFF2-40B4-BE49-F238E27FC236}">
                  <a16:creationId xmlns:a16="http://schemas.microsoft.com/office/drawing/2014/main" id="{278E529B-EC13-1A41-9E30-F1097DB64529}"/>
                </a:ext>
              </a:extLst>
            </p:cNvPr>
            <p:cNvSpPr txBox="1"/>
            <p:nvPr/>
          </p:nvSpPr>
          <p:spPr>
            <a:xfrm>
              <a:off x="120802" y="3917950"/>
              <a:ext cx="316230" cy="17907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00" spc="-10" dirty="0">
                  <a:latin typeface="Calibri"/>
                  <a:cs typeface="Calibri"/>
                </a:rPr>
                <a:t>100</a:t>
              </a:r>
              <a:r>
                <a:rPr sz="1000" spc="5" dirty="0">
                  <a:latin typeface="Calibri"/>
                  <a:cs typeface="Calibri"/>
                </a:rPr>
                <a:t>.</a:t>
              </a:r>
              <a:r>
                <a:rPr sz="1000" dirty="0">
                  <a:latin typeface="Calibri"/>
                  <a:cs typeface="Calibri"/>
                </a:rPr>
                <a:t>0</a:t>
              </a:r>
              <a:endParaRPr sz="1000">
                <a:latin typeface="Calibri"/>
                <a:cs typeface="Calibri"/>
              </a:endParaRPr>
            </a:p>
          </p:txBody>
        </p:sp>
        <p:sp>
          <p:nvSpPr>
            <p:cNvPr id="91" name="object 85">
              <a:extLst>
                <a:ext uri="{FF2B5EF4-FFF2-40B4-BE49-F238E27FC236}">
                  <a16:creationId xmlns:a16="http://schemas.microsoft.com/office/drawing/2014/main" id="{CF4D35BC-B9AD-DE46-BEF4-50A0494432D1}"/>
                </a:ext>
              </a:extLst>
            </p:cNvPr>
            <p:cNvSpPr txBox="1"/>
            <p:nvPr/>
          </p:nvSpPr>
          <p:spPr>
            <a:xfrm>
              <a:off x="120802" y="2998088"/>
              <a:ext cx="316230" cy="17907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00" spc="-10" dirty="0">
                  <a:latin typeface="Calibri"/>
                  <a:cs typeface="Calibri"/>
                </a:rPr>
                <a:t>150</a:t>
              </a:r>
              <a:r>
                <a:rPr sz="1000" spc="5" dirty="0">
                  <a:latin typeface="Calibri"/>
                  <a:cs typeface="Calibri"/>
                </a:rPr>
                <a:t>.</a:t>
              </a:r>
              <a:r>
                <a:rPr sz="1000" dirty="0">
                  <a:latin typeface="Calibri"/>
                  <a:cs typeface="Calibri"/>
                </a:rPr>
                <a:t>0</a:t>
              </a:r>
              <a:endParaRPr sz="1000">
                <a:latin typeface="Calibri"/>
                <a:cs typeface="Calibri"/>
              </a:endParaRPr>
            </a:p>
          </p:txBody>
        </p:sp>
        <p:sp>
          <p:nvSpPr>
            <p:cNvPr id="92" name="object 86">
              <a:extLst>
                <a:ext uri="{FF2B5EF4-FFF2-40B4-BE49-F238E27FC236}">
                  <a16:creationId xmlns:a16="http://schemas.microsoft.com/office/drawing/2014/main" id="{B63BE923-F600-F244-96BC-EDF4835C8814}"/>
                </a:ext>
              </a:extLst>
            </p:cNvPr>
            <p:cNvSpPr txBox="1"/>
            <p:nvPr/>
          </p:nvSpPr>
          <p:spPr>
            <a:xfrm>
              <a:off x="120802" y="2078227"/>
              <a:ext cx="316230" cy="17907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00" spc="-10" dirty="0">
                  <a:latin typeface="Calibri"/>
                  <a:cs typeface="Calibri"/>
                </a:rPr>
                <a:t>200</a:t>
              </a:r>
              <a:r>
                <a:rPr sz="1000" spc="5" dirty="0">
                  <a:latin typeface="Calibri"/>
                  <a:cs typeface="Calibri"/>
                </a:rPr>
                <a:t>.</a:t>
              </a:r>
              <a:r>
                <a:rPr sz="1000" dirty="0">
                  <a:latin typeface="Calibri"/>
                  <a:cs typeface="Calibri"/>
                </a:rPr>
                <a:t>0</a:t>
              </a:r>
              <a:endParaRPr sz="1000">
                <a:latin typeface="Calibri"/>
                <a:cs typeface="Calibri"/>
              </a:endParaRPr>
            </a:p>
          </p:txBody>
        </p:sp>
        <p:sp>
          <p:nvSpPr>
            <p:cNvPr id="93" name="object 87">
              <a:extLst>
                <a:ext uri="{FF2B5EF4-FFF2-40B4-BE49-F238E27FC236}">
                  <a16:creationId xmlns:a16="http://schemas.microsoft.com/office/drawing/2014/main" id="{B50C3E3A-C12F-544B-AB62-8E60DEDF9B84}"/>
                </a:ext>
              </a:extLst>
            </p:cNvPr>
            <p:cNvSpPr txBox="1"/>
            <p:nvPr/>
          </p:nvSpPr>
          <p:spPr>
            <a:xfrm>
              <a:off x="120802" y="1158367"/>
              <a:ext cx="316230" cy="17907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00" spc="-10" dirty="0">
                  <a:latin typeface="Calibri"/>
                  <a:cs typeface="Calibri"/>
                </a:rPr>
                <a:t>250</a:t>
              </a:r>
              <a:r>
                <a:rPr sz="1000" spc="5" dirty="0">
                  <a:latin typeface="Calibri"/>
                  <a:cs typeface="Calibri"/>
                </a:rPr>
                <a:t>.</a:t>
              </a:r>
              <a:r>
                <a:rPr sz="1000" dirty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94" name="object 88">
              <a:extLst>
                <a:ext uri="{FF2B5EF4-FFF2-40B4-BE49-F238E27FC236}">
                  <a16:creationId xmlns:a16="http://schemas.microsoft.com/office/drawing/2014/main" id="{D2B2E320-9B1D-7F43-8FD1-7BECF1236FF2}"/>
                </a:ext>
              </a:extLst>
            </p:cNvPr>
            <p:cNvSpPr/>
            <p:nvPr/>
          </p:nvSpPr>
          <p:spPr>
            <a:xfrm>
              <a:off x="311988" y="5995860"/>
              <a:ext cx="774268" cy="386232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89">
              <a:extLst>
                <a:ext uri="{FF2B5EF4-FFF2-40B4-BE49-F238E27FC236}">
                  <a16:creationId xmlns:a16="http://schemas.microsoft.com/office/drawing/2014/main" id="{CAF66E09-6DE7-5242-A81E-BEC93A4516D7}"/>
                </a:ext>
              </a:extLst>
            </p:cNvPr>
            <p:cNvSpPr/>
            <p:nvPr/>
          </p:nvSpPr>
          <p:spPr>
            <a:xfrm>
              <a:off x="1176210" y="5996127"/>
              <a:ext cx="254635" cy="234950"/>
            </a:xfrm>
            <a:custGeom>
              <a:avLst/>
              <a:gdLst/>
              <a:ahLst/>
              <a:cxnLst/>
              <a:rect l="l" t="t" r="r" b="b"/>
              <a:pathLst>
                <a:path w="254634" h="234950">
                  <a:moveTo>
                    <a:pt x="37338" y="153670"/>
                  </a:moveTo>
                  <a:lnTo>
                    <a:pt x="29337" y="153670"/>
                  </a:lnTo>
                  <a:lnTo>
                    <a:pt x="20916" y="157480"/>
                  </a:lnTo>
                  <a:lnTo>
                    <a:pt x="17792" y="160020"/>
                  </a:lnTo>
                  <a:lnTo>
                    <a:pt x="698" y="177800"/>
                  </a:lnTo>
                  <a:lnTo>
                    <a:pt x="292" y="179070"/>
                  </a:lnTo>
                  <a:lnTo>
                    <a:pt x="0" y="180340"/>
                  </a:lnTo>
                  <a:lnTo>
                    <a:pt x="495" y="181610"/>
                  </a:lnTo>
                  <a:lnTo>
                    <a:pt x="53797" y="234950"/>
                  </a:lnTo>
                  <a:lnTo>
                    <a:pt x="57899" y="234950"/>
                  </a:lnTo>
                  <a:lnTo>
                    <a:pt x="69321" y="223520"/>
                  </a:lnTo>
                  <a:lnTo>
                    <a:pt x="57023" y="223520"/>
                  </a:lnTo>
                  <a:lnTo>
                    <a:pt x="36868" y="203200"/>
                  </a:lnTo>
                  <a:lnTo>
                    <a:pt x="43239" y="196850"/>
                  </a:lnTo>
                  <a:lnTo>
                    <a:pt x="30810" y="196850"/>
                  </a:lnTo>
                  <a:lnTo>
                    <a:pt x="12293" y="179070"/>
                  </a:lnTo>
                  <a:lnTo>
                    <a:pt x="22326" y="168910"/>
                  </a:lnTo>
                  <a:lnTo>
                    <a:pt x="24282" y="166370"/>
                  </a:lnTo>
                  <a:lnTo>
                    <a:pt x="27749" y="165100"/>
                  </a:lnTo>
                  <a:lnTo>
                    <a:pt x="50787" y="165100"/>
                  </a:lnTo>
                  <a:lnTo>
                    <a:pt x="49568" y="162560"/>
                  </a:lnTo>
                  <a:lnTo>
                    <a:pt x="48437" y="161290"/>
                  </a:lnTo>
                  <a:lnTo>
                    <a:pt x="44818" y="157480"/>
                  </a:lnTo>
                  <a:lnTo>
                    <a:pt x="42405" y="156210"/>
                  </a:lnTo>
                  <a:lnTo>
                    <a:pt x="37338" y="153670"/>
                  </a:lnTo>
                  <a:close/>
                </a:path>
                <a:path w="254634" h="234950">
                  <a:moveTo>
                    <a:pt x="80264" y="186690"/>
                  </a:moveTo>
                  <a:lnTo>
                    <a:pt x="62331" y="186690"/>
                  </a:lnTo>
                  <a:lnTo>
                    <a:pt x="66001" y="187960"/>
                  </a:lnTo>
                  <a:lnTo>
                    <a:pt x="67779" y="189230"/>
                  </a:lnTo>
                  <a:lnTo>
                    <a:pt x="69494" y="191770"/>
                  </a:lnTo>
                  <a:lnTo>
                    <a:pt x="71081" y="193040"/>
                  </a:lnTo>
                  <a:lnTo>
                    <a:pt x="72199" y="194310"/>
                  </a:lnTo>
                  <a:lnTo>
                    <a:pt x="73507" y="198120"/>
                  </a:lnTo>
                  <a:lnTo>
                    <a:pt x="73736" y="199390"/>
                  </a:lnTo>
                  <a:lnTo>
                    <a:pt x="73393" y="203200"/>
                  </a:lnTo>
                  <a:lnTo>
                    <a:pt x="72859" y="205740"/>
                  </a:lnTo>
                  <a:lnTo>
                    <a:pt x="71094" y="208280"/>
                  </a:lnTo>
                  <a:lnTo>
                    <a:pt x="69786" y="210820"/>
                  </a:lnTo>
                  <a:lnTo>
                    <a:pt x="57023" y="223520"/>
                  </a:lnTo>
                  <a:lnTo>
                    <a:pt x="69321" y="223520"/>
                  </a:lnTo>
                  <a:lnTo>
                    <a:pt x="75666" y="217170"/>
                  </a:lnTo>
                  <a:lnTo>
                    <a:pt x="77419" y="214630"/>
                  </a:lnTo>
                  <a:lnTo>
                    <a:pt x="80124" y="210820"/>
                  </a:lnTo>
                  <a:lnTo>
                    <a:pt x="81229" y="209550"/>
                  </a:lnTo>
                  <a:lnTo>
                    <a:pt x="82905" y="204470"/>
                  </a:lnTo>
                  <a:lnTo>
                    <a:pt x="83451" y="203200"/>
                  </a:lnTo>
                  <a:lnTo>
                    <a:pt x="83823" y="199390"/>
                  </a:lnTo>
                  <a:lnTo>
                    <a:pt x="83883" y="196850"/>
                  </a:lnTo>
                  <a:lnTo>
                    <a:pt x="83121" y="193040"/>
                  </a:lnTo>
                  <a:lnTo>
                    <a:pt x="82397" y="190500"/>
                  </a:lnTo>
                  <a:lnTo>
                    <a:pt x="80264" y="186690"/>
                  </a:lnTo>
                  <a:close/>
                </a:path>
                <a:path w="254634" h="234950">
                  <a:moveTo>
                    <a:pt x="50787" y="165100"/>
                  </a:moveTo>
                  <a:lnTo>
                    <a:pt x="34175" y="165100"/>
                  </a:lnTo>
                  <a:lnTo>
                    <a:pt x="37185" y="166370"/>
                  </a:lnTo>
                  <a:lnTo>
                    <a:pt x="38620" y="167640"/>
                  </a:lnTo>
                  <a:lnTo>
                    <a:pt x="44450" y="179070"/>
                  </a:lnTo>
                  <a:lnTo>
                    <a:pt x="44132" y="181610"/>
                  </a:lnTo>
                  <a:lnTo>
                    <a:pt x="42760" y="184150"/>
                  </a:lnTo>
                  <a:lnTo>
                    <a:pt x="41427" y="186690"/>
                  </a:lnTo>
                  <a:lnTo>
                    <a:pt x="30810" y="196850"/>
                  </a:lnTo>
                  <a:lnTo>
                    <a:pt x="43239" y="196850"/>
                  </a:lnTo>
                  <a:lnTo>
                    <a:pt x="48336" y="191770"/>
                  </a:lnTo>
                  <a:lnTo>
                    <a:pt x="50546" y="189230"/>
                  </a:lnTo>
                  <a:lnTo>
                    <a:pt x="54610" y="187960"/>
                  </a:lnTo>
                  <a:lnTo>
                    <a:pt x="56591" y="186690"/>
                  </a:lnTo>
                  <a:lnTo>
                    <a:pt x="80264" y="186690"/>
                  </a:lnTo>
                  <a:lnTo>
                    <a:pt x="78841" y="184150"/>
                  </a:lnTo>
                  <a:lnTo>
                    <a:pt x="77050" y="182880"/>
                  </a:lnTo>
                  <a:lnTo>
                    <a:pt x="75107" y="180340"/>
                  </a:lnTo>
                  <a:lnTo>
                    <a:pt x="51638" y="180340"/>
                  </a:lnTo>
                  <a:lnTo>
                    <a:pt x="52336" y="177800"/>
                  </a:lnTo>
                  <a:lnTo>
                    <a:pt x="52755" y="176530"/>
                  </a:lnTo>
                  <a:lnTo>
                    <a:pt x="53022" y="172720"/>
                  </a:lnTo>
                  <a:lnTo>
                    <a:pt x="52882" y="171450"/>
                  </a:lnTo>
                  <a:lnTo>
                    <a:pt x="52057" y="167640"/>
                  </a:lnTo>
                  <a:lnTo>
                    <a:pt x="51396" y="166370"/>
                  </a:lnTo>
                  <a:lnTo>
                    <a:pt x="50787" y="165100"/>
                  </a:lnTo>
                  <a:close/>
                </a:path>
                <a:path w="254634" h="234950">
                  <a:moveTo>
                    <a:pt x="93916" y="120650"/>
                  </a:moveTo>
                  <a:lnTo>
                    <a:pt x="90728" y="121920"/>
                  </a:lnTo>
                  <a:lnTo>
                    <a:pt x="84328" y="123190"/>
                  </a:lnTo>
                  <a:lnTo>
                    <a:pt x="81165" y="125730"/>
                  </a:lnTo>
                  <a:lnTo>
                    <a:pt x="75133" y="132080"/>
                  </a:lnTo>
                  <a:lnTo>
                    <a:pt x="72999" y="134620"/>
                  </a:lnTo>
                  <a:lnTo>
                    <a:pt x="70319" y="142240"/>
                  </a:lnTo>
                  <a:lnTo>
                    <a:pt x="69761" y="144780"/>
                  </a:lnTo>
                  <a:lnTo>
                    <a:pt x="70231" y="152400"/>
                  </a:lnTo>
                  <a:lnTo>
                    <a:pt x="98869" y="181610"/>
                  </a:lnTo>
                  <a:lnTo>
                    <a:pt x="105727" y="181610"/>
                  </a:lnTo>
                  <a:lnTo>
                    <a:pt x="116014" y="177800"/>
                  </a:lnTo>
                  <a:lnTo>
                    <a:pt x="119316" y="175260"/>
                  </a:lnTo>
                  <a:lnTo>
                    <a:pt x="122491" y="171450"/>
                  </a:lnTo>
                  <a:lnTo>
                    <a:pt x="100901" y="171450"/>
                  </a:lnTo>
                  <a:lnTo>
                    <a:pt x="98742" y="170180"/>
                  </a:lnTo>
                  <a:lnTo>
                    <a:pt x="96456" y="168910"/>
                  </a:lnTo>
                  <a:lnTo>
                    <a:pt x="94297" y="167640"/>
                  </a:lnTo>
                  <a:lnTo>
                    <a:pt x="92062" y="166370"/>
                  </a:lnTo>
                  <a:lnTo>
                    <a:pt x="89839" y="163830"/>
                  </a:lnTo>
                  <a:lnTo>
                    <a:pt x="94825" y="158750"/>
                  </a:lnTo>
                  <a:lnTo>
                    <a:pt x="84493" y="158750"/>
                  </a:lnTo>
                  <a:lnTo>
                    <a:pt x="82931" y="156210"/>
                  </a:lnTo>
                  <a:lnTo>
                    <a:pt x="81661" y="154940"/>
                  </a:lnTo>
                  <a:lnTo>
                    <a:pt x="79692" y="151130"/>
                  </a:lnTo>
                  <a:lnTo>
                    <a:pt x="79108" y="148590"/>
                  </a:lnTo>
                  <a:lnTo>
                    <a:pt x="78701" y="144780"/>
                  </a:lnTo>
                  <a:lnTo>
                    <a:pt x="78943" y="142240"/>
                  </a:lnTo>
                  <a:lnTo>
                    <a:pt x="80314" y="138430"/>
                  </a:lnTo>
                  <a:lnTo>
                    <a:pt x="81559" y="137160"/>
                  </a:lnTo>
                  <a:lnTo>
                    <a:pt x="86906" y="132080"/>
                  </a:lnTo>
                  <a:lnTo>
                    <a:pt x="90652" y="129540"/>
                  </a:lnTo>
                  <a:lnTo>
                    <a:pt x="113093" y="129540"/>
                  </a:lnTo>
                  <a:lnTo>
                    <a:pt x="111823" y="128270"/>
                  </a:lnTo>
                  <a:lnTo>
                    <a:pt x="109029" y="125730"/>
                  </a:lnTo>
                  <a:lnTo>
                    <a:pt x="106108" y="124460"/>
                  </a:lnTo>
                  <a:lnTo>
                    <a:pt x="103060" y="121920"/>
                  </a:lnTo>
                  <a:lnTo>
                    <a:pt x="100139" y="121920"/>
                  </a:lnTo>
                  <a:lnTo>
                    <a:pt x="93916" y="120650"/>
                  </a:lnTo>
                  <a:close/>
                </a:path>
                <a:path w="254634" h="234950">
                  <a:moveTo>
                    <a:pt x="66395" y="176530"/>
                  </a:moveTo>
                  <a:lnTo>
                    <a:pt x="59753" y="176530"/>
                  </a:lnTo>
                  <a:lnTo>
                    <a:pt x="55486" y="177800"/>
                  </a:lnTo>
                  <a:lnTo>
                    <a:pt x="53492" y="179070"/>
                  </a:lnTo>
                  <a:lnTo>
                    <a:pt x="51638" y="180340"/>
                  </a:lnTo>
                  <a:lnTo>
                    <a:pt x="75107" y="180340"/>
                  </a:lnTo>
                  <a:lnTo>
                    <a:pt x="73025" y="179070"/>
                  </a:lnTo>
                  <a:lnTo>
                    <a:pt x="68605" y="177800"/>
                  </a:lnTo>
                  <a:lnTo>
                    <a:pt x="66395" y="176530"/>
                  </a:lnTo>
                  <a:close/>
                </a:path>
                <a:path w="254634" h="234950">
                  <a:moveTo>
                    <a:pt x="131000" y="149860"/>
                  </a:moveTo>
                  <a:lnTo>
                    <a:pt x="126682" y="149860"/>
                  </a:lnTo>
                  <a:lnTo>
                    <a:pt x="125920" y="152400"/>
                  </a:lnTo>
                  <a:lnTo>
                    <a:pt x="125412" y="153670"/>
                  </a:lnTo>
                  <a:lnTo>
                    <a:pt x="124777" y="154940"/>
                  </a:lnTo>
                  <a:lnTo>
                    <a:pt x="124015" y="156210"/>
                  </a:lnTo>
                  <a:lnTo>
                    <a:pt x="123126" y="157480"/>
                  </a:lnTo>
                  <a:lnTo>
                    <a:pt x="121856" y="160020"/>
                  </a:lnTo>
                  <a:lnTo>
                    <a:pt x="120713" y="161290"/>
                  </a:lnTo>
                  <a:lnTo>
                    <a:pt x="119189" y="163830"/>
                  </a:lnTo>
                  <a:lnTo>
                    <a:pt x="114871" y="167640"/>
                  </a:lnTo>
                  <a:lnTo>
                    <a:pt x="112585" y="168910"/>
                  </a:lnTo>
                  <a:lnTo>
                    <a:pt x="110172" y="170180"/>
                  </a:lnTo>
                  <a:lnTo>
                    <a:pt x="107886" y="171450"/>
                  </a:lnTo>
                  <a:lnTo>
                    <a:pt x="122491" y="171450"/>
                  </a:lnTo>
                  <a:lnTo>
                    <a:pt x="124396" y="170180"/>
                  </a:lnTo>
                  <a:lnTo>
                    <a:pt x="126047" y="167640"/>
                  </a:lnTo>
                  <a:lnTo>
                    <a:pt x="128841" y="163830"/>
                  </a:lnTo>
                  <a:lnTo>
                    <a:pt x="129984" y="162560"/>
                  </a:lnTo>
                  <a:lnTo>
                    <a:pt x="132524" y="157480"/>
                  </a:lnTo>
                  <a:lnTo>
                    <a:pt x="133540" y="154940"/>
                  </a:lnTo>
                  <a:lnTo>
                    <a:pt x="133286" y="152400"/>
                  </a:lnTo>
                  <a:lnTo>
                    <a:pt x="132651" y="152400"/>
                  </a:lnTo>
                  <a:lnTo>
                    <a:pt x="131889" y="151130"/>
                  </a:lnTo>
                  <a:lnTo>
                    <a:pt x="131000" y="149860"/>
                  </a:lnTo>
                  <a:close/>
                </a:path>
                <a:path w="254634" h="234950">
                  <a:moveTo>
                    <a:pt x="113093" y="129540"/>
                  </a:moveTo>
                  <a:lnTo>
                    <a:pt x="90652" y="129540"/>
                  </a:lnTo>
                  <a:lnTo>
                    <a:pt x="98615" y="130810"/>
                  </a:lnTo>
                  <a:lnTo>
                    <a:pt x="102425" y="133350"/>
                  </a:lnTo>
                  <a:lnTo>
                    <a:pt x="106235" y="137160"/>
                  </a:lnTo>
                  <a:lnTo>
                    <a:pt x="84493" y="158750"/>
                  </a:lnTo>
                  <a:lnTo>
                    <a:pt x="94825" y="158750"/>
                  </a:lnTo>
                  <a:lnTo>
                    <a:pt x="116014" y="137160"/>
                  </a:lnTo>
                  <a:lnTo>
                    <a:pt x="116776" y="137160"/>
                  </a:lnTo>
                  <a:lnTo>
                    <a:pt x="117157" y="135890"/>
                  </a:lnTo>
                  <a:lnTo>
                    <a:pt x="117411" y="133350"/>
                  </a:lnTo>
                  <a:lnTo>
                    <a:pt x="116903" y="133350"/>
                  </a:lnTo>
                  <a:lnTo>
                    <a:pt x="115760" y="132080"/>
                  </a:lnTo>
                  <a:lnTo>
                    <a:pt x="114363" y="130810"/>
                  </a:lnTo>
                  <a:lnTo>
                    <a:pt x="113093" y="129540"/>
                  </a:lnTo>
                  <a:close/>
                </a:path>
                <a:path w="254634" h="234950">
                  <a:moveTo>
                    <a:pt x="129603" y="148590"/>
                  </a:moveTo>
                  <a:lnTo>
                    <a:pt x="127444" y="148590"/>
                  </a:lnTo>
                  <a:lnTo>
                    <a:pt x="127063" y="149860"/>
                  </a:lnTo>
                  <a:lnTo>
                    <a:pt x="130111" y="149860"/>
                  </a:lnTo>
                  <a:lnTo>
                    <a:pt x="129603" y="148590"/>
                  </a:lnTo>
                  <a:close/>
                </a:path>
                <a:path w="254634" h="234950">
                  <a:moveTo>
                    <a:pt x="94678" y="77470"/>
                  </a:moveTo>
                  <a:lnTo>
                    <a:pt x="92062" y="77470"/>
                  </a:lnTo>
                  <a:lnTo>
                    <a:pt x="91008" y="78740"/>
                  </a:lnTo>
                  <a:lnTo>
                    <a:pt x="90373" y="78740"/>
                  </a:lnTo>
                  <a:lnTo>
                    <a:pt x="88925" y="81280"/>
                  </a:lnTo>
                  <a:lnTo>
                    <a:pt x="88366" y="81280"/>
                  </a:lnTo>
                  <a:lnTo>
                    <a:pt x="87541" y="82550"/>
                  </a:lnTo>
                  <a:lnTo>
                    <a:pt x="87261" y="82550"/>
                  </a:lnTo>
                  <a:lnTo>
                    <a:pt x="86931" y="83820"/>
                  </a:lnTo>
                  <a:lnTo>
                    <a:pt x="87033" y="85090"/>
                  </a:lnTo>
                  <a:lnTo>
                    <a:pt x="87185" y="85090"/>
                  </a:lnTo>
                  <a:lnTo>
                    <a:pt x="146748" y="144780"/>
                  </a:lnTo>
                  <a:lnTo>
                    <a:pt x="148653" y="144780"/>
                  </a:lnTo>
                  <a:lnTo>
                    <a:pt x="149034" y="143510"/>
                  </a:lnTo>
                  <a:lnTo>
                    <a:pt x="149669" y="143510"/>
                  </a:lnTo>
                  <a:lnTo>
                    <a:pt x="150812" y="142240"/>
                  </a:lnTo>
                  <a:lnTo>
                    <a:pt x="151447" y="142240"/>
                  </a:lnTo>
                  <a:lnTo>
                    <a:pt x="152844" y="140970"/>
                  </a:lnTo>
                  <a:lnTo>
                    <a:pt x="153606" y="139700"/>
                  </a:lnTo>
                  <a:lnTo>
                    <a:pt x="153860" y="138430"/>
                  </a:lnTo>
                  <a:lnTo>
                    <a:pt x="154241" y="138430"/>
                  </a:lnTo>
                  <a:lnTo>
                    <a:pt x="154241" y="137160"/>
                  </a:lnTo>
                  <a:lnTo>
                    <a:pt x="153733" y="137160"/>
                  </a:lnTo>
                  <a:lnTo>
                    <a:pt x="94678" y="77470"/>
                  </a:lnTo>
                  <a:close/>
                </a:path>
                <a:path w="254634" h="234950">
                  <a:moveTo>
                    <a:pt x="135572" y="74930"/>
                  </a:moveTo>
                  <a:lnTo>
                    <a:pt x="133413" y="74930"/>
                  </a:lnTo>
                  <a:lnTo>
                    <a:pt x="132905" y="76200"/>
                  </a:lnTo>
                  <a:lnTo>
                    <a:pt x="131889" y="76200"/>
                  </a:lnTo>
                  <a:lnTo>
                    <a:pt x="131254" y="77470"/>
                  </a:lnTo>
                  <a:lnTo>
                    <a:pt x="130492" y="77470"/>
                  </a:lnTo>
                  <a:lnTo>
                    <a:pt x="129857" y="78740"/>
                  </a:lnTo>
                  <a:lnTo>
                    <a:pt x="129222" y="78740"/>
                  </a:lnTo>
                  <a:lnTo>
                    <a:pt x="128460" y="80010"/>
                  </a:lnTo>
                  <a:lnTo>
                    <a:pt x="128079" y="80010"/>
                  </a:lnTo>
                  <a:lnTo>
                    <a:pt x="127698" y="81280"/>
                  </a:lnTo>
                  <a:lnTo>
                    <a:pt x="127952" y="82550"/>
                  </a:lnTo>
                  <a:lnTo>
                    <a:pt x="128206" y="82550"/>
                  </a:lnTo>
                  <a:lnTo>
                    <a:pt x="168084" y="121920"/>
                  </a:lnTo>
                  <a:lnTo>
                    <a:pt x="168211" y="123190"/>
                  </a:lnTo>
                  <a:lnTo>
                    <a:pt x="170116" y="123190"/>
                  </a:lnTo>
                  <a:lnTo>
                    <a:pt x="170624" y="121920"/>
                  </a:lnTo>
                  <a:lnTo>
                    <a:pt x="171640" y="121920"/>
                  </a:lnTo>
                  <a:lnTo>
                    <a:pt x="173037" y="120650"/>
                  </a:lnTo>
                  <a:lnTo>
                    <a:pt x="173799" y="119380"/>
                  </a:lnTo>
                  <a:lnTo>
                    <a:pt x="174307" y="119380"/>
                  </a:lnTo>
                  <a:lnTo>
                    <a:pt x="174688" y="118110"/>
                  </a:lnTo>
                  <a:lnTo>
                    <a:pt x="175196" y="118110"/>
                  </a:lnTo>
                  <a:lnTo>
                    <a:pt x="175450" y="116840"/>
                  </a:lnTo>
                  <a:lnTo>
                    <a:pt x="175831" y="116840"/>
                  </a:lnTo>
                  <a:lnTo>
                    <a:pt x="175704" y="115570"/>
                  </a:lnTo>
                  <a:lnTo>
                    <a:pt x="175323" y="115570"/>
                  </a:lnTo>
                  <a:lnTo>
                    <a:pt x="135572" y="74930"/>
                  </a:lnTo>
                  <a:close/>
                </a:path>
                <a:path w="254634" h="234950">
                  <a:moveTo>
                    <a:pt x="180617" y="49530"/>
                  </a:moveTo>
                  <a:lnTo>
                    <a:pt x="171132" y="49530"/>
                  </a:lnTo>
                  <a:lnTo>
                    <a:pt x="180911" y="95250"/>
                  </a:lnTo>
                  <a:lnTo>
                    <a:pt x="181165" y="96520"/>
                  </a:lnTo>
                  <a:lnTo>
                    <a:pt x="181419" y="96520"/>
                  </a:lnTo>
                  <a:lnTo>
                    <a:pt x="181673" y="97790"/>
                  </a:lnTo>
                  <a:lnTo>
                    <a:pt x="182181" y="99060"/>
                  </a:lnTo>
                  <a:lnTo>
                    <a:pt x="183197" y="100330"/>
                  </a:lnTo>
                  <a:lnTo>
                    <a:pt x="183705" y="100330"/>
                  </a:lnTo>
                  <a:lnTo>
                    <a:pt x="185102" y="101600"/>
                  </a:lnTo>
                  <a:lnTo>
                    <a:pt x="186118" y="102870"/>
                  </a:lnTo>
                  <a:lnTo>
                    <a:pt x="187007" y="104140"/>
                  </a:lnTo>
                  <a:lnTo>
                    <a:pt x="188658" y="104140"/>
                  </a:lnTo>
                  <a:lnTo>
                    <a:pt x="189420" y="102870"/>
                  </a:lnTo>
                  <a:lnTo>
                    <a:pt x="189928" y="102870"/>
                  </a:lnTo>
                  <a:lnTo>
                    <a:pt x="202310" y="90170"/>
                  </a:lnTo>
                  <a:lnTo>
                    <a:pt x="189674" y="90170"/>
                  </a:lnTo>
                  <a:lnTo>
                    <a:pt x="180617" y="49530"/>
                  </a:lnTo>
                  <a:close/>
                </a:path>
                <a:path w="254634" h="234950">
                  <a:moveTo>
                    <a:pt x="209740" y="71120"/>
                  </a:moveTo>
                  <a:lnTo>
                    <a:pt x="208851" y="71120"/>
                  </a:lnTo>
                  <a:lnTo>
                    <a:pt x="208597" y="72390"/>
                  </a:lnTo>
                  <a:lnTo>
                    <a:pt x="189674" y="90170"/>
                  </a:lnTo>
                  <a:lnTo>
                    <a:pt x="202310" y="90170"/>
                  </a:lnTo>
                  <a:lnTo>
                    <a:pt x="214693" y="77470"/>
                  </a:lnTo>
                  <a:lnTo>
                    <a:pt x="215074" y="77470"/>
                  </a:lnTo>
                  <a:lnTo>
                    <a:pt x="215074" y="76200"/>
                  </a:lnTo>
                  <a:lnTo>
                    <a:pt x="214820" y="76200"/>
                  </a:lnTo>
                  <a:lnTo>
                    <a:pt x="214312" y="74930"/>
                  </a:lnTo>
                  <a:lnTo>
                    <a:pt x="213550" y="73660"/>
                  </a:lnTo>
                  <a:lnTo>
                    <a:pt x="212407" y="73660"/>
                  </a:lnTo>
                  <a:lnTo>
                    <a:pt x="211899" y="72390"/>
                  </a:lnTo>
                  <a:lnTo>
                    <a:pt x="210502" y="72390"/>
                  </a:lnTo>
                  <a:lnTo>
                    <a:pt x="209740" y="71120"/>
                  </a:lnTo>
                  <a:close/>
                </a:path>
                <a:path w="254634" h="234950">
                  <a:moveTo>
                    <a:pt x="119824" y="58420"/>
                  </a:moveTo>
                  <a:lnTo>
                    <a:pt x="117284" y="58420"/>
                  </a:lnTo>
                  <a:lnTo>
                    <a:pt x="115887" y="59690"/>
                  </a:lnTo>
                  <a:lnTo>
                    <a:pt x="114109" y="60960"/>
                  </a:lnTo>
                  <a:lnTo>
                    <a:pt x="112458" y="63500"/>
                  </a:lnTo>
                  <a:lnTo>
                    <a:pt x="111569" y="64770"/>
                  </a:lnTo>
                  <a:lnTo>
                    <a:pt x="111442" y="66040"/>
                  </a:lnTo>
                  <a:lnTo>
                    <a:pt x="111442" y="67310"/>
                  </a:lnTo>
                  <a:lnTo>
                    <a:pt x="112331" y="68580"/>
                  </a:lnTo>
                  <a:lnTo>
                    <a:pt x="115633" y="72390"/>
                  </a:lnTo>
                  <a:lnTo>
                    <a:pt x="121094" y="72390"/>
                  </a:lnTo>
                  <a:lnTo>
                    <a:pt x="122872" y="69850"/>
                  </a:lnTo>
                  <a:lnTo>
                    <a:pt x="124523" y="68580"/>
                  </a:lnTo>
                  <a:lnTo>
                    <a:pt x="125412" y="67310"/>
                  </a:lnTo>
                  <a:lnTo>
                    <a:pt x="125412" y="66040"/>
                  </a:lnTo>
                  <a:lnTo>
                    <a:pt x="125539" y="64770"/>
                  </a:lnTo>
                  <a:lnTo>
                    <a:pt x="124650" y="63500"/>
                  </a:lnTo>
                  <a:lnTo>
                    <a:pt x="122999" y="60960"/>
                  </a:lnTo>
                  <a:lnTo>
                    <a:pt x="121221" y="59690"/>
                  </a:lnTo>
                  <a:lnTo>
                    <a:pt x="119824" y="58420"/>
                  </a:lnTo>
                  <a:close/>
                </a:path>
                <a:path w="254634" h="234950">
                  <a:moveTo>
                    <a:pt x="174942" y="38100"/>
                  </a:moveTo>
                  <a:lnTo>
                    <a:pt x="170751" y="38100"/>
                  </a:lnTo>
                  <a:lnTo>
                    <a:pt x="147637" y="60960"/>
                  </a:lnTo>
                  <a:lnTo>
                    <a:pt x="147383" y="60960"/>
                  </a:lnTo>
                  <a:lnTo>
                    <a:pt x="147383" y="62230"/>
                  </a:lnTo>
                  <a:lnTo>
                    <a:pt x="147764" y="63500"/>
                  </a:lnTo>
                  <a:lnTo>
                    <a:pt x="148907" y="64770"/>
                  </a:lnTo>
                  <a:lnTo>
                    <a:pt x="149415" y="64770"/>
                  </a:lnTo>
                  <a:lnTo>
                    <a:pt x="150558" y="66040"/>
                  </a:lnTo>
                  <a:lnTo>
                    <a:pt x="151447" y="67310"/>
                  </a:lnTo>
                  <a:lnTo>
                    <a:pt x="154114" y="67310"/>
                  </a:lnTo>
                  <a:lnTo>
                    <a:pt x="171132" y="49530"/>
                  </a:lnTo>
                  <a:lnTo>
                    <a:pt x="180617" y="49530"/>
                  </a:lnTo>
                  <a:lnTo>
                    <a:pt x="179768" y="45720"/>
                  </a:lnTo>
                  <a:lnTo>
                    <a:pt x="179514" y="44450"/>
                  </a:lnTo>
                  <a:lnTo>
                    <a:pt x="179260" y="44450"/>
                  </a:lnTo>
                  <a:lnTo>
                    <a:pt x="179133" y="43180"/>
                  </a:lnTo>
                  <a:lnTo>
                    <a:pt x="178879" y="43180"/>
                  </a:lnTo>
                  <a:lnTo>
                    <a:pt x="178625" y="41910"/>
                  </a:lnTo>
                  <a:lnTo>
                    <a:pt x="178244" y="41910"/>
                  </a:lnTo>
                  <a:lnTo>
                    <a:pt x="177863" y="40640"/>
                  </a:lnTo>
                  <a:lnTo>
                    <a:pt x="177609" y="40640"/>
                  </a:lnTo>
                  <a:lnTo>
                    <a:pt x="176847" y="39370"/>
                  </a:lnTo>
                  <a:lnTo>
                    <a:pt x="174942" y="38100"/>
                  </a:lnTo>
                  <a:close/>
                </a:path>
                <a:path w="254634" h="234950">
                  <a:moveTo>
                    <a:pt x="214566" y="0"/>
                  </a:moveTo>
                  <a:lnTo>
                    <a:pt x="211391" y="0"/>
                  </a:lnTo>
                  <a:lnTo>
                    <a:pt x="205041" y="2540"/>
                  </a:lnTo>
                  <a:lnTo>
                    <a:pt x="201866" y="5080"/>
                  </a:lnTo>
                  <a:lnTo>
                    <a:pt x="198691" y="8890"/>
                  </a:lnTo>
                  <a:lnTo>
                    <a:pt x="195770" y="11430"/>
                  </a:lnTo>
                  <a:lnTo>
                    <a:pt x="193738" y="13970"/>
                  </a:lnTo>
                  <a:lnTo>
                    <a:pt x="192341" y="17780"/>
                  </a:lnTo>
                  <a:lnTo>
                    <a:pt x="191071" y="21590"/>
                  </a:lnTo>
                  <a:lnTo>
                    <a:pt x="190436" y="24130"/>
                  </a:lnTo>
                  <a:lnTo>
                    <a:pt x="190944" y="31750"/>
                  </a:lnTo>
                  <a:lnTo>
                    <a:pt x="219519" y="60960"/>
                  </a:lnTo>
                  <a:lnTo>
                    <a:pt x="226504" y="60960"/>
                  </a:lnTo>
                  <a:lnTo>
                    <a:pt x="229933" y="59690"/>
                  </a:lnTo>
                  <a:lnTo>
                    <a:pt x="233235" y="58420"/>
                  </a:lnTo>
                  <a:lnTo>
                    <a:pt x="236664" y="57150"/>
                  </a:lnTo>
                  <a:lnTo>
                    <a:pt x="239966" y="54610"/>
                  </a:lnTo>
                  <a:lnTo>
                    <a:pt x="243871" y="50800"/>
                  </a:lnTo>
                  <a:lnTo>
                    <a:pt x="221678" y="50800"/>
                  </a:lnTo>
                  <a:lnTo>
                    <a:pt x="219392" y="49530"/>
                  </a:lnTo>
                  <a:lnTo>
                    <a:pt x="217233" y="48260"/>
                  </a:lnTo>
                  <a:lnTo>
                    <a:pt x="214947" y="46990"/>
                  </a:lnTo>
                  <a:lnTo>
                    <a:pt x="212788" y="45720"/>
                  </a:lnTo>
                  <a:lnTo>
                    <a:pt x="210502" y="43180"/>
                  </a:lnTo>
                  <a:lnTo>
                    <a:pt x="215509" y="38100"/>
                  </a:lnTo>
                  <a:lnTo>
                    <a:pt x="205168" y="38100"/>
                  </a:lnTo>
                  <a:lnTo>
                    <a:pt x="203644" y="35560"/>
                  </a:lnTo>
                  <a:lnTo>
                    <a:pt x="202374" y="34290"/>
                  </a:lnTo>
                  <a:lnTo>
                    <a:pt x="200342" y="30480"/>
                  </a:lnTo>
                  <a:lnTo>
                    <a:pt x="199580" y="26670"/>
                  </a:lnTo>
                  <a:lnTo>
                    <a:pt x="199453" y="24130"/>
                  </a:lnTo>
                  <a:lnTo>
                    <a:pt x="199580" y="21590"/>
                  </a:lnTo>
                  <a:lnTo>
                    <a:pt x="200342" y="20320"/>
                  </a:lnTo>
                  <a:lnTo>
                    <a:pt x="200977" y="17780"/>
                  </a:lnTo>
                  <a:lnTo>
                    <a:pt x="202247" y="16510"/>
                  </a:lnTo>
                  <a:lnTo>
                    <a:pt x="204025" y="13970"/>
                  </a:lnTo>
                  <a:lnTo>
                    <a:pt x="207581" y="11430"/>
                  </a:lnTo>
                  <a:lnTo>
                    <a:pt x="211391" y="8890"/>
                  </a:lnTo>
                  <a:lnTo>
                    <a:pt x="233743" y="8890"/>
                  </a:lnTo>
                  <a:lnTo>
                    <a:pt x="232473" y="7620"/>
                  </a:lnTo>
                  <a:lnTo>
                    <a:pt x="229679" y="5080"/>
                  </a:lnTo>
                  <a:lnTo>
                    <a:pt x="223837" y="1270"/>
                  </a:lnTo>
                  <a:lnTo>
                    <a:pt x="220789" y="1270"/>
                  </a:lnTo>
                  <a:lnTo>
                    <a:pt x="214566" y="0"/>
                  </a:lnTo>
                  <a:close/>
                </a:path>
                <a:path w="254634" h="234950">
                  <a:moveTo>
                    <a:pt x="250380" y="27940"/>
                  </a:moveTo>
                  <a:lnTo>
                    <a:pt x="248094" y="27940"/>
                  </a:lnTo>
                  <a:lnTo>
                    <a:pt x="247840" y="29210"/>
                  </a:lnTo>
                  <a:lnTo>
                    <a:pt x="247459" y="29210"/>
                  </a:lnTo>
                  <a:lnTo>
                    <a:pt x="246697" y="31750"/>
                  </a:lnTo>
                  <a:lnTo>
                    <a:pt x="245427" y="34290"/>
                  </a:lnTo>
                  <a:lnTo>
                    <a:pt x="244665" y="35560"/>
                  </a:lnTo>
                  <a:lnTo>
                    <a:pt x="243776" y="36830"/>
                  </a:lnTo>
                  <a:lnTo>
                    <a:pt x="241490" y="40640"/>
                  </a:lnTo>
                  <a:lnTo>
                    <a:pt x="239839" y="43180"/>
                  </a:lnTo>
                  <a:lnTo>
                    <a:pt x="238061" y="44450"/>
                  </a:lnTo>
                  <a:lnTo>
                    <a:pt x="235648" y="46990"/>
                  </a:lnTo>
                  <a:lnTo>
                    <a:pt x="233235" y="48260"/>
                  </a:lnTo>
                  <a:lnTo>
                    <a:pt x="230949" y="49530"/>
                  </a:lnTo>
                  <a:lnTo>
                    <a:pt x="228536" y="50800"/>
                  </a:lnTo>
                  <a:lnTo>
                    <a:pt x="243871" y="50800"/>
                  </a:lnTo>
                  <a:lnTo>
                    <a:pt x="245173" y="49530"/>
                  </a:lnTo>
                  <a:lnTo>
                    <a:pt x="246824" y="46990"/>
                  </a:lnTo>
                  <a:lnTo>
                    <a:pt x="248094" y="45720"/>
                  </a:lnTo>
                  <a:lnTo>
                    <a:pt x="249491" y="43180"/>
                  </a:lnTo>
                  <a:lnTo>
                    <a:pt x="250634" y="41910"/>
                  </a:lnTo>
                  <a:lnTo>
                    <a:pt x="251650" y="40640"/>
                  </a:lnTo>
                  <a:lnTo>
                    <a:pt x="252539" y="38100"/>
                  </a:lnTo>
                  <a:lnTo>
                    <a:pt x="253174" y="36830"/>
                  </a:lnTo>
                  <a:lnTo>
                    <a:pt x="253555" y="35560"/>
                  </a:lnTo>
                  <a:lnTo>
                    <a:pt x="254063" y="34290"/>
                  </a:lnTo>
                  <a:lnTo>
                    <a:pt x="254317" y="34290"/>
                  </a:lnTo>
                  <a:lnTo>
                    <a:pt x="254317" y="33020"/>
                  </a:lnTo>
                  <a:lnTo>
                    <a:pt x="254190" y="33020"/>
                  </a:lnTo>
                  <a:lnTo>
                    <a:pt x="253809" y="31750"/>
                  </a:lnTo>
                  <a:lnTo>
                    <a:pt x="253428" y="31750"/>
                  </a:lnTo>
                  <a:lnTo>
                    <a:pt x="252920" y="30480"/>
                  </a:lnTo>
                  <a:lnTo>
                    <a:pt x="252539" y="30480"/>
                  </a:lnTo>
                  <a:lnTo>
                    <a:pt x="251650" y="29210"/>
                  </a:lnTo>
                  <a:lnTo>
                    <a:pt x="250380" y="27940"/>
                  </a:lnTo>
                  <a:close/>
                </a:path>
                <a:path w="254634" h="234950">
                  <a:moveTo>
                    <a:pt x="173672" y="36830"/>
                  </a:moveTo>
                  <a:lnTo>
                    <a:pt x="171386" y="36830"/>
                  </a:lnTo>
                  <a:lnTo>
                    <a:pt x="171132" y="38100"/>
                  </a:lnTo>
                  <a:lnTo>
                    <a:pt x="174434" y="38100"/>
                  </a:lnTo>
                  <a:lnTo>
                    <a:pt x="173672" y="36830"/>
                  </a:lnTo>
                  <a:close/>
                </a:path>
                <a:path w="254634" h="234950">
                  <a:moveTo>
                    <a:pt x="233743" y="8890"/>
                  </a:moveTo>
                  <a:lnTo>
                    <a:pt x="211391" y="8890"/>
                  </a:lnTo>
                  <a:lnTo>
                    <a:pt x="219265" y="10160"/>
                  </a:lnTo>
                  <a:lnTo>
                    <a:pt x="223202" y="12700"/>
                  </a:lnTo>
                  <a:lnTo>
                    <a:pt x="226885" y="16510"/>
                  </a:lnTo>
                  <a:lnTo>
                    <a:pt x="205168" y="38100"/>
                  </a:lnTo>
                  <a:lnTo>
                    <a:pt x="215509" y="38100"/>
                  </a:lnTo>
                  <a:lnTo>
                    <a:pt x="236791" y="16510"/>
                  </a:lnTo>
                  <a:lnTo>
                    <a:pt x="237426" y="16510"/>
                  </a:lnTo>
                  <a:lnTo>
                    <a:pt x="237934" y="15240"/>
                  </a:lnTo>
                  <a:lnTo>
                    <a:pt x="237934" y="13970"/>
                  </a:lnTo>
                  <a:lnTo>
                    <a:pt x="238061" y="12700"/>
                  </a:lnTo>
                  <a:lnTo>
                    <a:pt x="237553" y="12700"/>
                  </a:lnTo>
                  <a:lnTo>
                    <a:pt x="236410" y="11430"/>
                  </a:lnTo>
                  <a:lnTo>
                    <a:pt x="235013" y="10160"/>
                  </a:lnTo>
                  <a:lnTo>
                    <a:pt x="233743" y="88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0">
              <a:extLst>
                <a:ext uri="{FF2B5EF4-FFF2-40B4-BE49-F238E27FC236}">
                  <a16:creationId xmlns:a16="http://schemas.microsoft.com/office/drawing/2014/main" id="{F761A6FB-3ECA-9F42-95EC-6F11E9FEAB44}"/>
                </a:ext>
              </a:extLst>
            </p:cNvPr>
            <p:cNvSpPr/>
            <p:nvPr/>
          </p:nvSpPr>
          <p:spPr>
            <a:xfrm>
              <a:off x="1538097" y="5972187"/>
              <a:ext cx="1964943" cy="443064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1">
              <a:extLst>
                <a:ext uri="{FF2B5EF4-FFF2-40B4-BE49-F238E27FC236}">
                  <a16:creationId xmlns:a16="http://schemas.microsoft.com/office/drawing/2014/main" id="{B83DBCCA-7D6F-E546-A23E-202258866BD8}"/>
                </a:ext>
              </a:extLst>
            </p:cNvPr>
            <p:cNvSpPr/>
            <p:nvPr/>
          </p:nvSpPr>
          <p:spPr>
            <a:xfrm>
              <a:off x="3577209" y="5997435"/>
              <a:ext cx="282701" cy="260349"/>
            </a:xfrm>
            <a:prstGeom prst="rect">
              <a:avLst/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2">
              <a:extLst>
                <a:ext uri="{FF2B5EF4-FFF2-40B4-BE49-F238E27FC236}">
                  <a16:creationId xmlns:a16="http://schemas.microsoft.com/office/drawing/2014/main" id="{6006A7A5-5A2C-6C4F-B6E9-B6F377C91969}"/>
                </a:ext>
              </a:extLst>
            </p:cNvPr>
            <p:cNvSpPr/>
            <p:nvPr/>
          </p:nvSpPr>
          <p:spPr>
            <a:xfrm>
              <a:off x="3899661" y="5985167"/>
              <a:ext cx="3081909" cy="771005"/>
            </a:xfrm>
            <a:prstGeom prst="rect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3">
              <a:extLst>
                <a:ext uri="{FF2B5EF4-FFF2-40B4-BE49-F238E27FC236}">
                  <a16:creationId xmlns:a16="http://schemas.microsoft.com/office/drawing/2014/main" id="{6E7A2DA6-635E-4142-B7EE-6168B2B6CAD2}"/>
                </a:ext>
              </a:extLst>
            </p:cNvPr>
            <p:cNvSpPr/>
            <p:nvPr/>
          </p:nvSpPr>
          <p:spPr>
            <a:xfrm>
              <a:off x="7116064" y="5975045"/>
              <a:ext cx="211074" cy="212191"/>
            </a:xfrm>
            <a:prstGeom prst="rect">
              <a:avLst/>
            </a:pr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94">
              <a:extLst>
                <a:ext uri="{FF2B5EF4-FFF2-40B4-BE49-F238E27FC236}">
                  <a16:creationId xmlns:a16="http://schemas.microsoft.com/office/drawing/2014/main" id="{377B6941-375A-BF40-8425-5637274E8E51}"/>
                </a:ext>
              </a:extLst>
            </p:cNvPr>
            <p:cNvSpPr/>
            <p:nvPr/>
          </p:nvSpPr>
          <p:spPr>
            <a:xfrm>
              <a:off x="7464552" y="5990170"/>
              <a:ext cx="211074" cy="196342"/>
            </a:xfrm>
            <a:prstGeom prst="rect">
              <a:avLst/>
            </a:pr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95">
              <a:extLst>
                <a:ext uri="{FF2B5EF4-FFF2-40B4-BE49-F238E27FC236}">
                  <a16:creationId xmlns:a16="http://schemas.microsoft.com/office/drawing/2014/main" id="{09E8F481-D344-8644-922C-C176AA9B7BBB}"/>
                </a:ext>
              </a:extLst>
            </p:cNvPr>
            <p:cNvSpPr/>
            <p:nvPr/>
          </p:nvSpPr>
          <p:spPr>
            <a:xfrm>
              <a:off x="7808976" y="6002656"/>
              <a:ext cx="906652" cy="419748"/>
            </a:xfrm>
            <a:prstGeom prst="rect">
              <a:avLst/>
            </a:pr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97">
              <a:extLst>
                <a:ext uri="{FF2B5EF4-FFF2-40B4-BE49-F238E27FC236}">
                  <a16:creationId xmlns:a16="http://schemas.microsoft.com/office/drawing/2014/main" id="{D4C1BB9F-E118-9A45-9B46-4B2CC02E3D41}"/>
                </a:ext>
              </a:extLst>
            </p:cNvPr>
            <p:cNvSpPr txBox="1"/>
            <p:nvPr/>
          </p:nvSpPr>
          <p:spPr>
            <a:xfrm>
              <a:off x="330502" y="6521907"/>
              <a:ext cx="3434662" cy="18554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900" spc="-5" dirty="0">
                  <a:latin typeface="Calibri"/>
                  <a:cs typeface="Calibri"/>
                </a:rPr>
                <a:t>Fuente: Fondo Monetario Internacional WEO </a:t>
              </a:r>
              <a:r>
                <a:rPr sz="900" dirty="0">
                  <a:latin typeface="Calibri"/>
                  <a:cs typeface="Calibri"/>
                </a:rPr>
                <a:t>abril</a:t>
              </a:r>
              <a:r>
                <a:rPr sz="900" spc="-20" dirty="0">
                  <a:latin typeface="Calibri"/>
                  <a:cs typeface="Calibri"/>
                </a:rPr>
                <a:t> </a:t>
              </a:r>
              <a:r>
                <a:rPr sz="900" spc="-10" dirty="0">
                  <a:latin typeface="Calibri"/>
                  <a:cs typeface="Calibri"/>
                </a:rPr>
                <a:t>2019.</a:t>
              </a:r>
              <a:endParaRPr sz="900" dirty="0">
                <a:latin typeface="Calibri"/>
                <a:cs typeface="Calibri"/>
              </a:endParaRPr>
            </a:p>
          </p:txBody>
        </p:sp>
        <p:sp>
          <p:nvSpPr>
            <p:cNvPr id="103" name="object 98">
              <a:extLst>
                <a:ext uri="{FF2B5EF4-FFF2-40B4-BE49-F238E27FC236}">
                  <a16:creationId xmlns:a16="http://schemas.microsoft.com/office/drawing/2014/main" id="{97A3BDEC-3E97-3146-AE1F-B860E31A6562}"/>
                </a:ext>
              </a:extLst>
            </p:cNvPr>
            <p:cNvSpPr/>
            <p:nvPr/>
          </p:nvSpPr>
          <p:spPr>
            <a:xfrm>
              <a:off x="8159495" y="4556759"/>
              <a:ext cx="308609" cy="701801"/>
            </a:xfrm>
            <a:prstGeom prst="rect">
              <a:avLst/>
            </a:pr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99">
              <a:extLst>
                <a:ext uri="{FF2B5EF4-FFF2-40B4-BE49-F238E27FC236}">
                  <a16:creationId xmlns:a16="http://schemas.microsoft.com/office/drawing/2014/main" id="{BB12ED34-74EC-AC44-A896-C94B42EAF671}"/>
                </a:ext>
              </a:extLst>
            </p:cNvPr>
            <p:cNvSpPr/>
            <p:nvPr/>
          </p:nvSpPr>
          <p:spPr>
            <a:xfrm>
              <a:off x="8256523" y="4581144"/>
              <a:ext cx="116839" cy="504190"/>
            </a:xfrm>
            <a:custGeom>
              <a:avLst/>
              <a:gdLst/>
              <a:ahLst/>
              <a:cxnLst/>
              <a:rect l="l" t="t" r="r" b="b"/>
              <a:pathLst>
                <a:path w="116840" h="504189">
                  <a:moveTo>
                    <a:pt x="13589" y="389762"/>
                  </a:moveTo>
                  <a:lnTo>
                    <a:pt x="7874" y="393191"/>
                  </a:lnTo>
                  <a:lnTo>
                    <a:pt x="2031" y="396620"/>
                  </a:lnTo>
                  <a:lnTo>
                    <a:pt x="0" y="403986"/>
                  </a:lnTo>
                  <a:lnTo>
                    <a:pt x="58420" y="504062"/>
                  </a:lnTo>
                  <a:lnTo>
                    <a:pt x="72501" y="479932"/>
                  </a:lnTo>
                  <a:lnTo>
                    <a:pt x="46227" y="479932"/>
                  </a:lnTo>
                  <a:lnTo>
                    <a:pt x="46227" y="434739"/>
                  </a:lnTo>
                  <a:lnTo>
                    <a:pt x="24510" y="397509"/>
                  </a:lnTo>
                  <a:lnTo>
                    <a:pt x="21081" y="391794"/>
                  </a:lnTo>
                  <a:lnTo>
                    <a:pt x="13589" y="389762"/>
                  </a:lnTo>
                  <a:close/>
                </a:path>
                <a:path w="116840" h="504189">
                  <a:moveTo>
                    <a:pt x="46227" y="434739"/>
                  </a:moveTo>
                  <a:lnTo>
                    <a:pt x="46227" y="479932"/>
                  </a:lnTo>
                  <a:lnTo>
                    <a:pt x="70611" y="479932"/>
                  </a:lnTo>
                  <a:lnTo>
                    <a:pt x="70611" y="473709"/>
                  </a:lnTo>
                  <a:lnTo>
                    <a:pt x="47878" y="473709"/>
                  </a:lnTo>
                  <a:lnTo>
                    <a:pt x="58420" y="455639"/>
                  </a:lnTo>
                  <a:lnTo>
                    <a:pt x="46227" y="434739"/>
                  </a:lnTo>
                  <a:close/>
                </a:path>
                <a:path w="116840" h="504189">
                  <a:moveTo>
                    <a:pt x="103250" y="389762"/>
                  </a:moveTo>
                  <a:lnTo>
                    <a:pt x="95757" y="391794"/>
                  </a:lnTo>
                  <a:lnTo>
                    <a:pt x="92328" y="397509"/>
                  </a:lnTo>
                  <a:lnTo>
                    <a:pt x="70611" y="434739"/>
                  </a:lnTo>
                  <a:lnTo>
                    <a:pt x="70611" y="479932"/>
                  </a:lnTo>
                  <a:lnTo>
                    <a:pt x="72501" y="479932"/>
                  </a:lnTo>
                  <a:lnTo>
                    <a:pt x="116840" y="403986"/>
                  </a:lnTo>
                  <a:lnTo>
                    <a:pt x="114807" y="396620"/>
                  </a:lnTo>
                  <a:lnTo>
                    <a:pt x="108966" y="393191"/>
                  </a:lnTo>
                  <a:lnTo>
                    <a:pt x="103250" y="389762"/>
                  </a:lnTo>
                  <a:close/>
                </a:path>
                <a:path w="116840" h="504189">
                  <a:moveTo>
                    <a:pt x="58420" y="455639"/>
                  </a:moveTo>
                  <a:lnTo>
                    <a:pt x="47878" y="473709"/>
                  </a:lnTo>
                  <a:lnTo>
                    <a:pt x="68960" y="473709"/>
                  </a:lnTo>
                  <a:lnTo>
                    <a:pt x="58420" y="455639"/>
                  </a:lnTo>
                  <a:close/>
                </a:path>
                <a:path w="116840" h="504189">
                  <a:moveTo>
                    <a:pt x="70611" y="434739"/>
                  </a:moveTo>
                  <a:lnTo>
                    <a:pt x="58420" y="455639"/>
                  </a:lnTo>
                  <a:lnTo>
                    <a:pt x="68960" y="473709"/>
                  </a:lnTo>
                  <a:lnTo>
                    <a:pt x="70611" y="473709"/>
                  </a:lnTo>
                  <a:lnTo>
                    <a:pt x="70611" y="434739"/>
                  </a:lnTo>
                  <a:close/>
                </a:path>
                <a:path w="116840" h="504189">
                  <a:moveTo>
                    <a:pt x="70611" y="0"/>
                  </a:moveTo>
                  <a:lnTo>
                    <a:pt x="46227" y="0"/>
                  </a:lnTo>
                  <a:lnTo>
                    <a:pt x="46227" y="434739"/>
                  </a:lnTo>
                  <a:lnTo>
                    <a:pt x="58420" y="455639"/>
                  </a:lnTo>
                  <a:lnTo>
                    <a:pt x="70611" y="434739"/>
                  </a:lnTo>
                  <a:lnTo>
                    <a:pt x="70611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0">
              <a:extLst>
                <a:ext uri="{FF2B5EF4-FFF2-40B4-BE49-F238E27FC236}">
                  <a16:creationId xmlns:a16="http://schemas.microsoft.com/office/drawing/2014/main" id="{5D620511-605A-D64C-B166-4155629CCE50}"/>
                </a:ext>
              </a:extLst>
            </p:cNvPr>
            <p:cNvSpPr txBox="1"/>
            <p:nvPr/>
          </p:nvSpPr>
          <p:spPr>
            <a:xfrm>
              <a:off x="7742680" y="4168902"/>
              <a:ext cx="1122426" cy="35537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spc="-10" dirty="0">
                  <a:latin typeface="Calibri"/>
                  <a:cs typeface="Calibri"/>
                </a:rPr>
                <a:t>Gu</a:t>
              </a:r>
              <a:r>
                <a:rPr sz="1800" dirty="0">
                  <a:latin typeface="Calibri"/>
                  <a:cs typeface="Calibri"/>
                </a:rPr>
                <a:t>at</a:t>
              </a:r>
              <a:r>
                <a:rPr sz="1800" spc="-10" dirty="0">
                  <a:latin typeface="Calibri"/>
                  <a:cs typeface="Calibri"/>
                </a:rPr>
                <a:t>e</a:t>
              </a:r>
              <a:r>
                <a:rPr sz="1800" dirty="0">
                  <a:latin typeface="Calibri"/>
                  <a:cs typeface="Calibri"/>
                </a:rPr>
                <a:t>mala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3448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60961" y="984235"/>
            <a:ext cx="5760833" cy="79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>
                <a:solidFill>
                  <a:srgbClr val="D00042"/>
                </a:solidFill>
              </a:rPr>
              <a:t>2. Prudencia en las finanzas</a:t>
            </a:r>
            <a:br>
              <a:rPr lang="es-ES" sz="3600" b="1" dirty="0">
                <a:solidFill>
                  <a:srgbClr val="D00042"/>
                </a:solidFill>
              </a:rPr>
            </a:br>
            <a:endParaRPr lang="es-ES" sz="2400" b="1" dirty="0">
              <a:solidFill>
                <a:srgbClr val="D00042"/>
              </a:solidFill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260961" y="1394273"/>
            <a:ext cx="8484249" cy="671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n 1" descr="Captura de Pantalla 2019-09-02 a la(s) 09.01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733" y="1488872"/>
            <a:ext cx="8229600" cy="517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47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16200000">
            <a:off x="5398075" y="2374331"/>
            <a:ext cx="5150229" cy="3017482"/>
          </a:xfrm>
          <a:ln>
            <a:noFill/>
          </a:ln>
        </p:spPr>
        <p:txBody>
          <a:bodyPr>
            <a:noAutofit/>
          </a:bodyPr>
          <a:lstStyle/>
          <a:p>
            <a:r>
              <a:rPr lang="es-ES" sz="13300" dirty="0">
                <a:solidFill>
                  <a:srgbClr val="7FC1D4"/>
                </a:solidFill>
                <a:latin typeface="Calibri Light"/>
                <a:cs typeface="Calibri Light"/>
              </a:rPr>
              <a:t>Índice</a:t>
            </a:r>
            <a:endParaRPr lang="es-ES" sz="16000" dirty="0">
              <a:solidFill>
                <a:srgbClr val="7FC1D4"/>
              </a:solidFill>
              <a:latin typeface="Calibri Light"/>
              <a:cs typeface="Calibri Light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47010" y="1354259"/>
            <a:ext cx="1399833" cy="91479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151537" y="3501454"/>
            <a:ext cx="1399830" cy="852598"/>
          </a:xfrm>
          <a:prstGeom prst="rect">
            <a:avLst/>
          </a:prstGeom>
          <a:solidFill>
            <a:srgbClr val="5639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151537" y="5624158"/>
            <a:ext cx="1399829" cy="852598"/>
          </a:xfrm>
          <a:prstGeom prst="rect">
            <a:avLst/>
          </a:prstGeom>
          <a:solidFill>
            <a:srgbClr val="FEC5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151535" y="4572275"/>
            <a:ext cx="1399831" cy="852598"/>
          </a:xfrm>
          <a:prstGeom prst="rect">
            <a:avLst/>
          </a:prstGeom>
          <a:solidFill>
            <a:srgbClr val="92C1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151537" y="2444449"/>
            <a:ext cx="1399831" cy="860775"/>
          </a:xfrm>
          <a:prstGeom prst="rect">
            <a:avLst/>
          </a:prstGeom>
          <a:solidFill>
            <a:srgbClr val="BC1A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604200" y="1387546"/>
            <a:ext cx="909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15943" y="2446741"/>
            <a:ext cx="909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630375" y="3475701"/>
            <a:ext cx="909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601511" y="4543411"/>
            <a:ext cx="909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637591" y="5587081"/>
            <a:ext cx="909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1756357" y="1572211"/>
            <a:ext cx="56061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626261"/>
                </a:solidFill>
              </a:rPr>
              <a:t>Gestión eficiente de las finanzas públicas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1756357" y="2644003"/>
            <a:ext cx="42727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626261"/>
                </a:solidFill>
              </a:rPr>
              <a:t>Prudencia en las finanzas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1756359" y="3696920"/>
            <a:ext cx="42727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626261"/>
                </a:solidFill>
              </a:rPr>
              <a:t>Desempeño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1756359" y="4739794"/>
            <a:ext cx="42727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626261"/>
                </a:solidFill>
              </a:rPr>
              <a:t>La milla extra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1756359" y="5594962"/>
            <a:ext cx="57270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626261"/>
                </a:solidFill>
              </a:rPr>
              <a:t>Proyecto General de Presupuesto </a:t>
            </a:r>
            <a:br>
              <a:rPr lang="es-ES" sz="2400" b="1" dirty="0">
                <a:solidFill>
                  <a:srgbClr val="626261"/>
                </a:solidFill>
              </a:rPr>
            </a:br>
            <a:r>
              <a:rPr lang="es-ES" sz="2400" b="1" dirty="0">
                <a:solidFill>
                  <a:srgbClr val="626261"/>
                </a:solidFill>
              </a:rPr>
              <a:t>de Ingresos y Egresos del Estado</a:t>
            </a:r>
          </a:p>
        </p:txBody>
      </p:sp>
    </p:spTree>
    <p:extLst>
      <p:ext uri="{BB962C8B-B14F-4D97-AF65-F5344CB8AC3E}">
        <p14:creationId xmlns:p14="http://schemas.microsoft.com/office/powerpoint/2010/main" val="1371322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60961" y="984235"/>
            <a:ext cx="5760833" cy="79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>
                <a:solidFill>
                  <a:srgbClr val="D00042"/>
                </a:solidFill>
              </a:rPr>
              <a:t>2. Prudencia en las finanzas</a:t>
            </a:r>
            <a:br>
              <a:rPr lang="es-ES" sz="3600" b="1" dirty="0">
                <a:solidFill>
                  <a:srgbClr val="D00042"/>
                </a:solidFill>
              </a:rPr>
            </a:br>
            <a:endParaRPr lang="es-ES" sz="2400" b="1" dirty="0">
              <a:solidFill>
                <a:srgbClr val="D00042"/>
              </a:solidFill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260961" y="1394273"/>
            <a:ext cx="8484249" cy="671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n 2" descr="Captura de Pantalla 2019-09-02 a la(s) 09.02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599" y="1689256"/>
            <a:ext cx="7611533" cy="495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85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60961" y="984235"/>
            <a:ext cx="5760833" cy="79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>
                <a:solidFill>
                  <a:srgbClr val="D00042"/>
                </a:solidFill>
              </a:rPr>
              <a:t>2. Prudencia en las finanzas</a:t>
            </a:r>
            <a:br>
              <a:rPr lang="es-ES" sz="3600" b="1" dirty="0">
                <a:solidFill>
                  <a:srgbClr val="D00042"/>
                </a:solidFill>
              </a:rPr>
            </a:br>
            <a:endParaRPr lang="es-ES" sz="2400" b="1" dirty="0">
              <a:solidFill>
                <a:srgbClr val="D00042"/>
              </a:solidFill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260961" y="1394273"/>
            <a:ext cx="8484249" cy="671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n 1" descr="Captura de Pantalla 2019-09-02 a la(s) 09.02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343" y="1509376"/>
            <a:ext cx="7907867" cy="526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63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60961" y="984235"/>
            <a:ext cx="5760833" cy="79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>
                <a:solidFill>
                  <a:srgbClr val="D00042"/>
                </a:solidFill>
              </a:rPr>
              <a:t>2. Prudencia en las finanzas</a:t>
            </a:r>
            <a:br>
              <a:rPr lang="es-ES" sz="3600" b="1" dirty="0">
                <a:solidFill>
                  <a:srgbClr val="D00042"/>
                </a:solidFill>
              </a:rPr>
            </a:br>
            <a:endParaRPr lang="es-ES" sz="2400" b="1" dirty="0">
              <a:solidFill>
                <a:srgbClr val="D00042"/>
              </a:solidFill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260961" y="1394273"/>
            <a:ext cx="8484249" cy="671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n 1" descr="Captura de Pantalla 2019-09-02 a la(s) 09.02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599" y="1519397"/>
            <a:ext cx="7535333" cy="505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8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60961" y="984235"/>
            <a:ext cx="5760833" cy="79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>
                <a:solidFill>
                  <a:srgbClr val="D00042"/>
                </a:solidFill>
              </a:rPr>
              <a:t>2. Prudencia en las finanzas</a:t>
            </a:r>
            <a:br>
              <a:rPr lang="es-ES" sz="3600" b="1" dirty="0">
                <a:solidFill>
                  <a:srgbClr val="D00042"/>
                </a:solidFill>
              </a:rPr>
            </a:br>
            <a:endParaRPr lang="es-ES" sz="2400" b="1" dirty="0">
              <a:solidFill>
                <a:srgbClr val="D00042"/>
              </a:solidFill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260961" y="1394273"/>
            <a:ext cx="8484249" cy="671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n 1" descr="Captura de Pantalla 2019-09-02 a la(s) 09.02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67" y="1780872"/>
            <a:ext cx="7147865" cy="482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51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60961" y="984235"/>
            <a:ext cx="5760833" cy="79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>
                <a:solidFill>
                  <a:srgbClr val="D00042"/>
                </a:solidFill>
              </a:rPr>
              <a:t>2. Prudencia en las finanzas</a:t>
            </a:r>
            <a:br>
              <a:rPr lang="es-ES" sz="3600" b="1" dirty="0">
                <a:solidFill>
                  <a:srgbClr val="D00042"/>
                </a:solidFill>
              </a:rPr>
            </a:br>
            <a:endParaRPr lang="es-ES" sz="2400" b="1" dirty="0">
              <a:solidFill>
                <a:srgbClr val="D00042"/>
              </a:solidFill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260961" y="1394273"/>
            <a:ext cx="8484249" cy="671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n 1" descr="Captura de Pantalla 2019-09-02 a la(s) 09.02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5466" y="1780872"/>
            <a:ext cx="7069667" cy="482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982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60961" y="984235"/>
            <a:ext cx="5760833" cy="79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>
                <a:solidFill>
                  <a:srgbClr val="D00042"/>
                </a:solidFill>
              </a:rPr>
              <a:t>2. Prudencia en las finanzas</a:t>
            </a:r>
            <a:br>
              <a:rPr lang="es-ES" sz="3600" b="1" dirty="0">
                <a:solidFill>
                  <a:srgbClr val="D00042"/>
                </a:solidFill>
              </a:rPr>
            </a:br>
            <a:endParaRPr lang="es-ES" sz="2400" b="1" dirty="0">
              <a:solidFill>
                <a:srgbClr val="D00042"/>
              </a:solidFill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260961" y="1394273"/>
            <a:ext cx="8484249" cy="671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n 1" descr="Captura de Pantalla 2019-09-02 a la(s) 09.02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6" y="1472275"/>
            <a:ext cx="7814734" cy="528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374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60961" y="984235"/>
            <a:ext cx="5760833" cy="79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>
                <a:solidFill>
                  <a:srgbClr val="D00042"/>
                </a:solidFill>
              </a:rPr>
              <a:t>2. Prudencia en las finanzas</a:t>
            </a:r>
            <a:br>
              <a:rPr lang="es-ES" sz="3600" b="1" dirty="0">
                <a:solidFill>
                  <a:srgbClr val="D00042"/>
                </a:solidFill>
              </a:rPr>
            </a:br>
            <a:endParaRPr lang="es-ES" sz="2400" b="1" dirty="0">
              <a:solidFill>
                <a:srgbClr val="D00042"/>
              </a:solidFill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260961" y="1394273"/>
            <a:ext cx="8484249" cy="671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n 2" descr="Captura de Pantalla 2019-09-02 a la(s) 09.03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999" y="1527111"/>
            <a:ext cx="7154333" cy="50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35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 txBox="1">
            <a:spLocks noChangeArrowheads="1"/>
          </p:cNvSpPr>
          <p:nvPr/>
        </p:nvSpPr>
        <p:spPr bwMode="auto">
          <a:xfrm>
            <a:off x="367697" y="1051484"/>
            <a:ext cx="8033354" cy="62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GT" altLang="es-GT" sz="2400" b="1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Indicadores de sostenibilidad de la deuda pública</a:t>
            </a:r>
          </a:p>
          <a:p>
            <a:pPr eaLnBrk="1" hangingPunct="1"/>
            <a:r>
              <a:rPr lang="es-GT" altLang="es-GT" sz="2200" b="1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(En Millones de Quetzales y Porcentajes)</a:t>
            </a:r>
            <a:endParaRPr lang="es-ES" altLang="es-GT" sz="2200" b="1" dirty="0">
              <a:solidFill>
                <a:schemeClr val="bg1">
                  <a:lumMod val="50000"/>
                </a:schemeClr>
              </a:solidFill>
              <a:cs typeface="Arial" charset="0"/>
            </a:endParaRP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8999" y="1828315"/>
            <a:ext cx="3893376" cy="2341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888" y="1846194"/>
            <a:ext cx="4030662" cy="2301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7799" y="4316118"/>
            <a:ext cx="4030663" cy="2421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4" name="1 CuadroTexto"/>
          <p:cNvSpPr txBox="1">
            <a:spLocks noChangeArrowheads="1"/>
          </p:cNvSpPr>
          <p:nvPr/>
        </p:nvSpPr>
        <p:spPr bwMode="auto">
          <a:xfrm>
            <a:off x="125413" y="5491722"/>
            <a:ext cx="177165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es-GT" altLang="es-GT" sz="1000" dirty="0">
                <a:latin typeface="+mn-lt"/>
                <a:cs typeface="Times New Roman" pitchFamily="18" charset="0"/>
              </a:rPr>
              <a:t>*Aprobado mediante Decreto Número 25-2018 del Congreso de la República de Guatemala y sus ampliaciones de acuerdo al artículo 100 del mismo, al 31 de julio de 2019.</a:t>
            </a:r>
          </a:p>
          <a:p>
            <a:r>
              <a:rPr lang="es-GT" altLang="es-GT" sz="1000" dirty="0">
                <a:latin typeface="+mn-lt"/>
                <a:cs typeface="Times New Roman" pitchFamily="18" charset="0"/>
              </a:rPr>
              <a:t>**Proyecto de Presupuesto.</a:t>
            </a:r>
          </a:p>
        </p:txBody>
      </p:sp>
    </p:spTree>
    <p:extLst>
      <p:ext uri="{BB962C8B-B14F-4D97-AF65-F5344CB8AC3E}">
        <p14:creationId xmlns:p14="http://schemas.microsoft.com/office/powerpoint/2010/main" val="7711135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/>
          <p:cNvSpPr txBox="1">
            <a:spLocks/>
          </p:cNvSpPr>
          <p:nvPr/>
        </p:nvSpPr>
        <p:spPr>
          <a:xfrm>
            <a:off x="201840" y="1162989"/>
            <a:ext cx="4413028" cy="79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>
                <a:solidFill>
                  <a:srgbClr val="D00042"/>
                </a:solidFill>
              </a:rPr>
              <a:t>2. Prudencia en las finanzas</a:t>
            </a:r>
            <a:br>
              <a:rPr lang="es-ES" sz="3600" b="1" dirty="0">
                <a:solidFill>
                  <a:srgbClr val="D00042"/>
                </a:solidFill>
              </a:rPr>
            </a:br>
            <a:endParaRPr lang="es-ES" sz="2400" b="1" dirty="0">
              <a:solidFill>
                <a:srgbClr val="D00042"/>
              </a:solidFill>
            </a:endParaRPr>
          </a:p>
        </p:txBody>
      </p:sp>
      <p:graphicFrame>
        <p:nvGraphicFramePr>
          <p:cNvPr id="4" name="Marcador de conteni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3748265"/>
              </p:ext>
            </p:extLst>
          </p:nvPr>
        </p:nvGraphicFramePr>
        <p:xfrm>
          <a:off x="1114418" y="2153443"/>
          <a:ext cx="7030602" cy="4504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uadroTexto 6"/>
          <p:cNvSpPr txBox="1"/>
          <p:nvPr/>
        </p:nvSpPr>
        <p:spPr>
          <a:xfrm>
            <a:off x="334691" y="1590294"/>
            <a:ext cx="4113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800" b="1" dirty="0">
                <a:solidFill>
                  <a:schemeClr val="bg1">
                    <a:lumMod val="50000"/>
                  </a:schemeClr>
                </a:solidFill>
              </a:rPr>
              <a:t>Saldos mensuales por pagar 2014 - 2019 </a:t>
            </a:r>
          </a:p>
        </p:txBody>
      </p:sp>
      <p:sp>
        <p:nvSpPr>
          <p:cNvPr id="6" name="Rectángulo 10"/>
          <p:cNvSpPr/>
          <p:nvPr/>
        </p:nvSpPr>
        <p:spPr>
          <a:xfrm>
            <a:off x="1562273" y="5395456"/>
            <a:ext cx="6491825" cy="600605"/>
          </a:xfrm>
          <a:prstGeom prst="rect">
            <a:avLst/>
          </a:prstGeom>
          <a:solidFill>
            <a:schemeClr val="accent6">
              <a:lumMod val="7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8" name="CuadroTexto 13"/>
          <p:cNvSpPr txBox="1"/>
          <p:nvPr/>
        </p:nvSpPr>
        <p:spPr>
          <a:xfrm>
            <a:off x="1690568" y="2586264"/>
            <a:ext cx="2269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600" b="1" dirty="0">
                <a:solidFill>
                  <a:schemeClr val="bg1">
                    <a:lumMod val="50000"/>
                  </a:schemeClr>
                </a:solidFill>
              </a:rPr>
              <a:t>Senda de moderación y estabilidad en los pagos</a:t>
            </a:r>
          </a:p>
        </p:txBody>
      </p:sp>
      <p:sp>
        <p:nvSpPr>
          <p:cNvPr id="9" name="Rectángulo 14"/>
          <p:cNvSpPr/>
          <p:nvPr/>
        </p:nvSpPr>
        <p:spPr>
          <a:xfrm>
            <a:off x="4536649" y="2464175"/>
            <a:ext cx="3647788" cy="2192566"/>
          </a:xfrm>
          <a:prstGeom prst="rect">
            <a:avLst/>
          </a:prstGeom>
          <a:solidFill>
            <a:srgbClr val="FF000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10" name="CuadroTexto 15"/>
          <p:cNvSpPr txBox="1"/>
          <p:nvPr/>
        </p:nvSpPr>
        <p:spPr>
          <a:xfrm>
            <a:off x="4644812" y="2709374"/>
            <a:ext cx="2062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b="1" dirty="0">
                <a:solidFill>
                  <a:srgbClr val="C00000"/>
                </a:solidFill>
              </a:rPr>
              <a:t>Severos problemas de liquidez del gobierno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6650030" y="2726247"/>
            <a:ext cx="1060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dirty="0"/>
              <a:t>2014-2015</a:t>
            </a:r>
          </a:p>
        </p:txBody>
      </p:sp>
    </p:spTree>
    <p:extLst>
      <p:ext uri="{BB962C8B-B14F-4D97-AF65-F5344CB8AC3E}">
        <p14:creationId xmlns:p14="http://schemas.microsoft.com/office/powerpoint/2010/main" val="2282146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16200000">
            <a:off x="5398075" y="2374331"/>
            <a:ext cx="5150229" cy="3017482"/>
          </a:xfrm>
          <a:ln>
            <a:noFill/>
          </a:ln>
        </p:spPr>
        <p:txBody>
          <a:bodyPr>
            <a:noAutofit/>
          </a:bodyPr>
          <a:lstStyle/>
          <a:p>
            <a:r>
              <a:rPr lang="es-ES" sz="16000" dirty="0">
                <a:solidFill>
                  <a:srgbClr val="7FC1D4"/>
                </a:solidFill>
                <a:latin typeface="Calibri Light"/>
                <a:cs typeface="Calibri Light"/>
              </a:rPr>
              <a:t>Índice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47010" y="1354259"/>
            <a:ext cx="1399833" cy="91479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151537" y="3501454"/>
            <a:ext cx="1399830" cy="852598"/>
          </a:xfrm>
          <a:prstGeom prst="rect">
            <a:avLst/>
          </a:prstGeom>
          <a:solidFill>
            <a:srgbClr val="5639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151537" y="5624158"/>
            <a:ext cx="1399829" cy="852598"/>
          </a:xfrm>
          <a:prstGeom prst="rect">
            <a:avLst/>
          </a:prstGeom>
          <a:solidFill>
            <a:srgbClr val="FEC5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151535" y="4572275"/>
            <a:ext cx="1399831" cy="852598"/>
          </a:xfrm>
          <a:prstGeom prst="rect">
            <a:avLst/>
          </a:prstGeom>
          <a:solidFill>
            <a:srgbClr val="92C1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151537" y="2444449"/>
            <a:ext cx="1399831" cy="860775"/>
          </a:xfrm>
          <a:prstGeom prst="rect">
            <a:avLst/>
          </a:prstGeom>
          <a:solidFill>
            <a:srgbClr val="BC1A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604200" y="1387546"/>
            <a:ext cx="909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15943" y="2446741"/>
            <a:ext cx="909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630375" y="3475701"/>
            <a:ext cx="909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601511" y="4543411"/>
            <a:ext cx="909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637591" y="5587081"/>
            <a:ext cx="909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1756357" y="1572211"/>
            <a:ext cx="56061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626261"/>
                </a:solidFill>
              </a:rPr>
              <a:t>Gestión eficiente de las finanzas públicas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1756357" y="2644003"/>
            <a:ext cx="42727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626261"/>
                </a:solidFill>
              </a:rPr>
              <a:t>Prudencia en las finanzas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1756359" y="3696920"/>
            <a:ext cx="42727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626261"/>
                </a:solidFill>
              </a:rPr>
              <a:t>Desempeño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1756359" y="4739794"/>
            <a:ext cx="42727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626261"/>
                </a:solidFill>
              </a:rPr>
              <a:t>La milla extra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1756359" y="5594962"/>
            <a:ext cx="57270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626261"/>
                </a:solidFill>
              </a:rPr>
              <a:t>Proyecto General de Presupuesto </a:t>
            </a:r>
            <a:br>
              <a:rPr lang="es-ES" sz="2400" b="1" dirty="0">
                <a:solidFill>
                  <a:srgbClr val="626261"/>
                </a:solidFill>
              </a:rPr>
            </a:br>
            <a:r>
              <a:rPr lang="es-ES" sz="2400" b="1" dirty="0">
                <a:solidFill>
                  <a:srgbClr val="626261"/>
                </a:solidFill>
              </a:rPr>
              <a:t>de Ingresos y Egresos del Estado</a:t>
            </a:r>
          </a:p>
        </p:txBody>
      </p:sp>
    </p:spTree>
    <p:extLst>
      <p:ext uri="{BB962C8B-B14F-4D97-AF65-F5344CB8AC3E}">
        <p14:creationId xmlns:p14="http://schemas.microsoft.com/office/powerpoint/2010/main" val="1342735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BCEE5">
                <a:lumMod val="76000"/>
                <a:lumOff val="24000"/>
              </a:srgbClr>
            </a:gs>
            <a:gs pos="22000">
              <a:schemeClr val="accent1">
                <a:lumMod val="5000"/>
                <a:lumOff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1BC2D14-F4D1-F746-AC87-AA6C013590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16" y="256208"/>
            <a:ext cx="7426714" cy="645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77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6C41BEB-47A3-A34D-AE6E-BF1EEC1B3D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063" y="2616200"/>
            <a:ext cx="6477000" cy="19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604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4600" y="6581082"/>
            <a:ext cx="9148600" cy="276918"/>
          </a:xfrm>
          <a:prstGeom prst="rect">
            <a:avLst/>
          </a:prstGeom>
          <a:solidFill>
            <a:srgbClr val="5639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347713" y="1379903"/>
            <a:ext cx="8484249" cy="4449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GT" altLang="es-GT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Ejecución presupuestaria por tipo de gasto </a:t>
            </a:r>
            <a:endParaRPr lang="es-ES" sz="1600" b="1" dirty="0">
              <a:solidFill>
                <a:srgbClr val="404040"/>
              </a:solidFill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419765" y="817248"/>
            <a:ext cx="8556406" cy="759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/>
            <a:r>
              <a:rPr lang="es-ES" sz="3200" b="1" dirty="0">
                <a:solidFill>
                  <a:srgbClr val="5639B0"/>
                </a:solidFill>
              </a:rPr>
              <a:t>3. Desempeño</a:t>
            </a:r>
            <a:endParaRPr lang="es-ES" sz="1600" dirty="0">
              <a:solidFill>
                <a:srgbClr val="5639B0"/>
              </a:solidFill>
            </a:endParaRPr>
          </a:p>
        </p:txBody>
      </p:sp>
      <p:graphicFrame>
        <p:nvGraphicFramePr>
          <p:cNvPr id="8" name="7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1770927"/>
              </p:ext>
            </p:extLst>
          </p:nvPr>
        </p:nvGraphicFramePr>
        <p:xfrm>
          <a:off x="179512" y="1916832"/>
          <a:ext cx="8784976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8 CuadroTexto"/>
          <p:cNvSpPr txBox="1"/>
          <p:nvPr/>
        </p:nvSpPr>
        <p:spPr>
          <a:xfrm>
            <a:off x="3642463" y="1732166"/>
            <a:ext cx="20652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GT" dirty="0"/>
              <a:t>Funcionamiento</a:t>
            </a:r>
          </a:p>
          <a:p>
            <a:pPr algn="ctr"/>
            <a:r>
              <a:rPr lang="es-GT" dirty="0"/>
              <a:t>Variación Interanual</a:t>
            </a:r>
          </a:p>
          <a:p>
            <a:pPr algn="ctr"/>
            <a:r>
              <a:rPr lang="es-GT" dirty="0"/>
              <a:t>Período 2015-2018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99090" y="5655300"/>
            <a:ext cx="1876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dirty="0"/>
              <a:t>2016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475186" y="5655300"/>
            <a:ext cx="1167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dirty="0"/>
              <a:t>2017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4792717" y="5655300"/>
            <a:ext cx="1177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dirty="0"/>
              <a:t>2018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7362497" y="5655300"/>
            <a:ext cx="882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6788769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8257" y="817248"/>
            <a:ext cx="5702440" cy="759260"/>
          </a:xfrm>
        </p:spPr>
        <p:txBody>
          <a:bodyPr>
            <a:noAutofit/>
          </a:bodyPr>
          <a:lstStyle/>
          <a:p>
            <a:pPr marL="514350" indent="-514350" algn="l"/>
            <a:r>
              <a:rPr lang="es-ES" sz="3200" b="1" dirty="0">
                <a:solidFill>
                  <a:srgbClr val="5639B0"/>
                </a:solidFill>
              </a:rPr>
              <a:t>3. Desempeño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4600" y="6581082"/>
            <a:ext cx="9148600" cy="276918"/>
          </a:xfrm>
          <a:prstGeom prst="rect">
            <a:avLst/>
          </a:prstGeom>
          <a:solidFill>
            <a:srgbClr val="5639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347713" y="1379903"/>
            <a:ext cx="8484249" cy="4449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GT" altLang="es-GT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Ejecución Inversión Interanual</a:t>
            </a:r>
            <a:endParaRPr lang="es-ES" sz="1600" b="1" dirty="0">
              <a:solidFill>
                <a:srgbClr val="404040"/>
              </a:solidFill>
            </a:endParaRPr>
          </a:p>
        </p:txBody>
      </p:sp>
      <p:graphicFrame>
        <p:nvGraphicFramePr>
          <p:cNvPr id="8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4538374"/>
              </p:ext>
            </p:extLst>
          </p:nvPr>
        </p:nvGraphicFramePr>
        <p:xfrm>
          <a:off x="251520" y="2882989"/>
          <a:ext cx="8640960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9 CuadroTexto"/>
          <p:cNvSpPr txBox="1"/>
          <p:nvPr/>
        </p:nvSpPr>
        <p:spPr>
          <a:xfrm>
            <a:off x="3642463" y="1732166"/>
            <a:ext cx="20652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GT" dirty="0"/>
              <a:t>Inversión</a:t>
            </a:r>
          </a:p>
          <a:p>
            <a:pPr algn="ctr"/>
            <a:r>
              <a:rPr lang="es-GT" dirty="0"/>
              <a:t>Variación Interanual</a:t>
            </a:r>
          </a:p>
          <a:p>
            <a:pPr algn="ctr"/>
            <a:r>
              <a:rPr lang="es-GT" dirty="0"/>
              <a:t>Período 2015-2018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599090" y="5655300"/>
            <a:ext cx="1876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dirty="0"/>
              <a:t>2016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2475186" y="5655300"/>
            <a:ext cx="1167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dirty="0"/>
              <a:t>2017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4792717" y="5655300"/>
            <a:ext cx="1177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dirty="0"/>
              <a:t>2018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7362497" y="5655300"/>
            <a:ext cx="882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3173539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655268-6472-4AC2-A573-58A41C883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523" y="1233696"/>
            <a:ext cx="8031874" cy="980756"/>
          </a:xfrm>
        </p:spPr>
        <p:txBody>
          <a:bodyPr>
            <a:normAutofit/>
          </a:bodyPr>
          <a:lstStyle/>
          <a:p>
            <a:pPr algn="ctr"/>
            <a:r>
              <a:rPr lang="es-GT" sz="310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itchFamily="34" charset="0"/>
              </a:rPr>
              <a:t>El gasto institucional se recupera con fortaleza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61233" y="5856467"/>
            <a:ext cx="3710668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788" dirty="0">
                <a:latin typeface="Arial" pitchFamily="34" charset="0"/>
                <a:cs typeface="Arial" pitchFamily="34" charset="0"/>
              </a:rPr>
              <a:t>Fuente: Sistema de Contabilidad Integrada (Sicoin)</a:t>
            </a:r>
          </a:p>
          <a:p>
            <a:r>
              <a:rPr lang="es-GT" sz="788" dirty="0">
                <a:latin typeface="Arial" pitchFamily="34" charset="0"/>
                <a:cs typeface="Arial" pitchFamily="34" charset="0"/>
              </a:rPr>
              <a:t>*Estimación de Cierre.</a:t>
            </a:r>
            <a:endParaRPr lang="es-ES" sz="788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Conector recto de flecha 4"/>
          <p:cNvCxnSpPr/>
          <p:nvPr/>
        </p:nvCxnSpPr>
        <p:spPr>
          <a:xfrm>
            <a:off x="1818290" y="2977721"/>
            <a:ext cx="2077091" cy="1"/>
          </a:xfrm>
          <a:prstGeom prst="straightConnector1">
            <a:avLst/>
          </a:prstGeom>
          <a:ln w="34925"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3278774703"/>
              </p:ext>
            </p:extLst>
          </p:nvPr>
        </p:nvGraphicFramePr>
        <p:xfrm>
          <a:off x="127192" y="1963921"/>
          <a:ext cx="4267891" cy="4193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789738634"/>
              </p:ext>
            </p:extLst>
          </p:nvPr>
        </p:nvGraphicFramePr>
        <p:xfrm>
          <a:off x="4448036" y="1944825"/>
          <a:ext cx="4599512" cy="4113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ítulo 1"/>
          <p:cNvSpPr txBox="1">
            <a:spLocks/>
          </p:cNvSpPr>
          <p:nvPr/>
        </p:nvSpPr>
        <p:spPr>
          <a:xfrm>
            <a:off x="268257" y="817248"/>
            <a:ext cx="8556406" cy="759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/>
            <a:r>
              <a:rPr lang="es-ES" sz="3200" b="1" dirty="0">
                <a:solidFill>
                  <a:srgbClr val="5639B0"/>
                </a:solidFill>
              </a:rPr>
              <a:t>3. Desempeño</a:t>
            </a:r>
            <a:endParaRPr lang="es-ES" sz="1600" dirty="0">
              <a:solidFill>
                <a:srgbClr val="5639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7975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6614063"/>
            <a:ext cx="9144000" cy="2439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282020" y="948826"/>
            <a:ext cx="8229600" cy="1074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chemeClr val="accent5">
                    <a:lumMod val="75000"/>
                  </a:schemeClr>
                </a:solidFill>
              </a:rPr>
              <a:t>3. Desempeño</a:t>
            </a:r>
            <a:br>
              <a:rPr lang="es-ES" sz="2400" dirty="0">
                <a:solidFill>
                  <a:srgbClr val="31859C"/>
                </a:solidFill>
              </a:rPr>
            </a:br>
            <a:r>
              <a:rPr lang="es-E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Estrategia de Inversión</a:t>
            </a:r>
          </a:p>
        </p:txBody>
      </p:sp>
      <p:pic>
        <p:nvPicPr>
          <p:cNvPr id="7" name="Marcador de contenido 3" descr="Captura de pantalla 2019-08-30 a las 20.46.59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8803" y="2022966"/>
            <a:ext cx="8476951" cy="4416945"/>
          </a:xfrm>
        </p:spPr>
      </p:pic>
    </p:spTree>
    <p:extLst>
      <p:ext uri="{BB962C8B-B14F-4D97-AF65-F5344CB8AC3E}">
        <p14:creationId xmlns:p14="http://schemas.microsoft.com/office/powerpoint/2010/main" val="18984565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6614063"/>
            <a:ext cx="9144000" cy="2439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282020" y="948826"/>
            <a:ext cx="8229600" cy="1074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chemeClr val="accent5">
                    <a:lumMod val="75000"/>
                  </a:schemeClr>
                </a:solidFill>
              </a:rPr>
              <a:t>3. Desempeño </a:t>
            </a:r>
          </a:p>
          <a:p>
            <a:r>
              <a:rPr lang="es-E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Estrategia de Inversión</a:t>
            </a:r>
          </a:p>
        </p:txBody>
      </p:sp>
      <p:pic>
        <p:nvPicPr>
          <p:cNvPr id="6" name="Marcador de contenido 3" descr="Captura de pantalla 2019-08-30 a las 20.47.38.pn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713" y="3572933"/>
            <a:ext cx="8617722" cy="3041130"/>
          </a:xfrm>
        </p:spPr>
      </p:pic>
      <p:sp>
        <p:nvSpPr>
          <p:cNvPr id="2" name="CuadroTexto 1"/>
          <p:cNvSpPr txBox="1"/>
          <p:nvPr/>
        </p:nvSpPr>
        <p:spPr>
          <a:xfrm>
            <a:off x="2201333" y="2028122"/>
            <a:ext cx="4343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Incremento de la participación de la Inversión Pública Respecto al PIB</a:t>
            </a:r>
          </a:p>
          <a:p>
            <a:pPr algn="ctr"/>
            <a:r>
              <a:rPr lang="es-E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Gasto de capital / PIB</a:t>
            </a:r>
          </a:p>
        </p:txBody>
      </p:sp>
    </p:spTree>
    <p:extLst>
      <p:ext uri="{BB962C8B-B14F-4D97-AF65-F5344CB8AC3E}">
        <p14:creationId xmlns:p14="http://schemas.microsoft.com/office/powerpoint/2010/main" val="9543809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8257" y="817248"/>
            <a:ext cx="5702440" cy="759260"/>
          </a:xfrm>
        </p:spPr>
        <p:txBody>
          <a:bodyPr>
            <a:noAutofit/>
          </a:bodyPr>
          <a:lstStyle/>
          <a:p>
            <a:pPr marL="514350" indent="-514350" algn="l"/>
            <a:r>
              <a:rPr lang="es-ES" sz="3200" b="1" dirty="0">
                <a:solidFill>
                  <a:srgbClr val="5639B0"/>
                </a:solidFill>
              </a:rPr>
              <a:t>3. Desempeño</a:t>
            </a:r>
          </a:p>
        </p:txBody>
      </p:sp>
      <p:sp>
        <p:nvSpPr>
          <p:cNvPr id="4" name="Rectángulo 3"/>
          <p:cNvSpPr/>
          <p:nvPr/>
        </p:nvSpPr>
        <p:spPr>
          <a:xfrm>
            <a:off x="-4600" y="6581082"/>
            <a:ext cx="9148600" cy="276918"/>
          </a:xfrm>
          <a:prstGeom prst="rect">
            <a:avLst/>
          </a:prstGeom>
          <a:solidFill>
            <a:srgbClr val="5639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340414" y="1394273"/>
            <a:ext cx="8484249" cy="4449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GT" altLang="es-GT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El saldo de caja del Gobierno y gastos devengados no pagados</a:t>
            </a:r>
            <a:endParaRPr lang="es-ES" sz="1600" b="1" dirty="0">
              <a:solidFill>
                <a:srgbClr val="404040"/>
              </a:solidFill>
            </a:endParaRPr>
          </a:p>
        </p:txBody>
      </p:sp>
      <p:graphicFrame>
        <p:nvGraphicFramePr>
          <p:cNvPr id="56" name="1 Gráfico">
            <a:extLst>
              <a:ext uri="{FF2B5EF4-FFF2-40B4-BE49-F238E27FC236}">
                <a16:creationId xmlns:a16="http://schemas.microsoft.com/office/drawing/2014/main" id="{0EBFC432-219E-E147-8ABF-74D0BC4B9F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1054152"/>
              </p:ext>
            </p:extLst>
          </p:nvPr>
        </p:nvGraphicFramePr>
        <p:xfrm>
          <a:off x="457200" y="1839261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7" name="Título 1"/>
          <p:cNvSpPr txBox="1">
            <a:spLocks/>
          </p:cNvSpPr>
          <p:nvPr/>
        </p:nvSpPr>
        <p:spPr>
          <a:xfrm>
            <a:off x="268257" y="817248"/>
            <a:ext cx="8556406" cy="759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/>
            <a:r>
              <a:rPr lang="es-ES" sz="3200" b="1" dirty="0">
                <a:solidFill>
                  <a:srgbClr val="5639B0"/>
                </a:solidFill>
              </a:rPr>
              <a:t>3. Desempeño</a:t>
            </a:r>
            <a:endParaRPr lang="es-ES" sz="1600" dirty="0">
              <a:solidFill>
                <a:srgbClr val="5639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845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82020" y="948826"/>
            <a:ext cx="8229600" cy="1074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chemeClr val="accent4">
                    <a:lumMod val="75000"/>
                  </a:schemeClr>
                </a:solidFill>
              </a:rPr>
              <a:t>3. Desempeño </a:t>
            </a:r>
          </a:p>
          <a:p>
            <a:r>
              <a:rPr lang="es-E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Estrategia de Inversión: Priorización de 3 ejes</a:t>
            </a:r>
          </a:p>
        </p:txBody>
      </p:sp>
      <p:pic>
        <p:nvPicPr>
          <p:cNvPr id="7" name="Imagen 5">
            <a:extLst>
              <a:ext uri="{FF2B5EF4-FFF2-40B4-BE49-F238E27FC236}">
                <a16:creationId xmlns:a16="http://schemas.microsoft.com/office/drawing/2014/main" id="{78223A31-7DBC-4EC5-95F3-9BED60002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2758" y="2306745"/>
            <a:ext cx="7408862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0" y="6606482"/>
            <a:ext cx="9148600" cy="276918"/>
          </a:xfrm>
          <a:prstGeom prst="rect">
            <a:avLst/>
          </a:prstGeom>
          <a:solidFill>
            <a:srgbClr val="5639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48396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4600" y="6581082"/>
            <a:ext cx="9148600" cy="276918"/>
          </a:xfrm>
          <a:prstGeom prst="rect">
            <a:avLst/>
          </a:prstGeom>
          <a:solidFill>
            <a:srgbClr val="5639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165234" y="846441"/>
            <a:ext cx="8277227" cy="759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/>
            <a:r>
              <a:rPr lang="es-ES" sz="3200" b="1" dirty="0">
                <a:solidFill>
                  <a:srgbClr val="5639B0"/>
                </a:solidFill>
              </a:rPr>
              <a:t>3. Desempeño</a:t>
            </a:r>
            <a:endParaRPr lang="es-ES" sz="1600" dirty="0">
              <a:solidFill>
                <a:srgbClr val="5639B0"/>
              </a:solidFill>
            </a:endParaRPr>
          </a:p>
        </p:txBody>
      </p:sp>
      <p:graphicFrame>
        <p:nvGraphicFramePr>
          <p:cNvPr id="6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9325838"/>
              </p:ext>
            </p:extLst>
          </p:nvPr>
        </p:nvGraphicFramePr>
        <p:xfrm>
          <a:off x="457199" y="1551782"/>
          <a:ext cx="8403021" cy="4900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05238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4600" y="6581082"/>
            <a:ext cx="9148600" cy="276918"/>
          </a:xfrm>
          <a:prstGeom prst="rect">
            <a:avLst/>
          </a:prstGeom>
          <a:solidFill>
            <a:srgbClr val="5639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275169" y="1386973"/>
            <a:ext cx="8484249" cy="4449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GT" altLang="es-GT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Situación de las Finazas Públicas 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Imagen 7" descr="Captura de pantalla 2019-08-30 a las 21.10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369" y="2182867"/>
            <a:ext cx="6877423" cy="4190027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176462" y="802644"/>
            <a:ext cx="8556406" cy="759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/>
            <a:r>
              <a:rPr lang="es-ES" sz="3200" b="1" dirty="0">
                <a:solidFill>
                  <a:srgbClr val="5639B0"/>
                </a:solidFill>
              </a:rPr>
              <a:t>3. Desempeño</a:t>
            </a:r>
            <a:endParaRPr lang="es-ES" sz="1600" dirty="0">
              <a:solidFill>
                <a:srgbClr val="5639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523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6614063"/>
            <a:ext cx="9144000" cy="2439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A4928459-0F58-6943-8526-6643DD0ED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18873"/>
            <a:ext cx="8229600" cy="1074140"/>
          </a:xfrm>
        </p:spPr>
        <p:txBody>
          <a:bodyPr>
            <a:noAutofit/>
          </a:bodyPr>
          <a:lstStyle/>
          <a:p>
            <a:r>
              <a:rPr lang="es-ES" sz="2800" b="1" dirty="0">
                <a:solidFill>
                  <a:schemeClr val="accent5">
                    <a:lumMod val="75000"/>
                  </a:schemeClr>
                </a:solidFill>
              </a:rPr>
              <a:t>1.  Gestión eficiente de las finanzas públicas</a:t>
            </a:r>
            <a:br>
              <a:rPr lang="es-ES" sz="2400" dirty="0">
                <a:solidFill>
                  <a:srgbClr val="31859C"/>
                </a:solidFill>
              </a:rPr>
            </a:br>
            <a:r>
              <a:rPr lang="es-ES" sz="2000" b="1" dirty="0">
                <a:solidFill>
                  <a:schemeClr val="bg1">
                    <a:lumMod val="50000"/>
                  </a:schemeClr>
                </a:solidFill>
              </a:rPr>
              <a:t>Ingresos</a:t>
            </a:r>
          </a:p>
        </p:txBody>
      </p:sp>
      <p:graphicFrame>
        <p:nvGraphicFramePr>
          <p:cNvPr id="14" name="4 Gráfico">
            <a:extLst>
              <a:ext uri="{FF2B5EF4-FFF2-40B4-BE49-F238E27FC236}">
                <a16:creationId xmlns:a16="http://schemas.microsoft.com/office/drawing/2014/main" id="{AA752704-710E-7E41-9635-34D4870963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4175612"/>
              </p:ext>
            </p:extLst>
          </p:nvPr>
        </p:nvGraphicFramePr>
        <p:xfrm>
          <a:off x="457200" y="3967629"/>
          <a:ext cx="7881229" cy="2816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10 CuadroTexto"/>
          <p:cNvSpPr txBox="1"/>
          <p:nvPr/>
        </p:nvSpPr>
        <p:spPr>
          <a:xfrm>
            <a:off x="1719618" y="3894213"/>
            <a:ext cx="2057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b="1" dirty="0">
                <a:solidFill>
                  <a:schemeClr val="bg1">
                    <a:lumMod val="50000"/>
                  </a:schemeClr>
                </a:solidFill>
              </a:rPr>
              <a:t>Ingresos en % 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8C92E8B0-1A1E-3848-80E7-BA5D66CAEF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640"/>
          <a:stretch/>
        </p:blipFill>
        <p:spPr>
          <a:xfrm>
            <a:off x="1715178" y="1992138"/>
            <a:ext cx="5686844" cy="115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238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4600" y="6581082"/>
            <a:ext cx="9148600" cy="276918"/>
          </a:xfrm>
          <a:prstGeom prst="rect">
            <a:avLst/>
          </a:prstGeom>
          <a:solidFill>
            <a:srgbClr val="5639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268257" y="1386973"/>
            <a:ext cx="8484249" cy="4449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GT" altLang="es-GT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Situación de las Finazas Públicas 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Imagen 8" descr="Captura de pantalla 2019-08-30 a las 21.10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8154" y="1831961"/>
            <a:ext cx="6826064" cy="4562109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268257" y="817248"/>
            <a:ext cx="8556406" cy="759260"/>
          </a:xfrm>
        </p:spPr>
        <p:txBody>
          <a:bodyPr>
            <a:noAutofit/>
          </a:bodyPr>
          <a:lstStyle/>
          <a:p>
            <a:pPr marL="514350" indent="-514350"/>
            <a:r>
              <a:rPr lang="es-ES" sz="3200" b="1" dirty="0">
                <a:solidFill>
                  <a:srgbClr val="5639B0"/>
                </a:solidFill>
              </a:rPr>
              <a:t>3. Desempeño</a:t>
            </a:r>
            <a:endParaRPr lang="es-ES" sz="1600" dirty="0">
              <a:solidFill>
                <a:srgbClr val="5639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647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BCEE5">
                <a:lumMod val="76000"/>
                <a:lumOff val="24000"/>
              </a:srgbClr>
            </a:gs>
            <a:gs pos="22000">
              <a:schemeClr val="accent1">
                <a:lumMod val="5000"/>
                <a:lumOff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Rectángulo"/>
          <p:cNvSpPr txBox="1">
            <a:spLocks/>
          </p:cNvSpPr>
          <p:nvPr/>
        </p:nvSpPr>
        <p:spPr bwMode="auto">
          <a:xfrm>
            <a:off x="174626" y="576997"/>
            <a:ext cx="8842375" cy="676687"/>
          </a:xfrm>
          <a:prstGeom prst="rect">
            <a:avLst/>
          </a:prstGeom>
          <a:ln w="38100" cap="flat" cmpd="sng" algn="ctr">
            <a:solidFill>
              <a:schemeClr val="lt1"/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8288" tIns="0" rIns="0" bIns="0" anchor="ctr"/>
          <a:lstStyle/>
          <a:p>
            <a:pPr algn="ctr"/>
            <a:r>
              <a:rPr lang="es-ES" dirty="0">
                <a:solidFill>
                  <a:srgbClr val="FFFFFF"/>
                </a:solidFill>
                <a:latin typeface="Antique Olive"/>
                <a:cs typeface="Arial" charset="0"/>
              </a:rPr>
              <a:t>Medicamentos se mantiene en niveles aceptables en los Hospitales San Juan de Dios + Regionales Xela, Zacapa, Escuintla y Cobán </a:t>
            </a:r>
            <a:endParaRPr lang="es-ES" sz="1400" dirty="0">
              <a:solidFill>
                <a:srgbClr val="FFFFFF"/>
              </a:solidFill>
              <a:latin typeface="Antique Olive"/>
              <a:cs typeface="Arial" charset="0"/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0E630F0D-0192-44CD-89F1-3371648D1F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322"/>
          <a:stretch/>
        </p:blipFill>
        <p:spPr>
          <a:xfrm>
            <a:off x="826871" y="1253684"/>
            <a:ext cx="7537884" cy="4738388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280B9777-9F53-4396-BBAF-7E4D20CA68F0}"/>
              </a:ext>
            </a:extLst>
          </p:cNvPr>
          <p:cNvSpPr txBox="1"/>
          <p:nvPr/>
        </p:nvSpPr>
        <p:spPr>
          <a:xfrm>
            <a:off x="654056" y="6151824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dirty="0"/>
              <a:t>Inicio mayo 2016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8AFA1701-28CF-43C0-B054-65125E3DD6D7}"/>
              </a:ext>
            </a:extLst>
          </p:cNvPr>
          <p:cNvSpPr txBox="1"/>
          <p:nvPr/>
        </p:nvSpPr>
        <p:spPr>
          <a:xfrm>
            <a:off x="3163888" y="612451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dirty="0"/>
              <a:t>Mayo 2017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A617B44C-1DFD-4E04-B18E-214ADC042957}"/>
              </a:ext>
            </a:extLst>
          </p:cNvPr>
          <p:cNvSpPr txBox="1"/>
          <p:nvPr/>
        </p:nvSpPr>
        <p:spPr>
          <a:xfrm>
            <a:off x="5359401" y="6116402"/>
            <a:ext cx="1495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dirty="0"/>
              <a:t>Mayo 2018</a:t>
            </a:r>
          </a:p>
        </p:txBody>
      </p:sp>
      <p:cxnSp>
        <p:nvCxnSpPr>
          <p:cNvPr id="9" name="Straight Connector 6">
            <a:extLst>
              <a:ext uri="{FF2B5EF4-FFF2-40B4-BE49-F238E27FC236}">
                <a16:creationId xmlns:a16="http://schemas.microsoft.com/office/drawing/2014/main" id="{3C2AF028-042E-48CB-9E1C-0A1FBDF5AA09}"/>
              </a:ext>
            </a:extLst>
          </p:cNvPr>
          <p:cNvCxnSpPr>
            <a:cxnSpLocks/>
          </p:cNvCxnSpPr>
          <p:nvPr/>
        </p:nvCxnSpPr>
        <p:spPr>
          <a:xfrm>
            <a:off x="1244601" y="1430857"/>
            <a:ext cx="0" cy="4419674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1">
            <a:extLst>
              <a:ext uri="{FF2B5EF4-FFF2-40B4-BE49-F238E27FC236}">
                <a16:creationId xmlns:a16="http://schemas.microsoft.com/office/drawing/2014/main" id="{BBCD5E17-9A22-40C1-A33A-D129DA17CCD1}"/>
              </a:ext>
            </a:extLst>
          </p:cNvPr>
          <p:cNvSpPr txBox="1"/>
          <p:nvPr/>
        </p:nvSpPr>
        <p:spPr>
          <a:xfrm>
            <a:off x="7045320" y="6116402"/>
            <a:ext cx="1495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dirty="0"/>
              <a:t>Julio 2019</a:t>
            </a:r>
          </a:p>
        </p:txBody>
      </p:sp>
      <p:cxnSp>
        <p:nvCxnSpPr>
          <p:cNvPr id="11" name="Straight Connector 14">
            <a:extLst>
              <a:ext uri="{FF2B5EF4-FFF2-40B4-BE49-F238E27FC236}">
                <a16:creationId xmlns:a16="http://schemas.microsoft.com/office/drawing/2014/main" id="{944655E7-C7B4-45C0-9B5C-32F6A149BA28}"/>
              </a:ext>
            </a:extLst>
          </p:cNvPr>
          <p:cNvCxnSpPr>
            <a:cxnSpLocks/>
          </p:cNvCxnSpPr>
          <p:nvPr/>
        </p:nvCxnSpPr>
        <p:spPr>
          <a:xfrm>
            <a:off x="5892801" y="1413041"/>
            <a:ext cx="0" cy="4419674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5">
            <a:extLst>
              <a:ext uri="{FF2B5EF4-FFF2-40B4-BE49-F238E27FC236}">
                <a16:creationId xmlns:a16="http://schemas.microsoft.com/office/drawing/2014/main" id="{B8C567AE-AB66-4841-9E2B-C0D7C9AA0EDE}"/>
              </a:ext>
            </a:extLst>
          </p:cNvPr>
          <p:cNvCxnSpPr>
            <a:cxnSpLocks/>
          </p:cNvCxnSpPr>
          <p:nvPr/>
        </p:nvCxnSpPr>
        <p:spPr>
          <a:xfrm>
            <a:off x="3530601" y="1430857"/>
            <a:ext cx="0" cy="4419674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6">
            <a:extLst>
              <a:ext uri="{FF2B5EF4-FFF2-40B4-BE49-F238E27FC236}">
                <a16:creationId xmlns:a16="http://schemas.microsoft.com/office/drawing/2014/main" id="{D004B102-A43D-45AE-B0F1-DCAD0E214820}"/>
              </a:ext>
            </a:extLst>
          </p:cNvPr>
          <p:cNvCxnSpPr>
            <a:cxnSpLocks/>
          </p:cNvCxnSpPr>
          <p:nvPr/>
        </p:nvCxnSpPr>
        <p:spPr>
          <a:xfrm>
            <a:off x="7833722" y="1413041"/>
            <a:ext cx="0" cy="4419674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ángulo 13"/>
          <p:cNvSpPr/>
          <p:nvPr/>
        </p:nvSpPr>
        <p:spPr>
          <a:xfrm>
            <a:off x="-4600" y="6581082"/>
            <a:ext cx="9148600" cy="276918"/>
          </a:xfrm>
          <a:prstGeom prst="rect">
            <a:avLst/>
          </a:prstGeom>
          <a:solidFill>
            <a:srgbClr val="5639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5657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5FDFB-AB01-47F2-A324-1E589B7E9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48414"/>
            <a:ext cx="9112469" cy="852489"/>
          </a:xfrm>
        </p:spPr>
        <p:txBody>
          <a:bodyPr>
            <a:noAutofit/>
          </a:bodyPr>
          <a:lstStyle/>
          <a:p>
            <a:pPr algn="ctr"/>
            <a:r>
              <a:rPr lang="es-GT" sz="1800" dirty="0"/>
              <a:t>Hospital de Escuintla ha mantenido el inventario de medicamentos adecuado a sus consumos </a:t>
            </a:r>
          </a:p>
        </p:txBody>
      </p:sp>
      <p:graphicFrame>
        <p:nvGraphicFramePr>
          <p:cNvPr id="4" name="Gráfico 2">
            <a:extLst>
              <a:ext uri="{FF2B5EF4-FFF2-40B4-BE49-F238E27FC236}">
                <a16:creationId xmlns:a16="http://schemas.microsoft.com/office/drawing/2014/main" id="{D2883063-E66D-4E93-9386-94E36C9B47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4903335"/>
              </p:ext>
            </p:extLst>
          </p:nvPr>
        </p:nvGraphicFramePr>
        <p:xfrm>
          <a:off x="762000" y="1481662"/>
          <a:ext cx="7753350" cy="4968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ángulo 4"/>
          <p:cNvSpPr/>
          <p:nvPr/>
        </p:nvSpPr>
        <p:spPr>
          <a:xfrm>
            <a:off x="-4600" y="6581082"/>
            <a:ext cx="9148600" cy="276918"/>
          </a:xfrm>
          <a:prstGeom prst="rect">
            <a:avLst/>
          </a:prstGeom>
          <a:solidFill>
            <a:srgbClr val="5639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15020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BCEE5">
                <a:lumMod val="76000"/>
                <a:lumOff val="24000"/>
              </a:srgbClr>
            </a:gs>
            <a:gs pos="22000">
              <a:schemeClr val="accent1">
                <a:lumMod val="5000"/>
                <a:lumOff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 Rectángulo"/>
          <p:cNvSpPr txBox="1">
            <a:spLocks/>
          </p:cNvSpPr>
          <p:nvPr/>
        </p:nvSpPr>
        <p:spPr bwMode="auto">
          <a:xfrm>
            <a:off x="0" y="0"/>
            <a:ext cx="9143999" cy="777996"/>
          </a:xfrm>
          <a:prstGeom prst="rect">
            <a:avLst/>
          </a:prstGeom>
          <a:solidFill>
            <a:schemeClr val="accent1"/>
          </a:solidFill>
        </p:spPr>
        <p:txBody>
          <a:bodyPr anchor="ctr" anchorCtr="1"/>
          <a:lstStyle>
            <a:defPPr>
              <a:defRPr lang="en-US"/>
            </a:defPPr>
            <a:lvl1pPr>
              <a:spcBef>
                <a:spcPct val="0"/>
              </a:spcBef>
              <a:buNone/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Calibri"/>
              </a:rPr>
              <a:t>Mejoras en la disponibilidad</a:t>
            </a:r>
            <a:r>
              <a:rPr kumimoji="0" lang="es-ES" sz="1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Calibri"/>
              </a:rPr>
              <a:t> de medicamentos e insumos médicos impactan en indicadores de e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Calibri"/>
              </a:rPr>
              <a:t>ficiencia</a:t>
            </a:r>
            <a:r>
              <a:rPr kumimoji="0" lang="es-ES" sz="1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Calibri"/>
              </a:rPr>
              <a:t> en la prestación de servicios de salud en los hospitales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Calibri"/>
              </a:rPr>
              <a:t>(Fuente: Estadísticas producción hospitalaria, Supervisión Hospitales, MSPAS)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Calibri"/>
            </a:endParaRPr>
          </a:p>
        </p:txBody>
      </p:sp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7808361"/>
              </p:ext>
            </p:extLst>
          </p:nvPr>
        </p:nvGraphicFramePr>
        <p:xfrm>
          <a:off x="1219215" y="895348"/>
          <a:ext cx="4850674" cy="1871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Grá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2022415"/>
              </p:ext>
            </p:extLst>
          </p:nvPr>
        </p:nvGraphicFramePr>
        <p:xfrm>
          <a:off x="6269424" y="891538"/>
          <a:ext cx="2569782" cy="1252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Grá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7668330"/>
              </p:ext>
            </p:extLst>
          </p:nvPr>
        </p:nvGraphicFramePr>
        <p:xfrm>
          <a:off x="1219215" y="2909746"/>
          <a:ext cx="4850674" cy="1871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Gráfico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2041774"/>
              </p:ext>
            </p:extLst>
          </p:nvPr>
        </p:nvGraphicFramePr>
        <p:xfrm>
          <a:off x="6269424" y="2909746"/>
          <a:ext cx="2569782" cy="1252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Gráfico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6370983"/>
              </p:ext>
            </p:extLst>
          </p:nvPr>
        </p:nvGraphicFramePr>
        <p:xfrm>
          <a:off x="1238809" y="4886592"/>
          <a:ext cx="4831080" cy="1871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0" name="Gráfico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6181198"/>
              </p:ext>
            </p:extLst>
          </p:nvPr>
        </p:nvGraphicFramePr>
        <p:xfrm>
          <a:off x="6269423" y="4886591"/>
          <a:ext cx="2569783" cy="1252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1" name="Abrir llave 20"/>
          <p:cNvSpPr/>
          <p:nvPr/>
        </p:nvSpPr>
        <p:spPr>
          <a:xfrm>
            <a:off x="827314" y="891538"/>
            <a:ext cx="296092" cy="3995053"/>
          </a:xfrm>
          <a:prstGeom prst="leftBrace">
            <a:avLst>
              <a:gd name="adj1" fmla="val 158333"/>
              <a:gd name="adj2" fmla="val 50000"/>
            </a:avLst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GT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2" name="Abrir llave 21"/>
          <p:cNvSpPr/>
          <p:nvPr/>
        </p:nvSpPr>
        <p:spPr>
          <a:xfrm>
            <a:off x="827314" y="5000133"/>
            <a:ext cx="296092" cy="1757711"/>
          </a:xfrm>
          <a:prstGeom prst="leftBrace">
            <a:avLst>
              <a:gd name="adj1" fmla="val 158333"/>
              <a:gd name="adj2" fmla="val 50000"/>
            </a:avLst>
          </a:prstGeom>
          <a:ln w="57150">
            <a:solidFill>
              <a:srgbClr val="D00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3" name="Rectángulo 22"/>
          <p:cNvSpPr/>
          <p:nvPr/>
        </p:nvSpPr>
        <p:spPr>
          <a:xfrm rot="16200000">
            <a:off x="-746993" y="2719788"/>
            <a:ext cx="22719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GT" sz="1600" b="1" dirty="0">
                <a:solidFill>
                  <a:schemeClr val="accent3">
                    <a:lumMod val="75000"/>
                  </a:schemeClr>
                </a:solidFill>
              </a:rPr>
              <a:t>Hospitales con proyecto </a:t>
            </a:r>
            <a:endParaRPr lang="es-GT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4" name="Rectángulo 23"/>
          <p:cNvSpPr/>
          <p:nvPr/>
        </p:nvSpPr>
        <p:spPr>
          <a:xfrm rot="16200000">
            <a:off x="-623320" y="5709711"/>
            <a:ext cx="20229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GT" sz="1600" b="1" dirty="0">
                <a:solidFill>
                  <a:srgbClr val="D00042"/>
                </a:solidFill>
              </a:rPr>
              <a:t>Hospital sin proyecto </a:t>
            </a:r>
            <a:endParaRPr lang="es-GT" sz="1600" dirty="0">
              <a:solidFill>
                <a:srgbClr val="D000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9578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314653" y="1388533"/>
            <a:ext cx="8584911" cy="4897277"/>
            <a:chOff x="0" y="1062527"/>
            <a:chExt cx="9156399" cy="5223283"/>
          </a:xfrm>
        </p:grpSpPr>
        <p:grpSp>
          <p:nvGrpSpPr>
            <p:cNvPr id="4" name="Group 54"/>
            <p:cNvGrpSpPr/>
            <p:nvPr/>
          </p:nvGrpSpPr>
          <p:grpSpPr>
            <a:xfrm>
              <a:off x="620195" y="1478221"/>
              <a:ext cx="4752376" cy="1872835"/>
              <a:chOff x="150482" y="1236128"/>
              <a:chExt cx="7523263" cy="3243225"/>
            </a:xfrm>
          </p:grpSpPr>
          <p:sp>
            <p:nvSpPr>
              <p:cNvPr id="5" name="TextBox 47"/>
              <p:cNvSpPr txBox="1"/>
              <p:nvPr/>
            </p:nvSpPr>
            <p:spPr>
              <a:xfrm>
                <a:off x="720842" y="1559293"/>
                <a:ext cx="1398746" cy="8794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/>
                <a:r>
                  <a:rPr lang="es-GT" sz="2700" dirty="0">
                    <a:solidFill>
                      <a:srgbClr val="1F497D"/>
                    </a:solidFill>
                  </a:rPr>
                  <a:t>2016</a:t>
                </a:r>
                <a:endParaRPr lang="en-US" sz="2700" dirty="0">
                  <a:solidFill>
                    <a:srgbClr val="1F497D"/>
                  </a:solidFill>
                </a:endParaRPr>
              </a:p>
            </p:txBody>
          </p:sp>
          <p:sp>
            <p:nvSpPr>
              <p:cNvPr id="6" name="TextBox 49"/>
              <p:cNvSpPr txBox="1"/>
              <p:nvPr/>
            </p:nvSpPr>
            <p:spPr>
              <a:xfrm>
                <a:off x="5982565" y="1559291"/>
                <a:ext cx="1398746" cy="8794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/>
                <a:r>
                  <a:rPr lang="es-GT" sz="2700" dirty="0">
                    <a:solidFill>
                      <a:srgbClr val="1F497D"/>
                    </a:solidFill>
                  </a:rPr>
                  <a:t>2017</a:t>
                </a:r>
                <a:endParaRPr lang="en-US" sz="2700" dirty="0">
                  <a:solidFill>
                    <a:srgbClr val="1F497D"/>
                  </a:solidFill>
                </a:endParaRPr>
              </a:p>
            </p:txBody>
          </p:sp>
          <p:pic>
            <p:nvPicPr>
              <p:cNvPr id="7" name="Picture 2" descr="Image result for hospital bed vector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6243" y="1236128"/>
                <a:ext cx="2991742" cy="29917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Box 52"/>
              <p:cNvSpPr txBox="1"/>
              <p:nvPr/>
            </p:nvSpPr>
            <p:spPr>
              <a:xfrm>
                <a:off x="150482" y="2340591"/>
                <a:ext cx="2261543" cy="1439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/>
                <a:r>
                  <a:rPr lang="es-GT" sz="2400" dirty="0"/>
                  <a:t>8</a:t>
                </a:r>
              </a:p>
              <a:p>
                <a:pPr algn="just"/>
                <a:r>
                  <a:rPr lang="es-GT" sz="1200" dirty="0"/>
                  <a:t>Días Cama Ocupada</a:t>
                </a:r>
              </a:p>
              <a:p>
                <a:pPr algn="just"/>
                <a:r>
                  <a:rPr lang="es-GT" sz="1200" dirty="0"/>
                  <a:t>(DCO)</a:t>
                </a:r>
              </a:p>
            </p:txBody>
          </p:sp>
          <p:sp>
            <p:nvSpPr>
              <p:cNvPr id="9" name="TextBox 53"/>
              <p:cNvSpPr txBox="1"/>
              <p:nvPr/>
            </p:nvSpPr>
            <p:spPr>
              <a:xfrm>
                <a:off x="5412202" y="2340591"/>
                <a:ext cx="2261543" cy="1439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/>
                <a:r>
                  <a:rPr lang="es-GT" sz="2400" dirty="0"/>
                  <a:t>6</a:t>
                </a:r>
              </a:p>
              <a:p>
                <a:pPr algn="just"/>
                <a:r>
                  <a:rPr lang="es-GT" sz="1200" dirty="0"/>
                  <a:t>Días Cama Ocupada</a:t>
                </a:r>
              </a:p>
              <a:p>
                <a:pPr algn="just"/>
                <a:r>
                  <a:rPr lang="es-GT" sz="1200" dirty="0"/>
                  <a:t>(DCO)</a:t>
                </a:r>
              </a:p>
            </p:txBody>
          </p:sp>
          <p:sp>
            <p:nvSpPr>
              <p:cNvPr id="10" name="TextBox 50"/>
              <p:cNvSpPr txBox="1"/>
              <p:nvPr/>
            </p:nvSpPr>
            <p:spPr>
              <a:xfrm>
                <a:off x="3376549" y="3519984"/>
                <a:ext cx="1347993" cy="959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/>
                <a:r>
                  <a:rPr lang="es-GT" sz="3000" dirty="0">
                    <a:solidFill>
                      <a:schemeClr val="accent6"/>
                    </a:solidFill>
                  </a:rPr>
                  <a:t>25%</a:t>
                </a:r>
                <a:endParaRPr lang="en-US" sz="3000" dirty="0">
                  <a:solidFill>
                    <a:schemeClr val="accent6"/>
                  </a:solidFill>
                </a:endParaRPr>
              </a:p>
            </p:txBody>
          </p:sp>
        </p:grpSp>
        <p:sp>
          <p:nvSpPr>
            <p:cNvPr id="11" name="Right Brace 56"/>
            <p:cNvSpPr/>
            <p:nvPr/>
          </p:nvSpPr>
          <p:spPr>
            <a:xfrm rot="5400000">
              <a:off x="2686456" y="1238476"/>
              <a:ext cx="498456" cy="4484425"/>
            </a:xfrm>
            <a:prstGeom prst="rightBrace">
              <a:avLst/>
            </a:prstGeom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/>
              <a:endParaRPr lang="en-US" sz="1350"/>
            </a:p>
          </p:txBody>
        </p:sp>
        <p:grpSp>
          <p:nvGrpSpPr>
            <p:cNvPr id="12" name="Group 58"/>
            <p:cNvGrpSpPr/>
            <p:nvPr/>
          </p:nvGrpSpPr>
          <p:grpSpPr>
            <a:xfrm>
              <a:off x="431878" y="3905826"/>
              <a:ext cx="1780721" cy="608385"/>
              <a:chOff x="1131603" y="3165986"/>
              <a:chExt cx="2374295" cy="811179"/>
            </a:xfrm>
          </p:grpSpPr>
          <p:pic>
            <p:nvPicPr>
              <p:cNvPr id="13" name="Picture 59"/>
              <p:cNvPicPr>
                <a:picLocks noChangeAspect="1"/>
              </p:cNvPicPr>
              <p:nvPr/>
            </p:nvPicPr>
            <p:blipFill rotWithShape="1">
              <a:blip r:embed="rId3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419" t="4445" r="7276" b="18566"/>
              <a:stretch/>
            </p:blipFill>
            <p:spPr>
              <a:xfrm>
                <a:off x="1779638" y="3165987"/>
                <a:ext cx="446664" cy="403123"/>
              </a:xfrm>
              <a:prstGeom prst="rect">
                <a:avLst/>
              </a:prstGeom>
            </p:spPr>
          </p:pic>
          <p:pic>
            <p:nvPicPr>
              <p:cNvPr id="14" name="Picture 60"/>
              <p:cNvPicPr>
                <a:picLocks noChangeAspect="1"/>
              </p:cNvPicPr>
              <p:nvPr/>
            </p:nvPicPr>
            <p:blipFill rotWithShape="1">
              <a:blip r:embed="rId3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419" t="4445" r="7276" b="18566"/>
              <a:stretch/>
            </p:blipFill>
            <p:spPr>
              <a:xfrm>
                <a:off x="2196104" y="3165986"/>
                <a:ext cx="446664" cy="403123"/>
              </a:xfrm>
              <a:prstGeom prst="rect">
                <a:avLst/>
              </a:prstGeom>
            </p:spPr>
          </p:pic>
          <p:pic>
            <p:nvPicPr>
              <p:cNvPr id="15" name="Picture 61"/>
              <p:cNvPicPr>
                <a:picLocks noChangeAspect="1"/>
              </p:cNvPicPr>
              <p:nvPr/>
            </p:nvPicPr>
            <p:blipFill rotWithShape="1">
              <a:blip r:embed="rId3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419" t="4445" r="7276" b="18566"/>
              <a:stretch/>
            </p:blipFill>
            <p:spPr>
              <a:xfrm>
                <a:off x="2617484" y="3165986"/>
                <a:ext cx="446664" cy="403123"/>
              </a:xfrm>
              <a:prstGeom prst="rect">
                <a:avLst/>
              </a:prstGeom>
            </p:spPr>
          </p:pic>
          <p:pic>
            <p:nvPicPr>
              <p:cNvPr id="16" name="Picture 62"/>
              <p:cNvPicPr>
                <a:picLocks noChangeAspect="1"/>
              </p:cNvPicPr>
              <p:nvPr/>
            </p:nvPicPr>
            <p:blipFill rotWithShape="1">
              <a:blip r:embed="rId3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419" t="4445" r="7276" b="18566"/>
              <a:stretch/>
            </p:blipFill>
            <p:spPr>
              <a:xfrm>
                <a:off x="3059234" y="3165986"/>
                <a:ext cx="446664" cy="403123"/>
              </a:xfrm>
              <a:prstGeom prst="rect">
                <a:avLst/>
              </a:prstGeom>
            </p:spPr>
          </p:pic>
          <p:pic>
            <p:nvPicPr>
              <p:cNvPr id="17" name="Picture 63"/>
              <p:cNvPicPr>
                <a:picLocks noChangeAspect="1"/>
              </p:cNvPicPr>
              <p:nvPr/>
            </p:nvPicPr>
            <p:blipFill rotWithShape="1">
              <a:blip r:embed="rId3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419" t="4445" r="7276" b="18566"/>
              <a:stretch/>
            </p:blipFill>
            <p:spPr>
              <a:xfrm>
                <a:off x="1972772" y="3569109"/>
                <a:ext cx="446664" cy="403123"/>
              </a:xfrm>
              <a:prstGeom prst="rect">
                <a:avLst/>
              </a:prstGeom>
            </p:spPr>
          </p:pic>
          <p:pic>
            <p:nvPicPr>
              <p:cNvPr id="18" name="Picture 64"/>
              <p:cNvPicPr>
                <a:picLocks noChangeAspect="1"/>
              </p:cNvPicPr>
              <p:nvPr/>
            </p:nvPicPr>
            <p:blipFill rotWithShape="1">
              <a:blip r:embed="rId3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419" t="4445" r="7276" b="18566"/>
              <a:stretch/>
            </p:blipFill>
            <p:spPr>
              <a:xfrm>
                <a:off x="2404337" y="3561734"/>
                <a:ext cx="446664" cy="403123"/>
              </a:xfrm>
              <a:prstGeom prst="rect">
                <a:avLst/>
              </a:prstGeom>
            </p:spPr>
          </p:pic>
          <p:pic>
            <p:nvPicPr>
              <p:cNvPr id="19" name="Picture 65"/>
              <p:cNvPicPr>
                <a:picLocks noChangeAspect="1"/>
              </p:cNvPicPr>
              <p:nvPr/>
            </p:nvPicPr>
            <p:blipFill rotWithShape="1">
              <a:blip r:embed="rId3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419" t="4445" r="7276" b="18566"/>
              <a:stretch/>
            </p:blipFill>
            <p:spPr>
              <a:xfrm>
                <a:off x="2848544" y="3569109"/>
                <a:ext cx="446664" cy="403123"/>
              </a:xfrm>
              <a:prstGeom prst="rect">
                <a:avLst/>
              </a:prstGeom>
            </p:spPr>
          </p:pic>
          <p:sp>
            <p:nvSpPr>
              <p:cNvPr id="20" name="TextBox 66"/>
              <p:cNvSpPr txBox="1"/>
              <p:nvPr/>
            </p:nvSpPr>
            <p:spPr>
              <a:xfrm>
                <a:off x="1131603" y="3176947"/>
                <a:ext cx="532624" cy="800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/>
                <a:r>
                  <a:rPr lang="es-GT" sz="3300" dirty="0"/>
                  <a:t>7</a:t>
                </a:r>
                <a:endParaRPr lang="en-US" sz="3300" dirty="0"/>
              </a:p>
            </p:txBody>
          </p:sp>
        </p:grpSp>
        <p:sp>
          <p:nvSpPr>
            <p:cNvPr id="21" name="Striped Right Arrow 57"/>
            <p:cNvSpPr/>
            <p:nvPr/>
          </p:nvSpPr>
          <p:spPr>
            <a:xfrm>
              <a:off x="2389663" y="4049851"/>
              <a:ext cx="626807" cy="316634"/>
            </a:xfrm>
            <a:prstGeom prst="stripedRightArrow">
              <a:avLst/>
            </a:prstGeom>
            <a:solidFill>
              <a:srgbClr val="2E6C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1350"/>
            </a:p>
          </p:txBody>
        </p:sp>
        <p:grpSp>
          <p:nvGrpSpPr>
            <p:cNvPr id="22" name="Group 80"/>
            <p:cNvGrpSpPr/>
            <p:nvPr/>
          </p:nvGrpSpPr>
          <p:grpSpPr>
            <a:xfrm>
              <a:off x="3187476" y="3906241"/>
              <a:ext cx="2331936" cy="920488"/>
              <a:chOff x="4891048" y="3799884"/>
              <a:chExt cx="3109248" cy="1227317"/>
            </a:xfrm>
          </p:grpSpPr>
          <p:sp>
            <p:nvSpPr>
              <p:cNvPr id="23" name="TextBox 69"/>
              <p:cNvSpPr txBox="1"/>
              <p:nvPr/>
            </p:nvSpPr>
            <p:spPr>
              <a:xfrm>
                <a:off x="4891048" y="3799884"/>
                <a:ext cx="1248633" cy="800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/>
                <a:r>
                  <a:rPr lang="es-GT" sz="3300" dirty="0"/>
                  <a:t>8.75</a:t>
                </a:r>
                <a:endParaRPr lang="en-US" sz="3300" dirty="0"/>
              </a:p>
            </p:txBody>
          </p:sp>
          <p:pic>
            <p:nvPicPr>
              <p:cNvPr id="24" name="Picture 70"/>
              <p:cNvPicPr>
                <a:picLocks noChangeAspect="1"/>
              </p:cNvPicPr>
              <p:nvPr/>
            </p:nvPicPr>
            <p:blipFill rotWithShape="1">
              <a:blip r:embed="rId3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419" t="4445" r="7276" b="18566"/>
              <a:stretch/>
            </p:blipFill>
            <p:spPr>
              <a:xfrm>
                <a:off x="6274036" y="3810846"/>
                <a:ext cx="446664" cy="403123"/>
              </a:xfrm>
              <a:prstGeom prst="rect">
                <a:avLst/>
              </a:prstGeom>
            </p:spPr>
          </p:pic>
          <p:pic>
            <p:nvPicPr>
              <p:cNvPr id="25" name="Picture 71"/>
              <p:cNvPicPr>
                <a:picLocks noChangeAspect="1"/>
              </p:cNvPicPr>
              <p:nvPr/>
            </p:nvPicPr>
            <p:blipFill rotWithShape="1">
              <a:blip r:embed="rId3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419" t="4445" r="7276" b="18566"/>
              <a:stretch/>
            </p:blipFill>
            <p:spPr>
              <a:xfrm>
                <a:off x="6690502" y="3810845"/>
                <a:ext cx="446664" cy="403123"/>
              </a:xfrm>
              <a:prstGeom prst="rect">
                <a:avLst/>
              </a:prstGeom>
            </p:spPr>
          </p:pic>
          <p:pic>
            <p:nvPicPr>
              <p:cNvPr id="26" name="Picture 72"/>
              <p:cNvPicPr>
                <a:picLocks noChangeAspect="1"/>
              </p:cNvPicPr>
              <p:nvPr/>
            </p:nvPicPr>
            <p:blipFill rotWithShape="1">
              <a:blip r:embed="rId3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419" t="4445" r="7276" b="18566"/>
              <a:stretch/>
            </p:blipFill>
            <p:spPr>
              <a:xfrm>
                <a:off x="7111882" y="3810845"/>
                <a:ext cx="446664" cy="403123"/>
              </a:xfrm>
              <a:prstGeom prst="rect">
                <a:avLst/>
              </a:prstGeom>
            </p:spPr>
          </p:pic>
          <p:pic>
            <p:nvPicPr>
              <p:cNvPr id="27" name="Picture 73"/>
              <p:cNvPicPr>
                <a:picLocks noChangeAspect="1"/>
              </p:cNvPicPr>
              <p:nvPr/>
            </p:nvPicPr>
            <p:blipFill rotWithShape="1">
              <a:blip r:embed="rId3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419" t="4445" r="7276" b="18566"/>
              <a:stretch/>
            </p:blipFill>
            <p:spPr>
              <a:xfrm>
                <a:off x="7553632" y="3810845"/>
                <a:ext cx="446664" cy="403123"/>
              </a:xfrm>
              <a:prstGeom prst="rect">
                <a:avLst/>
              </a:prstGeom>
            </p:spPr>
          </p:pic>
          <p:pic>
            <p:nvPicPr>
              <p:cNvPr id="28" name="Picture 74"/>
              <p:cNvPicPr>
                <a:picLocks noChangeAspect="1"/>
              </p:cNvPicPr>
              <p:nvPr/>
            </p:nvPicPr>
            <p:blipFill rotWithShape="1">
              <a:blip r:embed="rId3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419" t="4445" r="7276" b="18566"/>
              <a:stretch/>
            </p:blipFill>
            <p:spPr>
              <a:xfrm>
                <a:off x="6269982" y="4213968"/>
                <a:ext cx="446664" cy="403123"/>
              </a:xfrm>
              <a:prstGeom prst="rect">
                <a:avLst/>
              </a:prstGeom>
            </p:spPr>
          </p:pic>
          <p:pic>
            <p:nvPicPr>
              <p:cNvPr id="29" name="Picture 75"/>
              <p:cNvPicPr>
                <a:picLocks noChangeAspect="1"/>
              </p:cNvPicPr>
              <p:nvPr/>
            </p:nvPicPr>
            <p:blipFill rotWithShape="1">
              <a:blip r:embed="rId3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419" t="4445" r="7276" b="18566"/>
              <a:stretch/>
            </p:blipFill>
            <p:spPr>
              <a:xfrm>
                <a:off x="6694350" y="4213968"/>
                <a:ext cx="446664" cy="403123"/>
              </a:xfrm>
              <a:prstGeom prst="rect">
                <a:avLst/>
              </a:prstGeom>
            </p:spPr>
          </p:pic>
          <p:pic>
            <p:nvPicPr>
              <p:cNvPr id="30" name="Picture 76"/>
              <p:cNvPicPr>
                <a:picLocks noChangeAspect="1"/>
              </p:cNvPicPr>
              <p:nvPr/>
            </p:nvPicPr>
            <p:blipFill rotWithShape="1">
              <a:blip r:embed="rId3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419" t="4445" r="7276" b="18566"/>
              <a:stretch/>
            </p:blipFill>
            <p:spPr>
              <a:xfrm>
                <a:off x="7120573" y="4205464"/>
                <a:ext cx="446664" cy="403123"/>
              </a:xfrm>
              <a:prstGeom prst="rect">
                <a:avLst/>
              </a:prstGeom>
            </p:spPr>
          </p:pic>
          <p:pic>
            <p:nvPicPr>
              <p:cNvPr id="31" name="Picture 77"/>
              <p:cNvPicPr>
                <a:picLocks noChangeAspect="1"/>
              </p:cNvPicPr>
              <p:nvPr/>
            </p:nvPicPr>
            <p:blipFill rotWithShape="1">
              <a:blip r:embed="rId3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419" t="4445" r="7276" b="18566"/>
              <a:stretch/>
            </p:blipFill>
            <p:spPr>
              <a:xfrm>
                <a:off x="7544941" y="4205464"/>
                <a:ext cx="446664" cy="403123"/>
              </a:xfrm>
              <a:prstGeom prst="rect">
                <a:avLst/>
              </a:prstGeom>
            </p:spPr>
          </p:pic>
          <p:grpSp>
            <p:nvGrpSpPr>
              <p:cNvPr id="32" name="Group 67"/>
              <p:cNvGrpSpPr/>
              <p:nvPr/>
            </p:nvGrpSpPr>
            <p:grpSpPr>
              <a:xfrm>
                <a:off x="6269982" y="4625595"/>
                <a:ext cx="446664" cy="401606"/>
                <a:chOff x="8011785" y="3983042"/>
                <a:chExt cx="446664" cy="401606"/>
              </a:xfrm>
            </p:grpSpPr>
            <p:pic>
              <p:nvPicPr>
                <p:cNvPr id="33" name="Picture 78"/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011785" y="3983042"/>
                  <a:ext cx="446664" cy="127481"/>
                </a:xfrm>
                <a:prstGeom prst="rect">
                  <a:avLst/>
                </a:prstGeom>
              </p:spPr>
            </p:pic>
            <p:pic>
              <p:nvPicPr>
                <p:cNvPr id="34" name="Picture 79"/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7419" t="28626" r="7276" b="18566"/>
                <a:stretch/>
              </p:blipFill>
              <p:spPr>
                <a:xfrm>
                  <a:off x="8011785" y="4108142"/>
                  <a:ext cx="446664" cy="276506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35" name="Straight Arrow Connector 87"/>
            <p:cNvCxnSpPr/>
            <p:nvPr/>
          </p:nvCxnSpPr>
          <p:spPr>
            <a:xfrm flipV="1">
              <a:off x="107504" y="1078129"/>
              <a:ext cx="0" cy="4560003"/>
            </a:xfrm>
            <a:prstGeom prst="straightConnector1">
              <a:avLst/>
            </a:prstGeom>
            <a:ln w="76200">
              <a:solidFill>
                <a:srgbClr val="1F497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88"/>
            <p:cNvCxnSpPr/>
            <p:nvPr/>
          </p:nvCxnSpPr>
          <p:spPr>
            <a:xfrm>
              <a:off x="0" y="5601262"/>
              <a:ext cx="9144000" cy="0"/>
            </a:xfrm>
            <a:prstGeom prst="straightConnector1">
              <a:avLst/>
            </a:prstGeom>
            <a:ln w="76200">
              <a:solidFill>
                <a:srgbClr val="1F497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90"/>
            <p:cNvSpPr txBox="1"/>
            <p:nvPr/>
          </p:nvSpPr>
          <p:spPr>
            <a:xfrm>
              <a:off x="287764" y="1062527"/>
              <a:ext cx="104387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s-GT" sz="1350" b="1" dirty="0"/>
                <a:t>Cantidad de</a:t>
              </a:r>
            </a:p>
            <a:p>
              <a:pPr algn="just"/>
              <a:r>
                <a:rPr lang="es-GT" sz="1350" b="1" dirty="0"/>
                <a:t>Hospitales</a:t>
              </a:r>
              <a:endParaRPr lang="en-US" sz="1350" b="1" dirty="0"/>
            </a:p>
          </p:txBody>
        </p:sp>
        <p:cxnSp>
          <p:nvCxnSpPr>
            <p:cNvPr id="38" name="Straight Arrow Connector 94"/>
            <p:cNvCxnSpPr/>
            <p:nvPr/>
          </p:nvCxnSpPr>
          <p:spPr>
            <a:xfrm flipV="1">
              <a:off x="6978930" y="2651220"/>
              <a:ext cx="928377" cy="167232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104"/>
            <p:cNvSpPr/>
            <p:nvPr/>
          </p:nvSpPr>
          <p:spPr>
            <a:xfrm>
              <a:off x="6319684" y="4629265"/>
              <a:ext cx="68580" cy="685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s-GT" sz="1350" dirty="0"/>
            </a:p>
          </p:txBody>
        </p:sp>
        <p:sp>
          <p:nvSpPr>
            <p:cNvPr id="40" name="TextBox 106"/>
            <p:cNvSpPr txBox="1"/>
            <p:nvPr/>
          </p:nvSpPr>
          <p:spPr>
            <a:xfrm>
              <a:off x="564184" y="5119481"/>
              <a:ext cx="73470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GT" sz="1500" dirty="0"/>
                <a:t>2016</a:t>
              </a:r>
              <a:endParaRPr lang="en-US" sz="1500" dirty="0"/>
            </a:p>
          </p:txBody>
        </p:sp>
        <p:sp>
          <p:nvSpPr>
            <p:cNvPr id="41" name="TextBox 107"/>
            <p:cNvSpPr txBox="1"/>
            <p:nvPr/>
          </p:nvSpPr>
          <p:spPr>
            <a:xfrm>
              <a:off x="7565680" y="5118531"/>
              <a:ext cx="73470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GT" sz="1500" dirty="0"/>
                <a:t>2019</a:t>
              </a:r>
              <a:endParaRPr lang="en-US" sz="1500" dirty="0"/>
            </a:p>
          </p:txBody>
        </p:sp>
        <p:sp>
          <p:nvSpPr>
            <p:cNvPr id="42" name="TextBox 110"/>
            <p:cNvSpPr txBox="1"/>
            <p:nvPr/>
          </p:nvSpPr>
          <p:spPr>
            <a:xfrm>
              <a:off x="7169062" y="1696432"/>
              <a:ext cx="1465870" cy="763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GT" sz="4050" b="1" dirty="0">
                  <a:solidFill>
                    <a:srgbClr val="BE5108"/>
                  </a:solidFill>
                </a:rPr>
                <a:t>55</a:t>
              </a:r>
            </a:p>
          </p:txBody>
        </p:sp>
        <p:pic>
          <p:nvPicPr>
            <p:cNvPr id="43" name="Picture 111"/>
            <p:cNvPicPr>
              <a:picLocks noChangeAspect="1"/>
            </p:cNvPicPr>
            <p:nvPr/>
          </p:nvPicPr>
          <p:blipFill rotWithShape="1">
            <a:blip r:embed="rId6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01998" y="2033720"/>
              <a:ext cx="828247" cy="747509"/>
            </a:xfrm>
            <a:prstGeom prst="rect">
              <a:avLst/>
            </a:prstGeom>
          </p:spPr>
        </p:pic>
        <p:pic>
          <p:nvPicPr>
            <p:cNvPr id="44" name="Picture 112"/>
            <p:cNvPicPr>
              <a:picLocks noChangeAspect="1"/>
            </p:cNvPicPr>
            <p:nvPr/>
          </p:nvPicPr>
          <p:blipFill rotWithShape="1">
            <a:blip r:embed="rId7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419" t="4445" r="7276" b="18566"/>
            <a:stretch/>
          </p:blipFill>
          <p:spPr>
            <a:xfrm>
              <a:off x="6441462" y="4457589"/>
              <a:ext cx="617124" cy="556967"/>
            </a:xfrm>
            <a:prstGeom prst="rect">
              <a:avLst/>
            </a:prstGeom>
          </p:spPr>
        </p:pic>
        <p:sp>
          <p:nvSpPr>
            <p:cNvPr id="45" name="TextBox 113"/>
            <p:cNvSpPr txBox="1"/>
            <p:nvPr/>
          </p:nvSpPr>
          <p:spPr>
            <a:xfrm>
              <a:off x="5936356" y="4194781"/>
              <a:ext cx="734702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GT" sz="2700" dirty="0"/>
                <a:t>44</a:t>
              </a:r>
            </a:p>
          </p:txBody>
        </p:sp>
        <p:sp>
          <p:nvSpPr>
            <p:cNvPr id="46" name="TextBox 114"/>
            <p:cNvSpPr txBox="1"/>
            <p:nvPr/>
          </p:nvSpPr>
          <p:spPr>
            <a:xfrm>
              <a:off x="193238" y="4323541"/>
              <a:ext cx="8352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s-GT" sz="1200" dirty="0"/>
                <a:t>Hospitales</a:t>
              </a:r>
            </a:p>
          </p:txBody>
        </p:sp>
        <p:sp>
          <p:nvSpPr>
            <p:cNvPr id="47" name="TextBox 115"/>
            <p:cNvSpPr txBox="1"/>
            <p:nvPr/>
          </p:nvSpPr>
          <p:spPr>
            <a:xfrm>
              <a:off x="3219089" y="4323541"/>
              <a:ext cx="8352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s-GT" sz="1200" dirty="0"/>
                <a:t>Hospitales</a:t>
              </a:r>
            </a:p>
          </p:txBody>
        </p:sp>
        <p:sp>
          <p:nvSpPr>
            <p:cNvPr id="48" name="TextBox 109"/>
            <p:cNvSpPr txBox="1"/>
            <p:nvPr/>
          </p:nvSpPr>
          <p:spPr>
            <a:xfrm>
              <a:off x="7940175" y="2766536"/>
              <a:ext cx="80488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s-GT" sz="1350" b="1" u="sng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COSTO 0</a:t>
              </a:r>
              <a:endParaRPr lang="en-US" sz="1350" b="1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9" name="TextBox 51"/>
            <p:cNvSpPr txBox="1"/>
            <p:nvPr/>
          </p:nvSpPr>
          <p:spPr>
            <a:xfrm>
              <a:off x="8421697" y="5118531"/>
              <a:ext cx="73470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GT" sz="1500" b="1" dirty="0"/>
                <a:t>Año</a:t>
              </a:r>
              <a:endParaRPr lang="en-US" sz="1500" b="1" dirty="0"/>
            </a:p>
          </p:txBody>
        </p:sp>
        <p:sp>
          <p:nvSpPr>
            <p:cNvPr id="50" name="TextBox 1">
              <a:extLst>
                <a:ext uri="{FF2B5EF4-FFF2-40B4-BE49-F238E27FC236}">
                  <a16:creationId xmlns:a16="http://schemas.microsoft.com/office/drawing/2014/main" id="{77248CAA-3799-49FE-BE99-D448DBEA6978}"/>
                </a:ext>
              </a:extLst>
            </p:cNvPr>
            <p:cNvSpPr txBox="1"/>
            <p:nvPr/>
          </p:nvSpPr>
          <p:spPr>
            <a:xfrm>
              <a:off x="131183" y="5885700"/>
              <a:ext cx="8968242" cy="40011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s-ES" sz="2000" dirty="0">
                  <a:solidFill>
                    <a:prstClr val="white"/>
                  </a:solidFill>
                </a:rPr>
                <a:t>25%</a:t>
              </a:r>
              <a:r>
                <a:rPr lang="es-ES" sz="1600" dirty="0">
                  <a:solidFill>
                    <a:prstClr val="white"/>
                  </a:solidFill>
                </a:rPr>
                <a:t> de MEJORA en tiempo y </a:t>
              </a:r>
              <a:r>
                <a:rPr lang="es-ES" sz="2000" dirty="0">
                  <a:solidFill>
                    <a:prstClr val="white"/>
                  </a:solidFill>
                </a:rPr>
                <a:t>COSTO 0</a:t>
              </a:r>
              <a:r>
                <a:rPr lang="es-ES" sz="1600" dirty="0">
                  <a:solidFill>
                    <a:prstClr val="white"/>
                  </a:solidFill>
                </a:rPr>
                <a:t> de implementación</a:t>
              </a:r>
              <a:endParaRPr lang="es-GT" sz="1600" dirty="0"/>
            </a:p>
          </p:txBody>
        </p:sp>
      </p:grpSp>
      <p:sp>
        <p:nvSpPr>
          <p:cNvPr id="51" name="Rectángulo 50"/>
          <p:cNvSpPr/>
          <p:nvPr/>
        </p:nvSpPr>
        <p:spPr>
          <a:xfrm>
            <a:off x="-4600" y="6581082"/>
            <a:ext cx="9148600" cy="276918"/>
          </a:xfrm>
          <a:prstGeom prst="rect">
            <a:avLst/>
          </a:prstGeom>
          <a:solidFill>
            <a:srgbClr val="5639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94334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91DEA06E-71D3-4A20-9884-43611D6B2E01}"/>
              </a:ext>
            </a:extLst>
          </p:cNvPr>
          <p:cNvGrpSpPr/>
          <p:nvPr/>
        </p:nvGrpSpPr>
        <p:grpSpPr>
          <a:xfrm>
            <a:off x="0" y="-1555"/>
            <a:ext cx="9144000" cy="6839631"/>
            <a:chOff x="0" y="-19844"/>
            <a:chExt cx="12192000" cy="6839631"/>
          </a:xfrm>
        </p:grpSpPr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8F24B10E-A2B8-4AE4-9B91-448A9E73C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9844"/>
              <a:ext cx="12192000" cy="6839631"/>
            </a:xfrm>
            <a:prstGeom prst="rect">
              <a:avLst/>
            </a:prstGeom>
          </p:spPr>
        </p:pic>
        <p:pic>
          <p:nvPicPr>
            <p:cNvPr id="10" name="Picture 1">
              <a:extLst>
                <a:ext uri="{FF2B5EF4-FFF2-40B4-BE49-F238E27FC236}">
                  <a16:creationId xmlns:a16="http://schemas.microsoft.com/office/drawing/2014/main" id="{1ADBBEFF-0455-43F4-B5B1-FBD7D3B384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3795" y="677267"/>
              <a:ext cx="469037" cy="5047506"/>
            </a:xfrm>
            <a:prstGeom prst="rect">
              <a:avLst/>
            </a:prstGeom>
          </p:spPr>
        </p:pic>
        <p:pic>
          <p:nvPicPr>
            <p:cNvPr id="13" name="Picture 1">
              <a:extLst>
                <a:ext uri="{FF2B5EF4-FFF2-40B4-BE49-F238E27FC236}">
                  <a16:creationId xmlns:a16="http://schemas.microsoft.com/office/drawing/2014/main" id="{32B5FD04-563D-4D4A-BE43-35E5BF413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1805" y="5388745"/>
              <a:ext cx="469037" cy="488427"/>
            </a:xfrm>
            <a:prstGeom prst="rect">
              <a:avLst/>
            </a:prstGeom>
          </p:spPr>
        </p:pic>
      </p:grpSp>
      <p:pic>
        <p:nvPicPr>
          <p:cNvPr id="9" name="Picture 6">
            <a:extLst>
              <a:ext uri="{FF2B5EF4-FFF2-40B4-BE49-F238E27FC236}">
                <a16:creationId xmlns:a16="http://schemas.microsoft.com/office/drawing/2014/main" id="{BD1B0208-AE8A-41BB-A492-1DCA73FDEE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826" y="-139504"/>
            <a:ext cx="4952876" cy="5103393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A6CE3BA5-B21E-48C0-A889-EE09A6676E0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826" y="-139504"/>
            <a:ext cx="4940738" cy="5090886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8A960DDE-C7BC-41D7-82CC-7D7EE711FD9F}"/>
              </a:ext>
            </a:extLst>
          </p:cNvPr>
          <p:cNvSpPr txBox="1"/>
          <p:nvPr/>
        </p:nvSpPr>
        <p:spPr>
          <a:xfrm>
            <a:off x="538344" y="438999"/>
            <a:ext cx="5035507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Situación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del Primer Nivel de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Atención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charset="0"/>
                <a:ea typeface="Gotham" charset="0"/>
                <a:cs typeface="Gotham" charset="0"/>
              </a:rPr>
              <a:t>  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A9E89757-0690-41B1-9166-EC9307D860B9}"/>
              </a:ext>
            </a:extLst>
          </p:cNvPr>
          <p:cNvSpPr txBox="1"/>
          <p:nvPr/>
        </p:nvSpPr>
        <p:spPr>
          <a:xfrm>
            <a:off x="347846" y="2245907"/>
            <a:ext cx="522600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Gotham" charset="0"/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Gotham" charset="0"/>
                <a:cs typeface="Calibri"/>
              </a:rPr>
              <a:t>Hasta  2013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Gotham" charset="0"/>
                <a:cs typeface="Calibri"/>
              </a:rPr>
              <a:t>1,260 </a:t>
            </a:r>
            <a:r>
              <a:rPr kumimoji="0" lang="en-US" sz="2000" b="0" i="0" u="none" strike="noStrike" kern="1200" cap="none" spc="-1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Gotham" charset="0"/>
                <a:cs typeface="Calibri"/>
              </a:rPr>
              <a:t>puestos</a:t>
            </a:r>
            <a:r>
              <a:rPr kumimoji="0" lang="en-US" sz="20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Gotham" charset="0"/>
                <a:cs typeface="Calibri"/>
              </a:rPr>
              <a:t> de </a:t>
            </a:r>
            <a:r>
              <a:rPr kumimoji="0" lang="en-US" sz="2000" b="0" i="0" u="none" strike="noStrike" kern="1200" cap="none" spc="-1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Gotham" charset="0"/>
                <a:cs typeface="Calibri"/>
              </a:rPr>
              <a:t>salud</a:t>
            </a:r>
            <a:r>
              <a:rPr kumimoji="0" lang="en-US" sz="20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Gotham" charset="0"/>
                <a:cs typeface="Calibri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Gotham" charset="0"/>
                <a:cs typeface="Calibri"/>
              </a:rPr>
              <a:t>+ 2,323 </a:t>
            </a:r>
            <a:r>
              <a:rPr kumimoji="0" lang="en-US" sz="2000" b="0" i="0" u="none" strike="noStrike" kern="1200" cap="none" spc="-1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Gotham" charset="0"/>
                <a:cs typeface="Calibri"/>
              </a:rPr>
              <a:t>Centros</a:t>
            </a:r>
            <a:r>
              <a:rPr kumimoji="0" lang="en-US" sz="20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Gotham" charset="0"/>
                <a:cs typeface="Calibri"/>
              </a:rPr>
              <a:t> de </a:t>
            </a:r>
            <a:r>
              <a:rPr kumimoji="0" lang="en-US" sz="2000" b="0" i="0" u="none" strike="noStrike" kern="1200" cap="none" spc="-1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Gotham" charset="0"/>
                <a:cs typeface="Calibri"/>
              </a:rPr>
              <a:t>Convergencia</a:t>
            </a:r>
            <a:r>
              <a:rPr kumimoji="0" lang="en-US" sz="20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Gotham" charset="0"/>
                <a:cs typeface="Calibri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sng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Gotham" charset="0"/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Gotham" charset="0"/>
                <a:cs typeface="Calibri"/>
              </a:rPr>
              <a:t>HOY: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Gotham" charset="0"/>
                <a:cs typeface="Calibri"/>
              </a:rPr>
              <a:t>1,223 </a:t>
            </a:r>
            <a:r>
              <a:rPr kumimoji="0" lang="en-US" sz="2000" b="0" i="0" u="none" strike="noStrike" kern="1200" cap="none" spc="-1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Gotham" charset="0"/>
                <a:cs typeface="Calibri"/>
              </a:rPr>
              <a:t>puestos</a:t>
            </a:r>
            <a:r>
              <a:rPr kumimoji="0" lang="en-US" sz="20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Gotham" charset="0"/>
                <a:cs typeface="Calibri"/>
              </a:rPr>
              <a:t> de </a:t>
            </a:r>
            <a:r>
              <a:rPr kumimoji="0" lang="en-US" sz="2000" b="0" i="0" u="none" strike="noStrike" kern="1200" cap="none" spc="-1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Gotham" charset="0"/>
                <a:cs typeface="Calibri"/>
              </a:rPr>
              <a:t>salud</a:t>
            </a:r>
            <a:r>
              <a:rPr kumimoji="0" lang="en-US" sz="20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Gotham" charset="0"/>
                <a:cs typeface="Calibri"/>
              </a:rPr>
              <a:t> </a:t>
            </a:r>
            <a:endParaRPr kumimoji="0" lang="en-US" sz="2400" b="0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Gotham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847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BCEE5">
                <a:lumMod val="76000"/>
                <a:lumOff val="24000"/>
              </a:srgbClr>
            </a:gs>
            <a:gs pos="22000">
              <a:schemeClr val="accent1">
                <a:lumMod val="5000"/>
                <a:lumOff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65"/>
          <p:cNvSpPr/>
          <p:nvPr/>
        </p:nvSpPr>
        <p:spPr>
          <a:xfrm>
            <a:off x="1" y="1224430"/>
            <a:ext cx="9143999" cy="562193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>
                <a:solidFill>
                  <a:srgbClr val="FFFFFF"/>
                </a:solidFill>
              </a:defRPr>
            </a:pPr>
            <a:endParaRPr sz="1687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grpSp>
        <p:nvGrpSpPr>
          <p:cNvPr id="9" name="Agrupar 8"/>
          <p:cNvGrpSpPr/>
          <p:nvPr/>
        </p:nvGrpSpPr>
        <p:grpSpPr>
          <a:xfrm>
            <a:off x="587358" y="1224430"/>
            <a:ext cx="8128017" cy="5370793"/>
            <a:chOff x="587358" y="1224430"/>
            <a:chExt cx="8414750" cy="5560259"/>
          </a:xfrm>
        </p:grpSpPr>
        <p:sp>
          <p:nvSpPr>
            <p:cNvPr id="3" name="Shape 267"/>
            <p:cNvSpPr/>
            <p:nvPr/>
          </p:nvSpPr>
          <p:spPr>
            <a:xfrm>
              <a:off x="587358" y="1532311"/>
              <a:ext cx="4099520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>
              <a:spAutoFit/>
            </a:bodyPr>
            <a:lstStyle>
              <a:lvl1pPr defTabSz="914400">
                <a:defRPr sz="3800" b="1" spc="-114">
                  <a:solidFill>
                    <a:schemeClr val="accent1">
                      <a:hueOff val="47394"/>
                      <a:satOff val="-25753"/>
                      <a:lumOff val="-7544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 defTabSz="642915" hangingPunct="0">
                <a:defRPr b="0"/>
              </a:pPr>
              <a:r>
                <a:rPr sz="2400" kern="0" spc="-80" dirty="0" err="1">
                  <a:solidFill>
                    <a:srgbClr val="0365C0">
                      <a:hueOff val="47394"/>
                      <a:satOff val="-25753"/>
                      <a:lumOff val="-7544"/>
                    </a:srgbClr>
                  </a:solidFill>
                  <a:latin typeface="+mn-lt"/>
                </a:rPr>
                <a:t>Situación</a:t>
              </a:r>
              <a:r>
                <a:rPr sz="2400" kern="0" spc="-80" dirty="0">
                  <a:solidFill>
                    <a:srgbClr val="0365C0">
                      <a:hueOff val="47394"/>
                      <a:satOff val="-25753"/>
                      <a:lumOff val="-7544"/>
                    </a:srgbClr>
                  </a:solidFill>
                  <a:latin typeface="+mn-lt"/>
                </a:rPr>
                <a:t> de la </a:t>
              </a:r>
              <a:r>
                <a:rPr sz="2400" kern="0" spc="-80" dirty="0" err="1">
                  <a:solidFill>
                    <a:srgbClr val="0365C0">
                      <a:hueOff val="47394"/>
                      <a:satOff val="-25753"/>
                      <a:lumOff val="-7544"/>
                    </a:srgbClr>
                  </a:solidFill>
                  <a:latin typeface="+mn-lt"/>
                </a:rPr>
                <a:t>vacunación</a:t>
              </a:r>
              <a:r>
                <a:rPr sz="2400" kern="0" spc="-80" dirty="0">
                  <a:solidFill>
                    <a:srgbClr val="0365C0">
                      <a:hueOff val="47394"/>
                      <a:satOff val="-25753"/>
                      <a:lumOff val="-7544"/>
                    </a:srgbClr>
                  </a:solidFill>
                  <a:latin typeface="+mn-lt"/>
                </a:rPr>
                <a:t> </a:t>
              </a:r>
              <a:r>
                <a:rPr sz="2400" kern="0" spc="-80" dirty="0" err="1">
                  <a:solidFill>
                    <a:srgbClr val="0365C0">
                      <a:hueOff val="47394"/>
                      <a:satOff val="-25753"/>
                      <a:lumOff val="-7544"/>
                    </a:srgbClr>
                  </a:solidFill>
                  <a:latin typeface="+mn-lt"/>
                </a:rPr>
                <a:t>en</a:t>
              </a:r>
              <a:r>
                <a:rPr sz="2400" kern="0" spc="-80" dirty="0">
                  <a:solidFill>
                    <a:srgbClr val="0365C0">
                      <a:hueOff val="47394"/>
                      <a:satOff val="-25753"/>
                      <a:lumOff val="-7544"/>
                    </a:srgbClr>
                  </a:solidFill>
                  <a:latin typeface="+mn-lt"/>
                </a:rPr>
                <a:t> 2016</a:t>
              </a:r>
            </a:p>
          </p:txBody>
        </p:sp>
        <p:pic>
          <p:nvPicPr>
            <p:cNvPr id="4" name="image1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63067" y="1224430"/>
              <a:ext cx="4239041" cy="526722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" name="Shape 271"/>
            <p:cNvSpPr/>
            <p:nvPr/>
          </p:nvSpPr>
          <p:spPr>
            <a:xfrm>
              <a:off x="5964134" y="6553857"/>
              <a:ext cx="1887094" cy="230832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2146" rIns="32146">
              <a:spAutoFit/>
            </a:bodyPr>
            <a:lstStyle/>
            <a:p>
              <a:pPr defTabSz="642915" hangingPunct="0">
                <a:defRPr sz="1200" b="1">
                  <a:latin typeface="Arial"/>
                  <a:ea typeface="Arial"/>
                  <a:cs typeface="Arial"/>
                  <a:sym typeface="Arial"/>
                </a:defRPr>
              </a:pPr>
              <a:r>
                <a:rPr sz="9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Fuente: </a:t>
              </a:r>
              <a:r>
                <a:rPr sz="9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MSP</a:t>
              </a:r>
              <a:r>
                <a:rPr lang="es-GT" sz="9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AS F</a:t>
              </a:r>
              <a:r>
                <a:rPr sz="9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ebrero</a:t>
              </a:r>
              <a:r>
                <a:rPr sz="9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2016.</a:t>
              </a:r>
            </a:p>
          </p:txBody>
        </p:sp>
        <p:sp>
          <p:nvSpPr>
            <p:cNvPr id="6" name="Rectángulo 5"/>
            <p:cNvSpPr/>
            <p:nvPr/>
          </p:nvSpPr>
          <p:spPr>
            <a:xfrm>
              <a:off x="721520" y="2237881"/>
              <a:ext cx="3850480" cy="4174106"/>
            </a:xfrm>
            <a:prstGeom prst="rect">
              <a:avLst/>
            </a:prstGeom>
            <a:solidFill>
              <a:srgbClr val="4BACC6">
                <a:lumMod val="20000"/>
                <a:lumOff val="80000"/>
              </a:srgbClr>
            </a:solidFill>
          </p:spPr>
          <p:txBody>
            <a:bodyPr wrap="square">
              <a:spAutoFit/>
            </a:bodyPr>
            <a:lstStyle/>
            <a:p>
              <a:pPr algn="ctr" defTabSz="642915">
                <a:defRPr/>
              </a:pPr>
              <a:r>
                <a:rPr lang="es-MX" altLang="es-GT" sz="2000" b="1" dirty="0">
                  <a:solidFill>
                    <a:prstClr val="black"/>
                  </a:solidFill>
                  <a:latin typeface="Calibri"/>
                  <a:sym typeface="Helvetica Light"/>
                </a:rPr>
                <a:t>Mapa de riesgo, febrero 2016:</a:t>
              </a:r>
            </a:p>
            <a:p>
              <a:pPr defTabSz="642915">
                <a:defRPr/>
              </a:pPr>
              <a:endParaRPr lang="es-MX" altLang="es-GT" sz="2000" dirty="0">
                <a:solidFill>
                  <a:prstClr val="black"/>
                </a:solidFill>
                <a:latin typeface="Calibri"/>
                <a:sym typeface="Helvetica Light"/>
              </a:endParaRPr>
            </a:p>
            <a:p>
              <a:pPr defTabSz="642915">
                <a:defRPr/>
              </a:pPr>
              <a:r>
                <a:rPr lang="es-MX" altLang="es-GT" sz="2000" dirty="0">
                  <a:solidFill>
                    <a:prstClr val="black"/>
                  </a:solidFill>
                  <a:latin typeface="Calibri"/>
                  <a:sym typeface="Helvetica Light"/>
                </a:rPr>
                <a:t>El mapa de riesgo de la vacunación identificó </a:t>
              </a:r>
              <a:r>
                <a:rPr lang="es-MX" altLang="es-GT" sz="2000" b="1" u="sng" dirty="0">
                  <a:solidFill>
                    <a:prstClr val="black"/>
                  </a:solidFill>
                  <a:latin typeface="Calibri"/>
                  <a:sym typeface="Helvetica Light"/>
                </a:rPr>
                <a:t>165 municipios.</a:t>
              </a:r>
              <a:r>
                <a:rPr lang="es-MX" altLang="es-GT" sz="2000" b="1" dirty="0">
                  <a:solidFill>
                    <a:prstClr val="black"/>
                  </a:solidFill>
                  <a:latin typeface="Calibri"/>
                  <a:sym typeface="Helvetica Light"/>
                </a:rPr>
                <a:t> </a:t>
              </a:r>
              <a:r>
                <a:rPr lang="es-MX" altLang="es-GT" sz="2000" dirty="0">
                  <a:solidFill>
                    <a:prstClr val="black"/>
                  </a:solidFill>
                  <a:latin typeface="Calibri"/>
                  <a:sym typeface="Helvetica Light"/>
                </a:rPr>
                <a:t>Con </a:t>
              </a:r>
              <a:r>
                <a:rPr lang="es-MX" altLang="es-GT" sz="2000" b="1" u="sng" dirty="0">
                  <a:solidFill>
                    <a:prstClr val="black"/>
                  </a:solidFill>
                  <a:latin typeface="Calibri"/>
                  <a:sym typeface="Helvetica Light"/>
                </a:rPr>
                <a:t>Muy Alto Riesgo</a:t>
              </a:r>
              <a:r>
                <a:rPr lang="es-MX" altLang="es-GT" sz="2000" dirty="0">
                  <a:solidFill>
                    <a:prstClr val="black"/>
                  </a:solidFill>
                  <a:latin typeface="Calibri"/>
                  <a:sym typeface="Helvetica Light"/>
                </a:rPr>
                <a:t> (79 municipios) </a:t>
              </a:r>
              <a:r>
                <a:rPr lang="es-MX" altLang="es-GT" sz="2000" b="1" u="sng" dirty="0">
                  <a:solidFill>
                    <a:prstClr val="black"/>
                  </a:solidFill>
                  <a:latin typeface="Calibri"/>
                  <a:sym typeface="Helvetica Light"/>
                </a:rPr>
                <a:t>y Alto Riesgo</a:t>
              </a:r>
              <a:r>
                <a:rPr lang="es-MX" altLang="es-GT" sz="2000" dirty="0">
                  <a:solidFill>
                    <a:prstClr val="black"/>
                  </a:solidFill>
                  <a:latin typeface="Calibri"/>
                  <a:sym typeface="Helvetica Light"/>
                </a:rPr>
                <a:t> (86 municipios), con base en la baja cobertura de la vacunación de los niños en los años 2014 y 2015.</a:t>
              </a:r>
            </a:p>
            <a:p>
              <a:pPr defTabSz="642915">
                <a:defRPr/>
              </a:pPr>
              <a:r>
                <a:rPr lang="es-MX" altLang="es-GT" sz="2000" dirty="0">
                  <a:solidFill>
                    <a:prstClr val="black"/>
                  </a:solidFill>
                  <a:latin typeface="Calibri"/>
                  <a:sym typeface="Helvetica Light"/>
                </a:rPr>
                <a:t>(48.5% del territorio nacional)</a:t>
              </a:r>
            </a:p>
            <a:p>
              <a:pPr defTabSz="642915">
                <a:defRPr/>
              </a:pPr>
              <a:endParaRPr lang="es-MX" altLang="es-GT" sz="2000" dirty="0">
                <a:solidFill>
                  <a:prstClr val="black"/>
                </a:solidFill>
                <a:latin typeface="Calibri"/>
                <a:sym typeface="Helvetica Light"/>
              </a:endParaRPr>
            </a:p>
            <a:p>
              <a:pPr algn="ctr" defTabSz="642915">
                <a:defRPr/>
              </a:pPr>
              <a:r>
                <a:rPr lang="es-MX" altLang="es-GT" dirty="0">
                  <a:solidFill>
                    <a:prstClr val="black"/>
                  </a:solidFill>
                  <a:latin typeface="Calibri"/>
                  <a:sym typeface="Helvetica Light"/>
                </a:rPr>
                <a:t>El mapa de riesgo incluye las vacunas</a:t>
              </a:r>
            </a:p>
            <a:p>
              <a:pPr algn="ctr" defTabSz="642915">
                <a:defRPr/>
              </a:pPr>
              <a:r>
                <a:rPr lang="es-MX" altLang="es-GT" b="1" dirty="0">
                  <a:solidFill>
                    <a:prstClr val="black"/>
                  </a:solidFill>
                  <a:latin typeface="Calibri"/>
                  <a:sym typeface="Helvetica Light"/>
                </a:rPr>
                <a:t>OPV, SPR y Pentavalente</a:t>
              </a:r>
              <a:r>
                <a:rPr lang="es-MX" altLang="es-GT" dirty="0">
                  <a:solidFill>
                    <a:prstClr val="black"/>
                  </a:solidFill>
                  <a:latin typeface="Calibri"/>
                  <a:sym typeface="Helvetica Light"/>
                </a:rPr>
                <a:t>.</a:t>
              </a:r>
              <a:endParaRPr lang="es-GT" dirty="0">
                <a:solidFill>
                  <a:prstClr val="black"/>
                </a:solidFill>
                <a:latin typeface="Calibri"/>
                <a:sym typeface="Helvetica Light"/>
              </a:endParaRP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E2E279BA-B535-4295-9F7B-21E45BF86F05}"/>
              </a:ext>
            </a:extLst>
          </p:cNvPr>
          <p:cNvSpPr txBox="1"/>
          <p:nvPr/>
        </p:nvSpPr>
        <p:spPr>
          <a:xfrm>
            <a:off x="342900" y="63526"/>
            <a:ext cx="8372475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GT" sz="2400" b="1" i="0" u="none" strike="noStrike" cap="none" spc="0" normalizeH="0" baseline="0" dirty="0">
                <a:ln>
                  <a:noFill/>
                </a:ln>
                <a:solidFill>
                  <a:srgbClr val="6348B2"/>
                </a:solidFill>
                <a:uFillTx/>
                <a:latin typeface="+mn-lt"/>
                <a:ea typeface="+mn-ea"/>
                <a:cs typeface="+mn-cs"/>
                <a:sym typeface="Helvetica Light"/>
              </a:rPr>
              <a:t>El Gobierno 2016-2020 recibió el país con un alto y muy alto riesgo de reaparición de enfermedades inmunoprevenibles por bajas coberturas de vacunación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-4600" y="6581082"/>
            <a:ext cx="9148600" cy="276918"/>
          </a:xfrm>
          <a:prstGeom prst="rect">
            <a:avLst/>
          </a:prstGeom>
          <a:solidFill>
            <a:srgbClr val="5639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62697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5102771"/>
              </p:ext>
            </p:extLst>
          </p:nvPr>
        </p:nvGraphicFramePr>
        <p:xfrm>
          <a:off x="470958" y="2369795"/>
          <a:ext cx="4219575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Hoja de cálculo" r:id="rId3" imgW="4219446" imgH="2086047" progId="Excel.Sheet.12">
                  <p:embed/>
                </p:oleObj>
              </mc:Choice>
              <mc:Fallback>
                <p:oleObj name="Hoja de cálculo" r:id="rId3" imgW="4219446" imgH="2086047" progId="Excel.Sheet.12">
                  <p:embed/>
                  <p:pic>
                    <p:nvPicPr>
                      <p:cNvPr id="5" name="4 Objeto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0958" y="2369795"/>
                        <a:ext cx="4219575" cy="2085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598924"/>
              </p:ext>
            </p:extLst>
          </p:nvPr>
        </p:nvGraphicFramePr>
        <p:xfrm>
          <a:off x="4178166" y="4792300"/>
          <a:ext cx="4219575" cy="168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Hoja de cálculo" r:id="rId5" imgW="4219446" imgH="1686005" progId="Excel.Sheet.12">
                  <p:embed/>
                </p:oleObj>
              </mc:Choice>
              <mc:Fallback>
                <p:oleObj name="Hoja de cálculo" r:id="rId5" imgW="4219446" imgH="1686005" progId="Excel.Sheet.12">
                  <p:embed/>
                  <p:pic>
                    <p:nvPicPr>
                      <p:cNvPr id="6" name="5 Objeto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78166" y="4792300"/>
                        <a:ext cx="4219575" cy="168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ítulo 1"/>
          <p:cNvSpPr txBox="1">
            <a:spLocks/>
          </p:cNvSpPr>
          <p:nvPr/>
        </p:nvSpPr>
        <p:spPr>
          <a:xfrm>
            <a:off x="268257" y="817248"/>
            <a:ext cx="8556406" cy="7592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/>
            <a:r>
              <a:rPr lang="es-ES" sz="3200" b="1" dirty="0">
                <a:solidFill>
                  <a:srgbClr val="5639B0"/>
                </a:solidFill>
              </a:rPr>
              <a:t>3. Desempeño</a:t>
            </a:r>
            <a:endParaRPr lang="es-ES" sz="1600" dirty="0">
              <a:solidFill>
                <a:srgbClr val="5639B0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314529" y="1544977"/>
            <a:ext cx="6463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dirty="0"/>
              <a:t>Plan Nacional de intensificación de recuperación de dosis de vacunas pendientes de administrar 2014  y puesta al día para 2018</a:t>
            </a:r>
          </a:p>
        </p:txBody>
      </p:sp>
      <p:sp>
        <p:nvSpPr>
          <p:cNvPr id="8" name="Rectángulo 7"/>
          <p:cNvSpPr/>
          <p:nvPr/>
        </p:nvSpPr>
        <p:spPr>
          <a:xfrm>
            <a:off x="-4600" y="6581082"/>
            <a:ext cx="9148600" cy="276918"/>
          </a:xfrm>
          <a:prstGeom prst="rect">
            <a:avLst/>
          </a:prstGeom>
          <a:solidFill>
            <a:srgbClr val="5639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17413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251876"/>
            <a:ext cx="8229600" cy="847855"/>
          </a:xfrm>
        </p:spPr>
        <p:txBody>
          <a:bodyPr>
            <a:normAutofit fontScale="90000"/>
          </a:bodyPr>
          <a:lstStyle/>
          <a:p>
            <a:r>
              <a:rPr lang="es-ES" dirty="0"/>
              <a:t>Se han invertido Q1,150 </a:t>
            </a:r>
            <a:r>
              <a:rPr lang="es-ES" dirty="0" err="1"/>
              <a:t>milllones</a:t>
            </a:r>
            <a:r>
              <a:rPr lang="es-ES" dirty="0"/>
              <a:t> </a:t>
            </a:r>
            <a:br>
              <a:rPr lang="es-ES" dirty="0"/>
            </a:br>
            <a:r>
              <a:rPr lang="es-ES" dirty="0"/>
              <a:t>en vacunas</a:t>
            </a:r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5139133"/>
              </p:ext>
            </p:extLst>
          </p:nvPr>
        </p:nvGraphicFramePr>
        <p:xfrm>
          <a:off x="1524000" y="2345264"/>
          <a:ext cx="6096000" cy="414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001033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4600" y="6581082"/>
            <a:ext cx="9148600" cy="276918"/>
          </a:xfrm>
          <a:prstGeom prst="rect">
            <a:avLst/>
          </a:prstGeom>
          <a:solidFill>
            <a:srgbClr val="5639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180669" y="817245"/>
            <a:ext cx="8556406" cy="759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/>
            <a:r>
              <a:rPr lang="es-ES" sz="3200" b="1" dirty="0">
                <a:solidFill>
                  <a:srgbClr val="5639B0"/>
                </a:solidFill>
              </a:rPr>
              <a:t>3. Desempeño</a:t>
            </a:r>
            <a:endParaRPr lang="es-ES" sz="1600" dirty="0">
              <a:solidFill>
                <a:srgbClr val="5639B0"/>
              </a:solidFill>
            </a:endParaRPr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041934"/>
              </p:ext>
            </p:extLst>
          </p:nvPr>
        </p:nvGraphicFramePr>
        <p:xfrm>
          <a:off x="180669" y="1418898"/>
          <a:ext cx="8506131" cy="4707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21763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BCEE5">
                <a:lumMod val="76000"/>
                <a:lumOff val="24000"/>
              </a:srgbClr>
            </a:gs>
            <a:gs pos="22000">
              <a:schemeClr val="accent1">
                <a:lumMod val="5000"/>
                <a:lumOff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07863" y="2364099"/>
            <a:ext cx="1828216" cy="501425"/>
          </a:xfrm>
        </p:spPr>
        <p:txBody>
          <a:bodyPr>
            <a:noAutofit/>
          </a:bodyPr>
          <a:lstStyle/>
          <a:p>
            <a:pPr algn="l"/>
            <a:r>
              <a:rPr lang="es-ES_tradnl" sz="18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Antecedentes</a:t>
            </a:r>
          </a:p>
        </p:txBody>
      </p:sp>
      <p:grpSp>
        <p:nvGrpSpPr>
          <p:cNvPr id="130" name="Group 129"/>
          <p:cNvGrpSpPr/>
          <p:nvPr/>
        </p:nvGrpSpPr>
        <p:grpSpPr>
          <a:xfrm>
            <a:off x="807863" y="4179018"/>
            <a:ext cx="926745" cy="1936012"/>
            <a:chOff x="195818" y="2445190"/>
            <a:chExt cx="926745" cy="1452009"/>
          </a:xfrm>
        </p:grpSpPr>
        <p:sp>
          <p:nvSpPr>
            <p:cNvPr id="27" name="Oval 26"/>
            <p:cNvSpPr/>
            <p:nvPr/>
          </p:nvSpPr>
          <p:spPr>
            <a:xfrm>
              <a:off x="646849" y="3540434"/>
              <a:ext cx="84250" cy="842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dirty="0" err="1"/>
                <a:t>v</a:t>
              </a:r>
              <a:endParaRPr lang="es-ES_tradnl" dirty="0"/>
            </a:p>
          </p:txBody>
        </p:sp>
        <p:grpSp>
          <p:nvGrpSpPr>
            <p:cNvPr id="129" name="Group 128"/>
            <p:cNvGrpSpPr/>
            <p:nvPr/>
          </p:nvGrpSpPr>
          <p:grpSpPr>
            <a:xfrm>
              <a:off x="195818" y="2445190"/>
              <a:ext cx="926745" cy="1452009"/>
              <a:chOff x="195818" y="2445190"/>
              <a:chExt cx="926745" cy="1452009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 rot="5400000">
                <a:off x="270815" y="3206520"/>
                <a:ext cx="836322" cy="3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4" name="Group 93"/>
              <p:cNvGrpSpPr/>
              <p:nvPr/>
            </p:nvGrpSpPr>
            <p:grpSpPr>
              <a:xfrm>
                <a:off x="195818" y="2445190"/>
                <a:ext cx="926745" cy="1452009"/>
                <a:chOff x="195818" y="2445190"/>
                <a:chExt cx="926745" cy="1452009"/>
              </a:xfrm>
            </p:grpSpPr>
            <p:cxnSp>
              <p:nvCxnSpPr>
                <p:cNvPr id="26" name="Straight Connector 25"/>
                <p:cNvCxnSpPr>
                  <a:endCxn id="27" idx="1"/>
                </p:cNvCxnSpPr>
                <p:nvPr/>
              </p:nvCxnSpPr>
              <p:spPr>
                <a:xfrm rot="16200000" flipH="1">
                  <a:off x="174751" y="3068335"/>
                  <a:ext cx="505503" cy="463370"/>
                </a:xfrm>
                <a:prstGeom prst="line">
                  <a:avLst/>
                </a:prstGeom>
                <a:ln>
                  <a:solidFill>
                    <a:schemeClr val="accent2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TextBox 30"/>
                <p:cNvSpPr txBox="1"/>
                <p:nvPr/>
              </p:nvSpPr>
              <p:spPr>
                <a:xfrm>
                  <a:off x="364317" y="3689450"/>
                  <a:ext cx="589747" cy="2077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_tradnl" sz="1200" b="1" dirty="0">
                      <a:solidFill>
                        <a:schemeClr val="accent2"/>
                      </a:solidFill>
                      <a:latin typeface="Arial"/>
                      <a:cs typeface="Arial"/>
                    </a:rPr>
                    <a:t>2015</a:t>
                  </a:r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663703" y="2763086"/>
                  <a:ext cx="50549" cy="50549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280068" y="2445190"/>
                  <a:ext cx="842495" cy="2077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_tradnl" sz="1200" b="1" dirty="0">
                      <a:solidFill>
                        <a:schemeClr val="accent2"/>
                      </a:solidFill>
                      <a:latin typeface="Arial"/>
                      <a:cs typeface="Arial"/>
                    </a:rPr>
                    <a:t>CRISIS</a:t>
                  </a:r>
                </a:p>
              </p:txBody>
            </p:sp>
          </p:grpSp>
        </p:grpSp>
      </p:grpSp>
      <p:sp>
        <p:nvSpPr>
          <p:cNvPr id="41" name="TextBox 40"/>
          <p:cNvSpPr txBox="1"/>
          <p:nvPr/>
        </p:nvSpPr>
        <p:spPr>
          <a:xfrm>
            <a:off x="807864" y="2874404"/>
            <a:ext cx="1233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88900">
              <a:buFont typeface="Arial"/>
              <a:buChar char="•"/>
            </a:pPr>
            <a:r>
              <a:rPr lang="es-ES_tradnl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Corrupción</a:t>
            </a:r>
          </a:p>
          <a:p>
            <a:pPr indent="88900">
              <a:buFont typeface="Arial"/>
              <a:buChar char="•"/>
            </a:pPr>
            <a:r>
              <a:rPr lang="es-ES_tradnl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Discrecionalidad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88245" y="3613069"/>
            <a:ext cx="14912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88900"/>
            <a:r>
              <a:rPr lang="es-ES_tradnl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Deterioro de confianza en SAT</a:t>
            </a:r>
          </a:p>
        </p:txBody>
      </p:sp>
      <p:cxnSp>
        <p:nvCxnSpPr>
          <p:cNvPr id="43" name="Straight Connector 42"/>
          <p:cNvCxnSpPr/>
          <p:nvPr/>
        </p:nvCxnSpPr>
        <p:spPr>
          <a:xfrm rot="10800000" flipV="1">
            <a:off x="1330807" y="4853011"/>
            <a:ext cx="656550" cy="80277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3" name="Group 102"/>
          <p:cNvGrpSpPr/>
          <p:nvPr/>
        </p:nvGrpSpPr>
        <p:grpSpPr>
          <a:xfrm>
            <a:off x="1734608" y="3051300"/>
            <a:ext cx="2990858" cy="3307096"/>
            <a:chOff x="1122563" y="1599403"/>
            <a:chExt cx="2990858" cy="2480322"/>
          </a:xfrm>
        </p:grpSpPr>
        <p:cxnSp>
          <p:nvCxnSpPr>
            <p:cNvPr id="56" name="Straight Connector 55"/>
            <p:cNvCxnSpPr>
              <a:stCxn id="76" idx="2"/>
              <a:endCxn id="48" idx="6"/>
            </p:cNvCxnSpPr>
            <p:nvPr/>
          </p:nvCxnSpPr>
          <p:spPr>
            <a:xfrm flipH="1">
              <a:off x="1429776" y="2950686"/>
              <a:ext cx="1268851" cy="0"/>
            </a:xfrm>
            <a:prstGeom prst="line">
              <a:avLst/>
            </a:prstGeom>
            <a:ln>
              <a:solidFill>
                <a:srgbClr val="19CD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8" name="Group 97"/>
            <p:cNvGrpSpPr/>
            <p:nvPr/>
          </p:nvGrpSpPr>
          <p:grpSpPr>
            <a:xfrm>
              <a:off x="1122563" y="1599403"/>
              <a:ext cx="2990858" cy="2480322"/>
              <a:chOff x="1122563" y="1599403"/>
              <a:chExt cx="2990858" cy="2480322"/>
            </a:xfrm>
          </p:grpSpPr>
          <p:sp>
            <p:nvSpPr>
              <p:cNvPr id="73" name="TextBox 72"/>
              <p:cNvSpPr txBox="1"/>
              <p:nvPr/>
            </p:nvSpPr>
            <p:spPr>
              <a:xfrm>
                <a:off x="1712308" y="1599403"/>
                <a:ext cx="2064909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/>
                    <a:cs typeface="Arial"/>
                  </a:rPr>
                  <a:t>Plan de recuperación de la SAT</a:t>
                </a: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2049308" y="1868329"/>
                <a:ext cx="1891725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/>
                    <a:cs typeface="Arial"/>
                  </a:rPr>
                  <a:t>Modificaciones Ley Orgánica de la SAT</a:t>
                </a: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2386306" y="2192441"/>
                <a:ext cx="1727115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/>
                    <a:cs typeface="Arial"/>
                  </a:rPr>
                  <a:t>Nombramiento Directorio</a:t>
                </a:r>
              </a:p>
            </p:txBody>
          </p:sp>
          <p:cxnSp>
            <p:nvCxnSpPr>
              <p:cNvPr id="63" name="Straight Connector 62"/>
              <p:cNvCxnSpPr>
                <a:stCxn id="64" idx="4"/>
              </p:cNvCxnSpPr>
              <p:nvPr/>
            </p:nvCxnSpPr>
            <p:spPr>
              <a:xfrm rot="5400000">
                <a:off x="1105713" y="2344089"/>
                <a:ext cx="1213194" cy="1756"/>
              </a:xfrm>
              <a:prstGeom prst="line">
                <a:avLst/>
              </a:prstGeom>
              <a:ln w="12700">
                <a:solidFill>
                  <a:srgbClr val="205C9F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rot="5400000">
                <a:off x="1080439" y="3245559"/>
                <a:ext cx="589748" cy="1"/>
              </a:xfrm>
              <a:prstGeom prst="line">
                <a:avLst/>
              </a:prstGeom>
              <a:ln w="12700">
                <a:solidFill>
                  <a:srgbClr val="205C9F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Oval 47"/>
              <p:cNvSpPr/>
              <p:nvPr/>
            </p:nvSpPr>
            <p:spPr>
              <a:xfrm>
                <a:off x="1345526" y="2908561"/>
                <a:ext cx="84250" cy="84250"/>
              </a:xfrm>
              <a:prstGeom prst="ellipse">
                <a:avLst/>
              </a:prstGeom>
              <a:solidFill>
                <a:srgbClr val="2894D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dirty="0" err="1"/>
                  <a:t>v</a:t>
                </a:r>
                <a:endParaRPr lang="es-ES_tradnl" dirty="0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1122563" y="2626970"/>
                <a:ext cx="589747" cy="207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1200" b="1" dirty="0">
                    <a:solidFill>
                      <a:srgbClr val="2894DB"/>
                    </a:solidFill>
                    <a:latin typeface="Arial"/>
                    <a:cs typeface="Arial"/>
                  </a:rPr>
                  <a:t>2016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258851" y="3544729"/>
                <a:ext cx="1406968" cy="207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1200" b="1" dirty="0">
                    <a:solidFill>
                      <a:srgbClr val="2894DB"/>
                    </a:solidFill>
                    <a:latin typeface="Arial"/>
                    <a:cs typeface="Arial"/>
                  </a:rPr>
                  <a:t>Nuevo Gobierno</a:t>
                </a: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1350038" y="3502223"/>
                <a:ext cx="50549" cy="50549"/>
              </a:xfrm>
              <a:prstGeom prst="ellipse">
                <a:avLst/>
              </a:prstGeom>
              <a:solidFill>
                <a:srgbClr val="2894D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1262605" y="3779643"/>
                <a:ext cx="1828813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1000" dirty="0">
                    <a:solidFill>
                      <a:schemeClr val="bg1">
                        <a:lumMod val="50000"/>
                      </a:schemeClr>
                    </a:solidFill>
                    <a:latin typeface="Arial"/>
                    <a:cs typeface="Arial"/>
                  </a:rPr>
                  <a:t>Inicia la recuperación institucional</a:t>
                </a: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1687035" y="2925414"/>
                <a:ext cx="50549" cy="50549"/>
              </a:xfrm>
              <a:prstGeom prst="ellipse">
                <a:avLst/>
              </a:prstGeom>
              <a:solidFill>
                <a:srgbClr val="2894D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dirty="0" err="1"/>
                  <a:t>v</a:t>
                </a:r>
                <a:endParaRPr lang="es-ES_tradnl" dirty="0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1687035" y="1686944"/>
                <a:ext cx="50549" cy="50549"/>
              </a:xfrm>
              <a:prstGeom prst="ellipse">
                <a:avLst/>
              </a:prstGeom>
              <a:solidFill>
                <a:srgbClr val="2894D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dirty="0" err="1"/>
                  <a:t>v</a:t>
                </a:r>
                <a:endParaRPr lang="es-ES_tradnl" dirty="0"/>
              </a:p>
            </p:txBody>
          </p:sp>
          <p:cxnSp>
            <p:nvCxnSpPr>
              <p:cNvPr id="65" name="Straight Connector 64"/>
              <p:cNvCxnSpPr>
                <a:stCxn id="67" idx="4"/>
              </p:cNvCxnSpPr>
              <p:nvPr/>
            </p:nvCxnSpPr>
            <p:spPr>
              <a:xfrm rot="5400000">
                <a:off x="1605007" y="2506386"/>
                <a:ext cx="888602" cy="1756"/>
              </a:xfrm>
              <a:prstGeom prst="line">
                <a:avLst/>
              </a:prstGeom>
              <a:ln w="12700">
                <a:solidFill>
                  <a:srgbClr val="205C9F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Oval 65"/>
              <p:cNvSpPr/>
              <p:nvPr/>
            </p:nvSpPr>
            <p:spPr>
              <a:xfrm>
                <a:off x="2024034" y="2925414"/>
                <a:ext cx="50549" cy="50549"/>
              </a:xfrm>
              <a:prstGeom prst="ellipse">
                <a:avLst/>
              </a:prstGeom>
              <a:solidFill>
                <a:srgbClr val="2894D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dirty="0" err="1"/>
                  <a:t>v</a:t>
                </a:r>
                <a:endParaRPr lang="es-ES_tradnl" dirty="0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2024034" y="2011536"/>
                <a:ext cx="50549" cy="50549"/>
              </a:xfrm>
              <a:prstGeom prst="ellipse">
                <a:avLst/>
              </a:prstGeom>
              <a:solidFill>
                <a:srgbClr val="2894D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dirty="0" err="1"/>
                  <a:t>v</a:t>
                </a:r>
                <a:endParaRPr lang="es-ES_tradnl" dirty="0"/>
              </a:p>
            </p:txBody>
          </p:sp>
          <p:cxnSp>
            <p:nvCxnSpPr>
              <p:cNvPr id="68" name="Straight Connector 67"/>
              <p:cNvCxnSpPr/>
              <p:nvPr/>
            </p:nvCxnSpPr>
            <p:spPr>
              <a:xfrm rot="5400000">
                <a:off x="2091432" y="2655813"/>
                <a:ext cx="589748" cy="1"/>
              </a:xfrm>
              <a:prstGeom prst="line">
                <a:avLst/>
              </a:prstGeom>
              <a:ln w="12700">
                <a:solidFill>
                  <a:srgbClr val="205C9F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Oval 68"/>
              <p:cNvSpPr/>
              <p:nvPr/>
            </p:nvSpPr>
            <p:spPr>
              <a:xfrm>
                <a:off x="2361032" y="2925414"/>
                <a:ext cx="50549" cy="50549"/>
              </a:xfrm>
              <a:prstGeom prst="ellipse">
                <a:avLst/>
              </a:prstGeom>
              <a:solidFill>
                <a:srgbClr val="2894D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dirty="0" err="1"/>
                  <a:t>v</a:t>
                </a:r>
                <a:endParaRPr lang="es-ES_tradnl" dirty="0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2361032" y="2335665"/>
                <a:ext cx="50549" cy="50549"/>
              </a:xfrm>
              <a:prstGeom prst="ellipse">
                <a:avLst/>
              </a:prstGeom>
              <a:solidFill>
                <a:srgbClr val="2894D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dirty="0" err="1"/>
                  <a:t>v</a:t>
                </a:r>
                <a:endParaRPr lang="es-ES_tradnl" dirty="0"/>
              </a:p>
            </p:txBody>
          </p:sp>
        </p:grpSp>
      </p:grpSp>
      <p:grpSp>
        <p:nvGrpSpPr>
          <p:cNvPr id="106" name="Group 105"/>
          <p:cNvGrpSpPr/>
          <p:nvPr/>
        </p:nvGrpSpPr>
        <p:grpSpPr>
          <a:xfrm>
            <a:off x="3057923" y="4433869"/>
            <a:ext cx="1979260" cy="2138040"/>
            <a:chOff x="2445878" y="2636330"/>
            <a:chExt cx="1979260" cy="1603530"/>
          </a:xfrm>
        </p:grpSpPr>
        <p:sp>
          <p:nvSpPr>
            <p:cNvPr id="76" name="Oval 75"/>
            <p:cNvSpPr/>
            <p:nvPr/>
          </p:nvSpPr>
          <p:spPr>
            <a:xfrm>
              <a:off x="2698627" y="2908561"/>
              <a:ext cx="84250" cy="84250"/>
            </a:xfrm>
            <a:prstGeom prst="ellipse">
              <a:avLst/>
            </a:prstGeom>
            <a:solidFill>
              <a:srgbClr val="2894D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dirty="0" err="1"/>
                <a:t>v</a:t>
              </a:r>
              <a:endParaRPr lang="es-ES_tradnl" dirty="0"/>
            </a:p>
          </p:txBody>
        </p:sp>
        <p:grpSp>
          <p:nvGrpSpPr>
            <p:cNvPr id="122" name="Group 121"/>
            <p:cNvGrpSpPr/>
            <p:nvPr/>
          </p:nvGrpSpPr>
          <p:grpSpPr>
            <a:xfrm>
              <a:off x="2445878" y="2636330"/>
              <a:ext cx="1979260" cy="1603530"/>
              <a:chOff x="2445878" y="2636330"/>
              <a:chExt cx="1979260" cy="1603530"/>
            </a:xfrm>
          </p:grpSpPr>
          <p:cxnSp>
            <p:nvCxnSpPr>
              <p:cNvPr id="78" name="Straight Connector 77"/>
              <p:cNvCxnSpPr>
                <a:stCxn id="47" idx="2"/>
                <a:endCxn id="76" idx="6"/>
              </p:cNvCxnSpPr>
              <p:nvPr/>
            </p:nvCxnSpPr>
            <p:spPr>
              <a:xfrm flipH="1" flipV="1">
                <a:off x="2782877" y="2950686"/>
                <a:ext cx="1204962" cy="11993"/>
              </a:xfrm>
              <a:prstGeom prst="line">
                <a:avLst/>
              </a:prstGeom>
              <a:ln>
                <a:solidFill>
                  <a:srgbClr val="19CD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TextBox 76"/>
              <p:cNvSpPr txBox="1"/>
              <p:nvPr/>
            </p:nvSpPr>
            <p:spPr>
              <a:xfrm>
                <a:off x="2445878" y="2636330"/>
                <a:ext cx="589747" cy="207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1200" b="1" dirty="0">
                    <a:solidFill>
                      <a:srgbClr val="2894DB"/>
                    </a:solidFill>
                    <a:latin typeface="Arial"/>
                    <a:cs typeface="Arial"/>
                  </a:rPr>
                  <a:t>2017</a:t>
                </a:r>
              </a:p>
            </p:txBody>
          </p:sp>
          <p:cxnSp>
            <p:nvCxnSpPr>
              <p:cNvPr id="79" name="Straight Connector 78"/>
              <p:cNvCxnSpPr>
                <a:stCxn id="81" idx="4"/>
              </p:cNvCxnSpPr>
              <p:nvPr/>
            </p:nvCxnSpPr>
            <p:spPr>
              <a:xfrm rot="16200000">
                <a:off x="2596192" y="3405224"/>
                <a:ext cx="888602" cy="1756"/>
              </a:xfrm>
              <a:prstGeom prst="line">
                <a:avLst/>
              </a:prstGeom>
              <a:ln w="12700">
                <a:solidFill>
                  <a:srgbClr val="205C9F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Oval 79"/>
              <p:cNvSpPr/>
              <p:nvPr/>
            </p:nvSpPr>
            <p:spPr>
              <a:xfrm rot="10800000">
                <a:off x="3015219" y="2937403"/>
                <a:ext cx="50549" cy="50549"/>
              </a:xfrm>
              <a:prstGeom prst="ellipse">
                <a:avLst/>
              </a:prstGeom>
              <a:solidFill>
                <a:srgbClr val="2894D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dirty="0" err="1"/>
                  <a:t>v</a:t>
                </a:r>
                <a:endParaRPr lang="es-ES_tradnl" dirty="0"/>
              </a:p>
            </p:txBody>
          </p:sp>
          <p:sp>
            <p:nvSpPr>
              <p:cNvPr id="81" name="Oval 80"/>
              <p:cNvSpPr/>
              <p:nvPr/>
            </p:nvSpPr>
            <p:spPr>
              <a:xfrm rot="10800000">
                <a:off x="3015219" y="3851281"/>
                <a:ext cx="50549" cy="50549"/>
              </a:xfrm>
              <a:prstGeom prst="ellipse">
                <a:avLst/>
              </a:prstGeom>
              <a:solidFill>
                <a:srgbClr val="2894D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dirty="0" err="1"/>
                  <a:t>v</a:t>
                </a:r>
                <a:endParaRPr lang="es-ES_tradnl" dirty="0"/>
              </a:p>
            </p:txBody>
          </p:sp>
          <p:cxnSp>
            <p:nvCxnSpPr>
              <p:cNvPr id="82" name="Straight Connector 81"/>
              <p:cNvCxnSpPr/>
              <p:nvPr/>
            </p:nvCxnSpPr>
            <p:spPr>
              <a:xfrm rot="16200000">
                <a:off x="3081741" y="3257552"/>
                <a:ext cx="589748" cy="1"/>
              </a:xfrm>
              <a:prstGeom prst="line">
                <a:avLst/>
              </a:prstGeom>
              <a:ln w="12700">
                <a:solidFill>
                  <a:srgbClr val="205C9F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Oval 82"/>
              <p:cNvSpPr/>
              <p:nvPr/>
            </p:nvSpPr>
            <p:spPr>
              <a:xfrm rot="10800000">
                <a:off x="3351340" y="2937403"/>
                <a:ext cx="50549" cy="50549"/>
              </a:xfrm>
              <a:prstGeom prst="ellipse">
                <a:avLst/>
              </a:prstGeom>
              <a:solidFill>
                <a:srgbClr val="2894D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dirty="0" err="1"/>
                  <a:t>v</a:t>
                </a:r>
                <a:endParaRPr lang="es-ES_tradnl" dirty="0"/>
              </a:p>
            </p:txBody>
          </p:sp>
          <p:sp>
            <p:nvSpPr>
              <p:cNvPr id="84" name="Oval 83"/>
              <p:cNvSpPr/>
              <p:nvPr/>
            </p:nvSpPr>
            <p:spPr>
              <a:xfrm rot="10800000">
                <a:off x="3351340" y="3527153"/>
                <a:ext cx="50549" cy="50549"/>
              </a:xfrm>
              <a:prstGeom prst="ellipse">
                <a:avLst/>
              </a:prstGeom>
              <a:solidFill>
                <a:srgbClr val="2894D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dirty="0" err="1"/>
                  <a:t>v</a:t>
                </a:r>
                <a:endParaRPr lang="es-ES_tradnl" dirty="0"/>
              </a:p>
            </p:txBody>
          </p:sp>
          <p:pic>
            <p:nvPicPr>
              <p:cNvPr id="44" name="Picture 43" descr="download.jpg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78593" y="3689450"/>
                <a:ext cx="929016" cy="550410"/>
              </a:xfrm>
              <a:prstGeom prst="rect">
                <a:avLst/>
              </a:prstGeom>
            </p:spPr>
          </p:pic>
          <p:pic>
            <p:nvPicPr>
              <p:cNvPr id="45" name="Picture 44" descr="Captura de pantalla 2019-05-29 a la(s) 09.25.15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56908" y="3114899"/>
                <a:ext cx="968230" cy="622188"/>
              </a:xfrm>
              <a:prstGeom prst="rect">
                <a:avLst/>
              </a:prstGeom>
            </p:spPr>
          </p:pic>
        </p:grpSp>
      </p:grpSp>
      <p:grpSp>
        <p:nvGrpSpPr>
          <p:cNvPr id="124" name="Group 123"/>
          <p:cNvGrpSpPr/>
          <p:nvPr/>
        </p:nvGrpSpPr>
        <p:grpSpPr>
          <a:xfrm>
            <a:off x="4389264" y="2937029"/>
            <a:ext cx="3061123" cy="2016220"/>
            <a:chOff x="3777218" y="1513699"/>
            <a:chExt cx="3061123" cy="1512165"/>
          </a:xfrm>
        </p:grpSpPr>
        <p:cxnSp>
          <p:nvCxnSpPr>
            <p:cNvPr id="72" name="Straight Connector 71"/>
            <p:cNvCxnSpPr/>
            <p:nvPr/>
          </p:nvCxnSpPr>
          <p:spPr>
            <a:xfrm rot="10800000" flipV="1">
              <a:off x="4082018" y="2717421"/>
              <a:ext cx="2049217" cy="233265"/>
            </a:xfrm>
            <a:prstGeom prst="line">
              <a:avLst/>
            </a:prstGeom>
            <a:ln>
              <a:solidFill>
                <a:srgbClr val="19CD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/>
            <p:cNvSpPr/>
            <p:nvPr/>
          </p:nvSpPr>
          <p:spPr>
            <a:xfrm>
              <a:off x="3987838" y="2899491"/>
              <a:ext cx="126373" cy="126373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2894D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dirty="0" err="1"/>
                <a:t>v</a:t>
              </a:r>
              <a:endParaRPr lang="es-ES_tradnl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777218" y="2636330"/>
              <a:ext cx="589747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200" b="1" dirty="0">
                  <a:solidFill>
                    <a:srgbClr val="2894DB"/>
                  </a:solidFill>
                  <a:latin typeface="Arial"/>
                  <a:cs typeface="Arial"/>
                </a:rPr>
                <a:t>2018</a:t>
              </a:r>
            </a:p>
          </p:txBody>
        </p:sp>
        <p:cxnSp>
          <p:nvCxnSpPr>
            <p:cNvPr id="85" name="Straight Connector 84"/>
            <p:cNvCxnSpPr>
              <a:stCxn id="87" idx="4"/>
              <a:endCxn id="86" idx="0"/>
            </p:cNvCxnSpPr>
            <p:nvPr/>
          </p:nvCxnSpPr>
          <p:spPr>
            <a:xfrm rot="5400000">
              <a:off x="3794275" y="2310623"/>
              <a:ext cx="1152462" cy="1756"/>
            </a:xfrm>
            <a:prstGeom prst="line">
              <a:avLst/>
            </a:prstGeom>
            <a:ln w="12700">
              <a:solidFill>
                <a:srgbClr val="205C9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Oval 85"/>
            <p:cNvSpPr/>
            <p:nvPr/>
          </p:nvSpPr>
          <p:spPr>
            <a:xfrm>
              <a:off x="4345231" y="2886854"/>
              <a:ext cx="50549" cy="50549"/>
            </a:xfrm>
            <a:prstGeom prst="ellipse">
              <a:avLst/>
            </a:prstGeom>
            <a:solidFill>
              <a:srgbClr val="2894D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dirty="0"/>
                <a:t>va</a:t>
              </a:r>
            </a:p>
          </p:txBody>
        </p:sp>
        <p:sp>
          <p:nvSpPr>
            <p:cNvPr id="87" name="Oval 86"/>
            <p:cNvSpPr/>
            <p:nvPr/>
          </p:nvSpPr>
          <p:spPr>
            <a:xfrm>
              <a:off x="4345231" y="1683844"/>
              <a:ext cx="50549" cy="50549"/>
            </a:xfrm>
            <a:prstGeom prst="ellipse">
              <a:avLst/>
            </a:prstGeom>
            <a:solidFill>
              <a:srgbClr val="2894D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dirty="0" err="1"/>
                <a:t>v</a:t>
              </a:r>
              <a:endParaRPr lang="es-ES_tradnl" dirty="0"/>
            </a:p>
          </p:txBody>
        </p:sp>
        <p:cxnSp>
          <p:nvCxnSpPr>
            <p:cNvPr id="88" name="Straight Connector 87"/>
            <p:cNvCxnSpPr>
              <a:stCxn id="90" idx="4"/>
              <a:endCxn id="89" idx="4"/>
            </p:cNvCxnSpPr>
            <p:nvPr/>
          </p:nvCxnSpPr>
          <p:spPr>
            <a:xfrm rot="5400000">
              <a:off x="4287252" y="2479237"/>
              <a:ext cx="840506" cy="1756"/>
            </a:xfrm>
            <a:prstGeom prst="line">
              <a:avLst/>
            </a:prstGeom>
            <a:ln w="12700">
              <a:solidFill>
                <a:srgbClr val="205C9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Oval 88"/>
            <p:cNvSpPr/>
            <p:nvPr/>
          </p:nvSpPr>
          <p:spPr>
            <a:xfrm>
              <a:off x="4682230" y="2848942"/>
              <a:ext cx="50549" cy="50549"/>
            </a:xfrm>
            <a:prstGeom prst="ellipse">
              <a:avLst/>
            </a:prstGeom>
            <a:solidFill>
              <a:srgbClr val="2894D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dirty="0" err="1"/>
                <a:t>v</a:t>
              </a:r>
              <a:endParaRPr lang="es-ES_tradnl" dirty="0"/>
            </a:p>
          </p:txBody>
        </p:sp>
        <p:sp>
          <p:nvSpPr>
            <p:cNvPr id="90" name="Oval 89"/>
            <p:cNvSpPr/>
            <p:nvPr/>
          </p:nvSpPr>
          <p:spPr>
            <a:xfrm>
              <a:off x="4682230" y="2008436"/>
              <a:ext cx="50549" cy="50549"/>
            </a:xfrm>
            <a:prstGeom prst="ellipse">
              <a:avLst/>
            </a:prstGeom>
            <a:solidFill>
              <a:srgbClr val="2894D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dirty="0" err="1"/>
                <a:t>v</a:t>
              </a:r>
              <a:endParaRPr lang="es-ES_tradnl" dirty="0"/>
            </a:p>
          </p:txBody>
        </p:sp>
        <p:cxnSp>
          <p:nvCxnSpPr>
            <p:cNvPr id="91" name="Straight Connector 90"/>
            <p:cNvCxnSpPr>
              <a:endCxn id="92" idx="4"/>
            </p:cNvCxnSpPr>
            <p:nvPr/>
          </p:nvCxnSpPr>
          <p:spPr>
            <a:xfrm rot="5400000">
              <a:off x="4791332" y="2611011"/>
              <a:ext cx="506344" cy="1"/>
            </a:xfrm>
            <a:prstGeom prst="line">
              <a:avLst/>
            </a:prstGeom>
            <a:ln w="12700">
              <a:solidFill>
                <a:srgbClr val="205C9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val 91"/>
            <p:cNvSpPr/>
            <p:nvPr/>
          </p:nvSpPr>
          <p:spPr>
            <a:xfrm>
              <a:off x="5019228" y="2813635"/>
              <a:ext cx="50549" cy="50549"/>
            </a:xfrm>
            <a:prstGeom prst="ellipse">
              <a:avLst/>
            </a:prstGeom>
            <a:solidFill>
              <a:srgbClr val="2894D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dirty="0" err="1"/>
                <a:t>v</a:t>
              </a:r>
              <a:endParaRPr lang="es-ES_tradnl" dirty="0"/>
            </a:p>
          </p:txBody>
        </p:sp>
        <p:sp>
          <p:nvSpPr>
            <p:cNvPr id="93" name="Oval 92"/>
            <p:cNvSpPr/>
            <p:nvPr/>
          </p:nvSpPr>
          <p:spPr>
            <a:xfrm>
              <a:off x="5019228" y="2332564"/>
              <a:ext cx="50549" cy="50549"/>
            </a:xfrm>
            <a:prstGeom prst="ellipse">
              <a:avLst/>
            </a:prstGeom>
            <a:solidFill>
              <a:srgbClr val="2894D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dirty="0" err="1"/>
                <a:t>v</a:t>
              </a:r>
              <a:endParaRPr lang="es-ES_tradnl" dirty="0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4395778" y="1513699"/>
              <a:ext cx="2442563" cy="30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cs typeface="Arial"/>
                </a:rPr>
                <a:t>Nombramiento Superintendente</a:t>
              </a:r>
            </a:p>
            <a:p>
              <a:r>
                <a:rPr lang="es-ES_tradnl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cs typeface="Arial"/>
                </a:rPr>
                <a:t>(Ley 37-2016)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4755433" y="1868329"/>
              <a:ext cx="1686072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cs typeface="Arial"/>
                </a:rPr>
                <a:t>PEI 2018-2023</a:t>
              </a:r>
            </a:p>
          </p:txBody>
        </p:sp>
        <p:pic>
          <p:nvPicPr>
            <p:cNvPr id="102" name="Picture 101" descr="Captura de pantalla 2019-05-24 a la(s) 11.12.40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27874" y="2079379"/>
              <a:ext cx="720080" cy="503901"/>
            </a:xfrm>
            <a:prstGeom prst="rect">
              <a:avLst/>
            </a:prstGeom>
          </p:spPr>
        </p:pic>
      </p:grpSp>
      <p:grpSp>
        <p:nvGrpSpPr>
          <p:cNvPr id="125" name="Group 124"/>
          <p:cNvGrpSpPr/>
          <p:nvPr/>
        </p:nvGrpSpPr>
        <p:grpSpPr>
          <a:xfrm>
            <a:off x="8157882" y="2313281"/>
            <a:ext cx="50549" cy="1948757"/>
            <a:chOff x="7545836" y="1258729"/>
            <a:chExt cx="50549" cy="1461568"/>
          </a:xfrm>
        </p:grpSpPr>
        <p:cxnSp>
          <p:nvCxnSpPr>
            <p:cNvPr id="95" name="Straight Connector 94"/>
            <p:cNvCxnSpPr>
              <a:stCxn id="97" idx="4"/>
              <a:endCxn id="96" idx="0"/>
            </p:cNvCxnSpPr>
            <p:nvPr/>
          </p:nvCxnSpPr>
          <p:spPr>
            <a:xfrm flipH="1" flipV="1">
              <a:off x="7571111" y="1309278"/>
              <a:ext cx="1" cy="1411019"/>
            </a:xfrm>
            <a:prstGeom prst="line">
              <a:avLst/>
            </a:prstGeom>
            <a:ln w="12700">
              <a:solidFill>
                <a:srgbClr val="205C9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 95"/>
            <p:cNvSpPr/>
            <p:nvPr/>
          </p:nvSpPr>
          <p:spPr>
            <a:xfrm flipV="1">
              <a:off x="7545836" y="1258729"/>
              <a:ext cx="50549" cy="50549"/>
            </a:xfrm>
            <a:prstGeom prst="ellipse">
              <a:avLst/>
            </a:prstGeom>
            <a:solidFill>
              <a:srgbClr val="2894D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6210515" y="4032983"/>
            <a:ext cx="3315818" cy="2476482"/>
            <a:chOff x="5598469" y="2335665"/>
            <a:chExt cx="3315818" cy="1857361"/>
          </a:xfrm>
        </p:grpSpPr>
        <p:cxnSp>
          <p:nvCxnSpPr>
            <p:cNvPr id="107" name="Straight Connector 106"/>
            <p:cNvCxnSpPr>
              <a:endCxn id="104" idx="6"/>
            </p:cNvCxnSpPr>
            <p:nvPr/>
          </p:nvCxnSpPr>
          <p:spPr>
            <a:xfrm rot="10800000" flipV="1">
              <a:off x="6147569" y="2532731"/>
              <a:ext cx="1423544" cy="166786"/>
            </a:xfrm>
            <a:prstGeom prst="line">
              <a:avLst/>
            </a:prstGeom>
            <a:ln>
              <a:solidFill>
                <a:srgbClr val="19CD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9" name="Picture 118" descr="Captura de pantalla 2019-05-24 a la(s) 11.12.47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4462" y="3427293"/>
              <a:ext cx="910920" cy="383029"/>
            </a:xfrm>
            <a:prstGeom prst="rect">
              <a:avLst/>
            </a:prstGeom>
          </p:spPr>
        </p:pic>
        <p:sp>
          <p:nvSpPr>
            <p:cNvPr id="104" name="Oval 103"/>
            <p:cNvSpPr/>
            <p:nvPr/>
          </p:nvSpPr>
          <p:spPr>
            <a:xfrm>
              <a:off x="6021196" y="2636330"/>
              <a:ext cx="126373" cy="126373"/>
            </a:xfrm>
            <a:prstGeom prst="ellipse">
              <a:avLst/>
            </a:prstGeom>
            <a:solidFill>
              <a:srgbClr val="204D8B"/>
            </a:solidFill>
            <a:ln w="25400">
              <a:solidFill>
                <a:srgbClr val="2894D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dirty="0" err="1"/>
                <a:t>v</a:t>
              </a:r>
              <a:endParaRPr lang="es-ES_tradnl" dirty="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5786979" y="2335665"/>
              <a:ext cx="589747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200" b="1" dirty="0">
                  <a:solidFill>
                    <a:srgbClr val="2894DB"/>
                  </a:solidFill>
                  <a:latin typeface="Arial"/>
                  <a:cs typeface="Arial"/>
                </a:rPr>
                <a:t>2019</a:t>
              </a:r>
            </a:p>
          </p:txBody>
        </p:sp>
        <p:cxnSp>
          <p:nvCxnSpPr>
            <p:cNvPr id="108" name="Straight Connector 107"/>
            <p:cNvCxnSpPr>
              <a:stCxn id="110" idx="4"/>
              <a:endCxn id="109" idx="0"/>
            </p:cNvCxnSpPr>
            <p:nvPr/>
          </p:nvCxnSpPr>
          <p:spPr>
            <a:xfrm rot="16200000" flipV="1">
              <a:off x="5899839" y="3273296"/>
              <a:ext cx="1152462" cy="1756"/>
            </a:xfrm>
            <a:prstGeom prst="line">
              <a:avLst/>
            </a:prstGeom>
            <a:ln w="12700">
              <a:solidFill>
                <a:srgbClr val="205C9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Oval 108"/>
            <p:cNvSpPr/>
            <p:nvPr/>
          </p:nvSpPr>
          <p:spPr>
            <a:xfrm flipV="1">
              <a:off x="6450794" y="2648272"/>
              <a:ext cx="50549" cy="50549"/>
            </a:xfrm>
            <a:prstGeom prst="ellipse">
              <a:avLst/>
            </a:prstGeom>
            <a:solidFill>
              <a:srgbClr val="2894D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dirty="0"/>
                <a:t>va</a:t>
              </a:r>
            </a:p>
          </p:txBody>
        </p:sp>
        <p:sp>
          <p:nvSpPr>
            <p:cNvPr id="110" name="Oval 109"/>
            <p:cNvSpPr/>
            <p:nvPr/>
          </p:nvSpPr>
          <p:spPr>
            <a:xfrm flipV="1">
              <a:off x="6450794" y="3851282"/>
              <a:ext cx="50549" cy="50549"/>
            </a:xfrm>
            <a:prstGeom prst="ellipse">
              <a:avLst/>
            </a:prstGeom>
            <a:solidFill>
              <a:srgbClr val="2894D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dirty="0" err="1"/>
                <a:t>v</a:t>
              </a:r>
              <a:endParaRPr lang="es-ES_tradnl" dirty="0"/>
            </a:p>
          </p:txBody>
        </p:sp>
        <p:cxnSp>
          <p:nvCxnSpPr>
            <p:cNvPr id="111" name="Straight Connector 110"/>
            <p:cNvCxnSpPr>
              <a:stCxn id="113" idx="4"/>
              <a:endCxn id="112" idx="4"/>
            </p:cNvCxnSpPr>
            <p:nvPr/>
          </p:nvCxnSpPr>
          <p:spPr>
            <a:xfrm rot="5400000" flipH="1" flipV="1">
              <a:off x="6686690" y="3024986"/>
              <a:ext cx="924996" cy="1756"/>
            </a:xfrm>
            <a:prstGeom prst="line">
              <a:avLst/>
            </a:prstGeom>
            <a:ln w="12700">
              <a:solidFill>
                <a:srgbClr val="205C9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Oval 111"/>
            <p:cNvSpPr/>
            <p:nvPr/>
          </p:nvSpPr>
          <p:spPr>
            <a:xfrm flipV="1">
              <a:off x="7123913" y="2562488"/>
              <a:ext cx="50549" cy="50549"/>
            </a:xfrm>
            <a:prstGeom prst="ellipse">
              <a:avLst/>
            </a:prstGeom>
            <a:solidFill>
              <a:srgbClr val="2894D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dirty="0" err="1"/>
                <a:t>v</a:t>
              </a:r>
              <a:endParaRPr lang="es-ES_tradnl" dirty="0"/>
            </a:p>
          </p:txBody>
        </p:sp>
        <p:sp>
          <p:nvSpPr>
            <p:cNvPr id="113" name="Oval 112"/>
            <p:cNvSpPr/>
            <p:nvPr/>
          </p:nvSpPr>
          <p:spPr>
            <a:xfrm flipV="1">
              <a:off x="7123913" y="3487484"/>
              <a:ext cx="50549" cy="50549"/>
            </a:xfrm>
            <a:prstGeom prst="ellipse">
              <a:avLst/>
            </a:prstGeom>
            <a:solidFill>
              <a:srgbClr val="2894D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dirty="0" err="1"/>
                <a:t>v</a:t>
              </a:r>
              <a:endParaRPr lang="es-ES_tradnl" dirty="0"/>
            </a:p>
          </p:txBody>
        </p:sp>
        <p:pic>
          <p:nvPicPr>
            <p:cNvPr id="117" name="Picture 116" descr="download.jp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8469" y="3652417"/>
              <a:ext cx="756628" cy="448276"/>
            </a:xfrm>
            <a:prstGeom prst="rect">
              <a:avLst/>
            </a:prstGeom>
          </p:spPr>
        </p:pic>
        <p:sp>
          <p:nvSpPr>
            <p:cNvPr id="118" name="TextBox 117"/>
            <p:cNvSpPr txBox="1"/>
            <p:nvPr/>
          </p:nvSpPr>
          <p:spPr>
            <a:xfrm>
              <a:off x="6977629" y="4008360"/>
              <a:ext cx="193665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cs typeface="Arial"/>
                </a:rPr>
                <a:t>Revisión intermedia</a:t>
              </a:r>
            </a:p>
          </p:txBody>
        </p:sp>
        <p:sp>
          <p:nvSpPr>
            <p:cNvPr id="97" name="Oval 96"/>
            <p:cNvSpPr/>
            <p:nvPr/>
          </p:nvSpPr>
          <p:spPr>
            <a:xfrm flipV="1">
              <a:off x="7545837" y="2507456"/>
              <a:ext cx="50549" cy="50549"/>
            </a:xfrm>
            <a:prstGeom prst="ellipse">
              <a:avLst/>
            </a:prstGeom>
            <a:solidFill>
              <a:srgbClr val="2894D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dirty="0" err="1"/>
                <a:t>v</a:t>
              </a:r>
              <a:endParaRPr lang="es-ES_tradnl" dirty="0"/>
            </a:p>
          </p:txBody>
        </p:sp>
      </p:grpSp>
      <p:sp>
        <p:nvSpPr>
          <p:cNvPr id="99" name="TextBox 98"/>
          <p:cNvSpPr txBox="1"/>
          <p:nvPr/>
        </p:nvSpPr>
        <p:spPr>
          <a:xfrm>
            <a:off x="6759614" y="2225760"/>
            <a:ext cx="13303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88900" algn="r">
              <a:buFont typeface="Arial"/>
              <a:buChar char="•"/>
            </a:pPr>
            <a:r>
              <a:rPr lang="es-ES_tradnl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Confianza     </a:t>
            </a:r>
          </a:p>
          <a:p>
            <a:pPr algn="r"/>
            <a:r>
              <a:rPr lang="es-ES_tradnl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 restaurada</a:t>
            </a:r>
          </a:p>
          <a:p>
            <a:pPr indent="88900" algn="r">
              <a:buFont typeface="Arial"/>
              <a:buChar char="•"/>
            </a:pPr>
            <a:r>
              <a:rPr lang="es-ES_tradnl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Equipo de trabajo</a:t>
            </a:r>
          </a:p>
          <a:p>
            <a:pPr indent="88900" algn="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C</a:t>
            </a:r>
            <a:r>
              <a:rPr lang="es-ES_tradnl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onsolidado</a:t>
            </a:r>
            <a:endParaRPr lang="es-ES_tradnl" sz="1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indent="88900" algn="r"/>
            <a:endParaRPr lang="es-ES_tradnl" sz="1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6" name="Título 1">
            <a:extLst>
              <a:ext uri="{FF2B5EF4-FFF2-40B4-BE49-F238E27FC236}">
                <a16:creationId xmlns:a16="http://schemas.microsoft.com/office/drawing/2014/main" id="{C640B5B2-CA99-0942-8EB1-C136370D32DE}"/>
              </a:ext>
            </a:extLst>
          </p:cNvPr>
          <p:cNvSpPr txBox="1">
            <a:spLocks/>
          </p:cNvSpPr>
          <p:nvPr/>
        </p:nvSpPr>
        <p:spPr>
          <a:xfrm>
            <a:off x="767528" y="-153135"/>
            <a:ext cx="8229600" cy="1074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>
                <a:solidFill>
                  <a:schemeClr val="accent5">
                    <a:lumMod val="75000"/>
                  </a:schemeClr>
                </a:solidFill>
              </a:rPr>
              <a:t>1.  Gestión eficiente de las finanzas públicas</a:t>
            </a:r>
            <a:br>
              <a:rPr lang="es-ES" sz="2400" dirty="0">
                <a:solidFill>
                  <a:srgbClr val="31859C"/>
                </a:solidFill>
              </a:rPr>
            </a:br>
            <a:r>
              <a:rPr lang="es-ES" sz="2000" b="1" dirty="0">
                <a:solidFill>
                  <a:schemeClr val="bg1">
                    <a:lumMod val="50000"/>
                  </a:schemeClr>
                </a:solidFill>
              </a:rPr>
              <a:t>Ingresos</a:t>
            </a:r>
          </a:p>
        </p:txBody>
      </p:sp>
      <p:pic>
        <p:nvPicPr>
          <p:cNvPr id="131" name="Imagen 130">
            <a:extLst>
              <a:ext uri="{FF2B5EF4-FFF2-40B4-BE49-F238E27FC236}">
                <a16:creationId xmlns:a16="http://schemas.microsoft.com/office/drawing/2014/main" id="{14789A10-EA32-8443-8C39-28B0B1A0DA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640"/>
          <a:stretch/>
        </p:blipFill>
        <p:spPr>
          <a:xfrm>
            <a:off x="1715178" y="678938"/>
            <a:ext cx="5686844" cy="1157716"/>
          </a:xfrm>
          <a:prstGeom prst="rect">
            <a:avLst/>
          </a:prstGeom>
        </p:spPr>
      </p:pic>
      <p:sp>
        <p:nvSpPr>
          <p:cNvPr id="114" name="Rectángulo 113"/>
          <p:cNvSpPr/>
          <p:nvPr/>
        </p:nvSpPr>
        <p:spPr>
          <a:xfrm>
            <a:off x="0" y="6614063"/>
            <a:ext cx="9144000" cy="2439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763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9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4600" y="6581082"/>
            <a:ext cx="9148600" cy="276918"/>
          </a:xfrm>
          <a:prstGeom prst="rect">
            <a:avLst/>
          </a:prstGeom>
          <a:solidFill>
            <a:srgbClr val="5639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180669" y="817245"/>
            <a:ext cx="8556406" cy="759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/>
            <a:r>
              <a:rPr lang="es-ES" sz="3200" b="1" dirty="0">
                <a:solidFill>
                  <a:srgbClr val="5639B0"/>
                </a:solidFill>
              </a:rPr>
              <a:t>3. Desempeño</a:t>
            </a:r>
            <a:endParaRPr lang="es-ES" sz="1600" dirty="0">
              <a:solidFill>
                <a:srgbClr val="5639B0"/>
              </a:solidFill>
            </a:endParaRPr>
          </a:p>
        </p:txBody>
      </p:sp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9306865"/>
              </p:ext>
            </p:extLst>
          </p:nvPr>
        </p:nvGraphicFramePr>
        <p:xfrm>
          <a:off x="344072" y="1768123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114746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4600" y="6581082"/>
            <a:ext cx="9148600" cy="276918"/>
          </a:xfrm>
          <a:prstGeom prst="rect">
            <a:avLst/>
          </a:prstGeom>
          <a:solidFill>
            <a:srgbClr val="5639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180669" y="817245"/>
            <a:ext cx="8556406" cy="759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/>
            <a:r>
              <a:rPr lang="es-ES" sz="3200" b="1" dirty="0">
                <a:solidFill>
                  <a:srgbClr val="5639B0"/>
                </a:solidFill>
              </a:rPr>
              <a:t>3. Desempeño</a:t>
            </a:r>
            <a:endParaRPr lang="es-ES" sz="1600" dirty="0">
              <a:solidFill>
                <a:srgbClr val="5639B0"/>
              </a:solidFill>
            </a:endParaRPr>
          </a:p>
        </p:txBody>
      </p:sp>
      <p:graphicFrame>
        <p:nvGraphicFramePr>
          <p:cNvPr id="6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986621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965582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4600" y="6581082"/>
            <a:ext cx="9148600" cy="276918"/>
          </a:xfrm>
          <a:prstGeom prst="rect">
            <a:avLst/>
          </a:prstGeom>
          <a:solidFill>
            <a:srgbClr val="5639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334812" y="1386973"/>
            <a:ext cx="8484249" cy="4449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GT" sz="16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Cumplimiento plan de desarrollo</a:t>
            </a:r>
          </a:p>
        </p:txBody>
      </p:sp>
      <p:sp>
        <p:nvSpPr>
          <p:cNvPr id="23" name="Título 1"/>
          <p:cNvSpPr>
            <a:spLocks noGrp="1"/>
          </p:cNvSpPr>
          <p:nvPr>
            <p:ph type="title"/>
          </p:nvPr>
        </p:nvSpPr>
        <p:spPr>
          <a:xfrm>
            <a:off x="268257" y="817248"/>
            <a:ext cx="8556406" cy="759260"/>
          </a:xfrm>
        </p:spPr>
        <p:txBody>
          <a:bodyPr>
            <a:noAutofit/>
          </a:bodyPr>
          <a:lstStyle/>
          <a:p>
            <a:pPr marL="514350" indent="-514350"/>
            <a:r>
              <a:rPr lang="es-ES" sz="3200" b="1" dirty="0">
                <a:solidFill>
                  <a:srgbClr val="5639B0"/>
                </a:solidFill>
              </a:rPr>
              <a:t>3. Desempeño </a:t>
            </a:r>
            <a:endParaRPr lang="es-ES" sz="1600" dirty="0">
              <a:solidFill>
                <a:srgbClr val="5639B0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AE77A2F-EBC0-4642-8131-22A13BDC45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349" y="1950559"/>
            <a:ext cx="7549173" cy="451192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74B9D58-27F0-1D4A-B96D-0D592451BB71}"/>
              </a:ext>
            </a:extLst>
          </p:cNvPr>
          <p:cNvSpPr txBox="1"/>
          <p:nvPr/>
        </p:nvSpPr>
        <p:spPr>
          <a:xfrm>
            <a:off x="3259768" y="1695106"/>
            <a:ext cx="25733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1600" dirty="0">
                <a:solidFill>
                  <a:schemeClr val="bg1">
                    <a:lumMod val="50000"/>
                  </a:schemeClr>
                </a:solidFill>
              </a:rPr>
              <a:t>De 5,079 kilómetros se han </a:t>
            </a:r>
            <a:r>
              <a:rPr lang="es-GT" sz="1600">
                <a:solidFill>
                  <a:schemeClr val="bg1">
                    <a:lumMod val="50000"/>
                  </a:schemeClr>
                </a:solidFill>
              </a:rPr>
              <a:t>ejecutado 1,512, </a:t>
            </a:r>
            <a:r>
              <a:rPr lang="es-GT" sz="1600" dirty="0">
                <a:solidFill>
                  <a:schemeClr val="bg1">
                    <a:lumMod val="50000"/>
                  </a:schemeClr>
                </a:solidFill>
              </a:rPr>
              <a:t>que representa el 30% de las actuaciones programadas.</a:t>
            </a:r>
          </a:p>
        </p:txBody>
      </p:sp>
    </p:spTree>
    <p:extLst>
      <p:ext uri="{BB962C8B-B14F-4D97-AF65-F5344CB8AC3E}">
        <p14:creationId xmlns:p14="http://schemas.microsoft.com/office/powerpoint/2010/main" val="31507634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16200000">
            <a:off x="5398075" y="2374331"/>
            <a:ext cx="5150229" cy="3017482"/>
          </a:xfrm>
          <a:ln>
            <a:noFill/>
          </a:ln>
        </p:spPr>
        <p:txBody>
          <a:bodyPr>
            <a:noAutofit/>
          </a:bodyPr>
          <a:lstStyle/>
          <a:p>
            <a:r>
              <a:rPr lang="es-ES" sz="16000" dirty="0">
                <a:solidFill>
                  <a:srgbClr val="7FC1D4"/>
                </a:solidFill>
                <a:latin typeface="Calibri Light"/>
                <a:cs typeface="Calibri Light"/>
              </a:rPr>
              <a:t>Índice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47010" y="1354259"/>
            <a:ext cx="1399833" cy="91479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151537" y="3501454"/>
            <a:ext cx="1399830" cy="852598"/>
          </a:xfrm>
          <a:prstGeom prst="rect">
            <a:avLst/>
          </a:prstGeom>
          <a:solidFill>
            <a:srgbClr val="5639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151537" y="5624158"/>
            <a:ext cx="1399829" cy="852598"/>
          </a:xfrm>
          <a:prstGeom prst="rect">
            <a:avLst/>
          </a:prstGeom>
          <a:solidFill>
            <a:srgbClr val="FEC5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151535" y="4572275"/>
            <a:ext cx="1399831" cy="852598"/>
          </a:xfrm>
          <a:prstGeom prst="rect">
            <a:avLst/>
          </a:prstGeom>
          <a:solidFill>
            <a:srgbClr val="92C1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151537" y="2444449"/>
            <a:ext cx="1399831" cy="860775"/>
          </a:xfrm>
          <a:prstGeom prst="rect">
            <a:avLst/>
          </a:prstGeom>
          <a:solidFill>
            <a:srgbClr val="BC1A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604200" y="1387546"/>
            <a:ext cx="909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15943" y="2446741"/>
            <a:ext cx="909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630375" y="3475701"/>
            <a:ext cx="909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601511" y="4543411"/>
            <a:ext cx="909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637591" y="5587081"/>
            <a:ext cx="909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1756357" y="1572211"/>
            <a:ext cx="56061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626261"/>
                </a:solidFill>
              </a:rPr>
              <a:t>Gestión eficiente de las finanzas públicas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1756357" y="2644003"/>
            <a:ext cx="42727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626261"/>
                </a:solidFill>
              </a:rPr>
              <a:t>Prudencia en las finanzas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1756359" y="3696920"/>
            <a:ext cx="42727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626261"/>
                </a:solidFill>
              </a:rPr>
              <a:t>Desempeño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1756359" y="4739794"/>
            <a:ext cx="42727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626261"/>
                </a:solidFill>
              </a:rPr>
              <a:t>La milla extra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1756359" y="5594962"/>
            <a:ext cx="57270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626261"/>
                </a:solidFill>
              </a:rPr>
              <a:t>Proyecto General de Presupuesto </a:t>
            </a:r>
            <a:br>
              <a:rPr lang="es-ES" sz="2400" b="1" dirty="0">
                <a:solidFill>
                  <a:srgbClr val="626261"/>
                </a:solidFill>
              </a:rPr>
            </a:br>
            <a:r>
              <a:rPr lang="es-ES" sz="2400" b="1" dirty="0">
                <a:solidFill>
                  <a:srgbClr val="626261"/>
                </a:solidFill>
              </a:rPr>
              <a:t>de Ingresos y Egresos del Estado</a:t>
            </a:r>
          </a:p>
        </p:txBody>
      </p:sp>
    </p:spTree>
    <p:extLst>
      <p:ext uri="{BB962C8B-B14F-4D97-AF65-F5344CB8AC3E}">
        <p14:creationId xmlns:p14="http://schemas.microsoft.com/office/powerpoint/2010/main" val="20405502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302933" y="1561179"/>
            <a:ext cx="5139267" cy="483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rgbClr val="404040"/>
                </a:solidFill>
              </a:rPr>
              <a:t>1. Estrategia Financiera para la Gestión de Riesgo de Desastres</a:t>
            </a:r>
            <a:br>
              <a:rPr lang="es-ES" sz="2800" dirty="0">
                <a:solidFill>
                  <a:srgbClr val="404040"/>
                </a:solidFill>
              </a:rPr>
            </a:br>
            <a:endParaRPr lang="es-ES" sz="2800" dirty="0">
              <a:solidFill>
                <a:srgbClr val="404040"/>
              </a:solidFill>
            </a:endParaRPr>
          </a:p>
          <a:p>
            <a:r>
              <a:rPr lang="es-ES" sz="2800" dirty="0">
                <a:solidFill>
                  <a:srgbClr val="404040"/>
                </a:solidFill>
              </a:rPr>
              <a:t>2. Mecanismo para la implementación y reducción de la brecha de infraestructura APP</a:t>
            </a:r>
            <a:br>
              <a:rPr lang="es-ES" sz="2800" dirty="0">
                <a:solidFill>
                  <a:srgbClr val="404040"/>
                </a:solidFill>
              </a:rPr>
            </a:br>
            <a:endParaRPr lang="es-ES" sz="2800" dirty="0">
              <a:solidFill>
                <a:srgbClr val="404040"/>
              </a:solidFill>
            </a:endParaRPr>
          </a:p>
          <a:p>
            <a:r>
              <a:rPr lang="es-ES" sz="2800" dirty="0">
                <a:solidFill>
                  <a:srgbClr val="404040"/>
                </a:solidFill>
              </a:rPr>
              <a:t>3. Proceso de transición transparente </a:t>
            </a:r>
            <a:br>
              <a:rPr lang="es-ES" sz="2800" dirty="0">
                <a:solidFill>
                  <a:srgbClr val="404040"/>
                </a:solidFill>
              </a:rPr>
            </a:br>
            <a:endParaRPr lang="es-ES" sz="2800" dirty="0">
              <a:solidFill>
                <a:srgbClr val="404040"/>
              </a:solidFill>
            </a:endParaRPr>
          </a:p>
          <a:p>
            <a:r>
              <a:rPr lang="es-ES" sz="2800" dirty="0">
                <a:solidFill>
                  <a:srgbClr val="404040"/>
                </a:solidFill>
              </a:rPr>
              <a:t>4. Presupuesto Abierto</a:t>
            </a: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151472" y="938092"/>
            <a:ext cx="8229600" cy="6061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/>
            <a:r>
              <a:rPr lang="es-ES" sz="3200" b="1">
                <a:solidFill>
                  <a:srgbClr val="92C139"/>
                </a:solidFill>
              </a:rPr>
              <a:t>4. La milla extra</a:t>
            </a:r>
            <a:endParaRPr lang="es-ES" sz="3200" b="1" dirty="0">
              <a:solidFill>
                <a:srgbClr val="92C139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0" y="6614063"/>
            <a:ext cx="9144000" cy="243937"/>
          </a:xfrm>
          <a:prstGeom prst="rect">
            <a:avLst/>
          </a:prstGeom>
          <a:solidFill>
            <a:srgbClr val="92C1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20884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1472" y="827730"/>
            <a:ext cx="8229600" cy="606153"/>
          </a:xfrm>
        </p:spPr>
        <p:txBody>
          <a:bodyPr>
            <a:noAutofit/>
          </a:bodyPr>
          <a:lstStyle/>
          <a:p>
            <a:pPr marL="514350" indent="-514350" algn="l"/>
            <a:r>
              <a:rPr lang="es-ES" sz="3200" b="1" dirty="0">
                <a:solidFill>
                  <a:srgbClr val="92C139"/>
                </a:solidFill>
              </a:rPr>
              <a:t>4. La milla extra</a:t>
            </a:r>
          </a:p>
        </p:txBody>
      </p:sp>
      <p:sp>
        <p:nvSpPr>
          <p:cNvPr id="8" name="Rectángulo 7"/>
          <p:cNvSpPr/>
          <p:nvPr/>
        </p:nvSpPr>
        <p:spPr>
          <a:xfrm>
            <a:off x="0" y="6614063"/>
            <a:ext cx="9144000" cy="243937"/>
          </a:xfrm>
          <a:prstGeom prst="rect">
            <a:avLst/>
          </a:prstGeom>
          <a:solidFill>
            <a:srgbClr val="92C1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227672" y="1496062"/>
            <a:ext cx="8643843" cy="67454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</a:rPr>
              <a:t>1.  Estrategia Financiera para la Gestión del Riesgo de desastres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404040"/>
                </a:solidFill>
                <a:ea typeface="Calibri"/>
                <a:cs typeface="Calibri"/>
                <a:sym typeface="Calibri"/>
              </a:rPr>
              <a:t>Las </a:t>
            </a:r>
            <a:r>
              <a:rPr lang="en-US" sz="2000" b="1" dirty="0" err="1">
                <a:solidFill>
                  <a:srgbClr val="404040"/>
                </a:solidFill>
                <a:ea typeface="Calibri"/>
                <a:cs typeface="Calibri"/>
                <a:sym typeface="Calibri"/>
              </a:rPr>
              <a:t>buenas</a:t>
            </a:r>
            <a:r>
              <a:rPr lang="en-US" sz="2000" b="1" dirty="0">
                <a:solidFill>
                  <a:srgbClr val="404040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ea typeface="Calibri"/>
                <a:cs typeface="Calibri"/>
                <a:sym typeface="Calibri"/>
              </a:rPr>
              <a:t>prácticas</a:t>
            </a:r>
            <a:r>
              <a:rPr lang="en-US" sz="2000" b="1" dirty="0">
                <a:solidFill>
                  <a:srgbClr val="404040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ea typeface="Calibri"/>
                <a:cs typeface="Calibri"/>
                <a:sym typeface="Calibri"/>
              </a:rPr>
              <a:t>sugieren</a:t>
            </a:r>
            <a:r>
              <a:rPr lang="en-US" sz="2000" b="1" dirty="0">
                <a:solidFill>
                  <a:srgbClr val="404040"/>
                </a:solidFill>
                <a:ea typeface="Calibri"/>
                <a:cs typeface="Calibri"/>
                <a:sym typeface="Calibri"/>
              </a:rPr>
              <a:t> el </a:t>
            </a:r>
            <a:r>
              <a:rPr lang="en-US" sz="2000" b="1" dirty="0" err="1">
                <a:solidFill>
                  <a:srgbClr val="404040"/>
                </a:solidFill>
                <a:ea typeface="Calibri"/>
                <a:cs typeface="Calibri"/>
                <a:sym typeface="Calibri"/>
              </a:rPr>
              <a:t>desarrollo</a:t>
            </a:r>
            <a:r>
              <a:rPr lang="en-US" sz="2000" b="1" dirty="0">
                <a:solidFill>
                  <a:srgbClr val="404040"/>
                </a:solidFill>
                <a:ea typeface="Calibri"/>
                <a:cs typeface="Calibri"/>
                <a:sym typeface="Calibri"/>
              </a:rPr>
              <a:t> de </a:t>
            </a:r>
            <a:r>
              <a:rPr lang="en-US" sz="2000" b="1" dirty="0" err="1">
                <a:solidFill>
                  <a:srgbClr val="404040"/>
                </a:solidFill>
                <a:ea typeface="Calibri"/>
                <a:cs typeface="Calibri"/>
                <a:sym typeface="Calibri"/>
              </a:rPr>
              <a:t>estrategias</a:t>
            </a:r>
            <a:r>
              <a:rPr lang="en-US" sz="2000" b="1" dirty="0">
                <a:solidFill>
                  <a:srgbClr val="404040"/>
                </a:solidFill>
                <a:ea typeface="Calibri"/>
                <a:cs typeface="Calibri"/>
                <a:sym typeface="Calibri"/>
              </a:rPr>
              <a:t> de </a:t>
            </a:r>
            <a:r>
              <a:rPr lang="en-US" sz="2000" b="1" dirty="0" err="1">
                <a:solidFill>
                  <a:srgbClr val="404040"/>
                </a:solidFill>
                <a:ea typeface="Calibri"/>
                <a:cs typeface="Calibri"/>
                <a:sym typeface="Calibri"/>
              </a:rPr>
              <a:t>protección</a:t>
            </a:r>
            <a:r>
              <a:rPr lang="en-US" sz="2000" b="1" dirty="0">
                <a:solidFill>
                  <a:srgbClr val="404040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000" b="1" dirty="0" err="1">
                <a:solidFill>
                  <a:srgbClr val="404040"/>
                </a:solidFill>
                <a:ea typeface="Calibri"/>
                <a:cs typeface="Calibri"/>
                <a:sym typeface="Calibri"/>
              </a:rPr>
              <a:t>financiera</a:t>
            </a:r>
            <a:endParaRPr lang="es-E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Google Shape;153;p21"/>
          <p:cNvSpPr txBox="1"/>
          <p:nvPr/>
        </p:nvSpPr>
        <p:spPr>
          <a:xfrm>
            <a:off x="347132" y="2593168"/>
            <a:ext cx="4267201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b="0" i="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Una </a:t>
            </a:r>
            <a:r>
              <a:rPr lang="en-US" sz="1600" b="0" i="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estrategia</a:t>
            </a:r>
            <a:r>
              <a:rPr lang="en-US" sz="1600" b="0" i="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financiera</a:t>
            </a:r>
            <a:r>
              <a:rPr lang="en-US" sz="1600" b="0" i="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600" b="0" i="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riesgo</a:t>
            </a:r>
            <a:r>
              <a:rPr lang="en-US" sz="1600" b="0" i="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por</a:t>
            </a:r>
            <a:r>
              <a:rPr lang="en-US" sz="1600" b="0" i="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capas</a:t>
            </a:r>
            <a:r>
              <a:rPr lang="en-US" sz="1600" b="0" i="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combina</a:t>
            </a:r>
            <a:r>
              <a:rPr lang="en-US" sz="1600" b="0" i="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instrumentos</a:t>
            </a:r>
            <a:r>
              <a:rPr lang="en-US" sz="1600" b="0" i="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financieros</a:t>
            </a:r>
            <a:r>
              <a:rPr lang="en-US" sz="1600" b="0" i="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acordes</a:t>
            </a:r>
            <a:r>
              <a:rPr lang="en-US" sz="1600" b="0" i="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1600" b="0" i="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eventos</a:t>
            </a:r>
            <a:r>
              <a:rPr lang="en-US" sz="1600" b="0" i="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600" b="0" i="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distinta</a:t>
            </a:r>
            <a:r>
              <a:rPr lang="en-US" sz="1600" b="0" i="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frecuencia</a:t>
            </a:r>
            <a:r>
              <a:rPr lang="en-US" sz="1600" b="0" i="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1600" b="0" i="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severidad</a:t>
            </a:r>
            <a:r>
              <a:rPr lang="en-US" sz="1600" b="0" i="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; </a:t>
            </a:r>
            <a:endParaRPr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000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endParaRPr sz="1600" b="0" i="0" u="none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b="0" i="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Considera</a:t>
            </a:r>
            <a:r>
              <a:rPr lang="en-US" sz="1600" b="0" i="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-US" sz="1600" b="0" i="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dimensión</a:t>
            </a:r>
            <a:r>
              <a:rPr lang="en-US" sz="1600" b="0" i="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temporal de la </a:t>
            </a:r>
            <a:r>
              <a:rPr lang="en-US" sz="1600" b="0" i="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necesidad</a:t>
            </a:r>
            <a:r>
              <a:rPr lang="en-US" sz="1600" b="0" i="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600" b="0" i="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liquidez</a:t>
            </a:r>
            <a:r>
              <a:rPr lang="en-US" sz="1600" b="0" i="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para la </a:t>
            </a:r>
            <a:r>
              <a:rPr lang="en-US" sz="1600" b="0" i="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atención</a:t>
            </a:r>
            <a:r>
              <a:rPr lang="en-US" sz="1600" b="0" i="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la </a:t>
            </a:r>
            <a:r>
              <a:rPr lang="en-US" sz="1600" b="0" i="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emergencia</a:t>
            </a:r>
            <a:r>
              <a:rPr lang="en-US" sz="1600" b="0" i="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sz="1600" b="0" i="0" u="none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b="0" i="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Considera</a:t>
            </a:r>
            <a:r>
              <a:rPr lang="en-US" sz="1600" b="0" i="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el </a:t>
            </a:r>
            <a:r>
              <a:rPr lang="en-US" sz="1600" b="0" i="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costo</a:t>
            </a:r>
            <a:r>
              <a:rPr lang="en-US" sz="1600" b="0" i="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600" b="0" i="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oportunidad</a:t>
            </a:r>
            <a:r>
              <a:rPr lang="en-US" sz="1600" b="0" i="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600" b="0" i="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el </a:t>
            </a:r>
            <a:r>
              <a:rPr lang="en-US" sz="1600" b="0" i="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uso</a:t>
            </a:r>
            <a:r>
              <a:rPr lang="en-US" sz="1600" b="0" i="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600" b="0" i="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1600" b="0" i="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recursos</a:t>
            </a:r>
            <a:r>
              <a:rPr lang="en-US" sz="1600" b="0" i="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; y,</a:t>
            </a:r>
            <a:endParaRPr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b="0" i="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Considera</a:t>
            </a:r>
            <a:r>
              <a:rPr lang="en-US" sz="1600" b="0" i="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esquemas</a:t>
            </a:r>
            <a:r>
              <a:rPr lang="en-US" sz="1600" b="0" i="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600" b="0" i="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financiamiento</a:t>
            </a:r>
            <a:r>
              <a:rPr lang="en-US" sz="1600" b="0" i="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óptimos</a:t>
            </a:r>
            <a:r>
              <a:rPr lang="en-US" sz="1600" b="0" i="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para </a:t>
            </a:r>
            <a:r>
              <a:rPr lang="en-US" sz="1600" b="0" i="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1600" b="0" i="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componentes</a:t>
            </a:r>
            <a:r>
              <a:rPr lang="en-US" sz="1600" b="0" i="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600" b="0" i="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rehabilitación</a:t>
            </a:r>
            <a:r>
              <a:rPr lang="en-US" sz="1600" b="0" i="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1600" b="0" i="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reconstrucción</a:t>
            </a:r>
            <a:r>
              <a:rPr lang="en-US" sz="1600" b="0" i="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que se </a:t>
            </a:r>
            <a:r>
              <a:rPr lang="en-US" sz="1600" b="0" i="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caracterizan</a:t>
            </a:r>
            <a:r>
              <a:rPr lang="en-US" sz="1600" b="0" i="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por</a:t>
            </a:r>
            <a:r>
              <a:rPr lang="en-US" sz="1600" b="0" i="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necesidades</a:t>
            </a:r>
            <a:r>
              <a:rPr lang="en-US" sz="1600" b="0" i="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financieras</a:t>
            </a:r>
            <a:r>
              <a:rPr lang="en-US" sz="1600" b="0" i="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de mayor </a:t>
            </a:r>
            <a:r>
              <a:rPr lang="en-US" sz="1600" b="0" i="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dimensión</a:t>
            </a:r>
            <a:endParaRPr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9" name="Google Shape;154;p21"/>
          <p:cNvGrpSpPr/>
          <p:nvPr/>
        </p:nvGrpSpPr>
        <p:grpSpPr>
          <a:xfrm>
            <a:off x="5037667" y="2442667"/>
            <a:ext cx="4158882" cy="4133277"/>
            <a:chOff x="308497" y="2072678"/>
            <a:chExt cx="3757818" cy="3802320"/>
          </a:xfrm>
        </p:grpSpPr>
        <p:grpSp>
          <p:nvGrpSpPr>
            <p:cNvPr id="10" name="Google Shape;155;p21"/>
            <p:cNvGrpSpPr/>
            <p:nvPr/>
          </p:nvGrpSpPr>
          <p:grpSpPr>
            <a:xfrm>
              <a:off x="308497" y="2261088"/>
              <a:ext cx="3637343" cy="3613910"/>
              <a:chOff x="1122535" y="2138457"/>
              <a:chExt cx="7389969" cy="3953084"/>
            </a:xfrm>
          </p:grpSpPr>
          <p:grpSp>
            <p:nvGrpSpPr>
              <p:cNvPr id="12" name="Google Shape;156;p21"/>
              <p:cNvGrpSpPr/>
              <p:nvPr/>
            </p:nvGrpSpPr>
            <p:grpSpPr>
              <a:xfrm>
                <a:off x="1122535" y="2138457"/>
                <a:ext cx="7389968" cy="3953084"/>
                <a:chOff x="754340" y="2046567"/>
                <a:chExt cx="7802733" cy="4173883"/>
              </a:xfrm>
            </p:grpSpPr>
            <p:sp>
              <p:nvSpPr>
                <p:cNvPr id="14" name="Google Shape;157;p21"/>
                <p:cNvSpPr/>
                <p:nvPr/>
              </p:nvSpPr>
              <p:spPr>
                <a:xfrm>
                  <a:off x="1380413" y="4486940"/>
                  <a:ext cx="1286189" cy="1349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189" h="1349829" extrusionOk="0">
                      <a:moveTo>
                        <a:pt x="0" y="1339781"/>
                      </a:moveTo>
                      <a:cubicBezTo>
                        <a:pt x="53172" y="993531"/>
                        <a:pt x="106345" y="647282"/>
                        <a:pt x="145701" y="435429"/>
                      </a:cubicBezTo>
                      <a:cubicBezTo>
                        <a:pt x="185057" y="223576"/>
                        <a:pt x="210179" y="137328"/>
                        <a:pt x="236137" y="68664"/>
                      </a:cubicBezTo>
                      <a:cubicBezTo>
                        <a:pt x="262095" y="0"/>
                        <a:pt x="280517" y="10049"/>
                        <a:pt x="301451" y="23447"/>
                      </a:cubicBezTo>
                      <a:cubicBezTo>
                        <a:pt x="322385" y="36845"/>
                        <a:pt x="345831" y="95460"/>
                        <a:pt x="361741" y="149051"/>
                      </a:cubicBezTo>
                      <a:cubicBezTo>
                        <a:pt x="377651" y="202642"/>
                        <a:pt x="382675" y="276330"/>
                        <a:pt x="396910" y="344994"/>
                      </a:cubicBezTo>
                      <a:cubicBezTo>
                        <a:pt x="411145" y="413658"/>
                        <a:pt x="427055" y="495719"/>
                        <a:pt x="447152" y="561033"/>
                      </a:cubicBezTo>
                      <a:cubicBezTo>
                        <a:pt x="467249" y="626347"/>
                        <a:pt x="489020" y="686637"/>
                        <a:pt x="517490" y="736879"/>
                      </a:cubicBezTo>
                      <a:cubicBezTo>
                        <a:pt x="545960" y="787121"/>
                        <a:pt x="575269" y="819779"/>
                        <a:pt x="617974" y="862484"/>
                      </a:cubicBezTo>
                      <a:cubicBezTo>
                        <a:pt x="660679" y="905189"/>
                        <a:pt x="689149" y="930310"/>
                        <a:pt x="773723" y="993112"/>
                      </a:cubicBezTo>
                      <a:cubicBezTo>
                        <a:pt x="858297" y="1055914"/>
                        <a:pt x="1125416" y="1239297"/>
                        <a:pt x="1125416" y="1239297"/>
                      </a:cubicBezTo>
                      <a:lnTo>
                        <a:pt x="1286189" y="1349829"/>
                      </a:lnTo>
                    </a:path>
                  </a:pathLst>
                </a:custGeom>
                <a:noFill/>
                <a:ln w="38100" cap="flat" cmpd="sng">
                  <a:solidFill>
                    <a:srgbClr val="C0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Google Shape;158;p21"/>
                <p:cNvSpPr/>
                <p:nvPr/>
              </p:nvSpPr>
              <p:spPr>
                <a:xfrm>
                  <a:off x="1363022" y="3818013"/>
                  <a:ext cx="3571875" cy="20113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1875" h="2011362" extrusionOk="0">
                      <a:moveTo>
                        <a:pt x="0" y="1992312"/>
                      </a:moveTo>
                      <a:cubicBezTo>
                        <a:pt x="186531" y="1853405"/>
                        <a:pt x="373063" y="1714499"/>
                        <a:pt x="552450" y="1449387"/>
                      </a:cubicBezTo>
                      <a:cubicBezTo>
                        <a:pt x="731837" y="1184275"/>
                        <a:pt x="963613" y="619124"/>
                        <a:pt x="1076325" y="401637"/>
                      </a:cubicBezTo>
                      <a:cubicBezTo>
                        <a:pt x="1189037" y="184150"/>
                        <a:pt x="1184275" y="204787"/>
                        <a:pt x="1228725" y="144462"/>
                      </a:cubicBezTo>
                      <a:cubicBezTo>
                        <a:pt x="1273175" y="84137"/>
                        <a:pt x="1306513" y="63499"/>
                        <a:pt x="1343025" y="39687"/>
                      </a:cubicBezTo>
                      <a:cubicBezTo>
                        <a:pt x="1379537" y="15875"/>
                        <a:pt x="1411288" y="0"/>
                        <a:pt x="1447800" y="1587"/>
                      </a:cubicBezTo>
                      <a:cubicBezTo>
                        <a:pt x="1484312" y="3174"/>
                        <a:pt x="1511300" y="3175"/>
                        <a:pt x="1562100" y="49212"/>
                      </a:cubicBezTo>
                      <a:cubicBezTo>
                        <a:pt x="1612900" y="95250"/>
                        <a:pt x="1622425" y="71437"/>
                        <a:pt x="1752600" y="277812"/>
                      </a:cubicBezTo>
                      <a:cubicBezTo>
                        <a:pt x="1882775" y="484187"/>
                        <a:pt x="2181225" y="1058862"/>
                        <a:pt x="2343150" y="1287462"/>
                      </a:cubicBezTo>
                      <a:cubicBezTo>
                        <a:pt x="2505075" y="1516062"/>
                        <a:pt x="2519363" y="1528762"/>
                        <a:pt x="2724150" y="1649412"/>
                      </a:cubicBezTo>
                      <a:cubicBezTo>
                        <a:pt x="2928938" y="1770062"/>
                        <a:pt x="3571875" y="2011362"/>
                        <a:pt x="3571875" y="2011362"/>
                      </a:cubicBezTo>
                      <a:lnTo>
                        <a:pt x="3571875" y="2011362"/>
                      </a:lnTo>
                    </a:path>
                  </a:pathLst>
                </a:custGeom>
                <a:noFill/>
                <a:ln w="38100" cap="flat" cmpd="sng">
                  <a:solidFill>
                    <a:srgbClr val="17375E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" name="Google Shape;159;p21"/>
                <p:cNvSpPr/>
                <p:nvPr/>
              </p:nvSpPr>
              <p:spPr>
                <a:xfrm>
                  <a:off x="1913736" y="2260891"/>
                  <a:ext cx="5791200" cy="357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1200" h="3578225" extrusionOk="0">
                      <a:moveTo>
                        <a:pt x="0" y="3559175"/>
                      </a:moveTo>
                      <a:cubicBezTo>
                        <a:pt x="214312" y="3454400"/>
                        <a:pt x="428625" y="3349625"/>
                        <a:pt x="628650" y="3216275"/>
                      </a:cubicBezTo>
                      <a:cubicBezTo>
                        <a:pt x="828675" y="3082925"/>
                        <a:pt x="1039813" y="2906713"/>
                        <a:pt x="1200150" y="2759075"/>
                      </a:cubicBezTo>
                      <a:cubicBezTo>
                        <a:pt x="1360488" y="2611438"/>
                        <a:pt x="1470025" y="2503487"/>
                        <a:pt x="1590675" y="2330450"/>
                      </a:cubicBezTo>
                      <a:cubicBezTo>
                        <a:pt x="1711325" y="2157413"/>
                        <a:pt x="1819275" y="1920875"/>
                        <a:pt x="1924050" y="1720850"/>
                      </a:cubicBezTo>
                      <a:cubicBezTo>
                        <a:pt x="2028825" y="1520825"/>
                        <a:pt x="2112963" y="1328737"/>
                        <a:pt x="2219325" y="1130300"/>
                      </a:cubicBezTo>
                      <a:cubicBezTo>
                        <a:pt x="2325687" y="931863"/>
                        <a:pt x="2460625" y="685800"/>
                        <a:pt x="2562225" y="530225"/>
                      </a:cubicBezTo>
                      <a:cubicBezTo>
                        <a:pt x="2663825" y="374650"/>
                        <a:pt x="2754313" y="274637"/>
                        <a:pt x="2828925" y="196850"/>
                      </a:cubicBezTo>
                      <a:cubicBezTo>
                        <a:pt x="2903537" y="119063"/>
                        <a:pt x="2944813" y="95250"/>
                        <a:pt x="3009900" y="63500"/>
                      </a:cubicBezTo>
                      <a:cubicBezTo>
                        <a:pt x="3074987" y="31750"/>
                        <a:pt x="3144838" y="0"/>
                        <a:pt x="3219450" y="6350"/>
                      </a:cubicBezTo>
                      <a:cubicBezTo>
                        <a:pt x="3294062" y="12700"/>
                        <a:pt x="3359150" y="30163"/>
                        <a:pt x="3457575" y="101600"/>
                      </a:cubicBezTo>
                      <a:cubicBezTo>
                        <a:pt x="3556000" y="173037"/>
                        <a:pt x="3675063" y="279400"/>
                        <a:pt x="3810000" y="434975"/>
                      </a:cubicBezTo>
                      <a:cubicBezTo>
                        <a:pt x="3944938" y="590550"/>
                        <a:pt x="4119563" y="828675"/>
                        <a:pt x="4267200" y="1035050"/>
                      </a:cubicBezTo>
                      <a:cubicBezTo>
                        <a:pt x="4414838" y="1241425"/>
                        <a:pt x="4565650" y="1471613"/>
                        <a:pt x="4695825" y="1673225"/>
                      </a:cubicBezTo>
                      <a:cubicBezTo>
                        <a:pt x="4826000" y="1874838"/>
                        <a:pt x="4921250" y="2033588"/>
                        <a:pt x="5048250" y="2244725"/>
                      </a:cubicBezTo>
                      <a:cubicBezTo>
                        <a:pt x="5175250" y="2455863"/>
                        <a:pt x="5334000" y="2717800"/>
                        <a:pt x="5457825" y="2940050"/>
                      </a:cubicBezTo>
                      <a:cubicBezTo>
                        <a:pt x="5581650" y="3162300"/>
                        <a:pt x="5791200" y="3578225"/>
                        <a:pt x="5791200" y="3578225"/>
                      </a:cubicBezTo>
                      <a:lnTo>
                        <a:pt x="5791200" y="3578225"/>
                      </a:lnTo>
                    </a:path>
                  </a:pathLst>
                </a:custGeom>
                <a:noFill/>
                <a:ln w="38100" cap="flat" cmpd="sng">
                  <a:solidFill>
                    <a:srgbClr val="77933C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17" name="Google Shape;160;p21"/>
                <p:cNvCxnSpPr/>
                <p:nvPr/>
              </p:nvCxnSpPr>
              <p:spPr>
                <a:xfrm rot="5400000">
                  <a:off x="534529" y="4119954"/>
                  <a:ext cx="3352500" cy="3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A6A6A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61;p21"/>
                <p:cNvCxnSpPr/>
                <p:nvPr/>
              </p:nvCxnSpPr>
              <p:spPr>
                <a:xfrm rot="5400000">
                  <a:off x="1800274" y="4119263"/>
                  <a:ext cx="3354300" cy="3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A6A6A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62;p21"/>
                <p:cNvCxnSpPr/>
                <p:nvPr/>
              </p:nvCxnSpPr>
              <p:spPr>
                <a:xfrm rot="5400000">
                  <a:off x="6019084" y="4120763"/>
                  <a:ext cx="33543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A6A6A6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sp>
              <p:nvSpPr>
                <p:cNvPr id="20" name="Google Shape;163;p21"/>
                <p:cNvSpPr txBox="1"/>
                <p:nvPr/>
              </p:nvSpPr>
              <p:spPr>
                <a:xfrm rot="-5400000">
                  <a:off x="1166275" y="3035742"/>
                  <a:ext cx="1452600" cy="594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200"/>
                    <a:buFont typeface="Libre Franklin Medium"/>
                    <a:buNone/>
                  </a:pPr>
                  <a:r>
                    <a:rPr lang="en-US" sz="1200" b="0" i="0" u="none">
                      <a:solidFill>
                        <a:schemeClr val="dk1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Respuesta</a:t>
                  </a:r>
                  <a:endParaRPr/>
                </a:p>
              </p:txBody>
            </p:sp>
            <p:sp>
              <p:nvSpPr>
                <p:cNvPr id="21" name="Google Shape;164;p21"/>
                <p:cNvSpPr txBox="1"/>
                <p:nvPr/>
              </p:nvSpPr>
              <p:spPr>
                <a:xfrm rot="-5400000">
                  <a:off x="-301510" y="3856863"/>
                  <a:ext cx="2706000" cy="594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200"/>
                    <a:buFont typeface="Libre Franklin Medium"/>
                    <a:buNone/>
                  </a:pPr>
                  <a:r>
                    <a:rPr lang="en-US" sz="1200" b="0" i="0" u="none">
                      <a:solidFill>
                        <a:schemeClr val="dk1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Recursos </a:t>
                  </a:r>
                  <a:r>
                    <a:rPr lang="en-US" sz="1000" b="0" i="0" u="none">
                      <a:solidFill>
                        <a:schemeClr val="dk1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necesarios ($)</a:t>
                  </a:r>
                  <a:endParaRPr/>
                </a:p>
              </p:txBody>
            </p:sp>
            <p:sp>
              <p:nvSpPr>
                <p:cNvPr id="22" name="Google Shape;165;p21"/>
                <p:cNvSpPr txBox="1"/>
                <p:nvPr/>
              </p:nvSpPr>
              <p:spPr>
                <a:xfrm rot="-5400000">
                  <a:off x="1906006" y="2647017"/>
                  <a:ext cx="1795200" cy="594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200"/>
                    <a:buFont typeface="Libre Franklin Medium"/>
                    <a:buNone/>
                  </a:pPr>
                  <a:r>
                    <a:rPr lang="en-US" sz="1200" b="0" i="0" u="none" dirty="0" err="1">
                      <a:solidFill>
                        <a:schemeClr val="dk1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Recuperación</a:t>
                  </a:r>
                  <a:endParaRPr dirty="0"/>
                </a:p>
              </p:txBody>
            </p:sp>
            <p:sp>
              <p:nvSpPr>
                <p:cNvPr id="23" name="Google Shape;166;p21"/>
                <p:cNvSpPr txBox="1"/>
                <p:nvPr/>
              </p:nvSpPr>
              <p:spPr>
                <a:xfrm rot="-5400000">
                  <a:off x="4021840" y="3035688"/>
                  <a:ext cx="1977300" cy="594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200"/>
                    <a:buFont typeface="Libre Franklin Medium"/>
                    <a:buNone/>
                  </a:pPr>
                  <a:r>
                    <a:rPr lang="en-US" sz="1200" b="0" i="0" u="none">
                      <a:solidFill>
                        <a:schemeClr val="dk1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Reconstrucción</a:t>
                  </a:r>
                  <a:endParaRPr/>
                </a:p>
              </p:txBody>
            </p:sp>
            <p:sp>
              <p:nvSpPr>
                <p:cNvPr id="24" name="Google Shape;167;p21"/>
                <p:cNvSpPr txBox="1"/>
                <p:nvPr/>
              </p:nvSpPr>
              <p:spPr>
                <a:xfrm>
                  <a:off x="7238273" y="5802550"/>
                  <a:ext cx="1318800" cy="417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000"/>
                    <a:buFont typeface="Libre Franklin Medium"/>
                    <a:buNone/>
                  </a:pPr>
                  <a:r>
                    <a:rPr lang="en-US" sz="1000" b="0" i="0" u="none">
                      <a:solidFill>
                        <a:schemeClr val="dk1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Tiempo</a:t>
                  </a:r>
                  <a:endParaRPr/>
                </a:p>
              </p:txBody>
            </p:sp>
            <p:cxnSp>
              <p:nvCxnSpPr>
                <p:cNvPr id="25" name="Google Shape;168;p21"/>
                <p:cNvCxnSpPr/>
                <p:nvPr/>
              </p:nvCxnSpPr>
              <p:spPr>
                <a:xfrm rot="5400000">
                  <a:off x="-418982" y="4057947"/>
                  <a:ext cx="3581400" cy="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4A7EBB"/>
                  </a:solidFill>
                  <a:prstDash val="solid"/>
                  <a:miter lim="800000"/>
                  <a:headEnd type="triangle" w="med" len="med"/>
                  <a:tailEnd type="none" w="med" len="med"/>
                </a:ln>
              </p:spPr>
            </p:cxnSp>
            <p:cxnSp>
              <p:nvCxnSpPr>
                <p:cNvPr id="26" name="Google Shape;169;p21"/>
                <p:cNvCxnSpPr/>
                <p:nvPr/>
              </p:nvCxnSpPr>
              <p:spPr>
                <a:xfrm rot="10800000">
                  <a:off x="1360259" y="5832739"/>
                  <a:ext cx="6480900" cy="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4A7EBB"/>
                  </a:solidFill>
                  <a:prstDash val="solid"/>
                  <a:miter lim="800000"/>
                  <a:headEnd type="triangle" w="med" len="med"/>
                  <a:tailEnd type="none" w="med" len="med"/>
                </a:ln>
              </p:spPr>
            </p:cxnSp>
          </p:grpSp>
          <p:sp>
            <p:nvSpPr>
              <p:cNvPr id="13" name="Google Shape;170;p21"/>
              <p:cNvSpPr/>
              <p:nvPr/>
            </p:nvSpPr>
            <p:spPr>
              <a:xfrm>
                <a:off x="1926796" y="2347385"/>
                <a:ext cx="573600" cy="1861500"/>
              </a:xfrm>
              <a:prstGeom prst="ellipse">
                <a:avLst/>
              </a:prstGeom>
              <a:noFill/>
              <a:ln w="635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" name="Google Shape;171;p21"/>
            <p:cNvSpPr txBox="1"/>
            <p:nvPr/>
          </p:nvSpPr>
          <p:spPr>
            <a:xfrm>
              <a:off x="448315" y="2072678"/>
              <a:ext cx="36180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-US" sz="1200" b="0" i="0" u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Temporalidad</a:t>
              </a:r>
              <a:r>
                <a:rPr lang="en-US" sz="1200" b="0" i="0" u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de la </a:t>
              </a:r>
              <a:r>
                <a:rPr lang="en-US" sz="1200" b="0" i="0" u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demanda</a:t>
              </a:r>
              <a:r>
                <a:rPr lang="en-US" sz="1200" b="0" i="0" u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de </a:t>
              </a:r>
              <a:r>
                <a:rPr lang="en-US" sz="1200" b="0" i="0" u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recursos</a:t>
              </a:r>
              <a:r>
                <a:rPr lang="en-US" sz="1200" b="0" i="0" u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126149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1472" y="843496"/>
            <a:ext cx="8229600" cy="606153"/>
          </a:xfrm>
        </p:spPr>
        <p:txBody>
          <a:bodyPr>
            <a:noAutofit/>
          </a:bodyPr>
          <a:lstStyle/>
          <a:p>
            <a:pPr marL="514350" indent="-514350" algn="l"/>
            <a:r>
              <a:rPr lang="es-ES" sz="3200" b="1" dirty="0">
                <a:solidFill>
                  <a:srgbClr val="92C139"/>
                </a:solidFill>
              </a:rPr>
              <a:t>4. La milla extra</a:t>
            </a:r>
          </a:p>
        </p:txBody>
      </p:sp>
      <p:sp>
        <p:nvSpPr>
          <p:cNvPr id="8" name="Rectángulo 7"/>
          <p:cNvSpPr/>
          <p:nvPr/>
        </p:nvSpPr>
        <p:spPr>
          <a:xfrm>
            <a:off x="0" y="6614063"/>
            <a:ext cx="9144000" cy="243937"/>
          </a:xfrm>
          <a:prstGeom prst="rect">
            <a:avLst/>
          </a:prstGeom>
          <a:solidFill>
            <a:srgbClr val="92C1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209870" y="1318141"/>
            <a:ext cx="8685964" cy="130744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</a:rPr>
              <a:t>1.  Estrategia Financiera para la Gestión del Riesgo de desastres  </a:t>
            </a:r>
          </a:p>
        </p:txBody>
      </p:sp>
      <p:pic>
        <p:nvPicPr>
          <p:cNvPr id="9" name="Google Shape;187;p22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459" y="1762299"/>
            <a:ext cx="7417500" cy="4579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8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8717" y="6089155"/>
            <a:ext cx="2000250" cy="50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56283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4600" y="6581082"/>
            <a:ext cx="9148600" cy="276918"/>
          </a:xfrm>
          <a:prstGeom prst="rect">
            <a:avLst/>
          </a:prstGeom>
          <a:solidFill>
            <a:srgbClr val="89AF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303918" y="1386973"/>
            <a:ext cx="8484249" cy="4449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GT" altLang="es-GT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Situación de las Finazas Públicas </a:t>
            </a:r>
            <a:r>
              <a:rPr lang="es-GT" altLang="es-GT" sz="1600" b="1" dirty="0">
                <a:solidFill>
                  <a:srgbClr val="404040"/>
                </a:solidFill>
                <a:cs typeface="Times New Roman" panose="02020603050405020304" pitchFamily="18" charset="0"/>
              </a:rPr>
              <a:t>/ </a:t>
            </a:r>
            <a:r>
              <a:rPr lang="es-GT" sz="1600" b="1" dirty="0">
                <a:solidFill>
                  <a:srgbClr val="404040"/>
                </a:solidFill>
                <a:latin typeface="Calibri" charset="0"/>
              </a:rPr>
              <a:t>Asignaciones </a:t>
            </a:r>
            <a:r>
              <a:rPr lang="es-G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a Instituciones de atención a emergencias 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1 Título"/>
          <p:cNvSpPr txBox="1">
            <a:spLocks noGrp="1"/>
          </p:cNvSpPr>
          <p:nvPr>
            <p:ph idx="1"/>
          </p:nvPr>
        </p:nvSpPr>
        <p:spPr bwMode="auto">
          <a:xfrm>
            <a:off x="2323494" y="1821531"/>
            <a:ext cx="3593824" cy="122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GT" sz="1100" dirty="0">
                <a:solidFill>
                  <a:srgbClr val="404040"/>
                </a:solidFill>
                <a:latin typeface="Arial" charset="0"/>
              </a:rPr>
              <a:t>Administración Central</a:t>
            </a:r>
            <a:br>
              <a:rPr lang="es-GT" sz="1100" dirty="0">
                <a:solidFill>
                  <a:srgbClr val="404040"/>
                </a:solidFill>
                <a:latin typeface="Arial" charset="0"/>
              </a:rPr>
            </a:br>
            <a:r>
              <a:rPr lang="es-GT" sz="1100" dirty="0">
                <a:solidFill>
                  <a:srgbClr val="404040"/>
                </a:solidFill>
                <a:latin typeface="Arial" charset="0"/>
              </a:rPr>
              <a:t>Transferencias a Entidades</a:t>
            </a:r>
            <a:br>
              <a:rPr lang="es-GT" sz="1100" dirty="0">
                <a:solidFill>
                  <a:srgbClr val="404040"/>
                </a:solidFill>
                <a:latin typeface="Arial" charset="0"/>
              </a:rPr>
            </a:br>
            <a:r>
              <a:rPr lang="es-GT" sz="1100" dirty="0">
                <a:solidFill>
                  <a:srgbClr val="404040"/>
                </a:solidFill>
                <a:latin typeface="Arial" charset="0"/>
              </a:rPr>
              <a:t>Presupuesto Ejecutado 2008-2018 </a:t>
            </a:r>
            <a:br>
              <a:rPr lang="es-GT" sz="1100" dirty="0">
                <a:solidFill>
                  <a:srgbClr val="404040"/>
                </a:solidFill>
                <a:latin typeface="Arial" charset="0"/>
              </a:rPr>
            </a:br>
            <a:r>
              <a:rPr lang="es-GT" sz="1100" dirty="0">
                <a:solidFill>
                  <a:srgbClr val="404040"/>
                </a:solidFill>
                <a:latin typeface="Arial" charset="0"/>
              </a:rPr>
              <a:t>Presupuesto Aprobado y Vigente 2019</a:t>
            </a:r>
            <a:br>
              <a:rPr lang="es-GT" sz="1100" dirty="0">
                <a:solidFill>
                  <a:srgbClr val="404040"/>
                </a:solidFill>
                <a:latin typeface="Arial" charset="0"/>
              </a:rPr>
            </a:br>
            <a:r>
              <a:rPr lang="es-GT" sz="1100" dirty="0">
                <a:solidFill>
                  <a:srgbClr val="404040"/>
                </a:solidFill>
                <a:latin typeface="Arial" charset="0"/>
              </a:rPr>
              <a:t>Estimación de Techos 2020-2024</a:t>
            </a:r>
            <a:br>
              <a:rPr lang="es-GT" sz="1600" dirty="0">
                <a:solidFill>
                  <a:srgbClr val="404040"/>
                </a:solidFill>
                <a:latin typeface="Arial" charset="0"/>
              </a:rPr>
            </a:br>
            <a:r>
              <a:rPr lang="es-GT" sz="1000" dirty="0">
                <a:solidFill>
                  <a:srgbClr val="404040"/>
                </a:solidFill>
                <a:latin typeface="Arial" charset="0"/>
              </a:rPr>
              <a:t>(Monto en Millones de Quetzales)</a:t>
            </a: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231761" y="824544"/>
            <a:ext cx="8556406" cy="759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/>
            <a:r>
              <a:rPr lang="es-ES" sz="3200" b="1" dirty="0">
                <a:solidFill>
                  <a:srgbClr val="92C139"/>
                </a:solidFill>
              </a:rPr>
              <a:t>4. La milla extra</a:t>
            </a:r>
            <a:endParaRPr lang="es-ES" sz="1600" dirty="0">
              <a:solidFill>
                <a:srgbClr val="5639B0"/>
              </a:solidFill>
            </a:endParaRPr>
          </a:p>
        </p:txBody>
      </p:sp>
      <p:graphicFrame>
        <p:nvGraphicFramePr>
          <p:cNvPr id="7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3907595"/>
              </p:ext>
            </p:extLst>
          </p:nvPr>
        </p:nvGraphicFramePr>
        <p:xfrm>
          <a:off x="2045105" y="2872226"/>
          <a:ext cx="4743449" cy="3643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938572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esastresV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1472" y="938092"/>
            <a:ext cx="8229600" cy="606153"/>
          </a:xfrm>
        </p:spPr>
        <p:txBody>
          <a:bodyPr>
            <a:noAutofit/>
          </a:bodyPr>
          <a:lstStyle/>
          <a:p>
            <a:pPr marL="514350" indent="-514350" algn="l"/>
            <a:r>
              <a:rPr lang="es-ES" sz="3200" b="1" dirty="0">
                <a:solidFill>
                  <a:srgbClr val="92C139"/>
                </a:solidFill>
              </a:rPr>
              <a:t>4. La milla extra</a:t>
            </a: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151472" y="1405565"/>
            <a:ext cx="8685964" cy="674546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</a:rPr>
              <a:t>1.  Estrategia Financiera para la Gestión del Riesgo de desastres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0" y="6614063"/>
            <a:ext cx="9144000" cy="243937"/>
          </a:xfrm>
          <a:prstGeom prst="rect">
            <a:avLst/>
          </a:prstGeom>
          <a:solidFill>
            <a:srgbClr val="92C1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0 Imagen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20603" y="2016273"/>
            <a:ext cx="3921125" cy="10896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461044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0070" y="897809"/>
            <a:ext cx="8229600" cy="718597"/>
          </a:xfrm>
        </p:spPr>
        <p:txBody>
          <a:bodyPr>
            <a:noAutofit/>
          </a:bodyPr>
          <a:lstStyle/>
          <a:p>
            <a:pPr marL="514350" indent="-514350"/>
            <a:r>
              <a:rPr lang="es-ES" sz="3200" b="1" dirty="0">
                <a:solidFill>
                  <a:srgbClr val="92C139"/>
                </a:solidFill>
              </a:rPr>
              <a:t>4. La milla extra</a:t>
            </a:r>
            <a:endParaRPr lang="es-ES" sz="3200" dirty="0"/>
          </a:p>
        </p:txBody>
      </p:sp>
      <p:sp>
        <p:nvSpPr>
          <p:cNvPr id="7" name="Rectángulo 6" hidden="1"/>
          <p:cNvSpPr/>
          <p:nvPr/>
        </p:nvSpPr>
        <p:spPr>
          <a:xfrm>
            <a:off x="0" y="6614063"/>
            <a:ext cx="9144000" cy="243937"/>
          </a:xfrm>
          <a:prstGeom prst="rect">
            <a:avLst/>
          </a:prstGeom>
          <a:solidFill>
            <a:srgbClr val="92C1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619537" y="1734110"/>
            <a:ext cx="72883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 Estrategia Fiscal Ambiental (EFA) Acuerdo Ministerial No. 442-2018.</a:t>
            </a:r>
          </a:p>
          <a:p>
            <a:pPr marL="457200" indent="-457200">
              <a:buAutoNum type="arabicPeriod"/>
            </a:pPr>
            <a:endParaRPr lang="es-E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 Bonos de carbono.</a:t>
            </a:r>
          </a:p>
        </p:txBody>
      </p:sp>
      <p:sp>
        <p:nvSpPr>
          <p:cNvPr id="6" name="8 Rectángulo"/>
          <p:cNvSpPr/>
          <p:nvPr/>
        </p:nvSpPr>
        <p:spPr>
          <a:xfrm>
            <a:off x="619538" y="2536116"/>
            <a:ext cx="48837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endParaRPr lang="es-E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 Canje de Deuda por 10 millones de Euros: </a:t>
            </a:r>
            <a:r>
              <a:rPr lang="es-G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Destinar recursos del pago de la deuda con Alemania, para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proyectos ambientales en </a:t>
            </a:r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Quiché</a:t>
            </a:r>
            <a:r>
              <a:rPr lang="es-G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ante los efectos del fenómeno del cambio climático.  </a:t>
            </a:r>
          </a:p>
          <a:p>
            <a:r>
              <a:rPr lang="es-G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Proyectos: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G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Mejorar el acceso al agua en los hogares y la agricultura la protección de suelos.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G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Proyectos socioeconómicos para acceso a mercados, aumento de la productividad y los ingresos de las poblaciones.</a:t>
            </a:r>
            <a:endParaRPr lang="es-E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s-E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Imagen 2" descr="Arbol Bonos de Carbon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3334" y="569162"/>
            <a:ext cx="4486901" cy="5808133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0" y="6614063"/>
            <a:ext cx="9144000" cy="243937"/>
          </a:xfrm>
          <a:prstGeom prst="rect">
            <a:avLst/>
          </a:prstGeom>
          <a:solidFill>
            <a:srgbClr val="92C1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1799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BCEE5">
                <a:lumMod val="76000"/>
                <a:lumOff val="24000"/>
              </a:srgbClr>
            </a:gs>
            <a:gs pos="22000">
              <a:schemeClr val="accent1">
                <a:lumMod val="5000"/>
                <a:lumOff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/>
          <p:cNvSpPr txBox="1">
            <a:spLocks/>
          </p:cNvSpPr>
          <p:nvPr/>
        </p:nvSpPr>
        <p:spPr>
          <a:xfrm>
            <a:off x="438982" y="2190469"/>
            <a:ext cx="8484249" cy="4765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>
                <a:solidFill>
                  <a:srgbClr val="404040"/>
                </a:solidFill>
              </a:rPr>
              <a:t>L</a:t>
            </a:r>
            <a:r>
              <a:rPr lang="es-ES" sz="1800" b="1" spc="-5" dirty="0">
                <a:solidFill>
                  <a:srgbClr val="404040"/>
                </a:solidFill>
              </a:rPr>
              <a:t>a</a:t>
            </a:r>
            <a:r>
              <a:rPr lang="es-ES" sz="1800" b="1" dirty="0">
                <a:solidFill>
                  <a:srgbClr val="404040"/>
                </a:solidFill>
              </a:rPr>
              <a:t> </a:t>
            </a:r>
            <a:r>
              <a:rPr lang="es-ES" sz="1800" b="1" spc="-20" dirty="0">
                <a:solidFill>
                  <a:srgbClr val="404040"/>
                </a:solidFill>
              </a:rPr>
              <a:t>r</a:t>
            </a:r>
            <a:r>
              <a:rPr lang="es-ES" sz="1800" b="1" spc="-5" dirty="0">
                <a:solidFill>
                  <a:srgbClr val="404040"/>
                </a:solidFill>
              </a:rPr>
              <a:t>é</a:t>
            </a:r>
            <a:r>
              <a:rPr lang="es-ES" sz="1800" b="1" spc="5" dirty="0">
                <a:solidFill>
                  <a:srgbClr val="404040"/>
                </a:solidFill>
              </a:rPr>
              <a:t>p</a:t>
            </a:r>
            <a:r>
              <a:rPr lang="es-ES" sz="1800" b="1" spc="-5" dirty="0">
                <a:solidFill>
                  <a:srgbClr val="404040"/>
                </a:solidFill>
              </a:rPr>
              <a:t>lica</a:t>
            </a:r>
            <a:r>
              <a:rPr lang="es-ES" sz="1800" b="1" dirty="0">
                <a:solidFill>
                  <a:srgbClr val="404040"/>
                </a:solidFill>
              </a:rPr>
              <a:t> d</a:t>
            </a:r>
            <a:r>
              <a:rPr lang="es-ES" sz="1800" b="1" spc="-5" dirty="0">
                <a:solidFill>
                  <a:srgbClr val="404040"/>
                </a:solidFill>
              </a:rPr>
              <a:t>e</a:t>
            </a:r>
            <a:r>
              <a:rPr lang="es-ES" sz="1800" b="1" dirty="0">
                <a:solidFill>
                  <a:srgbClr val="404040"/>
                </a:solidFill>
              </a:rPr>
              <a:t> </a:t>
            </a:r>
            <a:r>
              <a:rPr lang="es-ES" sz="1800" b="1" spc="-5" dirty="0">
                <a:solidFill>
                  <a:srgbClr val="404040"/>
                </a:solidFill>
              </a:rPr>
              <a:t>la</a:t>
            </a:r>
            <a:r>
              <a:rPr lang="es-ES" sz="1800" b="1" dirty="0">
                <a:solidFill>
                  <a:srgbClr val="404040"/>
                </a:solidFill>
              </a:rPr>
              <a:t> </a:t>
            </a:r>
            <a:r>
              <a:rPr lang="es-ES" sz="1800" b="1" spc="-5" dirty="0">
                <a:solidFill>
                  <a:srgbClr val="404040"/>
                </a:solidFill>
              </a:rPr>
              <a:t>c</a:t>
            </a:r>
            <a:r>
              <a:rPr lang="es-ES" sz="1800" b="1" spc="-15" dirty="0">
                <a:solidFill>
                  <a:srgbClr val="404040"/>
                </a:solidFill>
              </a:rPr>
              <a:t>r</a:t>
            </a:r>
            <a:r>
              <a:rPr lang="es-ES" sz="1800" b="1" spc="-25" dirty="0">
                <a:solidFill>
                  <a:srgbClr val="404040"/>
                </a:solidFill>
              </a:rPr>
              <a:t>i</a:t>
            </a:r>
            <a:r>
              <a:rPr lang="es-ES" sz="1800" b="1" spc="-5" dirty="0">
                <a:solidFill>
                  <a:srgbClr val="404040"/>
                </a:solidFill>
              </a:rPr>
              <a:t>sis</a:t>
            </a:r>
            <a:r>
              <a:rPr lang="es-ES" sz="1800" b="1" dirty="0">
                <a:solidFill>
                  <a:srgbClr val="404040"/>
                </a:solidFill>
              </a:rPr>
              <a:t> d</a:t>
            </a:r>
            <a:r>
              <a:rPr lang="es-ES" sz="1800" b="1" spc="-5" dirty="0">
                <a:solidFill>
                  <a:srgbClr val="404040"/>
                </a:solidFill>
              </a:rPr>
              <a:t>e</a:t>
            </a:r>
            <a:r>
              <a:rPr lang="es-ES" sz="1800" b="1" dirty="0">
                <a:solidFill>
                  <a:srgbClr val="404040"/>
                </a:solidFill>
              </a:rPr>
              <a:t> </a:t>
            </a:r>
            <a:r>
              <a:rPr lang="es-ES" sz="1800" b="1" spc="-5" dirty="0">
                <a:solidFill>
                  <a:srgbClr val="404040"/>
                </a:solidFill>
              </a:rPr>
              <a:t>2</a:t>
            </a:r>
            <a:r>
              <a:rPr lang="es-ES" sz="1800" b="1" dirty="0">
                <a:solidFill>
                  <a:srgbClr val="404040"/>
                </a:solidFill>
              </a:rPr>
              <a:t>0</a:t>
            </a:r>
            <a:r>
              <a:rPr lang="es-ES" sz="1800" b="1" spc="-25" dirty="0">
                <a:solidFill>
                  <a:srgbClr val="404040"/>
                </a:solidFill>
              </a:rPr>
              <a:t>1</a:t>
            </a:r>
            <a:r>
              <a:rPr lang="es-ES" sz="1800" b="1" spc="-5" dirty="0">
                <a:solidFill>
                  <a:srgbClr val="404040"/>
                </a:solidFill>
              </a:rPr>
              <a:t>5</a:t>
            </a:r>
            <a:r>
              <a:rPr lang="es-ES" sz="1800" b="1" dirty="0">
                <a:solidFill>
                  <a:srgbClr val="404040"/>
                </a:solidFill>
              </a:rPr>
              <a:t> </a:t>
            </a:r>
            <a:r>
              <a:rPr lang="es-ES" sz="1800" b="1" spc="-5" dirty="0">
                <a:solidFill>
                  <a:srgbClr val="404040"/>
                </a:solidFill>
              </a:rPr>
              <a:t>en</a:t>
            </a:r>
            <a:r>
              <a:rPr lang="es-ES" sz="1800" b="1" dirty="0">
                <a:solidFill>
                  <a:srgbClr val="404040"/>
                </a:solidFill>
              </a:rPr>
              <a:t> </a:t>
            </a:r>
            <a:r>
              <a:rPr lang="es-ES" sz="1800" b="1" spc="-25" dirty="0">
                <a:solidFill>
                  <a:srgbClr val="404040"/>
                </a:solidFill>
              </a:rPr>
              <a:t>2</a:t>
            </a:r>
            <a:r>
              <a:rPr lang="es-ES" sz="1800" b="1" spc="-5" dirty="0">
                <a:solidFill>
                  <a:srgbClr val="404040"/>
                </a:solidFill>
              </a:rPr>
              <a:t>0</a:t>
            </a:r>
            <a:r>
              <a:rPr lang="es-ES" sz="1800" b="1" spc="-25" dirty="0">
                <a:solidFill>
                  <a:srgbClr val="404040"/>
                </a:solidFill>
              </a:rPr>
              <a:t>1</a:t>
            </a:r>
            <a:r>
              <a:rPr lang="es-ES" sz="1800" b="1" spc="-5" dirty="0">
                <a:solidFill>
                  <a:srgbClr val="404040"/>
                </a:solidFill>
              </a:rPr>
              <a:t>7</a:t>
            </a:r>
            <a:r>
              <a:rPr lang="es-ES" sz="1800" b="1" dirty="0">
                <a:solidFill>
                  <a:srgbClr val="404040"/>
                </a:solidFill>
              </a:rPr>
              <a:t> </a:t>
            </a:r>
            <a:r>
              <a:rPr lang="es-ES" sz="1800" b="1" spc="-5" dirty="0">
                <a:solidFill>
                  <a:srgbClr val="404040"/>
                </a:solidFill>
              </a:rPr>
              <a:t>i</a:t>
            </a:r>
            <a:r>
              <a:rPr lang="es-ES" sz="1800" b="1" spc="-20" dirty="0">
                <a:solidFill>
                  <a:srgbClr val="404040"/>
                </a:solidFill>
              </a:rPr>
              <a:t>m</a:t>
            </a:r>
            <a:r>
              <a:rPr lang="es-ES" sz="1800" b="1" dirty="0">
                <a:solidFill>
                  <a:srgbClr val="404040"/>
                </a:solidFill>
              </a:rPr>
              <a:t>p</a:t>
            </a:r>
            <a:r>
              <a:rPr lang="es-ES" sz="1800" b="1" spc="-5" dirty="0">
                <a:solidFill>
                  <a:srgbClr val="404040"/>
                </a:solidFill>
              </a:rPr>
              <a:t>lica</a:t>
            </a:r>
            <a:r>
              <a:rPr lang="es-ES" sz="1800" b="1" dirty="0">
                <a:solidFill>
                  <a:srgbClr val="404040"/>
                </a:solidFill>
              </a:rPr>
              <a:t> una </a:t>
            </a:r>
            <a:r>
              <a:rPr lang="es-ES" sz="1800" b="1" spc="-10" dirty="0">
                <a:solidFill>
                  <a:srgbClr val="404040"/>
                </a:solidFill>
              </a:rPr>
              <a:t>severa </a:t>
            </a:r>
            <a:r>
              <a:rPr lang="es-ES" sz="1800" b="1" dirty="0">
                <a:solidFill>
                  <a:srgbClr val="404040"/>
                </a:solidFill>
              </a:rPr>
              <a:t>caída </a:t>
            </a:r>
            <a:r>
              <a:rPr lang="es-ES" sz="1800" b="1" spc="-5" dirty="0">
                <a:solidFill>
                  <a:srgbClr val="404040"/>
                </a:solidFill>
              </a:rPr>
              <a:t>en la carga</a:t>
            </a:r>
            <a:r>
              <a:rPr lang="es-ES" sz="1800" b="1" spc="80" dirty="0">
                <a:solidFill>
                  <a:srgbClr val="404040"/>
                </a:solidFill>
              </a:rPr>
              <a:t> </a:t>
            </a:r>
            <a:r>
              <a:rPr lang="es-ES" sz="1800" b="1" spc="-5" dirty="0">
                <a:solidFill>
                  <a:srgbClr val="404040"/>
                </a:solidFill>
              </a:rPr>
              <a:t>tributaria</a:t>
            </a:r>
            <a:endParaRPr lang="es-ES" sz="1800" b="1" dirty="0">
              <a:solidFill>
                <a:srgbClr val="404040"/>
              </a:solidFill>
            </a:endParaRPr>
          </a:p>
        </p:txBody>
      </p:sp>
      <p:sp>
        <p:nvSpPr>
          <p:cNvPr id="63" name="62 CuadroTexto"/>
          <p:cNvSpPr txBox="1"/>
          <p:nvPr/>
        </p:nvSpPr>
        <p:spPr>
          <a:xfrm>
            <a:off x="3309601" y="2586360"/>
            <a:ext cx="241856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13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Porcentaje del PIB</a:t>
            </a:r>
          </a:p>
        </p:txBody>
      </p:sp>
      <p:graphicFrame>
        <p:nvGraphicFramePr>
          <p:cNvPr id="16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3364807"/>
              </p:ext>
            </p:extLst>
          </p:nvPr>
        </p:nvGraphicFramePr>
        <p:xfrm>
          <a:off x="667878" y="3042115"/>
          <a:ext cx="7844888" cy="3529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7" name="16 Conector recto de flecha"/>
          <p:cNvCxnSpPr/>
          <p:nvPr/>
        </p:nvCxnSpPr>
        <p:spPr>
          <a:xfrm>
            <a:off x="5630084" y="3686739"/>
            <a:ext cx="525" cy="686650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Elipse"/>
          <p:cNvSpPr/>
          <p:nvPr/>
        </p:nvSpPr>
        <p:spPr>
          <a:xfrm rot="1425538">
            <a:off x="1865949" y="2914856"/>
            <a:ext cx="1518097" cy="1067792"/>
          </a:xfrm>
          <a:prstGeom prst="ellipse">
            <a:avLst/>
          </a:prstGeom>
          <a:solidFill>
            <a:schemeClr val="accent1">
              <a:alpha val="5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19" name="18 CuadroTexto"/>
          <p:cNvSpPr txBox="1"/>
          <p:nvPr/>
        </p:nvSpPr>
        <p:spPr>
          <a:xfrm>
            <a:off x="1309353" y="4549717"/>
            <a:ext cx="176730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5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crisis provocó caída en la carga (brecha de Q5,000 millones del presupuesto)</a:t>
            </a:r>
          </a:p>
        </p:txBody>
      </p:sp>
      <p:cxnSp>
        <p:nvCxnSpPr>
          <p:cNvPr id="20" name="19 Conector recto de flecha"/>
          <p:cNvCxnSpPr/>
          <p:nvPr/>
        </p:nvCxnSpPr>
        <p:spPr>
          <a:xfrm>
            <a:off x="2361716" y="3983165"/>
            <a:ext cx="0" cy="483011"/>
          </a:xfrm>
          <a:prstGeom prst="straightConnector1">
            <a:avLst/>
          </a:prstGeom>
          <a:ln w="381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CuadroTexto"/>
          <p:cNvSpPr txBox="1"/>
          <p:nvPr/>
        </p:nvSpPr>
        <p:spPr>
          <a:xfrm>
            <a:off x="5675472" y="2878748"/>
            <a:ext cx="1132391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GT" sz="14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Efecto Simulado de la crisis de 2015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7146130" y="2676795"/>
            <a:ext cx="1550835" cy="12464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GT" sz="1500" b="1" dirty="0">
                <a:solidFill>
                  <a:schemeClr val="tx2"/>
                </a:solidFill>
                <a:latin typeface="+mj-lt"/>
              </a:rPr>
              <a:t>El manejo de la administración pública logró una gestión fiscal adecuada</a:t>
            </a:r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id="{F329C598-A3F3-4644-8F6B-6C29CDA4F4E5}"/>
              </a:ext>
            </a:extLst>
          </p:cNvPr>
          <p:cNvSpPr txBox="1">
            <a:spLocks/>
          </p:cNvSpPr>
          <p:nvPr/>
        </p:nvSpPr>
        <p:spPr>
          <a:xfrm>
            <a:off x="767528" y="-119267"/>
            <a:ext cx="8229600" cy="1074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>
                <a:solidFill>
                  <a:schemeClr val="accent5">
                    <a:lumMod val="75000"/>
                  </a:schemeClr>
                </a:solidFill>
              </a:rPr>
              <a:t>1.  Gestión eficiente de las finanzas públicas</a:t>
            </a:r>
            <a:br>
              <a:rPr lang="es-ES" sz="2400" dirty="0">
                <a:solidFill>
                  <a:srgbClr val="31859C"/>
                </a:solidFill>
              </a:rPr>
            </a:br>
            <a:r>
              <a:rPr lang="es-ES" sz="2000" b="1" dirty="0">
                <a:solidFill>
                  <a:schemeClr val="bg1">
                    <a:lumMod val="50000"/>
                  </a:schemeClr>
                </a:solidFill>
              </a:rPr>
              <a:t>Ingresos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74D3ED36-59AA-3346-B08E-15FB0A2CB0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640"/>
          <a:stretch/>
        </p:blipFill>
        <p:spPr>
          <a:xfrm>
            <a:off x="1715178" y="643537"/>
            <a:ext cx="5686844" cy="1157716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0" y="6656398"/>
            <a:ext cx="9144000" cy="2439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70852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0070" y="897809"/>
            <a:ext cx="8229600" cy="718597"/>
          </a:xfrm>
        </p:spPr>
        <p:txBody>
          <a:bodyPr>
            <a:noAutofit/>
          </a:bodyPr>
          <a:lstStyle/>
          <a:p>
            <a:pPr marL="514350" indent="-514350"/>
            <a:r>
              <a:rPr lang="es-ES" sz="3200" b="1" dirty="0">
                <a:solidFill>
                  <a:srgbClr val="92C139"/>
                </a:solidFill>
              </a:rPr>
              <a:t>4. La milla extra</a:t>
            </a:r>
            <a:endParaRPr lang="es-ES" sz="3200" dirty="0"/>
          </a:p>
        </p:txBody>
      </p:sp>
      <p:sp>
        <p:nvSpPr>
          <p:cNvPr id="7" name="Rectángulo 6"/>
          <p:cNvSpPr/>
          <p:nvPr/>
        </p:nvSpPr>
        <p:spPr>
          <a:xfrm>
            <a:off x="0" y="6614063"/>
            <a:ext cx="9144000" cy="243937"/>
          </a:xfrm>
          <a:prstGeom prst="rect">
            <a:avLst/>
          </a:prstGeom>
          <a:solidFill>
            <a:srgbClr val="92C1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2540" y="2032000"/>
            <a:ext cx="4674114" cy="3954739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230070" y="1460071"/>
            <a:ext cx="94277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376092"/>
                </a:solidFill>
              </a:rPr>
              <a:t>5.  Incentivos Forestales</a:t>
            </a:r>
          </a:p>
        </p:txBody>
      </p:sp>
      <p:sp>
        <p:nvSpPr>
          <p:cNvPr id="11" name="2 Marcador de contenido"/>
          <p:cNvSpPr txBox="1">
            <a:spLocks noGrp="1"/>
          </p:cNvSpPr>
          <p:nvPr>
            <p:ph idx="1"/>
          </p:nvPr>
        </p:nvSpPr>
        <p:spPr>
          <a:xfrm>
            <a:off x="405221" y="1937931"/>
            <a:ext cx="3684178" cy="42088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000" b="1" dirty="0">
              <a:solidFill>
                <a:srgbClr val="262626"/>
              </a:solidFill>
            </a:endParaRPr>
          </a:p>
          <a:p>
            <a:pPr marL="0" indent="0">
              <a:buNone/>
            </a:pPr>
            <a:r>
              <a:rPr lang="es-ES" sz="2000" b="1" dirty="0">
                <a:solidFill>
                  <a:srgbClr val="262626"/>
                </a:solidFill>
              </a:rPr>
              <a:t>Beneficiarios: 240 mil familias. </a:t>
            </a:r>
          </a:p>
          <a:p>
            <a:pPr marL="0" indent="0">
              <a:buNone/>
            </a:pPr>
            <a:r>
              <a:rPr lang="es-ES" sz="2000" b="1" dirty="0">
                <a:solidFill>
                  <a:srgbClr val="262626"/>
                </a:solidFill>
              </a:rPr>
              <a:t> </a:t>
            </a:r>
          </a:p>
          <a:p>
            <a:pPr marL="0" indent="0">
              <a:buNone/>
            </a:pPr>
            <a:r>
              <a:rPr lang="es-ES" sz="2000" b="1" dirty="0">
                <a:solidFill>
                  <a:srgbClr val="262626"/>
                </a:solidFill>
              </a:rPr>
              <a:t>La mitad se encuentran en: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262626"/>
                </a:solidFill>
              </a:rPr>
              <a:t>Huehuetenango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262626"/>
                </a:solidFill>
              </a:rPr>
              <a:t>San Marcos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262626"/>
                </a:solidFill>
              </a:rPr>
              <a:t>Alta Verapaz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262626"/>
                </a:solidFill>
              </a:rPr>
              <a:t>Baja Verapaz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262626"/>
                </a:solidFill>
              </a:rPr>
              <a:t>Petén </a:t>
            </a:r>
          </a:p>
          <a:p>
            <a:pPr marL="0" indent="0">
              <a:buNone/>
            </a:pPr>
            <a:endParaRPr lang="es-GT" sz="2000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7973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0070" y="897809"/>
            <a:ext cx="8229600" cy="718597"/>
          </a:xfrm>
        </p:spPr>
        <p:txBody>
          <a:bodyPr>
            <a:noAutofit/>
          </a:bodyPr>
          <a:lstStyle/>
          <a:p>
            <a:pPr marL="514350" indent="-514350"/>
            <a:r>
              <a:rPr lang="es-ES" sz="3200" b="1" dirty="0">
                <a:solidFill>
                  <a:srgbClr val="92C139"/>
                </a:solidFill>
              </a:rPr>
              <a:t>4. La milla extra</a:t>
            </a:r>
            <a:endParaRPr lang="es-ES" sz="3200" dirty="0"/>
          </a:p>
        </p:txBody>
      </p:sp>
      <p:sp>
        <p:nvSpPr>
          <p:cNvPr id="7" name="Rectángulo 6"/>
          <p:cNvSpPr/>
          <p:nvPr/>
        </p:nvSpPr>
        <p:spPr>
          <a:xfrm>
            <a:off x="0" y="6614063"/>
            <a:ext cx="9144000" cy="243937"/>
          </a:xfrm>
          <a:prstGeom prst="rect">
            <a:avLst/>
          </a:prstGeom>
          <a:solidFill>
            <a:srgbClr val="92C1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Picture 1" descr="Diapositiva 8-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1847238"/>
            <a:ext cx="6333067" cy="474980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197069" y="1385573"/>
            <a:ext cx="94277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376092"/>
                </a:solidFill>
              </a:rPr>
              <a:t>5.  Incentivos Forestales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7179733" y="3098800"/>
            <a:ext cx="685800" cy="2624667"/>
          </a:xfrm>
          <a:prstGeom prst="rect">
            <a:avLst/>
          </a:prstGeom>
          <a:solidFill>
            <a:srgbClr val="EDF4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21036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/>
          <p:cNvSpPr txBox="1">
            <a:spLocks noGrp="1"/>
          </p:cNvSpPr>
          <p:nvPr>
            <p:ph idx="1"/>
          </p:nvPr>
        </p:nvSpPr>
        <p:spPr>
          <a:xfrm>
            <a:off x="651642" y="1555788"/>
            <a:ext cx="6754937" cy="84109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GT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Mecanismo para la implementación Brecha infraestructura / APP</a:t>
            </a: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89994" y="801916"/>
            <a:ext cx="8229600" cy="847855"/>
          </a:xfrm>
        </p:spPr>
        <p:txBody>
          <a:bodyPr>
            <a:noAutofit/>
          </a:bodyPr>
          <a:lstStyle/>
          <a:p>
            <a:pPr marL="514350" indent="-514350"/>
            <a:r>
              <a:rPr lang="es-ES" sz="3200" b="1" dirty="0">
                <a:solidFill>
                  <a:srgbClr val="92C139"/>
                </a:solidFill>
              </a:rPr>
              <a:t>4. La milla extra</a:t>
            </a:r>
            <a:endParaRPr lang="es-ES" sz="3200" dirty="0"/>
          </a:p>
        </p:txBody>
      </p:sp>
      <p:graphicFrame>
        <p:nvGraphicFramePr>
          <p:cNvPr id="8" name="3 Gráfico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418436"/>
              </p:ext>
            </p:extLst>
          </p:nvPr>
        </p:nvGraphicFramePr>
        <p:xfrm>
          <a:off x="882106" y="2566721"/>
          <a:ext cx="7819482" cy="4011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98827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5">
            <a:extLst>
              <a:ext uri="{FF2B5EF4-FFF2-40B4-BE49-F238E27FC236}">
                <a16:creationId xmlns:a16="http://schemas.microsoft.com/office/drawing/2014/main" id="{FEC9580E-506E-AD4B-83D2-2FCA8B72683E}"/>
              </a:ext>
            </a:extLst>
          </p:cNvPr>
          <p:cNvSpPr txBox="1"/>
          <p:nvPr/>
        </p:nvSpPr>
        <p:spPr>
          <a:xfrm>
            <a:off x="1988792" y="2758459"/>
            <a:ext cx="58270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GT" sz="2400" dirty="0">
                <a:solidFill>
                  <a:srgbClr val="262626"/>
                </a:solidFill>
                <a:cs typeface="Calibri" panose="020F0502020204030204" pitchFamily="34" charset="0"/>
              </a:rPr>
              <a:t>Brecha social y brecha de infraestructura </a:t>
            </a:r>
          </a:p>
          <a:p>
            <a:pPr marL="514350" indent="-514350">
              <a:buFont typeface="+mj-lt"/>
              <a:buAutoNum type="arabicPeriod"/>
            </a:pPr>
            <a:r>
              <a:rPr lang="es-GT" sz="2400" dirty="0">
                <a:solidFill>
                  <a:srgbClr val="262626"/>
                </a:solidFill>
                <a:cs typeface="Calibri" panose="020F0502020204030204" pitchFamily="34" charset="0"/>
              </a:rPr>
              <a:t>Portafolio</a:t>
            </a:r>
          </a:p>
          <a:p>
            <a:pPr marL="971550" lvl="1" indent="-514350">
              <a:buFont typeface="+mj-lt"/>
              <a:buAutoNum type="alphaLcParenR"/>
            </a:pPr>
            <a:r>
              <a:rPr lang="es-GT" sz="2400" dirty="0">
                <a:solidFill>
                  <a:srgbClr val="262626"/>
                </a:solidFill>
                <a:cs typeface="Calibri" panose="020F0502020204030204" pitchFamily="34" charset="0"/>
              </a:rPr>
              <a:t>PDV Diseño conceptual pendiente de estudios</a:t>
            </a:r>
          </a:p>
          <a:p>
            <a:pPr marL="971550" lvl="1" indent="-514350">
              <a:buFont typeface="+mj-lt"/>
              <a:buAutoNum type="alphaLcParenR"/>
            </a:pPr>
            <a:r>
              <a:rPr lang="es-GT" sz="2400" dirty="0">
                <a:solidFill>
                  <a:srgbClr val="262626"/>
                </a:solidFill>
                <a:cs typeface="Calibri" panose="020F0502020204030204" pitchFamily="34" charset="0"/>
              </a:rPr>
              <a:t>ANADIE estructurado pendiente de licitar </a:t>
            </a:r>
          </a:p>
          <a:p>
            <a:pPr marL="514350" indent="-514350">
              <a:buFont typeface="+mj-lt"/>
              <a:buAutoNum type="arabicPeriod"/>
            </a:pPr>
            <a:r>
              <a:rPr lang="es-GT" sz="2400" dirty="0">
                <a:solidFill>
                  <a:srgbClr val="262626"/>
                </a:solidFill>
                <a:cs typeface="Calibri" panose="020F0502020204030204" pitchFamily="34" charset="0"/>
              </a:rPr>
              <a:t>Mecanismo que facilita la implementación </a:t>
            </a:r>
          </a:p>
          <a:p>
            <a:pPr marL="514350" indent="-514350">
              <a:buFont typeface="+mj-lt"/>
              <a:buAutoNum type="arabicPeriod"/>
            </a:pPr>
            <a:r>
              <a:rPr lang="es-GT" sz="2400" dirty="0">
                <a:solidFill>
                  <a:srgbClr val="262626"/>
                </a:solidFill>
                <a:cs typeface="Calibri" panose="020F0502020204030204" pitchFamily="34" charset="0"/>
              </a:rPr>
              <a:t>Impacto económico</a:t>
            </a:r>
          </a:p>
        </p:txBody>
      </p:sp>
      <p:sp>
        <p:nvSpPr>
          <p:cNvPr id="5" name="Marcador de contenido 2"/>
          <p:cNvSpPr txBox="1">
            <a:spLocks noGrp="1"/>
          </p:cNvSpPr>
          <p:nvPr>
            <p:ph idx="1"/>
          </p:nvPr>
        </p:nvSpPr>
        <p:spPr>
          <a:xfrm>
            <a:off x="651642" y="1555788"/>
            <a:ext cx="6754937" cy="841094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GT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Mecanismo para la implementación Brecha infraestructura / APP</a:t>
            </a: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89994" y="801916"/>
            <a:ext cx="8229600" cy="847855"/>
          </a:xfrm>
        </p:spPr>
        <p:txBody>
          <a:bodyPr>
            <a:noAutofit/>
          </a:bodyPr>
          <a:lstStyle/>
          <a:p>
            <a:pPr marL="514350" indent="-514350"/>
            <a:r>
              <a:rPr lang="es-ES" sz="3200" b="1" dirty="0">
                <a:solidFill>
                  <a:srgbClr val="92C139"/>
                </a:solidFill>
              </a:rPr>
              <a:t>4. La milla extra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18953806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 txBox="1">
            <a:spLocks noGrp="1"/>
          </p:cNvSpPr>
          <p:nvPr>
            <p:ph idx="1"/>
          </p:nvPr>
        </p:nvSpPr>
        <p:spPr>
          <a:xfrm>
            <a:off x="347881" y="1259329"/>
            <a:ext cx="8211885" cy="841094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GT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Mecanismo para la implementación Brecha </a:t>
            </a:r>
          </a:p>
          <a:p>
            <a:pPr marL="0" indent="0">
              <a:buNone/>
            </a:pPr>
            <a:r>
              <a:rPr lang="es-GT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infraestructura / APP</a:t>
            </a:r>
          </a:p>
          <a:p>
            <a:pPr marL="0" indent="0">
              <a:buNone/>
            </a:pPr>
            <a:r>
              <a:rPr lang="es-GT" sz="1800" b="1" dirty="0">
                <a:latin typeface="Calibri" panose="020F0502020204030204" pitchFamily="34" charset="0"/>
                <a:cs typeface="Calibri" panose="020F0502020204030204" pitchFamily="34" charset="0"/>
              </a:rPr>
              <a:t>Guatemala </a:t>
            </a:r>
            <a:r>
              <a:rPr lang="es-E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está en </a:t>
            </a:r>
            <a:r>
              <a:rPr lang="es-GT" sz="1800" b="1" dirty="0">
                <a:latin typeface="Calibri" panose="020F0502020204030204" pitchFamily="34" charset="0"/>
                <a:cs typeface="Calibri" panose="020F0502020204030204" pitchFamily="34" charset="0"/>
              </a:rPr>
              <a:t>el último puesto de CA en el </a:t>
            </a:r>
          </a:p>
          <a:p>
            <a:pPr marL="0" indent="0">
              <a:buNone/>
            </a:pPr>
            <a:r>
              <a:rPr lang="es-GT" sz="1800" b="1" dirty="0">
                <a:latin typeface="Calibri" panose="020F0502020204030204" pitchFamily="34" charset="0"/>
                <a:cs typeface="Calibri" panose="020F0502020204030204" pitchFamily="34" charset="0"/>
              </a:rPr>
              <a:t>ranking IDL del Banco Mundial</a:t>
            </a:r>
            <a:endParaRPr lang="es-GT" sz="1800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83701" y="696885"/>
            <a:ext cx="8229600" cy="847855"/>
          </a:xfrm>
        </p:spPr>
        <p:txBody>
          <a:bodyPr>
            <a:noAutofit/>
          </a:bodyPr>
          <a:lstStyle/>
          <a:p>
            <a:pPr marL="514350" indent="-514350"/>
            <a:r>
              <a:rPr lang="es-ES" sz="3200" b="1" dirty="0">
                <a:solidFill>
                  <a:srgbClr val="92C139"/>
                </a:solidFill>
              </a:rPr>
              <a:t>4. La milla extra</a:t>
            </a:r>
            <a:endParaRPr lang="es-ES" sz="3200" dirty="0"/>
          </a:p>
        </p:txBody>
      </p:sp>
      <p:sp>
        <p:nvSpPr>
          <p:cNvPr id="6" name="Rectángulo 5"/>
          <p:cNvSpPr/>
          <p:nvPr/>
        </p:nvSpPr>
        <p:spPr>
          <a:xfrm>
            <a:off x="0" y="6614063"/>
            <a:ext cx="9144000" cy="243937"/>
          </a:xfrm>
          <a:prstGeom prst="rect">
            <a:avLst/>
          </a:prstGeom>
          <a:solidFill>
            <a:srgbClr val="92C1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4">
            <a:extLst>
              <a:ext uri="{FF2B5EF4-FFF2-40B4-BE49-F238E27FC236}">
                <a16:creationId xmlns:a16="http://schemas.microsoft.com/office/drawing/2014/main" id="{E95FFE16-0E97-4B4A-A590-589452E673A4}"/>
              </a:ext>
            </a:extLst>
          </p:cNvPr>
          <p:cNvSpPr txBox="1"/>
          <p:nvPr/>
        </p:nvSpPr>
        <p:spPr>
          <a:xfrm>
            <a:off x="283701" y="4265120"/>
            <a:ext cx="29336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600" b="1" dirty="0">
                <a:solidFill>
                  <a:srgbClr val="262626"/>
                </a:solidFill>
              </a:rPr>
              <a:t>Guatemala cuenta con la Política Nacional de Competitividad la cual persigue mejorar la competitividad para incrementar la productividad nacional, y así generar crecimiento económico inclusivo, acelerado</a:t>
            </a:r>
            <a:endParaRPr lang="es-GT" sz="1600" dirty="0">
              <a:solidFill>
                <a:srgbClr val="262626"/>
              </a:solidFill>
            </a:endParaRPr>
          </a:p>
          <a:p>
            <a:r>
              <a:rPr lang="es-GT" sz="1600" b="1" dirty="0">
                <a:solidFill>
                  <a:srgbClr val="262626"/>
                </a:solidFill>
              </a:rPr>
              <a:t>y sostenible.</a:t>
            </a:r>
            <a:endParaRPr lang="es-GT" sz="1600" dirty="0">
              <a:solidFill>
                <a:srgbClr val="262626"/>
              </a:solidFill>
            </a:endParaRPr>
          </a:p>
        </p:txBody>
      </p:sp>
      <p:sp>
        <p:nvSpPr>
          <p:cNvPr id="12" name="CuadroTexto 8">
            <a:extLst>
              <a:ext uri="{FF2B5EF4-FFF2-40B4-BE49-F238E27FC236}">
                <a16:creationId xmlns:a16="http://schemas.microsoft.com/office/drawing/2014/main" id="{FA7ABB47-1BDD-3F4E-ADE4-7C1B2AF19864}"/>
              </a:ext>
            </a:extLst>
          </p:cNvPr>
          <p:cNvSpPr txBox="1"/>
          <p:nvPr/>
        </p:nvSpPr>
        <p:spPr>
          <a:xfrm>
            <a:off x="6350000" y="1102111"/>
            <a:ext cx="1621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b="1" dirty="0">
                <a:solidFill>
                  <a:srgbClr val="262626"/>
                </a:solidFill>
              </a:rPr>
              <a:t>Ranking/IDL</a:t>
            </a:r>
          </a:p>
          <a:p>
            <a:r>
              <a:rPr lang="es-GT" b="1" dirty="0">
                <a:solidFill>
                  <a:srgbClr val="262626"/>
                </a:solidFill>
              </a:rPr>
              <a:t>Banco Mundial</a:t>
            </a:r>
          </a:p>
        </p:txBody>
      </p:sp>
      <p:sp>
        <p:nvSpPr>
          <p:cNvPr id="13" name="CuadroTexto 1">
            <a:extLst>
              <a:ext uri="{FF2B5EF4-FFF2-40B4-BE49-F238E27FC236}">
                <a16:creationId xmlns:a16="http://schemas.microsoft.com/office/drawing/2014/main" id="{0757CEDF-9BFB-1345-9425-78C0904CEC7C}"/>
              </a:ext>
            </a:extLst>
          </p:cNvPr>
          <p:cNvSpPr txBox="1"/>
          <p:nvPr/>
        </p:nvSpPr>
        <p:spPr>
          <a:xfrm>
            <a:off x="6350000" y="1696809"/>
            <a:ext cx="2794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600" b="1" dirty="0">
                <a:solidFill>
                  <a:srgbClr val="262626"/>
                </a:solidFill>
              </a:rPr>
              <a:t>Guatemala ocupa el lugar 115 de 167 países </a:t>
            </a:r>
            <a:r>
              <a:rPr lang="es-GT" sz="1600" dirty="0">
                <a:solidFill>
                  <a:srgbClr val="262626"/>
                </a:solidFill>
              </a:rPr>
              <a:t>de acuerdo al Índice de Desempeño Logístico del Banco Mundial calificado con 2.51 puntos, siendo superados por todos los países de la región centroamericana. </a:t>
            </a:r>
          </a:p>
          <a:p>
            <a:br>
              <a:rPr lang="es-GT" sz="1600" dirty="0">
                <a:solidFill>
                  <a:srgbClr val="262626"/>
                </a:solidFill>
              </a:rPr>
            </a:br>
            <a:r>
              <a:rPr lang="es-GT" sz="1600" dirty="0">
                <a:solidFill>
                  <a:srgbClr val="262626"/>
                </a:solidFill>
              </a:rPr>
              <a:t>Este índice toma en cuenta la evaluación de 6 criterios de desempeño, siendo uno de ellos, la calidad del comercio y de la infraestructura de transporte, en donde Guatemala ocupa el lugar 118.</a:t>
            </a:r>
          </a:p>
          <a:p>
            <a:endParaRPr lang="es-GT" sz="1600" dirty="0">
              <a:solidFill>
                <a:srgbClr val="262626"/>
              </a:solidFill>
            </a:endParaRPr>
          </a:p>
        </p:txBody>
      </p:sp>
      <p:pic>
        <p:nvPicPr>
          <p:cNvPr id="14" name="Imagen 5">
            <a:extLst>
              <a:ext uri="{FF2B5EF4-FFF2-40B4-BE49-F238E27FC236}">
                <a16:creationId xmlns:a16="http://schemas.microsoft.com/office/drawing/2014/main" id="{2715B35B-21E5-814B-B816-E87CD42A4F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499" y="1203275"/>
            <a:ext cx="795507" cy="615950"/>
          </a:xfrm>
          <a:prstGeom prst="rect">
            <a:avLst/>
          </a:prstGeom>
        </p:spPr>
      </p:pic>
      <p:pic>
        <p:nvPicPr>
          <p:cNvPr id="15" name="Imagen 17">
            <a:extLst>
              <a:ext uri="{FF2B5EF4-FFF2-40B4-BE49-F238E27FC236}">
                <a16:creationId xmlns:a16="http://schemas.microsoft.com/office/drawing/2014/main" id="{FA51C071-766F-5045-A04D-70D4F548F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253" y="2268767"/>
            <a:ext cx="5593438" cy="465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068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 txBox="1">
            <a:spLocks noGrp="1"/>
          </p:cNvSpPr>
          <p:nvPr>
            <p:ph idx="1"/>
          </p:nvPr>
        </p:nvSpPr>
        <p:spPr>
          <a:xfrm>
            <a:off x="507709" y="1428788"/>
            <a:ext cx="8717119" cy="841094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GT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Brecha infraestructura / APP</a:t>
            </a:r>
          </a:p>
          <a:p>
            <a:pPr marL="0" indent="0">
              <a:buNone/>
            </a:pPr>
            <a:r>
              <a:rPr lang="es-GT" sz="2000" b="1" dirty="0">
                <a:latin typeface="Calibri" panose="020F0502020204030204" pitchFamily="34" charset="0"/>
                <a:cs typeface="Calibri" panose="020F0502020204030204" pitchFamily="34" charset="0"/>
              </a:rPr>
              <a:t>Según el FMI* se requiere inversión para infraestructura por 3.2% del PIB</a:t>
            </a:r>
            <a:endParaRPr lang="es-GT" sz="2000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89994" y="801916"/>
            <a:ext cx="8229600" cy="847855"/>
          </a:xfrm>
        </p:spPr>
        <p:txBody>
          <a:bodyPr>
            <a:noAutofit/>
          </a:bodyPr>
          <a:lstStyle/>
          <a:p>
            <a:pPr marL="514350" indent="-514350"/>
            <a:r>
              <a:rPr lang="es-ES" sz="3200" b="1" dirty="0">
                <a:solidFill>
                  <a:srgbClr val="92C139"/>
                </a:solidFill>
              </a:rPr>
              <a:t>4. La milla extra</a:t>
            </a:r>
            <a:endParaRPr lang="es-ES" sz="3200" dirty="0"/>
          </a:p>
        </p:txBody>
      </p:sp>
      <p:sp>
        <p:nvSpPr>
          <p:cNvPr id="6" name="Rectángulo 5"/>
          <p:cNvSpPr/>
          <p:nvPr/>
        </p:nvSpPr>
        <p:spPr>
          <a:xfrm>
            <a:off x="0" y="6614063"/>
            <a:ext cx="9144000" cy="243937"/>
          </a:xfrm>
          <a:prstGeom prst="rect">
            <a:avLst/>
          </a:prstGeom>
          <a:solidFill>
            <a:srgbClr val="92C1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20">
            <a:extLst>
              <a:ext uri="{FF2B5EF4-FFF2-40B4-BE49-F238E27FC236}">
                <a16:creationId xmlns:a16="http://schemas.microsoft.com/office/drawing/2014/main" id="{E4E18B84-673A-EF4E-971F-3E58AF438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743" y="3550649"/>
            <a:ext cx="1487468" cy="2929887"/>
          </a:xfrm>
          <a:prstGeom prst="rect">
            <a:avLst/>
          </a:prstGeom>
        </p:spPr>
      </p:pic>
      <p:pic>
        <p:nvPicPr>
          <p:cNvPr id="11" name="Imagen 21">
            <a:extLst>
              <a:ext uri="{FF2B5EF4-FFF2-40B4-BE49-F238E27FC236}">
                <a16:creationId xmlns:a16="http://schemas.microsoft.com/office/drawing/2014/main" id="{1CB318B8-59AD-5541-86D2-6F5CE0F6B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283" y="3550649"/>
            <a:ext cx="1487468" cy="2929887"/>
          </a:xfrm>
          <a:prstGeom prst="rect">
            <a:avLst/>
          </a:prstGeom>
        </p:spPr>
      </p:pic>
      <p:sp>
        <p:nvSpPr>
          <p:cNvPr id="12" name="CuadroTexto 22">
            <a:extLst>
              <a:ext uri="{FF2B5EF4-FFF2-40B4-BE49-F238E27FC236}">
                <a16:creationId xmlns:a16="http://schemas.microsoft.com/office/drawing/2014/main" id="{37BB5648-D069-C043-A13B-48D66CAFCF3C}"/>
              </a:ext>
            </a:extLst>
          </p:cNvPr>
          <p:cNvSpPr txBox="1"/>
          <p:nvPr/>
        </p:nvSpPr>
        <p:spPr>
          <a:xfrm>
            <a:off x="320219" y="3351734"/>
            <a:ext cx="172383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GT" sz="1100" dirty="0">
                <a:solidFill>
                  <a:schemeClr val="accent1">
                    <a:lumMod val="75000"/>
                  </a:schemeClr>
                </a:solidFill>
              </a:rPr>
              <a:t>Ganancias de eficiencia</a:t>
            </a:r>
          </a:p>
          <a:p>
            <a:pPr algn="r"/>
            <a:r>
              <a:rPr lang="es-GT" sz="1100" dirty="0">
                <a:solidFill>
                  <a:schemeClr val="accent1">
                    <a:lumMod val="75000"/>
                  </a:schemeClr>
                </a:solidFill>
              </a:rPr>
              <a:t>de gasto y participación del sector privado</a:t>
            </a:r>
          </a:p>
        </p:txBody>
      </p:sp>
      <p:sp>
        <p:nvSpPr>
          <p:cNvPr id="13" name="CuadroTexto 23">
            <a:extLst>
              <a:ext uri="{FF2B5EF4-FFF2-40B4-BE49-F238E27FC236}">
                <a16:creationId xmlns:a16="http://schemas.microsoft.com/office/drawing/2014/main" id="{79D9F0C0-2CA8-BA43-BFC3-4A3E4F19EE09}"/>
              </a:ext>
            </a:extLst>
          </p:cNvPr>
          <p:cNvSpPr txBox="1"/>
          <p:nvPr/>
        </p:nvSpPr>
        <p:spPr>
          <a:xfrm>
            <a:off x="-44089" y="3984906"/>
            <a:ext cx="20881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GT" sz="1100" dirty="0">
                <a:solidFill>
                  <a:schemeClr val="accent1">
                    <a:lumMod val="75000"/>
                  </a:schemeClr>
                </a:solidFill>
              </a:rPr>
              <a:t>Rendimiento de crecimiento</a:t>
            </a:r>
          </a:p>
          <a:p>
            <a:pPr algn="r"/>
            <a:r>
              <a:rPr lang="es-GT" sz="1100" dirty="0">
                <a:solidFill>
                  <a:schemeClr val="accent1">
                    <a:lumMod val="75000"/>
                  </a:schemeClr>
                </a:solidFill>
              </a:rPr>
              <a:t>a partir de 2024</a:t>
            </a:r>
          </a:p>
        </p:txBody>
      </p:sp>
      <p:sp>
        <p:nvSpPr>
          <p:cNvPr id="14" name="CuadroTexto 24">
            <a:extLst>
              <a:ext uri="{FF2B5EF4-FFF2-40B4-BE49-F238E27FC236}">
                <a16:creationId xmlns:a16="http://schemas.microsoft.com/office/drawing/2014/main" id="{523D714E-2983-6D4E-9DB8-C3587F49A507}"/>
              </a:ext>
            </a:extLst>
          </p:cNvPr>
          <p:cNvSpPr txBox="1"/>
          <p:nvPr/>
        </p:nvSpPr>
        <p:spPr>
          <a:xfrm>
            <a:off x="-44089" y="4471496"/>
            <a:ext cx="20881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GT" sz="1100" dirty="0">
                <a:solidFill>
                  <a:schemeClr val="accent1">
                    <a:lumMod val="75000"/>
                  </a:schemeClr>
                </a:solidFill>
              </a:rPr>
              <a:t>Esfuerzos de</a:t>
            </a:r>
          </a:p>
          <a:p>
            <a:pPr algn="r"/>
            <a:r>
              <a:rPr lang="es-GT" sz="1100" dirty="0">
                <a:solidFill>
                  <a:schemeClr val="accent1">
                    <a:lumMod val="75000"/>
                  </a:schemeClr>
                </a:solidFill>
              </a:rPr>
              <a:t>administración tributaria</a:t>
            </a:r>
          </a:p>
        </p:txBody>
      </p:sp>
      <p:sp>
        <p:nvSpPr>
          <p:cNvPr id="15" name="CuadroTexto 25">
            <a:extLst>
              <a:ext uri="{FF2B5EF4-FFF2-40B4-BE49-F238E27FC236}">
                <a16:creationId xmlns:a16="http://schemas.microsoft.com/office/drawing/2014/main" id="{0688A015-5B67-A24E-A7BF-9F22CC8BB55A}"/>
              </a:ext>
            </a:extLst>
          </p:cNvPr>
          <p:cNvSpPr txBox="1"/>
          <p:nvPr/>
        </p:nvSpPr>
        <p:spPr>
          <a:xfrm>
            <a:off x="-44089" y="5366817"/>
            <a:ext cx="20881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GT" sz="1100" dirty="0">
                <a:solidFill>
                  <a:schemeClr val="accent1">
                    <a:lumMod val="75000"/>
                  </a:schemeClr>
                </a:solidFill>
              </a:rPr>
              <a:t>Reforma tributaria</a:t>
            </a:r>
          </a:p>
        </p:txBody>
      </p:sp>
      <p:sp>
        <p:nvSpPr>
          <p:cNvPr id="16" name="CuadroTexto 26">
            <a:extLst>
              <a:ext uri="{FF2B5EF4-FFF2-40B4-BE49-F238E27FC236}">
                <a16:creationId xmlns:a16="http://schemas.microsoft.com/office/drawing/2014/main" id="{5EF68981-DAC8-4040-8ECE-7B6C7609CBA9}"/>
              </a:ext>
            </a:extLst>
          </p:cNvPr>
          <p:cNvSpPr txBox="1"/>
          <p:nvPr/>
        </p:nvSpPr>
        <p:spPr>
          <a:xfrm>
            <a:off x="2540473" y="3489577"/>
            <a:ext cx="546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GT" sz="1400" b="1" dirty="0">
                <a:solidFill>
                  <a:schemeClr val="accent1">
                    <a:lumMod val="75000"/>
                  </a:schemeClr>
                </a:solidFill>
              </a:rPr>
              <a:t>1.4%</a:t>
            </a:r>
          </a:p>
        </p:txBody>
      </p:sp>
      <p:sp>
        <p:nvSpPr>
          <p:cNvPr id="17" name="CuadroTexto 27">
            <a:extLst>
              <a:ext uri="{FF2B5EF4-FFF2-40B4-BE49-F238E27FC236}">
                <a16:creationId xmlns:a16="http://schemas.microsoft.com/office/drawing/2014/main" id="{162CC468-1E89-A14C-A465-9B0EFF5FC4CA}"/>
              </a:ext>
            </a:extLst>
          </p:cNvPr>
          <p:cNvSpPr txBox="1"/>
          <p:nvPr/>
        </p:nvSpPr>
        <p:spPr>
          <a:xfrm>
            <a:off x="2507129" y="3965629"/>
            <a:ext cx="613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GT" sz="1400" b="1" dirty="0">
                <a:solidFill>
                  <a:schemeClr val="accent1">
                    <a:lumMod val="75000"/>
                  </a:schemeClr>
                </a:solidFill>
              </a:rPr>
              <a:t>0.5%</a:t>
            </a:r>
          </a:p>
        </p:txBody>
      </p:sp>
      <p:sp>
        <p:nvSpPr>
          <p:cNvPr id="18" name="CuadroTexto 28">
            <a:extLst>
              <a:ext uri="{FF2B5EF4-FFF2-40B4-BE49-F238E27FC236}">
                <a16:creationId xmlns:a16="http://schemas.microsoft.com/office/drawing/2014/main" id="{0A07693F-651C-1B4D-AD2C-3EC7722DDED5}"/>
              </a:ext>
            </a:extLst>
          </p:cNvPr>
          <p:cNvSpPr txBox="1"/>
          <p:nvPr/>
        </p:nvSpPr>
        <p:spPr>
          <a:xfrm>
            <a:off x="2403236" y="4458433"/>
            <a:ext cx="613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GT" sz="1400" b="1" dirty="0">
                <a:solidFill>
                  <a:schemeClr val="accent1">
                    <a:lumMod val="75000"/>
                  </a:schemeClr>
                </a:solidFill>
              </a:rPr>
              <a:t>2%</a:t>
            </a:r>
          </a:p>
        </p:txBody>
      </p:sp>
      <p:sp>
        <p:nvSpPr>
          <p:cNvPr id="19" name="CuadroTexto 29">
            <a:extLst>
              <a:ext uri="{FF2B5EF4-FFF2-40B4-BE49-F238E27FC236}">
                <a16:creationId xmlns:a16="http://schemas.microsoft.com/office/drawing/2014/main" id="{2AEC0958-98A3-6B4A-A071-05A0B1620A1C}"/>
              </a:ext>
            </a:extLst>
          </p:cNvPr>
          <p:cNvSpPr txBox="1"/>
          <p:nvPr/>
        </p:nvSpPr>
        <p:spPr>
          <a:xfrm>
            <a:off x="2403236" y="5343734"/>
            <a:ext cx="613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GT" sz="1400" b="1" dirty="0">
                <a:solidFill>
                  <a:schemeClr val="accent1">
                    <a:lumMod val="75000"/>
                  </a:schemeClr>
                </a:solidFill>
              </a:rPr>
              <a:t>4.5%</a:t>
            </a:r>
          </a:p>
        </p:txBody>
      </p:sp>
      <p:sp>
        <p:nvSpPr>
          <p:cNvPr id="20" name="CuadroTexto 30">
            <a:extLst>
              <a:ext uri="{FF2B5EF4-FFF2-40B4-BE49-F238E27FC236}">
                <a16:creationId xmlns:a16="http://schemas.microsoft.com/office/drawing/2014/main" id="{418F5664-F3BF-8B4B-AD23-516EE3FB1A88}"/>
              </a:ext>
            </a:extLst>
          </p:cNvPr>
          <p:cNvSpPr txBox="1"/>
          <p:nvPr/>
        </p:nvSpPr>
        <p:spPr>
          <a:xfrm>
            <a:off x="7500996" y="3521907"/>
            <a:ext cx="17238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100" dirty="0">
                <a:solidFill>
                  <a:schemeClr val="accent1">
                    <a:lumMod val="75000"/>
                  </a:schemeClr>
                </a:solidFill>
              </a:rPr>
              <a:t>Agua y saneamiento</a:t>
            </a:r>
          </a:p>
        </p:txBody>
      </p:sp>
      <p:sp>
        <p:nvSpPr>
          <p:cNvPr id="21" name="CuadroTexto 31">
            <a:extLst>
              <a:ext uri="{FF2B5EF4-FFF2-40B4-BE49-F238E27FC236}">
                <a16:creationId xmlns:a16="http://schemas.microsoft.com/office/drawing/2014/main" id="{DD3512BE-7BC0-FE47-B443-A60C5A898D0F}"/>
              </a:ext>
            </a:extLst>
          </p:cNvPr>
          <p:cNvSpPr txBox="1"/>
          <p:nvPr/>
        </p:nvSpPr>
        <p:spPr>
          <a:xfrm>
            <a:off x="6347751" y="3509785"/>
            <a:ext cx="604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400" b="1" dirty="0">
                <a:solidFill>
                  <a:schemeClr val="accent1">
                    <a:lumMod val="75000"/>
                  </a:schemeClr>
                </a:solidFill>
              </a:rPr>
              <a:t>0.5%</a:t>
            </a:r>
          </a:p>
        </p:txBody>
      </p:sp>
      <p:sp>
        <p:nvSpPr>
          <p:cNvPr id="22" name="CuadroTexto 32">
            <a:extLst>
              <a:ext uri="{FF2B5EF4-FFF2-40B4-BE49-F238E27FC236}">
                <a16:creationId xmlns:a16="http://schemas.microsoft.com/office/drawing/2014/main" id="{0A1835DD-7C4B-4047-853D-AE456098791B}"/>
              </a:ext>
            </a:extLst>
          </p:cNvPr>
          <p:cNvSpPr txBox="1"/>
          <p:nvPr/>
        </p:nvSpPr>
        <p:spPr>
          <a:xfrm>
            <a:off x="7485994" y="3875334"/>
            <a:ext cx="1114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600" b="1" dirty="0">
                <a:solidFill>
                  <a:schemeClr val="accent1">
                    <a:lumMod val="75000"/>
                  </a:schemeClr>
                </a:solidFill>
              </a:rPr>
              <a:t>Salud</a:t>
            </a:r>
          </a:p>
        </p:txBody>
      </p:sp>
      <p:sp>
        <p:nvSpPr>
          <p:cNvPr id="23" name="CuadroTexto 33">
            <a:extLst>
              <a:ext uri="{FF2B5EF4-FFF2-40B4-BE49-F238E27FC236}">
                <a16:creationId xmlns:a16="http://schemas.microsoft.com/office/drawing/2014/main" id="{2EB91092-5230-F749-8194-8C149BEC0A52}"/>
              </a:ext>
            </a:extLst>
          </p:cNvPr>
          <p:cNvSpPr txBox="1"/>
          <p:nvPr/>
        </p:nvSpPr>
        <p:spPr>
          <a:xfrm>
            <a:off x="6347750" y="3847505"/>
            <a:ext cx="769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b="1" dirty="0">
                <a:solidFill>
                  <a:schemeClr val="accent1">
                    <a:lumMod val="75000"/>
                  </a:schemeClr>
                </a:solidFill>
              </a:rPr>
              <a:t>1.4%</a:t>
            </a:r>
          </a:p>
        </p:txBody>
      </p:sp>
      <p:sp>
        <p:nvSpPr>
          <p:cNvPr id="24" name="CuadroTexto 34">
            <a:extLst>
              <a:ext uri="{FF2B5EF4-FFF2-40B4-BE49-F238E27FC236}">
                <a16:creationId xmlns:a16="http://schemas.microsoft.com/office/drawing/2014/main" id="{61AB1519-4561-0B4A-AC84-E54454E9322D}"/>
              </a:ext>
            </a:extLst>
          </p:cNvPr>
          <p:cNvSpPr txBox="1"/>
          <p:nvPr/>
        </p:nvSpPr>
        <p:spPr>
          <a:xfrm>
            <a:off x="7497121" y="4604286"/>
            <a:ext cx="1172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600" b="1" dirty="0">
                <a:solidFill>
                  <a:schemeClr val="accent1">
                    <a:lumMod val="75000"/>
                  </a:schemeClr>
                </a:solidFill>
              </a:rPr>
              <a:t>Carreteras</a:t>
            </a:r>
          </a:p>
        </p:txBody>
      </p:sp>
      <p:sp>
        <p:nvSpPr>
          <p:cNvPr id="25" name="CuadroTexto 35">
            <a:extLst>
              <a:ext uri="{FF2B5EF4-FFF2-40B4-BE49-F238E27FC236}">
                <a16:creationId xmlns:a16="http://schemas.microsoft.com/office/drawing/2014/main" id="{5CA98CE0-98B1-BB4F-BA58-24C2F3EF600F}"/>
              </a:ext>
            </a:extLst>
          </p:cNvPr>
          <p:cNvSpPr txBox="1"/>
          <p:nvPr/>
        </p:nvSpPr>
        <p:spPr>
          <a:xfrm>
            <a:off x="6347750" y="4586143"/>
            <a:ext cx="884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b="1" dirty="0">
                <a:solidFill>
                  <a:schemeClr val="accent1">
                    <a:lumMod val="75000"/>
                  </a:schemeClr>
                </a:solidFill>
              </a:rPr>
              <a:t>3.2%</a:t>
            </a:r>
          </a:p>
        </p:txBody>
      </p:sp>
      <p:sp>
        <p:nvSpPr>
          <p:cNvPr id="26" name="CuadroTexto 36">
            <a:extLst>
              <a:ext uri="{FF2B5EF4-FFF2-40B4-BE49-F238E27FC236}">
                <a16:creationId xmlns:a16="http://schemas.microsoft.com/office/drawing/2014/main" id="{72DB885F-5C73-584F-ADA8-62B26E41E224}"/>
              </a:ext>
            </a:extLst>
          </p:cNvPr>
          <p:cNvSpPr txBox="1"/>
          <p:nvPr/>
        </p:nvSpPr>
        <p:spPr>
          <a:xfrm>
            <a:off x="7389142" y="5350549"/>
            <a:ext cx="1280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100" dirty="0">
                <a:solidFill>
                  <a:schemeClr val="accent1">
                    <a:lumMod val="75000"/>
                  </a:schemeClr>
                </a:solidFill>
              </a:rPr>
              <a:t>Educación</a:t>
            </a:r>
          </a:p>
        </p:txBody>
      </p:sp>
      <p:sp>
        <p:nvSpPr>
          <p:cNvPr id="27" name="CuadroTexto 37">
            <a:extLst>
              <a:ext uri="{FF2B5EF4-FFF2-40B4-BE49-F238E27FC236}">
                <a16:creationId xmlns:a16="http://schemas.microsoft.com/office/drawing/2014/main" id="{447E160E-7E71-0048-B309-07078C5277C0}"/>
              </a:ext>
            </a:extLst>
          </p:cNvPr>
          <p:cNvSpPr txBox="1"/>
          <p:nvPr/>
        </p:nvSpPr>
        <p:spPr>
          <a:xfrm>
            <a:off x="6347751" y="5353193"/>
            <a:ext cx="604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400" b="1" dirty="0">
                <a:solidFill>
                  <a:schemeClr val="accent1">
                    <a:lumMod val="75000"/>
                  </a:schemeClr>
                </a:solidFill>
              </a:rPr>
              <a:t>3.3%</a:t>
            </a:r>
          </a:p>
        </p:txBody>
      </p:sp>
      <p:sp>
        <p:nvSpPr>
          <p:cNvPr id="28" name="CuadroTexto 40">
            <a:extLst>
              <a:ext uri="{FF2B5EF4-FFF2-40B4-BE49-F238E27FC236}">
                <a16:creationId xmlns:a16="http://schemas.microsoft.com/office/drawing/2014/main" id="{983D0196-F2EB-5C40-8BCB-0D5740A192FB}"/>
              </a:ext>
            </a:extLst>
          </p:cNvPr>
          <p:cNvSpPr txBox="1"/>
          <p:nvPr/>
        </p:nvSpPr>
        <p:spPr>
          <a:xfrm>
            <a:off x="2630678" y="2434114"/>
            <a:ext cx="4135047" cy="780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2200" b="1" dirty="0">
                <a:solidFill>
                  <a:schemeClr val="accent1">
                    <a:lumMod val="75000"/>
                  </a:schemeClr>
                </a:solidFill>
              </a:rPr>
              <a:t>Necesidades adicionales de gasto y fuentes posibles de financiación</a:t>
            </a:r>
          </a:p>
        </p:txBody>
      </p:sp>
      <p:cxnSp>
        <p:nvCxnSpPr>
          <p:cNvPr id="29" name="Conector recto 42">
            <a:extLst>
              <a:ext uri="{FF2B5EF4-FFF2-40B4-BE49-F238E27FC236}">
                <a16:creationId xmlns:a16="http://schemas.microsoft.com/office/drawing/2014/main" id="{9A3B2ACF-A8C7-4242-965C-66BDF9783E1D}"/>
              </a:ext>
            </a:extLst>
          </p:cNvPr>
          <p:cNvCxnSpPr>
            <a:cxnSpLocks/>
          </p:cNvCxnSpPr>
          <p:nvPr/>
        </p:nvCxnSpPr>
        <p:spPr>
          <a:xfrm flipV="1">
            <a:off x="2033631" y="3641742"/>
            <a:ext cx="477742" cy="3543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44">
            <a:extLst>
              <a:ext uri="{FF2B5EF4-FFF2-40B4-BE49-F238E27FC236}">
                <a16:creationId xmlns:a16="http://schemas.microsoft.com/office/drawing/2014/main" id="{5E548E68-0C8F-5843-90B9-122719BB903D}"/>
              </a:ext>
            </a:extLst>
          </p:cNvPr>
          <p:cNvCxnSpPr>
            <a:cxnSpLocks/>
          </p:cNvCxnSpPr>
          <p:nvPr/>
        </p:nvCxnSpPr>
        <p:spPr>
          <a:xfrm flipV="1">
            <a:off x="2047001" y="4133780"/>
            <a:ext cx="477742" cy="3543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45">
            <a:extLst>
              <a:ext uri="{FF2B5EF4-FFF2-40B4-BE49-F238E27FC236}">
                <a16:creationId xmlns:a16="http://schemas.microsoft.com/office/drawing/2014/main" id="{FE85D6CA-CB2D-904E-A7D8-04AD268D75FF}"/>
              </a:ext>
            </a:extLst>
          </p:cNvPr>
          <p:cNvCxnSpPr>
            <a:cxnSpLocks/>
          </p:cNvCxnSpPr>
          <p:nvPr/>
        </p:nvCxnSpPr>
        <p:spPr>
          <a:xfrm flipV="1">
            <a:off x="2046263" y="4625818"/>
            <a:ext cx="477742" cy="3543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46">
            <a:extLst>
              <a:ext uri="{FF2B5EF4-FFF2-40B4-BE49-F238E27FC236}">
                <a16:creationId xmlns:a16="http://schemas.microsoft.com/office/drawing/2014/main" id="{107D042D-9005-414F-8EBA-F0080C1105B9}"/>
              </a:ext>
            </a:extLst>
          </p:cNvPr>
          <p:cNvCxnSpPr>
            <a:cxnSpLocks/>
          </p:cNvCxnSpPr>
          <p:nvPr/>
        </p:nvCxnSpPr>
        <p:spPr>
          <a:xfrm flipV="1">
            <a:off x="2016022" y="5512660"/>
            <a:ext cx="477742" cy="3543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49">
            <a:extLst>
              <a:ext uri="{FF2B5EF4-FFF2-40B4-BE49-F238E27FC236}">
                <a16:creationId xmlns:a16="http://schemas.microsoft.com/office/drawing/2014/main" id="{3CD4533C-63D9-5243-ADAB-5424889E0945}"/>
              </a:ext>
            </a:extLst>
          </p:cNvPr>
          <p:cNvCxnSpPr>
            <a:cxnSpLocks/>
          </p:cNvCxnSpPr>
          <p:nvPr/>
        </p:nvCxnSpPr>
        <p:spPr>
          <a:xfrm flipV="1">
            <a:off x="6922524" y="5512660"/>
            <a:ext cx="477742" cy="3543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uadroTexto 4">
            <a:extLst>
              <a:ext uri="{FF2B5EF4-FFF2-40B4-BE49-F238E27FC236}">
                <a16:creationId xmlns:a16="http://schemas.microsoft.com/office/drawing/2014/main" id="{3B5857C0-56A2-1E46-B8CA-D85C0ABB415E}"/>
              </a:ext>
            </a:extLst>
          </p:cNvPr>
          <p:cNvSpPr txBox="1"/>
          <p:nvPr/>
        </p:nvSpPr>
        <p:spPr>
          <a:xfrm>
            <a:off x="322535" y="6572264"/>
            <a:ext cx="2778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200" dirty="0">
                <a:solidFill>
                  <a:schemeClr val="accent1">
                    <a:lumMod val="75000"/>
                  </a:schemeClr>
                </a:solidFill>
              </a:rPr>
              <a:t>*Fondo Monetario Internacional</a:t>
            </a:r>
          </a:p>
        </p:txBody>
      </p:sp>
      <p:cxnSp>
        <p:nvCxnSpPr>
          <p:cNvPr id="35" name="Conector recto 38">
            <a:extLst>
              <a:ext uri="{FF2B5EF4-FFF2-40B4-BE49-F238E27FC236}">
                <a16:creationId xmlns:a16="http://schemas.microsoft.com/office/drawing/2014/main" id="{9D20A01E-10C4-C942-AF1E-855091D98DCB}"/>
              </a:ext>
            </a:extLst>
          </p:cNvPr>
          <p:cNvCxnSpPr>
            <a:cxnSpLocks/>
          </p:cNvCxnSpPr>
          <p:nvPr/>
        </p:nvCxnSpPr>
        <p:spPr>
          <a:xfrm flipV="1">
            <a:off x="7008252" y="4030046"/>
            <a:ext cx="477742" cy="3543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43">
            <a:extLst>
              <a:ext uri="{FF2B5EF4-FFF2-40B4-BE49-F238E27FC236}">
                <a16:creationId xmlns:a16="http://schemas.microsoft.com/office/drawing/2014/main" id="{82618761-D309-F249-9643-A6BE82F03845}"/>
              </a:ext>
            </a:extLst>
          </p:cNvPr>
          <p:cNvCxnSpPr>
            <a:cxnSpLocks/>
          </p:cNvCxnSpPr>
          <p:nvPr/>
        </p:nvCxnSpPr>
        <p:spPr>
          <a:xfrm flipV="1">
            <a:off x="7008252" y="4772996"/>
            <a:ext cx="477742" cy="3543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upo 11">
            <a:extLst>
              <a:ext uri="{FF2B5EF4-FFF2-40B4-BE49-F238E27FC236}">
                <a16:creationId xmlns:a16="http://schemas.microsoft.com/office/drawing/2014/main" id="{67D7804A-60D6-4D42-98F2-BEDB526D4530}"/>
              </a:ext>
            </a:extLst>
          </p:cNvPr>
          <p:cNvGrpSpPr/>
          <p:nvPr/>
        </p:nvGrpSpPr>
        <p:grpSpPr>
          <a:xfrm>
            <a:off x="8083208" y="4044611"/>
            <a:ext cx="603885" cy="741587"/>
            <a:chOff x="8144774" y="3808121"/>
            <a:chExt cx="603885" cy="741587"/>
          </a:xfrm>
        </p:grpSpPr>
        <p:sp>
          <p:nvSpPr>
            <p:cNvPr id="38" name="Arco 6">
              <a:extLst>
                <a:ext uri="{FF2B5EF4-FFF2-40B4-BE49-F238E27FC236}">
                  <a16:creationId xmlns:a16="http://schemas.microsoft.com/office/drawing/2014/main" id="{5D6D5C93-3804-CC46-8DA7-48785D91B834}"/>
                </a:ext>
              </a:extLst>
            </p:cNvPr>
            <p:cNvSpPr/>
            <p:nvPr/>
          </p:nvSpPr>
          <p:spPr>
            <a:xfrm>
              <a:off x="8362912" y="3808121"/>
              <a:ext cx="385747" cy="385747"/>
            </a:xfrm>
            <a:prstGeom prst="arc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  <p:sp>
          <p:nvSpPr>
            <p:cNvPr id="39" name="Arco 50">
              <a:extLst>
                <a:ext uri="{FF2B5EF4-FFF2-40B4-BE49-F238E27FC236}">
                  <a16:creationId xmlns:a16="http://schemas.microsoft.com/office/drawing/2014/main" id="{E540F4FB-0188-9D49-8058-597CA159EAD3}"/>
                </a:ext>
              </a:extLst>
            </p:cNvPr>
            <p:cNvSpPr/>
            <p:nvPr/>
          </p:nvSpPr>
          <p:spPr>
            <a:xfrm rot="5400000">
              <a:off x="8362912" y="4163961"/>
              <a:ext cx="385747" cy="385747"/>
            </a:xfrm>
            <a:prstGeom prst="arc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  <p:cxnSp>
          <p:nvCxnSpPr>
            <p:cNvPr id="40" name="Conector recto 8">
              <a:extLst>
                <a:ext uri="{FF2B5EF4-FFF2-40B4-BE49-F238E27FC236}">
                  <a16:creationId xmlns:a16="http://schemas.microsoft.com/office/drawing/2014/main" id="{1FD762CE-31A3-2B43-8A11-1E2F4D4AAED1}"/>
                </a:ext>
              </a:extLst>
            </p:cNvPr>
            <p:cNvCxnSpPr>
              <a:stCxn id="38" idx="2"/>
              <a:endCxn id="39" idx="0"/>
            </p:cNvCxnSpPr>
            <p:nvPr/>
          </p:nvCxnSpPr>
          <p:spPr>
            <a:xfrm>
              <a:off x="8748659" y="4000995"/>
              <a:ext cx="0" cy="355839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cto 51">
              <a:extLst>
                <a:ext uri="{FF2B5EF4-FFF2-40B4-BE49-F238E27FC236}">
                  <a16:creationId xmlns:a16="http://schemas.microsoft.com/office/drawing/2014/main" id="{736F0CFE-C912-0E49-AEE1-36D3A1F38C27}"/>
                </a:ext>
              </a:extLst>
            </p:cNvPr>
            <p:cNvCxnSpPr>
              <a:cxnSpLocks/>
            </p:cNvCxnSpPr>
            <p:nvPr/>
          </p:nvCxnSpPr>
          <p:spPr>
            <a:xfrm>
              <a:off x="8144774" y="3808121"/>
              <a:ext cx="411011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866912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 txBox="1">
            <a:spLocks noGrp="1"/>
          </p:cNvSpPr>
          <p:nvPr>
            <p:ph idx="1"/>
          </p:nvPr>
        </p:nvSpPr>
        <p:spPr>
          <a:xfrm>
            <a:off x="507709" y="1428788"/>
            <a:ext cx="6754937" cy="841094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GT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Brecha infraestructura / APP</a:t>
            </a:r>
          </a:p>
          <a:p>
            <a:pPr marL="0" indent="0">
              <a:buNone/>
            </a:pPr>
            <a:r>
              <a:rPr lang="es-GT" sz="2000" b="1" dirty="0">
                <a:solidFill>
                  <a:srgbClr val="404040"/>
                </a:solidFill>
                <a:latin typeface="Calibri" panose="020F0502020204030204" pitchFamily="34" charset="0"/>
              </a:rPr>
              <a:t>Mecanismo para implementación del APP</a:t>
            </a:r>
            <a:endParaRPr lang="es-GT" sz="2000" dirty="0">
              <a:solidFill>
                <a:srgbClr val="404040"/>
              </a:solidFill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89994" y="801916"/>
            <a:ext cx="8229600" cy="847855"/>
          </a:xfrm>
        </p:spPr>
        <p:txBody>
          <a:bodyPr>
            <a:noAutofit/>
          </a:bodyPr>
          <a:lstStyle/>
          <a:p>
            <a:pPr marL="514350" indent="-514350"/>
            <a:r>
              <a:rPr lang="es-ES" sz="3200" b="1" dirty="0">
                <a:solidFill>
                  <a:srgbClr val="92C139"/>
                </a:solidFill>
              </a:rPr>
              <a:t>4. La milla extra</a:t>
            </a:r>
            <a:endParaRPr lang="es-ES" sz="3200" dirty="0"/>
          </a:p>
        </p:txBody>
      </p:sp>
      <p:sp>
        <p:nvSpPr>
          <p:cNvPr id="6" name="Rectángulo 5"/>
          <p:cNvSpPr/>
          <p:nvPr/>
        </p:nvSpPr>
        <p:spPr>
          <a:xfrm>
            <a:off x="0" y="6614063"/>
            <a:ext cx="9144000" cy="243937"/>
          </a:xfrm>
          <a:prstGeom prst="rect">
            <a:avLst/>
          </a:prstGeom>
          <a:solidFill>
            <a:srgbClr val="92C1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Picture 2" descr="C:\Users\Victor Martinez\Downloads\WhatsApp Image 2019-08-25 at 6.39.01 PM (1).jpe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9863" y="2483945"/>
            <a:ext cx="7204156" cy="402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4967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 txBox="1">
            <a:spLocks noGrp="1"/>
          </p:cNvSpPr>
          <p:nvPr>
            <p:ph idx="1"/>
          </p:nvPr>
        </p:nvSpPr>
        <p:spPr>
          <a:xfrm>
            <a:off x="507709" y="1428787"/>
            <a:ext cx="8035158" cy="99267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GT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Brecha infraestructura / APP</a:t>
            </a:r>
          </a:p>
          <a:p>
            <a:pPr marL="0" indent="0">
              <a:buNone/>
            </a:pPr>
            <a:r>
              <a:rPr lang="es-GT" sz="1800" b="1" dirty="0">
                <a:latin typeface="Calibri" panose="020F0502020204030204" pitchFamily="34" charset="0"/>
                <a:cs typeface="Calibri" panose="020F0502020204030204" pitchFamily="34" charset="0"/>
              </a:rPr>
              <a:t>Según el Plan de Desarrollo Vial de Guatemala (PDV) 2018-2032, se necesita invertir Q95,817 millones en mejora de la red vial</a:t>
            </a: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89994" y="801916"/>
            <a:ext cx="8229600" cy="847855"/>
          </a:xfrm>
        </p:spPr>
        <p:txBody>
          <a:bodyPr>
            <a:noAutofit/>
          </a:bodyPr>
          <a:lstStyle/>
          <a:p>
            <a:pPr marL="514350" indent="-514350"/>
            <a:r>
              <a:rPr lang="es-ES" sz="3200" b="1" dirty="0">
                <a:solidFill>
                  <a:srgbClr val="92C139"/>
                </a:solidFill>
              </a:rPr>
              <a:t>4. La milla extra</a:t>
            </a:r>
            <a:endParaRPr lang="es-ES" sz="3200" dirty="0"/>
          </a:p>
        </p:txBody>
      </p:sp>
      <p:sp>
        <p:nvSpPr>
          <p:cNvPr id="6" name="Rectángulo 5"/>
          <p:cNvSpPr/>
          <p:nvPr/>
        </p:nvSpPr>
        <p:spPr>
          <a:xfrm>
            <a:off x="0" y="6614063"/>
            <a:ext cx="9144000" cy="243937"/>
          </a:xfrm>
          <a:prstGeom prst="rect">
            <a:avLst/>
          </a:prstGeom>
          <a:solidFill>
            <a:srgbClr val="92C1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Rectángulo"/>
          <p:cNvSpPr/>
          <p:nvPr/>
        </p:nvSpPr>
        <p:spPr>
          <a:xfrm>
            <a:off x="4029250" y="2637991"/>
            <a:ext cx="4572000" cy="329320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GT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 medio de MICIVI    </a:t>
            </a:r>
            <a:r>
              <a:rPr lang="es-GT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Q65,790 millones</a:t>
            </a:r>
            <a:endParaRPr lang="es-GT" sz="2000" b="1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GT" sz="2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GT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 medio de -APP-      </a:t>
            </a:r>
          </a:p>
          <a:p>
            <a:r>
              <a:rPr lang="es-GT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infraestructura</a:t>
            </a:r>
          </a:p>
          <a:p>
            <a:r>
              <a:rPr lang="es-GT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Q30,026 millones</a:t>
            </a:r>
          </a:p>
          <a:p>
            <a:endParaRPr lang="es-GT" sz="2000" b="1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GT"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Propuestas:</a:t>
            </a:r>
          </a:p>
          <a:p>
            <a:r>
              <a:rPr lang="es-GT"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CA-1 Este y Oeste</a:t>
            </a:r>
          </a:p>
          <a:p>
            <a:r>
              <a:rPr lang="es-GT"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CA-2 Este y Oeste</a:t>
            </a:r>
          </a:p>
          <a:p>
            <a:r>
              <a:rPr lang="es-GT"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Ca-9 Norte y Sur </a:t>
            </a:r>
          </a:p>
          <a:p>
            <a:r>
              <a:rPr lang="es-GT"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CA-10</a:t>
            </a:r>
          </a:p>
          <a:p>
            <a:r>
              <a:rPr lang="es-GT"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CITO-180</a:t>
            </a:r>
            <a:endParaRPr lang="es-GT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97016" y="3460256"/>
            <a:ext cx="3137918" cy="283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97016" y="6302583"/>
            <a:ext cx="3146984" cy="311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magen 3">
            <a:extLst>
              <a:ext uri="{FF2B5EF4-FFF2-40B4-BE49-F238E27FC236}">
                <a16:creationId xmlns:a16="http://schemas.microsoft.com/office/drawing/2014/main" id="{C19A2328-FB75-DD47-8C1C-8702BA8171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458800" y="3578791"/>
            <a:ext cx="1589778" cy="327921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489994" y="2631328"/>
            <a:ext cx="3167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dirty="0"/>
              <a:t>En el Presupuesto 2020 se dejan Q25 millones para desarrollo de especificaciones técnicas</a:t>
            </a:r>
          </a:p>
        </p:txBody>
      </p:sp>
    </p:spTree>
    <p:extLst>
      <p:ext uri="{BB962C8B-B14F-4D97-AF65-F5344CB8AC3E}">
        <p14:creationId xmlns:p14="http://schemas.microsoft.com/office/powerpoint/2010/main" val="18778424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445050" y="1132109"/>
            <a:ext cx="809625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rgbClr val="89AF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Alianzas Público Privadas APP</a:t>
            </a:r>
            <a:endParaRPr lang="es-GT" sz="3600" b="1" dirty="0">
              <a:solidFill>
                <a:srgbClr val="89AF2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332640" y="1729523"/>
            <a:ext cx="1185576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1400" dirty="0"/>
              <a:t>AEPQ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91AB414-A2B3-E947-8697-D1808B65C5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2640" y="2126026"/>
            <a:ext cx="1196697" cy="1882273"/>
          </a:xfrm>
          <a:prstGeom prst="rect">
            <a:avLst/>
          </a:prstGeom>
        </p:spPr>
      </p:pic>
      <p:pic>
        <p:nvPicPr>
          <p:cNvPr id="8" name="Imagen 11">
            <a:extLst>
              <a:ext uri="{FF2B5EF4-FFF2-40B4-BE49-F238E27FC236}">
                <a16:creationId xmlns:a16="http://schemas.microsoft.com/office/drawing/2014/main" id="{00B0224C-E074-9D40-93F5-1AADA837CE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7"/>
          <a:stretch/>
        </p:blipFill>
        <p:spPr>
          <a:xfrm>
            <a:off x="3006405" y="2126023"/>
            <a:ext cx="1234592" cy="1882273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3006404" y="1729521"/>
            <a:ext cx="1203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1400" dirty="0" err="1"/>
              <a:t>MetroRiel</a:t>
            </a:r>
            <a:r>
              <a:rPr lang="es-GT" sz="1400" dirty="0"/>
              <a:t>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7194D1D-AB3F-814E-A902-805ED63AAF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2868" y="2126022"/>
            <a:ext cx="1244911" cy="1882274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4652868" y="1728666"/>
            <a:ext cx="1244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1600" dirty="0"/>
              <a:t>AILA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A496B6B6-1E40-5944-9112-8AC2B0AE92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5246" y="4703080"/>
            <a:ext cx="1238683" cy="1882273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2019338" y="4379061"/>
            <a:ext cx="1214591" cy="343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1600" dirty="0"/>
              <a:t>CAE 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6066852-A985-D34E-8AC8-AB8B39C6D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12"/>
          <a:stretch/>
        </p:blipFill>
        <p:spPr>
          <a:xfrm>
            <a:off x="6444521" y="2126022"/>
            <a:ext cx="1239723" cy="1882272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6190419" y="1682500"/>
            <a:ext cx="1602642" cy="443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1100" dirty="0"/>
              <a:t>Sistema de Transporte Público Masivo </a:t>
            </a:r>
          </a:p>
        </p:txBody>
      </p:sp>
      <p:pic>
        <p:nvPicPr>
          <p:cNvPr id="16" name="Imagen 14">
            <a:extLst>
              <a:ext uri="{FF2B5EF4-FFF2-40B4-BE49-F238E27FC236}">
                <a16:creationId xmlns:a16="http://schemas.microsoft.com/office/drawing/2014/main" id="{C5818428-BFA7-EB40-934A-24DB8C4807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5744" y="4724253"/>
            <a:ext cx="1232823" cy="1863999"/>
          </a:xfrm>
          <a:prstGeom prst="rect">
            <a:avLst/>
          </a:prstGeom>
        </p:spPr>
      </p:pic>
      <p:sp>
        <p:nvSpPr>
          <p:cNvPr id="17" name="16 CuadroTexto"/>
          <p:cNvSpPr txBox="1"/>
          <p:nvPr/>
        </p:nvSpPr>
        <p:spPr>
          <a:xfrm>
            <a:off x="3535061" y="4423598"/>
            <a:ext cx="1706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1200" dirty="0"/>
              <a:t>Vía Exprés </a:t>
            </a:r>
            <a:r>
              <a:rPr lang="es-GT" sz="1200" dirty="0" err="1"/>
              <a:t>Nor</a:t>
            </a:r>
            <a:r>
              <a:rPr lang="es-GT" sz="1200" dirty="0"/>
              <a:t>- Oriente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52017" y="4722645"/>
            <a:ext cx="1239723" cy="186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17 CuadroTexto"/>
          <p:cNvSpPr txBox="1"/>
          <p:nvPr/>
        </p:nvSpPr>
        <p:spPr>
          <a:xfrm>
            <a:off x="5452212" y="4192765"/>
            <a:ext cx="1779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1200" dirty="0"/>
              <a:t>Puerto Intermodal TecúnUmán II</a:t>
            </a:r>
          </a:p>
        </p:txBody>
      </p:sp>
    </p:spTree>
    <p:extLst>
      <p:ext uri="{BB962C8B-B14F-4D97-AF65-F5344CB8AC3E}">
        <p14:creationId xmlns:p14="http://schemas.microsoft.com/office/powerpoint/2010/main" val="66744424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8133035A-3983-2D45-B3C5-2C51067DE0B3}"/>
              </a:ext>
            </a:extLst>
          </p:cNvPr>
          <p:cNvCxnSpPr>
            <a:cxnSpLocks/>
          </p:cNvCxnSpPr>
          <p:nvPr/>
        </p:nvCxnSpPr>
        <p:spPr>
          <a:xfrm>
            <a:off x="767737" y="1831059"/>
            <a:ext cx="0" cy="3158244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E4BD8EF3-5A79-9F46-9B31-C5A632EDB93D}"/>
              </a:ext>
            </a:extLst>
          </p:cNvPr>
          <p:cNvSpPr txBox="1"/>
          <p:nvPr/>
        </p:nvSpPr>
        <p:spPr>
          <a:xfrm>
            <a:off x="-149780" y="875375"/>
            <a:ext cx="929378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3300" b="1" dirty="0">
                <a:solidFill>
                  <a:srgbClr val="89AF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s-GT" sz="3600" b="1" dirty="0">
                <a:solidFill>
                  <a:srgbClr val="89AF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Mecanismo que facilita la implementación</a:t>
            </a:r>
          </a:p>
          <a:p>
            <a:pPr algn="ctr"/>
            <a:endParaRPr lang="es-GT" sz="3300" dirty="0">
              <a:solidFill>
                <a:srgbClr val="89AF24"/>
              </a:solidFill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752FA438-4AA3-D743-999F-9FC0C433A800}"/>
              </a:ext>
            </a:extLst>
          </p:cNvPr>
          <p:cNvGrpSpPr/>
          <p:nvPr/>
        </p:nvGrpSpPr>
        <p:grpSpPr>
          <a:xfrm>
            <a:off x="571651" y="1672738"/>
            <a:ext cx="374672" cy="446276"/>
            <a:chOff x="3865944" y="2799995"/>
            <a:chExt cx="374672" cy="446276"/>
          </a:xfrm>
        </p:grpSpPr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5D3E01E8-C743-6544-9FC4-FF79144C2E3F}"/>
                </a:ext>
              </a:extLst>
            </p:cNvPr>
            <p:cNvSpPr/>
            <p:nvPr/>
          </p:nvSpPr>
          <p:spPr>
            <a:xfrm>
              <a:off x="3865944" y="2835797"/>
              <a:ext cx="374672" cy="37467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AFA186E9-59B3-F549-A90C-59F6789913A3}"/>
                </a:ext>
              </a:extLst>
            </p:cNvPr>
            <p:cNvSpPr txBox="1"/>
            <p:nvPr/>
          </p:nvSpPr>
          <p:spPr>
            <a:xfrm>
              <a:off x="3895951" y="2799995"/>
              <a:ext cx="314658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GT" sz="2300" b="1" dirty="0">
                  <a:solidFill>
                    <a:schemeClr val="bg1"/>
                  </a:solidFill>
                </a:rPr>
                <a:t>1</a:t>
              </a:r>
              <a:endParaRPr lang="es-GT" sz="23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0C08671E-182B-494E-AB92-D73A9C1FC50B}"/>
              </a:ext>
            </a:extLst>
          </p:cNvPr>
          <p:cNvGrpSpPr/>
          <p:nvPr/>
        </p:nvGrpSpPr>
        <p:grpSpPr>
          <a:xfrm>
            <a:off x="571651" y="3137778"/>
            <a:ext cx="374672" cy="446276"/>
            <a:chOff x="3865944" y="3568091"/>
            <a:chExt cx="374672" cy="446276"/>
          </a:xfrm>
        </p:grpSpPr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9E75BDAF-935B-D645-B87F-C45D58BA9CAF}"/>
                </a:ext>
              </a:extLst>
            </p:cNvPr>
            <p:cNvSpPr/>
            <p:nvPr/>
          </p:nvSpPr>
          <p:spPr>
            <a:xfrm>
              <a:off x="3865944" y="3603893"/>
              <a:ext cx="374672" cy="37467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1E616262-FFF9-8C45-8983-B1ABA23ADC39}"/>
                </a:ext>
              </a:extLst>
            </p:cNvPr>
            <p:cNvSpPr txBox="1"/>
            <p:nvPr/>
          </p:nvSpPr>
          <p:spPr>
            <a:xfrm>
              <a:off x="3895951" y="3568091"/>
              <a:ext cx="314658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GT" sz="2300" b="1" dirty="0">
                  <a:solidFill>
                    <a:schemeClr val="bg1"/>
                  </a:solidFill>
                </a:rPr>
                <a:t>2</a:t>
              </a:r>
              <a:endParaRPr lang="es-GT" sz="23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FE3AD73-224A-E14E-8BEB-BAC90F62AAC8}"/>
              </a:ext>
            </a:extLst>
          </p:cNvPr>
          <p:cNvGrpSpPr/>
          <p:nvPr/>
        </p:nvGrpSpPr>
        <p:grpSpPr>
          <a:xfrm>
            <a:off x="571651" y="4783617"/>
            <a:ext cx="374672" cy="446276"/>
            <a:chOff x="3865944" y="4263035"/>
            <a:chExt cx="374672" cy="446276"/>
          </a:xfrm>
        </p:grpSpPr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916766D9-EC99-C94F-A75D-81AA3B19BAE0}"/>
                </a:ext>
              </a:extLst>
            </p:cNvPr>
            <p:cNvSpPr/>
            <p:nvPr/>
          </p:nvSpPr>
          <p:spPr>
            <a:xfrm>
              <a:off x="3865944" y="4298837"/>
              <a:ext cx="374672" cy="37467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EBC5E21D-2006-424D-B89A-B5C5996977EA}"/>
                </a:ext>
              </a:extLst>
            </p:cNvPr>
            <p:cNvSpPr txBox="1"/>
            <p:nvPr/>
          </p:nvSpPr>
          <p:spPr>
            <a:xfrm>
              <a:off x="3895951" y="4263035"/>
              <a:ext cx="314658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GT" sz="2300" b="1" dirty="0">
                  <a:solidFill>
                    <a:schemeClr val="bg1"/>
                  </a:solidFill>
                </a:rPr>
                <a:t>3</a:t>
              </a:r>
              <a:endParaRPr lang="es-GT" sz="230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97B3002-0892-1A41-BF1C-61A05C783C68}"/>
              </a:ext>
            </a:extLst>
          </p:cNvPr>
          <p:cNvSpPr txBox="1"/>
          <p:nvPr/>
        </p:nvSpPr>
        <p:spPr>
          <a:xfrm>
            <a:off x="1061652" y="1663213"/>
            <a:ext cx="6615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b="1" dirty="0">
                <a:solidFill>
                  <a:schemeClr val="accent1">
                    <a:lumMod val="75000"/>
                  </a:schemeClr>
                </a:solidFill>
              </a:rPr>
              <a:t>Agilizar – Aprobación  en Presupuesto 2020</a:t>
            </a:r>
          </a:p>
          <a:p>
            <a:r>
              <a:rPr lang="es-GT" sz="1700" dirty="0">
                <a:solidFill>
                  <a:schemeClr val="accent1">
                    <a:lumMod val="75000"/>
                  </a:schemeClr>
                </a:solidFill>
              </a:rPr>
              <a:t>(Aprobación del portafolio:  </a:t>
            </a:r>
            <a:r>
              <a:rPr lang="es-GT" sz="1700" dirty="0" err="1">
                <a:solidFill>
                  <a:schemeClr val="accent1">
                    <a:lumMod val="75000"/>
                  </a:schemeClr>
                </a:solidFill>
              </a:rPr>
              <a:t>MetroRiel</a:t>
            </a:r>
            <a:r>
              <a:rPr lang="es-GT" sz="1700" dirty="0">
                <a:solidFill>
                  <a:schemeClr val="accent1">
                    <a:lumMod val="75000"/>
                  </a:schemeClr>
                </a:solidFill>
              </a:rPr>
              <a:t>, Vía Express, Aeropuerto, Centro Administrativo del Estado, Puerto Intermodal).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23112B9-7989-B847-81A1-F4A01FBF8702}"/>
              </a:ext>
            </a:extLst>
          </p:cNvPr>
          <p:cNvSpPr txBox="1"/>
          <p:nvPr/>
        </p:nvSpPr>
        <p:spPr>
          <a:xfrm>
            <a:off x="1061652" y="3078314"/>
            <a:ext cx="4577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b="1" dirty="0">
                <a:solidFill>
                  <a:schemeClr val="accent1">
                    <a:lumMod val="75000"/>
                  </a:schemeClr>
                </a:solidFill>
              </a:rPr>
              <a:t>Democratizar</a:t>
            </a:r>
          </a:p>
          <a:p>
            <a:r>
              <a:rPr lang="es-GT" sz="2000" dirty="0">
                <a:solidFill>
                  <a:schemeClr val="accent1">
                    <a:lumMod val="75000"/>
                  </a:schemeClr>
                </a:solidFill>
              </a:rPr>
              <a:t>Abrir participación privada a inversionistas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134AF78-EBFC-E540-8701-C61AF17B6B4F}"/>
              </a:ext>
            </a:extLst>
          </p:cNvPr>
          <p:cNvSpPr txBox="1"/>
          <p:nvPr/>
        </p:nvSpPr>
        <p:spPr>
          <a:xfrm>
            <a:off x="1061653" y="4783617"/>
            <a:ext cx="18667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b="1" dirty="0">
                <a:solidFill>
                  <a:schemeClr val="accent1">
                    <a:lumMod val="75000"/>
                  </a:schemeClr>
                </a:solidFill>
              </a:rPr>
              <a:t>Infraestructura </a:t>
            </a:r>
            <a:r>
              <a:rPr lang="es-GT" sz="2000" dirty="0">
                <a:solidFill>
                  <a:schemeClr val="accent1">
                    <a:lumMod val="75000"/>
                  </a:schemeClr>
                </a:solidFill>
              </a:rPr>
              <a:t>accesible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D1323CF-0339-1C47-95BB-EFD0A8DC9B20}"/>
              </a:ext>
            </a:extLst>
          </p:cNvPr>
          <p:cNvSpPr txBox="1"/>
          <p:nvPr/>
        </p:nvSpPr>
        <p:spPr>
          <a:xfrm>
            <a:off x="3743520" y="4357731"/>
            <a:ext cx="236617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700" b="1" dirty="0">
                <a:solidFill>
                  <a:schemeClr val="accent1">
                    <a:lumMod val="75000"/>
                  </a:schemeClr>
                </a:solidFill>
              </a:rPr>
              <a:t>Garantía MIGA</a:t>
            </a:r>
          </a:p>
          <a:p>
            <a:r>
              <a:rPr lang="es-GT" sz="1700" dirty="0">
                <a:solidFill>
                  <a:schemeClr val="accent1">
                    <a:lumMod val="75000"/>
                  </a:schemeClr>
                </a:solidFill>
              </a:rPr>
              <a:t>(Mejores condiciones para privados).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1B9CDB0-EB8D-9D48-97DE-D150467F1577}"/>
              </a:ext>
            </a:extLst>
          </p:cNvPr>
          <p:cNvSpPr txBox="1"/>
          <p:nvPr/>
        </p:nvSpPr>
        <p:spPr>
          <a:xfrm>
            <a:off x="3742333" y="5404041"/>
            <a:ext cx="236735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700" b="1" dirty="0">
                <a:solidFill>
                  <a:schemeClr val="accent1">
                    <a:lumMod val="75000"/>
                  </a:schemeClr>
                </a:solidFill>
              </a:rPr>
              <a:t>Aporte del Estado</a:t>
            </a:r>
          </a:p>
          <a:p>
            <a:r>
              <a:rPr lang="es-GT" sz="1700" dirty="0">
                <a:solidFill>
                  <a:schemeClr val="accent1">
                    <a:lumMod val="75000"/>
                  </a:schemeClr>
                </a:solidFill>
              </a:rPr>
              <a:t>Títulos valores, </a:t>
            </a:r>
          </a:p>
          <a:p>
            <a:r>
              <a:rPr lang="es-GT" sz="1700" dirty="0">
                <a:solidFill>
                  <a:schemeClr val="accent1">
                    <a:lumMod val="75000"/>
                  </a:schemeClr>
                </a:solidFill>
              </a:rPr>
              <a:t>          </a:t>
            </a:r>
            <a:r>
              <a:rPr lang="es-GT" sz="2400" b="1" dirty="0">
                <a:solidFill>
                  <a:schemeClr val="accent1">
                    <a:lumMod val="75000"/>
                  </a:schemeClr>
                </a:solidFill>
              </a:rPr>
              <a:t>BIBE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A11698A8-9300-444C-A08D-E3EDB597C050}"/>
              </a:ext>
            </a:extLst>
          </p:cNvPr>
          <p:cNvSpPr txBox="1"/>
          <p:nvPr/>
        </p:nvSpPr>
        <p:spPr>
          <a:xfrm>
            <a:off x="6778476" y="5111558"/>
            <a:ext cx="201989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700" b="1" dirty="0">
                <a:solidFill>
                  <a:schemeClr val="accent1">
                    <a:lumMod val="75000"/>
                  </a:schemeClr>
                </a:solidFill>
              </a:rPr>
              <a:t>Proyectos de APP </a:t>
            </a:r>
            <a:r>
              <a:rPr lang="es-GT" sz="1700" dirty="0">
                <a:solidFill>
                  <a:schemeClr val="accent1">
                    <a:lumMod val="75000"/>
                  </a:schemeClr>
                </a:solidFill>
              </a:rPr>
              <a:t>con enfoque social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ED09003-F500-6E46-B374-3B6718521EAF}"/>
              </a:ext>
            </a:extLst>
          </p:cNvPr>
          <p:cNvSpPr txBox="1"/>
          <p:nvPr/>
        </p:nvSpPr>
        <p:spPr>
          <a:xfrm>
            <a:off x="6778476" y="6186545"/>
            <a:ext cx="21084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700" b="1" dirty="0">
                <a:solidFill>
                  <a:schemeClr val="accent1">
                    <a:lumMod val="75000"/>
                  </a:schemeClr>
                </a:solidFill>
              </a:rPr>
              <a:t>Deuda</a:t>
            </a:r>
            <a:r>
              <a:rPr lang="es-GT" sz="1700" dirty="0">
                <a:solidFill>
                  <a:schemeClr val="accent1">
                    <a:lumMod val="75000"/>
                  </a:schemeClr>
                </a:solidFill>
              </a:rPr>
              <a:t> a menor</a:t>
            </a:r>
          </a:p>
          <a:p>
            <a:r>
              <a:rPr lang="es-GT" sz="1700" dirty="0">
                <a:solidFill>
                  <a:schemeClr val="accent1">
                    <a:lumMod val="75000"/>
                  </a:schemeClr>
                </a:solidFill>
              </a:rPr>
              <a:t>costo</a:t>
            </a:r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A80BF793-60DD-2446-8206-9379F9AAA04C}"/>
              </a:ext>
            </a:extLst>
          </p:cNvPr>
          <p:cNvCxnSpPr>
            <a:cxnSpLocks/>
          </p:cNvCxnSpPr>
          <p:nvPr/>
        </p:nvCxnSpPr>
        <p:spPr>
          <a:xfrm flipV="1">
            <a:off x="2857606" y="4559303"/>
            <a:ext cx="884727" cy="43000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F06272BB-4DE7-2241-83E0-A5140AA3362B}"/>
              </a:ext>
            </a:extLst>
          </p:cNvPr>
          <p:cNvCxnSpPr>
            <a:cxnSpLocks/>
          </p:cNvCxnSpPr>
          <p:nvPr/>
        </p:nvCxnSpPr>
        <p:spPr>
          <a:xfrm>
            <a:off x="2857606" y="5190875"/>
            <a:ext cx="884727" cy="387214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id="{01E4A885-1B4C-2F44-AFB0-AD418B4B89DC}"/>
              </a:ext>
            </a:extLst>
          </p:cNvPr>
          <p:cNvCxnSpPr>
            <a:cxnSpLocks/>
          </p:cNvCxnSpPr>
          <p:nvPr/>
        </p:nvCxnSpPr>
        <p:spPr>
          <a:xfrm>
            <a:off x="5872268" y="5979125"/>
            <a:ext cx="884727" cy="387214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46">
            <a:extLst>
              <a:ext uri="{FF2B5EF4-FFF2-40B4-BE49-F238E27FC236}">
                <a16:creationId xmlns:a16="http://schemas.microsoft.com/office/drawing/2014/main" id="{0D06408D-BF89-D542-9C39-19D74A490FDC}"/>
              </a:ext>
            </a:extLst>
          </p:cNvPr>
          <p:cNvCxnSpPr>
            <a:cxnSpLocks/>
          </p:cNvCxnSpPr>
          <p:nvPr/>
        </p:nvCxnSpPr>
        <p:spPr>
          <a:xfrm flipV="1">
            <a:off x="5872268" y="5308401"/>
            <a:ext cx="884727" cy="43000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0538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6614063"/>
            <a:ext cx="9144000" cy="2439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F2177AF-2EA9-3E4E-B9BA-2CC0D32D77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640"/>
          <a:stretch/>
        </p:blipFill>
        <p:spPr>
          <a:xfrm>
            <a:off x="1622508" y="1714072"/>
            <a:ext cx="5686844" cy="1157716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CDCE8A14-5856-254D-B7A2-D9F473C23DBA}"/>
              </a:ext>
            </a:extLst>
          </p:cNvPr>
          <p:cNvSpPr txBox="1">
            <a:spLocks/>
          </p:cNvSpPr>
          <p:nvPr/>
        </p:nvSpPr>
        <p:spPr>
          <a:xfrm>
            <a:off x="514645" y="934602"/>
            <a:ext cx="8229600" cy="1074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>
                <a:solidFill>
                  <a:schemeClr val="accent5">
                    <a:lumMod val="75000"/>
                  </a:schemeClr>
                </a:solidFill>
              </a:rPr>
              <a:t>1.  Gestión eficiente de las finanzas públicas</a:t>
            </a:r>
            <a:br>
              <a:rPr lang="es-ES" sz="2400" dirty="0">
                <a:solidFill>
                  <a:srgbClr val="31859C"/>
                </a:solidFill>
              </a:rPr>
            </a:br>
            <a:r>
              <a:rPr lang="es-ES" sz="2000" b="1" dirty="0">
                <a:solidFill>
                  <a:schemeClr val="bg1">
                    <a:lumMod val="50000"/>
                  </a:schemeClr>
                </a:solidFill>
              </a:rPr>
              <a:t>Ingresos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13502C0-A2CA-0B4B-A270-D44ECEE902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310" y="3176313"/>
            <a:ext cx="6015038" cy="335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706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 txBox="1">
            <a:spLocks noGrp="1"/>
          </p:cNvSpPr>
          <p:nvPr>
            <p:ph idx="1"/>
          </p:nvPr>
        </p:nvSpPr>
        <p:spPr>
          <a:xfrm>
            <a:off x="236843" y="1440504"/>
            <a:ext cx="6938815" cy="4185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spcBef>
                <a:spcPts val="100"/>
              </a:spcBef>
              <a:buNone/>
            </a:pPr>
            <a:r>
              <a:rPr lang="es-ES" sz="1600" b="1" spc="-10" dirty="0">
                <a:solidFill>
                  <a:srgbClr val="244060"/>
                </a:solidFill>
              </a:rPr>
              <a:t>Proyectos</a:t>
            </a:r>
            <a:r>
              <a:rPr lang="es-ES" sz="1600" b="1" spc="-25" dirty="0">
                <a:solidFill>
                  <a:srgbClr val="244060"/>
                </a:solidFill>
              </a:rPr>
              <a:t> </a:t>
            </a:r>
            <a:r>
              <a:rPr lang="es-ES" sz="1600" b="1" dirty="0">
                <a:solidFill>
                  <a:srgbClr val="244060"/>
                </a:solidFill>
              </a:rPr>
              <a:t>Estratégicos APP</a:t>
            </a:r>
          </a:p>
          <a:p>
            <a:pPr marL="0" indent="0">
              <a:lnSpc>
                <a:spcPct val="70000"/>
              </a:lnSpc>
              <a:spcBef>
                <a:spcPts val="100"/>
              </a:spcBef>
              <a:buNone/>
            </a:pPr>
            <a:r>
              <a:rPr lang="es-ES" sz="1600" b="1" dirty="0">
                <a:solidFill>
                  <a:srgbClr val="244060"/>
                </a:solidFill>
              </a:rPr>
              <a:t>Beneficios</a:t>
            </a:r>
            <a:endParaRPr lang="es-ES" sz="1600" b="1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86334" y="801916"/>
            <a:ext cx="8229600" cy="847855"/>
          </a:xfrm>
        </p:spPr>
        <p:txBody>
          <a:bodyPr>
            <a:noAutofit/>
          </a:bodyPr>
          <a:lstStyle/>
          <a:p>
            <a:pPr marL="514350" indent="-514350"/>
            <a:r>
              <a:rPr lang="es-ES" sz="3200" b="1" dirty="0">
                <a:solidFill>
                  <a:srgbClr val="92C139"/>
                </a:solidFill>
              </a:rPr>
              <a:t>4. La milla extra</a:t>
            </a:r>
            <a:endParaRPr lang="es-ES" sz="3200" dirty="0"/>
          </a:p>
        </p:txBody>
      </p:sp>
      <p:sp>
        <p:nvSpPr>
          <p:cNvPr id="6" name="Rectángulo 5"/>
          <p:cNvSpPr/>
          <p:nvPr/>
        </p:nvSpPr>
        <p:spPr>
          <a:xfrm>
            <a:off x="0" y="6614063"/>
            <a:ext cx="9144000" cy="243937"/>
          </a:xfrm>
          <a:prstGeom prst="rect">
            <a:avLst/>
          </a:prstGeom>
          <a:solidFill>
            <a:srgbClr val="92C1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Rectángulo 11"/>
          <p:cNvSpPr/>
          <p:nvPr/>
        </p:nvSpPr>
        <p:spPr>
          <a:xfrm>
            <a:off x="1123635" y="5722208"/>
            <a:ext cx="7416902" cy="866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s-GT" sz="1600" dirty="0">
                <a:solidFill>
                  <a:srgbClr val="4454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 estima que los nuevos proyectos de inversión se ejecuten en un máximo de </a:t>
            </a:r>
            <a:r>
              <a:rPr lang="es-GT" sz="1600" b="1" dirty="0">
                <a:solidFill>
                  <a:srgbClr val="4454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11 años</a:t>
            </a:r>
            <a:r>
              <a:rPr lang="es-GT" sz="1600" dirty="0">
                <a:solidFill>
                  <a:srgbClr val="4454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por un monto total de </a:t>
            </a:r>
            <a:r>
              <a:rPr lang="es-GT" sz="1600" b="1" dirty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5,442 millones de dólares</a:t>
            </a:r>
            <a:r>
              <a:rPr lang="es-GT" sz="1600" dirty="0">
                <a:solidFill>
                  <a:srgbClr val="4454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siendo 2022 y 2023 los años de mayor inversión.</a:t>
            </a:r>
          </a:p>
        </p:txBody>
      </p:sp>
      <p:sp>
        <p:nvSpPr>
          <p:cNvPr id="22" name="Freeform 49"/>
          <p:cNvSpPr>
            <a:spLocks noChangeAspect="1" noEditPoints="1"/>
          </p:cNvSpPr>
          <p:nvPr/>
        </p:nvSpPr>
        <p:spPr bwMode="auto">
          <a:xfrm>
            <a:off x="429495" y="5722208"/>
            <a:ext cx="592491" cy="592491"/>
          </a:xfrm>
          <a:custGeom>
            <a:avLst/>
            <a:gdLst>
              <a:gd name="T0" fmla="*/ 2959 w 3962"/>
              <a:gd name="T1" fmla="*/ 2546 h 3963"/>
              <a:gd name="T2" fmla="*/ 3397 w 3962"/>
              <a:gd name="T3" fmla="*/ 2984 h 3963"/>
              <a:gd name="T4" fmla="*/ 3464 w 3962"/>
              <a:gd name="T5" fmla="*/ 3124 h 3963"/>
              <a:gd name="T6" fmla="*/ 3343 w 3962"/>
              <a:gd name="T7" fmla="*/ 3219 h 3963"/>
              <a:gd name="T8" fmla="*/ 2736 w 3962"/>
              <a:gd name="T9" fmla="*/ 3150 h 3963"/>
              <a:gd name="T10" fmla="*/ 2752 w 3962"/>
              <a:gd name="T11" fmla="*/ 2523 h 3963"/>
              <a:gd name="T12" fmla="*/ 2896 w 3962"/>
              <a:gd name="T13" fmla="*/ 2232 h 3963"/>
              <a:gd name="T14" fmla="*/ 2500 w 3962"/>
              <a:gd name="T15" fmla="*/ 2399 h 3963"/>
              <a:gd name="T16" fmla="*/ 2262 w 3962"/>
              <a:gd name="T17" fmla="*/ 2752 h 3963"/>
              <a:gd name="T18" fmla="*/ 2262 w 3962"/>
              <a:gd name="T19" fmla="*/ 3193 h 3963"/>
              <a:gd name="T20" fmla="*/ 2500 w 3962"/>
              <a:gd name="T21" fmla="*/ 3544 h 3963"/>
              <a:gd name="T22" fmla="*/ 2896 w 3962"/>
              <a:gd name="T23" fmla="*/ 3711 h 3963"/>
              <a:gd name="T24" fmla="*/ 3325 w 3962"/>
              <a:gd name="T25" fmla="*/ 3625 h 3963"/>
              <a:gd name="T26" fmla="*/ 3625 w 3962"/>
              <a:gd name="T27" fmla="*/ 3325 h 3963"/>
              <a:gd name="T28" fmla="*/ 3711 w 3962"/>
              <a:gd name="T29" fmla="*/ 2896 h 3963"/>
              <a:gd name="T30" fmla="*/ 3544 w 3962"/>
              <a:gd name="T31" fmla="*/ 2500 h 3963"/>
              <a:gd name="T32" fmla="*/ 3193 w 3962"/>
              <a:gd name="T33" fmla="*/ 2262 h 3963"/>
              <a:gd name="T34" fmla="*/ 1734 w 3962"/>
              <a:gd name="T35" fmla="*/ 2724 h 3963"/>
              <a:gd name="T36" fmla="*/ 495 w 3962"/>
              <a:gd name="T37" fmla="*/ 2724 h 3963"/>
              <a:gd name="T38" fmla="*/ 3300 w 3962"/>
              <a:gd name="T39" fmla="*/ 2037 h 3963"/>
              <a:gd name="T40" fmla="*/ 3700 w 3962"/>
              <a:gd name="T41" fmla="*/ 2300 h 3963"/>
              <a:gd name="T42" fmla="*/ 3930 w 3962"/>
              <a:gd name="T43" fmla="*/ 2722 h 3963"/>
              <a:gd name="T44" fmla="*/ 3930 w 3962"/>
              <a:gd name="T45" fmla="*/ 3222 h 3963"/>
              <a:gd name="T46" fmla="*/ 3700 w 3962"/>
              <a:gd name="T47" fmla="*/ 3643 h 3963"/>
              <a:gd name="T48" fmla="*/ 3300 w 3962"/>
              <a:gd name="T49" fmla="*/ 3907 h 3963"/>
              <a:gd name="T50" fmla="*/ 2802 w 3962"/>
              <a:gd name="T51" fmla="*/ 3948 h 3963"/>
              <a:gd name="T52" fmla="*/ 2361 w 3962"/>
              <a:gd name="T53" fmla="*/ 3752 h 3963"/>
              <a:gd name="T54" fmla="*/ 2067 w 3962"/>
              <a:gd name="T55" fmla="*/ 3376 h 3963"/>
              <a:gd name="T56" fmla="*/ 1984 w 3962"/>
              <a:gd name="T57" fmla="*/ 2887 h 3963"/>
              <a:gd name="T58" fmla="*/ 2144 w 3962"/>
              <a:gd name="T59" fmla="*/ 2426 h 3963"/>
              <a:gd name="T60" fmla="*/ 2495 w 3962"/>
              <a:gd name="T61" fmla="*/ 2103 h 3963"/>
              <a:gd name="T62" fmla="*/ 2972 w 3962"/>
              <a:gd name="T63" fmla="*/ 1982 h 3963"/>
              <a:gd name="T64" fmla="*/ 1238 w 3962"/>
              <a:gd name="T65" fmla="*/ 1486 h 3963"/>
              <a:gd name="T66" fmla="*/ 990 w 3962"/>
              <a:gd name="T67" fmla="*/ 1486 h 3963"/>
              <a:gd name="T68" fmla="*/ 371 w 3962"/>
              <a:gd name="T69" fmla="*/ 619 h 3963"/>
              <a:gd name="T70" fmla="*/ 473 w 3962"/>
              <a:gd name="T71" fmla="*/ 819 h 3963"/>
              <a:gd name="T72" fmla="*/ 697 w 3962"/>
              <a:gd name="T73" fmla="*/ 854 h 3963"/>
              <a:gd name="T74" fmla="*/ 854 w 3962"/>
              <a:gd name="T75" fmla="*/ 697 h 3963"/>
              <a:gd name="T76" fmla="*/ 2355 w 3962"/>
              <a:gd name="T77" fmla="*/ 659 h 3963"/>
              <a:gd name="T78" fmla="*/ 2487 w 3962"/>
              <a:gd name="T79" fmla="*/ 839 h 3963"/>
              <a:gd name="T80" fmla="*/ 2714 w 3962"/>
              <a:gd name="T81" fmla="*/ 839 h 3963"/>
              <a:gd name="T82" fmla="*/ 2844 w 3962"/>
              <a:gd name="T83" fmla="*/ 659 h 3963"/>
              <a:gd name="T84" fmla="*/ 3074 w 3962"/>
              <a:gd name="T85" fmla="*/ 526 h 3963"/>
              <a:gd name="T86" fmla="*/ 3215 w 3962"/>
              <a:gd name="T87" fmla="*/ 724 h 3963"/>
              <a:gd name="T88" fmla="*/ 248 w 3962"/>
              <a:gd name="T89" fmla="*/ 2947 h 3963"/>
              <a:gd name="T90" fmla="*/ 268 w 3962"/>
              <a:gd name="T91" fmla="*/ 3219 h 3963"/>
              <a:gd name="T92" fmla="*/ 52 w 3962"/>
              <a:gd name="T93" fmla="*/ 3108 h 3963"/>
              <a:gd name="T94" fmla="*/ 3 w 3962"/>
              <a:gd name="T95" fmla="*/ 724 h 3963"/>
              <a:gd name="T96" fmla="*/ 144 w 3962"/>
              <a:gd name="T97" fmla="*/ 526 h 3963"/>
              <a:gd name="T98" fmla="*/ 2654 w 3962"/>
              <a:gd name="T99" fmla="*/ 13 h 3963"/>
              <a:gd name="T100" fmla="*/ 2724 w 3962"/>
              <a:gd name="T101" fmla="*/ 619 h 3963"/>
              <a:gd name="T102" fmla="*/ 2629 w 3962"/>
              <a:gd name="T103" fmla="*/ 739 h 3963"/>
              <a:gd name="T104" fmla="*/ 2489 w 3962"/>
              <a:gd name="T105" fmla="*/ 673 h 3963"/>
              <a:gd name="T106" fmla="*/ 2503 w 3962"/>
              <a:gd name="T107" fmla="*/ 47 h 3963"/>
              <a:gd name="T108" fmla="*/ 647 w 3962"/>
              <a:gd name="T109" fmla="*/ 3 h 3963"/>
              <a:gd name="T110" fmla="*/ 743 w 3962"/>
              <a:gd name="T111" fmla="*/ 124 h 3963"/>
              <a:gd name="T112" fmla="*/ 673 w 3962"/>
              <a:gd name="T113" fmla="*/ 730 h 3963"/>
              <a:gd name="T114" fmla="*/ 523 w 3962"/>
              <a:gd name="T115" fmla="*/ 696 h 3963"/>
              <a:gd name="T116" fmla="*/ 508 w 3962"/>
              <a:gd name="T117" fmla="*/ 69 h 39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962" h="3963">
                <a:moveTo>
                  <a:pt x="2848" y="2477"/>
                </a:moveTo>
                <a:lnTo>
                  <a:pt x="2876" y="2479"/>
                </a:lnTo>
                <a:lnTo>
                  <a:pt x="2902" y="2489"/>
                </a:lnTo>
                <a:lnTo>
                  <a:pt x="2925" y="2503"/>
                </a:lnTo>
                <a:lnTo>
                  <a:pt x="2944" y="2523"/>
                </a:lnTo>
                <a:lnTo>
                  <a:pt x="2959" y="2546"/>
                </a:lnTo>
                <a:lnTo>
                  <a:pt x="2968" y="2572"/>
                </a:lnTo>
                <a:lnTo>
                  <a:pt x="2972" y="2600"/>
                </a:lnTo>
                <a:lnTo>
                  <a:pt x="2972" y="2972"/>
                </a:lnTo>
                <a:lnTo>
                  <a:pt x="3343" y="2972"/>
                </a:lnTo>
                <a:lnTo>
                  <a:pt x="3371" y="2975"/>
                </a:lnTo>
                <a:lnTo>
                  <a:pt x="3397" y="2984"/>
                </a:lnTo>
                <a:lnTo>
                  <a:pt x="3420" y="2999"/>
                </a:lnTo>
                <a:lnTo>
                  <a:pt x="3440" y="3018"/>
                </a:lnTo>
                <a:lnTo>
                  <a:pt x="3454" y="3041"/>
                </a:lnTo>
                <a:lnTo>
                  <a:pt x="3464" y="3067"/>
                </a:lnTo>
                <a:lnTo>
                  <a:pt x="3467" y="3096"/>
                </a:lnTo>
                <a:lnTo>
                  <a:pt x="3464" y="3124"/>
                </a:lnTo>
                <a:lnTo>
                  <a:pt x="3454" y="3150"/>
                </a:lnTo>
                <a:lnTo>
                  <a:pt x="3440" y="3173"/>
                </a:lnTo>
                <a:lnTo>
                  <a:pt x="3420" y="3193"/>
                </a:lnTo>
                <a:lnTo>
                  <a:pt x="3397" y="3207"/>
                </a:lnTo>
                <a:lnTo>
                  <a:pt x="3371" y="3217"/>
                </a:lnTo>
                <a:lnTo>
                  <a:pt x="3343" y="3219"/>
                </a:lnTo>
                <a:lnTo>
                  <a:pt x="2848" y="3219"/>
                </a:lnTo>
                <a:lnTo>
                  <a:pt x="2819" y="3217"/>
                </a:lnTo>
                <a:lnTo>
                  <a:pt x="2794" y="3207"/>
                </a:lnTo>
                <a:lnTo>
                  <a:pt x="2771" y="3193"/>
                </a:lnTo>
                <a:lnTo>
                  <a:pt x="2752" y="3173"/>
                </a:lnTo>
                <a:lnTo>
                  <a:pt x="2736" y="3150"/>
                </a:lnTo>
                <a:lnTo>
                  <a:pt x="2727" y="3124"/>
                </a:lnTo>
                <a:lnTo>
                  <a:pt x="2724" y="3096"/>
                </a:lnTo>
                <a:lnTo>
                  <a:pt x="2724" y="2600"/>
                </a:lnTo>
                <a:lnTo>
                  <a:pt x="2727" y="2572"/>
                </a:lnTo>
                <a:lnTo>
                  <a:pt x="2736" y="2546"/>
                </a:lnTo>
                <a:lnTo>
                  <a:pt x="2752" y="2523"/>
                </a:lnTo>
                <a:lnTo>
                  <a:pt x="2771" y="2503"/>
                </a:lnTo>
                <a:lnTo>
                  <a:pt x="2794" y="2489"/>
                </a:lnTo>
                <a:lnTo>
                  <a:pt x="2819" y="2479"/>
                </a:lnTo>
                <a:lnTo>
                  <a:pt x="2848" y="2477"/>
                </a:lnTo>
                <a:close/>
                <a:moveTo>
                  <a:pt x="2972" y="2229"/>
                </a:moveTo>
                <a:lnTo>
                  <a:pt x="2896" y="2232"/>
                </a:lnTo>
                <a:lnTo>
                  <a:pt x="2821" y="2244"/>
                </a:lnTo>
                <a:lnTo>
                  <a:pt x="2750" y="2262"/>
                </a:lnTo>
                <a:lnTo>
                  <a:pt x="2683" y="2288"/>
                </a:lnTo>
                <a:lnTo>
                  <a:pt x="2618" y="2319"/>
                </a:lnTo>
                <a:lnTo>
                  <a:pt x="2556" y="2356"/>
                </a:lnTo>
                <a:lnTo>
                  <a:pt x="2500" y="2399"/>
                </a:lnTo>
                <a:lnTo>
                  <a:pt x="2447" y="2447"/>
                </a:lnTo>
                <a:lnTo>
                  <a:pt x="2399" y="2500"/>
                </a:lnTo>
                <a:lnTo>
                  <a:pt x="2355" y="2556"/>
                </a:lnTo>
                <a:lnTo>
                  <a:pt x="2318" y="2618"/>
                </a:lnTo>
                <a:lnTo>
                  <a:pt x="2287" y="2683"/>
                </a:lnTo>
                <a:lnTo>
                  <a:pt x="2262" y="2752"/>
                </a:lnTo>
                <a:lnTo>
                  <a:pt x="2243" y="2823"/>
                </a:lnTo>
                <a:lnTo>
                  <a:pt x="2232" y="2896"/>
                </a:lnTo>
                <a:lnTo>
                  <a:pt x="2229" y="2972"/>
                </a:lnTo>
                <a:lnTo>
                  <a:pt x="2232" y="3048"/>
                </a:lnTo>
                <a:lnTo>
                  <a:pt x="2243" y="3122"/>
                </a:lnTo>
                <a:lnTo>
                  <a:pt x="2262" y="3193"/>
                </a:lnTo>
                <a:lnTo>
                  <a:pt x="2287" y="3261"/>
                </a:lnTo>
                <a:lnTo>
                  <a:pt x="2318" y="3325"/>
                </a:lnTo>
                <a:lnTo>
                  <a:pt x="2355" y="3387"/>
                </a:lnTo>
                <a:lnTo>
                  <a:pt x="2399" y="3444"/>
                </a:lnTo>
                <a:lnTo>
                  <a:pt x="2447" y="3497"/>
                </a:lnTo>
                <a:lnTo>
                  <a:pt x="2500" y="3544"/>
                </a:lnTo>
                <a:lnTo>
                  <a:pt x="2556" y="3588"/>
                </a:lnTo>
                <a:lnTo>
                  <a:pt x="2618" y="3625"/>
                </a:lnTo>
                <a:lnTo>
                  <a:pt x="2683" y="3657"/>
                </a:lnTo>
                <a:lnTo>
                  <a:pt x="2750" y="3682"/>
                </a:lnTo>
                <a:lnTo>
                  <a:pt x="2821" y="3700"/>
                </a:lnTo>
                <a:lnTo>
                  <a:pt x="2896" y="3711"/>
                </a:lnTo>
                <a:lnTo>
                  <a:pt x="2972" y="3714"/>
                </a:lnTo>
                <a:lnTo>
                  <a:pt x="3048" y="3711"/>
                </a:lnTo>
                <a:lnTo>
                  <a:pt x="3121" y="3700"/>
                </a:lnTo>
                <a:lnTo>
                  <a:pt x="3193" y="3682"/>
                </a:lnTo>
                <a:lnTo>
                  <a:pt x="3260" y="3657"/>
                </a:lnTo>
                <a:lnTo>
                  <a:pt x="3325" y="3625"/>
                </a:lnTo>
                <a:lnTo>
                  <a:pt x="3386" y="3588"/>
                </a:lnTo>
                <a:lnTo>
                  <a:pt x="3444" y="3544"/>
                </a:lnTo>
                <a:lnTo>
                  <a:pt x="3496" y="3497"/>
                </a:lnTo>
                <a:lnTo>
                  <a:pt x="3544" y="3444"/>
                </a:lnTo>
                <a:lnTo>
                  <a:pt x="3588" y="3387"/>
                </a:lnTo>
                <a:lnTo>
                  <a:pt x="3625" y="3325"/>
                </a:lnTo>
                <a:lnTo>
                  <a:pt x="3656" y="3261"/>
                </a:lnTo>
                <a:lnTo>
                  <a:pt x="3680" y="3193"/>
                </a:lnTo>
                <a:lnTo>
                  <a:pt x="3700" y="3122"/>
                </a:lnTo>
                <a:lnTo>
                  <a:pt x="3711" y="3048"/>
                </a:lnTo>
                <a:lnTo>
                  <a:pt x="3714" y="2972"/>
                </a:lnTo>
                <a:lnTo>
                  <a:pt x="3711" y="2896"/>
                </a:lnTo>
                <a:lnTo>
                  <a:pt x="3700" y="2823"/>
                </a:lnTo>
                <a:lnTo>
                  <a:pt x="3680" y="2752"/>
                </a:lnTo>
                <a:lnTo>
                  <a:pt x="3656" y="2683"/>
                </a:lnTo>
                <a:lnTo>
                  <a:pt x="3625" y="2618"/>
                </a:lnTo>
                <a:lnTo>
                  <a:pt x="3588" y="2556"/>
                </a:lnTo>
                <a:lnTo>
                  <a:pt x="3544" y="2500"/>
                </a:lnTo>
                <a:lnTo>
                  <a:pt x="3496" y="2447"/>
                </a:lnTo>
                <a:lnTo>
                  <a:pt x="3444" y="2399"/>
                </a:lnTo>
                <a:lnTo>
                  <a:pt x="3386" y="2356"/>
                </a:lnTo>
                <a:lnTo>
                  <a:pt x="3325" y="2319"/>
                </a:lnTo>
                <a:lnTo>
                  <a:pt x="3260" y="2288"/>
                </a:lnTo>
                <a:lnTo>
                  <a:pt x="3193" y="2262"/>
                </a:lnTo>
                <a:lnTo>
                  <a:pt x="3121" y="2244"/>
                </a:lnTo>
                <a:lnTo>
                  <a:pt x="3048" y="2232"/>
                </a:lnTo>
                <a:lnTo>
                  <a:pt x="2972" y="2229"/>
                </a:lnTo>
                <a:close/>
                <a:moveTo>
                  <a:pt x="1238" y="2229"/>
                </a:moveTo>
                <a:lnTo>
                  <a:pt x="1734" y="2229"/>
                </a:lnTo>
                <a:lnTo>
                  <a:pt x="1734" y="2724"/>
                </a:lnTo>
                <a:lnTo>
                  <a:pt x="1238" y="2724"/>
                </a:lnTo>
                <a:lnTo>
                  <a:pt x="1238" y="2229"/>
                </a:lnTo>
                <a:close/>
                <a:moveTo>
                  <a:pt x="495" y="2229"/>
                </a:moveTo>
                <a:lnTo>
                  <a:pt x="990" y="2229"/>
                </a:lnTo>
                <a:lnTo>
                  <a:pt x="990" y="2724"/>
                </a:lnTo>
                <a:lnTo>
                  <a:pt x="495" y="2724"/>
                </a:lnTo>
                <a:lnTo>
                  <a:pt x="495" y="2229"/>
                </a:lnTo>
                <a:close/>
                <a:moveTo>
                  <a:pt x="2972" y="1982"/>
                </a:moveTo>
                <a:lnTo>
                  <a:pt x="3058" y="1985"/>
                </a:lnTo>
                <a:lnTo>
                  <a:pt x="3141" y="1996"/>
                </a:lnTo>
                <a:lnTo>
                  <a:pt x="3221" y="2013"/>
                </a:lnTo>
                <a:lnTo>
                  <a:pt x="3300" y="2037"/>
                </a:lnTo>
                <a:lnTo>
                  <a:pt x="3376" y="2067"/>
                </a:lnTo>
                <a:lnTo>
                  <a:pt x="3448" y="2103"/>
                </a:lnTo>
                <a:lnTo>
                  <a:pt x="3517" y="2144"/>
                </a:lnTo>
                <a:lnTo>
                  <a:pt x="3582" y="2191"/>
                </a:lnTo>
                <a:lnTo>
                  <a:pt x="3643" y="2243"/>
                </a:lnTo>
                <a:lnTo>
                  <a:pt x="3700" y="2300"/>
                </a:lnTo>
                <a:lnTo>
                  <a:pt x="3752" y="2361"/>
                </a:lnTo>
                <a:lnTo>
                  <a:pt x="3799" y="2426"/>
                </a:lnTo>
                <a:lnTo>
                  <a:pt x="3841" y="2495"/>
                </a:lnTo>
                <a:lnTo>
                  <a:pt x="3876" y="2567"/>
                </a:lnTo>
                <a:lnTo>
                  <a:pt x="3906" y="2643"/>
                </a:lnTo>
                <a:lnTo>
                  <a:pt x="3930" y="2722"/>
                </a:lnTo>
                <a:lnTo>
                  <a:pt x="3948" y="2803"/>
                </a:lnTo>
                <a:lnTo>
                  <a:pt x="3959" y="2887"/>
                </a:lnTo>
                <a:lnTo>
                  <a:pt x="3962" y="2972"/>
                </a:lnTo>
                <a:lnTo>
                  <a:pt x="3959" y="3058"/>
                </a:lnTo>
                <a:lnTo>
                  <a:pt x="3948" y="3141"/>
                </a:lnTo>
                <a:lnTo>
                  <a:pt x="3930" y="3222"/>
                </a:lnTo>
                <a:lnTo>
                  <a:pt x="3906" y="3300"/>
                </a:lnTo>
                <a:lnTo>
                  <a:pt x="3876" y="3376"/>
                </a:lnTo>
                <a:lnTo>
                  <a:pt x="3841" y="3448"/>
                </a:lnTo>
                <a:lnTo>
                  <a:pt x="3799" y="3518"/>
                </a:lnTo>
                <a:lnTo>
                  <a:pt x="3752" y="3583"/>
                </a:lnTo>
                <a:lnTo>
                  <a:pt x="3700" y="3643"/>
                </a:lnTo>
                <a:lnTo>
                  <a:pt x="3643" y="3700"/>
                </a:lnTo>
                <a:lnTo>
                  <a:pt x="3582" y="3752"/>
                </a:lnTo>
                <a:lnTo>
                  <a:pt x="3517" y="3799"/>
                </a:lnTo>
                <a:lnTo>
                  <a:pt x="3448" y="3841"/>
                </a:lnTo>
                <a:lnTo>
                  <a:pt x="3376" y="3877"/>
                </a:lnTo>
                <a:lnTo>
                  <a:pt x="3300" y="3907"/>
                </a:lnTo>
                <a:lnTo>
                  <a:pt x="3221" y="3931"/>
                </a:lnTo>
                <a:lnTo>
                  <a:pt x="3141" y="3948"/>
                </a:lnTo>
                <a:lnTo>
                  <a:pt x="3058" y="3959"/>
                </a:lnTo>
                <a:lnTo>
                  <a:pt x="2972" y="3963"/>
                </a:lnTo>
                <a:lnTo>
                  <a:pt x="2886" y="3959"/>
                </a:lnTo>
                <a:lnTo>
                  <a:pt x="2802" y="3948"/>
                </a:lnTo>
                <a:lnTo>
                  <a:pt x="2721" y="3931"/>
                </a:lnTo>
                <a:lnTo>
                  <a:pt x="2643" y="3907"/>
                </a:lnTo>
                <a:lnTo>
                  <a:pt x="2567" y="3877"/>
                </a:lnTo>
                <a:lnTo>
                  <a:pt x="2495" y="3841"/>
                </a:lnTo>
                <a:lnTo>
                  <a:pt x="2426" y="3799"/>
                </a:lnTo>
                <a:lnTo>
                  <a:pt x="2361" y="3752"/>
                </a:lnTo>
                <a:lnTo>
                  <a:pt x="2300" y="3700"/>
                </a:lnTo>
                <a:lnTo>
                  <a:pt x="2243" y="3643"/>
                </a:lnTo>
                <a:lnTo>
                  <a:pt x="2191" y="3583"/>
                </a:lnTo>
                <a:lnTo>
                  <a:pt x="2144" y="3518"/>
                </a:lnTo>
                <a:lnTo>
                  <a:pt x="2103" y="3448"/>
                </a:lnTo>
                <a:lnTo>
                  <a:pt x="2067" y="3376"/>
                </a:lnTo>
                <a:lnTo>
                  <a:pt x="2037" y="3300"/>
                </a:lnTo>
                <a:lnTo>
                  <a:pt x="2013" y="3222"/>
                </a:lnTo>
                <a:lnTo>
                  <a:pt x="1995" y="3141"/>
                </a:lnTo>
                <a:lnTo>
                  <a:pt x="1984" y="3058"/>
                </a:lnTo>
                <a:lnTo>
                  <a:pt x="1980" y="2972"/>
                </a:lnTo>
                <a:lnTo>
                  <a:pt x="1984" y="2887"/>
                </a:lnTo>
                <a:lnTo>
                  <a:pt x="1995" y="2803"/>
                </a:lnTo>
                <a:lnTo>
                  <a:pt x="2013" y="2722"/>
                </a:lnTo>
                <a:lnTo>
                  <a:pt x="2037" y="2643"/>
                </a:lnTo>
                <a:lnTo>
                  <a:pt x="2067" y="2567"/>
                </a:lnTo>
                <a:lnTo>
                  <a:pt x="2103" y="2495"/>
                </a:lnTo>
                <a:lnTo>
                  <a:pt x="2144" y="2426"/>
                </a:lnTo>
                <a:lnTo>
                  <a:pt x="2191" y="2361"/>
                </a:lnTo>
                <a:lnTo>
                  <a:pt x="2243" y="2300"/>
                </a:lnTo>
                <a:lnTo>
                  <a:pt x="2300" y="2243"/>
                </a:lnTo>
                <a:lnTo>
                  <a:pt x="2361" y="2191"/>
                </a:lnTo>
                <a:lnTo>
                  <a:pt x="2426" y="2144"/>
                </a:lnTo>
                <a:lnTo>
                  <a:pt x="2495" y="2103"/>
                </a:lnTo>
                <a:lnTo>
                  <a:pt x="2567" y="2067"/>
                </a:lnTo>
                <a:lnTo>
                  <a:pt x="2643" y="2037"/>
                </a:lnTo>
                <a:lnTo>
                  <a:pt x="2721" y="2013"/>
                </a:lnTo>
                <a:lnTo>
                  <a:pt x="2802" y="1996"/>
                </a:lnTo>
                <a:lnTo>
                  <a:pt x="2886" y="1985"/>
                </a:lnTo>
                <a:lnTo>
                  <a:pt x="2972" y="1982"/>
                </a:lnTo>
                <a:close/>
                <a:moveTo>
                  <a:pt x="1980" y="1486"/>
                </a:moveTo>
                <a:lnTo>
                  <a:pt x="2476" y="1486"/>
                </a:lnTo>
                <a:lnTo>
                  <a:pt x="2476" y="1982"/>
                </a:lnTo>
                <a:lnTo>
                  <a:pt x="1980" y="1982"/>
                </a:lnTo>
                <a:lnTo>
                  <a:pt x="1980" y="1486"/>
                </a:lnTo>
                <a:close/>
                <a:moveTo>
                  <a:pt x="1238" y="1486"/>
                </a:moveTo>
                <a:lnTo>
                  <a:pt x="1734" y="1486"/>
                </a:lnTo>
                <a:lnTo>
                  <a:pt x="1734" y="1982"/>
                </a:lnTo>
                <a:lnTo>
                  <a:pt x="1238" y="1982"/>
                </a:lnTo>
                <a:lnTo>
                  <a:pt x="1238" y="1486"/>
                </a:lnTo>
                <a:close/>
                <a:moveTo>
                  <a:pt x="495" y="1486"/>
                </a:moveTo>
                <a:lnTo>
                  <a:pt x="990" y="1486"/>
                </a:lnTo>
                <a:lnTo>
                  <a:pt x="990" y="1982"/>
                </a:lnTo>
                <a:lnTo>
                  <a:pt x="495" y="1982"/>
                </a:lnTo>
                <a:lnTo>
                  <a:pt x="495" y="1486"/>
                </a:lnTo>
                <a:close/>
                <a:moveTo>
                  <a:pt x="268" y="495"/>
                </a:moveTo>
                <a:lnTo>
                  <a:pt x="371" y="495"/>
                </a:lnTo>
                <a:lnTo>
                  <a:pt x="371" y="619"/>
                </a:lnTo>
                <a:lnTo>
                  <a:pt x="374" y="659"/>
                </a:lnTo>
                <a:lnTo>
                  <a:pt x="384" y="697"/>
                </a:lnTo>
                <a:lnTo>
                  <a:pt x="399" y="732"/>
                </a:lnTo>
                <a:lnTo>
                  <a:pt x="419" y="765"/>
                </a:lnTo>
                <a:lnTo>
                  <a:pt x="444" y="794"/>
                </a:lnTo>
                <a:lnTo>
                  <a:pt x="473" y="819"/>
                </a:lnTo>
                <a:lnTo>
                  <a:pt x="505" y="839"/>
                </a:lnTo>
                <a:lnTo>
                  <a:pt x="541" y="854"/>
                </a:lnTo>
                <a:lnTo>
                  <a:pt x="579" y="864"/>
                </a:lnTo>
                <a:lnTo>
                  <a:pt x="619" y="867"/>
                </a:lnTo>
                <a:lnTo>
                  <a:pt x="659" y="864"/>
                </a:lnTo>
                <a:lnTo>
                  <a:pt x="697" y="854"/>
                </a:lnTo>
                <a:lnTo>
                  <a:pt x="732" y="839"/>
                </a:lnTo>
                <a:lnTo>
                  <a:pt x="765" y="819"/>
                </a:lnTo>
                <a:lnTo>
                  <a:pt x="794" y="794"/>
                </a:lnTo>
                <a:lnTo>
                  <a:pt x="819" y="765"/>
                </a:lnTo>
                <a:lnTo>
                  <a:pt x="838" y="732"/>
                </a:lnTo>
                <a:lnTo>
                  <a:pt x="854" y="697"/>
                </a:lnTo>
                <a:lnTo>
                  <a:pt x="864" y="659"/>
                </a:lnTo>
                <a:lnTo>
                  <a:pt x="866" y="619"/>
                </a:lnTo>
                <a:lnTo>
                  <a:pt x="866" y="495"/>
                </a:lnTo>
                <a:lnTo>
                  <a:pt x="2353" y="495"/>
                </a:lnTo>
                <a:lnTo>
                  <a:pt x="2353" y="619"/>
                </a:lnTo>
                <a:lnTo>
                  <a:pt x="2355" y="659"/>
                </a:lnTo>
                <a:lnTo>
                  <a:pt x="2365" y="697"/>
                </a:lnTo>
                <a:lnTo>
                  <a:pt x="2380" y="732"/>
                </a:lnTo>
                <a:lnTo>
                  <a:pt x="2400" y="765"/>
                </a:lnTo>
                <a:lnTo>
                  <a:pt x="2425" y="794"/>
                </a:lnTo>
                <a:lnTo>
                  <a:pt x="2454" y="819"/>
                </a:lnTo>
                <a:lnTo>
                  <a:pt x="2487" y="839"/>
                </a:lnTo>
                <a:lnTo>
                  <a:pt x="2521" y="854"/>
                </a:lnTo>
                <a:lnTo>
                  <a:pt x="2560" y="864"/>
                </a:lnTo>
                <a:lnTo>
                  <a:pt x="2600" y="867"/>
                </a:lnTo>
                <a:lnTo>
                  <a:pt x="2641" y="864"/>
                </a:lnTo>
                <a:lnTo>
                  <a:pt x="2678" y="854"/>
                </a:lnTo>
                <a:lnTo>
                  <a:pt x="2714" y="839"/>
                </a:lnTo>
                <a:lnTo>
                  <a:pt x="2747" y="819"/>
                </a:lnTo>
                <a:lnTo>
                  <a:pt x="2776" y="794"/>
                </a:lnTo>
                <a:lnTo>
                  <a:pt x="2800" y="765"/>
                </a:lnTo>
                <a:lnTo>
                  <a:pt x="2820" y="732"/>
                </a:lnTo>
                <a:lnTo>
                  <a:pt x="2835" y="697"/>
                </a:lnTo>
                <a:lnTo>
                  <a:pt x="2844" y="659"/>
                </a:lnTo>
                <a:lnTo>
                  <a:pt x="2848" y="619"/>
                </a:lnTo>
                <a:lnTo>
                  <a:pt x="2848" y="495"/>
                </a:lnTo>
                <a:lnTo>
                  <a:pt x="2952" y="495"/>
                </a:lnTo>
                <a:lnTo>
                  <a:pt x="2995" y="498"/>
                </a:lnTo>
                <a:lnTo>
                  <a:pt x="3036" y="509"/>
                </a:lnTo>
                <a:lnTo>
                  <a:pt x="3074" y="526"/>
                </a:lnTo>
                <a:lnTo>
                  <a:pt x="3109" y="548"/>
                </a:lnTo>
                <a:lnTo>
                  <a:pt x="3141" y="574"/>
                </a:lnTo>
                <a:lnTo>
                  <a:pt x="3167" y="607"/>
                </a:lnTo>
                <a:lnTo>
                  <a:pt x="3189" y="642"/>
                </a:lnTo>
                <a:lnTo>
                  <a:pt x="3206" y="682"/>
                </a:lnTo>
                <a:lnTo>
                  <a:pt x="3215" y="724"/>
                </a:lnTo>
                <a:lnTo>
                  <a:pt x="3219" y="767"/>
                </a:lnTo>
                <a:lnTo>
                  <a:pt x="3219" y="1733"/>
                </a:lnTo>
                <a:lnTo>
                  <a:pt x="2972" y="1733"/>
                </a:lnTo>
                <a:lnTo>
                  <a:pt x="2972" y="1238"/>
                </a:lnTo>
                <a:lnTo>
                  <a:pt x="248" y="1238"/>
                </a:lnTo>
                <a:lnTo>
                  <a:pt x="248" y="2947"/>
                </a:lnTo>
                <a:lnTo>
                  <a:pt x="250" y="2959"/>
                </a:lnTo>
                <a:lnTo>
                  <a:pt x="258" y="2969"/>
                </a:lnTo>
                <a:lnTo>
                  <a:pt x="268" y="2972"/>
                </a:lnTo>
                <a:lnTo>
                  <a:pt x="1734" y="2972"/>
                </a:lnTo>
                <a:lnTo>
                  <a:pt x="1734" y="3219"/>
                </a:lnTo>
                <a:lnTo>
                  <a:pt x="268" y="3219"/>
                </a:lnTo>
                <a:lnTo>
                  <a:pt x="225" y="3216"/>
                </a:lnTo>
                <a:lnTo>
                  <a:pt x="183" y="3206"/>
                </a:lnTo>
                <a:lnTo>
                  <a:pt x="144" y="3189"/>
                </a:lnTo>
                <a:lnTo>
                  <a:pt x="109" y="3167"/>
                </a:lnTo>
                <a:lnTo>
                  <a:pt x="78" y="3140"/>
                </a:lnTo>
                <a:lnTo>
                  <a:pt x="52" y="3108"/>
                </a:lnTo>
                <a:lnTo>
                  <a:pt x="30" y="3072"/>
                </a:lnTo>
                <a:lnTo>
                  <a:pt x="13" y="3034"/>
                </a:lnTo>
                <a:lnTo>
                  <a:pt x="3" y="2991"/>
                </a:lnTo>
                <a:lnTo>
                  <a:pt x="0" y="2947"/>
                </a:lnTo>
                <a:lnTo>
                  <a:pt x="0" y="767"/>
                </a:lnTo>
                <a:lnTo>
                  <a:pt x="3" y="724"/>
                </a:lnTo>
                <a:lnTo>
                  <a:pt x="13" y="682"/>
                </a:lnTo>
                <a:lnTo>
                  <a:pt x="30" y="642"/>
                </a:lnTo>
                <a:lnTo>
                  <a:pt x="52" y="607"/>
                </a:lnTo>
                <a:lnTo>
                  <a:pt x="78" y="574"/>
                </a:lnTo>
                <a:lnTo>
                  <a:pt x="109" y="548"/>
                </a:lnTo>
                <a:lnTo>
                  <a:pt x="144" y="526"/>
                </a:lnTo>
                <a:lnTo>
                  <a:pt x="183" y="509"/>
                </a:lnTo>
                <a:lnTo>
                  <a:pt x="225" y="498"/>
                </a:lnTo>
                <a:lnTo>
                  <a:pt x="268" y="495"/>
                </a:lnTo>
                <a:close/>
                <a:moveTo>
                  <a:pt x="2600" y="0"/>
                </a:moveTo>
                <a:lnTo>
                  <a:pt x="2629" y="3"/>
                </a:lnTo>
                <a:lnTo>
                  <a:pt x="2654" y="13"/>
                </a:lnTo>
                <a:lnTo>
                  <a:pt x="2678" y="27"/>
                </a:lnTo>
                <a:lnTo>
                  <a:pt x="2696" y="47"/>
                </a:lnTo>
                <a:lnTo>
                  <a:pt x="2712" y="69"/>
                </a:lnTo>
                <a:lnTo>
                  <a:pt x="2720" y="95"/>
                </a:lnTo>
                <a:lnTo>
                  <a:pt x="2724" y="124"/>
                </a:lnTo>
                <a:lnTo>
                  <a:pt x="2724" y="619"/>
                </a:lnTo>
                <a:lnTo>
                  <a:pt x="2720" y="648"/>
                </a:lnTo>
                <a:lnTo>
                  <a:pt x="2712" y="673"/>
                </a:lnTo>
                <a:lnTo>
                  <a:pt x="2696" y="696"/>
                </a:lnTo>
                <a:lnTo>
                  <a:pt x="2678" y="715"/>
                </a:lnTo>
                <a:lnTo>
                  <a:pt x="2654" y="730"/>
                </a:lnTo>
                <a:lnTo>
                  <a:pt x="2629" y="739"/>
                </a:lnTo>
                <a:lnTo>
                  <a:pt x="2600" y="743"/>
                </a:lnTo>
                <a:lnTo>
                  <a:pt x="2572" y="739"/>
                </a:lnTo>
                <a:lnTo>
                  <a:pt x="2546" y="730"/>
                </a:lnTo>
                <a:lnTo>
                  <a:pt x="2523" y="715"/>
                </a:lnTo>
                <a:lnTo>
                  <a:pt x="2503" y="696"/>
                </a:lnTo>
                <a:lnTo>
                  <a:pt x="2489" y="673"/>
                </a:lnTo>
                <a:lnTo>
                  <a:pt x="2479" y="648"/>
                </a:lnTo>
                <a:lnTo>
                  <a:pt x="2476" y="619"/>
                </a:lnTo>
                <a:lnTo>
                  <a:pt x="2476" y="124"/>
                </a:lnTo>
                <a:lnTo>
                  <a:pt x="2479" y="95"/>
                </a:lnTo>
                <a:lnTo>
                  <a:pt x="2489" y="69"/>
                </a:lnTo>
                <a:lnTo>
                  <a:pt x="2503" y="47"/>
                </a:lnTo>
                <a:lnTo>
                  <a:pt x="2523" y="27"/>
                </a:lnTo>
                <a:lnTo>
                  <a:pt x="2546" y="13"/>
                </a:lnTo>
                <a:lnTo>
                  <a:pt x="2572" y="3"/>
                </a:lnTo>
                <a:lnTo>
                  <a:pt x="2600" y="0"/>
                </a:lnTo>
                <a:close/>
                <a:moveTo>
                  <a:pt x="619" y="0"/>
                </a:moveTo>
                <a:lnTo>
                  <a:pt x="647" y="3"/>
                </a:lnTo>
                <a:lnTo>
                  <a:pt x="673" y="13"/>
                </a:lnTo>
                <a:lnTo>
                  <a:pt x="696" y="27"/>
                </a:lnTo>
                <a:lnTo>
                  <a:pt x="715" y="47"/>
                </a:lnTo>
                <a:lnTo>
                  <a:pt x="730" y="69"/>
                </a:lnTo>
                <a:lnTo>
                  <a:pt x="740" y="95"/>
                </a:lnTo>
                <a:lnTo>
                  <a:pt x="743" y="124"/>
                </a:lnTo>
                <a:lnTo>
                  <a:pt x="743" y="619"/>
                </a:lnTo>
                <a:lnTo>
                  <a:pt x="740" y="648"/>
                </a:lnTo>
                <a:lnTo>
                  <a:pt x="730" y="673"/>
                </a:lnTo>
                <a:lnTo>
                  <a:pt x="715" y="696"/>
                </a:lnTo>
                <a:lnTo>
                  <a:pt x="696" y="715"/>
                </a:lnTo>
                <a:lnTo>
                  <a:pt x="673" y="730"/>
                </a:lnTo>
                <a:lnTo>
                  <a:pt x="647" y="739"/>
                </a:lnTo>
                <a:lnTo>
                  <a:pt x="619" y="743"/>
                </a:lnTo>
                <a:lnTo>
                  <a:pt x="590" y="739"/>
                </a:lnTo>
                <a:lnTo>
                  <a:pt x="565" y="730"/>
                </a:lnTo>
                <a:lnTo>
                  <a:pt x="542" y="715"/>
                </a:lnTo>
                <a:lnTo>
                  <a:pt x="523" y="696"/>
                </a:lnTo>
                <a:lnTo>
                  <a:pt x="508" y="673"/>
                </a:lnTo>
                <a:lnTo>
                  <a:pt x="499" y="648"/>
                </a:lnTo>
                <a:lnTo>
                  <a:pt x="495" y="619"/>
                </a:lnTo>
                <a:lnTo>
                  <a:pt x="495" y="124"/>
                </a:lnTo>
                <a:lnTo>
                  <a:pt x="499" y="95"/>
                </a:lnTo>
                <a:lnTo>
                  <a:pt x="508" y="69"/>
                </a:lnTo>
                <a:lnTo>
                  <a:pt x="523" y="47"/>
                </a:lnTo>
                <a:lnTo>
                  <a:pt x="542" y="27"/>
                </a:lnTo>
                <a:lnTo>
                  <a:pt x="565" y="13"/>
                </a:lnTo>
                <a:lnTo>
                  <a:pt x="590" y="3"/>
                </a:lnTo>
                <a:lnTo>
                  <a:pt x="61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210" y="2547425"/>
            <a:ext cx="7313225" cy="3665901"/>
          </a:xfrm>
          <a:prstGeom prst="rect">
            <a:avLst/>
          </a:prstGeom>
        </p:spPr>
      </p:pic>
      <p:sp>
        <p:nvSpPr>
          <p:cNvPr id="13" name="Title 3"/>
          <p:cNvSpPr txBox="1">
            <a:spLocks/>
          </p:cNvSpPr>
          <p:nvPr/>
        </p:nvSpPr>
        <p:spPr>
          <a:xfrm>
            <a:off x="2027851" y="1896215"/>
            <a:ext cx="6362682" cy="100767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s-GT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Programa de Inversión estimado</a:t>
            </a:r>
          </a:p>
          <a:p>
            <a:pPr algn="r"/>
            <a:r>
              <a:rPr lang="es-GT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Período: 2019 - 2029</a:t>
            </a:r>
          </a:p>
          <a:p>
            <a:pPr algn="r"/>
            <a:r>
              <a:rPr lang="es-GT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Millones de dólares</a:t>
            </a:r>
          </a:p>
        </p:txBody>
      </p:sp>
    </p:spTree>
    <p:extLst>
      <p:ext uri="{BB962C8B-B14F-4D97-AF65-F5344CB8AC3E}">
        <p14:creationId xmlns:p14="http://schemas.microsoft.com/office/powerpoint/2010/main" val="17707300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 txBox="1">
            <a:spLocks noGrp="1"/>
          </p:cNvSpPr>
          <p:nvPr>
            <p:ph idx="1"/>
          </p:nvPr>
        </p:nvSpPr>
        <p:spPr>
          <a:xfrm>
            <a:off x="236843" y="1440504"/>
            <a:ext cx="6938815" cy="4185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spcBef>
                <a:spcPts val="100"/>
              </a:spcBef>
              <a:buNone/>
            </a:pPr>
            <a:r>
              <a:rPr lang="es-ES" sz="1600" b="1" spc="-10" dirty="0">
                <a:solidFill>
                  <a:srgbClr val="244060"/>
                </a:solidFill>
              </a:rPr>
              <a:t>Proyectos</a:t>
            </a:r>
            <a:r>
              <a:rPr lang="es-ES" sz="1600" b="1" spc="-25" dirty="0">
                <a:solidFill>
                  <a:srgbClr val="244060"/>
                </a:solidFill>
              </a:rPr>
              <a:t> </a:t>
            </a:r>
            <a:r>
              <a:rPr lang="es-ES" sz="1600" b="1" dirty="0">
                <a:solidFill>
                  <a:srgbClr val="244060"/>
                </a:solidFill>
              </a:rPr>
              <a:t>Estratégicos APP</a:t>
            </a:r>
          </a:p>
          <a:p>
            <a:pPr marL="0" indent="0">
              <a:lnSpc>
                <a:spcPct val="70000"/>
              </a:lnSpc>
              <a:spcBef>
                <a:spcPts val="100"/>
              </a:spcBef>
              <a:buNone/>
            </a:pPr>
            <a:r>
              <a:rPr lang="es-ES" sz="1600" b="1" dirty="0">
                <a:solidFill>
                  <a:srgbClr val="244060"/>
                </a:solidFill>
              </a:rPr>
              <a:t>Beneficios</a:t>
            </a:r>
            <a:endParaRPr lang="es-ES" sz="1600" b="1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86334" y="801916"/>
            <a:ext cx="8229600" cy="847855"/>
          </a:xfrm>
        </p:spPr>
        <p:txBody>
          <a:bodyPr>
            <a:noAutofit/>
          </a:bodyPr>
          <a:lstStyle/>
          <a:p>
            <a:pPr marL="514350" indent="-514350"/>
            <a:r>
              <a:rPr lang="es-ES" sz="3200" b="1" dirty="0">
                <a:solidFill>
                  <a:srgbClr val="92C139"/>
                </a:solidFill>
              </a:rPr>
              <a:t>4. La milla extra</a:t>
            </a:r>
            <a:endParaRPr lang="es-ES" sz="3200" dirty="0"/>
          </a:p>
        </p:txBody>
      </p:sp>
      <p:sp>
        <p:nvSpPr>
          <p:cNvPr id="6" name="Rectángulo 5"/>
          <p:cNvSpPr/>
          <p:nvPr/>
        </p:nvSpPr>
        <p:spPr>
          <a:xfrm>
            <a:off x="0" y="6614063"/>
            <a:ext cx="9144000" cy="243937"/>
          </a:xfrm>
          <a:prstGeom prst="rect">
            <a:avLst/>
          </a:prstGeom>
          <a:solidFill>
            <a:srgbClr val="92C1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338666" y="1969045"/>
            <a:ext cx="5371110" cy="969877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GT" sz="2800" b="1" dirty="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Efecto acumulado en el PIB</a:t>
            </a:r>
          </a:p>
          <a:p>
            <a:r>
              <a:rPr lang="es-GT" sz="1800" b="1" dirty="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Período: 2019 - 2029</a:t>
            </a:r>
          </a:p>
          <a:p>
            <a:r>
              <a:rPr lang="es-GT" sz="1800" dirty="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Puntos porcentuales</a:t>
            </a:r>
            <a:endParaRPr lang="es-GT" sz="2800" b="1" dirty="0">
              <a:solidFill>
                <a:srgbClr val="4040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s-GT" sz="1800" dirty="0">
              <a:solidFill>
                <a:srgbClr val="4040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9" name="Group 65"/>
          <p:cNvGrpSpPr>
            <a:grpSpLocks noChangeAspect="1"/>
          </p:cNvGrpSpPr>
          <p:nvPr/>
        </p:nvGrpSpPr>
        <p:grpSpPr>
          <a:xfrm>
            <a:off x="6709998" y="3143651"/>
            <a:ext cx="624549" cy="592188"/>
            <a:chOff x="7893050" y="4611688"/>
            <a:chExt cx="919163" cy="871538"/>
          </a:xfr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Freeform 66"/>
            <p:cNvSpPr>
              <a:spLocks/>
            </p:cNvSpPr>
            <p:nvPr/>
          </p:nvSpPr>
          <p:spPr bwMode="auto">
            <a:xfrm>
              <a:off x="7893050" y="4611688"/>
              <a:ext cx="620712" cy="434975"/>
            </a:xfrm>
            <a:custGeom>
              <a:avLst/>
              <a:gdLst>
                <a:gd name="T0" fmla="*/ 198 w 391"/>
                <a:gd name="T1" fmla="*/ 0 h 274"/>
                <a:gd name="T2" fmla="*/ 391 w 391"/>
                <a:gd name="T3" fmla="*/ 0 h 274"/>
                <a:gd name="T4" fmla="*/ 334 w 391"/>
                <a:gd name="T5" fmla="*/ 161 h 274"/>
                <a:gd name="T6" fmla="*/ 299 w 391"/>
                <a:gd name="T7" fmla="*/ 121 h 274"/>
                <a:gd name="T8" fmla="*/ 0 w 391"/>
                <a:gd name="T9" fmla="*/ 274 h 274"/>
                <a:gd name="T10" fmla="*/ 240 w 391"/>
                <a:gd name="T11" fmla="*/ 43 h 274"/>
                <a:gd name="T12" fmla="*/ 198 w 391"/>
                <a:gd name="T13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1" h="274">
                  <a:moveTo>
                    <a:pt x="198" y="0"/>
                  </a:moveTo>
                  <a:lnTo>
                    <a:pt x="391" y="0"/>
                  </a:lnTo>
                  <a:lnTo>
                    <a:pt x="334" y="161"/>
                  </a:lnTo>
                  <a:lnTo>
                    <a:pt x="299" y="121"/>
                  </a:lnTo>
                  <a:lnTo>
                    <a:pt x="0" y="274"/>
                  </a:lnTo>
                  <a:lnTo>
                    <a:pt x="240" y="43"/>
                  </a:lnTo>
                  <a:lnTo>
                    <a:pt x="1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67"/>
            <p:cNvSpPr>
              <a:spLocks/>
            </p:cNvSpPr>
            <p:nvPr/>
          </p:nvSpPr>
          <p:spPr bwMode="auto">
            <a:xfrm>
              <a:off x="7893050" y="5168900"/>
              <a:ext cx="258762" cy="314325"/>
            </a:xfrm>
            <a:custGeom>
              <a:avLst/>
              <a:gdLst>
                <a:gd name="T0" fmla="*/ 16 w 163"/>
                <a:gd name="T1" fmla="*/ 0 h 198"/>
                <a:gd name="T2" fmla="*/ 147 w 163"/>
                <a:gd name="T3" fmla="*/ 0 h 198"/>
                <a:gd name="T4" fmla="*/ 152 w 163"/>
                <a:gd name="T5" fmla="*/ 1 h 198"/>
                <a:gd name="T6" fmla="*/ 157 w 163"/>
                <a:gd name="T7" fmla="*/ 2 h 198"/>
                <a:gd name="T8" fmla="*/ 160 w 163"/>
                <a:gd name="T9" fmla="*/ 7 h 198"/>
                <a:gd name="T10" fmla="*/ 163 w 163"/>
                <a:gd name="T11" fmla="*/ 11 h 198"/>
                <a:gd name="T12" fmla="*/ 163 w 163"/>
                <a:gd name="T13" fmla="*/ 15 h 198"/>
                <a:gd name="T14" fmla="*/ 163 w 163"/>
                <a:gd name="T15" fmla="*/ 182 h 198"/>
                <a:gd name="T16" fmla="*/ 163 w 163"/>
                <a:gd name="T17" fmla="*/ 186 h 198"/>
                <a:gd name="T18" fmla="*/ 160 w 163"/>
                <a:gd name="T19" fmla="*/ 191 h 198"/>
                <a:gd name="T20" fmla="*/ 157 w 163"/>
                <a:gd name="T21" fmla="*/ 195 h 198"/>
                <a:gd name="T22" fmla="*/ 152 w 163"/>
                <a:gd name="T23" fmla="*/ 196 h 198"/>
                <a:gd name="T24" fmla="*/ 147 w 163"/>
                <a:gd name="T25" fmla="*/ 198 h 198"/>
                <a:gd name="T26" fmla="*/ 16 w 163"/>
                <a:gd name="T27" fmla="*/ 198 h 198"/>
                <a:gd name="T28" fmla="*/ 12 w 163"/>
                <a:gd name="T29" fmla="*/ 196 h 198"/>
                <a:gd name="T30" fmla="*/ 7 w 163"/>
                <a:gd name="T31" fmla="*/ 195 h 198"/>
                <a:gd name="T32" fmla="*/ 3 w 163"/>
                <a:gd name="T33" fmla="*/ 191 h 198"/>
                <a:gd name="T34" fmla="*/ 2 w 163"/>
                <a:gd name="T35" fmla="*/ 186 h 198"/>
                <a:gd name="T36" fmla="*/ 0 w 163"/>
                <a:gd name="T37" fmla="*/ 182 h 198"/>
                <a:gd name="T38" fmla="*/ 0 w 163"/>
                <a:gd name="T39" fmla="*/ 15 h 198"/>
                <a:gd name="T40" fmla="*/ 2 w 163"/>
                <a:gd name="T41" fmla="*/ 11 h 198"/>
                <a:gd name="T42" fmla="*/ 3 w 163"/>
                <a:gd name="T43" fmla="*/ 7 h 198"/>
                <a:gd name="T44" fmla="*/ 7 w 163"/>
                <a:gd name="T45" fmla="*/ 2 h 198"/>
                <a:gd name="T46" fmla="*/ 12 w 163"/>
                <a:gd name="T47" fmla="*/ 1 h 198"/>
                <a:gd name="T48" fmla="*/ 16 w 163"/>
                <a:gd name="T4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3" h="198">
                  <a:moveTo>
                    <a:pt x="16" y="0"/>
                  </a:moveTo>
                  <a:lnTo>
                    <a:pt x="147" y="0"/>
                  </a:lnTo>
                  <a:lnTo>
                    <a:pt x="152" y="1"/>
                  </a:lnTo>
                  <a:lnTo>
                    <a:pt x="157" y="2"/>
                  </a:lnTo>
                  <a:lnTo>
                    <a:pt x="160" y="7"/>
                  </a:lnTo>
                  <a:lnTo>
                    <a:pt x="163" y="11"/>
                  </a:lnTo>
                  <a:lnTo>
                    <a:pt x="163" y="15"/>
                  </a:lnTo>
                  <a:lnTo>
                    <a:pt x="163" y="182"/>
                  </a:lnTo>
                  <a:lnTo>
                    <a:pt x="163" y="186"/>
                  </a:lnTo>
                  <a:lnTo>
                    <a:pt x="160" y="191"/>
                  </a:lnTo>
                  <a:lnTo>
                    <a:pt x="157" y="195"/>
                  </a:lnTo>
                  <a:lnTo>
                    <a:pt x="152" y="196"/>
                  </a:lnTo>
                  <a:lnTo>
                    <a:pt x="147" y="198"/>
                  </a:lnTo>
                  <a:lnTo>
                    <a:pt x="16" y="198"/>
                  </a:lnTo>
                  <a:lnTo>
                    <a:pt x="12" y="196"/>
                  </a:lnTo>
                  <a:lnTo>
                    <a:pt x="7" y="195"/>
                  </a:lnTo>
                  <a:lnTo>
                    <a:pt x="3" y="191"/>
                  </a:lnTo>
                  <a:lnTo>
                    <a:pt x="2" y="186"/>
                  </a:lnTo>
                  <a:lnTo>
                    <a:pt x="0" y="182"/>
                  </a:lnTo>
                  <a:lnTo>
                    <a:pt x="0" y="15"/>
                  </a:lnTo>
                  <a:lnTo>
                    <a:pt x="2" y="11"/>
                  </a:lnTo>
                  <a:lnTo>
                    <a:pt x="3" y="7"/>
                  </a:lnTo>
                  <a:lnTo>
                    <a:pt x="7" y="2"/>
                  </a:lnTo>
                  <a:lnTo>
                    <a:pt x="12" y="1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68"/>
            <p:cNvSpPr>
              <a:spLocks/>
            </p:cNvSpPr>
            <p:nvPr/>
          </p:nvSpPr>
          <p:spPr bwMode="auto">
            <a:xfrm>
              <a:off x="8221663" y="4999038"/>
              <a:ext cx="260350" cy="484188"/>
            </a:xfrm>
            <a:custGeom>
              <a:avLst/>
              <a:gdLst>
                <a:gd name="T0" fmla="*/ 17 w 164"/>
                <a:gd name="T1" fmla="*/ 0 h 305"/>
                <a:gd name="T2" fmla="*/ 148 w 164"/>
                <a:gd name="T3" fmla="*/ 0 h 305"/>
                <a:gd name="T4" fmla="*/ 152 w 164"/>
                <a:gd name="T5" fmla="*/ 2 h 305"/>
                <a:gd name="T6" fmla="*/ 157 w 164"/>
                <a:gd name="T7" fmla="*/ 3 h 305"/>
                <a:gd name="T8" fmla="*/ 161 w 164"/>
                <a:gd name="T9" fmla="*/ 7 h 305"/>
                <a:gd name="T10" fmla="*/ 162 w 164"/>
                <a:gd name="T11" fmla="*/ 12 h 305"/>
                <a:gd name="T12" fmla="*/ 164 w 164"/>
                <a:gd name="T13" fmla="*/ 16 h 305"/>
                <a:gd name="T14" fmla="*/ 164 w 164"/>
                <a:gd name="T15" fmla="*/ 289 h 305"/>
                <a:gd name="T16" fmla="*/ 162 w 164"/>
                <a:gd name="T17" fmla="*/ 293 h 305"/>
                <a:gd name="T18" fmla="*/ 161 w 164"/>
                <a:gd name="T19" fmla="*/ 298 h 305"/>
                <a:gd name="T20" fmla="*/ 157 w 164"/>
                <a:gd name="T21" fmla="*/ 302 h 305"/>
                <a:gd name="T22" fmla="*/ 152 w 164"/>
                <a:gd name="T23" fmla="*/ 303 h 305"/>
                <a:gd name="T24" fmla="*/ 148 w 164"/>
                <a:gd name="T25" fmla="*/ 305 h 305"/>
                <a:gd name="T26" fmla="*/ 17 w 164"/>
                <a:gd name="T27" fmla="*/ 305 h 305"/>
                <a:gd name="T28" fmla="*/ 12 w 164"/>
                <a:gd name="T29" fmla="*/ 303 h 305"/>
                <a:gd name="T30" fmla="*/ 7 w 164"/>
                <a:gd name="T31" fmla="*/ 302 h 305"/>
                <a:gd name="T32" fmla="*/ 4 w 164"/>
                <a:gd name="T33" fmla="*/ 298 h 305"/>
                <a:gd name="T34" fmla="*/ 1 w 164"/>
                <a:gd name="T35" fmla="*/ 293 h 305"/>
                <a:gd name="T36" fmla="*/ 0 w 164"/>
                <a:gd name="T37" fmla="*/ 289 h 305"/>
                <a:gd name="T38" fmla="*/ 0 w 164"/>
                <a:gd name="T39" fmla="*/ 16 h 305"/>
                <a:gd name="T40" fmla="*/ 1 w 164"/>
                <a:gd name="T41" fmla="*/ 12 h 305"/>
                <a:gd name="T42" fmla="*/ 4 w 164"/>
                <a:gd name="T43" fmla="*/ 7 h 305"/>
                <a:gd name="T44" fmla="*/ 7 w 164"/>
                <a:gd name="T45" fmla="*/ 3 h 305"/>
                <a:gd name="T46" fmla="*/ 12 w 164"/>
                <a:gd name="T47" fmla="*/ 2 h 305"/>
                <a:gd name="T48" fmla="*/ 17 w 164"/>
                <a:gd name="T49" fmla="*/ 0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4" h="305">
                  <a:moveTo>
                    <a:pt x="17" y="0"/>
                  </a:moveTo>
                  <a:lnTo>
                    <a:pt x="148" y="0"/>
                  </a:lnTo>
                  <a:lnTo>
                    <a:pt x="152" y="2"/>
                  </a:lnTo>
                  <a:lnTo>
                    <a:pt x="157" y="3"/>
                  </a:lnTo>
                  <a:lnTo>
                    <a:pt x="161" y="7"/>
                  </a:lnTo>
                  <a:lnTo>
                    <a:pt x="162" y="12"/>
                  </a:lnTo>
                  <a:lnTo>
                    <a:pt x="164" y="16"/>
                  </a:lnTo>
                  <a:lnTo>
                    <a:pt x="164" y="289"/>
                  </a:lnTo>
                  <a:lnTo>
                    <a:pt x="162" y="293"/>
                  </a:lnTo>
                  <a:lnTo>
                    <a:pt x="161" y="298"/>
                  </a:lnTo>
                  <a:lnTo>
                    <a:pt x="157" y="302"/>
                  </a:lnTo>
                  <a:lnTo>
                    <a:pt x="152" y="303"/>
                  </a:lnTo>
                  <a:lnTo>
                    <a:pt x="148" y="305"/>
                  </a:lnTo>
                  <a:lnTo>
                    <a:pt x="17" y="305"/>
                  </a:lnTo>
                  <a:lnTo>
                    <a:pt x="12" y="303"/>
                  </a:lnTo>
                  <a:lnTo>
                    <a:pt x="7" y="302"/>
                  </a:lnTo>
                  <a:lnTo>
                    <a:pt x="4" y="298"/>
                  </a:lnTo>
                  <a:lnTo>
                    <a:pt x="1" y="293"/>
                  </a:lnTo>
                  <a:lnTo>
                    <a:pt x="0" y="289"/>
                  </a:lnTo>
                  <a:lnTo>
                    <a:pt x="0" y="16"/>
                  </a:lnTo>
                  <a:lnTo>
                    <a:pt x="1" y="12"/>
                  </a:lnTo>
                  <a:lnTo>
                    <a:pt x="4" y="7"/>
                  </a:lnTo>
                  <a:lnTo>
                    <a:pt x="7" y="3"/>
                  </a:lnTo>
                  <a:lnTo>
                    <a:pt x="12" y="2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69"/>
            <p:cNvSpPr>
              <a:spLocks/>
            </p:cNvSpPr>
            <p:nvPr/>
          </p:nvSpPr>
          <p:spPr bwMode="auto">
            <a:xfrm>
              <a:off x="8555038" y="4754563"/>
              <a:ext cx="257175" cy="728663"/>
            </a:xfrm>
            <a:custGeom>
              <a:avLst/>
              <a:gdLst>
                <a:gd name="T0" fmla="*/ 16 w 162"/>
                <a:gd name="T1" fmla="*/ 0 h 459"/>
                <a:gd name="T2" fmla="*/ 147 w 162"/>
                <a:gd name="T3" fmla="*/ 0 h 459"/>
                <a:gd name="T4" fmla="*/ 151 w 162"/>
                <a:gd name="T5" fmla="*/ 2 h 459"/>
                <a:gd name="T6" fmla="*/ 155 w 162"/>
                <a:gd name="T7" fmla="*/ 5 h 459"/>
                <a:gd name="T8" fmla="*/ 159 w 162"/>
                <a:gd name="T9" fmla="*/ 8 h 459"/>
                <a:gd name="T10" fmla="*/ 161 w 162"/>
                <a:gd name="T11" fmla="*/ 12 h 459"/>
                <a:gd name="T12" fmla="*/ 162 w 162"/>
                <a:gd name="T13" fmla="*/ 18 h 459"/>
                <a:gd name="T14" fmla="*/ 162 w 162"/>
                <a:gd name="T15" fmla="*/ 443 h 459"/>
                <a:gd name="T16" fmla="*/ 161 w 162"/>
                <a:gd name="T17" fmla="*/ 447 h 459"/>
                <a:gd name="T18" fmla="*/ 159 w 162"/>
                <a:gd name="T19" fmla="*/ 452 h 459"/>
                <a:gd name="T20" fmla="*/ 155 w 162"/>
                <a:gd name="T21" fmla="*/ 456 h 459"/>
                <a:gd name="T22" fmla="*/ 151 w 162"/>
                <a:gd name="T23" fmla="*/ 457 h 459"/>
                <a:gd name="T24" fmla="*/ 147 w 162"/>
                <a:gd name="T25" fmla="*/ 459 h 459"/>
                <a:gd name="T26" fmla="*/ 16 w 162"/>
                <a:gd name="T27" fmla="*/ 459 h 459"/>
                <a:gd name="T28" fmla="*/ 10 w 162"/>
                <a:gd name="T29" fmla="*/ 457 h 459"/>
                <a:gd name="T30" fmla="*/ 6 w 162"/>
                <a:gd name="T31" fmla="*/ 456 h 459"/>
                <a:gd name="T32" fmla="*/ 3 w 162"/>
                <a:gd name="T33" fmla="*/ 452 h 459"/>
                <a:gd name="T34" fmla="*/ 0 w 162"/>
                <a:gd name="T35" fmla="*/ 447 h 459"/>
                <a:gd name="T36" fmla="*/ 0 w 162"/>
                <a:gd name="T37" fmla="*/ 443 h 459"/>
                <a:gd name="T38" fmla="*/ 0 w 162"/>
                <a:gd name="T39" fmla="*/ 18 h 459"/>
                <a:gd name="T40" fmla="*/ 0 w 162"/>
                <a:gd name="T41" fmla="*/ 12 h 459"/>
                <a:gd name="T42" fmla="*/ 3 w 162"/>
                <a:gd name="T43" fmla="*/ 8 h 459"/>
                <a:gd name="T44" fmla="*/ 6 w 162"/>
                <a:gd name="T45" fmla="*/ 5 h 459"/>
                <a:gd name="T46" fmla="*/ 10 w 162"/>
                <a:gd name="T47" fmla="*/ 2 h 459"/>
                <a:gd name="T48" fmla="*/ 16 w 162"/>
                <a:gd name="T49" fmla="*/ 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2" h="459">
                  <a:moveTo>
                    <a:pt x="16" y="0"/>
                  </a:moveTo>
                  <a:lnTo>
                    <a:pt x="147" y="0"/>
                  </a:lnTo>
                  <a:lnTo>
                    <a:pt x="151" y="2"/>
                  </a:lnTo>
                  <a:lnTo>
                    <a:pt x="155" y="5"/>
                  </a:lnTo>
                  <a:lnTo>
                    <a:pt x="159" y="8"/>
                  </a:lnTo>
                  <a:lnTo>
                    <a:pt x="161" y="12"/>
                  </a:lnTo>
                  <a:lnTo>
                    <a:pt x="162" y="18"/>
                  </a:lnTo>
                  <a:lnTo>
                    <a:pt x="162" y="443"/>
                  </a:lnTo>
                  <a:lnTo>
                    <a:pt x="161" y="447"/>
                  </a:lnTo>
                  <a:lnTo>
                    <a:pt x="159" y="452"/>
                  </a:lnTo>
                  <a:lnTo>
                    <a:pt x="155" y="456"/>
                  </a:lnTo>
                  <a:lnTo>
                    <a:pt x="151" y="457"/>
                  </a:lnTo>
                  <a:lnTo>
                    <a:pt x="147" y="459"/>
                  </a:lnTo>
                  <a:lnTo>
                    <a:pt x="16" y="459"/>
                  </a:lnTo>
                  <a:lnTo>
                    <a:pt x="10" y="457"/>
                  </a:lnTo>
                  <a:lnTo>
                    <a:pt x="6" y="456"/>
                  </a:lnTo>
                  <a:lnTo>
                    <a:pt x="3" y="452"/>
                  </a:lnTo>
                  <a:lnTo>
                    <a:pt x="0" y="447"/>
                  </a:lnTo>
                  <a:lnTo>
                    <a:pt x="0" y="443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3" y="8"/>
                  </a:lnTo>
                  <a:lnTo>
                    <a:pt x="6" y="5"/>
                  </a:lnTo>
                  <a:lnTo>
                    <a:pt x="10" y="2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1 Rectángulo"/>
          <p:cNvSpPr/>
          <p:nvPr/>
        </p:nvSpPr>
        <p:spPr>
          <a:xfrm>
            <a:off x="389468" y="2938923"/>
            <a:ext cx="5674126" cy="361428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17" name="Rectángulo 12"/>
          <p:cNvSpPr/>
          <p:nvPr/>
        </p:nvSpPr>
        <p:spPr>
          <a:xfrm>
            <a:off x="6181989" y="3268731"/>
            <a:ext cx="274187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GT" sz="1600" dirty="0">
                <a:solidFill>
                  <a:srgbClr val="4454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               En términos</a:t>
            </a:r>
          </a:p>
          <a:p>
            <a:pPr algn="just">
              <a:defRPr/>
            </a:pPr>
            <a:r>
              <a:rPr lang="es-GT" sz="1600" dirty="0">
                <a:solidFill>
                  <a:srgbClr val="4454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       acumulados, la ejecución de los nuevos proyectos de construcción tendría un impacto positivo en la tasa de crecimiento del PIB de </a:t>
            </a:r>
            <a:r>
              <a:rPr lang="es-GT" sz="1600" b="1" dirty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5.9</a:t>
            </a:r>
            <a:r>
              <a:rPr lang="es-GT" sz="16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GT" sz="1600" dirty="0">
                <a:solidFill>
                  <a:srgbClr val="4454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puntos porcentuales, en 11 años.</a:t>
            </a:r>
          </a:p>
        </p:txBody>
      </p:sp>
      <p:pic>
        <p:nvPicPr>
          <p:cNvPr id="18" name="Imagen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934" y="2938922"/>
            <a:ext cx="4978358" cy="421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077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 txBox="1">
            <a:spLocks noGrp="1"/>
          </p:cNvSpPr>
          <p:nvPr>
            <p:ph idx="1"/>
          </p:nvPr>
        </p:nvSpPr>
        <p:spPr>
          <a:xfrm>
            <a:off x="236844" y="1525170"/>
            <a:ext cx="3615490" cy="50683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spcBef>
                <a:spcPts val="100"/>
              </a:spcBef>
              <a:buNone/>
            </a:pPr>
            <a:r>
              <a:rPr lang="es-ES" sz="1600" b="1" spc="-10" dirty="0">
                <a:solidFill>
                  <a:srgbClr val="244060"/>
                </a:solidFill>
              </a:rPr>
              <a:t>Proyectos</a:t>
            </a:r>
            <a:r>
              <a:rPr lang="es-ES" sz="1600" b="1" spc="-25" dirty="0">
                <a:solidFill>
                  <a:srgbClr val="244060"/>
                </a:solidFill>
              </a:rPr>
              <a:t> </a:t>
            </a:r>
            <a:r>
              <a:rPr lang="es-ES" sz="1600" b="1" dirty="0">
                <a:solidFill>
                  <a:srgbClr val="244060"/>
                </a:solidFill>
              </a:rPr>
              <a:t>Estratégicos APP</a:t>
            </a:r>
          </a:p>
          <a:p>
            <a:pPr marL="0" indent="0">
              <a:lnSpc>
                <a:spcPct val="70000"/>
              </a:lnSpc>
              <a:spcBef>
                <a:spcPts val="100"/>
              </a:spcBef>
              <a:buNone/>
            </a:pPr>
            <a:r>
              <a:rPr lang="es-ES" sz="1600" b="1" dirty="0">
                <a:solidFill>
                  <a:srgbClr val="244060"/>
                </a:solidFill>
              </a:rPr>
              <a:t>Beneficios</a:t>
            </a:r>
            <a:endParaRPr lang="es-ES" sz="1600" b="1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36844" y="817620"/>
            <a:ext cx="8229600" cy="847855"/>
          </a:xfrm>
        </p:spPr>
        <p:txBody>
          <a:bodyPr>
            <a:noAutofit/>
          </a:bodyPr>
          <a:lstStyle/>
          <a:p>
            <a:pPr marL="514350" indent="-514350"/>
            <a:r>
              <a:rPr lang="es-ES" sz="3200" b="1" dirty="0">
                <a:solidFill>
                  <a:srgbClr val="92C139"/>
                </a:solidFill>
              </a:rPr>
              <a:t>4. La milla extra</a:t>
            </a:r>
            <a:endParaRPr lang="es-ES" sz="3200" dirty="0"/>
          </a:p>
        </p:txBody>
      </p:sp>
      <p:sp>
        <p:nvSpPr>
          <p:cNvPr id="6" name="Rectángulo 5"/>
          <p:cNvSpPr/>
          <p:nvPr/>
        </p:nvSpPr>
        <p:spPr>
          <a:xfrm>
            <a:off x="0" y="6614063"/>
            <a:ext cx="9144000" cy="243937"/>
          </a:xfrm>
          <a:prstGeom prst="rect">
            <a:avLst/>
          </a:prstGeom>
          <a:solidFill>
            <a:srgbClr val="92C1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Title 3"/>
          <p:cNvSpPr txBox="1">
            <a:spLocks/>
          </p:cNvSpPr>
          <p:nvPr/>
        </p:nvSpPr>
        <p:spPr>
          <a:xfrm>
            <a:off x="2033128" y="1014686"/>
            <a:ext cx="6614594" cy="1047567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s-GT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Producto Interno Bruto real</a:t>
            </a:r>
          </a:p>
          <a:p>
            <a:pPr algn="r"/>
            <a:r>
              <a:rPr lang="es-GT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Período: 2019 - 2029</a:t>
            </a:r>
          </a:p>
          <a:p>
            <a:pPr algn="r"/>
            <a:r>
              <a:rPr lang="es-GT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Variaciones interanuales en %</a:t>
            </a:r>
            <a:endParaRPr lang="es-GT" sz="28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endParaRPr lang="es-GT" sz="18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" name="Imagen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44" y="2125052"/>
            <a:ext cx="8381933" cy="459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555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65"/>
          <p:cNvGrpSpPr>
            <a:grpSpLocks noChangeAspect="1"/>
          </p:cNvGrpSpPr>
          <p:nvPr/>
        </p:nvGrpSpPr>
        <p:grpSpPr>
          <a:xfrm>
            <a:off x="675239" y="5985051"/>
            <a:ext cx="479936" cy="455068"/>
            <a:chOff x="7893050" y="4611688"/>
            <a:chExt cx="919163" cy="871538"/>
          </a:xfr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Freeform 66"/>
            <p:cNvSpPr>
              <a:spLocks/>
            </p:cNvSpPr>
            <p:nvPr/>
          </p:nvSpPr>
          <p:spPr bwMode="auto">
            <a:xfrm>
              <a:off x="7893050" y="4611688"/>
              <a:ext cx="620712" cy="434975"/>
            </a:xfrm>
            <a:custGeom>
              <a:avLst/>
              <a:gdLst>
                <a:gd name="T0" fmla="*/ 198 w 391"/>
                <a:gd name="T1" fmla="*/ 0 h 274"/>
                <a:gd name="T2" fmla="*/ 391 w 391"/>
                <a:gd name="T3" fmla="*/ 0 h 274"/>
                <a:gd name="T4" fmla="*/ 334 w 391"/>
                <a:gd name="T5" fmla="*/ 161 h 274"/>
                <a:gd name="T6" fmla="*/ 299 w 391"/>
                <a:gd name="T7" fmla="*/ 121 h 274"/>
                <a:gd name="T8" fmla="*/ 0 w 391"/>
                <a:gd name="T9" fmla="*/ 274 h 274"/>
                <a:gd name="T10" fmla="*/ 240 w 391"/>
                <a:gd name="T11" fmla="*/ 43 h 274"/>
                <a:gd name="T12" fmla="*/ 198 w 391"/>
                <a:gd name="T13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1" h="274">
                  <a:moveTo>
                    <a:pt x="198" y="0"/>
                  </a:moveTo>
                  <a:lnTo>
                    <a:pt x="391" y="0"/>
                  </a:lnTo>
                  <a:lnTo>
                    <a:pt x="334" y="161"/>
                  </a:lnTo>
                  <a:lnTo>
                    <a:pt x="299" y="121"/>
                  </a:lnTo>
                  <a:lnTo>
                    <a:pt x="0" y="274"/>
                  </a:lnTo>
                  <a:lnTo>
                    <a:pt x="240" y="43"/>
                  </a:lnTo>
                  <a:lnTo>
                    <a:pt x="1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67"/>
            <p:cNvSpPr>
              <a:spLocks/>
            </p:cNvSpPr>
            <p:nvPr/>
          </p:nvSpPr>
          <p:spPr bwMode="auto">
            <a:xfrm>
              <a:off x="7893050" y="5168900"/>
              <a:ext cx="258762" cy="314325"/>
            </a:xfrm>
            <a:custGeom>
              <a:avLst/>
              <a:gdLst>
                <a:gd name="T0" fmla="*/ 16 w 163"/>
                <a:gd name="T1" fmla="*/ 0 h 198"/>
                <a:gd name="T2" fmla="*/ 147 w 163"/>
                <a:gd name="T3" fmla="*/ 0 h 198"/>
                <a:gd name="T4" fmla="*/ 152 w 163"/>
                <a:gd name="T5" fmla="*/ 1 h 198"/>
                <a:gd name="T6" fmla="*/ 157 w 163"/>
                <a:gd name="T7" fmla="*/ 2 h 198"/>
                <a:gd name="T8" fmla="*/ 160 w 163"/>
                <a:gd name="T9" fmla="*/ 7 h 198"/>
                <a:gd name="T10" fmla="*/ 163 w 163"/>
                <a:gd name="T11" fmla="*/ 11 h 198"/>
                <a:gd name="T12" fmla="*/ 163 w 163"/>
                <a:gd name="T13" fmla="*/ 15 h 198"/>
                <a:gd name="T14" fmla="*/ 163 w 163"/>
                <a:gd name="T15" fmla="*/ 182 h 198"/>
                <a:gd name="T16" fmla="*/ 163 w 163"/>
                <a:gd name="T17" fmla="*/ 186 h 198"/>
                <a:gd name="T18" fmla="*/ 160 w 163"/>
                <a:gd name="T19" fmla="*/ 191 h 198"/>
                <a:gd name="T20" fmla="*/ 157 w 163"/>
                <a:gd name="T21" fmla="*/ 195 h 198"/>
                <a:gd name="T22" fmla="*/ 152 w 163"/>
                <a:gd name="T23" fmla="*/ 196 h 198"/>
                <a:gd name="T24" fmla="*/ 147 w 163"/>
                <a:gd name="T25" fmla="*/ 198 h 198"/>
                <a:gd name="T26" fmla="*/ 16 w 163"/>
                <a:gd name="T27" fmla="*/ 198 h 198"/>
                <a:gd name="T28" fmla="*/ 12 w 163"/>
                <a:gd name="T29" fmla="*/ 196 h 198"/>
                <a:gd name="T30" fmla="*/ 7 w 163"/>
                <a:gd name="T31" fmla="*/ 195 h 198"/>
                <a:gd name="T32" fmla="*/ 3 w 163"/>
                <a:gd name="T33" fmla="*/ 191 h 198"/>
                <a:gd name="T34" fmla="*/ 2 w 163"/>
                <a:gd name="T35" fmla="*/ 186 h 198"/>
                <a:gd name="T36" fmla="*/ 0 w 163"/>
                <a:gd name="T37" fmla="*/ 182 h 198"/>
                <a:gd name="T38" fmla="*/ 0 w 163"/>
                <a:gd name="T39" fmla="*/ 15 h 198"/>
                <a:gd name="T40" fmla="*/ 2 w 163"/>
                <a:gd name="T41" fmla="*/ 11 h 198"/>
                <a:gd name="T42" fmla="*/ 3 w 163"/>
                <a:gd name="T43" fmla="*/ 7 h 198"/>
                <a:gd name="T44" fmla="*/ 7 w 163"/>
                <a:gd name="T45" fmla="*/ 2 h 198"/>
                <a:gd name="T46" fmla="*/ 12 w 163"/>
                <a:gd name="T47" fmla="*/ 1 h 198"/>
                <a:gd name="T48" fmla="*/ 16 w 163"/>
                <a:gd name="T4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3" h="198">
                  <a:moveTo>
                    <a:pt x="16" y="0"/>
                  </a:moveTo>
                  <a:lnTo>
                    <a:pt x="147" y="0"/>
                  </a:lnTo>
                  <a:lnTo>
                    <a:pt x="152" y="1"/>
                  </a:lnTo>
                  <a:lnTo>
                    <a:pt x="157" y="2"/>
                  </a:lnTo>
                  <a:lnTo>
                    <a:pt x="160" y="7"/>
                  </a:lnTo>
                  <a:lnTo>
                    <a:pt x="163" y="11"/>
                  </a:lnTo>
                  <a:lnTo>
                    <a:pt x="163" y="15"/>
                  </a:lnTo>
                  <a:lnTo>
                    <a:pt x="163" y="182"/>
                  </a:lnTo>
                  <a:lnTo>
                    <a:pt x="163" y="186"/>
                  </a:lnTo>
                  <a:lnTo>
                    <a:pt x="160" y="191"/>
                  </a:lnTo>
                  <a:lnTo>
                    <a:pt x="157" y="195"/>
                  </a:lnTo>
                  <a:lnTo>
                    <a:pt x="152" y="196"/>
                  </a:lnTo>
                  <a:lnTo>
                    <a:pt x="147" y="198"/>
                  </a:lnTo>
                  <a:lnTo>
                    <a:pt x="16" y="198"/>
                  </a:lnTo>
                  <a:lnTo>
                    <a:pt x="12" y="196"/>
                  </a:lnTo>
                  <a:lnTo>
                    <a:pt x="7" y="195"/>
                  </a:lnTo>
                  <a:lnTo>
                    <a:pt x="3" y="191"/>
                  </a:lnTo>
                  <a:lnTo>
                    <a:pt x="2" y="186"/>
                  </a:lnTo>
                  <a:lnTo>
                    <a:pt x="0" y="182"/>
                  </a:lnTo>
                  <a:lnTo>
                    <a:pt x="0" y="15"/>
                  </a:lnTo>
                  <a:lnTo>
                    <a:pt x="2" y="11"/>
                  </a:lnTo>
                  <a:lnTo>
                    <a:pt x="3" y="7"/>
                  </a:lnTo>
                  <a:lnTo>
                    <a:pt x="7" y="2"/>
                  </a:lnTo>
                  <a:lnTo>
                    <a:pt x="12" y="1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68"/>
            <p:cNvSpPr>
              <a:spLocks/>
            </p:cNvSpPr>
            <p:nvPr/>
          </p:nvSpPr>
          <p:spPr bwMode="auto">
            <a:xfrm>
              <a:off x="8221663" y="4999038"/>
              <a:ext cx="260350" cy="484188"/>
            </a:xfrm>
            <a:custGeom>
              <a:avLst/>
              <a:gdLst>
                <a:gd name="T0" fmla="*/ 17 w 164"/>
                <a:gd name="T1" fmla="*/ 0 h 305"/>
                <a:gd name="T2" fmla="*/ 148 w 164"/>
                <a:gd name="T3" fmla="*/ 0 h 305"/>
                <a:gd name="T4" fmla="*/ 152 w 164"/>
                <a:gd name="T5" fmla="*/ 2 h 305"/>
                <a:gd name="T6" fmla="*/ 157 w 164"/>
                <a:gd name="T7" fmla="*/ 3 h 305"/>
                <a:gd name="T8" fmla="*/ 161 w 164"/>
                <a:gd name="T9" fmla="*/ 7 h 305"/>
                <a:gd name="T10" fmla="*/ 162 w 164"/>
                <a:gd name="T11" fmla="*/ 12 h 305"/>
                <a:gd name="T12" fmla="*/ 164 w 164"/>
                <a:gd name="T13" fmla="*/ 16 h 305"/>
                <a:gd name="T14" fmla="*/ 164 w 164"/>
                <a:gd name="T15" fmla="*/ 289 h 305"/>
                <a:gd name="T16" fmla="*/ 162 w 164"/>
                <a:gd name="T17" fmla="*/ 293 h 305"/>
                <a:gd name="T18" fmla="*/ 161 w 164"/>
                <a:gd name="T19" fmla="*/ 298 h 305"/>
                <a:gd name="T20" fmla="*/ 157 w 164"/>
                <a:gd name="T21" fmla="*/ 302 h 305"/>
                <a:gd name="T22" fmla="*/ 152 w 164"/>
                <a:gd name="T23" fmla="*/ 303 h 305"/>
                <a:gd name="T24" fmla="*/ 148 w 164"/>
                <a:gd name="T25" fmla="*/ 305 h 305"/>
                <a:gd name="T26" fmla="*/ 17 w 164"/>
                <a:gd name="T27" fmla="*/ 305 h 305"/>
                <a:gd name="T28" fmla="*/ 12 w 164"/>
                <a:gd name="T29" fmla="*/ 303 h 305"/>
                <a:gd name="T30" fmla="*/ 7 w 164"/>
                <a:gd name="T31" fmla="*/ 302 h 305"/>
                <a:gd name="T32" fmla="*/ 4 w 164"/>
                <a:gd name="T33" fmla="*/ 298 h 305"/>
                <a:gd name="T34" fmla="*/ 1 w 164"/>
                <a:gd name="T35" fmla="*/ 293 h 305"/>
                <a:gd name="T36" fmla="*/ 0 w 164"/>
                <a:gd name="T37" fmla="*/ 289 h 305"/>
                <a:gd name="T38" fmla="*/ 0 w 164"/>
                <a:gd name="T39" fmla="*/ 16 h 305"/>
                <a:gd name="T40" fmla="*/ 1 w 164"/>
                <a:gd name="T41" fmla="*/ 12 h 305"/>
                <a:gd name="T42" fmla="*/ 4 w 164"/>
                <a:gd name="T43" fmla="*/ 7 h 305"/>
                <a:gd name="T44" fmla="*/ 7 w 164"/>
                <a:gd name="T45" fmla="*/ 3 h 305"/>
                <a:gd name="T46" fmla="*/ 12 w 164"/>
                <a:gd name="T47" fmla="*/ 2 h 305"/>
                <a:gd name="T48" fmla="*/ 17 w 164"/>
                <a:gd name="T49" fmla="*/ 0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4" h="305">
                  <a:moveTo>
                    <a:pt x="17" y="0"/>
                  </a:moveTo>
                  <a:lnTo>
                    <a:pt x="148" y="0"/>
                  </a:lnTo>
                  <a:lnTo>
                    <a:pt x="152" y="2"/>
                  </a:lnTo>
                  <a:lnTo>
                    <a:pt x="157" y="3"/>
                  </a:lnTo>
                  <a:lnTo>
                    <a:pt x="161" y="7"/>
                  </a:lnTo>
                  <a:lnTo>
                    <a:pt x="162" y="12"/>
                  </a:lnTo>
                  <a:lnTo>
                    <a:pt x="164" y="16"/>
                  </a:lnTo>
                  <a:lnTo>
                    <a:pt x="164" y="289"/>
                  </a:lnTo>
                  <a:lnTo>
                    <a:pt x="162" y="293"/>
                  </a:lnTo>
                  <a:lnTo>
                    <a:pt x="161" y="298"/>
                  </a:lnTo>
                  <a:lnTo>
                    <a:pt x="157" y="302"/>
                  </a:lnTo>
                  <a:lnTo>
                    <a:pt x="152" y="303"/>
                  </a:lnTo>
                  <a:lnTo>
                    <a:pt x="148" y="305"/>
                  </a:lnTo>
                  <a:lnTo>
                    <a:pt x="17" y="305"/>
                  </a:lnTo>
                  <a:lnTo>
                    <a:pt x="12" y="303"/>
                  </a:lnTo>
                  <a:lnTo>
                    <a:pt x="7" y="302"/>
                  </a:lnTo>
                  <a:lnTo>
                    <a:pt x="4" y="298"/>
                  </a:lnTo>
                  <a:lnTo>
                    <a:pt x="1" y="293"/>
                  </a:lnTo>
                  <a:lnTo>
                    <a:pt x="0" y="289"/>
                  </a:lnTo>
                  <a:lnTo>
                    <a:pt x="0" y="16"/>
                  </a:lnTo>
                  <a:lnTo>
                    <a:pt x="1" y="12"/>
                  </a:lnTo>
                  <a:lnTo>
                    <a:pt x="4" y="7"/>
                  </a:lnTo>
                  <a:lnTo>
                    <a:pt x="7" y="3"/>
                  </a:lnTo>
                  <a:lnTo>
                    <a:pt x="12" y="2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69"/>
            <p:cNvSpPr>
              <a:spLocks/>
            </p:cNvSpPr>
            <p:nvPr/>
          </p:nvSpPr>
          <p:spPr bwMode="auto">
            <a:xfrm>
              <a:off x="8555038" y="4754563"/>
              <a:ext cx="257175" cy="728663"/>
            </a:xfrm>
            <a:custGeom>
              <a:avLst/>
              <a:gdLst>
                <a:gd name="T0" fmla="*/ 16 w 162"/>
                <a:gd name="T1" fmla="*/ 0 h 459"/>
                <a:gd name="T2" fmla="*/ 147 w 162"/>
                <a:gd name="T3" fmla="*/ 0 h 459"/>
                <a:gd name="T4" fmla="*/ 151 w 162"/>
                <a:gd name="T5" fmla="*/ 2 h 459"/>
                <a:gd name="T6" fmla="*/ 155 w 162"/>
                <a:gd name="T7" fmla="*/ 5 h 459"/>
                <a:gd name="T8" fmla="*/ 159 w 162"/>
                <a:gd name="T9" fmla="*/ 8 h 459"/>
                <a:gd name="T10" fmla="*/ 161 w 162"/>
                <a:gd name="T11" fmla="*/ 12 h 459"/>
                <a:gd name="T12" fmla="*/ 162 w 162"/>
                <a:gd name="T13" fmla="*/ 18 h 459"/>
                <a:gd name="T14" fmla="*/ 162 w 162"/>
                <a:gd name="T15" fmla="*/ 443 h 459"/>
                <a:gd name="T16" fmla="*/ 161 w 162"/>
                <a:gd name="T17" fmla="*/ 447 h 459"/>
                <a:gd name="T18" fmla="*/ 159 w 162"/>
                <a:gd name="T19" fmla="*/ 452 h 459"/>
                <a:gd name="T20" fmla="*/ 155 w 162"/>
                <a:gd name="T21" fmla="*/ 456 h 459"/>
                <a:gd name="T22" fmla="*/ 151 w 162"/>
                <a:gd name="T23" fmla="*/ 457 h 459"/>
                <a:gd name="T24" fmla="*/ 147 w 162"/>
                <a:gd name="T25" fmla="*/ 459 h 459"/>
                <a:gd name="T26" fmla="*/ 16 w 162"/>
                <a:gd name="T27" fmla="*/ 459 h 459"/>
                <a:gd name="T28" fmla="*/ 10 w 162"/>
                <a:gd name="T29" fmla="*/ 457 h 459"/>
                <a:gd name="T30" fmla="*/ 6 w 162"/>
                <a:gd name="T31" fmla="*/ 456 h 459"/>
                <a:gd name="T32" fmla="*/ 3 w 162"/>
                <a:gd name="T33" fmla="*/ 452 h 459"/>
                <a:gd name="T34" fmla="*/ 0 w 162"/>
                <a:gd name="T35" fmla="*/ 447 h 459"/>
                <a:gd name="T36" fmla="*/ 0 w 162"/>
                <a:gd name="T37" fmla="*/ 443 h 459"/>
                <a:gd name="T38" fmla="*/ 0 w 162"/>
                <a:gd name="T39" fmla="*/ 18 h 459"/>
                <a:gd name="T40" fmla="*/ 0 w 162"/>
                <a:gd name="T41" fmla="*/ 12 h 459"/>
                <a:gd name="T42" fmla="*/ 3 w 162"/>
                <a:gd name="T43" fmla="*/ 8 h 459"/>
                <a:gd name="T44" fmla="*/ 6 w 162"/>
                <a:gd name="T45" fmla="*/ 5 h 459"/>
                <a:gd name="T46" fmla="*/ 10 w 162"/>
                <a:gd name="T47" fmla="*/ 2 h 459"/>
                <a:gd name="T48" fmla="*/ 16 w 162"/>
                <a:gd name="T49" fmla="*/ 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2" h="459">
                  <a:moveTo>
                    <a:pt x="16" y="0"/>
                  </a:moveTo>
                  <a:lnTo>
                    <a:pt x="147" y="0"/>
                  </a:lnTo>
                  <a:lnTo>
                    <a:pt x="151" y="2"/>
                  </a:lnTo>
                  <a:lnTo>
                    <a:pt x="155" y="5"/>
                  </a:lnTo>
                  <a:lnTo>
                    <a:pt x="159" y="8"/>
                  </a:lnTo>
                  <a:lnTo>
                    <a:pt x="161" y="12"/>
                  </a:lnTo>
                  <a:lnTo>
                    <a:pt x="162" y="18"/>
                  </a:lnTo>
                  <a:lnTo>
                    <a:pt x="162" y="443"/>
                  </a:lnTo>
                  <a:lnTo>
                    <a:pt x="161" y="447"/>
                  </a:lnTo>
                  <a:lnTo>
                    <a:pt x="159" y="452"/>
                  </a:lnTo>
                  <a:lnTo>
                    <a:pt x="155" y="456"/>
                  </a:lnTo>
                  <a:lnTo>
                    <a:pt x="151" y="457"/>
                  </a:lnTo>
                  <a:lnTo>
                    <a:pt x="147" y="459"/>
                  </a:lnTo>
                  <a:lnTo>
                    <a:pt x="16" y="459"/>
                  </a:lnTo>
                  <a:lnTo>
                    <a:pt x="10" y="457"/>
                  </a:lnTo>
                  <a:lnTo>
                    <a:pt x="6" y="456"/>
                  </a:lnTo>
                  <a:lnTo>
                    <a:pt x="3" y="452"/>
                  </a:lnTo>
                  <a:lnTo>
                    <a:pt x="0" y="447"/>
                  </a:lnTo>
                  <a:lnTo>
                    <a:pt x="0" y="443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3" y="8"/>
                  </a:lnTo>
                  <a:lnTo>
                    <a:pt x="6" y="5"/>
                  </a:lnTo>
                  <a:lnTo>
                    <a:pt x="10" y="2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14" name="Imagen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299" y="2182528"/>
            <a:ext cx="7942791" cy="4369707"/>
          </a:xfrm>
          <a:prstGeom prst="rect">
            <a:avLst/>
          </a:prstGeom>
        </p:spPr>
      </p:pic>
      <p:sp>
        <p:nvSpPr>
          <p:cNvPr id="4" name="Marcador de contenido 2"/>
          <p:cNvSpPr txBox="1">
            <a:spLocks noGrp="1"/>
          </p:cNvSpPr>
          <p:nvPr>
            <p:ph idx="1"/>
          </p:nvPr>
        </p:nvSpPr>
        <p:spPr>
          <a:xfrm>
            <a:off x="236843" y="1440504"/>
            <a:ext cx="6938815" cy="4185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spcBef>
                <a:spcPts val="100"/>
              </a:spcBef>
              <a:buNone/>
            </a:pPr>
            <a:r>
              <a:rPr lang="es-ES" sz="1600" b="1" spc="-10" dirty="0">
                <a:solidFill>
                  <a:srgbClr val="244060"/>
                </a:solidFill>
              </a:rPr>
              <a:t>Proyectos</a:t>
            </a:r>
            <a:r>
              <a:rPr lang="es-ES" sz="1600" b="1" spc="-25" dirty="0">
                <a:solidFill>
                  <a:srgbClr val="244060"/>
                </a:solidFill>
              </a:rPr>
              <a:t> </a:t>
            </a:r>
            <a:r>
              <a:rPr lang="es-ES" sz="1600" b="1" dirty="0">
                <a:solidFill>
                  <a:srgbClr val="244060"/>
                </a:solidFill>
              </a:rPr>
              <a:t>Estratégicos APP</a:t>
            </a:r>
          </a:p>
          <a:p>
            <a:pPr marL="0" indent="0">
              <a:lnSpc>
                <a:spcPct val="70000"/>
              </a:lnSpc>
              <a:spcBef>
                <a:spcPts val="100"/>
              </a:spcBef>
              <a:buNone/>
            </a:pPr>
            <a:r>
              <a:rPr lang="es-ES" sz="1600" b="1" dirty="0">
                <a:solidFill>
                  <a:srgbClr val="244060"/>
                </a:solidFill>
              </a:rPr>
              <a:t>Beneficios</a:t>
            </a:r>
            <a:endParaRPr lang="es-ES" sz="1600" b="1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86334" y="801916"/>
            <a:ext cx="8229600" cy="847855"/>
          </a:xfrm>
        </p:spPr>
        <p:txBody>
          <a:bodyPr>
            <a:noAutofit/>
          </a:bodyPr>
          <a:lstStyle/>
          <a:p>
            <a:pPr marL="514350" indent="-514350"/>
            <a:r>
              <a:rPr lang="es-ES" sz="3200" b="1" dirty="0">
                <a:solidFill>
                  <a:srgbClr val="92C139"/>
                </a:solidFill>
              </a:rPr>
              <a:t>4. La milla extra</a:t>
            </a:r>
            <a:endParaRPr lang="es-ES" sz="3200" dirty="0"/>
          </a:p>
        </p:txBody>
      </p:sp>
      <p:sp>
        <p:nvSpPr>
          <p:cNvPr id="6" name="Rectángulo 5"/>
          <p:cNvSpPr/>
          <p:nvPr/>
        </p:nvSpPr>
        <p:spPr>
          <a:xfrm>
            <a:off x="0" y="6614063"/>
            <a:ext cx="9144000" cy="243937"/>
          </a:xfrm>
          <a:prstGeom prst="rect">
            <a:avLst/>
          </a:prstGeom>
          <a:solidFill>
            <a:srgbClr val="92C1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/>
          <p:cNvSpPr/>
          <p:nvPr/>
        </p:nvSpPr>
        <p:spPr>
          <a:xfrm>
            <a:off x="1330599" y="5942224"/>
            <a:ext cx="7292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defRPr/>
            </a:pPr>
            <a:r>
              <a:rPr lang="es-GT" sz="1600" dirty="0">
                <a:solidFill>
                  <a:srgbClr val="4454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 términos acumulados, se estarían generando alrededor de </a:t>
            </a:r>
            <a:r>
              <a:rPr lang="es-GT" sz="1600" b="1" dirty="0">
                <a:solidFill>
                  <a:srgbClr val="4454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403,500 puestos de trabajo </a:t>
            </a:r>
            <a:r>
              <a:rPr lang="es-GT" sz="1600" dirty="0">
                <a:solidFill>
                  <a:srgbClr val="4454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 11 años.</a:t>
            </a: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539299" y="2004728"/>
            <a:ext cx="5581291" cy="133684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s-GT" sz="2800" b="1" dirty="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Efecto acumulado en el empleo</a:t>
            </a:r>
          </a:p>
          <a:p>
            <a:pPr>
              <a:defRPr/>
            </a:pPr>
            <a:r>
              <a:rPr lang="es-GT" sz="1800" b="1" dirty="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Período: 2019 - 2029</a:t>
            </a:r>
          </a:p>
          <a:p>
            <a:pPr>
              <a:defRPr/>
            </a:pPr>
            <a:r>
              <a:rPr lang="es-GT" sz="1800" dirty="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Puestos de trabajo (directos e indirectos)</a:t>
            </a:r>
          </a:p>
          <a:p>
            <a:pPr>
              <a:defRPr/>
            </a:pPr>
            <a:endParaRPr lang="es-GT" sz="2800" b="1" dirty="0">
              <a:solidFill>
                <a:srgbClr val="4040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endParaRPr lang="es-GT" sz="1800" dirty="0">
              <a:solidFill>
                <a:srgbClr val="4040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08948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 txBox="1">
            <a:spLocks noGrp="1"/>
          </p:cNvSpPr>
          <p:nvPr>
            <p:ph idx="1"/>
          </p:nvPr>
        </p:nvSpPr>
        <p:spPr>
          <a:xfrm>
            <a:off x="507709" y="1428788"/>
            <a:ext cx="6938815" cy="418534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>
                <a:solidFill>
                  <a:srgbClr val="376092"/>
                </a:solidFill>
              </a:rPr>
              <a:t>Proceso de transición transparente</a:t>
            </a: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801916"/>
            <a:ext cx="8229600" cy="847855"/>
          </a:xfrm>
        </p:spPr>
        <p:txBody>
          <a:bodyPr>
            <a:noAutofit/>
          </a:bodyPr>
          <a:lstStyle/>
          <a:p>
            <a:pPr marL="514350" indent="-514350"/>
            <a:r>
              <a:rPr lang="es-ES" sz="3200" b="1" dirty="0">
                <a:solidFill>
                  <a:srgbClr val="92C139"/>
                </a:solidFill>
              </a:rPr>
              <a:t>4. La milla extra</a:t>
            </a:r>
            <a:endParaRPr lang="es-ES" sz="3200" dirty="0"/>
          </a:p>
        </p:txBody>
      </p:sp>
      <p:sp>
        <p:nvSpPr>
          <p:cNvPr id="6" name="Rectángulo 5"/>
          <p:cNvSpPr/>
          <p:nvPr/>
        </p:nvSpPr>
        <p:spPr>
          <a:xfrm>
            <a:off x="0" y="6614063"/>
            <a:ext cx="9144000" cy="243937"/>
          </a:xfrm>
          <a:prstGeom prst="rect">
            <a:avLst/>
          </a:prstGeom>
          <a:solidFill>
            <a:srgbClr val="92C1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7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5105729"/>
              </p:ext>
            </p:extLst>
          </p:nvPr>
        </p:nvGraphicFramePr>
        <p:xfrm>
          <a:off x="679744" y="2218299"/>
          <a:ext cx="7569756" cy="376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6406">
                  <a:extLst>
                    <a:ext uri="{9D8B030D-6E8A-4147-A177-3AD203B41FA5}">
                      <a16:colId xmlns:a16="http://schemas.microsoft.com/office/drawing/2014/main" val="1841562296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6316110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GT" dirty="0"/>
                        <a:t>Función 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dirty="0"/>
                        <a:t>Asignación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817958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GT" dirty="0"/>
                        <a:t>Seguro Educativo a implementar en MINEDUC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GT" dirty="0"/>
                        <a:t>Q 180,000,000.00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7799981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GT" dirty="0"/>
                        <a:t>Becas para básicos y diversificado para</a:t>
                      </a:r>
                      <a:r>
                        <a:rPr lang="es-GT" baseline="0" dirty="0"/>
                        <a:t>  MINEDUC</a:t>
                      </a:r>
                      <a:endParaRPr lang="es-GT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GT" dirty="0"/>
                        <a:t>Q 30,000,000.00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51190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GT" dirty="0"/>
                        <a:t>Seguro </a:t>
                      </a:r>
                      <a:r>
                        <a:rPr lang="es-GT" baseline="0" dirty="0"/>
                        <a:t>Agrícola para MAGA</a:t>
                      </a:r>
                      <a:endParaRPr lang="es-GT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GT" dirty="0"/>
                        <a:t>Q 20,000,000.00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3676512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GT" dirty="0"/>
                        <a:t>Apoyo al Migrante</a:t>
                      </a:r>
                      <a:r>
                        <a:rPr lang="es-GT" baseline="0" dirty="0"/>
                        <a:t> y consulados MINEX</a:t>
                      </a:r>
                      <a:endParaRPr lang="es-GT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GT" dirty="0"/>
                        <a:t>Q 35,000,000.00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20516151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GT" dirty="0"/>
                        <a:t>Acuerdo Nacional CTGA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GT" dirty="0"/>
                        <a:t>Q 10,000,000.00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3379016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GT" dirty="0"/>
                        <a:t>Becas Inglés para MINECO/</a:t>
                      </a:r>
                      <a:r>
                        <a:rPr lang="es-GT" dirty="0" err="1"/>
                        <a:t>Agexport</a:t>
                      </a:r>
                      <a:endParaRPr lang="es-GT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GT" dirty="0"/>
                        <a:t>Q 20,000,000.00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2360476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GT" dirty="0"/>
                        <a:t>Fortalecimiento</a:t>
                      </a:r>
                      <a:r>
                        <a:rPr lang="es-GT" baseline="0" dirty="0"/>
                        <a:t> INE</a:t>
                      </a:r>
                      <a:endParaRPr lang="es-GT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GT" dirty="0"/>
                        <a:t>Q 20,000,000.00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42643157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28653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-16856" y="1820561"/>
            <a:ext cx="4072037" cy="4793501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  <a:alpha val="35000"/>
                </a:schemeClr>
              </a:gs>
              <a:gs pos="100000">
                <a:srgbClr val="FFFFFF">
                  <a:alpha val="35000"/>
                </a:srgbClr>
              </a:gs>
            </a:gsLst>
            <a:lin ang="1638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5044" y="825648"/>
            <a:ext cx="8229600" cy="805190"/>
          </a:xfrm>
        </p:spPr>
        <p:txBody>
          <a:bodyPr>
            <a:noAutofit/>
          </a:bodyPr>
          <a:lstStyle/>
          <a:p>
            <a:pPr marL="514350" indent="-514350" algn="l"/>
            <a:r>
              <a:rPr lang="es-ES" sz="3200" b="1" dirty="0">
                <a:solidFill>
                  <a:srgbClr val="92C139"/>
                </a:solidFill>
              </a:rPr>
              <a:t>4. La milla extra</a:t>
            </a: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49984" y="1392705"/>
            <a:ext cx="3605197" cy="47626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>
                <a:solidFill>
                  <a:srgbClr val="376092"/>
                </a:solidFill>
              </a:rPr>
              <a:t>Presupuesto Abierto</a:t>
            </a:r>
          </a:p>
        </p:txBody>
      </p:sp>
      <p:sp>
        <p:nvSpPr>
          <p:cNvPr id="8" name="Rectángulo 7"/>
          <p:cNvSpPr/>
          <p:nvPr/>
        </p:nvSpPr>
        <p:spPr>
          <a:xfrm>
            <a:off x="0" y="6614063"/>
            <a:ext cx="9144000" cy="243937"/>
          </a:xfrm>
          <a:prstGeom prst="rect">
            <a:avLst/>
          </a:prstGeom>
          <a:solidFill>
            <a:srgbClr val="92C1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/>
          <p:cNvSpPr txBox="1"/>
          <p:nvPr/>
        </p:nvSpPr>
        <p:spPr>
          <a:xfrm>
            <a:off x="2785231" y="382453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385044" y="3317151"/>
            <a:ext cx="3422381" cy="10147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CERRADO</a:t>
            </a:r>
          </a:p>
        </p:txBody>
      </p:sp>
      <p:pic>
        <p:nvPicPr>
          <p:cNvPr id="15" name="Imagen 14" descr="caj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65" y="4036034"/>
            <a:ext cx="2297034" cy="2389657"/>
          </a:xfrm>
          <a:prstGeom prst="rect">
            <a:avLst/>
          </a:prstGeom>
        </p:spPr>
      </p:pic>
      <p:pic>
        <p:nvPicPr>
          <p:cNvPr id="16" name="Imagen 15" descr="presupuest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3752" y="1269105"/>
            <a:ext cx="4582642" cy="5090898"/>
          </a:xfrm>
          <a:prstGeom prst="rect">
            <a:avLst/>
          </a:prstGeom>
        </p:spPr>
      </p:pic>
      <p:sp>
        <p:nvSpPr>
          <p:cNvPr id="17" name="Marcador de contenido 2"/>
          <p:cNvSpPr txBox="1">
            <a:spLocks/>
          </p:cNvSpPr>
          <p:nvPr/>
        </p:nvSpPr>
        <p:spPr>
          <a:xfrm>
            <a:off x="7419604" y="5980514"/>
            <a:ext cx="1513347" cy="724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</p:txBody>
      </p:sp>
      <p:sp>
        <p:nvSpPr>
          <p:cNvPr id="18" name="Marcador de contenido 2"/>
          <p:cNvSpPr txBox="1">
            <a:spLocks/>
          </p:cNvSpPr>
          <p:nvPr/>
        </p:nvSpPr>
        <p:spPr>
          <a:xfrm>
            <a:off x="5342372" y="5973298"/>
            <a:ext cx="1513347" cy="724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2018</a:t>
            </a:r>
          </a:p>
        </p:txBody>
      </p:sp>
      <p:sp>
        <p:nvSpPr>
          <p:cNvPr id="19" name="Marcador de contenido 2"/>
          <p:cNvSpPr txBox="1">
            <a:spLocks/>
          </p:cNvSpPr>
          <p:nvPr/>
        </p:nvSpPr>
        <p:spPr>
          <a:xfrm>
            <a:off x="7339421" y="1096078"/>
            <a:ext cx="1513347" cy="724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2017</a:t>
            </a:r>
          </a:p>
        </p:txBody>
      </p:sp>
      <p:sp>
        <p:nvSpPr>
          <p:cNvPr id="20" name="Marcador de contenido 2"/>
          <p:cNvSpPr txBox="1">
            <a:spLocks/>
          </p:cNvSpPr>
          <p:nvPr/>
        </p:nvSpPr>
        <p:spPr>
          <a:xfrm>
            <a:off x="5146742" y="1088192"/>
            <a:ext cx="1513347" cy="724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2016</a:t>
            </a:r>
          </a:p>
        </p:txBody>
      </p:sp>
      <p:sp>
        <p:nvSpPr>
          <p:cNvPr id="21" name="Marcador de contenido 2"/>
          <p:cNvSpPr txBox="1">
            <a:spLocks/>
          </p:cNvSpPr>
          <p:nvPr/>
        </p:nvSpPr>
        <p:spPr>
          <a:xfrm>
            <a:off x="5253775" y="3500456"/>
            <a:ext cx="3512456" cy="94444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6400" b="1" dirty="0">
                <a:solidFill>
                  <a:schemeClr val="accent1">
                    <a:lumMod val="75000"/>
                  </a:schemeClr>
                </a:solidFill>
              </a:rPr>
              <a:t>ABIERTO</a:t>
            </a:r>
            <a:endParaRPr lang="es-E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040524" y="2420788"/>
            <a:ext cx="2045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4000" b="1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10860884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1688" y="872362"/>
            <a:ext cx="8229600" cy="805190"/>
          </a:xfrm>
        </p:spPr>
        <p:txBody>
          <a:bodyPr>
            <a:noAutofit/>
          </a:bodyPr>
          <a:lstStyle/>
          <a:p>
            <a:pPr marL="514350" indent="-514350" algn="l"/>
            <a:r>
              <a:rPr lang="es-ES" sz="3200" b="1" dirty="0">
                <a:solidFill>
                  <a:srgbClr val="92C139"/>
                </a:solidFill>
              </a:rPr>
              <a:t>4. La milla extra</a:t>
            </a: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266628" y="1439419"/>
            <a:ext cx="3605197" cy="47626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2400" b="1" dirty="0">
                <a:solidFill>
                  <a:srgbClr val="376092"/>
                </a:solidFill>
              </a:rPr>
              <a:t>Presupuesto Abierto</a:t>
            </a:r>
          </a:p>
        </p:txBody>
      </p:sp>
      <p:sp>
        <p:nvSpPr>
          <p:cNvPr id="8" name="Rectángulo 7"/>
          <p:cNvSpPr/>
          <p:nvPr/>
        </p:nvSpPr>
        <p:spPr>
          <a:xfrm>
            <a:off x="0" y="6614063"/>
            <a:ext cx="9144000" cy="243937"/>
          </a:xfrm>
          <a:prstGeom prst="rect">
            <a:avLst/>
          </a:prstGeom>
          <a:solidFill>
            <a:srgbClr val="92C1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/>
          <p:cNvSpPr txBox="1"/>
          <p:nvPr/>
        </p:nvSpPr>
        <p:spPr>
          <a:xfrm>
            <a:off x="2785231" y="382453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22" name="1 Título"/>
          <p:cNvSpPr txBox="1">
            <a:spLocks/>
          </p:cNvSpPr>
          <p:nvPr/>
        </p:nvSpPr>
        <p:spPr>
          <a:xfrm>
            <a:off x="201688" y="1885902"/>
            <a:ext cx="3388179" cy="43116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GT" sz="2400" b="1" dirty="0">
                <a:solidFill>
                  <a:srgbClr val="404040"/>
                </a:solidFill>
              </a:rPr>
              <a:t>Guatemala</a:t>
            </a:r>
            <a:r>
              <a:rPr lang="es-GT" sz="2400" dirty="0">
                <a:solidFill>
                  <a:srgbClr val="404040"/>
                </a:solidFill>
              </a:rPr>
              <a:t> </a:t>
            </a:r>
            <a:r>
              <a:rPr lang="es-GT" sz="2400" b="1" dirty="0">
                <a:solidFill>
                  <a:srgbClr val="404040"/>
                </a:solidFill>
              </a:rPr>
              <a:t>No. 1 en Centroamérica </a:t>
            </a:r>
            <a:r>
              <a:rPr lang="es-GT" sz="1800" dirty="0">
                <a:solidFill>
                  <a:srgbClr val="404040"/>
                </a:solidFill>
              </a:rPr>
              <a:t>y No. 5 en  Latinoamérica en la Encuesta del Open Budget Partnership (IPB).</a:t>
            </a:r>
            <a:br>
              <a:rPr lang="es-GT" sz="1800" dirty="0">
                <a:solidFill>
                  <a:srgbClr val="404040"/>
                </a:solidFill>
              </a:rPr>
            </a:br>
            <a:endParaRPr lang="es-GT" sz="1800" dirty="0">
              <a:solidFill>
                <a:srgbClr val="404040"/>
              </a:solidFill>
            </a:endParaRPr>
          </a:p>
          <a:p>
            <a:r>
              <a:rPr lang="es-GT" sz="1800" dirty="0">
                <a:solidFill>
                  <a:srgbClr val="404040"/>
                </a:solidFill>
              </a:rPr>
              <a:t>Logró subir </a:t>
            </a:r>
            <a:r>
              <a:rPr lang="es-GT" sz="1800" dirty="0"/>
              <a:t>25 </a:t>
            </a:r>
            <a:r>
              <a:rPr lang="es-GT" sz="1800" dirty="0">
                <a:solidFill>
                  <a:srgbClr val="404040"/>
                </a:solidFill>
              </a:rPr>
              <a:t>posiciones</a:t>
            </a:r>
          </a:p>
          <a:p>
            <a:br>
              <a:rPr lang="es-GT" sz="1800" dirty="0">
                <a:solidFill>
                  <a:srgbClr val="404040"/>
                </a:solidFill>
              </a:rPr>
            </a:br>
            <a:r>
              <a:rPr lang="es-GT" sz="1800" dirty="0">
                <a:solidFill>
                  <a:srgbClr val="404040"/>
                </a:solidFill>
              </a:rPr>
              <a:t>- En 2015 obtuvo 46 puntos y ocupaba el puesto 51 del ranking.</a:t>
            </a:r>
          </a:p>
          <a:p>
            <a:br>
              <a:rPr lang="es-GT" sz="1800" dirty="0">
                <a:solidFill>
                  <a:srgbClr val="404040"/>
                </a:solidFill>
              </a:rPr>
            </a:br>
            <a:r>
              <a:rPr lang="es-GT" sz="1800" dirty="0">
                <a:solidFill>
                  <a:srgbClr val="404040"/>
                </a:solidFill>
              </a:rPr>
              <a:t>- En 2017 mejoró la calificación con 61 puntos y ocupó el puesto 26 de 115 países. </a:t>
            </a: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9199" y="1392705"/>
            <a:ext cx="5091198" cy="503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05888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BCEE5">
                <a:lumMod val="76000"/>
                <a:lumOff val="24000"/>
              </a:srgbClr>
            </a:gs>
            <a:gs pos="22000">
              <a:schemeClr val="accent1">
                <a:lumMod val="5000"/>
                <a:lumOff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5596" y="148512"/>
            <a:ext cx="8398937" cy="1015096"/>
          </a:xfrm>
        </p:spPr>
        <p:txBody>
          <a:bodyPr>
            <a:noAutofit/>
          </a:bodyPr>
          <a:lstStyle/>
          <a:p>
            <a:pPr marL="514350" indent="-514350" algn="ctr"/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5. Proyecto de Presupuesto General de Ingresos y Egresos Estado 2020-2024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8400"/>
            <a:ext cx="9248104" cy="569806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6614063"/>
            <a:ext cx="9144000" cy="243937"/>
          </a:xfrm>
          <a:prstGeom prst="rect">
            <a:avLst/>
          </a:prstGeom>
          <a:solidFill>
            <a:srgbClr val="92C1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895449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64509" y="1442771"/>
            <a:ext cx="8356158" cy="653656"/>
          </a:xfrm>
        </p:spPr>
        <p:txBody>
          <a:bodyPr>
            <a:noAutofit/>
          </a:bodyPr>
          <a:lstStyle/>
          <a:p>
            <a:r>
              <a:rPr lang="es-GT" sz="2000" dirty="0"/>
              <a:t>Riesgo de la no aprobación del Presupuesto: Que el crecimiento económico del PBI pase del 3.5%, a 3.1%.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271375" y="660531"/>
            <a:ext cx="86713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/>
            <a:r>
              <a:rPr lang="es-ES" sz="2400" b="1" dirty="0">
                <a:solidFill>
                  <a:srgbClr val="376092"/>
                </a:solidFill>
              </a:rPr>
              <a:t>5. Proyecto de Presupuesto General de Ingresos y Egresos Estado</a:t>
            </a:r>
          </a:p>
        </p:txBody>
      </p:sp>
      <p:grpSp>
        <p:nvGrpSpPr>
          <p:cNvPr id="4" name="Agrupar 3"/>
          <p:cNvGrpSpPr/>
          <p:nvPr/>
        </p:nvGrpSpPr>
        <p:grpSpPr>
          <a:xfrm>
            <a:off x="728133" y="2011761"/>
            <a:ext cx="7680354" cy="4475996"/>
            <a:chOff x="482600" y="2096427"/>
            <a:chExt cx="8137554" cy="4742445"/>
          </a:xfrm>
        </p:grpSpPr>
        <p:pic>
          <p:nvPicPr>
            <p:cNvPr id="7" name="6 Imagen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" y="2096427"/>
              <a:ext cx="8137554" cy="4530829"/>
            </a:xfrm>
            <a:prstGeom prst="rect">
              <a:avLst/>
            </a:prstGeom>
            <a:noFill/>
          </p:spPr>
        </p:pic>
        <p:sp>
          <p:nvSpPr>
            <p:cNvPr id="3" name="2 Rectángulo"/>
            <p:cNvSpPr/>
            <p:nvPr/>
          </p:nvSpPr>
          <p:spPr>
            <a:xfrm>
              <a:off x="2510602" y="6561873"/>
              <a:ext cx="144962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200" dirty="0"/>
                <a:t>Fuente: </a:t>
              </a:r>
              <a:r>
                <a:rPr lang="es-ES" sz="1200" dirty="0" err="1"/>
                <a:t>Minfin</a:t>
              </a:r>
              <a:r>
                <a:rPr lang="es-ES" sz="1200" dirty="0"/>
                <a:t> /DAF</a:t>
              </a:r>
              <a:endParaRPr lang="es-GT" sz="1200" dirty="0"/>
            </a:p>
          </p:txBody>
        </p:sp>
      </p:grpSp>
      <p:sp>
        <p:nvSpPr>
          <p:cNvPr id="8" name="Rectángulo 7"/>
          <p:cNvSpPr/>
          <p:nvPr/>
        </p:nvSpPr>
        <p:spPr>
          <a:xfrm>
            <a:off x="0" y="6614063"/>
            <a:ext cx="9144000" cy="243937"/>
          </a:xfrm>
          <a:prstGeom prst="rect">
            <a:avLst/>
          </a:prstGeom>
          <a:solidFill>
            <a:srgbClr val="92C1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8803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4600" y="6657285"/>
            <a:ext cx="9148600" cy="209185"/>
          </a:xfrm>
          <a:prstGeom prst="rect">
            <a:avLst/>
          </a:prstGeom>
          <a:solidFill>
            <a:srgbClr val="3185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350359" y="1369443"/>
            <a:ext cx="3607279" cy="3865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GT" sz="20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Préstamos Banca Multilateral </a:t>
            </a:r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350358" y="941096"/>
            <a:ext cx="8093275" cy="434915"/>
          </a:xfrm>
        </p:spPr>
        <p:txBody>
          <a:bodyPr>
            <a:noAutofit/>
          </a:bodyPr>
          <a:lstStyle/>
          <a:p>
            <a:pPr marL="514350" indent="-514350"/>
            <a:r>
              <a:rPr lang="es-ES" sz="2600" b="1" dirty="0">
                <a:solidFill>
                  <a:srgbClr val="4C8AA0"/>
                </a:solidFill>
              </a:rPr>
              <a:t>Diversificación de la deuda y manejo prudente</a:t>
            </a:r>
            <a:endParaRPr lang="es-ES" sz="2600" dirty="0">
              <a:solidFill>
                <a:srgbClr val="4C8AA0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05691" y="2881493"/>
            <a:ext cx="2695903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s-GT" sz="2400" b="1" dirty="0">
                <a:solidFill>
                  <a:schemeClr val="accent1">
                    <a:lumMod val="75000"/>
                  </a:schemeClr>
                </a:solidFill>
              </a:rPr>
              <a:t>	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1700" b="1" dirty="0">
                <a:solidFill>
                  <a:schemeClr val="bg1">
                    <a:lumMod val="50000"/>
                  </a:schemeClr>
                </a:solidFill>
              </a:rPr>
              <a:t>Ventanillas</a:t>
            </a:r>
            <a:r>
              <a:rPr lang="es-GT" sz="1700" dirty="0">
                <a:solidFill>
                  <a:schemeClr val="bg1">
                    <a:lumMod val="50000"/>
                  </a:schemeClr>
                </a:solidFill>
              </a:rPr>
              <a:t> de préstamos </a:t>
            </a:r>
            <a:r>
              <a:rPr lang="es-GT" sz="1700" b="1" dirty="0">
                <a:solidFill>
                  <a:schemeClr val="bg1">
                    <a:lumMod val="50000"/>
                  </a:schemeClr>
                </a:solidFill>
              </a:rPr>
              <a:t>cerradas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GT" sz="17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1700" b="1" dirty="0">
                <a:solidFill>
                  <a:schemeClr val="bg1">
                    <a:lumMod val="50000"/>
                  </a:schemeClr>
                </a:solidFill>
              </a:rPr>
              <a:t>Cartera de préstamos  suspendida </a:t>
            </a:r>
            <a:r>
              <a:rPr lang="es-GT" sz="1700" dirty="0">
                <a:solidFill>
                  <a:schemeClr val="bg1">
                    <a:lumMod val="50000"/>
                  </a:schemeClr>
                </a:solidFill>
              </a:rPr>
              <a:t>y entrampada con un Monto estimado de total de USD</a:t>
            </a:r>
            <a:r>
              <a:rPr lang="es-GT" sz="1700" spc="-50" dirty="0">
                <a:solidFill>
                  <a:schemeClr val="bg1">
                    <a:lumMod val="50000"/>
                  </a:schemeClr>
                </a:solidFill>
                <a:cs typeface="Calibri"/>
              </a:rPr>
              <a:t>1</a:t>
            </a:r>
            <a:r>
              <a:rPr lang="es-GT" sz="1700" spc="5" dirty="0">
                <a:solidFill>
                  <a:schemeClr val="bg1">
                    <a:lumMod val="50000"/>
                  </a:schemeClr>
                </a:solidFill>
                <a:cs typeface="Calibri"/>
              </a:rPr>
              <a:t>,</a:t>
            </a:r>
            <a:r>
              <a:rPr lang="es-GT" sz="1700" spc="-5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055</a:t>
            </a:r>
            <a:r>
              <a:rPr lang="es-GT" sz="1700" spc="-5" dirty="0">
                <a:solidFill>
                  <a:schemeClr val="bg1">
                    <a:lumMod val="50000"/>
                  </a:schemeClr>
                </a:solidFill>
                <a:cs typeface="Calibri"/>
              </a:rPr>
              <a:t>.0 millones</a:t>
            </a:r>
            <a:endParaRPr lang="es-GT" sz="17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GT" sz="1700" dirty="0"/>
          </a:p>
        </p:txBody>
      </p:sp>
      <p:sp>
        <p:nvSpPr>
          <p:cNvPr id="3" name="2 CuadroTexto"/>
          <p:cNvSpPr txBox="1"/>
          <p:nvPr/>
        </p:nvSpPr>
        <p:spPr>
          <a:xfrm>
            <a:off x="3766755" y="2881493"/>
            <a:ext cx="25940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dirty="0">
                <a:solidFill>
                  <a:schemeClr val="accent1">
                    <a:lumMod val="75000"/>
                  </a:schemeClr>
                </a:solidFill>
              </a:rPr>
              <a:t>		</a:t>
            </a:r>
            <a:r>
              <a:rPr lang="es-GT" sz="2400" b="1" dirty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2000" b="1" dirty="0">
                <a:solidFill>
                  <a:schemeClr val="bg1">
                    <a:lumMod val="50000"/>
                  </a:schemeClr>
                </a:solidFill>
              </a:rPr>
              <a:t>Nueva cartera con </a:t>
            </a:r>
            <a:r>
              <a:rPr lang="es-GT" sz="2400" b="1" dirty="0">
                <a:solidFill>
                  <a:schemeClr val="bg1">
                    <a:lumMod val="50000"/>
                  </a:schemeClr>
                </a:solidFill>
              </a:rPr>
              <a:t>10 </a:t>
            </a:r>
            <a:r>
              <a:rPr lang="es-GT" sz="2000" b="1" dirty="0">
                <a:solidFill>
                  <a:schemeClr val="bg1">
                    <a:lumMod val="50000"/>
                  </a:schemeClr>
                </a:solidFill>
              </a:rPr>
              <a:t>préstamos aprobados  </a:t>
            </a:r>
            <a:r>
              <a:rPr lang="es-GT" sz="1700" dirty="0">
                <a:solidFill>
                  <a:schemeClr val="bg1">
                    <a:lumMod val="50000"/>
                  </a:schemeClr>
                </a:solidFill>
              </a:rPr>
              <a:t>BID/BM y BCIE:   Salud, educación, prevención de desastres naturales, infraestructura y de apoyo presupuestario, con un monto total para préstamos en ejecución de USD</a:t>
            </a:r>
            <a:r>
              <a:rPr lang="es-GT" sz="17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912</a:t>
            </a:r>
            <a:r>
              <a:rPr lang="es-GT" sz="1700" spc="5" dirty="0">
                <a:solidFill>
                  <a:schemeClr val="bg1">
                    <a:lumMod val="50000"/>
                  </a:schemeClr>
                </a:solidFill>
                <a:cs typeface="Calibri"/>
              </a:rPr>
              <a:t>.</a:t>
            </a:r>
            <a:r>
              <a:rPr lang="es-GT" sz="1700" spc="-1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r>
              <a:rPr lang="es-GT" sz="1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3 millones.</a:t>
            </a:r>
            <a:endParaRPr lang="es-GT" sz="17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2 CuadroTexto">
            <a:extLst>
              <a:ext uri="{FF2B5EF4-FFF2-40B4-BE49-F238E27FC236}">
                <a16:creationId xmlns:a16="http://schemas.microsoft.com/office/drawing/2014/main" id="{5A519EEB-5328-8449-B21E-F92841B1F9A3}"/>
              </a:ext>
            </a:extLst>
          </p:cNvPr>
          <p:cNvSpPr txBox="1"/>
          <p:nvPr/>
        </p:nvSpPr>
        <p:spPr>
          <a:xfrm>
            <a:off x="6482296" y="3543375"/>
            <a:ext cx="2424469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2400" b="1" dirty="0">
                <a:solidFill>
                  <a:schemeClr val="bg1">
                    <a:lumMod val="50000"/>
                  </a:schemeClr>
                </a:solidFill>
              </a:rPr>
              <a:t>3 </a:t>
            </a:r>
            <a:r>
              <a:rPr lang="es-GT" sz="1700" dirty="0">
                <a:solidFill>
                  <a:schemeClr val="bg1">
                    <a:lumMod val="50000"/>
                  </a:schemeClr>
                </a:solidFill>
              </a:rPr>
              <a:t>préstamos en </a:t>
            </a:r>
            <a:r>
              <a:rPr lang="es-GT" sz="2000" b="1" dirty="0">
                <a:solidFill>
                  <a:schemeClr val="bg1">
                    <a:lumMod val="50000"/>
                  </a:schemeClr>
                </a:solidFill>
              </a:rPr>
              <a:t>aprobación en el Congreso </a:t>
            </a:r>
            <a:r>
              <a:rPr lang="es-GT" sz="1700" dirty="0">
                <a:solidFill>
                  <a:schemeClr val="bg1">
                    <a:lumMod val="50000"/>
                  </a:schemeClr>
                </a:solidFill>
              </a:rPr>
              <a:t>de la República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GT" sz="2400" b="1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s-GT" sz="1700" dirty="0">
                <a:solidFill>
                  <a:schemeClr val="bg1">
                    <a:lumMod val="50000"/>
                  </a:schemeClr>
                </a:solidFill>
              </a:rPr>
              <a:t> Préstamos en </a:t>
            </a:r>
            <a:r>
              <a:rPr lang="es-GT" sz="2000" b="1" dirty="0">
                <a:solidFill>
                  <a:schemeClr val="bg1">
                    <a:lumMod val="50000"/>
                  </a:schemeClr>
                </a:solidFill>
              </a:rPr>
              <a:t>gestión avanzada </a:t>
            </a:r>
            <a:r>
              <a:rPr lang="es-GT" sz="1700" dirty="0">
                <a:solidFill>
                  <a:schemeClr val="bg1">
                    <a:lumMod val="50000"/>
                  </a:schemeClr>
                </a:solidFill>
              </a:rPr>
              <a:t>para aprobación con la banca multilateral.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732A2EF-7D12-0F41-B6A1-7178142058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3611" y="1008202"/>
            <a:ext cx="1190192" cy="50367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A1566B2-224B-A543-B543-2F1580020B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3611" y="1733841"/>
            <a:ext cx="1190192" cy="63010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F3715F1-A290-E44A-B112-D213019151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880" y="2619805"/>
            <a:ext cx="914876" cy="707784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FAF5D5DF-3447-C14B-8DC4-DA7CC672FDA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385" y="1874993"/>
            <a:ext cx="5740400" cy="977900"/>
          </a:xfrm>
          <a:prstGeom prst="rect">
            <a:avLst/>
          </a:prstGeom>
        </p:spPr>
      </p:pic>
      <p:cxnSp>
        <p:nvCxnSpPr>
          <p:cNvPr id="8" name="7 Conector recto"/>
          <p:cNvCxnSpPr/>
          <p:nvPr/>
        </p:nvCxnSpPr>
        <p:spPr>
          <a:xfrm flipH="1">
            <a:off x="1324473" y="1874993"/>
            <a:ext cx="1241946" cy="8983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1474598" y="1874993"/>
            <a:ext cx="982639" cy="89835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6843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6614063"/>
            <a:ext cx="9144000" cy="2439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282020" y="1007216"/>
            <a:ext cx="8229600" cy="1074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>
                <a:solidFill>
                  <a:schemeClr val="accent5">
                    <a:lumMod val="75000"/>
                  </a:schemeClr>
                </a:solidFill>
              </a:rPr>
              <a:t>1.  Gestión eficiente de las finanzas públicas</a:t>
            </a:r>
            <a:br>
              <a:rPr lang="es-ES" sz="2400" dirty="0">
                <a:solidFill>
                  <a:srgbClr val="31859C"/>
                </a:solidFill>
              </a:rPr>
            </a:br>
            <a:r>
              <a:rPr lang="es-ES" sz="2400" b="1" dirty="0">
                <a:solidFill>
                  <a:schemeClr val="bg1">
                    <a:lumMod val="50000"/>
                  </a:schemeClr>
                </a:solidFill>
              </a:rPr>
              <a:t>Bonos moneda nacional</a:t>
            </a:r>
            <a:endParaRPr lang="es-ES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2 Rectángulo"/>
          <p:cNvSpPr>
            <a:spLocks noGrp="1"/>
          </p:cNvSpPr>
          <p:nvPr>
            <p:ph type="title"/>
          </p:nvPr>
        </p:nvSpPr>
        <p:spPr>
          <a:xfrm>
            <a:off x="853999" y="2191892"/>
            <a:ext cx="7474321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GT" sz="2000" b="1" dirty="0">
                <a:solidFill>
                  <a:schemeClr val="bg1"/>
                </a:solidFill>
              </a:rPr>
              <a:t>Disminución de las tasas de cupón de las series ofrecidas en el </a:t>
            </a:r>
            <a:br>
              <a:rPr lang="es-GT" sz="2000" b="1" dirty="0">
                <a:solidFill>
                  <a:schemeClr val="bg1"/>
                </a:solidFill>
              </a:rPr>
            </a:br>
            <a:r>
              <a:rPr lang="es-GT" sz="2000" b="1" dirty="0">
                <a:solidFill>
                  <a:schemeClr val="bg1"/>
                </a:solidFill>
              </a:rPr>
              <a:t>mercado nacional en el 2018 y 2019</a:t>
            </a:r>
          </a:p>
        </p:txBody>
      </p:sp>
      <p:sp>
        <p:nvSpPr>
          <p:cNvPr id="9" name="1 Rectángulo"/>
          <p:cNvSpPr>
            <a:spLocks noGrp="1"/>
          </p:cNvSpPr>
          <p:nvPr>
            <p:ph idx="1"/>
          </p:nvPr>
        </p:nvSpPr>
        <p:spPr>
          <a:xfrm>
            <a:off x="585424" y="3151978"/>
            <a:ext cx="3811396" cy="2813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1700" dirty="0"/>
              <a:t>En 2018 se aprobó la reducción en 0.125% para las  series con  plazos de vencimiento de 7, 11 y 15 años.</a:t>
            </a:r>
          </a:p>
          <a:p>
            <a:endParaRPr lang="es-GT" sz="1700" dirty="0"/>
          </a:p>
          <a:p>
            <a:r>
              <a:rPr lang="es-GT" sz="1700" dirty="0"/>
              <a:t>De esta medida se obtuvo una reducción en el pago de cupón por un monto estimado de Q11.36 millones, por lo que el </a:t>
            </a:r>
            <a:r>
              <a:rPr lang="es-GT" sz="1700" b="1" dirty="0"/>
              <a:t>ahorro</a:t>
            </a:r>
            <a:r>
              <a:rPr lang="es-GT" sz="1700" dirty="0"/>
              <a:t> </a:t>
            </a:r>
            <a:r>
              <a:rPr lang="es-GT" sz="1700" b="1" dirty="0"/>
              <a:t>en un período promedio de 10 años será de Q110.36.</a:t>
            </a:r>
            <a:endParaRPr lang="es-GT" sz="2000" dirty="0"/>
          </a:p>
        </p:txBody>
      </p:sp>
      <p:sp>
        <p:nvSpPr>
          <p:cNvPr id="10" name="1 Rectángulo">
            <a:extLst>
              <a:ext uri="{FF2B5EF4-FFF2-40B4-BE49-F238E27FC236}">
                <a16:creationId xmlns:a16="http://schemas.microsoft.com/office/drawing/2014/main" id="{1BFF7733-E133-3447-BFF5-24F751CEC5D7}"/>
              </a:ext>
            </a:extLst>
          </p:cNvPr>
          <p:cNvSpPr txBox="1">
            <a:spLocks/>
          </p:cNvSpPr>
          <p:nvPr/>
        </p:nvSpPr>
        <p:spPr>
          <a:xfrm>
            <a:off x="4591160" y="3151978"/>
            <a:ext cx="3811396" cy="37056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sz="1700" dirty="0"/>
              <a:t>En julio de 2019 se redujo en 0.125% para las  series con  plazos de vencimiento de </a:t>
            </a:r>
            <a:r>
              <a:rPr lang="en-US" sz="1700" dirty="0"/>
              <a:t>9, 11, 15  y 20 </a:t>
            </a:r>
            <a:r>
              <a:rPr lang="es-GT" sz="1700" dirty="0"/>
              <a:t>años.</a:t>
            </a:r>
          </a:p>
          <a:p>
            <a:endParaRPr lang="es-GT" sz="1700" dirty="0"/>
          </a:p>
          <a:p>
            <a:r>
              <a:rPr lang="es-GT" sz="1700" dirty="0"/>
              <a:t>De esta medida se obtuvo una </a:t>
            </a:r>
            <a:r>
              <a:rPr lang="es-GT" sz="1700" b="1" dirty="0"/>
              <a:t>reducción en el pago de cupón </a:t>
            </a:r>
            <a:r>
              <a:rPr lang="es-GT" sz="1700" dirty="0"/>
              <a:t>por un monto estimado de Q1.98 millones, por lo que el </a:t>
            </a:r>
            <a:r>
              <a:rPr lang="es-GT" sz="1700" b="1" dirty="0"/>
              <a:t>ahorro en un período promedio de 10 años será de Q19.8 millones</a:t>
            </a:r>
            <a:r>
              <a:rPr lang="es-GT" sz="1700" dirty="0"/>
              <a:t> (pendiente de colocar a esa fecha 8%) de la emisión autorizada.</a:t>
            </a:r>
          </a:p>
          <a:p>
            <a:endParaRPr lang="es-GT" sz="2000" dirty="0"/>
          </a:p>
        </p:txBody>
      </p:sp>
    </p:spTree>
    <p:extLst>
      <p:ext uri="{BB962C8B-B14F-4D97-AF65-F5344CB8AC3E}">
        <p14:creationId xmlns:p14="http://schemas.microsoft.com/office/powerpoint/2010/main" val="4873403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5151</TotalTime>
  <Words>2369</Words>
  <Application>Microsoft Office PowerPoint</Application>
  <PresentationFormat>Presentación en pantalla (4:3)</PresentationFormat>
  <Paragraphs>595</Paragraphs>
  <Slides>78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78</vt:i4>
      </vt:variant>
    </vt:vector>
  </HeadingPairs>
  <TitlesOfParts>
    <vt:vector size="89" baseType="lpstr">
      <vt:lpstr>Antique Olive</vt:lpstr>
      <vt:lpstr>Arial</vt:lpstr>
      <vt:lpstr>Calibri</vt:lpstr>
      <vt:lpstr>Calibri Light</vt:lpstr>
      <vt:lpstr>Gotham</vt:lpstr>
      <vt:lpstr>Helvetica Light</vt:lpstr>
      <vt:lpstr>Libre Franklin Medium</vt:lpstr>
      <vt:lpstr>Segoe UI</vt:lpstr>
      <vt:lpstr>Times New Roman</vt:lpstr>
      <vt:lpstr>Tema de Office</vt:lpstr>
      <vt:lpstr>Hoja de cálculo</vt:lpstr>
      <vt:lpstr>Presentación de PowerPoint</vt:lpstr>
      <vt:lpstr>Índice</vt:lpstr>
      <vt:lpstr>Presentación de PowerPoint</vt:lpstr>
      <vt:lpstr>1.  Gestión eficiente de las finanzas públicas Ingresos</vt:lpstr>
      <vt:lpstr>Antecedentes</vt:lpstr>
      <vt:lpstr>Presentación de PowerPoint</vt:lpstr>
      <vt:lpstr>Presentación de PowerPoint</vt:lpstr>
      <vt:lpstr>Diversificación de la deuda y manejo prudente</vt:lpstr>
      <vt:lpstr>Disminución de las tasas de cupón de las series ofrecidas en el  mercado nacional en el 2018 y 2019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Índice</vt:lpstr>
      <vt:lpstr>2. Prudencia en las finanzas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Índice</vt:lpstr>
      <vt:lpstr>Presentación de PowerPoint</vt:lpstr>
      <vt:lpstr>Presentación de PowerPoint</vt:lpstr>
      <vt:lpstr>3. Desempeño</vt:lpstr>
      <vt:lpstr>El gasto institucional se recupera con fortaleza</vt:lpstr>
      <vt:lpstr>Presentación de PowerPoint</vt:lpstr>
      <vt:lpstr>Presentación de PowerPoint</vt:lpstr>
      <vt:lpstr>3. Desempeño</vt:lpstr>
      <vt:lpstr>Presentación de PowerPoint</vt:lpstr>
      <vt:lpstr>Presentación de PowerPoint</vt:lpstr>
      <vt:lpstr>Presentación de PowerPoint</vt:lpstr>
      <vt:lpstr>3. Desempeño</vt:lpstr>
      <vt:lpstr>Presentación de PowerPoint</vt:lpstr>
      <vt:lpstr>Hospital de Escuintla ha mantenido el inventario de medicamentos adecuado a sus consumos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Se han invertido Q1,150 milllones  en vacunas</vt:lpstr>
      <vt:lpstr>Presentación de PowerPoint</vt:lpstr>
      <vt:lpstr>Presentación de PowerPoint</vt:lpstr>
      <vt:lpstr>Presentación de PowerPoint</vt:lpstr>
      <vt:lpstr>3. Desempeño </vt:lpstr>
      <vt:lpstr>Índice</vt:lpstr>
      <vt:lpstr>Presentación de PowerPoint</vt:lpstr>
      <vt:lpstr>4. La milla extra</vt:lpstr>
      <vt:lpstr>4. La milla extra</vt:lpstr>
      <vt:lpstr>Presentación de PowerPoint</vt:lpstr>
      <vt:lpstr>4. La milla extra</vt:lpstr>
      <vt:lpstr>4. La milla extra</vt:lpstr>
      <vt:lpstr>4. La milla extra</vt:lpstr>
      <vt:lpstr>4. La milla extra</vt:lpstr>
      <vt:lpstr>4. La milla extra</vt:lpstr>
      <vt:lpstr>4. La milla extra</vt:lpstr>
      <vt:lpstr>4. La milla extra</vt:lpstr>
      <vt:lpstr>4. La milla extra</vt:lpstr>
      <vt:lpstr>4. La milla extra</vt:lpstr>
      <vt:lpstr>4. La milla extra</vt:lpstr>
      <vt:lpstr>Presentación de PowerPoint</vt:lpstr>
      <vt:lpstr>Presentación de PowerPoint</vt:lpstr>
      <vt:lpstr>4. La milla extra</vt:lpstr>
      <vt:lpstr>4. La milla extra</vt:lpstr>
      <vt:lpstr>4. La milla extra</vt:lpstr>
      <vt:lpstr>4. La milla extra</vt:lpstr>
      <vt:lpstr>4. La milla extra</vt:lpstr>
      <vt:lpstr>4. La milla extra</vt:lpstr>
      <vt:lpstr>4. La milla extra</vt:lpstr>
      <vt:lpstr>5. Proyecto de Presupuesto General de Ingresos y Egresos Estado 2020-2024</vt:lpstr>
      <vt:lpstr>Riesgo de la no aprobación del Presupuesto: Que el crecimiento económico del PBI pase del 3.5%, a 3.1%.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Proyecto de presupuesto 2020</dc:title>
  <dc:creator>Max Pacay</dc:creator>
  <cp:lastModifiedBy>Myriam Adelaida Galvez García</cp:lastModifiedBy>
  <cp:revision>234</cp:revision>
  <cp:lastPrinted>2019-08-31T20:26:06Z</cp:lastPrinted>
  <dcterms:created xsi:type="dcterms:W3CDTF">2019-08-31T00:53:28Z</dcterms:created>
  <dcterms:modified xsi:type="dcterms:W3CDTF">2019-09-05T20:36:59Z</dcterms:modified>
</cp:coreProperties>
</file>