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32"/>
  </p:notesMasterIdLst>
  <p:sldIdLst>
    <p:sldId id="271" r:id="rId3"/>
    <p:sldId id="317" r:id="rId4"/>
    <p:sldId id="318" r:id="rId5"/>
    <p:sldId id="319" r:id="rId6"/>
    <p:sldId id="316" r:id="rId7"/>
    <p:sldId id="321" r:id="rId8"/>
    <p:sldId id="322" r:id="rId9"/>
    <p:sldId id="323" r:id="rId10"/>
    <p:sldId id="324" r:id="rId11"/>
    <p:sldId id="325" r:id="rId12"/>
    <p:sldId id="326" r:id="rId13"/>
    <p:sldId id="329" r:id="rId14"/>
    <p:sldId id="342" r:id="rId15"/>
    <p:sldId id="337" r:id="rId16"/>
    <p:sldId id="343" r:id="rId17"/>
    <p:sldId id="330" r:id="rId18"/>
    <p:sldId id="338" r:id="rId19"/>
    <p:sldId id="331" r:id="rId20"/>
    <p:sldId id="339" r:id="rId21"/>
    <p:sldId id="332" r:id="rId22"/>
    <p:sldId id="340" r:id="rId23"/>
    <p:sldId id="344" r:id="rId24"/>
    <p:sldId id="333" r:id="rId25"/>
    <p:sldId id="334" r:id="rId26"/>
    <p:sldId id="341" r:id="rId27"/>
    <p:sldId id="314" r:id="rId28"/>
    <p:sldId id="335" r:id="rId29"/>
    <p:sldId id="308" r:id="rId30"/>
    <p:sldId id="304" r:id="rId31"/>
  </p:sldIdLst>
  <p:sldSz cx="9144000" cy="6858000" type="screen4x3"/>
  <p:notesSz cx="7010400" cy="92964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07"/>
    <p:restoredTop sz="91429"/>
  </p:normalViewPr>
  <p:slideViewPr>
    <p:cSldViewPr snapToGrid="0" snapToObjects="1">
      <p:cViewPr>
        <p:scale>
          <a:sx n="90" d="100"/>
          <a:sy n="90" d="100"/>
        </p:scale>
        <p:origin x="-486" y="-4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9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965FA5D-7024-7345-B3E5-38A2C8A65B1A}" type="datetimeFigureOut">
              <a:rPr lang="es-GT" smtClean="0"/>
              <a:t>27/08/2019</a:t>
            </a:fld>
            <a:endParaRPr lang="es-GT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GT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302826F-B14C-6C4B-9AE5-A796DE8B5E47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878802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1C154-6DA0-41B8-82E0-6252F4CDEDC8}" type="slidenum">
              <a:rPr lang="es-GT" smtClean="0"/>
              <a:t>13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98918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F07D-D063-CF4C-B823-B66ACDB5E73F}" type="datetime1">
              <a:rPr lang="es-GT" smtClean="0"/>
              <a:t>27/08/2019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1703-1B71-0B45-A779-2A969E16746C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487840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469F-3742-244B-9048-7C90E4C0E9D3}" type="datetime1">
              <a:rPr lang="es-GT" smtClean="0"/>
              <a:t>27/08/2019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1703-1B71-0B45-A779-2A969E16746C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081164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EA519-F6F6-E144-8E77-25FFABF62392}" type="datetime1">
              <a:rPr lang="es-GT" smtClean="0"/>
              <a:t>27/08/2019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1703-1B71-0B45-A779-2A969E16746C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292868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F07D-D063-CF4C-B823-B66ACDB5E73F}" type="datetime1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27/08/2019</a:t>
            </a:fld>
            <a:endParaRPr lang="es-G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1703-1B71-0B45-A779-2A969E16746C}" type="slidenum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G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410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3FBEA-6A54-6842-801C-1303F42F2A8D}" type="datetime1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27/08/2019</a:t>
            </a:fld>
            <a:endParaRPr lang="es-G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1703-1B71-0B45-A779-2A969E16746C}" type="slidenum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G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840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B3A1-CDF0-9F49-B5D3-AD9330B9B3E0}" type="datetime1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27/08/2019</a:t>
            </a:fld>
            <a:endParaRPr lang="es-G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1703-1B71-0B45-A779-2A969E16746C}" type="slidenum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G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897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9B16-166D-E045-B5BA-B45A84D5C48C}" type="datetime1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27/08/2019</a:t>
            </a:fld>
            <a:endParaRPr lang="es-G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1703-1B71-0B45-A779-2A969E16746C}" type="slidenum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G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423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23F38-D085-AA44-AC59-B695A1431C66}" type="datetime1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27/08/2019</a:t>
            </a:fld>
            <a:endParaRPr lang="es-G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1703-1B71-0B45-A779-2A969E16746C}" type="slidenum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G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8101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76B46-BAD4-B54B-8404-749160D42168}" type="datetime1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27/08/2019</a:t>
            </a:fld>
            <a:endParaRPr lang="es-G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1703-1B71-0B45-A779-2A969E16746C}" type="slidenum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G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405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A7FD-2011-254B-9DFA-7C80C19E1B39}" type="datetime1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27/08/2019</a:t>
            </a:fld>
            <a:endParaRPr lang="es-G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1703-1B71-0B45-A779-2A969E16746C}" type="slidenum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G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8679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BA72-25B9-2C41-BF52-9AFA1C543479}" type="datetime1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27/08/2019</a:t>
            </a:fld>
            <a:endParaRPr lang="es-G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1703-1B71-0B45-A779-2A969E16746C}" type="slidenum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G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002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3FBEA-6A54-6842-801C-1303F42F2A8D}" type="datetime1">
              <a:rPr lang="es-GT" smtClean="0"/>
              <a:t>27/08/2019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1703-1B71-0B45-A779-2A969E16746C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4421899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DA7D3-F0C4-744A-9BA0-A1D21D56B254}" type="datetime1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27/08/2019</a:t>
            </a:fld>
            <a:endParaRPr lang="es-G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1703-1B71-0B45-A779-2A969E16746C}" type="slidenum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G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9556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469F-3742-244B-9048-7C90E4C0E9D3}" type="datetime1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27/08/2019</a:t>
            </a:fld>
            <a:endParaRPr lang="es-G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1703-1B71-0B45-A779-2A969E16746C}" type="slidenum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G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9568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EA519-F6F6-E144-8E77-25FFABF62392}" type="datetime1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27/08/2019</a:t>
            </a:fld>
            <a:endParaRPr lang="es-G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1703-1B71-0B45-A779-2A969E16746C}" type="slidenum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G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605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B3A1-CDF0-9F49-B5D3-AD9330B9B3E0}" type="datetime1">
              <a:rPr lang="es-GT" smtClean="0"/>
              <a:t>27/08/2019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1703-1B71-0B45-A779-2A969E16746C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249755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9B16-166D-E045-B5BA-B45A84D5C48C}" type="datetime1">
              <a:rPr lang="es-GT" smtClean="0"/>
              <a:t>27/08/2019</a:t>
            </a:fld>
            <a:endParaRPr lang="es-G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1703-1B71-0B45-A779-2A969E16746C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081262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23F38-D085-AA44-AC59-B695A1431C66}" type="datetime1">
              <a:rPr lang="es-GT" smtClean="0"/>
              <a:t>27/08/2019</a:t>
            </a:fld>
            <a:endParaRPr lang="es-G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1703-1B71-0B45-A779-2A969E16746C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853774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76B46-BAD4-B54B-8404-749160D42168}" type="datetime1">
              <a:rPr lang="es-GT" smtClean="0"/>
              <a:t>27/08/2019</a:t>
            </a:fld>
            <a:endParaRPr lang="es-G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1703-1B71-0B45-A779-2A969E16746C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39229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A7FD-2011-254B-9DFA-7C80C19E1B39}" type="datetime1">
              <a:rPr lang="es-GT" smtClean="0"/>
              <a:t>27/08/2019</a:t>
            </a:fld>
            <a:endParaRPr lang="es-G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1703-1B71-0B45-A779-2A969E16746C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703423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BA72-25B9-2C41-BF52-9AFA1C543479}" type="datetime1">
              <a:rPr lang="es-GT" smtClean="0"/>
              <a:t>27/08/2019</a:t>
            </a:fld>
            <a:endParaRPr lang="es-G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1703-1B71-0B45-A779-2A969E16746C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935276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DA7D3-F0C4-744A-9BA0-A1D21D56B254}" type="datetime1">
              <a:rPr lang="es-GT" smtClean="0"/>
              <a:t>27/08/2019</a:t>
            </a:fld>
            <a:endParaRPr lang="es-G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1703-1B71-0B45-A779-2A969E16746C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238936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F669A-B268-074A-89E5-5D68CB206D23}" type="datetime1">
              <a:rPr lang="es-GT" smtClean="0"/>
              <a:t>27/08/2019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C1703-1B71-0B45-A779-2A969E16746C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60469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F669A-B268-074A-89E5-5D68CB206D23}" type="datetime1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27/08/2019</a:t>
            </a:fld>
            <a:endParaRPr lang="es-G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G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C1703-1B71-0B45-A779-2A969E16746C}" type="slidenum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G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846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00680D98-0E70-9A40-B65C-C62A575FCE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="" xmlns:a16="http://schemas.microsoft.com/office/drawing/2014/main" id="{7344BE5C-E6B5-5149-9627-BF8B9B3CC8EC}"/>
              </a:ext>
            </a:extLst>
          </p:cNvPr>
          <p:cNvSpPr txBox="1"/>
          <p:nvPr/>
        </p:nvSpPr>
        <p:spPr>
          <a:xfrm>
            <a:off x="412492" y="699818"/>
            <a:ext cx="825535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3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GUATEMALA</a:t>
            </a:r>
          </a:p>
          <a:p>
            <a:pPr algn="ctr"/>
            <a:r>
              <a:rPr lang="es-ES" sz="33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POTENCIAL PARA </a:t>
            </a:r>
          </a:p>
          <a:p>
            <a:pPr algn="ctr"/>
            <a:r>
              <a:rPr lang="es-ES" sz="33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DESARROLLAR INFRAESTRUCTURA </a:t>
            </a:r>
          </a:p>
          <a:p>
            <a:pPr algn="ctr"/>
            <a:r>
              <a:rPr lang="es-ES" sz="33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CRECIMIENTO ECONÓMICO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F165FB1F-0EEA-5A45-95D2-EA37E2D716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019" y="101964"/>
            <a:ext cx="1384300" cy="13843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3FE7DD5C-DEEF-9C4C-AF93-329F50DA7EC8}"/>
              </a:ext>
            </a:extLst>
          </p:cNvPr>
          <p:cNvSpPr txBox="1"/>
          <p:nvPr/>
        </p:nvSpPr>
        <p:spPr>
          <a:xfrm>
            <a:off x="7645400" y="6491069"/>
            <a:ext cx="1498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200" b="1" dirty="0">
                <a:solidFill>
                  <a:schemeClr val="bg1"/>
                </a:solidFill>
              </a:rPr>
              <a:t>FOTO: DATA EXPORT</a:t>
            </a:r>
          </a:p>
        </p:txBody>
      </p:sp>
    </p:spTree>
    <p:extLst>
      <p:ext uri="{BB962C8B-B14F-4D97-AF65-F5344CB8AC3E}">
        <p14:creationId xmlns:p14="http://schemas.microsoft.com/office/powerpoint/2010/main" val="3741953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E98A8627-534C-5945-9252-AC1174A8FBD7}"/>
              </a:ext>
            </a:extLst>
          </p:cNvPr>
          <p:cNvSpPr txBox="1"/>
          <p:nvPr/>
        </p:nvSpPr>
        <p:spPr>
          <a:xfrm>
            <a:off x="573515" y="454836"/>
            <a:ext cx="82493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s-GT" sz="32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Se </a:t>
            </a:r>
            <a:r>
              <a:rPr lang="es-GT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necesita pasar de 16 a 48 km por cada 100km2 de territorio para tener un buen desempeño logístico</a:t>
            </a:r>
            <a:endParaRPr lang="es-GT" sz="3200" dirty="0"/>
          </a:p>
        </p:txBody>
      </p:sp>
      <p:sp>
        <p:nvSpPr>
          <p:cNvPr id="2" name="AutoShape 2" descr="blob:https://web.whatsapp.com/a6defc54-4125-4b31-8dbc-9b21589740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" t="12976" r="5838" b="3531"/>
          <a:stretch/>
        </p:blipFill>
        <p:spPr bwMode="auto">
          <a:xfrm>
            <a:off x="573515" y="2446348"/>
            <a:ext cx="8041042" cy="3667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arcador de número de diapositiva 17">
            <a:extLst>
              <a:ext uri="{FF2B5EF4-FFF2-40B4-BE49-F238E27FC236}">
                <a16:creationId xmlns="" xmlns:a16="http://schemas.microsoft.com/office/drawing/2014/main" id="{298C309F-2325-C54D-B46D-131CA30F5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51738" y="6356351"/>
            <a:ext cx="2057400" cy="365125"/>
          </a:xfrm>
        </p:spPr>
        <p:txBody>
          <a:bodyPr/>
          <a:lstStyle/>
          <a:p>
            <a:fld id="{731C1703-1B71-0B45-A779-2A969E16746C}" type="slidenum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47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E98A8627-534C-5945-9252-AC1174A8FBD7}"/>
              </a:ext>
            </a:extLst>
          </p:cNvPr>
          <p:cNvSpPr txBox="1"/>
          <p:nvPr/>
        </p:nvSpPr>
        <p:spPr>
          <a:xfrm>
            <a:off x="573515" y="454836"/>
            <a:ext cx="82493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s-GT" sz="32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Se </a:t>
            </a:r>
            <a:r>
              <a:rPr lang="es-GT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necesita pasar de 16 a 48 km por cada 100km2 de territorio para tener un buen desempeño logístico</a:t>
            </a:r>
            <a:endParaRPr lang="es-GT" sz="3200" dirty="0"/>
          </a:p>
        </p:txBody>
      </p:sp>
      <p:sp>
        <p:nvSpPr>
          <p:cNvPr id="2" name="AutoShape 2" descr="blob:https://web.whatsapp.com/a6defc54-4125-4b31-8dbc-9b21589740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/>
          </a:p>
        </p:txBody>
      </p:sp>
      <p:pic>
        <p:nvPicPr>
          <p:cNvPr id="2050" name="Picture 2" descr="C:\Users\Victor Martinez\Downloads\WhatsApp Image 2019-08-25 at 6.39.01 PM (1)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5" t="6603" r="8426" b="35480"/>
          <a:stretch/>
        </p:blipFill>
        <p:spPr bwMode="auto">
          <a:xfrm>
            <a:off x="3596493" y="2215244"/>
            <a:ext cx="4737610" cy="264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DABEA45F-C12F-9F41-8B8A-1EA7E75157D6}"/>
              </a:ext>
            </a:extLst>
          </p:cNvPr>
          <p:cNvSpPr txBox="1"/>
          <p:nvPr/>
        </p:nvSpPr>
        <p:spPr>
          <a:xfrm>
            <a:off x="573515" y="2577672"/>
            <a:ext cx="2679136" cy="3947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670" dirty="0">
                <a:solidFill>
                  <a:schemeClr val="accent1">
                    <a:lumMod val="75000"/>
                  </a:schemeClr>
                </a:solidFill>
              </a:rPr>
              <a:t>El potencial de expansión de la red de carreteras del territorio guatemalteco por 65,000 km (Corporación de inversión para el Grupo de América Central, Grupo IDC).</a:t>
            </a:r>
          </a:p>
          <a:p>
            <a:endParaRPr lang="es-GT" sz="167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GT" sz="1670" dirty="0">
                <a:solidFill>
                  <a:schemeClr val="accent1">
                    <a:lumMod val="75000"/>
                  </a:schemeClr>
                </a:solidFill>
              </a:rPr>
              <a:t> El diseño de la carretera movería a Guatemala del actual sistema centrado en la ciudad de Guatemala,  a una nueva red que une las 10 ciudades más grandes del país, 22 departamentos  y 22,000 centros de población.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E66E049E-32A1-5F48-B1D4-6A68E566058F}"/>
              </a:ext>
            </a:extLst>
          </p:cNvPr>
          <p:cNvSpPr txBox="1"/>
          <p:nvPr/>
        </p:nvSpPr>
        <p:spPr>
          <a:xfrm>
            <a:off x="3596493" y="4864486"/>
            <a:ext cx="5226394" cy="1634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670" dirty="0">
                <a:solidFill>
                  <a:schemeClr val="accent1">
                    <a:lumMod val="75000"/>
                  </a:schemeClr>
                </a:solidFill>
              </a:rPr>
              <a:t>La red primaria conectaría puertos y aeropuertos, pasos fronterizos, capitales nacionales e intermedias y destinos turísticos. Las redes secundarias y terciarias conectarían los servicios públicos, como hospitales y centros de salud, escuelas y lugares de seguridad pública con las capitales, ciudades y aldeas de los departamentos.</a:t>
            </a:r>
          </a:p>
        </p:txBody>
      </p:sp>
      <p:sp>
        <p:nvSpPr>
          <p:cNvPr id="9" name="Marcador de número de diapositiva 17">
            <a:extLst>
              <a:ext uri="{FF2B5EF4-FFF2-40B4-BE49-F238E27FC236}">
                <a16:creationId xmlns="" xmlns:a16="http://schemas.microsoft.com/office/drawing/2014/main" id="{4CA0E0BF-FAF6-2648-AB37-E9AC20AE2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51738" y="6356351"/>
            <a:ext cx="2057400" cy="365125"/>
          </a:xfrm>
        </p:spPr>
        <p:txBody>
          <a:bodyPr/>
          <a:lstStyle/>
          <a:p>
            <a:fld id="{731C1703-1B71-0B45-A779-2A969E16746C}" type="slidenum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077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9B50151C-97C1-754B-97AF-CCAE4D3132C9}"/>
              </a:ext>
            </a:extLst>
          </p:cNvPr>
          <p:cNvSpPr txBox="1"/>
          <p:nvPr/>
        </p:nvSpPr>
        <p:spPr>
          <a:xfrm>
            <a:off x="459560" y="576428"/>
            <a:ext cx="164474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3400" b="1" dirty="0">
                <a:solidFill>
                  <a:srgbClr val="4472C4">
                    <a:lumMod val="75000"/>
                  </a:srgbClr>
                </a:solidFill>
                <a:cs typeface="Calibri" panose="020F0502020204030204" pitchFamily="34" charset="0"/>
              </a:rPr>
              <a:t>ÍNDICE</a:t>
            </a:r>
            <a:endParaRPr lang="es-GT" sz="3400" dirty="0">
              <a:solidFill>
                <a:prstClr val="black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FEC9580E-506E-AD4B-83D2-2FCA8B72683E}"/>
              </a:ext>
            </a:extLst>
          </p:cNvPr>
          <p:cNvSpPr txBox="1"/>
          <p:nvPr/>
        </p:nvSpPr>
        <p:spPr>
          <a:xfrm>
            <a:off x="2543212" y="739014"/>
            <a:ext cx="582701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GT" sz="2800" b="1" dirty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Estabilidad económica y manejo prudente de la </a:t>
            </a:r>
            <a:r>
              <a:rPr lang="es-GT" sz="2800" b="1" dirty="0" smtClean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deuda</a:t>
            </a:r>
            <a:endParaRPr lang="es-GT" sz="2800" b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s-GT" sz="2800" b="1" dirty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Brecha social y brecha de infraestructura </a:t>
            </a:r>
          </a:p>
          <a:p>
            <a:pPr marL="514350" indent="-514350">
              <a:buFont typeface="+mj-lt"/>
              <a:buAutoNum type="arabicPeriod"/>
            </a:pPr>
            <a:r>
              <a:rPr lang="es-GT" sz="2800" b="1" dirty="0" smtClean="0">
                <a:solidFill>
                  <a:srgbClr val="4472C4">
                    <a:lumMod val="75000"/>
                  </a:srgbClr>
                </a:solidFill>
                <a:cs typeface="Calibri" panose="020F0502020204030204" pitchFamily="34" charset="0"/>
              </a:rPr>
              <a:t>Portafolio </a:t>
            </a:r>
          </a:p>
          <a:p>
            <a:pPr marL="971550" lvl="1" indent="-514350">
              <a:buFont typeface="+mj-lt"/>
              <a:buAutoNum type="alphaLcParenR"/>
            </a:pPr>
            <a:r>
              <a:rPr lang="es-GT" sz="2800" b="1" dirty="0" smtClean="0">
                <a:solidFill>
                  <a:srgbClr val="4472C4">
                    <a:lumMod val="75000"/>
                  </a:srgbClr>
                </a:solidFill>
                <a:cs typeface="Calibri" panose="020F0502020204030204" pitchFamily="34" charset="0"/>
              </a:rPr>
              <a:t>PDV Diseño conceptual pendiente de estudios</a:t>
            </a:r>
            <a:endParaRPr lang="es-GT" sz="2800" b="1" dirty="0">
              <a:solidFill>
                <a:srgbClr val="4472C4">
                  <a:lumMod val="75000"/>
                </a:srgbClr>
              </a:solidFill>
              <a:cs typeface="Calibri" panose="020F0502020204030204" pitchFamily="34" charset="0"/>
            </a:endParaRPr>
          </a:p>
          <a:p>
            <a:pPr marL="971550" lvl="1" indent="-514350">
              <a:buFont typeface="+mj-lt"/>
              <a:buAutoNum type="alphaLcParenR"/>
            </a:pPr>
            <a:r>
              <a:rPr lang="es-GT" sz="2800" b="1" dirty="0" smtClean="0">
                <a:solidFill>
                  <a:srgbClr val="4472C4">
                    <a:lumMod val="75000"/>
                  </a:srgbClr>
                </a:solidFill>
                <a:cs typeface="Calibri" panose="020F0502020204030204" pitchFamily="34" charset="0"/>
              </a:rPr>
              <a:t>ANADIE estructurado pendiente de licitar </a:t>
            </a:r>
            <a:endParaRPr lang="es-GT" sz="2800" b="1" dirty="0">
              <a:solidFill>
                <a:srgbClr val="4472C4">
                  <a:lumMod val="75000"/>
                </a:srgbClr>
              </a:solidFill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s-GT" sz="2800" b="1" dirty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Mecanismo que facilita la implementación </a:t>
            </a:r>
          </a:p>
          <a:p>
            <a:pPr marL="514350" indent="-514350">
              <a:buFont typeface="+mj-lt"/>
              <a:buAutoNum type="arabicPeriod"/>
            </a:pPr>
            <a:r>
              <a:rPr lang="es-GT" sz="2800" b="1" dirty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Dinámica económica</a:t>
            </a:r>
          </a:p>
          <a:p>
            <a:pPr marL="514350" indent="-514350">
              <a:buFont typeface="+mj-lt"/>
              <a:buAutoNum type="arabicPeriod"/>
            </a:pPr>
            <a:endParaRPr lang="es-GT" sz="2800" b="1" dirty="0">
              <a:solidFill>
                <a:srgbClr val="4472C4">
                  <a:lumMod val="75000"/>
                </a:srgbClr>
              </a:solidFill>
              <a:cs typeface="Calibri" panose="020F0502020204030204" pitchFamily="34" charset="0"/>
            </a:endParaRPr>
          </a:p>
        </p:txBody>
      </p:sp>
      <p:cxnSp>
        <p:nvCxnSpPr>
          <p:cNvPr id="32" name="Conector recto 31">
            <a:extLst>
              <a:ext uri="{FF2B5EF4-FFF2-40B4-BE49-F238E27FC236}">
                <a16:creationId xmlns="" xmlns:a16="http://schemas.microsoft.com/office/drawing/2014/main" id="{186A3E35-881B-8741-9366-F3E12DA1618D}"/>
              </a:ext>
            </a:extLst>
          </p:cNvPr>
          <p:cNvCxnSpPr>
            <a:cxnSpLocks/>
          </p:cNvCxnSpPr>
          <p:nvPr/>
        </p:nvCxnSpPr>
        <p:spPr>
          <a:xfrm>
            <a:off x="2087782" y="716002"/>
            <a:ext cx="0" cy="5987186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arcador de número de diapositiva 17">
            <a:extLst>
              <a:ext uri="{FF2B5EF4-FFF2-40B4-BE49-F238E27FC236}">
                <a16:creationId xmlns="" xmlns:a16="http://schemas.microsoft.com/office/drawing/2014/main" id="{F576BEE7-A9D1-264D-9607-98707463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51738" y="6356351"/>
            <a:ext cx="2057400" cy="365125"/>
          </a:xfrm>
        </p:spPr>
        <p:txBody>
          <a:bodyPr/>
          <a:lstStyle/>
          <a:p>
            <a:fld id="{731C1703-1B71-0B45-A779-2A969E16746C}" type="slidenum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087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E8759BBB-5784-EA41-89CD-1378282C0353}"/>
              </a:ext>
            </a:extLst>
          </p:cNvPr>
          <p:cNvSpPr txBox="1"/>
          <p:nvPr/>
        </p:nvSpPr>
        <p:spPr>
          <a:xfrm>
            <a:off x="2929662" y="12680"/>
            <a:ext cx="6214337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27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Según el </a:t>
            </a:r>
            <a:r>
              <a:rPr lang="es-GT" sz="2700" b="1" dirty="0" smtClean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 de Desarrollo Vial de Guatemala</a:t>
            </a:r>
            <a:r>
              <a:rPr lang="es-GT" sz="27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(PDV) 2018-2032, se necesita invertir Q95,817 millones en mejora de la red vial</a:t>
            </a:r>
          </a:p>
          <a:p>
            <a:pPr algn="ctr"/>
            <a:endParaRPr lang="es-GT" sz="27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GT" sz="24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 medio </a:t>
            </a:r>
            <a:r>
              <a:rPr lang="es-GT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es-GT" sz="24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MICIVI    </a:t>
            </a:r>
            <a:r>
              <a:rPr lang="es-GT" sz="2400" b="1" dirty="0" smtClean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Q65,790 millones</a:t>
            </a:r>
            <a:endParaRPr lang="es-GT" sz="2700" b="1" dirty="0" smtClean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GT" sz="2700" b="1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GT" sz="24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 medio de -APP-      </a:t>
            </a:r>
            <a:endParaRPr lang="es-GT" sz="24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GT" sz="24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infraestructura</a:t>
            </a:r>
            <a:endParaRPr lang="es-GT" sz="24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GT" sz="24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Q30,026 </a:t>
            </a:r>
            <a:r>
              <a:rPr lang="es-GT" sz="2400" b="1" dirty="0" smtClean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millones</a:t>
            </a:r>
          </a:p>
          <a:p>
            <a:endParaRPr lang="es-GT" sz="2700" b="1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GT" sz="200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Propuestas:</a:t>
            </a:r>
          </a:p>
          <a:p>
            <a:r>
              <a:rPr lang="es-GT" sz="200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CA-1 Este y Oeste</a:t>
            </a:r>
          </a:p>
          <a:p>
            <a:r>
              <a:rPr lang="es-GT" sz="200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CA-2 Este y Oeste</a:t>
            </a:r>
          </a:p>
          <a:p>
            <a:r>
              <a:rPr lang="es-GT" sz="200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Ca-9 Norte y Sur </a:t>
            </a:r>
          </a:p>
          <a:p>
            <a:r>
              <a:rPr lang="es-GT" sz="200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CA-10</a:t>
            </a:r>
          </a:p>
          <a:p>
            <a:r>
              <a:rPr lang="es-GT" sz="200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CITO-180</a:t>
            </a:r>
            <a:endParaRPr lang="es-GT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C19A2328-FB75-DD47-8C1C-8702BA8171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"/>
          <a:stretch/>
        </p:blipFill>
        <p:spPr>
          <a:xfrm>
            <a:off x="0" y="0"/>
            <a:ext cx="2924585" cy="685800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3D53AFD8-2931-4548-8D60-05A0A6072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1703-1B71-0B45-A779-2A969E16746C}" type="slidenum">
              <a:rPr lang="es-GT" smtClean="0"/>
              <a:t>13</a:t>
            </a:fld>
            <a:endParaRPr lang="es-GT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0" t="22252" r="16506" b="28728"/>
          <a:stretch/>
        </p:blipFill>
        <p:spPr bwMode="auto">
          <a:xfrm>
            <a:off x="5534732" y="2974399"/>
            <a:ext cx="3595493" cy="32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6" t="76097" r="53883" b="20412"/>
          <a:stretch/>
        </p:blipFill>
        <p:spPr bwMode="auto">
          <a:xfrm>
            <a:off x="5668282" y="6225324"/>
            <a:ext cx="3328392" cy="311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752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1703-1B71-0B45-A779-2A969E16746C}" type="slidenum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s-G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32E4EB86-F25D-6643-B0DE-32798C264B9E}"/>
              </a:ext>
            </a:extLst>
          </p:cNvPr>
          <p:cNvSpPr txBox="1"/>
          <p:nvPr/>
        </p:nvSpPr>
        <p:spPr>
          <a:xfrm>
            <a:off x="351345" y="244377"/>
            <a:ext cx="853869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28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a) </a:t>
            </a:r>
            <a:r>
              <a:rPr lang="es-ES" sz="30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Análisis de la rentabilidad del Plan de Desarrollo Vial de Guatemala </a:t>
            </a:r>
            <a:r>
              <a:rPr lang="es-GT" sz="28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PDV 2018 </a:t>
            </a:r>
            <a:r>
              <a:rPr lang="es-GT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- 2032</a:t>
            </a:r>
          </a:p>
          <a:p>
            <a:pPr algn="ctr"/>
            <a:endParaRPr lang="es-GT" sz="3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FAA47D9A-F75B-F64D-B374-9DC25F200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956" y="1652337"/>
            <a:ext cx="7733268" cy="434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6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628650" y="324535"/>
            <a:ext cx="809625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0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Programa </a:t>
            </a:r>
            <a:r>
              <a:rPr lang="es-ES" sz="3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ejecución mediante Portafolio de Proyectos Alianzas Público Privadas APP </a:t>
            </a:r>
            <a:endParaRPr lang="es-GT" sz="2800" b="1" dirty="0" smtClean="0">
              <a:solidFill>
                <a:srgbClr val="4472C4">
                  <a:lumMod val="75000"/>
                </a:srgbClr>
              </a:solidFill>
              <a:cs typeface="Calibri" panose="020F0502020204030204" pitchFamily="34" charset="0"/>
            </a:endParaRPr>
          </a:p>
          <a:p>
            <a:pPr marL="0" lvl="1" algn="ctr"/>
            <a:r>
              <a:rPr lang="es-GT" sz="2400" dirty="0" smtClean="0">
                <a:solidFill>
                  <a:srgbClr val="4472C4">
                    <a:lumMod val="75000"/>
                  </a:srgbClr>
                </a:solidFill>
                <a:cs typeface="Calibri" panose="020F0502020204030204" pitchFamily="34" charset="0"/>
              </a:rPr>
              <a:t>Proyectos ANADIE estructurados pendientes </a:t>
            </a:r>
            <a:r>
              <a:rPr lang="es-GT" sz="2400" dirty="0">
                <a:solidFill>
                  <a:srgbClr val="4472C4">
                    <a:lumMod val="75000"/>
                  </a:srgbClr>
                </a:solidFill>
                <a:cs typeface="Calibri" panose="020F0502020204030204" pitchFamily="34" charset="0"/>
              </a:rPr>
              <a:t>de licitar </a:t>
            </a:r>
          </a:p>
          <a:p>
            <a:endParaRPr lang="es-GT" sz="3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287016" y="1729522"/>
            <a:ext cx="1464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1400" dirty="0" smtClean="0"/>
              <a:t>AEPQ</a:t>
            </a:r>
            <a:endParaRPr lang="es-GT" sz="1400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A91AB414-A2B3-E947-8697-D1808B65C5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33"/>
          <a:stretch/>
        </p:blipFill>
        <p:spPr>
          <a:xfrm>
            <a:off x="1332639" y="2126025"/>
            <a:ext cx="1373401" cy="2160209"/>
          </a:xfrm>
          <a:prstGeom prst="rect">
            <a:avLst/>
          </a:prstGeom>
        </p:spPr>
      </p:pic>
      <p:pic>
        <p:nvPicPr>
          <p:cNvPr id="8" name="Imagen 11">
            <a:extLst>
              <a:ext uri="{FF2B5EF4-FFF2-40B4-BE49-F238E27FC236}">
                <a16:creationId xmlns="" xmlns:a16="http://schemas.microsoft.com/office/drawing/2014/main" id="{00B0224C-E074-9D40-93F5-1AADA837CE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23" t="431" r="50000" b="-405"/>
          <a:stretch/>
        </p:blipFill>
        <p:spPr>
          <a:xfrm>
            <a:off x="3006404" y="2126023"/>
            <a:ext cx="1416893" cy="2160211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3006404" y="1729521"/>
            <a:ext cx="1203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1400" dirty="0" err="1" smtClean="0"/>
              <a:t>MetroRiel</a:t>
            </a:r>
            <a:r>
              <a:rPr lang="es-GT" sz="1400" dirty="0" smtClean="0"/>
              <a:t> </a:t>
            </a:r>
            <a:endParaRPr lang="es-GT" sz="1400" dirty="0"/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97194D1D-AB3F-814E-A902-805ED63AAF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2867" y="2126021"/>
            <a:ext cx="1428735" cy="2160211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4652867" y="1728667"/>
            <a:ext cx="1515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1600" dirty="0" smtClean="0"/>
              <a:t>AILA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A496B6B6-1E40-5944-9112-8AC2B0AE92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5246" y="4671181"/>
            <a:ext cx="1421588" cy="2160211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2019338" y="4347163"/>
            <a:ext cx="1540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1600" dirty="0" smtClean="0"/>
              <a:t>CAE 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16066852-A985-D34E-8AC8-AB8B39C6D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12"/>
          <a:stretch/>
        </p:blipFill>
        <p:spPr>
          <a:xfrm>
            <a:off x="6444520" y="2126021"/>
            <a:ext cx="1422781" cy="2160210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6081602" y="1682500"/>
            <a:ext cx="2057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1100" dirty="0" smtClean="0"/>
              <a:t>Sistema de Transporte Público Masivo </a:t>
            </a:r>
          </a:p>
        </p:txBody>
      </p:sp>
      <p:pic>
        <p:nvPicPr>
          <p:cNvPr id="16" name="Imagen 14">
            <a:extLst>
              <a:ext uri="{FF2B5EF4-FFF2-40B4-BE49-F238E27FC236}">
                <a16:creationId xmlns="" xmlns:a16="http://schemas.microsoft.com/office/drawing/2014/main" id="{C5818428-BFA7-EB40-934A-24DB8C4807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5744" y="4692354"/>
            <a:ext cx="1414862" cy="2139238"/>
          </a:xfrm>
          <a:prstGeom prst="rect">
            <a:avLst/>
          </a:prstGeom>
        </p:spPr>
      </p:pic>
      <p:sp>
        <p:nvSpPr>
          <p:cNvPr id="17" name="16 CuadroTexto"/>
          <p:cNvSpPr txBox="1"/>
          <p:nvPr/>
        </p:nvSpPr>
        <p:spPr>
          <a:xfrm>
            <a:off x="3630754" y="4391699"/>
            <a:ext cx="1779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1200" dirty="0" smtClean="0"/>
              <a:t>Vía Exprés </a:t>
            </a:r>
            <a:r>
              <a:rPr lang="es-GT" sz="1200" dirty="0" err="1" smtClean="0"/>
              <a:t>Nor</a:t>
            </a:r>
            <a:r>
              <a:rPr lang="es-GT" sz="1200" dirty="0" smtClean="0"/>
              <a:t>- Oriente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" t="45027" r="45909" b="23721"/>
          <a:stretch/>
        </p:blipFill>
        <p:spPr bwMode="auto">
          <a:xfrm>
            <a:off x="5416898" y="5016948"/>
            <a:ext cx="3158837" cy="152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17 CuadroTexto"/>
          <p:cNvSpPr txBox="1"/>
          <p:nvPr/>
        </p:nvSpPr>
        <p:spPr>
          <a:xfrm>
            <a:off x="5875190" y="4391698"/>
            <a:ext cx="1779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1200" dirty="0" smtClean="0"/>
              <a:t>Puerto Intermodal </a:t>
            </a:r>
            <a:r>
              <a:rPr lang="es-GT" sz="1200" dirty="0" err="1" smtClean="0"/>
              <a:t>Tecún</a:t>
            </a:r>
            <a:r>
              <a:rPr lang="es-GT" sz="1200" dirty="0" smtClean="0"/>
              <a:t> Umán II</a:t>
            </a:r>
            <a:endParaRPr lang="es-GT" sz="1200" dirty="0" smtClean="0"/>
          </a:p>
        </p:txBody>
      </p:sp>
    </p:spTree>
    <p:extLst>
      <p:ext uri="{BB962C8B-B14F-4D97-AF65-F5344CB8AC3E}">
        <p14:creationId xmlns:p14="http://schemas.microsoft.com/office/powerpoint/2010/main" val="181622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2F4289F9-288C-CC47-9FDC-89165B1FF733}"/>
              </a:ext>
            </a:extLst>
          </p:cNvPr>
          <p:cNvSpPr txBox="1"/>
          <p:nvPr/>
        </p:nvSpPr>
        <p:spPr>
          <a:xfrm>
            <a:off x="447598" y="244377"/>
            <a:ext cx="853869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28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b) </a:t>
            </a:r>
            <a:r>
              <a:rPr lang="es-ES" sz="30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Programa </a:t>
            </a:r>
            <a:r>
              <a:rPr lang="es-ES" sz="3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ejecución mediante Portafolio de Proyectos Alianzas Público Privadas APP </a:t>
            </a:r>
            <a:endParaRPr lang="es-GT" sz="3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n 6">
            <a:extLst>
              <a:ext uri="{FF2B5EF4-FFF2-40B4-BE49-F238E27FC236}">
                <a16:creationId xmlns="" xmlns:a16="http://schemas.microsoft.com/office/drawing/2014/main" id="{A91AB414-A2B3-E947-8697-D1808B65C5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33"/>
          <a:stretch/>
        </p:blipFill>
        <p:spPr>
          <a:xfrm>
            <a:off x="1084055" y="1935384"/>
            <a:ext cx="2658272" cy="4181170"/>
          </a:xfrm>
          <a:prstGeom prst="rect">
            <a:avLst/>
          </a:prstGeom>
        </p:spPr>
      </p:pic>
      <p:sp>
        <p:nvSpPr>
          <p:cNvPr id="7" name="CuadroTexto 7">
            <a:extLst>
              <a:ext uri="{FF2B5EF4-FFF2-40B4-BE49-F238E27FC236}">
                <a16:creationId xmlns="" xmlns:a16="http://schemas.microsoft.com/office/drawing/2014/main" id="{73C66086-FD10-ED40-BC69-F7FCE54B999D}"/>
              </a:ext>
            </a:extLst>
          </p:cNvPr>
          <p:cNvSpPr txBox="1"/>
          <p:nvPr/>
        </p:nvSpPr>
        <p:spPr>
          <a:xfrm>
            <a:off x="3989868" y="1610426"/>
            <a:ext cx="4083928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900" b="1" dirty="0">
                <a:solidFill>
                  <a:schemeClr val="accent1"/>
                </a:solidFill>
              </a:rPr>
              <a:t>Generación</a:t>
            </a:r>
            <a:r>
              <a:rPr lang="es-GT" sz="1900" dirty="0">
                <a:solidFill>
                  <a:schemeClr val="accent1"/>
                </a:solidFill>
              </a:rPr>
              <a:t> </a:t>
            </a:r>
            <a:endParaRPr lang="es-GT" sz="1900" dirty="0" smtClean="0">
              <a:solidFill>
                <a:schemeClr val="accent1"/>
              </a:solidFill>
            </a:endParaRPr>
          </a:p>
          <a:p>
            <a:r>
              <a:rPr lang="es-GT" sz="1900" dirty="0" smtClean="0">
                <a:solidFill>
                  <a:schemeClr val="accent1"/>
                </a:solidFill>
              </a:rPr>
              <a:t>1,700 </a:t>
            </a:r>
            <a:r>
              <a:rPr lang="es-GT" sz="1900" dirty="0">
                <a:solidFill>
                  <a:schemeClr val="accent1"/>
                </a:solidFill>
              </a:rPr>
              <a:t>empleos durante la construcción    (3 años) y 800 empleos durante la operación </a:t>
            </a:r>
            <a:r>
              <a:rPr lang="es-GT" sz="1900" dirty="0" smtClean="0">
                <a:solidFill>
                  <a:schemeClr val="accent1"/>
                </a:solidFill>
              </a:rPr>
              <a:t>(</a:t>
            </a:r>
            <a:r>
              <a:rPr lang="es-GT" sz="1900" dirty="0">
                <a:solidFill>
                  <a:schemeClr val="accent1"/>
                </a:solidFill>
              </a:rPr>
              <a:t>22 años).</a:t>
            </a:r>
          </a:p>
          <a:p>
            <a:endParaRPr lang="es-GT" sz="1900" b="1" dirty="0" smtClean="0">
              <a:solidFill>
                <a:schemeClr val="accent1"/>
              </a:solidFill>
            </a:endParaRPr>
          </a:p>
          <a:p>
            <a:r>
              <a:rPr lang="es-GT" sz="1900" b="1" dirty="0" smtClean="0">
                <a:solidFill>
                  <a:schemeClr val="accent1"/>
                </a:solidFill>
              </a:rPr>
              <a:t>Beneficios</a:t>
            </a:r>
            <a:endParaRPr lang="es-GT" sz="1900" b="1" dirty="0">
              <a:solidFill>
                <a:schemeClr val="accent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GT" sz="1900" dirty="0" smtClean="0">
                <a:solidFill>
                  <a:schemeClr val="accent1"/>
                </a:solidFill>
              </a:rPr>
              <a:t>Beneficio a 15,000 </a:t>
            </a:r>
            <a:r>
              <a:rPr lang="es-GT" sz="1900" dirty="0">
                <a:solidFill>
                  <a:schemeClr val="accent1"/>
                </a:solidFill>
              </a:rPr>
              <a:t>usuarios de la autopista y a 300,000 habitantes de las comunidades cercanas</a:t>
            </a:r>
            <a:r>
              <a:rPr lang="es-GT" sz="1900" dirty="0" smtClean="0">
                <a:solidFill>
                  <a:schemeClr val="accent1"/>
                </a:solidFill>
              </a:rPr>
              <a:t>.</a:t>
            </a:r>
            <a:endParaRPr lang="es-GT" sz="1900" dirty="0">
              <a:solidFill>
                <a:schemeClr val="accent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GT" sz="1900" dirty="0">
                <a:solidFill>
                  <a:schemeClr val="accent1"/>
                </a:solidFill>
              </a:rPr>
              <a:t>Mayor seguridad a usuarios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GT" sz="1900" dirty="0" smtClean="0">
                <a:solidFill>
                  <a:schemeClr val="accent1"/>
                </a:solidFill>
              </a:rPr>
              <a:t>Reducción </a:t>
            </a:r>
            <a:r>
              <a:rPr lang="es-GT" sz="1900" dirty="0">
                <a:solidFill>
                  <a:schemeClr val="accent1"/>
                </a:solidFill>
              </a:rPr>
              <a:t>de tiempos </a:t>
            </a:r>
          </a:p>
          <a:p>
            <a:r>
              <a:rPr lang="es-GT" sz="1900" dirty="0">
                <a:solidFill>
                  <a:schemeClr val="accent1"/>
                </a:solidFill>
              </a:rPr>
              <a:t>       carga y en </a:t>
            </a:r>
            <a:r>
              <a:rPr lang="es-GT" sz="1900" dirty="0" smtClean="0">
                <a:solidFill>
                  <a:schemeClr val="accent1"/>
                </a:solidFill>
              </a:rPr>
              <a:t>tránsito</a:t>
            </a:r>
            <a:endParaRPr lang="es-GT" sz="1900" dirty="0">
              <a:solidFill>
                <a:schemeClr val="accent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GT" sz="1900" dirty="0">
                <a:solidFill>
                  <a:schemeClr val="accent1"/>
                </a:solidFill>
              </a:rPr>
              <a:t>Aumento de turismo y competitividad de la </a:t>
            </a:r>
            <a:r>
              <a:rPr lang="es-GT" sz="1900" dirty="0" smtClean="0">
                <a:solidFill>
                  <a:schemeClr val="accent1"/>
                </a:solidFill>
              </a:rPr>
              <a:t>región</a:t>
            </a:r>
          </a:p>
          <a:p>
            <a:r>
              <a:rPr lang="es-GT" sz="1900" b="1" dirty="0" smtClean="0">
                <a:solidFill>
                  <a:schemeClr val="accent1"/>
                </a:solidFill>
              </a:rPr>
              <a:t>Costo </a:t>
            </a:r>
          </a:p>
          <a:p>
            <a:r>
              <a:rPr lang="es-GT" sz="1900" dirty="0" smtClean="0">
                <a:solidFill>
                  <a:schemeClr val="accent1"/>
                </a:solidFill>
              </a:rPr>
              <a:t>$80 millones </a:t>
            </a:r>
            <a:endParaRPr lang="es-GT" sz="1900" dirty="0">
              <a:solidFill>
                <a:schemeClr val="accent1"/>
              </a:solidFill>
            </a:endParaRPr>
          </a:p>
          <a:p>
            <a:pPr marL="285750" indent="-285750">
              <a:buFontTx/>
              <a:buChar char="-"/>
            </a:pPr>
            <a:endParaRPr lang="es-GT" sz="1900" dirty="0">
              <a:solidFill>
                <a:schemeClr val="accent1"/>
              </a:solidFill>
            </a:endParaRPr>
          </a:p>
        </p:txBody>
      </p:sp>
      <p:sp>
        <p:nvSpPr>
          <p:cNvPr id="12" name="Marcador de número de diapositiva 17">
            <a:extLst>
              <a:ext uri="{FF2B5EF4-FFF2-40B4-BE49-F238E27FC236}">
                <a16:creationId xmlns="" xmlns:a16="http://schemas.microsoft.com/office/drawing/2014/main" id="{EB1A3B80-24B3-794A-8524-AF72F30FE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51738" y="6356351"/>
            <a:ext cx="2057400" cy="365125"/>
          </a:xfrm>
        </p:spPr>
        <p:txBody>
          <a:bodyPr/>
          <a:lstStyle/>
          <a:p>
            <a:fld id="{731C1703-1B71-0B45-A779-2A969E16746C}" type="slidenum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084055" y="1270266"/>
            <a:ext cx="2705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dirty="0" smtClean="0"/>
              <a:t>AEPQ Autopista </a:t>
            </a:r>
          </a:p>
          <a:p>
            <a:pPr algn="ctr"/>
            <a:r>
              <a:rPr lang="es-GT" dirty="0" smtClean="0"/>
              <a:t>Escuintla – Puerto Quetzal</a:t>
            </a: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268693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1133B019-D2EF-4646-B5E8-3BE2A0951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1703-1B71-0B45-A779-2A969E16746C}" type="slidenum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s-G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uadroTexto 7">
            <a:extLst>
              <a:ext uri="{FF2B5EF4-FFF2-40B4-BE49-F238E27FC236}">
                <a16:creationId xmlns="" xmlns:a16="http://schemas.microsoft.com/office/drawing/2014/main" id="{AB27F34C-821D-4041-94E0-D8BD0EC16C98}"/>
              </a:ext>
            </a:extLst>
          </p:cNvPr>
          <p:cNvSpPr txBox="1"/>
          <p:nvPr/>
        </p:nvSpPr>
        <p:spPr>
          <a:xfrm>
            <a:off x="3989867" y="1586779"/>
            <a:ext cx="4753079" cy="5824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b="1" dirty="0">
                <a:solidFill>
                  <a:schemeClr val="accent1"/>
                </a:solidFill>
              </a:rPr>
              <a:t>Generación</a:t>
            </a:r>
            <a:r>
              <a:rPr lang="es-GT" sz="2000" dirty="0">
                <a:solidFill>
                  <a:schemeClr val="accent1"/>
                </a:solidFill>
              </a:rPr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GT" sz="1950" dirty="0" smtClean="0">
                <a:solidFill>
                  <a:schemeClr val="accent1"/>
                </a:solidFill>
              </a:rPr>
              <a:t>3,500 </a:t>
            </a:r>
            <a:r>
              <a:rPr lang="es-GT" sz="1950" dirty="0">
                <a:solidFill>
                  <a:schemeClr val="accent1"/>
                </a:solidFill>
              </a:rPr>
              <a:t>empleos durante la construcción    (4 años) y 1,500 empleos durante la operación </a:t>
            </a:r>
          </a:p>
          <a:p>
            <a:r>
              <a:rPr lang="es-GT" sz="1950" dirty="0">
                <a:solidFill>
                  <a:schemeClr val="accent1"/>
                </a:solidFill>
              </a:rPr>
              <a:t>      (</a:t>
            </a:r>
            <a:r>
              <a:rPr lang="es-GT" sz="1950" dirty="0" smtClean="0">
                <a:solidFill>
                  <a:schemeClr val="accent1"/>
                </a:solidFill>
              </a:rPr>
              <a:t>26 </a:t>
            </a:r>
            <a:r>
              <a:rPr lang="es-GT" sz="1950" dirty="0">
                <a:solidFill>
                  <a:schemeClr val="accent1"/>
                </a:solidFill>
              </a:rPr>
              <a:t>años</a:t>
            </a:r>
            <a:r>
              <a:rPr lang="es-GT" sz="1950" dirty="0" smtClean="0">
                <a:solidFill>
                  <a:schemeClr val="accent1"/>
                </a:solidFill>
              </a:rPr>
              <a:t>).</a:t>
            </a:r>
          </a:p>
          <a:p>
            <a:r>
              <a:rPr lang="es-GT" sz="2000" b="1" dirty="0" smtClean="0">
                <a:solidFill>
                  <a:schemeClr val="accent1"/>
                </a:solidFill>
              </a:rPr>
              <a:t>Beneficios</a:t>
            </a:r>
            <a:endParaRPr lang="es-GT" sz="1950" dirty="0">
              <a:solidFill>
                <a:schemeClr val="accent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GT" sz="1950" dirty="0" smtClean="0">
                <a:solidFill>
                  <a:schemeClr val="accent1"/>
                </a:solidFill>
              </a:rPr>
              <a:t>Beneficiará </a:t>
            </a:r>
            <a:r>
              <a:rPr lang="es-GT" sz="1950" dirty="0">
                <a:solidFill>
                  <a:schemeClr val="accent1"/>
                </a:solidFill>
              </a:rPr>
              <a:t>a 252,000 usuarios el primer año.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GT" sz="1950" dirty="0" smtClean="0">
                <a:solidFill>
                  <a:schemeClr val="accent1"/>
                </a:solidFill>
              </a:rPr>
              <a:t>Reducción </a:t>
            </a:r>
            <a:r>
              <a:rPr lang="es-GT" sz="1950" dirty="0">
                <a:solidFill>
                  <a:schemeClr val="accent1"/>
                </a:solidFill>
              </a:rPr>
              <a:t>en 82 millones de horas en el transporte público por año, generando un beneficio de Q659M al año.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GT" sz="1950" dirty="0" smtClean="0">
                <a:solidFill>
                  <a:schemeClr val="accent1"/>
                </a:solidFill>
              </a:rPr>
              <a:t>Reducción </a:t>
            </a:r>
            <a:r>
              <a:rPr lang="es-GT" sz="1950" dirty="0">
                <a:solidFill>
                  <a:schemeClr val="accent1"/>
                </a:solidFill>
              </a:rPr>
              <a:t>de accidentes de tránsito , contaminación ambiental  y acústica; generando  un ahorro de 1.6 millones de tons de  Co2 (bonos de carbono</a:t>
            </a:r>
            <a:r>
              <a:rPr lang="es-GT" sz="1950" dirty="0" smtClean="0">
                <a:solidFill>
                  <a:schemeClr val="accent1"/>
                </a:solidFill>
              </a:rPr>
              <a:t>)</a:t>
            </a:r>
          </a:p>
          <a:p>
            <a:r>
              <a:rPr lang="es-GT" sz="2000" b="1" dirty="0">
                <a:solidFill>
                  <a:schemeClr val="accent1"/>
                </a:solidFill>
              </a:rPr>
              <a:t>Costo </a:t>
            </a:r>
          </a:p>
          <a:p>
            <a:r>
              <a:rPr lang="es-GT" sz="2000" dirty="0" smtClean="0">
                <a:solidFill>
                  <a:schemeClr val="accent1"/>
                </a:solidFill>
              </a:rPr>
              <a:t>$772 </a:t>
            </a:r>
            <a:r>
              <a:rPr lang="es-GT" sz="2000" dirty="0">
                <a:solidFill>
                  <a:schemeClr val="accent1"/>
                </a:solidFill>
              </a:rPr>
              <a:t>millones</a:t>
            </a:r>
            <a:endParaRPr lang="es-GT" sz="1950" dirty="0">
              <a:solidFill>
                <a:schemeClr val="accent1"/>
              </a:solidFill>
            </a:endParaRPr>
          </a:p>
          <a:p>
            <a:pPr marL="285750" indent="-285750">
              <a:buFontTx/>
              <a:buChar char="-"/>
            </a:pPr>
            <a:endParaRPr lang="es-GT" sz="2000" dirty="0">
              <a:solidFill>
                <a:schemeClr val="accent1"/>
              </a:solidFill>
            </a:endParaRPr>
          </a:p>
          <a:p>
            <a:pPr marL="285750" indent="-285750">
              <a:buFontTx/>
              <a:buChar char="-"/>
            </a:pPr>
            <a:endParaRPr lang="es-GT" sz="1900" dirty="0">
              <a:solidFill>
                <a:schemeClr val="accent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1C8A99FA-4540-3D42-B500-42F6959B4CBE}"/>
              </a:ext>
            </a:extLst>
          </p:cNvPr>
          <p:cNvSpPr txBox="1"/>
          <p:nvPr/>
        </p:nvSpPr>
        <p:spPr>
          <a:xfrm>
            <a:off x="447598" y="244377"/>
            <a:ext cx="853869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28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b) </a:t>
            </a:r>
            <a:r>
              <a:rPr lang="es-ES" sz="30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Programa </a:t>
            </a:r>
            <a:r>
              <a:rPr lang="es-ES" sz="3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ejecución mediante Portafolio de Proyectos Alianzas Público Privadas APP </a:t>
            </a:r>
            <a:endParaRPr lang="es-GT" sz="3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00B0224C-E074-9D40-93F5-1AADA837CE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23" t="431" r="50000" b="-405"/>
          <a:stretch/>
        </p:blipFill>
        <p:spPr>
          <a:xfrm>
            <a:off x="1009404" y="1897284"/>
            <a:ext cx="2742448" cy="418117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084055" y="1270266"/>
            <a:ext cx="2705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dirty="0" err="1" smtClean="0"/>
              <a:t>MetroRiel</a:t>
            </a:r>
            <a:r>
              <a:rPr lang="es-GT" dirty="0" smtClean="0"/>
              <a:t> </a:t>
            </a: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306849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1703-1B71-0B45-A779-2A969E16746C}" type="slidenum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s-G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uadroTexto 7">
            <a:extLst>
              <a:ext uri="{FF2B5EF4-FFF2-40B4-BE49-F238E27FC236}">
                <a16:creationId xmlns="" xmlns:a16="http://schemas.microsoft.com/office/drawing/2014/main" id="{73C66086-FD10-ED40-BC69-F7FCE54B999D}"/>
              </a:ext>
            </a:extLst>
          </p:cNvPr>
          <p:cNvSpPr txBox="1"/>
          <p:nvPr/>
        </p:nvSpPr>
        <p:spPr>
          <a:xfrm>
            <a:off x="4024865" y="1477038"/>
            <a:ext cx="463787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b="1" dirty="0">
                <a:solidFill>
                  <a:schemeClr val="accent1"/>
                </a:solidFill>
              </a:rPr>
              <a:t>Generación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GT" sz="1900" dirty="0" smtClean="0">
                <a:solidFill>
                  <a:schemeClr val="accent1"/>
                </a:solidFill>
              </a:rPr>
              <a:t>4,562 </a:t>
            </a:r>
            <a:r>
              <a:rPr lang="es-GT" sz="1900" dirty="0">
                <a:solidFill>
                  <a:schemeClr val="accent1"/>
                </a:solidFill>
              </a:rPr>
              <a:t>empleos durante la construcción    (2 años) y 79 empleos en Metters &amp; Greeters</a:t>
            </a:r>
            <a:r>
              <a:rPr lang="es-GT" sz="1900" dirty="0" smtClean="0">
                <a:solidFill>
                  <a:schemeClr val="accent1"/>
                </a:solidFill>
              </a:rPr>
              <a:t>.</a:t>
            </a:r>
          </a:p>
          <a:p>
            <a:r>
              <a:rPr lang="es-GT" sz="1900" dirty="0" smtClean="0">
                <a:solidFill>
                  <a:schemeClr val="accent1"/>
                </a:solidFill>
              </a:rPr>
              <a:t> </a:t>
            </a:r>
            <a:r>
              <a:rPr lang="es-GT" sz="2000" b="1" dirty="0" smtClean="0">
                <a:solidFill>
                  <a:schemeClr val="accent1"/>
                </a:solidFill>
              </a:rPr>
              <a:t>Beneficios</a:t>
            </a:r>
            <a:endParaRPr lang="es-GT" sz="1900" dirty="0">
              <a:solidFill>
                <a:schemeClr val="accent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GT" sz="1900" dirty="0" smtClean="0">
                <a:solidFill>
                  <a:schemeClr val="accent1"/>
                </a:solidFill>
              </a:rPr>
              <a:t>Aumento </a:t>
            </a:r>
            <a:r>
              <a:rPr lang="es-GT" sz="1900" dirty="0">
                <a:solidFill>
                  <a:schemeClr val="accent1"/>
                </a:solidFill>
              </a:rPr>
              <a:t>de 3.1 millones de pasajeros a 7.5 millones anuales según la capacidad de la terminal.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GT" sz="1900" dirty="0" smtClean="0">
                <a:solidFill>
                  <a:schemeClr val="accent1"/>
                </a:solidFill>
              </a:rPr>
              <a:t>Atenderá a </a:t>
            </a:r>
            <a:r>
              <a:rPr lang="es-GT" sz="1900" dirty="0">
                <a:solidFill>
                  <a:schemeClr val="accent1"/>
                </a:solidFill>
              </a:rPr>
              <a:t>3.1 millones de pasajeros y a 16M de habitantes del país.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GT" sz="1900" dirty="0" smtClean="0">
                <a:solidFill>
                  <a:schemeClr val="accent1"/>
                </a:solidFill>
              </a:rPr>
              <a:t>Sistema </a:t>
            </a:r>
            <a:r>
              <a:rPr lang="es-GT" sz="1900" dirty="0">
                <a:solidFill>
                  <a:schemeClr val="accent1"/>
                </a:solidFill>
              </a:rPr>
              <a:t>de seguridad, modernización y   </a:t>
            </a:r>
          </a:p>
          <a:p>
            <a:r>
              <a:rPr lang="es-GT" sz="1900" dirty="0">
                <a:solidFill>
                  <a:schemeClr val="accent1"/>
                </a:solidFill>
              </a:rPr>
              <a:t>       mantenimiento del aeropuerto.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GT" sz="1900" dirty="0" smtClean="0">
                <a:solidFill>
                  <a:schemeClr val="accent1"/>
                </a:solidFill>
              </a:rPr>
              <a:t>Incremento </a:t>
            </a:r>
            <a:r>
              <a:rPr lang="es-GT" sz="1900" dirty="0">
                <a:solidFill>
                  <a:schemeClr val="accent1"/>
                </a:solidFill>
              </a:rPr>
              <a:t>de la conectividad y    </a:t>
            </a:r>
            <a:r>
              <a:rPr lang="es-GT" sz="1900" dirty="0" smtClean="0">
                <a:solidFill>
                  <a:schemeClr val="accent1"/>
                </a:solidFill>
              </a:rPr>
              <a:t>actividad </a:t>
            </a:r>
            <a:r>
              <a:rPr lang="es-GT" sz="1900" dirty="0">
                <a:solidFill>
                  <a:schemeClr val="accent1"/>
                </a:solidFill>
              </a:rPr>
              <a:t>económica del país</a:t>
            </a:r>
          </a:p>
          <a:p>
            <a:r>
              <a:rPr lang="es-GT" sz="2000" b="1" dirty="0">
                <a:solidFill>
                  <a:schemeClr val="accent1"/>
                </a:solidFill>
              </a:rPr>
              <a:t>Costo </a:t>
            </a:r>
          </a:p>
          <a:p>
            <a:r>
              <a:rPr lang="es-GT" sz="1900" dirty="0">
                <a:solidFill>
                  <a:schemeClr val="accent1"/>
                </a:solidFill>
              </a:rPr>
              <a:t>$</a:t>
            </a:r>
            <a:r>
              <a:rPr lang="es-GT" sz="1900" dirty="0" smtClean="0">
                <a:solidFill>
                  <a:schemeClr val="accent1"/>
                </a:solidFill>
              </a:rPr>
              <a:t>120 </a:t>
            </a:r>
            <a:r>
              <a:rPr lang="es-GT" sz="1900" dirty="0">
                <a:solidFill>
                  <a:schemeClr val="accent1"/>
                </a:solidFill>
              </a:rPr>
              <a:t>millones </a:t>
            </a:r>
          </a:p>
        </p:txBody>
      </p:sp>
      <p:pic>
        <p:nvPicPr>
          <p:cNvPr id="9" name="Imagen 9">
            <a:extLst>
              <a:ext uri="{FF2B5EF4-FFF2-40B4-BE49-F238E27FC236}">
                <a16:creationId xmlns="" xmlns:a16="http://schemas.microsoft.com/office/drawing/2014/main" id="{97194D1D-AB3F-814E-A902-805ED63AAF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339" y="2011584"/>
            <a:ext cx="2727987" cy="4124647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D1F23A94-6A03-0C43-9447-9BCDDBA12C07}"/>
              </a:ext>
            </a:extLst>
          </p:cNvPr>
          <p:cNvSpPr txBox="1"/>
          <p:nvPr/>
        </p:nvSpPr>
        <p:spPr>
          <a:xfrm>
            <a:off x="447598" y="244377"/>
            <a:ext cx="853869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28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b) </a:t>
            </a:r>
            <a:r>
              <a:rPr lang="es-ES" sz="30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Programa </a:t>
            </a:r>
            <a:r>
              <a:rPr lang="es-ES" sz="3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ejecución mediante Portafolio de Proyectos Alianzas Público Privadas APP </a:t>
            </a:r>
            <a:endParaRPr lang="es-GT" sz="3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025582" y="1270266"/>
            <a:ext cx="270549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dirty="0" smtClean="0"/>
              <a:t>AILA</a:t>
            </a:r>
          </a:p>
          <a:p>
            <a:pPr algn="ctr"/>
            <a:r>
              <a:rPr lang="es-GT" sz="1400" dirty="0" smtClean="0"/>
              <a:t>Modernización, eficiencia y</a:t>
            </a:r>
          </a:p>
          <a:p>
            <a:pPr algn="ctr"/>
            <a:r>
              <a:rPr lang="es-GT" sz="1400" dirty="0" smtClean="0"/>
              <a:t>seguridad del aeropuerto</a:t>
            </a:r>
            <a:endParaRPr lang="es-GT" sz="1400" dirty="0"/>
          </a:p>
        </p:txBody>
      </p:sp>
    </p:spTree>
    <p:extLst>
      <p:ext uri="{BB962C8B-B14F-4D97-AF65-F5344CB8AC3E}">
        <p14:creationId xmlns:p14="http://schemas.microsoft.com/office/powerpoint/2010/main" val="144066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EAA2674E-B009-FF40-81F2-85EC964BF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1703-1B71-0B45-A779-2A969E16746C}" type="slidenum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s-G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5C721A37-E119-6343-8EE1-0EE27B524A79}"/>
              </a:ext>
            </a:extLst>
          </p:cNvPr>
          <p:cNvSpPr txBox="1"/>
          <p:nvPr/>
        </p:nvSpPr>
        <p:spPr>
          <a:xfrm>
            <a:off x="4087475" y="1609184"/>
            <a:ext cx="3773155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900" b="1" dirty="0" smtClean="0">
                <a:solidFill>
                  <a:schemeClr val="accent1"/>
                </a:solidFill>
              </a:rPr>
              <a:t>Generación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GT" sz="1900" dirty="0" smtClean="0">
                <a:solidFill>
                  <a:schemeClr val="accent1"/>
                </a:solidFill>
              </a:rPr>
              <a:t>3,000 </a:t>
            </a:r>
            <a:r>
              <a:rPr lang="es-GT" sz="1900" dirty="0">
                <a:solidFill>
                  <a:schemeClr val="accent1"/>
                </a:solidFill>
              </a:rPr>
              <a:t>empleos durante la construcción    (3 años) y 430 empleos  en la operación</a:t>
            </a:r>
          </a:p>
          <a:p>
            <a:r>
              <a:rPr lang="es-GT" sz="1900" dirty="0">
                <a:solidFill>
                  <a:schemeClr val="accent1"/>
                </a:solidFill>
              </a:rPr>
              <a:t>      (27 años).</a:t>
            </a:r>
          </a:p>
          <a:p>
            <a:r>
              <a:rPr lang="es-GT" sz="1900" b="1" dirty="0" smtClean="0">
                <a:solidFill>
                  <a:schemeClr val="accent1"/>
                </a:solidFill>
              </a:rPr>
              <a:t>Beneficios</a:t>
            </a:r>
            <a:r>
              <a:rPr lang="es-GT" sz="1900" dirty="0" smtClean="0">
                <a:solidFill>
                  <a:schemeClr val="accent1"/>
                </a:solidFill>
              </a:rPr>
              <a:t> </a:t>
            </a:r>
            <a:endParaRPr lang="es-GT" sz="1900" dirty="0">
              <a:solidFill>
                <a:schemeClr val="accent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GT" sz="1900" dirty="0">
                <a:solidFill>
                  <a:schemeClr val="accent1"/>
                </a:solidFill>
              </a:rPr>
              <a:t>Beneficiará a 12,000 funcionarios públicos y 3,000 usuarios públicos diarios de servicios y ventanillas únicas.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GT" sz="1900" dirty="0">
                <a:solidFill>
                  <a:schemeClr val="accent1"/>
                </a:solidFill>
              </a:rPr>
              <a:t>Q234M de ahorro anual en arrendamiento, seguridad y </a:t>
            </a:r>
            <a:r>
              <a:rPr lang="es-GT" sz="1900" dirty="0" smtClean="0">
                <a:solidFill>
                  <a:schemeClr val="accent1"/>
                </a:solidFill>
              </a:rPr>
              <a:t>vigilancia.</a:t>
            </a:r>
            <a:endParaRPr lang="es-GT" sz="1900" dirty="0">
              <a:solidFill>
                <a:schemeClr val="accent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GT" sz="1900" dirty="0" smtClean="0">
                <a:solidFill>
                  <a:schemeClr val="accent1"/>
                </a:solidFill>
              </a:rPr>
              <a:t>Inversión </a:t>
            </a:r>
            <a:r>
              <a:rPr lang="es-GT" sz="1900" dirty="0">
                <a:solidFill>
                  <a:schemeClr val="accent1"/>
                </a:solidFill>
              </a:rPr>
              <a:t>en la recuperación del patrimonio  del país </a:t>
            </a:r>
          </a:p>
          <a:p>
            <a:r>
              <a:rPr lang="es-GT" sz="1900" b="1" dirty="0" smtClean="0">
                <a:solidFill>
                  <a:schemeClr val="accent1"/>
                </a:solidFill>
              </a:rPr>
              <a:t>Costo </a:t>
            </a:r>
          </a:p>
          <a:p>
            <a:r>
              <a:rPr lang="es-GT" sz="1900" dirty="0" smtClean="0">
                <a:solidFill>
                  <a:schemeClr val="accent1"/>
                </a:solidFill>
              </a:rPr>
              <a:t>$240 millones </a:t>
            </a:r>
            <a:endParaRPr lang="es-GT" sz="1900" dirty="0">
              <a:solidFill>
                <a:schemeClr val="accent1"/>
              </a:solidFill>
            </a:endParaRPr>
          </a:p>
          <a:p>
            <a:endParaRPr lang="es-GT" sz="1900" dirty="0">
              <a:solidFill>
                <a:schemeClr val="accent1"/>
              </a:solidFill>
            </a:endParaRPr>
          </a:p>
          <a:p>
            <a:pPr marL="285750" indent="-285750">
              <a:buFontTx/>
              <a:buChar char="-"/>
            </a:pPr>
            <a:endParaRPr lang="es-GT" sz="1900" dirty="0">
              <a:solidFill>
                <a:schemeClr val="accent1"/>
              </a:solidFill>
            </a:endParaRPr>
          </a:p>
          <a:p>
            <a:pPr marL="285750" indent="-285750">
              <a:buFontTx/>
              <a:buChar char="-"/>
            </a:pPr>
            <a:endParaRPr lang="es-GT" sz="1900" dirty="0">
              <a:solidFill>
                <a:schemeClr val="accent1"/>
              </a:solidFill>
            </a:endParaRPr>
          </a:p>
          <a:p>
            <a:pPr marL="285750" indent="-285750">
              <a:buFontTx/>
              <a:buChar char="-"/>
            </a:pPr>
            <a:endParaRPr lang="es-GT" sz="1900" dirty="0">
              <a:solidFill>
                <a:schemeClr val="accent1"/>
              </a:solidFill>
            </a:endParaRPr>
          </a:p>
        </p:txBody>
      </p:sp>
      <p:pic>
        <p:nvPicPr>
          <p:cNvPr id="6" name="Imagen 11">
            <a:extLst>
              <a:ext uri="{FF2B5EF4-FFF2-40B4-BE49-F238E27FC236}">
                <a16:creationId xmlns="" xmlns:a16="http://schemas.microsoft.com/office/drawing/2014/main" id="{A496B6B6-1E40-5944-9112-8AC2B0AE92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339" y="1890442"/>
            <a:ext cx="2737648" cy="416006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3340E248-CF09-BE44-9F69-6A005FC612D6}"/>
              </a:ext>
            </a:extLst>
          </p:cNvPr>
          <p:cNvSpPr txBox="1"/>
          <p:nvPr/>
        </p:nvSpPr>
        <p:spPr>
          <a:xfrm>
            <a:off x="447598" y="244377"/>
            <a:ext cx="853869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28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b) </a:t>
            </a:r>
            <a:r>
              <a:rPr lang="es-ES" sz="30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Programa </a:t>
            </a:r>
            <a:r>
              <a:rPr lang="es-ES" sz="3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ejecución mediante Portafolio de Proyectos Alianzas Público Privadas APP </a:t>
            </a:r>
            <a:endParaRPr lang="es-GT" sz="3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771525" y="1270266"/>
            <a:ext cx="331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dirty="0" smtClean="0"/>
              <a:t>CAE </a:t>
            </a:r>
          </a:p>
          <a:p>
            <a:pPr algn="ctr"/>
            <a:r>
              <a:rPr lang="es-GT" dirty="0" smtClean="0"/>
              <a:t>Centro Administrativo del Estado</a:t>
            </a:r>
          </a:p>
        </p:txBody>
      </p:sp>
    </p:spTree>
    <p:extLst>
      <p:ext uri="{BB962C8B-B14F-4D97-AF65-F5344CB8AC3E}">
        <p14:creationId xmlns:p14="http://schemas.microsoft.com/office/powerpoint/2010/main" val="70840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9B50151C-97C1-754B-97AF-CCAE4D3132C9}"/>
              </a:ext>
            </a:extLst>
          </p:cNvPr>
          <p:cNvSpPr txBox="1"/>
          <p:nvPr/>
        </p:nvSpPr>
        <p:spPr>
          <a:xfrm>
            <a:off x="459560" y="576428"/>
            <a:ext cx="164474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3400" b="1" dirty="0">
                <a:solidFill>
                  <a:srgbClr val="4472C4">
                    <a:lumMod val="75000"/>
                  </a:srgbClr>
                </a:solidFill>
                <a:cs typeface="Calibri" panose="020F0502020204030204" pitchFamily="34" charset="0"/>
              </a:rPr>
              <a:t>ÍNDICE</a:t>
            </a:r>
            <a:endParaRPr lang="es-GT" sz="3400" dirty="0">
              <a:solidFill>
                <a:prstClr val="black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FEC9580E-506E-AD4B-83D2-2FCA8B72683E}"/>
              </a:ext>
            </a:extLst>
          </p:cNvPr>
          <p:cNvSpPr txBox="1"/>
          <p:nvPr/>
        </p:nvSpPr>
        <p:spPr>
          <a:xfrm>
            <a:off x="2543212" y="739014"/>
            <a:ext cx="582701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GT" sz="2800" b="1" dirty="0">
                <a:solidFill>
                  <a:srgbClr val="4472C4">
                    <a:lumMod val="75000"/>
                  </a:srgbClr>
                </a:solidFill>
                <a:cs typeface="Calibri" panose="020F0502020204030204" pitchFamily="34" charset="0"/>
              </a:rPr>
              <a:t>Estabilidad económica y manejo prudente de la deuda</a:t>
            </a:r>
          </a:p>
          <a:p>
            <a:pPr marL="514350" indent="-514350">
              <a:buFont typeface="+mj-lt"/>
              <a:buAutoNum type="arabicPeriod"/>
            </a:pPr>
            <a:endParaRPr lang="es-GT" sz="2800" b="1" dirty="0">
              <a:solidFill>
                <a:srgbClr val="4472C4">
                  <a:lumMod val="75000"/>
                </a:srgbClr>
              </a:solidFill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s-GT" sz="2800" b="1" dirty="0">
                <a:solidFill>
                  <a:srgbClr val="4472C4">
                    <a:lumMod val="75000"/>
                  </a:srgbClr>
                </a:solidFill>
                <a:cs typeface="Calibri" panose="020F0502020204030204" pitchFamily="34" charset="0"/>
              </a:rPr>
              <a:t>Brecha social y brecha de infraestructura </a:t>
            </a:r>
          </a:p>
          <a:p>
            <a:pPr marL="514350" indent="-514350">
              <a:buFont typeface="+mj-lt"/>
              <a:buAutoNum type="arabicPeriod"/>
            </a:pPr>
            <a:endParaRPr lang="es-GT" sz="2800" b="1" dirty="0">
              <a:solidFill>
                <a:srgbClr val="4472C4">
                  <a:lumMod val="75000"/>
                </a:srgbClr>
              </a:solidFill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s-GT" sz="2800" b="1" dirty="0" smtClean="0">
                <a:solidFill>
                  <a:srgbClr val="4472C4">
                    <a:lumMod val="75000"/>
                  </a:srgbClr>
                </a:solidFill>
                <a:cs typeface="Calibri" panose="020F0502020204030204" pitchFamily="34" charset="0"/>
              </a:rPr>
              <a:t>Portafolio</a:t>
            </a:r>
          </a:p>
          <a:p>
            <a:pPr marL="514350" indent="-514350">
              <a:buFont typeface="+mj-lt"/>
              <a:buAutoNum type="arabicPeriod"/>
            </a:pPr>
            <a:endParaRPr lang="es-GT" sz="2800" b="1" dirty="0">
              <a:solidFill>
                <a:srgbClr val="4472C4">
                  <a:lumMod val="75000"/>
                </a:srgbClr>
              </a:solidFill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s-GT" sz="2800" b="1" dirty="0">
                <a:solidFill>
                  <a:srgbClr val="4472C4">
                    <a:lumMod val="75000"/>
                  </a:srgbClr>
                </a:solidFill>
                <a:cs typeface="Calibri" panose="020F0502020204030204" pitchFamily="34" charset="0"/>
              </a:rPr>
              <a:t>Mecanismo que facilita la implementación </a:t>
            </a:r>
          </a:p>
          <a:p>
            <a:pPr marL="514350" indent="-514350">
              <a:buFont typeface="+mj-lt"/>
              <a:buAutoNum type="arabicPeriod"/>
            </a:pPr>
            <a:endParaRPr lang="es-GT" sz="2800" b="1" dirty="0">
              <a:solidFill>
                <a:srgbClr val="4472C4">
                  <a:lumMod val="75000"/>
                </a:srgbClr>
              </a:solidFill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s-GT" sz="2800" b="1" dirty="0">
                <a:solidFill>
                  <a:srgbClr val="4472C4">
                    <a:lumMod val="75000"/>
                  </a:srgbClr>
                </a:solidFill>
                <a:cs typeface="Calibri" panose="020F0502020204030204" pitchFamily="34" charset="0"/>
              </a:rPr>
              <a:t>Dinámica económica</a:t>
            </a:r>
          </a:p>
          <a:p>
            <a:pPr marL="514350" indent="-514350">
              <a:buFont typeface="+mj-lt"/>
              <a:buAutoNum type="arabicPeriod"/>
            </a:pPr>
            <a:endParaRPr lang="es-GT" sz="2800" b="1" dirty="0">
              <a:solidFill>
                <a:srgbClr val="4472C4">
                  <a:lumMod val="75000"/>
                </a:srgbClr>
              </a:solidFill>
              <a:cs typeface="Calibri" panose="020F0502020204030204" pitchFamily="34" charset="0"/>
            </a:endParaRPr>
          </a:p>
        </p:txBody>
      </p:sp>
      <p:sp>
        <p:nvSpPr>
          <p:cNvPr id="18" name="Marcador de número de diapositiva 17">
            <a:extLst>
              <a:ext uri="{FF2B5EF4-FFF2-40B4-BE49-F238E27FC236}">
                <a16:creationId xmlns="" xmlns:a16="http://schemas.microsoft.com/office/drawing/2014/main" id="{598511C3-3403-704C-B1C9-068F5A71C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51738" y="6356351"/>
            <a:ext cx="2057400" cy="365125"/>
          </a:xfrm>
        </p:spPr>
        <p:txBody>
          <a:bodyPr/>
          <a:lstStyle/>
          <a:p>
            <a:fld id="{731C1703-1B71-0B45-A779-2A969E16746C}" type="slidenum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32" name="Conector recto 31">
            <a:extLst>
              <a:ext uri="{FF2B5EF4-FFF2-40B4-BE49-F238E27FC236}">
                <a16:creationId xmlns="" xmlns:a16="http://schemas.microsoft.com/office/drawing/2014/main" id="{186A3E35-881B-8741-9366-F3E12DA1618D}"/>
              </a:ext>
            </a:extLst>
          </p:cNvPr>
          <p:cNvCxnSpPr>
            <a:cxnSpLocks/>
          </p:cNvCxnSpPr>
          <p:nvPr/>
        </p:nvCxnSpPr>
        <p:spPr>
          <a:xfrm>
            <a:off x="2087782" y="716002"/>
            <a:ext cx="0" cy="5987186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661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1703-1B71-0B45-A779-2A969E16746C}" type="slidenum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s-G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Imagen 13">
            <a:extLst>
              <a:ext uri="{FF2B5EF4-FFF2-40B4-BE49-F238E27FC236}">
                <a16:creationId xmlns="" xmlns:a16="http://schemas.microsoft.com/office/drawing/2014/main" id="{16066852-A985-D34E-8AC8-AB8B39C6D0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12"/>
          <a:stretch/>
        </p:blipFill>
        <p:spPr>
          <a:xfrm>
            <a:off x="809195" y="2134866"/>
            <a:ext cx="2785986" cy="422996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C0CE5E07-1F9D-8F4E-84F9-5C5B7D3BA3AF}"/>
              </a:ext>
            </a:extLst>
          </p:cNvPr>
          <p:cNvSpPr txBox="1"/>
          <p:nvPr/>
        </p:nvSpPr>
        <p:spPr>
          <a:xfrm>
            <a:off x="4087475" y="1369089"/>
            <a:ext cx="4703599" cy="5955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900" b="1" dirty="0" smtClean="0">
                <a:solidFill>
                  <a:schemeClr val="accent1"/>
                </a:solidFill>
              </a:rPr>
              <a:t>Generación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GT" sz="1900" dirty="0" smtClean="0">
                <a:solidFill>
                  <a:schemeClr val="accent1"/>
                </a:solidFill>
              </a:rPr>
              <a:t>3,800 </a:t>
            </a:r>
            <a:r>
              <a:rPr lang="es-GT" sz="1900" dirty="0">
                <a:solidFill>
                  <a:schemeClr val="accent1"/>
                </a:solidFill>
              </a:rPr>
              <a:t>empleos durante la construcción</a:t>
            </a:r>
            <a:r>
              <a:rPr lang="es-GT" sz="1900" dirty="0" smtClean="0">
                <a:solidFill>
                  <a:schemeClr val="accent1"/>
                </a:solidFill>
              </a:rPr>
              <a:t>.</a:t>
            </a:r>
          </a:p>
          <a:p>
            <a:endParaRPr lang="es-GT" sz="1900" dirty="0">
              <a:solidFill>
                <a:schemeClr val="accent1"/>
              </a:solidFill>
            </a:endParaRPr>
          </a:p>
          <a:p>
            <a:r>
              <a:rPr lang="es-GT" sz="1900" b="1" dirty="0" smtClean="0">
                <a:solidFill>
                  <a:schemeClr val="accent1"/>
                </a:solidFill>
              </a:rPr>
              <a:t>Beneficios</a:t>
            </a:r>
            <a:endParaRPr lang="es-GT" sz="1900" b="1" dirty="0">
              <a:solidFill>
                <a:schemeClr val="accent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GT" sz="1900" dirty="0">
                <a:solidFill>
                  <a:schemeClr val="accent1"/>
                </a:solidFill>
              </a:rPr>
              <a:t>Beneficiará a 13,400 pasajeros para el año 2030.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GT" sz="1900" dirty="0">
                <a:solidFill>
                  <a:schemeClr val="accent1"/>
                </a:solidFill>
              </a:rPr>
              <a:t>Ahorro de Q158M en gastos de operación del transporte colectivo</a:t>
            </a:r>
            <a:r>
              <a:rPr lang="es-GT" sz="1900" dirty="0" smtClean="0">
                <a:solidFill>
                  <a:schemeClr val="accent1"/>
                </a:solidFill>
              </a:rPr>
              <a:t>.</a:t>
            </a:r>
            <a:endParaRPr lang="es-GT" sz="1900" dirty="0">
              <a:solidFill>
                <a:schemeClr val="accent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GT" sz="1900" dirty="0" smtClean="0">
                <a:solidFill>
                  <a:schemeClr val="accent1"/>
                </a:solidFill>
              </a:rPr>
              <a:t>Q341M </a:t>
            </a:r>
            <a:r>
              <a:rPr lang="es-GT" sz="1900" dirty="0">
                <a:solidFill>
                  <a:schemeClr val="accent1"/>
                </a:solidFill>
              </a:rPr>
              <a:t>anuales de ahorro para beneficio de usuarios (gastos de vehículo privado y ahorro en tiempo de viaje</a:t>
            </a:r>
            <a:r>
              <a:rPr lang="es-GT" sz="1900" dirty="0" smtClean="0">
                <a:solidFill>
                  <a:schemeClr val="accent1"/>
                </a:solidFill>
              </a:rPr>
              <a:t>).</a:t>
            </a:r>
            <a:endParaRPr lang="es-GT" sz="1900" dirty="0">
              <a:solidFill>
                <a:schemeClr val="accent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GT" sz="1900" dirty="0">
                <a:solidFill>
                  <a:schemeClr val="accent1"/>
                </a:solidFill>
              </a:rPr>
              <a:t>Ahorro de Q216M anuales  en la mejora de accidentes y seguridad</a:t>
            </a:r>
            <a:r>
              <a:rPr lang="es-GT" sz="1900" dirty="0" smtClean="0">
                <a:solidFill>
                  <a:schemeClr val="accent1"/>
                </a:solidFill>
              </a:rPr>
              <a:t>.</a:t>
            </a:r>
            <a:endParaRPr lang="es-GT" sz="1900" dirty="0">
              <a:solidFill>
                <a:schemeClr val="accent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GT" sz="1900" dirty="0">
                <a:solidFill>
                  <a:schemeClr val="accent1"/>
                </a:solidFill>
              </a:rPr>
              <a:t>Ahorro de Q9M en beneficios medioambientales.</a:t>
            </a:r>
          </a:p>
          <a:p>
            <a:endParaRPr lang="es-GT" sz="2000" dirty="0">
              <a:solidFill>
                <a:schemeClr val="accent1"/>
              </a:solidFill>
            </a:endParaRPr>
          </a:p>
          <a:p>
            <a:endParaRPr lang="es-GT" sz="1900" dirty="0">
              <a:solidFill>
                <a:schemeClr val="accent1"/>
              </a:solidFill>
            </a:endParaRPr>
          </a:p>
          <a:p>
            <a:pPr marL="285750" indent="-285750">
              <a:buFontTx/>
              <a:buChar char="-"/>
            </a:pPr>
            <a:endParaRPr lang="es-GT" sz="1900" dirty="0">
              <a:solidFill>
                <a:schemeClr val="accent1"/>
              </a:solidFill>
            </a:endParaRPr>
          </a:p>
          <a:p>
            <a:pPr marL="285750" indent="-285750">
              <a:buFontTx/>
              <a:buChar char="-"/>
            </a:pPr>
            <a:endParaRPr lang="es-GT" sz="1900" dirty="0">
              <a:solidFill>
                <a:schemeClr val="accent1"/>
              </a:solidFill>
            </a:endParaRPr>
          </a:p>
          <a:p>
            <a:pPr marL="285750" indent="-285750">
              <a:buFontTx/>
              <a:buChar char="-"/>
            </a:pPr>
            <a:endParaRPr lang="es-GT" sz="1900" dirty="0">
              <a:solidFill>
                <a:schemeClr val="accent1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451DB2E0-BEAC-7049-A7BD-B7862C6D7ADF}"/>
              </a:ext>
            </a:extLst>
          </p:cNvPr>
          <p:cNvSpPr txBox="1"/>
          <p:nvPr/>
        </p:nvSpPr>
        <p:spPr>
          <a:xfrm>
            <a:off x="447598" y="244377"/>
            <a:ext cx="853869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28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b) </a:t>
            </a:r>
            <a:r>
              <a:rPr lang="es-ES" sz="30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Programa </a:t>
            </a:r>
            <a:r>
              <a:rPr lang="es-ES" sz="3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ejecución mediante Portafolio de Proyectos Alianzas Público Privadas APP </a:t>
            </a:r>
            <a:endParaRPr lang="es-GT" sz="3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85725" y="1270266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dirty="0" smtClean="0"/>
              <a:t>Sistema de Transporte Público Masivo </a:t>
            </a:r>
          </a:p>
          <a:p>
            <a:pPr algn="ctr"/>
            <a:r>
              <a:rPr lang="es-GT" dirty="0" smtClean="0"/>
              <a:t>Eje Oriente- Occidente del Área Metropolitana de Guatemala</a:t>
            </a:r>
          </a:p>
        </p:txBody>
      </p:sp>
    </p:spTree>
    <p:extLst>
      <p:ext uri="{BB962C8B-B14F-4D97-AF65-F5344CB8AC3E}">
        <p14:creationId xmlns:p14="http://schemas.microsoft.com/office/powerpoint/2010/main" val="216275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223C4840-88C5-A14E-AE81-6578F5807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1703-1B71-0B45-A779-2A969E16746C}" type="slidenum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s-G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ECA5F8B7-B93B-FB48-B860-1C8477A907EE}"/>
              </a:ext>
            </a:extLst>
          </p:cNvPr>
          <p:cNvSpPr txBox="1"/>
          <p:nvPr/>
        </p:nvSpPr>
        <p:spPr>
          <a:xfrm>
            <a:off x="3851419" y="1441132"/>
            <a:ext cx="4894239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900" b="1" dirty="0" smtClean="0">
                <a:solidFill>
                  <a:schemeClr val="accent1"/>
                </a:solidFill>
              </a:rPr>
              <a:t>Generación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GT" sz="1900" dirty="0" smtClean="0">
                <a:solidFill>
                  <a:schemeClr val="accent1"/>
                </a:solidFill>
              </a:rPr>
              <a:t>3,500 </a:t>
            </a:r>
            <a:r>
              <a:rPr lang="es-GT" sz="1900" dirty="0">
                <a:solidFill>
                  <a:schemeClr val="accent1"/>
                </a:solidFill>
              </a:rPr>
              <a:t>empleos durante la construcción    (4 años) y 1,500 empleos  en la operación</a:t>
            </a:r>
          </a:p>
          <a:p>
            <a:r>
              <a:rPr lang="es-GT" sz="1900" dirty="0">
                <a:solidFill>
                  <a:schemeClr val="accent1"/>
                </a:solidFill>
              </a:rPr>
              <a:t>      (26 años</a:t>
            </a:r>
            <a:r>
              <a:rPr lang="es-GT" sz="1900" dirty="0" smtClean="0">
                <a:solidFill>
                  <a:schemeClr val="accent1"/>
                </a:solidFill>
              </a:rPr>
              <a:t>).</a:t>
            </a:r>
          </a:p>
          <a:p>
            <a:r>
              <a:rPr lang="es-GT" sz="1900" b="1" dirty="0" smtClean="0">
                <a:solidFill>
                  <a:schemeClr val="accent1"/>
                </a:solidFill>
              </a:rPr>
              <a:t>Beneficios</a:t>
            </a:r>
            <a:endParaRPr lang="es-GT" sz="1900" dirty="0" smtClean="0">
              <a:solidFill>
                <a:schemeClr val="accent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GT" sz="1900" dirty="0" smtClean="0">
                <a:solidFill>
                  <a:schemeClr val="accent1"/>
                </a:solidFill>
              </a:rPr>
              <a:t>Beneficiará </a:t>
            </a:r>
            <a:r>
              <a:rPr lang="es-GT" sz="1900" dirty="0">
                <a:solidFill>
                  <a:schemeClr val="accent1"/>
                </a:solidFill>
              </a:rPr>
              <a:t>a 8,000 usuarios dentro de la vía y de manera indirecta a la población de los municipios de Guatemala, </a:t>
            </a:r>
            <a:r>
              <a:rPr lang="es-GT" sz="1900" dirty="0" err="1">
                <a:solidFill>
                  <a:schemeClr val="accent1"/>
                </a:solidFill>
              </a:rPr>
              <a:t>Fraijanes</a:t>
            </a:r>
            <a:r>
              <a:rPr lang="es-GT" sz="1900" dirty="0">
                <a:solidFill>
                  <a:schemeClr val="accent1"/>
                </a:solidFill>
              </a:rPr>
              <a:t> y San José </a:t>
            </a:r>
            <a:r>
              <a:rPr lang="es-GT" sz="1900" dirty="0" err="1">
                <a:solidFill>
                  <a:schemeClr val="accent1"/>
                </a:solidFill>
              </a:rPr>
              <a:t>Pinula</a:t>
            </a:r>
            <a:r>
              <a:rPr lang="es-GT" sz="1900" dirty="0">
                <a:solidFill>
                  <a:schemeClr val="accent1"/>
                </a:solidFill>
              </a:rPr>
              <a:t> (1.14 millones de habitantes</a:t>
            </a:r>
            <a:r>
              <a:rPr lang="es-GT" sz="1900" dirty="0" smtClean="0">
                <a:solidFill>
                  <a:schemeClr val="accent1"/>
                </a:solidFill>
              </a:rPr>
              <a:t>)</a:t>
            </a:r>
            <a:endParaRPr lang="es-GT" sz="1900" dirty="0">
              <a:solidFill>
                <a:schemeClr val="accent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GT" sz="1900" dirty="0">
                <a:solidFill>
                  <a:schemeClr val="accent1"/>
                </a:solidFill>
              </a:rPr>
              <a:t>Generación de un corredor industrial y habitacional (empleos).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GT" sz="2000" dirty="0" smtClean="0">
                <a:solidFill>
                  <a:schemeClr val="accent1"/>
                </a:solidFill>
              </a:rPr>
              <a:t>Reducción </a:t>
            </a:r>
            <a:r>
              <a:rPr lang="es-GT" sz="2000" dirty="0">
                <a:solidFill>
                  <a:schemeClr val="accent1"/>
                </a:solidFill>
              </a:rPr>
              <a:t>de tiempos de </a:t>
            </a:r>
            <a:r>
              <a:rPr lang="es-GT" sz="2000" dirty="0" smtClean="0">
                <a:solidFill>
                  <a:schemeClr val="accent1"/>
                </a:solidFill>
              </a:rPr>
              <a:t>recorridos</a:t>
            </a:r>
            <a:r>
              <a:rPr lang="es-GT" sz="2000" dirty="0">
                <a:solidFill>
                  <a:schemeClr val="accent1"/>
                </a:solidFill>
              </a:rPr>
              <a:t>,  </a:t>
            </a:r>
          </a:p>
          <a:p>
            <a:r>
              <a:rPr lang="es-GT" sz="2000" dirty="0">
                <a:solidFill>
                  <a:schemeClr val="accent1"/>
                </a:solidFill>
              </a:rPr>
              <a:t>      </a:t>
            </a:r>
            <a:r>
              <a:rPr lang="es-GT" sz="2000" dirty="0" err="1" smtClean="0">
                <a:solidFill>
                  <a:schemeClr val="accent1"/>
                </a:solidFill>
              </a:rPr>
              <a:t>transitabilidad</a:t>
            </a:r>
            <a:r>
              <a:rPr lang="es-GT" sz="2000" dirty="0" smtClean="0">
                <a:solidFill>
                  <a:schemeClr val="accent1"/>
                </a:solidFill>
              </a:rPr>
              <a:t>, </a:t>
            </a:r>
            <a:r>
              <a:rPr lang="es-GT" sz="2000" dirty="0">
                <a:solidFill>
                  <a:schemeClr val="accent1"/>
                </a:solidFill>
              </a:rPr>
              <a:t>distancias, costos de </a:t>
            </a:r>
          </a:p>
          <a:p>
            <a:r>
              <a:rPr lang="es-GT" sz="2000" dirty="0">
                <a:solidFill>
                  <a:schemeClr val="accent1"/>
                </a:solidFill>
              </a:rPr>
              <a:t>      operación, </a:t>
            </a:r>
            <a:r>
              <a:rPr lang="es-GT" sz="2000" dirty="0" smtClean="0">
                <a:solidFill>
                  <a:schemeClr val="accent1"/>
                </a:solidFill>
              </a:rPr>
              <a:t>accidentes </a:t>
            </a:r>
            <a:r>
              <a:rPr lang="es-GT" sz="2000" dirty="0">
                <a:solidFill>
                  <a:schemeClr val="accent1"/>
                </a:solidFill>
              </a:rPr>
              <a:t>y emisiones</a:t>
            </a:r>
          </a:p>
          <a:p>
            <a:r>
              <a:rPr lang="es-GT" sz="2000" dirty="0">
                <a:solidFill>
                  <a:schemeClr val="accent1"/>
                </a:solidFill>
              </a:rPr>
              <a:t>      De Co2</a:t>
            </a:r>
            <a:r>
              <a:rPr lang="es-GT" sz="2000" dirty="0" smtClean="0">
                <a:solidFill>
                  <a:schemeClr val="accent1"/>
                </a:solidFill>
              </a:rPr>
              <a:t>.</a:t>
            </a:r>
            <a:endParaRPr lang="es-GT" sz="2000" dirty="0">
              <a:solidFill>
                <a:schemeClr val="accent1"/>
              </a:solidFill>
            </a:endParaRPr>
          </a:p>
          <a:p>
            <a:r>
              <a:rPr lang="es-GT" sz="2000" b="1" dirty="0" smtClean="0">
                <a:solidFill>
                  <a:schemeClr val="accent1"/>
                </a:solidFill>
              </a:rPr>
              <a:t>Costo </a:t>
            </a:r>
          </a:p>
          <a:p>
            <a:r>
              <a:rPr lang="es-GT" sz="2000" dirty="0" smtClean="0">
                <a:solidFill>
                  <a:schemeClr val="accent1"/>
                </a:solidFill>
              </a:rPr>
              <a:t>$330 millones </a:t>
            </a:r>
            <a:endParaRPr lang="es-GT" sz="2000" dirty="0">
              <a:solidFill>
                <a:schemeClr val="accent1"/>
              </a:solidFill>
            </a:endParaRPr>
          </a:p>
          <a:p>
            <a:endParaRPr lang="es-GT" sz="2000" dirty="0">
              <a:solidFill>
                <a:schemeClr val="accent1"/>
              </a:solidFill>
            </a:endParaRPr>
          </a:p>
        </p:txBody>
      </p:sp>
      <p:pic>
        <p:nvPicPr>
          <p:cNvPr id="7" name="Imagen 14">
            <a:extLst>
              <a:ext uri="{FF2B5EF4-FFF2-40B4-BE49-F238E27FC236}">
                <a16:creationId xmlns="" xmlns:a16="http://schemas.microsoft.com/office/drawing/2014/main" id="{C5818428-BFA7-EB40-934A-24DB8C4807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515" y="1740528"/>
            <a:ext cx="2749766" cy="415757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DDC81032-3414-3E49-A771-7807DBDBAB6C}"/>
              </a:ext>
            </a:extLst>
          </p:cNvPr>
          <p:cNvSpPr txBox="1"/>
          <p:nvPr/>
        </p:nvSpPr>
        <p:spPr>
          <a:xfrm>
            <a:off x="447598" y="244377"/>
            <a:ext cx="853869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b) </a:t>
            </a:r>
            <a:r>
              <a:rPr lang="es-ES" sz="30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Programa </a:t>
            </a:r>
            <a:r>
              <a:rPr lang="es-ES" sz="3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ejecución mediante Portafolio de Proyectos Alianzas Público Privadas APP </a:t>
            </a:r>
            <a:endParaRPr lang="es-GT" sz="3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85725" y="1270266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dirty="0" smtClean="0"/>
              <a:t>Vía Exprés </a:t>
            </a:r>
            <a:r>
              <a:rPr lang="es-GT" dirty="0" err="1" smtClean="0"/>
              <a:t>Nor</a:t>
            </a:r>
            <a:r>
              <a:rPr lang="es-GT" dirty="0" smtClean="0"/>
              <a:t>- Oriente </a:t>
            </a:r>
          </a:p>
        </p:txBody>
      </p:sp>
    </p:spTree>
    <p:extLst>
      <p:ext uri="{BB962C8B-B14F-4D97-AF65-F5344CB8AC3E}">
        <p14:creationId xmlns:p14="http://schemas.microsoft.com/office/powerpoint/2010/main" val="196835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223C4840-88C5-A14E-AE81-6578F5807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1703-1B71-0B45-A779-2A969E16746C}" type="slidenum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s-G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ECA5F8B7-B93B-FB48-B860-1C8477A907EE}"/>
              </a:ext>
            </a:extLst>
          </p:cNvPr>
          <p:cNvSpPr txBox="1"/>
          <p:nvPr/>
        </p:nvSpPr>
        <p:spPr>
          <a:xfrm>
            <a:off x="3851419" y="1143421"/>
            <a:ext cx="489423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900" b="1" dirty="0" smtClean="0">
                <a:solidFill>
                  <a:schemeClr val="accent1"/>
                </a:solidFill>
              </a:rPr>
              <a:t>Generación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GT" sz="1900" dirty="0">
                <a:solidFill>
                  <a:schemeClr val="accent1"/>
                </a:solidFill>
              </a:rPr>
              <a:t>La modernización del puerto puede generar 1,200 empleos directos. </a:t>
            </a:r>
          </a:p>
          <a:p>
            <a:endParaRPr lang="es-GT" sz="1900" dirty="0" smtClean="0">
              <a:solidFill>
                <a:schemeClr val="accent1"/>
              </a:solidFill>
            </a:endParaRPr>
          </a:p>
          <a:p>
            <a:r>
              <a:rPr lang="es-GT" sz="1900" b="1" dirty="0" smtClean="0">
                <a:solidFill>
                  <a:schemeClr val="accent1"/>
                </a:solidFill>
              </a:rPr>
              <a:t>Beneficios</a:t>
            </a:r>
            <a:endParaRPr lang="es-GT" sz="1900" dirty="0" smtClean="0">
              <a:solidFill>
                <a:schemeClr val="accent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GT" sz="1900" dirty="0" smtClean="0">
                <a:solidFill>
                  <a:schemeClr val="accent1"/>
                </a:solidFill>
              </a:rPr>
              <a:t>Beneficiará a la población del Municipio de Ayutla, San Marcos, el cual cuenta con 43,600 habitantes aproximadamente.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GT" sz="1900" dirty="0" smtClean="0">
                <a:solidFill>
                  <a:schemeClr val="accent1"/>
                </a:solidFill>
              </a:rPr>
              <a:t>Diseño y construcción de una terminal intermodal (tren-camión y camión-camión) paso de frontera ciudad Hidalgo, MX y </a:t>
            </a:r>
            <a:r>
              <a:rPr lang="es-GT" sz="1900" dirty="0" err="1" smtClean="0">
                <a:solidFill>
                  <a:schemeClr val="accent1"/>
                </a:solidFill>
              </a:rPr>
              <a:t>Tecún</a:t>
            </a:r>
            <a:r>
              <a:rPr lang="es-GT" sz="1900" dirty="0" smtClean="0">
                <a:solidFill>
                  <a:schemeClr val="accent1"/>
                </a:solidFill>
              </a:rPr>
              <a:t> Umán Ayutla, San Marcos GT.</a:t>
            </a:r>
            <a:endParaRPr lang="es-GT" sz="1900" dirty="0" smtClean="0">
              <a:solidFill>
                <a:schemeClr val="accent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GT" sz="1900" dirty="0" smtClean="0">
                <a:solidFill>
                  <a:schemeClr val="accent1"/>
                </a:solidFill>
              </a:rPr>
              <a:t>Mejora en la eficiencia logística en el paso de México y Guatemala (ahorro en tiempo y costo)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GT" sz="1900" dirty="0" smtClean="0">
                <a:solidFill>
                  <a:schemeClr val="accent1"/>
                </a:solidFill>
              </a:rPr>
              <a:t>Mejora en la competitividad del país </a:t>
            </a:r>
          </a:p>
          <a:p>
            <a:endParaRPr lang="es-GT" sz="2000" dirty="0">
              <a:solidFill>
                <a:schemeClr val="accent1"/>
              </a:solidFill>
            </a:endParaRPr>
          </a:p>
          <a:p>
            <a:r>
              <a:rPr lang="es-GT" sz="2000" b="1" dirty="0" smtClean="0">
                <a:solidFill>
                  <a:schemeClr val="accent1"/>
                </a:solidFill>
              </a:rPr>
              <a:t>Costo </a:t>
            </a:r>
          </a:p>
          <a:p>
            <a:r>
              <a:rPr lang="es-GT" sz="2000" dirty="0" smtClean="0">
                <a:solidFill>
                  <a:schemeClr val="accent1"/>
                </a:solidFill>
              </a:rPr>
              <a:t>$40 </a:t>
            </a:r>
            <a:r>
              <a:rPr lang="es-GT" sz="2000" dirty="0" smtClean="0">
                <a:solidFill>
                  <a:schemeClr val="accent1"/>
                </a:solidFill>
              </a:rPr>
              <a:t>millones </a:t>
            </a:r>
            <a:endParaRPr lang="es-GT" sz="2000" dirty="0">
              <a:solidFill>
                <a:schemeClr val="accent1"/>
              </a:solidFill>
            </a:endParaRPr>
          </a:p>
          <a:p>
            <a:endParaRPr lang="es-GT" sz="2000" dirty="0">
              <a:solidFill>
                <a:schemeClr val="accent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DDC81032-3414-3E49-A771-7807DBDBAB6C}"/>
              </a:ext>
            </a:extLst>
          </p:cNvPr>
          <p:cNvSpPr txBox="1"/>
          <p:nvPr/>
        </p:nvSpPr>
        <p:spPr>
          <a:xfrm>
            <a:off x="447598" y="244377"/>
            <a:ext cx="853869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b) </a:t>
            </a:r>
            <a:r>
              <a:rPr lang="es-ES" sz="30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Programa </a:t>
            </a:r>
            <a:r>
              <a:rPr lang="es-ES" sz="3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ejecución mediante Portafolio de Proyectos Alianzas Público Privadas APP </a:t>
            </a:r>
            <a:endParaRPr lang="es-GT" sz="3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85725" y="1270266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dirty="0" smtClean="0"/>
              <a:t>Puerto Intermodal </a:t>
            </a:r>
            <a:r>
              <a:rPr lang="es-GT" dirty="0" err="1" smtClean="0"/>
              <a:t>Tecún</a:t>
            </a:r>
            <a:r>
              <a:rPr lang="es-GT" dirty="0" smtClean="0"/>
              <a:t> Umán II</a:t>
            </a:r>
            <a:endParaRPr lang="es-GT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" t="45027" r="45909" b="23721"/>
          <a:stretch/>
        </p:blipFill>
        <p:spPr bwMode="auto">
          <a:xfrm>
            <a:off x="263007" y="1639598"/>
            <a:ext cx="3158837" cy="152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3" t="51563" r="68410" b="8949"/>
          <a:stretch/>
        </p:blipFill>
        <p:spPr bwMode="auto">
          <a:xfrm>
            <a:off x="692127" y="3169854"/>
            <a:ext cx="2312254" cy="3551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888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9B50151C-97C1-754B-97AF-CCAE4D3132C9}"/>
              </a:ext>
            </a:extLst>
          </p:cNvPr>
          <p:cNvSpPr txBox="1"/>
          <p:nvPr/>
        </p:nvSpPr>
        <p:spPr>
          <a:xfrm>
            <a:off x="459560" y="576428"/>
            <a:ext cx="164474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3400" b="1" dirty="0">
                <a:solidFill>
                  <a:srgbClr val="4472C4">
                    <a:lumMod val="75000"/>
                  </a:srgbClr>
                </a:solidFill>
                <a:cs typeface="Calibri" panose="020F0502020204030204" pitchFamily="34" charset="0"/>
              </a:rPr>
              <a:t>ÍNDICE</a:t>
            </a:r>
            <a:endParaRPr lang="es-GT" sz="3400" dirty="0">
              <a:solidFill>
                <a:prstClr val="black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FEC9580E-506E-AD4B-83D2-2FCA8B72683E}"/>
              </a:ext>
            </a:extLst>
          </p:cNvPr>
          <p:cNvSpPr txBox="1"/>
          <p:nvPr/>
        </p:nvSpPr>
        <p:spPr>
          <a:xfrm>
            <a:off x="2543212" y="739014"/>
            <a:ext cx="582701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GT" sz="2800" b="1" dirty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Estabilidad económica y manejo prudente de la deuda</a:t>
            </a:r>
          </a:p>
          <a:p>
            <a:pPr marL="514350" indent="-514350">
              <a:buFont typeface="+mj-lt"/>
              <a:buAutoNum type="arabicPeriod"/>
            </a:pPr>
            <a:endParaRPr lang="es-GT" sz="2800" b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s-GT" sz="2800" b="1" dirty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Brecha social y brecha de infraestructura </a:t>
            </a:r>
          </a:p>
          <a:p>
            <a:pPr marL="514350" indent="-514350">
              <a:buFont typeface="+mj-lt"/>
              <a:buAutoNum type="arabicPeriod"/>
            </a:pPr>
            <a:endParaRPr lang="es-GT" sz="2800" b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s-GT" sz="2800" b="1" dirty="0" smtClean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Portafolio</a:t>
            </a:r>
            <a:endParaRPr lang="es-GT" sz="2800" b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s-GT" sz="2800" b="1" dirty="0">
              <a:solidFill>
                <a:srgbClr val="4472C4">
                  <a:lumMod val="75000"/>
                </a:srgbClr>
              </a:solidFill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s-GT" sz="2800" b="1" dirty="0">
                <a:solidFill>
                  <a:srgbClr val="4472C4">
                    <a:lumMod val="75000"/>
                  </a:srgbClr>
                </a:solidFill>
                <a:cs typeface="Calibri" panose="020F0502020204030204" pitchFamily="34" charset="0"/>
              </a:rPr>
              <a:t>Mecanismo que facilita la implementación </a:t>
            </a:r>
          </a:p>
          <a:p>
            <a:pPr marL="514350" indent="-514350">
              <a:buFont typeface="+mj-lt"/>
              <a:buAutoNum type="arabicPeriod"/>
            </a:pPr>
            <a:endParaRPr lang="es-GT" sz="2800" b="1" dirty="0">
              <a:solidFill>
                <a:srgbClr val="4472C4">
                  <a:lumMod val="75000"/>
                </a:srgbClr>
              </a:solidFill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s-GT" sz="2800" b="1" dirty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Dinámica económica</a:t>
            </a:r>
          </a:p>
          <a:p>
            <a:pPr marL="514350" indent="-514350">
              <a:buFont typeface="+mj-lt"/>
              <a:buAutoNum type="arabicPeriod"/>
            </a:pPr>
            <a:endParaRPr lang="es-GT" sz="2800" b="1" dirty="0">
              <a:solidFill>
                <a:srgbClr val="4472C4">
                  <a:lumMod val="75000"/>
                </a:srgbClr>
              </a:solidFill>
              <a:cs typeface="Calibri" panose="020F0502020204030204" pitchFamily="34" charset="0"/>
            </a:endParaRPr>
          </a:p>
        </p:txBody>
      </p:sp>
      <p:sp>
        <p:nvSpPr>
          <p:cNvPr id="18" name="Marcador de número de diapositiva 17">
            <a:extLst>
              <a:ext uri="{FF2B5EF4-FFF2-40B4-BE49-F238E27FC236}">
                <a16:creationId xmlns="" xmlns:a16="http://schemas.microsoft.com/office/drawing/2014/main" id="{598511C3-3403-704C-B1C9-068F5A71C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12826" y="6356351"/>
            <a:ext cx="2057400" cy="365125"/>
          </a:xfrm>
        </p:spPr>
        <p:txBody>
          <a:bodyPr/>
          <a:lstStyle/>
          <a:p>
            <a:fld id="{731C1703-1B71-0B45-A779-2A969E16746C}" type="slidenum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32" name="Conector recto 31">
            <a:extLst>
              <a:ext uri="{FF2B5EF4-FFF2-40B4-BE49-F238E27FC236}">
                <a16:creationId xmlns="" xmlns:a16="http://schemas.microsoft.com/office/drawing/2014/main" id="{186A3E35-881B-8741-9366-F3E12DA1618D}"/>
              </a:ext>
            </a:extLst>
          </p:cNvPr>
          <p:cNvCxnSpPr>
            <a:cxnSpLocks/>
          </p:cNvCxnSpPr>
          <p:nvPr/>
        </p:nvCxnSpPr>
        <p:spPr>
          <a:xfrm>
            <a:off x="2087782" y="716002"/>
            <a:ext cx="0" cy="5987186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660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47D8DBBE-1233-4449-8983-5C1185FBA864}"/>
              </a:ext>
            </a:extLst>
          </p:cNvPr>
          <p:cNvSpPr/>
          <p:nvPr/>
        </p:nvSpPr>
        <p:spPr>
          <a:xfrm>
            <a:off x="856999" y="1911041"/>
            <a:ext cx="3426241" cy="3740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600"/>
              </a:lnSpc>
              <a:spcAft>
                <a:spcPts val="750"/>
              </a:spcAft>
            </a:pPr>
            <a:r>
              <a:rPr lang="es-GT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abril de 2010 el pleno del Congreso de la República aprueba la Ley de Alianzas para el Desarrollo de Infraestructura Económica (Decreto 16-2010) y un año más tarde se emite su reglamento (Acuerdo Gubernativo 360-2011). El 1 de octubre de 2012 la ANADIE empieza oficialmente a funcionar.</a:t>
            </a:r>
            <a:endParaRPr lang="es-GT" sz="19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CE1D94AC-E1A5-2D40-A175-9E781F6AA7F0}"/>
              </a:ext>
            </a:extLst>
          </p:cNvPr>
          <p:cNvSpPr txBox="1"/>
          <p:nvPr/>
        </p:nvSpPr>
        <p:spPr>
          <a:xfrm>
            <a:off x="1604210" y="224399"/>
            <a:ext cx="60412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32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Mecanismo </a:t>
            </a:r>
            <a:r>
              <a:rPr lang="es-GT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 facilita la implementación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F7A6F166-31B4-3A40-9FEB-84496FA0A841}"/>
              </a:ext>
            </a:extLst>
          </p:cNvPr>
          <p:cNvSpPr/>
          <p:nvPr/>
        </p:nvSpPr>
        <p:spPr>
          <a:xfrm>
            <a:off x="5150566" y="1860431"/>
            <a:ext cx="37848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GT" sz="2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Planificación</a:t>
            </a:r>
            <a:r>
              <a:rPr lang="es-GT" sz="17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AC8A7336-4933-5645-B498-BFDB4CFDAEF6}"/>
              </a:ext>
            </a:extLst>
          </p:cNvPr>
          <p:cNvSpPr/>
          <p:nvPr/>
        </p:nvSpPr>
        <p:spPr>
          <a:xfrm>
            <a:off x="5150565" y="2756222"/>
            <a:ext cx="24738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GT" sz="2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Estructura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29B3A703-FC9B-5146-B97E-1D4A8ED570ED}"/>
              </a:ext>
            </a:extLst>
          </p:cNvPr>
          <p:cNvSpPr/>
          <p:nvPr/>
        </p:nvSpPr>
        <p:spPr>
          <a:xfrm>
            <a:off x="5160308" y="3652013"/>
            <a:ext cx="36307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2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Aprobación Congreso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E1F0BAB5-E4DB-964F-9028-26436F253E13}"/>
              </a:ext>
            </a:extLst>
          </p:cNvPr>
          <p:cNvSpPr/>
          <p:nvPr/>
        </p:nvSpPr>
        <p:spPr>
          <a:xfrm>
            <a:off x="5150565" y="4547804"/>
            <a:ext cx="35121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2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Licitación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="" xmlns:a16="http://schemas.microsoft.com/office/drawing/2014/main" id="{29DEEE2B-2CED-1847-AA5B-B8F5682F1987}"/>
              </a:ext>
            </a:extLst>
          </p:cNvPr>
          <p:cNvSpPr/>
          <p:nvPr/>
        </p:nvSpPr>
        <p:spPr>
          <a:xfrm>
            <a:off x="5160308" y="5443594"/>
            <a:ext cx="33550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s-GT" sz="2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Ejecución</a:t>
            </a:r>
            <a:r>
              <a:rPr lang="es-GT" sz="17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GT" sz="1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s-GT" sz="1400" b="1" u="sng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="" xmlns:a16="http://schemas.microsoft.com/office/drawing/2014/main" id="{8FE27B7D-7318-D144-B59F-82BE9E0BC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1703-1B71-0B45-A779-2A969E16746C}" type="slidenum">
              <a:rPr lang="es-GT" smtClean="0"/>
              <a:t>24</a:t>
            </a:fld>
            <a:endParaRPr lang="es-GT"/>
          </a:p>
        </p:txBody>
      </p:sp>
      <p:grpSp>
        <p:nvGrpSpPr>
          <p:cNvPr id="3" name="Grupo 2">
            <a:extLst>
              <a:ext uri="{FF2B5EF4-FFF2-40B4-BE49-F238E27FC236}">
                <a16:creationId xmlns="" xmlns:a16="http://schemas.microsoft.com/office/drawing/2014/main" id="{F7F05FB6-0462-E741-9F60-F2572893C367}"/>
              </a:ext>
            </a:extLst>
          </p:cNvPr>
          <p:cNvGrpSpPr/>
          <p:nvPr/>
        </p:nvGrpSpPr>
        <p:grpSpPr>
          <a:xfrm>
            <a:off x="4858624" y="1943676"/>
            <a:ext cx="201188" cy="3839206"/>
            <a:chOff x="4858624" y="1943676"/>
            <a:chExt cx="201188" cy="3839206"/>
          </a:xfrm>
        </p:grpSpPr>
        <p:cxnSp>
          <p:nvCxnSpPr>
            <p:cNvPr id="15" name="Conector recto 14">
              <a:extLst>
                <a:ext uri="{FF2B5EF4-FFF2-40B4-BE49-F238E27FC236}">
                  <a16:creationId xmlns="" xmlns:a16="http://schemas.microsoft.com/office/drawing/2014/main" id="{5F853C77-F7D0-3742-A09C-8E3E4D20B6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59218" y="2011497"/>
              <a:ext cx="0" cy="367738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Elipse 20">
              <a:extLst>
                <a:ext uri="{FF2B5EF4-FFF2-40B4-BE49-F238E27FC236}">
                  <a16:creationId xmlns="" xmlns:a16="http://schemas.microsoft.com/office/drawing/2014/main" id="{9591A5C2-A0CF-AE4C-853E-9BC6B4BB0423}"/>
                </a:ext>
              </a:extLst>
            </p:cNvPr>
            <p:cNvSpPr/>
            <p:nvPr/>
          </p:nvSpPr>
          <p:spPr>
            <a:xfrm>
              <a:off x="4858624" y="1943676"/>
              <a:ext cx="201188" cy="20118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>
                <a:solidFill>
                  <a:srgbClr val="00B0F0"/>
                </a:solidFill>
              </a:endParaRPr>
            </a:p>
          </p:txBody>
        </p:sp>
        <p:sp>
          <p:nvSpPr>
            <p:cNvPr id="22" name="Elipse 21">
              <a:extLst>
                <a:ext uri="{FF2B5EF4-FFF2-40B4-BE49-F238E27FC236}">
                  <a16:creationId xmlns="" xmlns:a16="http://schemas.microsoft.com/office/drawing/2014/main" id="{EBD5442D-465A-0D4C-B7FD-788EDE679A2F}"/>
                </a:ext>
              </a:extLst>
            </p:cNvPr>
            <p:cNvSpPr/>
            <p:nvPr/>
          </p:nvSpPr>
          <p:spPr>
            <a:xfrm>
              <a:off x="4858624" y="2895223"/>
              <a:ext cx="201188" cy="20118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>
                <a:solidFill>
                  <a:srgbClr val="00B0F0"/>
                </a:solidFill>
              </a:endParaRPr>
            </a:p>
          </p:txBody>
        </p:sp>
        <p:sp>
          <p:nvSpPr>
            <p:cNvPr id="23" name="Elipse 22">
              <a:extLst>
                <a:ext uri="{FF2B5EF4-FFF2-40B4-BE49-F238E27FC236}">
                  <a16:creationId xmlns="" xmlns:a16="http://schemas.microsoft.com/office/drawing/2014/main" id="{8E949366-8CD2-DC4E-8B41-9CA46B19BD07}"/>
                </a:ext>
              </a:extLst>
            </p:cNvPr>
            <p:cNvSpPr/>
            <p:nvPr/>
          </p:nvSpPr>
          <p:spPr>
            <a:xfrm>
              <a:off x="4858624" y="3772529"/>
              <a:ext cx="201188" cy="20118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>
                <a:solidFill>
                  <a:srgbClr val="00B0F0"/>
                </a:solidFill>
              </a:endParaRPr>
            </a:p>
          </p:txBody>
        </p:sp>
        <p:sp>
          <p:nvSpPr>
            <p:cNvPr id="24" name="Elipse 23">
              <a:extLst>
                <a:ext uri="{FF2B5EF4-FFF2-40B4-BE49-F238E27FC236}">
                  <a16:creationId xmlns="" xmlns:a16="http://schemas.microsoft.com/office/drawing/2014/main" id="{2D4F8A2C-5AE7-3E4D-BF5C-4C2F1DE963A2}"/>
                </a:ext>
              </a:extLst>
            </p:cNvPr>
            <p:cNvSpPr/>
            <p:nvPr/>
          </p:nvSpPr>
          <p:spPr>
            <a:xfrm>
              <a:off x="4858624" y="4667294"/>
              <a:ext cx="201188" cy="20118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>
                <a:solidFill>
                  <a:srgbClr val="00B0F0"/>
                </a:solidFill>
              </a:endParaRPr>
            </a:p>
          </p:txBody>
        </p:sp>
        <p:sp>
          <p:nvSpPr>
            <p:cNvPr id="17" name="Elipse 16">
              <a:extLst>
                <a:ext uri="{FF2B5EF4-FFF2-40B4-BE49-F238E27FC236}">
                  <a16:creationId xmlns="" xmlns:a16="http://schemas.microsoft.com/office/drawing/2014/main" id="{7C2A3F69-ACE3-DE4C-A4D0-DF531468A02F}"/>
                </a:ext>
              </a:extLst>
            </p:cNvPr>
            <p:cNvSpPr/>
            <p:nvPr/>
          </p:nvSpPr>
          <p:spPr>
            <a:xfrm>
              <a:off x="4858624" y="5581694"/>
              <a:ext cx="201188" cy="20118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>
                <a:solidFill>
                  <a:srgbClr val="00B0F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349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xmlns="" id="{8133035A-3983-2D45-B3C5-2C51067DE0B3}"/>
              </a:ext>
            </a:extLst>
          </p:cNvPr>
          <p:cNvCxnSpPr>
            <a:cxnSpLocks/>
          </p:cNvCxnSpPr>
          <p:nvPr/>
        </p:nvCxnSpPr>
        <p:spPr>
          <a:xfrm>
            <a:off x="767737" y="1568593"/>
            <a:ext cx="0" cy="3158244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E4BD8EF3-5A79-9F46-9B31-C5A632EDB93D}"/>
              </a:ext>
            </a:extLst>
          </p:cNvPr>
          <p:cNvSpPr txBox="1"/>
          <p:nvPr/>
        </p:nvSpPr>
        <p:spPr>
          <a:xfrm>
            <a:off x="442886" y="160206"/>
            <a:ext cx="824937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33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s-GT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Mecanismo que facilita la implementación</a:t>
            </a:r>
          </a:p>
          <a:p>
            <a:pPr algn="ctr"/>
            <a:endParaRPr lang="es-GT" sz="3300" dirty="0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xmlns="" id="{752FA438-4AA3-D743-999F-9FC0C433A800}"/>
              </a:ext>
            </a:extLst>
          </p:cNvPr>
          <p:cNvGrpSpPr/>
          <p:nvPr/>
        </p:nvGrpSpPr>
        <p:grpSpPr>
          <a:xfrm>
            <a:off x="571651" y="1410272"/>
            <a:ext cx="374672" cy="446276"/>
            <a:chOff x="3865944" y="2799995"/>
            <a:chExt cx="374672" cy="446276"/>
          </a:xfrm>
        </p:grpSpPr>
        <p:sp>
          <p:nvSpPr>
            <p:cNvPr id="6" name="Elipse 5">
              <a:extLst>
                <a:ext uri="{FF2B5EF4-FFF2-40B4-BE49-F238E27FC236}">
                  <a16:creationId xmlns:a16="http://schemas.microsoft.com/office/drawing/2014/main" xmlns="" id="{5D3E01E8-C743-6544-9FC4-FF79144C2E3F}"/>
                </a:ext>
              </a:extLst>
            </p:cNvPr>
            <p:cNvSpPr/>
            <p:nvPr/>
          </p:nvSpPr>
          <p:spPr>
            <a:xfrm>
              <a:off x="3865944" y="2835797"/>
              <a:ext cx="374672" cy="37467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xmlns="" id="{AFA186E9-59B3-F549-A90C-59F6789913A3}"/>
                </a:ext>
              </a:extLst>
            </p:cNvPr>
            <p:cNvSpPr txBox="1"/>
            <p:nvPr/>
          </p:nvSpPr>
          <p:spPr>
            <a:xfrm>
              <a:off x="3895951" y="2799995"/>
              <a:ext cx="314658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GT" sz="2300" b="1" dirty="0">
                  <a:solidFill>
                    <a:schemeClr val="bg1"/>
                  </a:solidFill>
                </a:rPr>
                <a:t>1</a:t>
              </a:r>
              <a:endParaRPr lang="es-GT" sz="23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0C08671E-182B-494E-AB92-D73A9C1FC50B}"/>
              </a:ext>
            </a:extLst>
          </p:cNvPr>
          <p:cNvGrpSpPr/>
          <p:nvPr/>
        </p:nvGrpSpPr>
        <p:grpSpPr>
          <a:xfrm>
            <a:off x="571651" y="2875312"/>
            <a:ext cx="374672" cy="446276"/>
            <a:chOff x="3865944" y="3568091"/>
            <a:chExt cx="374672" cy="446276"/>
          </a:xfrm>
        </p:grpSpPr>
        <p:sp>
          <p:nvSpPr>
            <p:cNvPr id="9" name="Elipse 8">
              <a:extLst>
                <a:ext uri="{FF2B5EF4-FFF2-40B4-BE49-F238E27FC236}">
                  <a16:creationId xmlns:a16="http://schemas.microsoft.com/office/drawing/2014/main" xmlns="" id="{9E75BDAF-935B-D645-B87F-C45D58BA9CAF}"/>
                </a:ext>
              </a:extLst>
            </p:cNvPr>
            <p:cNvSpPr/>
            <p:nvPr/>
          </p:nvSpPr>
          <p:spPr>
            <a:xfrm>
              <a:off x="3865944" y="3603893"/>
              <a:ext cx="374672" cy="37467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xmlns="" id="{1E616262-FFF9-8C45-8983-B1ABA23ADC39}"/>
                </a:ext>
              </a:extLst>
            </p:cNvPr>
            <p:cNvSpPr txBox="1"/>
            <p:nvPr/>
          </p:nvSpPr>
          <p:spPr>
            <a:xfrm>
              <a:off x="3895951" y="3568091"/>
              <a:ext cx="314658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GT" sz="2300" b="1" dirty="0">
                  <a:solidFill>
                    <a:schemeClr val="bg1"/>
                  </a:solidFill>
                </a:rPr>
                <a:t>2</a:t>
              </a:r>
              <a:endParaRPr lang="es-GT" sz="23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xmlns="" id="{1FE3AD73-224A-E14E-8BEB-BAC90F62AAC8}"/>
              </a:ext>
            </a:extLst>
          </p:cNvPr>
          <p:cNvGrpSpPr/>
          <p:nvPr/>
        </p:nvGrpSpPr>
        <p:grpSpPr>
          <a:xfrm>
            <a:off x="571651" y="4521151"/>
            <a:ext cx="374672" cy="446276"/>
            <a:chOff x="3865944" y="4263035"/>
            <a:chExt cx="374672" cy="446276"/>
          </a:xfrm>
        </p:grpSpPr>
        <p:sp>
          <p:nvSpPr>
            <p:cNvPr id="12" name="Elipse 11">
              <a:extLst>
                <a:ext uri="{FF2B5EF4-FFF2-40B4-BE49-F238E27FC236}">
                  <a16:creationId xmlns:a16="http://schemas.microsoft.com/office/drawing/2014/main" xmlns="" id="{916766D9-EC99-C94F-A75D-81AA3B19BAE0}"/>
                </a:ext>
              </a:extLst>
            </p:cNvPr>
            <p:cNvSpPr/>
            <p:nvPr/>
          </p:nvSpPr>
          <p:spPr>
            <a:xfrm>
              <a:off x="3865944" y="4298837"/>
              <a:ext cx="374672" cy="37467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xmlns="" id="{EBC5E21D-2006-424D-B89A-B5C5996977EA}"/>
                </a:ext>
              </a:extLst>
            </p:cNvPr>
            <p:cNvSpPr txBox="1"/>
            <p:nvPr/>
          </p:nvSpPr>
          <p:spPr>
            <a:xfrm>
              <a:off x="3895951" y="4263035"/>
              <a:ext cx="314658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GT" sz="2300" b="1" dirty="0">
                  <a:solidFill>
                    <a:schemeClr val="bg1"/>
                  </a:solidFill>
                </a:rPr>
                <a:t>3</a:t>
              </a:r>
              <a:endParaRPr lang="es-GT" sz="230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F97B3002-0892-1A41-BF1C-61A05C783C68}"/>
              </a:ext>
            </a:extLst>
          </p:cNvPr>
          <p:cNvSpPr txBox="1"/>
          <p:nvPr/>
        </p:nvSpPr>
        <p:spPr>
          <a:xfrm>
            <a:off x="1061652" y="1400747"/>
            <a:ext cx="7929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b="1" dirty="0" smtClean="0">
                <a:solidFill>
                  <a:schemeClr val="accent1">
                    <a:lumMod val="75000"/>
                  </a:schemeClr>
                </a:solidFill>
              </a:rPr>
              <a:t>Agilizar – Aprobación  en Presupuesto 2020</a:t>
            </a:r>
            <a:endParaRPr lang="es-GT" sz="20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GT" sz="1700" dirty="0" smtClean="0">
                <a:solidFill>
                  <a:schemeClr val="accent1">
                    <a:lumMod val="75000"/>
                  </a:schemeClr>
                </a:solidFill>
              </a:rPr>
              <a:t>(Aprobación del portafolio:  MetroRiel, Vía Express, Aeropuerto, Centro Administrativo del Estado, Puerto Intermodal, </a:t>
            </a:r>
            <a:r>
              <a:rPr lang="pt-BR" sz="1700" dirty="0">
                <a:solidFill>
                  <a:schemeClr val="accent1">
                    <a:lumMod val="75000"/>
                  </a:schemeClr>
                </a:solidFill>
              </a:rPr>
              <a:t>Sistema de Transporte Público </a:t>
            </a:r>
            <a:r>
              <a:rPr lang="pt-BR" sz="1700" dirty="0" smtClean="0">
                <a:solidFill>
                  <a:schemeClr val="accent1">
                    <a:lumMod val="75000"/>
                  </a:schemeClr>
                </a:solidFill>
              </a:rPr>
              <a:t>Masivo, AEPQ)</a:t>
            </a:r>
            <a:endParaRPr lang="pt-BR" sz="17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523112B9-7989-B847-81A1-F4A01FBF8702}"/>
              </a:ext>
            </a:extLst>
          </p:cNvPr>
          <p:cNvSpPr txBox="1"/>
          <p:nvPr/>
        </p:nvSpPr>
        <p:spPr>
          <a:xfrm>
            <a:off x="1061652" y="2815848"/>
            <a:ext cx="4577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b="1" dirty="0">
                <a:solidFill>
                  <a:schemeClr val="accent1">
                    <a:lumMod val="75000"/>
                  </a:schemeClr>
                </a:solidFill>
              </a:rPr>
              <a:t>Democratizar</a:t>
            </a:r>
          </a:p>
          <a:p>
            <a:r>
              <a:rPr lang="es-GT" sz="2000" dirty="0" smtClean="0">
                <a:solidFill>
                  <a:schemeClr val="accent1">
                    <a:lumMod val="75000"/>
                  </a:schemeClr>
                </a:solidFill>
              </a:rPr>
              <a:t>Abrir participación privada a inversionistas</a:t>
            </a:r>
            <a:endParaRPr lang="es-GT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3134AF78-EBFC-E540-8701-C61AF17B6B4F}"/>
              </a:ext>
            </a:extLst>
          </p:cNvPr>
          <p:cNvSpPr txBox="1"/>
          <p:nvPr/>
        </p:nvSpPr>
        <p:spPr>
          <a:xfrm>
            <a:off x="1061653" y="4521151"/>
            <a:ext cx="18667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b="1" dirty="0">
                <a:solidFill>
                  <a:schemeClr val="accent1">
                    <a:lumMod val="75000"/>
                  </a:schemeClr>
                </a:solidFill>
              </a:rPr>
              <a:t>Infraestructura </a:t>
            </a:r>
            <a:r>
              <a:rPr lang="es-GT" sz="2000" dirty="0" smtClean="0">
                <a:solidFill>
                  <a:schemeClr val="accent1">
                    <a:lumMod val="75000"/>
                  </a:schemeClr>
                </a:solidFill>
              </a:rPr>
              <a:t>accesible</a:t>
            </a:r>
            <a:endParaRPr lang="es-GT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6D1323CF-0339-1C47-95BB-EFD0A8DC9B20}"/>
              </a:ext>
            </a:extLst>
          </p:cNvPr>
          <p:cNvSpPr txBox="1"/>
          <p:nvPr/>
        </p:nvSpPr>
        <p:spPr>
          <a:xfrm>
            <a:off x="3743520" y="4095265"/>
            <a:ext cx="236617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700" b="1" dirty="0">
                <a:solidFill>
                  <a:schemeClr val="accent1">
                    <a:lumMod val="75000"/>
                  </a:schemeClr>
                </a:solidFill>
              </a:rPr>
              <a:t>Garantía MIGA</a:t>
            </a:r>
          </a:p>
          <a:p>
            <a:r>
              <a:rPr lang="es-GT" sz="1700" dirty="0">
                <a:solidFill>
                  <a:schemeClr val="accent1">
                    <a:lumMod val="75000"/>
                  </a:schemeClr>
                </a:solidFill>
              </a:rPr>
              <a:t>(Mejores condiciones para privados).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91B9CDB0-EB8D-9D48-97DE-D150467F1577}"/>
              </a:ext>
            </a:extLst>
          </p:cNvPr>
          <p:cNvSpPr txBox="1"/>
          <p:nvPr/>
        </p:nvSpPr>
        <p:spPr>
          <a:xfrm>
            <a:off x="3742333" y="5141575"/>
            <a:ext cx="236735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700" b="1" dirty="0">
                <a:solidFill>
                  <a:schemeClr val="accent1">
                    <a:lumMod val="75000"/>
                  </a:schemeClr>
                </a:solidFill>
              </a:rPr>
              <a:t>Aporte del Estado</a:t>
            </a:r>
          </a:p>
          <a:p>
            <a:r>
              <a:rPr lang="es-GT" sz="1700" dirty="0" smtClean="0">
                <a:solidFill>
                  <a:schemeClr val="accent1">
                    <a:lumMod val="75000"/>
                  </a:schemeClr>
                </a:solidFill>
              </a:rPr>
              <a:t>Títulos valores, </a:t>
            </a:r>
          </a:p>
          <a:p>
            <a:r>
              <a:rPr lang="es-GT" sz="1700" dirty="0" smtClean="0">
                <a:solidFill>
                  <a:schemeClr val="accent1">
                    <a:lumMod val="75000"/>
                  </a:schemeClr>
                </a:solidFill>
              </a:rPr>
              <a:t>          </a:t>
            </a:r>
            <a:r>
              <a:rPr lang="es-GT" sz="2400" b="1" dirty="0" smtClean="0">
                <a:solidFill>
                  <a:schemeClr val="accent1">
                    <a:lumMod val="75000"/>
                  </a:schemeClr>
                </a:solidFill>
              </a:rPr>
              <a:t>BIBE</a:t>
            </a:r>
            <a:endParaRPr lang="es-GT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A11698A8-9300-444C-A08D-E3EDB597C050}"/>
              </a:ext>
            </a:extLst>
          </p:cNvPr>
          <p:cNvSpPr txBox="1"/>
          <p:nvPr/>
        </p:nvSpPr>
        <p:spPr>
          <a:xfrm>
            <a:off x="6778476" y="4849092"/>
            <a:ext cx="201989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700" b="1" dirty="0">
                <a:solidFill>
                  <a:schemeClr val="accent1">
                    <a:lumMod val="75000"/>
                  </a:schemeClr>
                </a:solidFill>
              </a:rPr>
              <a:t>Proyectos de APP </a:t>
            </a:r>
            <a:r>
              <a:rPr lang="es-GT" sz="1700" dirty="0">
                <a:solidFill>
                  <a:schemeClr val="accent1">
                    <a:lumMod val="75000"/>
                  </a:schemeClr>
                </a:solidFill>
              </a:rPr>
              <a:t>con enfoque social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CED09003-F500-6E46-B374-3B6718521EAF}"/>
              </a:ext>
            </a:extLst>
          </p:cNvPr>
          <p:cNvSpPr txBox="1"/>
          <p:nvPr/>
        </p:nvSpPr>
        <p:spPr>
          <a:xfrm>
            <a:off x="6778476" y="5924079"/>
            <a:ext cx="21084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700" b="1" dirty="0">
                <a:solidFill>
                  <a:schemeClr val="accent1">
                    <a:lumMod val="75000"/>
                  </a:schemeClr>
                </a:solidFill>
              </a:rPr>
              <a:t>Deuda</a:t>
            </a:r>
            <a:r>
              <a:rPr lang="es-GT" sz="1700" dirty="0">
                <a:solidFill>
                  <a:schemeClr val="accent1">
                    <a:lumMod val="75000"/>
                  </a:schemeClr>
                </a:solidFill>
              </a:rPr>
              <a:t> a menor</a:t>
            </a:r>
          </a:p>
          <a:p>
            <a:r>
              <a:rPr lang="es-GT" sz="1700" dirty="0">
                <a:solidFill>
                  <a:schemeClr val="accent1">
                    <a:lumMod val="75000"/>
                  </a:schemeClr>
                </a:solidFill>
              </a:rPr>
              <a:t>costo</a:t>
            </a:r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A80BF793-60DD-2446-8206-9379F9AAA04C}"/>
              </a:ext>
            </a:extLst>
          </p:cNvPr>
          <p:cNvCxnSpPr>
            <a:cxnSpLocks/>
          </p:cNvCxnSpPr>
          <p:nvPr/>
        </p:nvCxnSpPr>
        <p:spPr>
          <a:xfrm flipV="1">
            <a:off x="2857606" y="4296837"/>
            <a:ext cx="884727" cy="43000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xmlns="" id="{F06272BB-4DE7-2241-83E0-A5140AA3362B}"/>
              </a:ext>
            </a:extLst>
          </p:cNvPr>
          <p:cNvCxnSpPr>
            <a:cxnSpLocks/>
          </p:cNvCxnSpPr>
          <p:nvPr/>
        </p:nvCxnSpPr>
        <p:spPr>
          <a:xfrm>
            <a:off x="2857606" y="4928409"/>
            <a:ext cx="884727" cy="387214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xmlns="" id="{01E4A885-1B4C-2F44-AFB0-AD418B4B89DC}"/>
              </a:ext>
            </a:extLst>
          </p:cNvPr>
          <p:cNvCxnSpPr>
            <a:cxnSpLocks/>
          </p:cNvCxnSpPr>
          <p:nvPr/>
        </p:nvCxnSpPr>
        <p:spPr>
          <a:xfrm>
            <a:off x="5872268" y="5716659"/>
            <a:ext cx="884727" cy="387214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46">
            <a:extLst>
              <a:ext uri="{FF2B5EF4-FFF2-40B4-BE49-F238E27FC236}">
                <a16:creationId xmlns:a16="http://schemas.microsoft.com/office/drawing/2014/main" xmlns="" id="{0D06408D-BF89-D542-9C39-19D74A490FDC}"/>
              </a:ext>
            </a:extLst>
          </p:cNvPr>
          <p:cNvCxnSpPr>
            <a:cxnSpLocks/>
          </p:cNvCxnSpPr>
          <p:nvPr/>
        </p:nvCxnSpPr>
        <p:spPr>
          <a:xfrm flipV="1">
            <a:off x="5872268" y="5045935"/>
            <a:ext cx="884727" cy="43000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1451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A8CFE6AA-010B-2348-9BBC-C0E456B08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7E78D89D-34BE-D749-A82B-39B7A5688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1703-1B71-0B45-A779-2A969E16746C}" type="slidenum">
              <a:rPr lang="es-GT" smtClean="0"/>
              <a:t>26</a:t>
            </a:fld>
            <a:endParaRPr lang="es-GT" dirty="0"/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1A4C706D-811D-544B-BAC3-FDE41DB4F577}"/>
              </a:ext>
            </a:extLst>
          </p:cNvPr>
          <p:cNvSpPr txBox="1"/>
          <p:nvPr/>
        </p:nvSpPr>
        <p:spPr>
          <a:xfrm>
            <a:off x="131564" y="6413699"/>
            <a:ext cx="2096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1400" dirty="0">
                <a:solidFill>
                  <a:schemeClr val="bg1"/>
                </a:solidFill>
              </a:rPr>
              <a:t>*Alianzas Público Privadas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67A8B63A-AA95-3E4C-8A24-BB886D28B2E9}"/>
              </a:ext>
            </a:extLst>
          </p:cNvPr>
          <p:cNvSpPr txBox="1"/>
          <p:nvPr/>
        </p:nvSpPr>
        <p:spPr>
          <a:xfrm>
            <a:off x="657180" y="4341028"/>
            <a:ext cx="228434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2300" b="1" dirty="0">
                <a:solidFill>
                  <a:schemeClr val="bg1"/>
                </a:solidFill>
              </a:rPr>
              <a:t>Aprobación de mecanismos en el Presupuesto 2020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1292CCC4-7DC8-084D-9649-3519036BA072}"/>
              </a:ext>
            </a:extLst>
          </p:cNvPr>
          <p:cNvSpPr txBox="1"/>
          <p:nvPr/>
        </p:nvSpPr>
        <p:spPr>
          <a:xfrm>
            <a:off x="3308410" y="4341028"/>
            <a:ext cx="24007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2300" b="1" dirty="0">
                <a:solidFill>
                  <a:schemeClr val="bg1"/>
                </a:solidFill>
              </a:rPr>
              <a:t>Implementación del mecanismo de transparencia para el seguimiento de los proyectos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0E0E3E37-7E66-3040-8549-C1157E3CF82C}"/>
              </a:ext>
            </a:extLst>
          </p:cNvPr>
          <p:cNvSpPr txBox="1"/>
          <p:nvPr/>
        </p:nvSpPr>
        <p:spPr>
          <a:xfrm>
            <a:off x="6022995" y="4341028"/>
            <a:ext cx="23784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2400" b="1" dirty="0">
                <a:solidFill>
                  <a:schemeClr val="bg1"/>
                </a:solidFill>
              </a:rPr>
              <a:t>Mecanismos ágiles y transparentes de financiamiento</a:t>
            </a:r>
          </a:p>
        </p:txBody>
      </p:sp>
      <p:cxnSp>
        <p:nvCxnSpPr>
          <p:cNvPr id="16" name="Conector recto 15">
            <a:extLst>
              <a:ext uri="{FF2B5EF4-FFF2-40B4-BE49-F238E27FC236}">
                <a16:creationId xmlns="" xmlns:a16="http://schemas.microsoft.com/office/drawing/2014/main" id="{860EC740-9EAF-624B-A313-488233F48224}"/>
              </a:ext>
            </a:extLst>
          </p:cNvPr>
          <p:cNvCxnSpPr>
            <a:cxnSpLocks/>
          </p:cNvCxnSpPr>
          <p:nvPr/>
        </p:nvCxnSpPr>
        <p:spPr>
          <a:xfrm flipV="1">
            <a:off x="5841423" y="4419048"/>
            <a:ext cx="0" cy="196925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4">
            <a:extLst>
              <a:ext uri="{FF2B5EF4-FFF2-40B4-BE49-F238E27FC236}">
                <a16:creationId xmlns="" xmlns:a16="http://schemas.microsoft.com/office/drawing/2014/main" id="{CE1D94AC-E1A5-2D40-A175-9E781F6AA7F0}"/>
              </a:ext>
            </a:extLst>
          </p:cNvPr>
          <p:cNvSpPr txBox="1"/>
          <p:nvPr/>
        </p:nvSpPr>
        <p:spPr>
          <a:xfrm>
            <a:off x="7129" y="623645"/>
            <a:ext cx="42557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Mecanismo </a:t>
            </a:r>
            <a:r>
              <a:rPr lang="es-GT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 facilita la implementación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="" xmlns:a16="http://schemas.microsoft.com/office/drawing/2014/main" id="{F1640E11-E0A8-A34B-884E-93AF40482323}"/>
              </a:ext>
            </a:extLst>
          </p:cNvPr>
          <p:cNvCxnSpPr>
            <a:cxnSpLocks/>
          </p:cNvCxnSpPr>
          <p:nvPr/>
        </p:nvCxnSpPr>
        <p:spPr>
          <a:xfrm flipV="1">
            <a:off x="3098223" y="4419048"/>
            <a:ext cx="0" cy="196925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2162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9B50151C-97C1-754B-97AF-CCAE4D3132C9}"/>
              </a:ext>
            </a:extLst>
          </p:cNvPr>
          <p:cNvSpPr txBox="1"/>
          <p:nvPr/>
        </p:nvSpPr>
        <p:spPr>
          <a:xfrm>
            <a:off x="459560" y="576428"/>
            <a:ext cx="164474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3400" b="1" dirty="0">
                <a:solidFill>
                  <a:srgbClr val="4472C4">
                    <a:lumMod val="75000"/>
                  </a:srgbClr>
                </a:solidFill>
                <a:cs typeface="Calibri" panose="020F0502020204030204" pitchFamily="34" charset="0"/>
              </a:rPr>
              <a:t>ÍNDICE</a:t>
            </a:r>
            <a:endParaRPr lang="es-GT" sz="3400" dirty="0">
              <a:solidFill>
                <a:prstClr val="black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FEC9580E-506E-AD4B-83D2-2FCA8B72683E}"/>
              </a:ext>
            </a:extLst>
          </p:cNvPr>
          <p:cNvSpPr txBox="1"/>
          <p:nvPr/>
        </p:nvSpPr>
        <p:spPr>
          <a:xfrm>
            <a:off x="2543212" y="739014"/>
            <a:ext cx="582701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GT" sz="2800" b="1" dirty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Estabilidad económica y manejo prudente de la deuda</a:t>
            </a:r>
          </a:p>
          <a:p>
            <a:pPr marL="514350" indent="-514350">
              <a:buFont typeface="+mj-lt"/>
              <a:buAutoNum type="arabicPeriod"/>
            </a:pPr>
            <a:endParaRPr lang="es-GT" sz="2800" b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s-GT" sz="2800" b="1" dirty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Brecha social y brecha de infraestructura </a:t>
            </a:r>
          </a:p>
          <a:p>
            <a:pPr marL="514350" indent="-514350">
              <a:buFont typeface="+mj-lt"/>
              <a:buAutoNum type="arabicPeriod"/>
            </a:pPr>
            <a:endParaRPr lang="es-GT" sz="2800" b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s-GT" sz="2800" b="1" dirty="0" smtClean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Portafolio</a:t>
            </a:r>
            <a:endParaRPr lang="es-GT" sz="2800" b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s-GT" sz="2800" b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s-GT" sz="2800" b="1" dirty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Mecanismo que facilita la implementación </a:t>
            </a:r>
          </a:p>
          <a:p>
            <a:pPr marL="514350" indent="-514350">
              <a:buFont typeface="+mj-lt"/>
              <a:buAutoNum type="arabicPeriod"/>
            </a:pPr>
            <a:endParaRPr lang="es-GT" sz="2800" b="1" dirty="0">
              <a:solidFill>
                <a:srgbClr val="4472C4">
                  <a:lumMod val="75000"/>
                </a:srgbClr>
              </a:solidFill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s-GT" sz="2800" b="1" dirty="0">
                <a:solidFill>
                  <a:srgbClr val="4472C4">
                    <a:lumMod val="75000"/>
                  </a:srgbClr>
                </a:solidFill>
                <a:cs typeface="Calibri" panose="020F0502020204030204" pitchFamily="34" charset="0"/>
              </a:rPr>
              <a:t>Dinámica económica</a:t>
            </a:r>
          </a:p>
          <a:p>
            <a:pPr marL="514350" indent="-514350">
              <a:buFont typeface="+mj-lt"/>
              <a:buAutoNum type="arabicPeriod"/>
            </a:pPr>
            <a:endParaRPr lang="es-GT" sz="2800" b="1" dirty="0">
              <a:solidFill>
                <a:srgbClr val="4472C4">
                  <a:lumMod val="75000"/>
                </a:srgbClr>
              </a:solidFill>
              <a:cs typeface="Calibri" panose="020F0502020204030204" pitchFamily="34" charset="0"/>
            </a:endParaRPr>
          </a:p>
        </p:txBody>
      </p:sp>
      <p:sp>
        <p:nvSpPr>
          <p:cNvPr id="18" name="Marcador de número de diapositiva 17">
            <a:extLst>
              <a:ext uri="{FF2B5EF4-FFF2-40B4-BE49-F238E27FC236}">
                <a16:creationId xmlns="" xmlns:a16="http://schemas.microsoft.com/office/drawing/2014/main" id="{598511C3-3403-704C-B1C9-068F5A71C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12826" y="6356351"/>
            <a:ext cx="2057400" cy="365125"/>
          </a:xfrm>
        </p:spPr>
        <p:txBody>
          <a:bodyPr/>
          <a:lstStyle/>
          <a:p>
            <a:fld id="{731C1703-1B71-0B45-A779-2A969E16746C}" type="slidenum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32" name="Conector recto 31">
            <a:extLst>
              <a:ext uri="{FF2B5EF4-FFF2-40B4-BE49-F238E27FC236}">
                <a16:creationId xmlns="" xmlns:a16="http://schemas.microsoft.com/office/drawing/2014/main" id="{186A3E35-881B-8741-9366-F3E12DA1618D}"/>
              </a:ext>
            </a:extLst>
          </p:cNvPr>
          <p:cNvCxnSpPr>
            <a:cxnSpLocks/>
          </p:cNvCxnSpPr>
          <p:nvPr/>
        </p:nvCxnSpPr>
        <p:spPr>
          <a:xfrm>
            <a:off x="2087782" y="716002"/>
            <a:ext cx="0" cy="5987186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98503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="" xmlns:a16="http://schemas.microsoft.com/office/drawing/2014/main" id="{A52977AC-8B53-2343-ACA3-56F2AF18D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DA3E5528-4D13-9648-8DA3-8B2B30143971}"/>
              </a:ext>
            </a:extLst>
          </p:cNvPr>
          <p:cNvSpPr txBox="1"/>
          <p:nvPr/>
        </p:nvSpPr>
        <p:spPr>
          <a:xfrm>
            <a:off x="2817095" y="251189"/>
            <a:ext cx="489341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5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Dinámica </a:t>
            </a:r>
            <a:r>
              <a:rPr lang="es-ES" sz="35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Económica</a:t>
            </a:r>
            <a:endParaRPr lang="es-GT" sz="35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7DA90E32-E35C-EC48-ACAA-6771AAB3F895}"/>
              </a:ext>
            </a:extLst>
          </p:cNvPr>
          <p:cNvSpPr txBox="1"/>
          <p:nvPr/>
        </p:nvSpPr>
        <p:spPr>
          <a:xfrm>
            <a:off x="1692480" y="5493405"/>
            <a:ext cx="1313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1600" dirty="0">
                <a:solidFill>
                  <a:schemeClr val="accent1">
                    <a:lumMod val="75000"/>
                  </a:schemeClr>
                </a:solidFill>
              </a:rPr>
              <a:t>Generación de empleo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CB247D6C-0BE0-0E44-A790-05874FA0C6B0}"/>
              </a:ext>
            </a:extLst>
          </p:cNvPr>
          <p:cNvSpPr txBox="1"/>
          <p:nvPr/>
        </p:nvSpPr>
        <p:spPr>
          <a:xfrm>
            <a:off x="57727" y="5493405"/>
            <a:ext cx="1581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1600" dirty="0">
                <a:solidFill>
                  <a:schemeClr val="accent1">
                    <a:lumMod val="75000"/>
                  </a:schemeClr>
                </a:solidFill>
              </a:rPr>
              <a:t>Incrementar la competitividad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84BFE730-8C1C-B744-B963-E6F91327E055}"/>
              </a:ext>
            </a:extLst>
          </p:cNvPr>
          <p:cNvSpPr txBox="1"/>
          <p:nvPr/>
        </p:nvSpPr>
        <p:spPr>
          <a:xfrm>
            <a:off x="4588631" y="5493405"/>
            <a:ext cx="1508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1600" dirty="0">
                <a:solidFill>
                  <a:schemeClr val="accent1">
                    <a:lumMod val="75000"/>
                  </a:schemeClr>
                </a:solidFill>
              </a:rPr>
              <a:t>Mejora la movilidad de la fuerza laboral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9E649C04-E553-4043-93C2-40751746C092}"/>
              </a:ext>
            </a:extLst>
          </p:cNvPr>
          <p:cNvSpPr txBox="1"/>
          <p:nvPr/>
        </p:nvSpPr>
        <p:spPr>
          <a:xfrm>
            <a:off x="6117485" y="5493405"/>
            <a:ext cx="1474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1600" dirty="0">
                <a:solidFill>
                  <a:schemeClr val="accent1">
                    <a:lumMod val="75000"/>
                  </a:schemeClr>
                </a:solidFill>
              </a:rPr>
              <a:t>Incrementar turismo y productividad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D7969220-84D9-674D-9BBC-B5E5E6E17A6D}"/>
              </a:ext>
            </a:extLst>
          </p:cNvPr>
          <p:cNvSpPr txBox="1"/>
          <p:nvPr/>
        </p:nvSpPr>
        <p:spPr>
          <a:xfrm>
            <a:off x="7744426" y="5493405"/>
            <a:ext cx="1131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1600" dirty="0">
                <a:solidFill>
                  <a:schemeClr val="accent1">
                    <a:lumMod val="75000"/>
                  </a:schemeClr>
                </a:solidFill>
              </a:rPr>
              <a:t>Frenar la migración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="" xmlns:a16="http://schemas.microsoft.com/office/drawing/2014/main" id="{C6CF4FBD-15F4-FE43-87E8-A82299247850}"/>
              </a:ext>
            </a:extLst>
          </p:cNvPr>
          <p:cNvSpPr txBox="1"/>
          <p:nvPr/>
        </p:nvSpPr>
        <p:spPr>
          <a:xfrm>
            <a:off x="3041684" y="5493405"/>
            <a:ext cx="15622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1600" dirty="0">
                <a:solidFill>
                  <a:schemeClr val="accent1">
                    <a:lumMod val="75000"/>
                  </a:schemeClr>
                </a:solidFill>
              </a:rPr>
              <a:t>Mejorar la calidad de vida de los guatemaltecos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="" xmlns:a16="http://schemas.microsoft.com/office/drawing/2014/main" id="{9DA23C2F-1715-AE49-94D6-A132607AED57}"/>
              </a:ext>
            </a:extLst>
          </p:cNvPr>
          <p:cNvCxnSpPr>
            <a:cxnSpLocks/>
          </p:cNvCxnSpPr>
          <p:nvPr/>
        </p:nvCxnSpPr>
        <p:spPr>
          <a:xfrm>
            <a:off x="0" y="4825656"/>
            <a:ext cx="9144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upo 13">
            <a:extLst>
              <a:ext uri="{FF2B5EF4-FFF2-40B4-BE49-F238E27FC236}">
                <a16:creationId xmlns="" xmlns:a16="http://schemas.microsoft.com/office/drawing/2014/main" id="{866C177F-29DB-6849-92FB-2A0A8DB2545C}"/>
              </a:ext>
            </a:extLst>
          </p:cNvPr>
          <p:cNvGrpSpPr/>
          <p:nvPr/>
        </p:nvGrpSpPr>
        <p:grpSpPr>
          <a:xfrm>
            <a:off x="746978" y="4846334"/>
            <a:ext cx="201188" cy="616148"/>
            <a:chOff x="746978" y="4820934"/>
            <a:chExt cx="201188" cy="616148"/>
          </a:xfrm>
        </p:grpSpPr>
        <p:sp>
          <p:nvSpPr>
            <p:cNvPr id="28" name="Elipse 27">
              <a:extLst>
                <a:ext uri="{FF2B5EF4-FFF2-40B4-BE49-F238E27FC236}">
                  <a16:creationId xmlns="" xmlns:a16="http://schemas.microsoft.com/office/drawing/2014/main" id="{480897C3-E171-2C41-A685-13C7718F282B}"/>
                </a:ext>
              </a:extLst>
            </p:cNvPr>
            <p:cNvSpPr/>
            <p:nvPr/>
          </p:nvSpPr>
          <p:spPr>
            <a:xfrm rot="10800000">
              <a:off x="746978" y="5235894"/>
              <a:ext cx="201188" cy="20118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>
                <a:solidFill>
                  <a:srgbClr val="00B0F0"/>
                </a:solidFill>
              </a:endParaRPr>
            </a:p>
          </p:txBody>
        </p:sp>
        <p:cxnSp>
          <p:nvCxnSpPr>
            <p:cNvPr id="29" name="Conector recto 28">
              <a:extLst>
                <a:ext uri="{FF2B5EF4-FFF2-40B4-BE49-F238E27FC236}">
                  <a16:creationId xmlns="" xmlns:a16="http://schemas.microsoft.com/office/drawing/2014/main" id="{E5E69BBC-AACA-AB41-896A-4363CFA129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8573" y="4820934"/>
              <a:ext cx="0" cy="517635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="" xmlns:a16="http://schemas.microsoft.com/office/drawing/2014/main" id="{88D37535-0497-7A4D-ADA8-6F76E2876497}"/>
              </a:ext>
            </a:extLst>
          </p:cNvPr>
          <p:cNvGrpSpPr/>
          <p:nvPr/>
        </p:nvGrpSpPr>
        <p:grpSpPr>
          <a:xfrm>
            <a:off x="2240279" y="4846334"/>
            <a:ext cx="201188" cy="618229"/>
            <a:chOff x="2240279" y="4820934"/>
            <a:chExt cx="201188" cy="618229"/>
          </a:xfrm>
        </p:grpSpPr>
        <p:sp>
          <p:nvSpPr>
            <p:cNvPr id="38" name="Elipse 37">
              <a:extLst>
                <a:ext uri="{FF2B5EF4-FFF2-40B4-BE49-F238E27FC236}">
                  <a16:creationId xmlns="" xmlns:a16="http://schemas.microsoft.com/office/drawing/2014/main" id="{6D921AD6-594D-2F42-8EB9-1CEF93513CF2}"/>
                </a:ext>
              </a:extLst>
            </p:cNvPr>
            <p:cNvSpPr/>
            <p:nvPr/>
          </p:nvSpPr>
          <p:spPr>
            <a:xfrm rot="10800000">
              <a:off x="2240279" y="5237975"/>
              <a:ext cx="201188" cy="20118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>
                <a:solidFill>
                  <a:srgbClr val="00B0F0"/>
                </a:solidFill>
              </a:endParaRPr>
            </a:p>
          </p:txBody>
        </p:sp>
        <p:cxnSp>
          <p:nvCxnSpPr>
            <p:cNvPr id="50" name="Conector recto 49">
              <a:extLst>
                <a:ext uri="{FF2B5EF4-FFF2-40B4-BE49-F238E27FC236}">
                  <a16:creationId xmlns="" xmlns:a16="http://schemas.microsoft.com/office/drawing/2014/main" id="{5E35F958-F710-6745-909A-878703BDE1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40874" y="4820934"/>
              <a:ext cx="0" cy="517635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o 11">
            <a:extLst>
              <a:ext uri="{FF2B5EF4-FFF2-40B4-BE49-F238E27FC236}">
                <a16:creationId xmlns="" xmlns:a16="http://schemas.microsoft.com/office/drawing/2014/main" id="{D10634FD-A8CD-3142-841A-7DAFCF6413C0}"/>
              </a:ext>
            </a:extLst>
          </p:cNvPr>
          <p:cNvGrpSpPr/>
          <p:nvPr/>
        </p:nvGrpSpPr>
        <p:grpSpPr>
          <a:xfrm>
            <a:off x="3730341" y="4846334"/>
            <a:ext cx="201188" cy="616147"/>
            <a:chOff x="3730341" y="4820934"/>
            <a:chExt cx="201188" cy="616147"/>
          </a:xfrm>
        </p:grpSpPr>
        <p:sp>
          <p:nvSpPr>
            <p:cNvPr id="39" name="Elipse 38">
              <a:extLst>
                <a:ext uri="{FF2B5EF4-FFF2-40B4-BE49-F238E27FC236}">
                  <a16:creationId xmlns="" xmlns:a16="http://schemas.microsoft.com/office/drawing/2014/main" id="{DDA7CF69-944B-BB4C-8A49-C16ACC1D5B5D}"/>
                </a:ext>
              </a:extLst>
            </p:cNvPr>
            <p:cNvSpPr/>
            <p:nvPr/>
          </p:nvSpPr>
          <p:spPr>
            <a:xfrm rot="10800000">
              <a:off x="3730341" y="5235893"/>
              <a:ext cx="201188" cy="20118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>
                <a:solidFill>
                  <a:srgbClr val="00B0F0"/>
                </a:solidFill>
              </a:endParaRPr>
            </a:p>
          </p:txBody>
        </p:sp>
        <p:cxnSp>
          <p:nvCxnSpPr>
            <p:cNvPr id="52" name="Conector recto 51">
              <a:extLst>
                <a:ext uri="{FF2B5EF4-FFF2-40B4-BE49-F238E27FC236}">
                  <a16:creationId xmlns="" xmlns:a16="http://schemas.microsoft.com/office/drawing/2014/main" id="{BFE07969-FE4F-EB43-836F-2C6A8F7D3F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33175" y="4820934"/>
              <a:ext cx="0" cy="517635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o 10">
            <a:extLst>
              <a:ext uri="{FF2B5EF4-FFF2-40B4-BE49-F238E27FC236}">
                <a16:creationId xmlns="" xmlns:a16="http://schemas.microsoft.com/office/drawing/2014/main" id="{D0DFAAEE-565A-AD4C-BDE4-FF3824669F84}"/>
              </a:ext>
            </a:extLst>
          </p:cNvPr>
          <p:cNvGrpSpPr/>
          <p:nvPr/>
        </p:nvGrpSpPr>
        <p:grpSpPr>
          <a:xfrm>
            <a:off x="5225292" y="4846334"/>
            <a:ext cx="201188" cy="616612"/>
            <a:chOff x="5225292" y="4820934"/>
            <a:chExt cx="201188" cy="616612"/>
          </a:xfrm>
        </p:grpSpPr>
        <p:sp>
          <p:nvSpPr>
            <p:cNvPr id="37" name="Elipse 36">
              <a:extLst>
                <a:ext uri="{FF2B5EF4-FFF2-40B4-BE49-F238E27FC236}">
                  <a16:creationId xmlns="" xmlns:a16="http://schemas.microsoft.com/office/drawing/2014/main" id="{219E4921-8521-3140-A6F6-F7326B51682E}"/>
                </a:ext>
              </a:extLst>
            </p:cNvPr>
            <p:cNvSpPr/>
            <p:nvPr/>
          </p:nvSpPr>
          <p:spPr>
            <a:xfrm rot="10800000">
              <a:off x="5225292" y="5236358"/>
              <a:ext cx="201188" cy="20118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>
                <a:solidFill>
                  <a:srgbClr val="00B0F0"/>
                </a:solidFill>
              </a:endParaRPr>
            </a:p>
          </p:txBody>
        </p:sp>
        <p:cxnSp>
          <p:nvCxnSpPr>
            <p:cNvPr id="53" name="Conector recto 52">
              <a:extLst>
                <a:ext uri="{FF2B5EF4-FFF2-40B4-BE49-F238E27FC236}">
                  <a16:creationId xmlns="" xmlns:a16="http://schemas.microsoft.com/office/drawing/2014/main" id="{45D1F522-DC63-9D4C-8A66-4F1A2DC7BE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25476" y="4820934"/>
              <a:ext cx="0" cy="517635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upo 3">
            <a:extLst>
              <a:ext uri="{FF2B5EF4-FFF2-40B4-BE49-F238E27FC236}">
                <a16:creationId xmlns="" xmlns:a16="http://schemas.microsoft.com/office/drawing/2014/main" id="{C005EF99-835C-7149-B474-82DE295694C3}"/>
              </a:ext>
            </a:extLst>
          </p:cNvPr>
          <p:cNvGrpSpPr/>
          <p:nvPr/>
        </p:nvGrpSpPr>
        <p:grpSpPr>
          <a:xfrm>
            <a:off x="6719912" y="4846334"/>
            <a:ext cx="201188" cy="638906"/>
            <a:chOff x="6719912" y="4820934"/>
            <a:chExt cx="201188" cy="638906"/>
          </a:xfrm>
        </p:grpSpPr>
        <p:sp>
          <p:nvSpPr>
            <p:cNvPr id="35" name="Elipse 34">
              <a:extLst>
                <a:ext uri="{FF2B5EF4-FFF2-40B4-BE49-F238E27FC236}">
                  <a16:creationId xmlns="" xmlns:a16="http://schemas.microsoft.com/office/drawing/2014/main" id="{FE634DF6-6056-4044-AC9E-D1688FD8A877}"/>
                </a:ext>
              </a:extLst>
            </p:cNvPr>
            <p:cNvSpPr/>
            <p:nvPr/>
          </p:nvSpPr>
          <p:spPr>
            <a:xfrm rot="10800000">
              <a:off x="6719912" y="5258652"/>
              <a:ext cx="201188" cy="20118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>
                <a:solidFill>
                  <a:srgbClr val="00B0F0"/>
                </a:solidFill>
              </a:endParaRPr>
            </a:p>
          </p:txBody>
        </p:sp>
        <p:cxnSp>
          <p:nvCxnSpPr>
            <p:cNvPr id="54" name="Conector recto 53">
              <a:extLst>
                <a:ext uri="{FF2B5EF4-FFF2-40B4-BE49-F238E27FC236}">
                  <a16:creationId xmlns="" xmlns:a16="http://schemas.microsoft.com/office/drawing/2014/main" id="{C34F2C7A-B493-A949-8191-E45F45C3A6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17777" y="4820934"/>
              <a:ext cx="0" cy="517635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o 2">
            <a:extLst>
              <a:ext uri="{FF2B5EF4-FFF2-40B4-BE49-F238E27FC236}">
                <a16:creationId xmlns="" xmlns:a16="http://schemas.microsoft.com/office/drawing/2014/main" id="{CC2B36D8-7DC8-D447-9707-4AD4A7221071}"/>
              </a:ext>
            </a:extLst>
          </p:cNvPr>
          <p:cNvGrpSpPr/>
          <p:nvPr/>
        </p:nvGrpSpPr>
        <p:grpSpPr>
          <a:xfrm>
            <a:off x="8212212" y="4846334"/>
            <a:ext cx="201188" cy="638906"/>
            <a:chOff x="8212212" y="4820934"/>
            <a:chExt cx="201188" cy="638906"/>
          </a:xfrm>
        </p:grpSpPr>
        <p:sp>
          <p:nvSpPr>
            <p:cNvPr id="36" name="Elipse 35">
              <a:extLst>
                <a:ext uri="{FF2B5EF4-FFF2-40B4-BE49-F238E27FC236}">
                  <a16:creationId xmlns="" xmlns:a16="http://schemas.microsoft.com/office/drawing/2014/main" id="{6CCFB96F-F308-8D4B-872F-A470CC896C77}"/>
                </a:ext>
              </a:extLst>
            </p:cNvPr>
            <p:cNvSpPr/>
            <p:nvPr/>
          </p:nvSpPr>
          <p:spPr>
            <a:xfrm rot="10800000">
              <a:off x="8212212" y="5258652"/>
              <a:ext cx="201188" cy="20118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>
                <a:solidFill>
                  <a:srgbClr val="00B0F0"/>
                </a:solidFill>
              </a:endParaRPr>
            </a:p>
          </p:txBody>
        </p:sp>
        <p:cxnSp>
          <p:nvCxnSpPr>
            <p:cNvPr id="55" name="Conector recto 54">
              <a:extLst>
                <a:ext uri="{FF2B5EF4-FFF2-40B4-BE49-F238E27FC236}">
                  <a16:creationId xmlns="" xmlns:a16="http://schemas.microsoft.com/office/drawing/2014/main" id="{DF63C23E-4389-7E42-87B2-51E5B32AFE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10077" y="4820934"/>
              <a:ext cx="0" cy="517635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EC1CC39F-ABA9-7243-9B57-D36C05E34CC2}"/>
              </a:ext>
            </a:extLst>
          </p:cNvPr>
          <p:cNvSpPr txBox="1"/>
          <p:nvPr/>
        </p:nvSpPr>
        <p:spPr>
          <a:xfrm>
            <a:off x="-553792" y="17257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GT" dirty="0"/>
          </a:p>
        </p:txBody>
      </p:sp>
      <p:sp>
        <p:nvSpPr>
          <p:cNvPr id="30" name="CuadroTexto 29">
            <a:extLst>
              <a:ext uri="{FF2B5EF4-FFF2-40B4-BE49-F238E27FC236}">
                <a16:creationId xmlns="" xmlns:a16="http://schemas.microsoft.com/office/drawing/2014/main" id="{3AB35F95-50D8-A442-9FED-A0D678BDFCD2}"/>
              </a:ext>
            </a:extLst>
          </p:cNvPr>
          <p:cNvSpPr txBox="1"/>
          <p:nvPr/>
        </p:nvSpPr>
        <p:spPr>
          <a:xfrm>
            <a:off x="7645400" y="6390195"/>
            <a:ext cx="1498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900" b="1" dirty="0">
                <a:solidFill>
                  <a:schemeClr val="accent1">
                    <a:lumMod val="75000"/>
                  </a:schemeClr>
                </a:solidFill>
              </a:rPr>
              <a:t>FOTO: GUATEMALA.COM</a:t>
            </a:r>
          </a:p>
        </p:txBody>
      </p:sp>
    </p:spTree>
    <p:extLst>
      <p:ext uri="{BB962C8B-B14F-4D97-AF65-F5344CB8AC3E}">
        <p14:creationId xmlns:p14="http://schemas.microsoft.com/office/powerpoint/2010/main" val="23724138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76AA4D56-850D-954C-902F-0D19A9489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6101" y="2111483"/>
            <a:ext cx="2900362" cy="2900362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4D2B2EC-879B-8546-982C-BF7A1B61D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1703-1B71-0B45-A779-2A969E16746C}" type="slidenum">
              <a:rPr lang="es-GT" smtClean="0"/>
              <a:t>29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155584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9B50151C-97C1-754B-97AF-CCAE4D3132C9}"/>
              </a:ext>
            </a:extLst>
          </p:cNvPr>
          <p:cNvSpPr txBox="1"/>
          <p:nvPr/>
        </p:nvSpPr>
        <p:spPr>
          <a:xfrm>
            <a:off x="459560" y="576428"/>
            <a:ext cx="164474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3400" b="1" dirty="0">
                <a:solidFill>
                  <a:srgbClr val="4472C4">
                    <a:lumMod val="75000"/>
                  </a:srgbClr>
                </a:solidFill>
                <a:cs typeface="Calibri" panose="020F0502020204030204" pitchFamily="34" charset="0"/>
              </a:rPr>
              <a:t>ÍNDICE</a:t>
            </a:r>
            <a:endParaRPr lang="es-GT" sz="3400" dirty="0">
              <a:solidFill>
                <a:prstClr val="black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FEC9580E-506E-AD4B-83D2-2FCA8B72683E}"/>
              </a:ext>
            </a:extLst>
          </p:cNvPr>
          <p:cNvSpPr txBox="1"/>
          <p:nvPr/>
        </p:nvSpPr>
        <p:spPr>
          <a:xfrm>
            <a:off x="2543212" y="739014"/>
            <a:ext cx="582701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GT" sz="2800" b="1" dirty="0">
                <a:solidFill>
                  <a:srgbClr val="4472C4">
                    <a:lumMod val="75000"/>
                  </a:srgbClr>
                </a:solidFill>
                <a:cs typeface="Calibri" panose="020F0502020204030204" pitchFamily="34" charset="0"/>
              </a:rPr>
              <a:t>Estabilidad económica y manejo prudente de la deuda</a:t>
            </a:r>
          </a:p>
          <a:p>
            <a:pPr marL="514350" indent="-514350">
              <a:buFont typeface="+mj-lt"/>
              <a:buAutoNum type="arabicPeriod"/>
            </a:pPr>
            <a:endParaRPr lang="es-GT" sz="2800" b="1" dirty="0">
              <a:solidFill>
                <a:srgbClr val="4472C4">
                  <a:lumMod val="75000"/>
                </a:srgbClr>
              </a:solidFill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s-GT" sz="2800" b="1" dirty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Brecha social y brecha de infraestructura </a:t>
            </a:r>
          </a:p>
          <a:p>
            <a:pPr marL="514350" indent="-514350">
              <a:buFont typeface="+mj-lt"/>
              <a:buAutoNum type="arabicPeriod"/>
            </a:pPr>
            <a:endParaRPr lang="es-GT" sz="2800" b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s-GT" sz="2800" b="1" dirty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Portafolio</a:t>
            </a:r>
          </a:p>
          <a:p>
            <a:pPr marL="514350" indent="-514350">
              <a:buFont typeface="+mj-lt"/>
              <a:buAutoNum type="arabicPeriod"/>
            </a:pPr>
            <a:endParaRPr lang="es-GT" sz="2800" b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s-GT" sz="2800" b="1" dirty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Mecanismo que facilita la implementación </a:t>
            </a:r>
          </a:p>
          <a:p>
            <a:pPr marL="514350" indent="-514350">
              <a:buFont typeface="+mj-lt"/>
              <a:buAutoNum type="arabicPeriod"/>
            </a:pPr>
            <a:endParaRPr lang="es-GT" sz="2800" b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s-GT" sz="2800" b="1" dirty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Dinámica económica</a:t>
            </a:r>
          </a:p>
          <a:p>
            <a:pPr marL="514350" indent="-514350">
              <a:buFont typeface="+mj-lt"/>
              <a:buAutoNum type="arabicPeriod"/>
            </a:pPr>
            <a:endParaRPr lang="es-GT" sz="2800" b="1" dirty="0">
              <a:solidFill>
                <a:srgbClr val="4472C4">
                  <a:lumMod val="75000"/>
                </a:srgbClr>
              </a:solidFill>
              <a:cs typeface="Calibri" panose="020F0502020204030204" pitchFamily="34" charset="0"/>
            </a:endParaRPr>
          </a:p>
        </p:txBody>
      </p:sp>
      <p:cxnSp>
        <p:nvCxnSpPr>
          <p:cNvPr id="32" name="Conector recto 31">
            <a:extLst>
              <a:ext uri="{FF2B5EF4-FFF2-40B4-BE49-F238E27FC236}">
                <a16:creationId xmlns="" xmlns:a16="http://schemas.microsoft.com/office/drawing/2014/main" id="{186A3E35-881B-8741-9366-F3E12DA1618D}"/>
              </a:ext>
            </a:extLst>
          </p:cNvPr>
          <p:cNvCxnSpPr>
            <a:cxnSpLocks/>
          </p:cNvCxnSpPr>
          <p:nvPr/>
        </p:nvCxnSpPr>
        <p:spPr>
          <a:xfrm>
            <a:off x="2087782" y="716002"/>
            <a:ext cx="0" cy="5987186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arcador de número de diapositiva 17">
            <a:extLst>
              <a:ext uri="{FF2B5EF4-FFF2-40B4-BE49-F238E27FC236}">
                <a16:creationId xmlns="" xmlns:a16="http://schemas.microsoft.com/office/drawing/2014/main" id="{29C58B3A-710D-464F-A612-CAD2D9A08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51738" y="6356351"/>
            <a:ext cx="2057400" cy="365125"/>
          </a:xfrm>
        </p:spPr>
        <p:txBody>
          <a:bodyPr/>
          <a:lstStyle/>
          <a:p>
            <a:fld id="{731C1703-1B71-0B45-A779-2A969E16746C}" type="slidenum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224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0381" y="16378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ES" sz="35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1. Estabilidad </a:t>
            </a:r>
            <a:r>
              <a:rPr lang="es-ES" sz="35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económica y manejo prudente de la deuda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960742" y="1489349"/>
            <a:ext cx="52459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>
                <a:solidFill>
                  <a:schemeClr val="accent1">
                    <a:lumMod val="75000"/>
                  </a:schemeClr>
                </a:solidFill>
              </a:rPr>
              <a:t>Guatemala mantiene calificaciones estables de las Calificadoras de Riesgo País.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FAC09A7E-95CA-274C-8976-40EDC0CE8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817" y="2553700"/>
            <a:ext cx="4507829" cy="4304300"/>
          </a:xfrm>
          <a:prstGeom prst="rect">
            <a:avLst/>
          </a:prstGeom>
        </p:spPr>
      </p:pic>
      <p:sp>
        <p:nvSpPr>
          <p:cNvPr id="8" name="Marcador de número de diapositiva 17">
            <a:extLst>
              <a:ext uri="{FF2B5EF4-FFF2-40B4-BE49-F238E27FC236}">
                <a16:creationId xmlns="" xmlns:a16="http://schemas.microsoft.com/office/drawing/2014/main" id="{A8E816D8-6D12-E74B-A863-35EF771B1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51738" y="6356351"/>
            <a:ext cx="2057400" cy="365125"/>
          </a:xfrm>
        </p:spPr>
        <p:txBody>
          <a:bodyPr/>
          <a:lstStyle/>
          <a:p>
            <a:fld id="{731C1703-1B71-0B45-A779-2A969E16746C}" type="slidenum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040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28650" y="188379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ES" sz="35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1. Estabilidad </a:t>
            </a:r>
            <a:r>
              <a:rPr lang="es-ES" sz="35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económica y manejo prudente de la deuda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772733" y="1513942"/>
            <a:ext cx="75985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>
                <a:solidFill>
                  <a:schemeClr val="accent1">
                    <a:lumMod val="75000"/>
                  </a:schemeClr>
                </a:solidFill>
              </a:rPr>
              <a:t>Guatemala logra triplicar la oferta de los inversionistas en la colocación de Eurobonos 2019.</a:t>
            </a:r>
          </a:p>
        </p:txBody>
      </p:sp>
      <p:sp>
        <p:nvSpPr>
          <p:cNvPr id="7" name="Marcador de número de diapositiva 17">
            <a:extLst>
              <a:ext uri="{FF2B5EF4-FFF2-40B4-BE49-F238E27FC236}">
                <a16:creationId xmlns="" xmlns:a16="http://schemas.microsoft.com/office/drawing/2014/main" id="{614A6158-C5EA-924D-8855-7AD28AD73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51738" y="6356351"/>
            <a:ext cx="2057400" cy="365125"/>
          </a:xfrm>
        </p:spPr>
        <p:txBody>
          <a:bodyPr/>
          <a:lstStyle/>
          <a:p>
            <a:fld id="{731C1703-1B71-0B45-A779-2A969E16746C}" type="slidenum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EA036FC4-3E5D-EA42-B4EE-09831184F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862" y="2839504"/>
            <a:ext cx="8439129" cy="315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93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9B50151C-97C1-754B-97AF-CCAE4D3132C9}"/>
              </a:ext>
            </a:extLst>
          </p:cNvPr>
          <p:cNvSpPr txBox="1"/>
          <p:nvPr/>
        </p:nvSpPr>
        <p:spPr>
          <a:xfrm>
            <a:off x="459560" y="576428"/>
            <a:ext cx="164474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3400" b="1" dirty="0">
                <a:solidFill>
                  <a:srgbClr val="4472C4">
                    <a:lumMod val="75000"/>
                  </a:srgbClr>
                </a:solidFill>
                <a:cs typeface="Calibri" panose="020F0502020204030204" pitchFamily="34" charset="0"/>
              </a:rPr>
              <a:t>ÍNDICE</a:t>
            </a:r>
            <a:endParaRPr lang="es-GT" sz="3400" dirty="0">
              <a:solidFill>
                <a:prstClr val="black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FEC9580E-506E-AD4B-83D2-2FCA8B72683E}"/>
              </a:ext>
            </a:extLst>
          </p:cNvPr>
          <p:cNvSpPr txBox="1"/>
          <p:nvPr/>
        </p:nvSpPr>
        <p:spPr>
          <a:xfrm>
            <a:off x="2543212" y="739014"/>
            <a:ext cx="582701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GT" sz="2800" b="1" dirty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Estabilidad económica y manejo prudente de la deuda</a:t>
            </a:r>
          </a:p>
          <a:p>
            <a:pPr marL="514350" indent="-514350">
              <a:buFont typeface="+mj-lt"/>
              <a:buAutoNum type="arabicPeriod"/>
            </a:pPr>
            <a:endParaRPr lang="es-GT" sz="2800" b="1" dirty="0">
              <a:solidFill>
                <a:srgbClr val="4472C4">
                  <a:lumMod val="75000"/>
                </a:srgbClr>
              </a:solidFill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s-GT" sz="2800" b="1" dirty="0">
                <a:solidFill>
                  <a:srgbClr val="4472C4">
                    <a:lumMod val="75000"/>
                  </a:srgbClr>
                </a:solidFill>
                <a:cs typeface="Calibri" panose="020F0502020204030204" pitchFamily="34" charset="0"/>
              </a:rPr>
              <a:t>Brecha social y brecha de infraestructura </a:t>
            </a:r>
          </a:p>
          <a:p>
            <a:pPr marL="514350" indent="-514350">
              <a:buFont typeface="+mj-lt"/>
              <a:buAutoNum type="arabicPeriod"/>
            </a:pPr>
            <a:endParaRPr lang="es-GT" sz="2800" b="1" dirty="0">
              <a:solidFill>
                <a:srgbClr val="4472C4">
                  <a:lumMod val="75000"/>
                </a:srgbClr>
              </a:solidFill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s-GT" sz="2800" b="1" dirty="0" smtClean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Portafolio</a:t>
            </a:r>
            <a:endParaRPr lang="es-GT" sz="2800" b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s-GT" sz="2800" b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s-GT" sz="2800" b="1" dirty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Mecanismo que facilita la implementación </a:t>
            </a:r>
          </a:p>
          <a:p>
            <a:pPr marL="514350" indent="-514350">
              <a:buFont typeface="+mj-lt"/>
              <a:buAutoNum type="arabicPeriod"/>
            </a:pPr>
            <a:endParaRPr lang="es-GT" sz="2800" b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s-GT" sz="2800" b="1" dirty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Dinámica económica</a:t>
            </a:r>
          </a:p>
          <a:p>
            <a:pPr marL="514350" indent="-514350">
              <a:buFont typeface="+mj-lt"/>
              <a:buAutoNum type="arabicPeriod"/>
            </a:pPr>
            <a:endParaRPr lang="es-GT" sz="2800" b="1" dirty="0">
              <a:solidFill>
                <a:srgbClr val="4472C4">
                  <a:lumMod val="75000"/>
                </a:srgbClr>
              </a:solidFill>
              <a:cs typeface="Calibri" panose="020F0502020204030204" pitchFamily="34" charset="0"/>
            </a:endParaRPr>
          </a:p>
        </p:txBody>
      </p:sp>
      <p:cxnSp>
        <p:nvCxnSpPr>
          <p:cNvPr id="32" name="Conector recto 31">
            <a:extLst>
              <a:ext uri="{FF2B5EF4-FFF2-40B4-BE49-F238E27FC236}">
                <a16:creationId xmlns="" xmlns:a16="http://schemas.microsoft.com/office/drawing/2014/main" id="{186A3E35-881B-8741-9366-F3E12DA1618D}"/>
              </a:ext>
            </a:extLst>
          </p:cNvPr>
          <p:cNvCxnSpPr>
            <a:cxnSpLocks/>
          </p:cNvCxnSpPr>
          <p:nvPr/>
        </p:nvCxnSpPr>
        <p:spPr>
          <a:xfrm>
            <a:off x="2087782" y="716002"/>
            <a:ext cx="0" cy="5987186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arcador de número de diapositiva 17">
            <a:extLst>
              <a:ext uri="{FF2B5EF4-FFF2-40B4-BE49-F238E27FC236}">
                <a16:creationId xmlns="" xmlns:a16="http://schemas.microsoft.com/office/drawing/2014/main" id="{D201AC1D-12C6-7543-8069-7A532B1E9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51738" y="6356351"/>
            <a:ext cx="2057400" cy="365125"/>
          </a:xfrm>
        </p:spPr>
        <p:txBody>
          <a:bodyPr/>
          <a:lstStyle/>
          <a:p>
            <a:fld id="{731C1703-1B71-0B45-A779-2A969E16746C}" type="slidenum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829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A34C388E-29E9-8E4C-A171-3587A3ADDD72}"/>
              </a:ext>
            </a:extLst>
          </p:cNvPr>
          <p:cNvSpPr txBox="1"/>
          <p:nvPr/>
        </p:nvSpPr>
        <p:spPr>
          <a:xfrm>
            <a:off x="283699" y="80459"/>
            <a:ext cx="50312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32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Guatemala </a:t>
            </a: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está en </a:t>
            </a:r>
            <a:r>
              <a:rPr lang="es-GT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último puesto de Centroamérica en el ranking IDL del Banco Mundial</a:t>
            </a:r>
            <a:endParaRPr lang="es-GT" sz="3200" dirty="0"/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E95FFE16-0E97-4B4A-A590-589452E673A4}"/>
              </a:ext>
            </a:extLst>
          </p:cNvPr>
          <p:cNvSpPr txBox="1"/>
          <p:nvPr/>
        </p:nvSpPr>
        <p:spPr>
          <a:xfrm>
            <a:off x="283701" y="4265120"/>
            <a:ext cx="35770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b="1" dirty="0">
                <a:solidFill>
                  <a:schemeClr val="accent1">
                    <a:lumMod val="75000"/>
                  </a:schemeClr>
                </a:solidFill>
              </a:rPr>
              <a:t>Guatemala cuenta con la Política Nacional de Competitividad la cual persigue mejorar la competitividad para incrementar la productividad nacional, y así generar crecimiento económico inclusivo, acelerado</a:t>
            </a:r>
            <a:endParaRPr lang="es-GT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GT" b="1" dirty="0">
                <a:solidFill>
                  <a:schemeClr val="accent1">
                    <a:lumMod val="75000"/>
                  </a:schemeClr>
                </a:solidFill>
              </a:rPr>
              <a:t>y sostenible.</a:t>
            </a:r>
            <a:endParaRPr lang="es-GT" dirty="0"/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FA7ABB47-1BDD-3F4E-ADE4-7C1B2AF19864}"/>
              </a:ext>
            </a:extLst>
          </p:cNvPr>
          <p:cNvSpPr txBox="1"/>
          <p:nvPr/>
        </p:nvSpPr>
        <p:spPr>
          <a:xfrm>
            <a:off x="6583814" y="465180"/>
            <a:ext cx="1621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b="1" dirty="0">
                <a:solidFill>
                  <a:schemeClr val="accent1">
                    <a:lumMod val="75000"/>
                  </a:schemeClr>
                </a:solidFill>
              </a:rPr>
              <a:t>Ranking/IDL</a:t>
            </a:r>
          </a:p>
          <a:p>
            <a:r>
              <a:rPr lang="es-GT" b="1" dirty="0">
                <a:solidFill>
                  <a:schemeClr val="accent1">
                    <a:lumMod val="75000"/>
                  </a:schemeClr>
                </a:solidFill>
              </a:rPr>
              <a:t>Banco Mundial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0757CEDF-9BFB-1345-9425-78C0904CEC7C}"/>
              </a:ext>
            </a:extLst>
          </p:cNvPr>
          <p:cNvSpPr txBox="1"/>
          <p:nvPr/>
        </p:nvSpPr>
        <p:spPr>
          <a:xfrm>
            <a:off x="5693503" y="1111511"/>
            <a:ext cx="3313073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700" b="1" dirty="0">
                <a:solidFill>
                  <a:schemeClr val="accent1">
                    <a:lumMod val="75000"/>
                  </a:schemeClr>
                </a:solidFill>
              </a:rPr>
              <a:t>Guatemala ocupa el lugar 115 de 167 países </a:t>
            </a:r>
            <a:r>
              <a:rPr lang="es-GT" sz="1700" dirty="0">
                <a:solidFill>
                  <a:schemeClr val="accent1">
                    <a:lumMod val="75000"/>
                  </a:schemeClr>
                </a:solidFill>
              </a:rPr>
              <a:t>de acuerdo al Índice de Desempeño Logístico del Banco Mundial calificado con 2.51 puntos, siendo superados por todos los países de la región centroamericana. </a:t>
            </a:r>
          </a:p>
          <a:p>
            <a:r>
              <a:rPr lang="es-GT" sz="17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s-GT" sz="17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GT" sz="1700" dirty="0">
                <a:solidFill>
                  <a:schemeClr val="accent1">
                    <a:lumMod val="75000"/>
                  </a:schemeClr>
                </a:solidFill>
              </a:rPr>
              <a:t>Este índice toma en cuenta la evaluación de 6 criterios de desempeño, siendo uno de ellos, la calidad del comercio y de la infraestructura de transporte, en donde Guatemala ocupa el lugar 118.</a:t>
            </a:r>
          </a:p>
          <a:p>
            <a:endParaRPr lang="es-GT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2715B35B-21E5-814B-B816-E87CD42A4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1410" y="444761"/>
            <a:ext cx="795507" cy="61595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FA51C071-766F-5045-A04D-70D4F548F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088" y="1831454"/>
            <a:ext cx="5593438" cy="4658464"/>
          </a:xfrm>
          <a:prstGeom prst="rect">
            <a:avLst/>
          </a:prstGeom>
        </p:spPr>
      </p:pic>
      <p:sp>
        <p:nvSpPr>
          <p:cNvPr id="10" name="Marcador de número de diapositiva 17">
            <a:extLst>
              <a:ext uri="{FF2B5EF4-FFF2-40B4-BE49-F238E27FC236}">
                <a16:creationId xmlns="" xmlns:a16="http://schemas.microsoft.com/office/drawing/2014/main" id="{390DD995-DA48-CA40-971C-C6618C25E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51738" y="6356351"/>
            <a:ext cx="2057400" cy="365125"/>
          </a:xfrm>
        </p:spPr>
        <p:txBody>
          <a:bodyPr/>
          <a:lstStyle/>
          <a:p>
            <a:fld id="{731C1703-1B71-0B45-A779-2A969E16746C}" type="slidenum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874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E98A8627-534C-5945-9252-AC1174A8FBD7}"/>
              </a:ext>
            </a:extLst>
          </p:cNvPr>
          <p:cNvSpPr txBox="1"/>
          <p:nvPr/>
        </p:nvSpPr>
        <p:spPr>
          <a:xfrm>
            <a:off x="442886" y="263456"/>
            <a:ext cx="82493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Según el FMI* se necesita incrementar el gasto público en 8% del PIB</a:t>
            </a:r>
            <a:endParaRPr lang="es-GT" sz="3200" dirty="0"/>
          </a:p>
        </p:txBody>
      </p:sp>
      <p:sp>
        <p:nvSpPr>
          <p:cNvPr id="2" name="AutoShape 2" descr="blob:https://web.whatsapp.com/01d7ed08-3243-4236-a962-5fcaa36b3a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/>
          </a:p>
        </p:txBody>
      </p:sp>
      <p:sp>
        <p:nvSpPr>
          <p:cNvPr id="3" name="AutoShape 4" descr="blob:https://web.whatsapp.com/01d7ed08-3243-4236-a962-5fcaa36b3a32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/>
          </a:p>
        </p:txBody>
      </p:sp>
      <p:sp>
        <p:nvSpPr>
          <p:cNvPr id="5" name="AutoShape 6" descr="blob:https://web.whatsapp.com/01d7ed08-3243-4236-a962-5fcaa36b3a32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/>
          </a:p>
        </p:txBody>
      </p:sp>
      <p:pic>
        <p:nvPicPr>
          <p:cNvPr id="2055" name="Picture 7" descr="C:\Users\Victor Martinez\Downloads\WhatsApp Image 2019-08-20 at 10.06.22 PM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2" t="5040" r="13165" b="32391"/>
          <a:stretch/>
        </p:blipFill>
        <p:spPr bwMode="auto">
          <a:xfrm>
            <a:off x="4567572" y="1806655"/>
            <a:ext cx="4068007" cy="300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A87F44D8-8A2F-A941-B68A-88B831EE733E}"/>
              </a:ext>
            </a:extLst>
          </p:cNvPr>
          <p:cNvSpPr txBox="1"/>
          <p:nvPr/>
        </p:nvSpPr>
        <p:spPr>
          <a:xfrm>
            <a:off x="391559" y="1875378"/>
            <a:ext cx="4081145" cy="291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es-GT" sz="1670" dirty="0">
                <a:solidFill>
                  <a:schemeClr val="accent1">
                    <a:lumMod val="75000"/>
                  </a:schemeClr>
                </a:solidFill>
              </a:rPr>
              <a:t>Satisfacer la gran necesidad de gasto requerirá esfuerzos en múltiples frentes:</a:t>
            </a:r>
          </a:p>
          <a:p>
            <a:endParaRPr lang="es-ES" altLang="es-GT" sz="167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altLang="es-GT" sz="1670" dirty="0">
                <a:solidFill>
                  <a:schemeClr val="accent1">
                    <a:lumMod val="75000"/>
                  </a:schemeClr>
                </a:solidFill>
              </a:rPr>
              <a:t>Fortalecimiento de la Superintendencia de Administración Tributaria -SAT.</a:t>
            </a:r>
          </a:p>
          <a:p>
            <a:endParaRPr lang="es-GT" sz="167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1670" dirty="0">
                <a:solidFill>
                  <a:schemeClr val="accent1">
                    <a:lumMod val="75000"/>
                  </a:schemeClr>
                </a:solidFill>
              </a:rPr>
              <a:t>El gasto eficiente y el apoyo del sector privado es necesario para llenar vacíos restantes.  De ahí la importancia de fomentar entornos empresariales en los que el sector privado pueda prosperar. </a:t>
            </a:r>
            <a:endParaRPr lang="es-GT" sz="165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247E3184-1405-4943-90A1-168BF324F6F2}"/>
              </a:ext>
            </a:extLst>
          </p:cNvPr>
          <p:cNvSpPr txBox="1"/>
          <p:nvPr/>
        </p:nvSpPr>
        <p:spPr>
          <a:xfrm>
            <a:off x="-6572250" y="1014413"/>
            <a:ext cx="800100" cy="969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GT" dirty="0"/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850A0D80-8365-9242-9CE3-7B63AC651C23}"/>
              </a:ext>
            </a:extLst>
          </p:cNvPr>
          <p:cNvSpPr txBox="1"/>
          <p:nvPr/>
        </p:nvSpPr>
        <p:spPr>
          <a:xfrm>
            <a:off x="5843797" y="6189177"/>
            <a:ext cx="2202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200" dirty="0">
                <a:solidFill>
                  <a:schemeClr val="accent1">
                    <a:lumMod val="75000"/>
                  </a:schemeClr>
                </a:solidFill>
              </a:rPr>
              <a:t>*Fondo Monetario Internacional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E5DF8B50-1466-9749-8906-187144B74146}"/>
              </a:ext>
            </a:extLst>
          </p:cNvPr>
          <p:cNvSpPr txBox="1"/>
          <p:nvPr/>
        </p:nvSpPr>
        <p:spPr>
          <a:xfrm>
            <a:off x="391559" y="4696461"/>
            <a:ext cx="79695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670" dirty="0">
                <a:solidFill>
                  <a:schemeClr val="accent1">
                    <a:lumMod val="75000"/>
                  </a:schemeClr>
                </a:solidFill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1670" dirty="0">
                <a:solidFill>
                  <a:schemeClr val="accent1">
                    <a:lumMod val="75000"/>
                  </a:schemeClr>
                </a:solidFill>
              </a:rPr>
              <a:t>En términos de solidaridad,  se prevé que la mayor parte del financiamiento adicional para los servicios de salud, educación, agua y saneamiento sea proporcionado públicamente; considerando los bajos niveles de prestación de servicios a los pobres, las zonas rurales y los pueblos indígenas.</a:t>
            </a:r>
          </a:p>
          <a:p>
            <a:endParaRPr lang="es-GT" sz="165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Marcador de número de diapositiva 17">
            <a:extLst>
              <a:ext uri="{FF2B5EF4-FFF2-40B4-BE49-F238E27FC236}">
                <a16:creationId xmlns="" xmlns:a16="http://schemas.microsoft.com/office/drawing/2014/main" id="{DCE2D5C9-F74D-104A-8741-A5ACB934E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51738" y="6356351"/>
            <a:ext cx="2057400" cy="365125"/>
          </a:xfrm>
        </p:spPr>
        <p:txBody>
          <a:bodyPr/>
          <a:lstStyle/>
          <a:p>
            <a:fld id="{731C1703-1B71-0B45-A779-2A969E16746C}" type="slidenum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904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E98A8627-534C-5945-9252-AC1174A8FBD7}"/>
              </a:ext>
            </a:extLst>
          </p:cNvPr>
          <p:cNvSpPr txBox="1"/>
          <p:nvPr/>
        </p:nvSpPr>
        <p:spPr>
          <a:xfrm>
            <a:off x="573515" y="454836"/>
            <a:ext cx="82493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Según el FMI* se requiere inversión</a:t>
            </a:r>
          </a:p>
          <a:p>
            <a:pPr algn="ctr"/>
            <a:r>
              <a:rPr lang="es-GT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 infraestructura por 3.2% del PIB</a:t>
            </a:r>
            <a:endParaRPr lang="es-GT" sz="3200" dirty="0"/>
          </a:p>
        </p:txBody>
      </p:sp>
      <p:pic>
        <p:nvPicPr>
          <p:cNvPr id="21" name="Imagen 20">
            <a:extLst>
              <a:ext uri="{FF2B5EF4-FFF2-40B4-BE49-F238E27FC236}">
                <a16:creationId xmlns="" xmlns:a16="http://schemas.microsoft.com/office/drawing/2014/main" id="{E4E18B84-673A-EF4E-971F-3E58AF438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743" y="3314159"/>
            <a:ext cx="1487468" cy="2929887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="" xmlns:a16="http://schemas.microsoft.com/office/drawing/2014/main" id="{1CB318B8-59AD-5541-86D2-6F5CE0F6B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283" y="3314159"/>
            <a:ext cx="1487468" cy="2929887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="" xmlns:a16="http://schemas.microsoft.com/office/drawing/2014/main" id="{37BB5648-D069-C043-A13B-48D66CAFCF3C}"/>
              </a:ext>
            </a:extLst>
          </p:cNvPr>
          <p:cNvSpPr txBox="1"/>
          <p:nvPr/>
        </p:nvSpPr>
        <p:spPr>
          <a:xfrm>
            <a:off x="320219" y="3115244"/>
            <a:ext cx="172383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GT" sz="1100" dirty="0">
                <a:solidFill>
                  <a:schemeClr val="accent1">
                    <a:lumMod val="75000"/>
                  </a:schemeClr>
                </a:solidFill>
              </a:rPr>
              <a:t>Ganancias de eficiencia</a:t>
            </a:r>
          </a:p>
          <a:p>
            <a:pPr algn="r"/>
            <a:r>
              <a:rPr lang="es-GT" sz="1100" dirty="0">
                <a:solidFill>
                  <a:schemeClr val="accent1">
                    <a:lumMod val="75000"/>
                  </a:schemeClr>
                </a:solidFill>
              </a:rPr>
              <a:t>de gasto y participación del sector privado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="" xmlns:a16="http://schemas.microsoft.com/office/drawing/2014/main" id="{79D9F0C0-2CA8-BA43-BFC3-4A3E4F19EE09}"/>
              </a:ext>
            </a:extLst>
          </p:cNvPr>
          <p:cNvSpPr txBox="1"/>
          <p:nvPr/>
        </p:nvSpPr>
        <p:spPr>
          <a:xfrm>
            <a:off x="-44089" y="3748416"/>
            <a:ext cx="20881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GT" sz="1100" dirty="0">
                <a:solidFill>
                  <a:schemeClr val="accent1">
                    <a:lumMod val="75000"/>
                  </a:schemeClr>
                </a:solidFill>
              </a:rPr>
              <a:t>Rendimiento de crecimiento</a:t>
            </a:r>
          </a:p>
          <a:p>
            <a:pPr algn="r"/>
            <a:r>
              <a:rPr lang="es-GT" sz="1100" dirty="0">
                <a:solidFill>
                  <a:schemeClr val="accent1">
                    <a:lumMod val="75000"/>
                  </a:schemeClr>
                </a:solidFill>
              </a:rPr>
              <a:t>a partir de 2024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="" xmlns:a16="http://schemas.microsoft.com/office/drawing/2014/main" id="{523D714E-2983-6D4E-9DB8-C3587F49A507}"/>
              </a:ext>
            </a:extLst>
          </p:cNvPr>
          <p:cNvSpPr txBox="1"/>
          <p:nvPr/>
        </p:nvSpPr>
        <p:spPr>
          <a:xfrm>
            <a:off x="-44089" y="4235006"/>
            <a:ext cx="20881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GT" sz="1100" dirty="0">
                <a:solidFill>
                  <a:schemeClr val="accent1">
                    <a:lumMod val="75000"/>
                  </a:schemeClr>
                </a:solidFill>
              </a:rPr>
              <a:t>Esfuerzos de</a:t>
            </a:r>
          </a:p>
          <a:p>
            <a:pPr algn="r"/>
            <a:r>
              <a:rPr lang="es-GT" sz="1100" dirty="0">
                <a:solidFill>
                  <a:schemeClr val="accent1">
                    <a:lumMod val="75000"/>
                  </a:schemeClr>
                </a:solidFill>
              </a:rPr>
              <a:t>administración tributaria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="" xmlns:a16="http://schemas.microsoft.com/office/drawing/2014/main" id="{0688A015-5B67-A24E-A7BF-9F22CC8BB55A}"/>
              </a:ext>
            </a:extLst>
          </p:cNvPr>
          <p:cNvSpPr txBox="1"/>
          <p:nvPr/>
        </p:nvSpPr>
        <p:spPr>
          <a:xfrm>
            <a:off x="-44089" y="5130327"/>
            <a:ext cx="20881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GT" sz="1100" dirty="0">
                <a:solidFill>
                  <a:schemeClr val="accent1">
                    <a:lumMod val="75000"/>
                  </a:schemeClr>
                </a:solidFill>
              </a:rPr>
              <a:t>Reforma tributaria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5EF68981-DAC8-4040-8ECE-7B6C7609CBA9}"/>
              </a:ext>
            </a:extLst>
          </p:cNvPr>
          <p:cNvSpPr txBox="1"/>
          <p:nvPr/>
        </p:nvSpPr>
        <p:spPr>
          <a:xfrm>
            <a:off x="2540473" y="3253087"/>
            <a:ext cx="546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GT" sz="1400" b="1" dirty="0">
                <a:solidFill>
                  <a:schemeClr val="accent1">
                    <a:lumMod val="75000"/>
                  </a:schemeClr>
                </a:solidFill>
              </a:rPr>
              <a:t>1.4%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="" xmlns:a16="http://schemas.microsoft.com/office/drawing/2014/main" id="{162CC468-1E89-A14C-A465-9B0EFF5FC4CA}"/>
              </a:ext>
            </a:extLst>
          </p:cNvPr>
          <p:cNvSpPr txBox="1"/>
          <p:nvPr/>
        </p:nvSpPr>
        <p:spPr>
          <a:xfrm>
            <a:off x="2507129" y="3729139"/>
            <a:ext cx="613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GT" sz="1400" b="1" dirty="0">
                <a:solidFill>
                  <a:schemeClr val="accent1">
                    <a:lumMod val="75000"/>
                  </a:schemeClr>
                </a:solidFill>
              </a:rPr>
              <a:t>0.5%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="" xmlns:a16="http://schemas.microsoft.com/office/drawing/2014/main" id="{0A07693F-651C-1B4D-AD2C-3EC7722DDED5}"/>
              </a:ext>
            </a:extLst>
          </p:cNvPr>
          <p:cNvSpPr txBox="1"/>
          <p:nvPr/>
        </p:nvSpPr>
        <p:spPr>
          <a:xfrm>
            <a:off x="2403236" y="4221943"/>
            <a:ext cx="613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GT" sz="1400" b="1" dirty="0">
                <a:solidFill>
                  <a:schemeClr val="accent1">
                    <a:lumMod val="75000"/>
                  </a:schemeClr>
                </a:solidFill>
              </a:rPr>
              <a:t>2%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="" xmlns:a16="http://schemas.microsoft.com/office/drawing/2014/main" id="{2AEC0958-98A3-6B4A-A071-05A0B1620A1C}"/>
              </a:ext>
            </a:extLst>
          </p:cNvPr>
          <p:cNvSpPr txBox="1"/>
          <p:nvPr/>
        </p:nvSpPr>
        <p:spPr>
          <a:xfrm>
            <a:off x="2403236" y="5107244"/>
            <a:ext cx="613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GT" sz="1400" b="1" dirty="0">
                <a:solidFill>
                  <a:schemeClr val="accent1">
                    <a:lumMod val="75000"/>
                  </a:schemeClr>
                </a:solidFill>
              </a:rPr>
              <a:t>4.5%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="" xmlns:a16="http://schemas.microsoft.com/office/drawing/2014/main" id="{418F5664-F3BF-8B4B-AD23-516EE3FB1A88}"/>
              </a:ext>
            </a:extLst>
          </p:cNvPr>
          <p:cNvSpPr txBox="1"/>
          <p:nvPr/>
        </p:nvSpPr>
        <p:spPr>
          <a:xfrm>
            <a:off x="7500996" y="3285417"/>
            <a:ext cx="17238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100" dirty="0">
                <a:solidFill>
                  <a:schemeClr val="accent1">
                    <a:lumMod val="75000"/>
                  </a:schemeClr>
                </a:solidFill>
              </a:rPr>
              <a:t>Agua y saneamiento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="" xmlns:a16="http://schemas.microsoft.com/office/drawing/2014/main" id="{DD3512BE-7BC0-FE47-B443-A60C5A898D0F}"/>
              </a:ext>
            </a:extLst>
          </p:cNvPr>
          <p:cNvSpPr txBox="1"/>
          <p:nvPr/>
        </p:nvSpPr>
        <p:spPr>
          <a:xfrm>
            <a:off x="6347751" y="3273295"/>
            <a:ext cx="604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400" b="1" dirty="0">
                <a:solidFill>
                  <a:schemeClr val="accent1">
                    <a:lumMod val="75000"/>
                  </a:schemeClr>
                </a:solidFill>
              </a:rPr>
              <a:t>0.5%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="" xmlns:a16="http://schemas.microsoft.com/office/drawing/2014/main" id="{0A1835DD-7C4B-4047-853D-AE456098791B}"/>
              </a:ext>
            </a:extLst>
          </p:cNvPr>
          <p:cNvSpPr txBox="1"/>
          <p:nvPr/>
        </p:nvSpPr>
        <p:spPr>
          <a:xfrm>
            <a:off x="7485994" y="3638844"/>
            <a:ext cx="1114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600" b="1" dirty="0">
                <a:solidFill>
                  <a:schemeClr val="accent1">
                    <a:lumMod val="75000"/>
                  </a:schemeClr>
                </a:solidFill>
              </a:rPr>
              <a:t>Salud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="" xmlns:a16="http://schemas.microsoft.com/office/drawing/2014/main" id="{2EB91092-5230-F749-8194-8C149BEC0A52}"/>
              </a:ext>
            </a:extLst>
          </p:cNvPr>
          <p:cNvSpPr txBox="1"/>
          <p:nvPr/>
        </p:nvSpPr>
        <p:spPr>
          <a:xfrm>
            <a:off x="6347750" y="3611015"/>
            <a:ext cx="769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b="1" dirty="0">
                <a:solidFill>
                  <a:schemeClr val="accent1">
                    <a:lumMod val="75000"/>
                  </a:schemeClr>
                </a:solidFill>
              </a:rPr>
              <a:t>1.4%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="" xmlns:a16="http://schemas.microsoft.com/office/drawing/2014/main" id="{61AB1519-4561-0B4A-AC84-E54454E9322D}"/>
              </a:ext>
            </a:extLst>
          </p:cNvPr>
          <p:cNvSpPr txBox="1"/>
          <p:nvPr/>
        </p:nvSpPr>
        <p:spPr>
          <a:xfrm>
            <a:off x="7497121" y="4367796"/>
            <a:ext cx="1172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600" b="1" dirty="0">
                <a:solidFill>
                  <a:schemeClr val="accent1">
                    <a:lumMod val="75000"/>
                  </a:schemeClr>
                </a:solidFill>
              </a:rPr>
              <a:t>Carreteras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="" xmlns:a16="http://schemas.microsoft.com/office/drawing/2014/main" id="{5CA98CE0-98B1-BB4F-BA58-24C2F3EF600F}"/>
              </a:ext>
            </a:extLst>
          </p:cNvPr>
          <p:cNvSpPr txBox="1"/>
          <p:nvPr/>
        </p:nvSpPr>
        <p:spPr>
          <a:xfrm>
            <a:off x="6347750" y="4349653"/>
            <a:ext cx="884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b="1" dirty="0">
                <a:solidFill>
                  <a:schemeClr val="accent1">
                    <a:lumMod val="75000"/>
                  </a:schemeClr>
                </a:solidFill>
              </a:rPr>
              <a:t>3.2%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="" xmlns:a16="http://schemas.microsoft.com/office/drawing/2014/main" id="{72DB885F-5C73-584F-ADA8-62B26E41E224}"/>
              </a:ext>
            </a:extLst>
          </p:cNvPr>
          <p:cNvSpPr txBox="1"/>
          <p:nvPr/>
        </p:nvSpPr>
        <p:spPr>
          <a:xfrm>
            <a:off x="7389142" y="5114059"/>
            <a:ext cx="1280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100" dirty="0">
                <a:solidFill>
                  <a:schemeClr val="accent1">
                    <a:lumMod val="75000"/>
                  </a:schemeClr>
                </a:solidFill>
              </a:rPr>
              <a:t>Educación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="" xmlns:a16="http://schemas.microsoft.com/office/drawing/2014/main" id="{447E160E-7E71-0048-B309-07078C5277C0}"/>
              </a:ext>
            </a:extLst>
          </p:cNvPr>
          <p:cNvSpPr txBox="1"/>
          <p:nvPr/>
        </p:nvSpPr>
        <p:spPr>
          <a:xfrm>
            <a:off x="6347751" y="5116703"/>
            <a:ext cx="604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400" b="1" dirty="0">
                <a:solidFill>
                  <a:schemeClr val="accent1">
                    <a:lumMod val="75000"/>
                  </a:schemeClr>
                </a:solidFill>
              </a:rPr>
              <a:t>3.3%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="" xmlns:a16="http://schemas.microsoft.com/office/drawing/2014/main" id="{983D0196-F2EB-5C40-8BCB-0D5740A192FB}"/>
              </a:ext>
            </a:extLst>
          </p:cNvPr>
          <p:cNvSpPr txBox="1"/>
          <p:nvPr/>
        </p:nvSpPr>
        <p:spPr>
          <a:xfrm>
            <a:off x="2630678" y="1821676"/>
            <a:ext cx="4135047" cy="780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2200" b="1" dirty="0">
                <a:solidFill>
                  <a:schemeClr val="accent1">
                    <a:lumMod val="75000"/>
                  </a:schemeClr>
                </a:solidFill>
              </a:rPr>
              <a:t>Necesidades adicionales de gasto y fuentes posibles de financiación</a:t>
            </a:r>
          </a:p>
        </p:txBody>
      </p:sp>
      <p:cxnSp>
        <p:nvCxnSpPr>
          <p:cNvPr id="42" name="Conector recto 41">
            <a:extLst>
              <a:ext uri="{FF2B5EF4-FFF2-40B4-BE49-F238E27FC236}">
                <a16:creationId xmlns="" xmlns:a16="http://schemas.microsoft.com/office/drawing/2014/main" id="{97242DAD-1600-8746-84F8-EBD6D912C2DB}"/>
              </a:ext>
            </a:extLst>
          </p:cNvPr>
          <p:cNvCxnSpPr>
            <a:cxnSpLocks/>
          </p:cNvCxnSpPr>
          <p:nvPr/>
        </p:nvCxnSpPr>
        <p:spPr>
          <a:xfrm>
            <a:off x="2545474" y="6244046"/>
            <a:ext cx="4337861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>
            <a:extLst>
              <a:ext uri="{FF2B5EF4-FFF2-40B4-BE49-F238E27FC236}">
                <a16:creationId xmlns="" xmlns:a16="http://schemas.microsoft.com/office/drawing/2014/main" id="{297E0B48-CD69-C946-8DA1-8CAC8219EA83}"/>
              </a:ext>
            </a:extLst>
          </p:cNvPr>
          <p:cNvCxnSpPr>
            <a:cxnSpLocks/>
          </p:cNvCxnSpPr>
          <p:nvPr/>
        </p:nvCxnSpPr>
        <p:spPr>
          <a:xfrm flipV="1">
            <a:off x="7008252" y="3422081"/>
            <a:ext cx="477742" cy="3543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42">
            <a:extLst>
              <a:ext uri="{FF2B5EF4-FFF2-40B4-BE49-F238E27FC236}">
                <a16:creationId xmlns="" xmlns:a16="http://schemas.microsoft.com/office/drawing/2014/main" id="{9A3B2ACF-A8C7-4242-965C-66BDF9783E1D}"/>
              </a:ext>
            </a:extLst>
          </p:cNvPr>
          <p:cNvCxnSpPr>
            <a:cxnSpLocks/>
          </p:cNvCxnSpPr>
          <p:nvPr/>
        </p:nvCxnSpPr>
        <p:spPr>
          <a:xfrm flipV="1">
            <a:off x="2033631" y="3405252"/>
            <a:ext cx="477742" cy="3543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44">
            <a:extLst>
              <a:ext uri="{FF2B5EF4-FFF2-40B4-BE49-F238E27FC236}">
                <a16:creationId xmlns="" xmlns:a16="http://schemas.microsoft.com/office/drawing/2014/main" id="{5E548E68-0C8F-5843-90B9-122719BB903D}"/>
              </a:ext>
            </a:extLst>
          </p:cNvPr>
          <p:cNvCxnSpPr>
            <a:cxnSpLocks/>
          </p:cNvCxnSpPr>
          <p:nvPr/>
        </p:nvCxnSpPr>
        <p:spPr>
          <a:xfrm flipV="1">
            <a:off x="2047001" y="3897290"/>
            <a:ext cx="477742" cy="3543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>
            <a:extLst>
              <a:ext uri="{FF2B5EF4-FFF2-40B4-BE49-F238E27FC236}">
                <a16:creationId xmlns="" xmlns:a16="http://schemas.microsoft.com/office/drawing/2014/main" id="{FE85D6CA-CB2D-904E-A7D8-04AD268D75FF}"/>
              </a:ext>
            </a:extLst>
          </p:cNvPr>
          <p:cNvCxnSpPr>
            <a:cxnSpLocks/>
          </p:cNvCxnSpPr>
          <p:nvPr/>
        </p:nvCxnSpPr>
        <p:spPr>
          <a:xfrm flipV="1">
            <a:off x="2046263" y="4389328"/>
            <a:ext cx="477742" cy="3543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46">
            <a:extLst>
              <a:ext uri="{FF2B5EF4-FFF2-40B4-BE49-F238E27FC236}">
                <a16:creationId xmlns="" xmlns:a16="http://schemas.microsoft.com/office/drawing/2014/main" id="{107D042D-9005-414F-8EBA-F0080C1105B9}"/>
              </a:ext>
            </a:extLst>
          </p:cNvPr>
          <p:cNvCxnSpPr>
            <a:cxnSpLocks/>
          </p:cNvCxnSpPr>
          <p:nvPr/>
        </p:nvCxnSpPr>
        <p:spPr>
          <a:xfrm flipV="1">
            <a:off x="2016022" y="5276170"/>
            <a:ext cx="477742" cy="3543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49">
            <a:extLst>
              <a:ext uri="{FF2B5EF4-FFF2-40B4-BE49-F238E27FC236}">
                <a16:creationId xmlns="" xmlns:a16="http://schemas.microsoft.com/office/drawing/2014/main" id="{3CD4533C-63D9-5243-ADAB-5424889E0945}"/>
              </a:ext>
            </a:extLst>
          </p:cNvPr>
          <p:cNvCxnSpPr>
            <a:cxnSpLocks/>
          </p:cNvCxnSpPr>
          <p:nvPr/>
        </p:nvCxnSpPr>
        <p:spPr>
          <a:xfrm flipV="1">
            <a:off x="6922524" y="5276170"/>
            <a:ext cx="477742" cy="3543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3B5857C0-56A2-1E46-B8CA-D85C0ABB415E}"/>
              </a:ext>
            </a:extLst>
          </p:cNvPr>
          <p:cNvSpPr txBox="1"/>
          <p:nvPr/>
        </p:nvSpPr>
        <p:spPr>
          <a:xfrm>
            <a:off x="322535" y="6335774"/>
            <a:ext cx="2778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200" dirty="0">
                <a:solidFill>
                  <a:schemeClr val="accent1">
                    <a:lumMod val="75000"/>
                  </a:schemeClr>
                </a:solidFill>
              </a:rPr>
              <a:t>*Fondo Monetario Internacional</a:t>
            </a:r>
          </a:p>
        </p:txBody>
      </p:sp>
      <p:cxnSp>
        <p:nvCxnSpPr>
          <p:cNvPr id="39" name="Conector recto 38">
            <a:extLst>
              <a:ext uri="{FF2B5EF4-FFF2-40B4-BE49-F238E27FC236}">
                <a16:creationId xmlns="" xmlns:a16="http://schemas.microsoft.com/office/drawing/2014/main" id="{9D20A01E-10C4-C942-AF1E-855091D98DCB}"/>
              </a:ext>
            </a:extLst>
          </p:cNvPr>
          <p:cNvCxnSpPr>
            <a:cxnSpLocks/>
          </p:cNvCxnSpPr>
          <p:nvPr/>
        </p:nvCxnSpPr>
        <p:spPr>
          <a:xfrm flipV="1">
            <a:off x="7008252" y="3793556"/>
            <a:ext cx="477742" cy="3543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43">
            <a:extLst>
              <a:ext uri="{FF2B5EF4-FFF2-40B4-BE49-F238E27FC236}">
                <a16:creationId xmlns="" xmlns:a16="http://schemas.microsoft.com/office/drawing/2014/main" id="{82618761-D309-F249-9643-A6BE82F03845}"/>
              </a:ext>
            </a:extLst>
          </p:cNvPr>
          <p:cNvCxnSpPr>
            <a:cxnSpLocks/>
          </p:cNvCxnSpPr>
          <p:nvPr/>
        </p:nvCxnSpPr>
        <p:spPr>
          <a:xfrm flipV="1">
            <a:off x="7008252" y="4536506"/>
            <a:ext cx="477742" cy="3543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upo 11">
            <a:extLst>
              <a:ext uri="{FF2B5EF4-FFF2-40B4-BE49-F238E27FC236}">
                <a16:creationId xmlns="" xmlns:a16="http://schemas.microsoft.com/office/drawing/2014/main" id="{67D7804A-60D6-4D42-98F2-BEDB526D4530}"/>
              </a:ext>
            </a:extLst>
          </p:cNvPr>
          <p:cNvGrpSpPr/>
          <p:nvPr/>
        </p:nvGrpSpPr>
        <p:grpSpPr>
          <a:xfrm>
            <a:off x="8083208" y="3808121"/>
            <a:ext cx="603885" cy="741587"/>
            <a:chOff x="8144774" y="3808121"/>
            <a:chExt cx="603885" cy="741587"/>
          </a:xfrm>
        </p:grpSpPr>
        <p:sp>
          <p:nvSpPr>
            <p:cNvPr id="7" name="Arco 6">
              <a:extLst>
                <a:ext uri="{FF2B5EF4-FFF2-40B4-BE49-F238E27FC236}">
                  <a16:creationId xmlns="" xmlns:a16="http://schemas.microsoft.com/office/drawing/2014/main" id="{5D6D5C93-3804-CC46-8DA7-48785D91B834}"/>
                </a:ext>
              </a:extLst>
            </p:cNvPr>
            <p:cNvSpPr/>
            <p:nvPr/>
          </p:nvSpPr>
          <p:spPr>
            <a:xfrm>
              <a:off x="8362912" y="3808121"/>
              <a:ext cx="385747" cy="385747"/>
            </a:xfrm>
            <a:prstGeom prst="arc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  <p:sp>
          <p:nvSpPr>
            <p:cNvPr id="51" name="Arco 50">
              <a:extLst>
                <a:ext uri="{FF2B5EF4-FFF2-40B4-BE49-F238E27FC236}">
                  <a16:creationId xmlns="" xmlns:a16="http://schemas.microsoft.com/office/drawing/2014/main" id="{E540F4FB-0188-9D49-8058-597CA159EAD3}"/>
                </a:ext>
              </a:extLst>
            </p:cNvPr>
            <p:cNvSpPr/>
            <p:nvPr/>
          </p:nvSpPr>
          <p:spPr>
            <a:xfrm rot="5400000">
              <a:off x="8362912" y="4163961"/>
              <a:ext cx="385747" cy="385747"/>
            </a:xfrm>
            <a:prstGeom prst="arc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  <p:cxnSp>
          <p:nvCxnSpPr>
            <p:cNvPr id="9" name="Conector recto 8">
              <a:extLst>
                <a:ext uri="{FF2B5EF4-FFF2-40B4-BE49-F238E27FC236}">
                  <a16:creationId xmlns="" xmlns:a16="http://schemas.microsoft.com/office/drawing/2014/main" id="{1FD762CE-31A3-2B43-8A11-1E2F4D4AAED1}"/>
                </a:ext>
              </a:extLst>
            </p:cNvPr>
            <p:cNvCxnSpPr>
              <a:stCxn id="7" idx="2"/>
              <a:endCxn id="51" idx="0"/>
            </p:cNvCxnSpPr>
            <p:nvPr/>
          </p:nvCxnSpPr>
          <p:spPr>
            <a:xfrm>
              <a:off x="8748659" y="4000995"/>
              <a:ext cx="0" cy="355839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cto 51">
              <a:extLst>
                <a:ext uri="{FF2B5EF4-FFF2-40B4-BE49-F238E27FC236}">
                  <a16:creationId xmlns="" xmlns:a16="http://schemas.microsoft.com/office/drawing/2014/main" id="{736F0CFE-C912-0E49-AEE1-36D3A1F38C27}"/>
                </a:ext>
              </a:extLst>
            </p:cNvPr>
            <p:cNvCxnSpPr>
              <a:cxnSpLocks/>
            </p:cNvCxnSpPr>
            <p:nvPr/>
          </p:nvCxnSpPr>
          <p:spPr>
            <a:xfrm>
              <a:off x="8144774" y="3808121"/>
              <a:ext cx="411011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Marcador de número de diapositiva 17">
            <a:extLst>
              <a:ext uri="{FF2B5EF4-FFF2-40B4-BE49-F238E27FC236}">
                <a16:creationId xmlns="" xmlns:a16="http://schemas.microsoft.com/office/drawing/2014/main" id="{9EBFD55D-37DF-9642-A306-94E512B77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51738" y="6356351"/>
            <a:ext cx="2057400" cy="365125"/>
          </a:xfrm>
        </p:spPr>
        <p:txBody>
          <a:bodyPr/>
          <a:lstStyle/>
          <a:p>
            <a:fld id="{731C1703-1B71-0B45-A779-2A969E16746C}" type="slidenum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9023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5780</TotalTime>
  <Words>1558</Words>
  <Application>Microsoft Office PowerPoint</Application>
  <PresentationFormat>Presentación en pantalla (4:3)</PresentationFormat>
  <Paragraphs>294</Paragraphs>
  <Slides>29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29</vt:i4>
      </vt:variant>
    </vt:vector>
  </HeadingPairs>
  <TitlesOfParts>
    <vt:vector size="31" baseType="lpstr">
      <vt:lpstr>Tema de Office</vt:lpstr>
      <vt:lpstr>1_Tema de Office</vt:lpstr>
      <vt:lpstr>Presentación de PowerPoint</vt:lpstr>
      <vt:lpstr>Presentación de PowerPoint</vt:lpstr>
      <vt:lpstr>Presentación de PowerPoint</vt:lpstr>
      <vt:lpstr>1. Estabilidad económica y manejo prudente de la deuda</vt:lpstr>
      <vt:lpstr>1. Estabilidad económica y manejo prudente de la deuda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Nilsa Gabriela Peña Aldana</cp:lastModifiedBy>
  <cp:revision>627</cp:revision>
  <cp:lastPrinted>2019-08-28T15:56:32Z</cp:lastPrinted>
  <dcterms:created xsi:type="dcterms:W3CDTF">2019-01-25T17:16:07Z</dcterms:created>
  <dcterms:modified xsi:type="dcterms:W3CDTF">2019-08-30T01:05:07Z</dcterms:modified>
</cp:coreProperties>
</file>