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1" r:id="rId2"/>
    <p:sldId id="260" r:id="rId3"/>
    <p:sldId id="262" r:id="rId4"/>
    <p:sldId id="281" r:id="rId5"/>
    <p:sldId id="298" r:id="rId6"/>
    <p:sldId id="288" r:id="rId7"/>
    <p:sldId id="264" r:id="rId8"/>
    <p:sldId id="293" r:id="rId9"/>
    <p:sldId id="294" r:id="rId10"/>
    <p:sldId id="296" r:id="rId11"/>
    <p:sldId id="297" r:id="rId12"/>
    <p:sldId id="257" r:id="rId13"/>
    <p:sldId id="290" r:id="rId14"/>
    <p:sldId id="291" r:id="rId15"/>
    <p:sldId id="292" r:id="rId16"/>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9"/>
    <p:restoredTop sz="94658"/>
  </p:normalViewPr>
  <p:slideViewPr>
    <p:cSldViewPr snapToGrid="0" snapToObjects="1">
      <p:cViewPr varScale="1">
        <p:scale>
          <a:sx n="72" d="100"/>
          <a:sy n="72"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F64FBFC-73C5-40D5-9339-AC33A3720FF1}"/>
              </a:ext>
            </a:extLst>
          </p:cNvPr>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endParaRPr lang="es-GT"/>
          </a:p>
        </p:txBody>
      </p:sp>
      <p:sp>
        <p:nvSpPr>
          <p:cNvPr id="3" name="Marcador de fecha 2">
            <a:extLst>
              <a:ext uri="{FF2B5EF4-FFF2-40B4-BE49-F238E27FC236}">
                <a16:creationId xmlns:a16="http://schemas.microsoft.com/office/drawing/2014/main" id="{476FBF17-852F-4416-B004-0C7D51E33EFA}"/>
              </a:ext>
            </a:extLst>
          </p:cNvPr>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fld id="{E79148E0-6E97-4ABE-8AB4-456862FC75FC}" type="datetimeFigureOut">
              <a:rPr lang="es-GT" smtClean="0"/>
              <a:t>29/08/2019</a:t>
            </a:fld>
            <a:endParaRPr lang="es-GT"/>
          </a:p>
        </p:txBody>
      </p:sp>
      <p:sp>
        <p:nvSpPr>
          <p:cNvPr id="4" name="Marcador de pie de página 3">
            <a:extLst>
              <a:ext uri="{FF2B5EF4-FFF2-40B4-BE49-F238E27FC236}">
                <a16:creationId xmlns:a16="http://schemas.microsoft.com/office/drawing/2014/main" id="{F4C2484C-B088-4968-994D-6FD5262A608C}"/>
              </a:ext>
            </a:extLst>
          </p:cNvPr>
          <p:cNvSpPr>
            <a:spLocks noGrp="1"/>
          </p:cNvSpPr>
          <p:nvPr>
            <p:ph type="ftr" sz="quarter" idx="2"/>
          </p:nvPr>
        </p:nvSpPr>
        <p:spPr>
          <a:xfrm>
            <a:off x="0" y="9431258"/>
            <a:ext cx="2946400" cy="496968"/>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660C8165-76C2-4B65-BAF7-2F71AA5F96B3}"/>
              </a:ext>
            </a:extLst>
          </p:cNvPr>
          <p:cNvSpPr>
            <a:spLocks noGrp="1"/>
          </p:cNvSpPr>
          <p:nvPr>
            <p:ph type="sldNum" sz="quarter" idx="3"/>
          </p:nvPr>
        </p:nvSpPr>
        <p:spPr>
          <a:xfrm>
            <a:off x="3849688" y="9431258"/>
            <a:ext cx="2946400" cy="496968"/>
          </a:xfrm>
          <a:prstGeom prst="rect">
            <a:avLst/>
          </a:prstGeom>
        </p:spPr>
        <p:txBody>
          <a:bodyPr vert="horz" lIns="91440" tIns="45720" rIns="91440" bIns="45720" rtlCol="0" anchor="b"/>
          <a:lstStyle>
            <a:lvl1pPr algn="r">
              <a:defRPr sz="1200"/>
            </a:lvl1pPr>
          </a:lstStyle>
          <a:p>
            <a:fld id="{80883EB2-A24F-40A7-8CAA-CBF6FE70E74C}" type="slidenum">
              <a:rPr lang="es-GT" smtClean="0"/>
              <a:t>‹Nº›</a:t>
            </a:fld>
            <a:endParaRPr lang="es-GT"/>
          </a:p>
        </p:txBody>
      </p:sp>
    </p:spTree>
    <p:extLst>
      <p:ext uri="{BB962C8B-B14F-4D97-AF65-F5344CB8AC3E}">
        <p14:creationId xmlns:p14="http://schemas.microsoft.com/office/powerpoint/2010/main" val="375520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49688" y="0"/>
            <a:ext cx="2946400" cy="496968"/>
          </a:xfrm>
          <a:prstGeom prst="rect">
            <a:avLst/>
          </a:prstGeom>
        </p:spPr>
        <p:txBody>
          <a:bodyPr vert="horz" lIns="91440" tIns="45720" rIns="91440" bIns="45720" rtlCol="0"/>
          <a:lstStyle>
            <a:lvl1pPr algn="r">
              <a:defRPr sz="1200"/>
            </a:lvl1pPr>
          </a:lstStyle>
          <a:p>
            <a:fld id="{95A3520D-0291-4055-8729-E290779AC431}" type="datetimeFigureOut">
              <a:rPr lang="es-GT" smtClean="0"/>
              <a:t>29/08/2019</a:t>
            </a:fld>
            <a:endParaRPr lang="es-GT"/>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79452" y="4777554"/>
            <a:ext cx="5438775" cy="39090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9431258"/>
            <a:ext cx="2946400" cy="496968"/>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49688" y="9431258"/>
            <a:ext cx="2946400" cy="496968"/>
          </a:xfrm>
          <a:prstGeom prst="rect">
            <a:avLst/>
          </a:prstGeom>
        </p:spPr>
        <p:txBody>
          <a:bodyPr vert="horz" lIns="91440" tIns="45720" rIns="91440" bIns="45720" rtlCol="0" anchor="b"/>
          <a:lstStyle>
            <a:lvl1pPr algn="r">
              <a:defRPr sz="1200"/>
            </a:lvl1pPr>
          </a:lstStyle>
          <a:p>
            <a:fld id="{07E5AAC7-BFBE-464D-B39D-FD7393F7CAD7}" type="slidenum">
              <a:rPr lang="es-GT" smtClean="0"/>
              <a:t>‹Nº›</a:t>
            </a:fld>
            <a:endParaRPr lang="es-GT"/>
          </a:p>
        </p:txBody>
      </p:sp>
    </p:spTree>
    <p:extLst>
      <p:ext uri="{BB962C8B-B14F-4D97-AF65-F5344CB8AC3E}">
        <p14:creationId xmlns:p14="http://schemas.microsoft.com/office/powerpoint/2010/main" val="401985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35605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75687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26347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29798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11176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8507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00464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62959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7638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65007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883CD04-3B6C-FF45-9BAB-948A5E3D06CF}" type="datetimeFigureOut">
              <a:rPr lang="es-ES_tradnl" smtClean="0"/>
              <a:t>29/08/2019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7317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3CD04-3B6C-FF45-9BAB-948A5E3D06CF}" type="datetimeFigureOut">
              <a:rPr lang="es-ES_tradnl" smtClean="0"/>
              <a:t>29/08/2019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12FF1-1292-4144-A37D-A3C906CECB15}" type="slidenum">
              <a:rPr lang="es-ES_tradnl" smtClean="0"/>
              <a:t>‹Nº›</a:t>
            </a:fld>
            <a:endParaRPr lang="es-ES_tradnl"/>
          </a:p>
        </p:txBody>
      </p:sp>
    </p:spTree>
    <p:extLst>
      <p:ext uri="{BB962C8B-B14F-4D97-AF65-F5344CB8AC3E}">
        <p14:creationId xmlns:p14="http://schemas.microsoft.com/office/powerpoint/2010/main" val="150097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package" Target="../embeddings/Microsoft_Excel_Worksheet7.xlsx"/></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package" Target="../embeddings/Microsoft_Excel_Worksheet8.xlsx"/></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slide" Target="slide4.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2.jpg"/><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3.emf"/><Relationship Id="rId10" Type="http://schemas.openxmlformats.org/officeDocument/2006/relationships/slide" Target="slide13.xml"/><Relationship Id="rId4" Type="http://schemas.openxmlformats.org/officeDocument/2006/relationships/package" Target="../embeddings/Microsoft_Excel_Worksheet.xlsx"/><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Excel_Worksheet5.xlsx"/></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0" y="2932038"/>
            <a:ext cx="12192000" cy="392595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800" b="1" dirty="0">
                <a:solidFill>
                  <a:schemeClr val="bg1"/>
                </a:solidFill>
                <a:latin typeface="Arial" pitchFamily="34" charset="0"/>
                <a:ea typeface="Segoe UI Black" pitchFamily="34" charset="0"/>
                <a:cs typeface="Arial" pitchFamily="34" charset="0"/>
              </a:rPr>
              <a:t>MINISTERIO DE COMUNICACIONES,</a:t>
            </a:r>
          </a:p>
          <a:p>
            <a:pPr algn="ctr"/>
            <a:r>
              <a:rPr lang="es-GT" sz="4800" b="1" dirty="0">
                <a:solidFill>
                  <a:schemeClr val="bg1"/>
                </a:solidFill>
                <a:latin typeface="Arial" pitchFamily="34" charset="0"/>
                <a:ea typeface="Segoe UI Black" pitchFamily="34" charset="0"/>
                <a:cs typeface="Arial" pitchFamily="34" charset="0"/>
              </a:rPr>
              <a:t>INFRAESTRUCTURA Y VIVIENDA</a:t>
            </a:r>
          </a:p>
          <a:p>
            <a:pPr algn="ctr"/>
            <a:endParaRPr lang="es-GT" sz="4000" b="1" dirty="0">
              <a:solidFill>
                <a:schemeClr val="bg1"/>
              </a:solidFill>
              <a:latin typeface="Arial" pitchFamily="34" charset="0"/>
              <a:ea typeface="Segoe UI Black" pitchFamily="34" charset="0"/>
              <a:cs typeface="Arial" pitchFamily="34" charset="0"/>
            </a:endParaRPr>
          </a:p>
        </p:txBody>
      </p:sp>
    </p:spTree>
    <p:extLst>
      <p:ext uri="{BB962C8B-B14F-4D97-AF65-F5344CB8AC3E}">
        <p14:creationId xmlns:p14="http://schemas.microsoft.com/office/powerpoint/2010/main" val="227879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D4B8BD00-5C43-438C-ACAE-A0048B613935}"/>
              </a:ext>
            </a:extLst>
          </p:cNvPr>
          <p:cNvGraphicFramePr>
            <a:graphicFrameLocks noChangeAspect="1"/>
          </p:cNvGraphicFramePr>
          <p:nvPr>
            <p:extLst>
              <p:ext uri="{D42A27DB-BD31-4B8C-83A1-F6EECF244321}">
                <p14:modId xmlns:p14="http://schemas.microsoft.com/office/powerpoint/2010/main" val="1184584508"/>
              </p:ext>
            </p:extLst>
          </p:nvPr>
        </p:nvGraphicFramePr>
        <p:xfrm>
          <a:off x="1512815" y="719138"/>
          <a:ext cx="9423021" cy="5418137"/>
        </p:xfrm>
        <a:graphic>
          <a:graphicData uri="http://schemas.openxmlformats.org/presentationml/2006/ole">
            <mc:AlternateContent xmlns:mc="http://schemas.openxmlformats.org/markup-compatibility/2006">
              <mc:Choice xmlns:v="urn:schemas-microsoft-com:vml" Requires="v">
                <p:oleObj spid="_x0000_s10263" name="Worksheet" r:id="rId4" imgW="10220459" imgH="7038949" progId="Excel.Sheet.12">
                  <p:embed/>
                </p:oleObj>
              </mc:Choice>
              <mc:Fallback>
                <p:oleObj name="Worksheet" r:id="rId4" imgW="10220459" imgH="7038949" progId="Excel.Sheet.12">
                  <p:embed/>
                  <p:pic>
                    <p:nvPicPr>
                      <p:cNvPr id="0" name=""/>
                      <p:cNvPicPr/>
                      <p:nvPr/>
                    </p:nvPicPr>
                    <p:blipFill>
                      <a:blip r:embed="rId5"/>
                      <a:stretch>
                        <a:fillRect/>
                      </a:stretch>
                    </p:blipFill>
                    <p:spPr>
                      <a:xfrm>
                        <a:off x="1512815" y="719138"/>
                        <a:ext cx="9423021" cy="5418137"/>
                      </a:xfrm>
                      <a:prstGeom prst="rect">
                        <a:avLst/>
                      </a:prstGeom>
                    </p:spPr>
                  </p:pic>
                </p:oleObj>
              </mc:Fallback>
            </mc:AlternateContent>
          </a:graphicData>
        </a:graphic>
      </p:graphicFrame>
      <p:sp>
        <p:nvSpPr>
          <p:cNvPr id="4" name="CuadroTexto 3">
            <a:extLst>
              <a:ext uri="{FF2B5EF4-FFF2-40B4-BE49-F238E27FC236}">
                <a16:creationId xmlns:a16="http://schemas.microsoft.com/office/drawing/2014/main" id="{94AB607A-8521-4675-B733-96F7CE092BE6}"/>
              </a:ext>
            </a:extLst>
          </p:cNvPr>
          <p:cNvSpPr txBox="1"/>
          <p:nvPr/>
        </p:nvSpPr>
        <p:spPr>
          <a:xfrm>
            <a:off x="2046913" y="86371"/>
            <a:ext cx="8632272" cy="1015663"/>
          </a:xfrm>
          <a:prstGeom prst="rect">
            <a:avLst/>
          </a:prstGeom>
          <a:noFill/>
        </p:spPr>
        <p:txBody>
          <a:bodyPr wrap="square" rtlCol="0">
            <a:spAutoFit/>
          </a:bodyPr>
          <a:lstStyle/>
          <a:p>
            <a:pPr algn="ctr"/>
            <a:r>
              <a:rPr lang="es-GT" sz="2000" b="1" dirty="0">
                <a:solidFill>
                  <a:srgbClr val="002060"/>
                </a:solidFill>
                <a:latin typeface="Bodoni MT Black" panose="02070A03080606020203" pitchFamily="18" charset="0"/>
              </a:rPr>
              <a:t>PLAN OPERATIVO ANUAL 2020</a:t>
            </a:r>
          </a:p>
          <a:p>
            <a:pPr algn="ctr"/>
            <a:r>
              <a:rPr lang="es-GT" sz="2000" b="1" dirty="0">
                <a:solidFill>
                  <a:srgbClr val="002060"/>
                </a:solidFill>
                <a:latin typeface="Bodoni MT Black" panose="02070A03080606020203" pitchFamily="18" charset="0"/>
              </a:rPr>
              <a:t>PROGRAMA DE INVERSIÓN RED VIAL</a:t>
            </a:r>
          </a:p>
          <a:p>
            <a:pPr algn="ctr"/>
            <a:endParaRPr lang="es-GT" sz="2000" b="1"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3632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8FD1E952-41DF-4DA0-8A1A-D2B159396B6E}"/>
              </a:ext>
            </a:extLst>
          </p:cNvPr>
          <p:cNvGraphicFramePr>
            <a:graphicFrameLocks noChangeAspect="1"/>
          </p:cNvGraphicFramePr>
          <p:nvPr>
            <p:extLst>
              <p:ext uri="{D42A27DB-BD31-4B8C-83A1-F6EECF244321}">
                <p14:modId xmlns:p14="http://schemas.microsoft.com/office/powerpoint/2010/main" val="2455517101"/>
              </p:ext>
            </p:extLst>
          </p:nvPr>
        </p:nvGraphicFramePr>
        <p:xfrm>
          <a:off x="2608451" y="742208"/>
          <a:ext cx="7307860" cy="5418137"/>
        </p:xfrm>
        <a:graphic>
          <a:graphicData uri="http://schemas.openxmlformats.org/presentationml/2006/ole">
            <mc:AlternateContent xmlns:mc="http://schemas.openxmlformats.org/markup-compatibility/2006">
              <mc:Choice xmlns:v="urn:schemas-microsoft-com:vml" Requires="v">
                <p:oleObj spid="_x0000_s11287" name="Worksheet" r:id="rId4" imgW="9048916" imgH="8753333" progId="Excel.Sheet.12">
                  <p:embed/>
                </p:oleObj>
              </mc:Choice>
              <mc:Fallback>
                <p:oleObj name="Worksheet" r:id="rId4" imgW="9048916" imgH="8753333" progId="Excel.Sheet.12">
                  <p:embed/>
                  <p:pic>
                    <p:nvPicPr>
                      <p:cNvPr id="0" name=""/>
                      <p:cNvPicPr/>
                      <p:nvPr/>
                    </p:nvPicPr>
                    <p:blipFill>
                      <a:blip r:embed="rId5"/>
                      <a:stretch>
                        <a:fillRect/>
                      </a:stretch>
                    </p:blipFill>
                    <p:spPr>
                      <a:xfrm>
                        <a:off x="2608451" y="742208"/>
                        <a:ext cx="7307860" cy="5418137"/>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C873B52F-50E6-403C-ADC8-4F9E6182F97F}"/>
              </a:ext>
            </a:extLst>
          </p:cNvPr>
          <p:cNvSpPr txBox="1"/>
          <p:nvPr/>
        </p:nvSpPr>
        <p:spPr>
          <a:xfrm>
            <a:off x="2046913" y="86371"/>
            <a:ext cx="8632272" cy="1015663"/>
          </a:xfrm>
          <a:prstGeom prst="rect">
            <a:avLst/>
          </a:prstGeom>
          <a:noFill/>
        </p:spPr>
        <p:txBody>
          <a:bodyPr wrap="square" rtlCol="0">
            <a:spAutoFit/>
          </a:bodyPr>
          <a:lstStyle/>
          <a:p>
            <a:pPr algn="ctr"/>
            <a:r>
              <a:rPr lang="es-GT" sz="2000" b="1" dirty="0">
                <a:solidFill>
                  <a:srgbClr val="002060"/>
                </a:solidFill>
                <a:latin typeface="Bodoni MT Black" panose="02070A03080606020203" pitchFamily="18" charset="0"/>
              </a:rPr>
              <a:t>PLAN OPERATIVO ANUAL 2020</a:t>
            </a:r>
          </a:p>
          <a:p>
            <a:pPr algn="ctr"/>
            <a:r>
              <a:rPr lang="es-GT" sz="2000" b="1" dirty="0">
                <a:solidFill>
                  <a:srgbClr val="002060"/>
                </a:solidFill>
                <a:latin typeface="Bodoni MT Black" panose="02070A03080606020203" pitchFamily="18" charset="0"/>
              </a:rPr>
              <a:t>REPOSICIÓN RED VIAL</a:t>
            </a:r>
          </a:p>
          <a:p>
            <a:pPr algn="ctr"/>
            <a:endParaRPr lang="es-GT" sz="2000" b="1"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293714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1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A50F8D-D030-47E5-8325-94812253438F}"/>
              </a:ext>
            </a:extLst>
          </p:cNvPr>
          <p:cNvSpPr txBox="1"/>
          <p:nvPr/>
        </p:nvSpPr>
        <p:spPr>
          <a:xfrm>
            <a:off x="1015068" y="444617"/>
            <a:ext cx="10284902" cy="523220"/>
          </a:xfrm>
          <a:prstGeom prst="rect">
            <a:avLst/>
          </a:prstGeom>
          <a:noFill/>
        </p:spPr>
        <p:txBody>
          <a:bodyPr wrap="square" rtlCol="0">
            <a:spAutoFit/>
          </a:bodyPr>
          <a:lstStyle/>
          <a:p>
            <a:pPr algn="ctr"/>
            <a:r>
              <a:rPr lang="es-GT" sz="2800" dirty="0"/>
              <a:t>CONSTRUCCIÓN DE CARRETERAS</a:t>
            </a:r>
          </a:p>
        </p:txBody>
      </p:sp>
      <p:graphicFrame>
        <p:nvGraphicFramePr>
          <p:cNvPr id="4" name="Objeto 3">
            <a:extLst>
              <a:ext uri="{FF2B5EF4-FFF2-40B4-BE49-F238E27FC236}">
                <a16:creationId xmlns:a16="http://schemas.microsoft.com/office/drawing/2014/main" id="{47B12A29-62AE-4ECA-B992-3D769FD39F48}"/>
              </a:ext>
            </a:extLst>
          </p:cNvPr>
          <p:cNvGraphicFramePr>
            <a:graphicFrameLocks noChangeAspect="1"/>
          </p:cNvGraphicFramePr>
          <p:nvPr>
            <p:extLst>
              <p:ext uri="{D42A27DB-BD31-4B8C-83A1-F6EECF244321}">
                <p14:modId xmlns:p14="http://schemas.microsoft.com/office/powerpoint/2010/main" val="4096790336"/>
              </p:ext>
            </p:extLst>
          </p:nvPr>
        </p:nvGraphicFramePr>
        <p:xfrm>
          <a:off x="1015068" y="1108468"/>
          <a:ext cx="9953625" cy="2247128"/>
        </p:xfrm>
        <a:graphic>
          <a:graphicData uri="http://schemas.openxmlformats.org/presentationml/2006/ole">
            <mc:AlternateContent xmlns:mc="http://schemas.openxmlformats.org/markup-compatibility/2006">
              <mc:Choice xmlns:v="urn:schemas-microsoft-com:vml" Requires="v">
                <p:oleObj spid="_x0000_s4123" name="Worksheet" r:id="rId3" imgW="9953600" imgH="1466940" progId="Excel.Sheet.12">
                  <p:embed/>
                </p:oleObj>
              </mc:Choice>
              <mc:Fallback>
                <p:oleObj name="Worksheet" r:id="rId3" imgW="9953600" imgH="1466940" progId="Excel.Sheet.12">
                  <p:embed/>
                  <p:pic>
                    <p:nvPicPr>
                      <p:cNvPr id="0" name=""/>
                      <p:cNvPicPr/>
                      <p:nvPr/>
                    </p:nvPicPr>
                    <p:blipFill>
                      <a:blip r:embed="rId4"/>
                      <a:stretch>
                        <a:fillRect/>
                      </a:stretch>
                    </p:blipFill>
                    <p:spPr>
                      <a:xfrm>
                        <a:off x="1015068" y="1108468"/>
                        <a:ext cx="9953625" cy="2247128"/>
                      </a:xfrm>
                      <a:prstGeom prst="rect">
                        <a:avLst/>
                      </a:prstGeom>
                    </p:spPr>
                  </p:pic>
                </p:oleObj>
              </mc:Fallback>
            </mc:AlternateContent>
          </a:graphicData>
        </a:graphic>
      </p:graphicFrame>
    </p:spTree>
    <p:extLst>
      <p:ext uri="{BB962C8B-B14F-4D97-AF65-F5344CB8AC3E}">
        <p14:creationId xmlns:p14="http://schemas.microsoft.com/office/powerpoint/2010/main" val="265419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E206A46-D7A0-4567-AFEE-263211B170FE}"/>
              </a:ext>
            </a:extLst>
          </p:cNvPr>
          <p:cNvGraphicFramePr>
            <a:graphicFrameLocks noChangeAspect="1"/>
          </p:cNvGraphicFramePr>
          <p:nvPr>
            <p:extLst>
              <p:ext uri="{D42A27DB-BD31-4B8C-83A1-F6EECF244321}">
                <p14:modId xmlns:p14="http://schemas.microsoft.com/office/powerpoint/2010/main" val="2415891923"/>
              </p:ext>
            </p:extLst>
          </p:nvPr>
        </p:nvGraphicFramePr>
        <p:xfrm>
          <a:off x="1119187" y="934498"/>
          <a:ext cx="9953625" cy="5676900"/>
        </p:xfrm>
        <a:graphic>
          <a:graphicData uri="http://schemas.openxmlformats.org/presentationml/2006/ole">
            <mc:AlternateContent xmlns:mc="http://schemas.openxmlformats.org/markup-compatibility/2006">
              <mc:Choice xmlns:v="urn:schemas-microsoft-com:vml" Requires="v">
                <p:oleObj spid="_x0000_s5147" name="Worksheet" r:id="rId3" imgW="9953600" imgH="5676964" progId="Excel.Sheet.12">
                  <p:embed/>
                </p:oleObj>
              </mc:Choice>
              <mc:Fallback>
                <p:oleObj name="Worksheet" r:id="rId3" imgW="9953600" imgH="5676964" progId="Excel.Sheet.12">
                  <p:embed/>
                  <p:pic>
                    <p:nvPicPr>
                      <p:cNvPr id="0" name=""/>
                      <p:cNvPicPr/>
                      <p:nvPr/>
                    </p:nvPicPr>
                    <p:blipFill>
                      <a:blip r:embed="rId4"/>
                      <a:stretch>
                        <a:fillRect/>
                      </a:stretch>
                    </p:blipFill>
                    <p:spPr>
                      <a:xfrm>
                        <a:off x="1119187" y="934498"/>
                        <a:ext cx="9953625" cy="5676900"/>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8677A45D-A75A-4FC2-9A8C-007874E15D4F}"/>
              </a:ext>
            </a:extLst>
          </p:cNvPr>
          <p:cNvSpPr txBox="1"/>
          <p:nvPr/>
        </p:nvSpPr>
        <p:spPr>
          <a:xfrm>
            <a:off x="1015068" y="183007"/>
            <a:ext cx="10284902" cy="523220"/>
          </a:xfrm>
          <a:prstGeom prst="rect">
            <a:avLst/>
          </a:prstGeom>
          <a:noFill/>
        </p:spPr>
        <p:txBody>
          <a:bodyPr wrap="square" rtlCol="0">
            <a:spAutoFit/>
          </a:bodyPr>
          <a:lstStyle/>
          <a:p>
            <a:pPr algn="ctr"/>
            <a:r>
              <a:rPr lang="es-GT" sz="2800" dirty="0"/>
              <a:t>MEJORAMIENTO DE CARRETERAS</a:t>
            </a:r>
          </a:p>
        </p:txBody>
      </p:sp>
    </p:spTree>
    <p:extLst>
      <p:ext uri="{BB962C8B-B14F-4D97-AF65-F5344CB8AC3E}">
        <p14:creationId xmlns:p14="http://schemas.microsoft.com/office/powerpoint/2010/main" val="388187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A3E1ECEC-06DA-4DC9-BDE4-817954FB3C69}"/>
              </a:ext>
            </a:extLst>
          </p:cNvPr>
          <p:cNvGraphicFramePr>
            <a:graphicFrameLocks noChangeAspect="1"/>
          </p:cNvGraphicFramePr>
          <p:nvPr>
            <p:extLst>
              <p:ext uri="{D42A27DB-BD31-4B8C-83A1-F6EECF244321}">
                <p14:modId xmlns:p14="http://schemas.microsoft.com/office/powerpoint/2010/main" val="2197453996"/>
              </p:ext>
            </p:extLst>
          </p:nvPr>
        </p:nvGraphicFramePr>
        <p:xfrm>
          <a:off x="239975" y="645952"/>
          <a:ext cx="11756282" cy="6019829"/>
        </p:xfrm>
        <a:graphic>
          <a:graphicData uri="http://schemas.openxmlformats.org/presentationml/2006/ole">
            <mc:AlternateContent xmlns:mc="http://schemas.openxmlformats.org/markup-compatibility/2006">
              <mc:Choice xmlns:v="urn:schemas-microsoft-com:vml" Requires="v">
                <p:oleObj spid="_x0000_s6171" name="Worksheet" r:id="rId3" imgW="9953600" imgH="9077235" progId="Excel.Sheet.12">
                  <p:embed/>
                </p:oleObj>
              </mc:Choice>
              <mc:Fallback>
                <p:oleObj name="Worksheet" r:id="rId3" imgW="9953600" imgH="9077235" progId="Excel.Sheet.12">
                  <p:embed/>
                  <p:pic>
                    <p:nvPicPr>
                      <p:cNvPr id="0" name=""/>
                      <p:cNvPicPr/>
                      <p:nvPr/>
                    </p:nvPicPr>
                    <p:blipFill>
                      <a:blip r:embed="rId4"/>
                      <a:stretch>
                        <a:fillRect/>
                      </a:stretch>
                    </p:blipFill>
                    <p:spPr>
                      <a:xfrm>
                        <a:off x="239975" y="645952"/>
                        <a:ext cx="11756282" cy="6019829"/>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862174A5-958D-463A-881E-B1978DDFB071}"/>
              </a:ext>
            </a:extLst>
          </p:cNvPr>
          <p:cNvSpPr txBox="1"/>
          <p:nvPr/>
        </p:nvSpPr>
        <p:spPr>
          <a:xfrm>
            <a:off x="1015068" y="129570"/>
            <a:ext cx="10284902" cy="523220"/>
          </a:xfrm>
          <a:prstGeom prst="rect">
            <a:avLst/>
          </a:prstGeom>
          <a:noFill/>
        </p:spPr>
        <p:txBody>
          <a:bodyPr wrap="square" rtlCol="0">
            <a:spAutoFit/>
          </a:bodyPr>
          <a:lstStyle/>
          <a:p>
            <a:pPr algn="ctr"/>
            <a:r>
              <a:rPr lang="es-GT" sz="2800" dirty="0"/>
              <a:t>REPOSICIÓN DE CARRETERAS</a:t>
            </a:r>
          </a:p>
        </p:txBody>
      </p:sp>
      <p:sp>
        <p:nvSpPr>
          <p:cNvPr id="4" name="Rectángulo: esquinas redondeadas 3">
            <a:hlinkClick r:id="rId5" action="ppaction://hlinksldjump"/>
            <a:extLst>
              <a:ext uri="{FF2B5EF4-FFF2-40B4-BE49-F238E27FC236}">
                <a16:creationId xmlns:a16="http://schemas.microsoft.com/office/drawing/2014/main" id="{103FF826-02A9-497C-A795-6AEDAAB2BE7B}"/>
              </a:ext>
            </a:extLst>
          </p:cNvPr>
          <p:cNvSpPr/>
          <p:nvPr/>
        </p:nvSpPr>
        <p:spPr>
          <a:xfrm>
            <a:off x="11081857" y="129570"/>
            <a:ext cx="914400" cy="315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800" dirty="0"/>
              <a:t>PRESENTACIÓN</a:t>
            </a:r>
          </a:p>
        </p:txBody>
      </p:sp>
    </p:spTree>
    <p:extLst>
      <p:ext uri="{BB962C8B-B14F-4D97-AF65-F5344CB8AC3E}">
        <p14:creationId xmlns:p14="http://schemas.microsoft.com/office/powerpoint/2010/main" val="380177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9 Rectángulo redondeado">
            <a:extLst>
              <a:ext uri="{FF2B5EF4-FFF2-40B4-BE49-F238E27FC236}">
                <a16:creationId xmlns:a16="http://schemas.microsoft.com/office/drawing/2014/main" id="{484B9DC7-00EA-4376-8DC5-CDB2AB1BE9C8}"/>
              </a:ext>
            </a:extLst>
          </p:cNvPr>
          <p:cNvSpPr/>
          <p:nvPr/>
        </p:nvSpPr>
        <p:spPr>
          <a:xfrm>
            <a:off x="909835" y="753683"/>
            <a:ext cx="10818613" cy="4104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3200"/>
          </a:p>
        </p:txBody>
      </p:sp>
      <p:sp>
        <p:nvSpPr>
          <p:cNvPr id="5" name="4 Rectángulo">
            <a:extLst>
              <a:ext uri="{FF2B5EF4-FFF2-40B4-BE49-F238E27FC236}">
                <a16:creationId xmlns:a16="http://schemas.microsoft.com/office/drawing/2014/main" id="{83058A18-5547-4870-A52D-C3BCBD1A5AB7}"/>
              </a:ext>
            </a:extLst>
          </p:cNvPr>
          <p:cNvSpPr/>
          <p:nvPr/>
        </p:nvSpPr>
        <p:spPr>
          <a:xfrm>
            <a:off x="513791" y="931389"/>
            <a:ext cx="11610699" cy="3970318"/>
          </a:xfrm>
          <a:prstGeom prst="rect">
            <a:avLst/>
          </a:prstGeom>
        </p:spPr>
        <p:txBody>
          <a:bodyPr wrap="square">
            <a:spAutoFit/>
          </a:bodyPr>
          <a:lstStyle/>
          <a:p>
            <a:pPr algn="ctr"/>
            <a:endParaRPr lang="es-GT" sz="3200" b="1" dirty="0">
              <a:solidFill>
                <a:srgbClr val="376092"/>
              </a:solidFill>
              <a:latin typeface="Arial" pitchFamily="34" charset="0"/>
              <a:ea typeface="Segoe UI Black" pitchFamily="34" charset="0"/>
              <a:cs typeface="Arial" pitchFamily="34" charset="0"/>
            </a:endParaRPr>
          </a:p>
          <a:p>
            <a:pPr algn="ctr"/>
            <a:r>
              <a:rPr lang="es-GT" sz="4400" b="1" dirty="0">
                <a:solidFill>
                  <a:schemeClr val="accent1">
                    <a:lumMod val="50000"/>
                  </a:schemeClr>
                </a:solidFill>
                <a:latin typeface="Arial" pitchFamily="34" charset="0"/>
                <a:ea typeface="Segoe UI Black" pitchFamily="34" charset="0"/>
                <a:cs typeface="Arial" pitchFamily="34" charset="0"/>
              </a:rPr>
              <a:t>PLAN DE RECUPERACIÓN DE LA RED VIAL</a:t>
            </a:r>
          </a:p>
          <a:p>
            <a:pPr algn="ctr"/>
            <a:endParaRPr lang="es-GT" sz="4400" b="1" dirty="0">
              <a:solidFill>
                <a:schemeClr val="accent1">
                  <a:lumMod val="50000"/>
                </a:schemeClr>
              </a:solidFill>
              <a:latin typeface="Arial" pitchFamily="34" charset="0"/>
              <a:ea typeface="Segoe UI Black" pitchFamily="34" charset="0"/>
              <a:cs typeface="Arial" pitchFamily="34" charset="0"/>
            </a:endParaRPr>
          </a:p>
          <a:p>
            <a:pPr algn="ctr"/>
            <a:r>
              <a:rPr lang="es-GT" sz="4400" b="1" dirty="0">
                <a:solidFill>
                  <a:schemeClr val="accent1">
                    <a:lumMod val="50000"/>
                  </a:schemeClr>
                </a:solidFill>
                <a:latin typeface="Arial" pitchFamily="34" charset="0"/>
                <a:ea typeface="Segoe UI Black" pitchFamily="34" charset="0"/>
                <a:cs typeface="Arial" pitchFamily="34" charset="0"/>
              </a:rPr>
              <a:t>PROGRAMA DE REHABILITACIÓN VIAL</a:t>
            </a:r>
          </a:p>
          <a:p>
            <a:pPr algn="ctr"/>
            <a:endParaRPr lang="es-GT" sz="4400" b="1" dirty="0">
              <a:solidFill>
                <a:schemeClr val="accent1">
                  <a:lumMod val="50000"/>
                </a:schemeClr>
              </a:solidFill>
              <a:latin typeface="Arial" pitchFamily="34" charset="0"/>
              <a:ea typeface="Segoe UI Black" pitchFamily="34" charset="0"/>
              <a:cs typeface="Arial" pitchFamily="34" charset="0"/>
            </a:endParaRPr>
          </a:p>
        </p:txBody>
      </p:sp>
    </p:spTree>
    <p:extLst>
      <p:ext uri="{BB962C8B-B14F-4D97-AF65-F5344CB8AC3E}">
        <p14:creationId xmlns:p14="http://schemas.microsoft.com/office/powerpoint/2010/main" val="209261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AutoShape 2" descr="Resultado de imagen para construcciÃ³n de portal de datos abiertos">
            <a:extLst>
              <a:ext uri="{FF2B5EF4-FFF2-40B4-BE49-F238E27FC236}">
                <a16:creationId xmlns:a16="http://schemas.microsoft.com/office/drawing/2014/main" id="{F09954E4-DF00-4D81-A6C2-1B2C160041CF}"/>
              </a:ext>
            </a:extLst>
          </p:cNvPr>
          <p:cNvSpPr>
            <a:spLocks noChangeAspect="1" noChangeArrowheads="1"/>
          </p:cNvSpPr>
          <p:nvPr/>
        </p:nvSpPr>
        <p:spPr bwMode="auto">
          <a:xfrm>
            <a:off x="155575" y="-144463"/>
            <a:ext cx="304801"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sz="2399"/>
          </a:p>
        </p:txBody>
      </p:sp>
      <p:sp>
        <p:nvSpPr>
          <p:cNvPr id="3" name="CuadroTexto 2">
            <a:extLst>
              <a:ext uri="{FF2B5EF4-FFF2-40B4-BE49-F238E27FC236}">
                <a16:creationId xmlns:a16="http://schemas.microsoft.com/office/drawing/2014/main" id="{4140811E-BAB3-4FEE-8AA0-F960FFE15E29}"/>
              </a:ext>
            </a:extLst>
          </p:cNvPr>
          <p:cNvSpPr txBox="1"/>
          <p:nvPr/>
        </p:nvSpPr>
        <p:spPr>
          <a:xfrm>
            <a:off x="601211" y="335845"/>
            <a:ext cx="10989578" cy="6740307"/>
          </a:xfrm>
          <a:prstGeom prst="rect">
            <a:avLst/>
          </a:prstGeom>
          <a:noFill/>
        </p:spPr>
        <p:txBody>
          <a:bodyPr wrap="square" rtlCol="0">
            <a:spAutoFit/>
          </a:bodyPr>
          <a:lstStyle/>
          <a:p>
            <a:pPr algn="ctr"/>
            <a:r>
              <a:rPr lang="es-GT" b="1" dirty="0">
                <a:solidFill>
                  <a:srgbClr val="002060"/>
                </a:solidFill>
                <a:latin typeface="Bodoni MT Black" panose="02070A03080606020203" pitchFamily="18" charset="0"/>
              </a:rPr>
              <a:t>ELEMENTOS CLAVE QUE DIERON ORIGEN AL PLAN DE RECUPERACIÓN DE LA RED VIAL</a:t>
            </a:r>
          </a:p>
          <a:p>
            <a:pPr algn="just"/>
            <a:endParaRPr lang="es-GT" dirty="0">
              <a:solidFill>
                <a:srgbClr val="002060"/>
              </a:solidFill>
            </a:endParaRPr>
          </a:p>
          <a:p>
            <a:pPr marL="285750" indent="-285750" algn="just">
              <a:buFont typeface="Arial" panose="020B0604020202020204" pitchFamily="34" charset="0"/>
              <a:buChar char="•"/>
            </a:pPr>
            <a:r>
              <a:rPr lang="es-GT" dirty="0">
                <a:solidFill>
                  <a:srgbClr val="002060"/>
                </a:solidFill>
              </a:rPr>
              <a:t>La necesidad de ejecutar acciones inmediatas para revertir la situación de la mala condición de la red vial (60% de la red vial pavimentada en condiciones de regular a mala y pésima).</a:t>
            </a:r>
          </a:p>
          <a:p>
            <a:pPr marL="285750" indent="-285750" algn="just">
              <a:buFont typeface="Arial" panose="020B0604020202020204" pitchFamily="34" charset="0"/>
              <a:buChar char="•"/>
            </a:pPr>
            <a:r>
              <a:rPr lang="es-GT" dirty="0">
                <a:solidFill>
                  <a:srgbClr val="002060"/>
                </a:solidFill>
              </a:rPr>
              <a:t>Identificación de proyectos viales que requieren mantenimiento mayor pero que no requieren reconstrucción total de la ruta.</a:t>
            </a:r>
          </a:p>
          <a:p>
            <a:pPr marL="285750" indent="-285750" algn="just">
              <a:buFont typeface="Arial" panose="020B0604020202020204" pitchFamily="34" charset="0"/>
              <a:buChar char="•"/>
            </a:pPr>
            <a:r>
              <a:rPr lang="es-GT" dirty="0">
                <a:solidFill>
                  <a:srgbClr val="002060"/>
                </a:solidFill>
              </a:rPr>
              <a:t>La demanda de la población para visualizar resultados de corto y mediano plazo.</a:t>
            </a:r>
          </a:p>
          <a:p>
            <a:pPr marL="285750" indent="-285750" algn="just">
              <a:buFont typeface="Arial" panose="020B0604020202020204" pitchFamily="34" charset="0"/>
              <a:buChar char="•"/>
            </a:pPr>
            <a:r>
              <a:rPr lang="es-GT" dirty="0">
                <a:solidFill>
                  <a:srgbClr val="002060"/>
                </a:solidFill>
              </a:rPr>
              <a:t>Necesidad de cubrir por completo el ciclo del proyecto, lo que significaba realizar estudios de </a:t>
            </a:r>
            <a:r>
              <a:rPr lang="es-GT" dirty="0" err="1">
                <a:solidFill>
                  <a:srgbClr val="002060"/>
                </a:solidFill>
              </a:rPr>
              <a:t>preinversión</a:t>
            </a:r>
            <a:r>
              <a:rPr lang="es-GT" dirty="0">
                <a:solidFill>
                  <a:srgbClr val="002060"/>
                </a:solidFill>
              </a:rPr>
              <a:t> para tramos ya diseñados, pavimentados y en uso (innecesaria erogación de recursos financieros y pérdida de tiempo en gestión administrativa).</a:t>
            </a:r>
          </a:p>
          <a:p>
            <a:pPr algn="just"/>
            <a:endParaRPr lang="es-GT" dirty="0">
              <a:solidFill>
                <a:srgbClr val="002060"/>
              </a:solidFill>
            </a:endParaRPr>
          </a:p>
          <a:p>
            <a:pPr algn="ctr"/>
            <a:r>
              <a:rPr lang="es-GT" b="1" dirty="0">
                <a:solidFill>
                  <a:srgbClr val="002060"/>
                </a:solidFill>
                <a:latin typeface="Bodoni MT Black" panose="02070A03080606020203" pitchFamily="18" charset="0"/>
              </a:rPr>
              <a:t>OBJETIVO GENERAL DEL PLAN</a:t>
            </a:r>
          </a:p>
          <a:p>
            <a:pPr algn="just"/>
            <a:r>
              <a:rPr lang="es-GT" dirty="0">
                <a:solidFill>
                  <a:srgbClr val="002060"/>
                </a:solidFill>
              </a:rPr>
              <a:t>Detener el progresivo deterioro de la red vial nacional, atendiendo los tramos viales que han sido identificados con mayor prioridad, viabilizando la ejecución de los proyectos en tiempos cortos, con transparencia y costos razonables en beneficio del Estado, que transmitan un mensaje de confianza de la población hacia sus autoridades y que propicien el desarrollo nacional.</a:t>
            </a:r>
          </a:p>
          <a:p>
            <a:pPr algn="just"/>
            <a:endParaRPr lang="es-GT" dirty="0">
              <a:solidFill>
                <a:srgbClr val="002060"/>
              </a:solidFill>
            </a:endParaRPr>
          </a:p>
          <a:p>
            <a:pPr algn="ctr"/>
            <a:r>
              <a:rPr lang="es-GT" sz="2000" b="1" dirty="0">
                <a:solidFill>
                  <a:srgbClr val="002060"/>
                </a:solidFill>
                <a:latin typeface="Bodoni MT Black" panose="02070A03080606020203" pitchFamily="18" charset="0"/>
              </a:rPr>
              <a:t>Coordinación entre el CIV-</a:t>
            </a:r>
            <a:r>
              <a:rPr lang="es-GT" sz="2000" b="1" dirty="0" err="1">
                <a:solidFill>
                  <a:srgbClr val="002060"/>
                </a:solidFill>
                <a:latin typeface="Bodoni MT Black" panose="02070A03080606020203" pitchFamily="18" charset="0"/>
              </a:rPr>
              <a:t>MinFin</a:t>
            </a:r>
            <a:r>
              <a:rPr lang="es-GT" sz="2000" b="1" dirty="0">
                <a:solidFill>
                  <a:srgbClr val="002060"/>
                </a:solidFill>
                <a:latin typeface="Bodoni MT Black" panose="02070A03080606020203" pitchFamily="18" charset="0"/>
              </a:rPr>
              <a:t>-SEGEPLAN-MARN, para la puesta en marcha del Plan de Recuperación de la Red Vial</a:t>
            </a:r>
          </a:p>
          <a:p>
            <a:pPr marL="285750" indent="-285750" algn="just">
              <a:buFont typeface="Arial" panose="020B0604020202020204" pitchFamily="34" charset="0"/>
              <a:buChar char="•"/>
            </a:pPr>
            <a:endParaRPr lang="es-GT" dirty="0">
              <a:solidFill>
                <a:srgbClr val="002060"/>
              </a:solidFill>
            </a:endParaRPr>
          </a:p>
          <a:p>
            <a:pPr algn="just"/>
            <a:endParaRPr lang="es-GT" dirty="0">
              <a:solidFill>
                <a:srgbClr val="002060"/>
              </a:solidFill>
            </a:endParaRPr>
          </a:p>
          <a:p>
            <a:pPr marL="285750" indent="-285750" algn="just">
              <a:buFont typeface="Arial" panose="020B0604020202020204" pitchFamily="34" charset="0"/>
              <a:buChar char="•"/>
            </a:pPr>
            <a:endParaRPr lang="es-GT" dirty="0">
              <a:solidFill>
                <a:srgbClr val="002060"/>
              </a:solidFill>
            </a:endParaRPr>
          </a:p>
        </p:txBody>
      </p:sp>
    </p:spTree>
    <p:extLst>
      <p:ext uri="{BB962C8B-B14F-4D97-AF65-F5344CB8AC3E}">
        <p14:creationId xmlns:p14="http://schemas.microsoft.com/office/powerpoint/2010/main" val="136915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id="{E0DBBBBA-9931-428F-8778-2C0DA24792B9}"/>
              </a:ext>
            </a:extLst>
          </p:cNvPr>
          <p:cNvGrpSpPr/>
          <p:nvPr/>
        </p:nvGrpSpPr>
        <p:grpSpPr>
          <a:xfrm>
            <a:off x="664420" y="2519733"/>
            <a:ext cx="7248088" cy="3624044"/>
            <a:chOff x="2471956" y="2519733"/>
            <a:chExt cx="7248088" cy="3624044"/>
          </a:xfrm>
        </p:grpSpPr>
        <p:sp>
          <p:nvSpPr>
            <p:cNvPr id="48" name="Rectángulo 47">
              <a:extLst>
                <a:ext uri="{FF2B5EF4-FFF2-40B4-BE49-F238E27FC236}">
                  <a16:creationId xmlns:a16="http://schemas.microsoft.com/office/drawing/2014/main" id="{F740F1BE-040D-41F6-BE8A-04B0ABEA7AE3}"/>
                </a:ext>
              </a:extLst>
            </p:cNvPr>
            <p:cNvSpPr/>
            <p:nvPr/>
          </p:nvSpPr>
          <p:spPr>
            <a:xfrm>
              <a:off x="2471956" y="2519733"/>
              <a:ext cx="7248088" cy="3624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CuadroTexto 8">
              <a:extLst>
                <a:ext uri="{FF2B5EF4-FFF2-40B4-BE49-F238E27FC236}">
                  <a16:creationId xmlns:a16="http://schemas.microsoft.com/office/drawing/2014/main" id="{33A507E0-EFD3-4D0F-9A9A-09F8AAE3E156}"/>
                </a:ext>
              </a:extLst>
            </p:cNvPr>
            <p:cNvSpPr txBox="1"/>
            <p:nvPr/>
          </p:nvSpPr>
          <p:spPr>
            <a:xfrm>
              <a:off x="3352674" y="2707050"/>
              <a:ext cx="5071266" cy="646331"/>
            </a:xfrm>
            <a:prstGeom prst="rect">
              <a:avLst/>
            </a:prstGeom>
            <a:noFill/>
          </p:spPr>
          <p:txBody>
            <a:bodyPr wrap="square" rtlCol="0">
              <a:spAutoFit/>
            </a:bodyPr>
            <a:lstStyle/>
            <a:p>
              <a:pPr algn="ctr"/>
              <a:r>
                <a:rPr lang="es-GT" b="1"/>
                <a:t>Principal Resultado de la </a:t>
              </a:r>
            </a:p>
            <a:p>
              <a:pPr algn="ctr"/>
              <a:r>
                <a:rPr lang="es-GT" b="1"/>
                <a:t>Ejecución del Plan de Recuperación de la Red Vial</a:t>
              </a:r>
              <a:endParaRPr lang="es-GT" b="1" dirty="0"/>
            </a:p>
          </p:txBody>
        </p:sp>
        <p:sp>
          <p:nvSpPr>
            <p:cNvPr id="40" name="CuadroTexto 39">
              <a:extLst>
                <a:ext uri="{FF2B5EF4-FFF2-40B4-BE49-F238E27FC236}">
                  <a16:creationId xmlns:a16="http://schemas.microsoft.com/office/drawing/2014/main" id="{690A325C-D124-4A5D-9D5A-4DD494CBA78D}"/>
                </a:ext>
              </a:extLst>
            </p:cNvPr>
            <p:cNvSpPr txBox="1"/>
            <p:nvPr/>
          </p:nvSpPr>
          <p:spPr>
            <a:xfrm>
              <a:off x="2585260" y="3460514"/>
              <a:ext cx="3095538" cy="523220"/>
            </a:xfrm>
            <a:prstGeom prst="rect">
              <a:avLst/>
            </a:prstGeom>
            <a:noFill/>
          </p:spPr>
          <p:txBody>
            <a:bodyPr wrap="square" rtlCol="0">
              <a:spAutoFit/>
            </a:bodyPr>
            <a:lstStyle/>
            <a:p>
              <a:pPr algn="ctr"/>
              <a:r>
                <a:rPr lang="es-GT" sz="1400" dirty="0"/>
                <a:t>Situación de la </a:t>
              </a:r>
            </a:p>
            <a:p>
              <a:pPr algn="ctr"/>
              <a:r>
                <a:rPr lang="es-GT" sz="1400" dirty="0"/>
                <a:t>Red Vial Registrada 2015</a:t>
              </a:r>
            </a:p>
          </p:txBody>
        </p:sp>
        <p:graphicFrame>
          <p:nvGraphicFramePr>
            <p:cNvPr id="41" name="Objeto 40">
              <a:extLst>
                <a:ext uri="{FF2B5EF4-FFF2-40B4-BE49-F238E27FC236}">
                  <a16:creationId xmlns:a16="http://schemas.microsoft.com/office/drawing/2014/main" id="{DC1A7EBC-C38A-4E9F-B094-89D8DAB2560D}"/>
                </a:ext>
              </a:extLst>
            </p:cNvPr>
            <p:cNvGraphicFramePr>
              <a:graphicFrameLocks noChangeAspect="1"/>
            </p:cNvGraphicFramePr>
            <p:nvPr>
              <p:extLst>
                <p:ext uri="{D42A27DB-BD31-4B8C-83A1-F6EECF244321}">
                  <p14:modId xmlns:p14="http://schemas.microsoft.com/office/powerpoint/2010/main" val="2428827721"/>
                </p:ext>
              </p:extLst>
            </p:nvPr>
          </p:nvGraphicFramePr>
          <p:xfrm>
            <a:off x="3080711" y="4083050"/>
            <a:ext cx="1935163" cy="1209675"/>
          </p:xfrm>
          <a:graphic>
            <a:graphicData uri="http://schemas.openxmlformats.org/presentationml/2006/ole">
              <mc:AlternateContent xmlns:mc="http://schemas.openxmlformats.org/markup-compatibility/2006">
                <mc:Choice xmlns:v="urn:schemas-microsoft-com:vml" Requires="v">
                  <p:oleObj spid="_x0000_s2149" name="Worksheet" r:id="rId4" imgW="1533485" imgH="1209765" progId="Excel.Sheet.12">
                    <p:embed/>
                  </p:oleObj>
                </mc:Choice>
                <mc:Fallback>
                  <p:oleObj name="Worksheet" r:id="rId4" imgW="1533485" imgH="1209765" progId="Excel.Sheet.12">
                    <p:embed/>
                    <p:pic>
                      <p:nvPicPr>
                        <p:cNvPr id="0" name=""/>
                        <p:cNvPicPr/>
                        <p:nvPr/>
                      </p:nvPicPr>
                      <p:blipFill>
                        <a:blip r:embed="rId5"/>
                        <a:stretch>
                          <a:fillRect/>
                        </a:stretch>
                      </p:blipFill>
                      <p:spPr>
                        <a:xfrm>
                          <a:off x="3080711" y="4083050"/>
                          <a:ext cx="1935163" cy="1209675"/>
                        </a:xfrm>
                        <a:prstGeom prst="rect">
                          <a:avLst/>
                        </a:prstGeom>
                      </p:spPr>
                    </p:pic>
                  </p:oleObj>
                </mc:Fallback>
              </mc:AlternateContent>
            </a:graphicData>
          </a:graphic>
        </p:graphicFrame>
        <p:sp>
          <p:nvSpPr>
            <p:cNvPr id="42" name="Flecha: a la derecha 41">
              <a:extLst>
                <a:ext uri="{FF2B5EF4-FFF2-40B4-BE49-F238E27FC236}">
                  <a16:creationId xmlns:a16="http://schemas.microsoft.com/office/drawing/2014/main" id="{F06B338B-2C04-4A4A-A56B-8E255A756144}"/>
                </a:ext>
              </a:extLst>
            </p:cNvPr>
            <p:cNvSpPr/>
            <p:nvPr/>
          </p:nvSpPr>
          <p:spPr>
            <a:xfrm>
              <a:off x="5290759" y="4424980"/>
              <a:ext cx="1195097" cy="654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5" name="CuadroTexto 44">
              <a:extLst>
                <a:ext uri="{FF2B5EF4-FFF2-40B4-BE49-F238E27FC236}">
                  <a16:creationId xmlns:a16="http://schemas.microsoft.com/office/drawing/2014/main" id="{0C7D1100-A0BE-484C-9824-4708C53139CE}"/>
                </a:ext>
              </a:extLst>
            </p:cNvPr>
            <p:cNvSpPr txBox="1"/>
            <p:nvPr/>
          </p:nvSpPr>
          <p:spPr>
            <a:xfrm>
              <a:off x="6176862" y="3399237"/>
              <a:ext cx="3095538" cy="523220"/>
            </a:xfrm>
            <a:prstGeom prst="rect">
              <a:avLst/>
            </a:prstGeom>
            <a:noFill/>
          </p:spPr>
          <p:txBody>
            <a:bodyPr wrap="square" rtlCol="0">
              <a:spAutoFit/>
            </a:bodyPr>
            <a:lstStyle/>
            <a:p>
              <a:pPr algn="ctr"/>
              <a:r>
                <a:rPr lang="es-GT" sz="1400" dirty="0"/>
                <a:t>Situación de la </a:t>
              </a:r>
            </a:p>
            <a:p>
              <a:pPr algn="ctr"/>
              <a:r>
                <a:rPr lang="es-GT" sz="1400" dirty="0"/>
                <a:t>Red Vial Registrada 2018</a:t>
              </a:r>
            </a:p>
          </p:txBody>
        </p:sp>
        <p:graphicFrame>
          <p:nvGraphicFramePr>
            <p:cNvPr id="43" name="Objeto 42">
              <a:extLst>
                <a:ext uri="{FF2B5EF4-FFF2-40B4-BE49-F238E27FC236}">
                  <a16:creationId xmlns:a16="http://schemas.microsoft.com/office/drawing/2014/main" id="{EB007094-8D24-4750-A884-A6782915068D}"/>
                </a:ext>
              </a:extLst>
            </p:cNvPr>
            <p:cNvGraphicFramePr>
              <a:graphicFrameLocks noChangeAspect="1"/>
            </p:cNvGraphicFramePr>
            <p:nvPr>
              <p:extLst>
                <p:ext uri="{D42A27DB-BD31-4B8C-83A1-F6EECF244321}">
                  <p14:modId xmlns:p14="http://schemas.microsoft.com/office/powerpoint/2010/main" val="3278982501"/>
                </p:ext>
              </p:extLst>
            </p:nvPr>
          </p:nvGraphicFramePr>
          <p:xfrm>
            <a:off x="6803399" y="3951288"/>
            <a:ext cx="1935162" cy="1409700"/>
          </p:xfrm>
          <a:graphic>
            <a:graphicData uri="http://schemas.openxmlformats.org/presentationml/2006/ole">
              <mc:AlternateContent xmlns:mc="http://schemas.openxmlformats.org/markup-compatibility/2006">
                <mc:Choice xmlns:v="urn:schemas-microsoft-com:vml" Requires="v">
                  <p:oleObj spid="_x0000_s2150" name="Worksheet" r:id="rId6" imgW="1533485" imgH="1409597" progId="Excel.Sheet.12">
                    <p:embed/>
                  </p:oleObj>
                </mc:Choice>
                <mc:Fallback>
                  <p:oleObj name="Worksheet" r:id="rId6" imgW="1533485" imgH="1409597" progId="Excel.Sheet.12">
                    <p:embed/>
                    <p:pic>
                      <p:nvPicPr>
                        <p:cNvPr id="0" name=""/>
                        <p:cNvPicPr/>
                        <p:nvPr/>
                      </p:nvPicPr>
                      <p:blipFill>
                        <a:blip r:embed="rId7"/>
                        <a:stretch>
                          <a:fillRect/>
                        </a:stretch>
                      </p:blipFill>
                      <p:spPr>
                        <a:xfrm>
                          <a:off x="6803399" y="3951288"/>
                          <a:ext cx="1935162" cy="1409700"/>
                        </a:xfrm>
                        <a:prstGeom prst="rect">
                          <a:avLst/>
                        </a:prstGeom>
                      </p:spPr>
                    </p:pic>
                  </p:oleObj>
                </mc:Fallback>
              </mc:AlternateContent>
            </a:graphicData>
          </a:graphic>
        </p:graphicFrame>
      </p:grpSp>
      <p:sp>
        <p:nvSpPr>
          <p:cNvPr id="47" name="CuadroTexto 46">
            <a:extLst>
              <a:ext uri="{FF2B5EF4-FFF2-40B4-BE49-F238E27FC236}">
                <a16:creationId xmlns:a16="http://schemas.microsoft.com/office/drawing/2014/main" id="{4DDF19C9-4D31-43DF-BE1F-C09D4C116943}"/>
              </a:ext>
            </a:extLst>
          </p:cNvPr>
          <p:cNvSpPr txBox="1"/>
          <p:nvPr/>
        </p:nvSpPr>
        <p:spPr>
          <a:xfrm>
            <a:off x="159391" y="155404"/>
            <a:ext cx="10670796" cy="2308324"/>
          </a:xfrm>
          <a:prstGeom prst="rect">
            <a:avLst/>
          </a:prstGeom>
          <a:noFill/>
        </p:spPr>
        <p:txBody>
          <a:bodyPr wrap="square" rtlCol="0">
            <a:spAutoFit/>
          </a:bodyPr>
          <a:lstStyle/>
          <a:p>
            <a:r>
              <a:rPr lang="es-GT" b="1" dirty="0">
                <a:solidFill>
                  <a:srgbClr val="002060"/>
                </a:solidFill>
                <a:latin typeface="Bodoni MT Black" panose="02070A03080606020203" pitchFamily="18" charset="0"/>
              </a:rPr>
              <a:t>OBJETIVOS ESPECÍFICOS</a:t>
            </a:r>
          </a:p>
          <a:p>
            <a:endParaRPr lang="es-GT" dirty="0">
              <a:solidFill>
                <a:srgbClr val="002060"/>
              </a:solidFill>
            </a:endParaRPr>
          </a:p>
          <a:p>
            <a:pPr marL="285750" indent="-285750">
              <a:buFont typeface="Arial" panose="020B0604020202020204" pitchFamily="34" charset="0"/>
              <a:buChar char="•"/>
            </a:pPr>
            <a:r>
              <a:rPr lang="es-GT" dirty="0">
                <a:solidFill>
                  <a:srgbClr val="002060"/>
                </a:solidFill>
              </a:rPr>
              <a:t>Diseñar una metodología de trabajo que permita agilizar los procesos de contratación y ejecución de obras viales.</a:t>
            </a:r>
          </a:p>
          <a:p>
            <a:pPr marL="285750" indent="-285750">
              <a:buFont typeface="Arial" panose="020B0604020202020204" pitchFamily="34" charset="0"/>
              <a:buChar char="•"/>
            </a:pPr>
            <a:r>
              <a:rPr lang="es-GT" dirty="0">
                <a:solidFill>
                  <a:srgbClr val="002060"/>
                </a:solidFill>
              </a:rPr>
              <a:t>Facilitar los procesos de gestión de proyectos.</a:t>
            </a:r>
          </a:p>
          <a:p>
            <a:pPr marL="285750" indent="-285750">
              <a:buFont typeface="Arial" panose="020B0604020202020204" pitchFamily="34" charset="0"/>
              <a:buChar char="•"/>
            </a:pPr>
            <a:r>
              <a:rPr lang="es-GT" dirty="0">
                <a:solidFill>
                  <a:srgbClr val="002060"/>
                </a:solidFill>
              </a:rPr>
              <a:t>Dotar de accesos viales adecuados a las poblaciones más alejadas del país.</a:t>
            </a:r>
          </a:p>
          <a:p>
            <a:pPr marL="285750" indent="-285750">
              <a:buFont typeface="Arial" panose="020B0604020202020204" pitchFamily="34" charset="0"/>
              <a:buChar char="•"/>
            </a:pPr>
            <a:r>
              <a:rPr lang="es-GT" dirty="0">
                <a:solidFill>
                  <a:srgbClr val="002060"/>
                </a:solidFill>
              </a:rPr>
              <a:t>Reducir por lo menos en un 10% la red que se encuentra entre regular y mal estado</a:t>
            </a:r>
          </a:p>
          <a:p>
            <a:pPr marL="285750" indent="-285750">
              <a:buFont typeface="Arial" panose="020B0604020202020204" pitchFamily="34" charset="0"/>
              <a:buChar char="•"/>
            </a:pPr>
            <a:r>
              <a:rPr lang="es-GT" dirty="0">
                <a:solidFill>
                  <a:srgbClr val="002060"/>
                </a:solidFill>
              </a:rPr>
              <a:t>Ejecutar proyectos que por su longitud puedan ser finalizados en el corto plazo</a:t>
            </a:r>
          </a:p>
        </p:txBody>
      </p:sp>
      <p:grpSp>
        <p:nvGrpSpPr>
          <p:cNvPr id="55" name="Grupo 54">
            <a:extLst>
              <a:ext uri="{FF2B5EF4-FFF2-40B4-BE49-F238E27FC236}">
                <a16:creationId xmlns:a16="http://schemas.microsoft.com/office/drawing/2014/main" id="{4297F09E-168B-44BA-9F1F-1BBF29A12394}"/>
              </a:ext>
            </a:extLst>
          </p:cNvPr>
          <p:cNvGrpSpPr/>
          <p:nvPr/>
        </p:nvGrpSpPr>
        <p:grpSpPr>
          <a:xfrm>
            <a:off x="7869686" y="2851130"/>
            <a:ext cx="4031392" cy="2463328"/>
            <a:chOff x="7869686" y="2851130"/>
            <a:chExt cx="4031392" cy="2463328"/>
          </a:xfrm>
        </p:grpSpPr>
        <p:sp>
          <p:nvSpPr>
            <p:cNvPr id="52" name="Rectángulo 51">
              <a:extLst>
                <a:ext uri="{FF2B5EF4-FFF2-40B4-BE49-F238E27FC236}">
                  <a16:creationId xmlns:a16="http://schemas.microsoft.com/office/drawing/2014/main" id="{E62AC240-9F43-4718-AAE3-89BDBE5F21AE}"/>
                </a:ext>
              </a:extLst>
            </p:cNvPr>
            <p:cNvSpPr/>
            <p:nvPr/>
          </p:nvSpPr>
          <p:spPr>
            <a:xfrm>
              <a:off x="8054868" y="2851130"/>
              <a:ext cx="3846210" cy="24633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0" name="CuadroTexto 49">
              <a:extLst>
                <a:ext uri="{FF2B5EF4-FFF2-40B4-BE49-F238E27FC236}">
                  <a16:creationId xmlns:a16="http://schemas.microsoft.com/office/drawing/2014/main" id="{620EADE9-8810-4E74-8C0A-B9A04E44DBA5}"/>
                </a:ext>
              </a:extLst>
            </p:cNvPr>
            <p:cNvSpPr txBox="1"/>
            <p:nvPr/>
          </p:nvSpPr>
          <p:spPr>
            <a:xfrm>
              <a:off x="7869686" y="3137292"/>
              <a:ext cx="4031392" cy="415498"/>
            </a:xfrm>
            <a:prstGeom prst="rect">
              <a:avLst/>
            </a:prstGeom>
            <a:noFill/>
          </p:spPr>
          <p:txBody>
            <a:bodyPr wrap="square" rtlCol="0">
              <a:spAutoFit/>
            </a:bodyPr>
            <a:lstStyle/>
            <a:p>
              <a:pPr algn="ctr"/>
              <a:r>
                <a:rPr lang="es-GT" sz="1000" b="1" dirty="0"/>
                <a:t>PROYECTOS FINALIZADOS Y ENTREGADOS A LA POBLACIÓN </a:t>
              </a:r>
            </a:p>
            <a:p>
              <a:pPr algn="ctr"/>
              <a:r>
                <a:rPr lang="es-GT" sz="1000" b="1" dirty="0"/>
                <a:t> EN EL MARCO DE LA RECUPERACIÓN DE LA RED VIAL, 2016-2019 </a:t>
              </a:r>
            </a:p>
          </p:txBody>
        </p:sp>
        <p:graphicFrame>
          <p:nvGraphicFramePr>
            <p:cNvPr id="54" name="Objeto 53">
              <a:extLst>
                <a:ext uri="{FF2B5EF4-FFF2-40B4-BE49-F238E27FC236}">
                  <a16:creationId xmlns:a16="http://schemas.microsoft.com/office/drawing/2014/main" id="{47F9A0C8-B94C-4620-8F98-8D4BBD8A0619}"/>
                </a:ext>
              </a:extLst>
            </p:cNvPr>
            <p:cNvGraphicFramePr>
              <a:graphicFrameLocks noChangeAspect="1"/>
            </p:cNvGraphicFramePr>
            <p:nvPr>
              <p:extLst>
                <p:ext uri="{D42A27DB-BD31-4B8C-83A1-F6EECF244321}">
                  <p14:modId xmlns:p14="http://schemas.microsoft.com/office/powerpoint/2010/main" val="1025949455"/>
                </p:ext>
              </p:extLst>
            </p:nvPr>
          </p:nvGraphicFramePr>
          <p:xfrm>
            <a:off x="8715910" y="3660847"/>
            <a:ext cx="2524125" cy="1276350"/>
          </p:xfrm>
          <a:graphic>
            <a:graphicData uri="http://schemas.openxmlformats.org/presentationml/2006/ole">
              <mc:AlternateContent xmlns:mc="http://schemas.openxmlformats.org/markup-compatibility/2006">
                <mc:Choice xmlns:v="urn:schemas-microsoft-com:vml" Requires="v">
                  <p:oleObj spid="_x0000_s2151" name="Worksheet" r:id="rId8" imgW="2524230" imgH="1276492" progId="Excel.Sheet.12">
                    <p:embed/>
                  </p:oleObj>
                </mc:Choice>
                <mc:Fallback>
                  <p:oleObj name="Worksheet" r:id="rId8" imgW="2524230" imgH="1276492" progId="Excel.Sheet.12">
                    <p:embed/>
                    <p:pic>
                      <p:nvPicPr>
                        <p:cNvPr id="0" name=""/>
                        <p:cNvPicPr/>
                        <p:nvPr/>
                      </p:nvPicPr>
                      <p:blipFill>
                        <a:blip r:embed="rId9"/>
                        <a:stretch>
                          <a:fillRect/>
                        </a:stretch>
                      </p:blipFill>
                      <p:spPr>
                        <a:xfrm>
                          <a:off x="8715910" y="3660847"/>
                          <a:ext cx="2524125" cy="1276350"/>
                        </a:xfrm>
                        <a:prstGeom prst="rect">
                          <a:avLst/>
                        </a:prstGeom>
                      </p:spPr>
                    </p:pic>
                  </p:oleObj>
                </mc:Fallback>
              </mc:AlternateContent>
            </a:graphicData>
          </a:graphic>
        </p:graphicFrame>
      </p:grpSp>
      <p:sp>
        <p:nvSpPr>
          <p:cNvPr id="56" name="Rectángulo: esquinas redondeadas 55">
            <a:hlinkClick r:id="rId10" action="ppaction://hlinksldjump"/>
            <a:extLst>
              <a:ext uri="{FF2B5EF4-FFF2-40B4-BE49-F238E27FC236}">
                <a16:creationId xmlns:a16="http://schemas.microsoft.com/office/drawing/2014/main" id="{2C5EB2BF-D52D-42C6-B34F-FF89FE9BCAEF}"/>
              </a:ext>
            </a:extLst>
          </p:cNvPr>
          <p:cNvSpPr/>
          <p:nvPr/>
        </p:nvSpPr>
        <p:spPr>
          <a:xfrm>
            <a:off x="11176725" y="5761512"/>
            <a:ext cx="724353" cy="302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900" b="1" dirty="0"/>
              <a:t>Detalle de proyectos</a:t>
            </a:r>
          </a:p>
        </p:txBody>
      </p:sp>
    </p:spTree>
    <p:extLst>
      <p:ext uri="{BB962C8B-B14F-4D97-AF65-F5344CB8AC3E}">
        <p14:creationId xmlns:p14="http://schemas.microsoft.com/office/powerpoint/2010/main" val="291924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4A2257-E1CF-495D-9767-8FB7E89A811B}"/>
              </a:ext>
            </a:extLst>
          </p:cNvPr>
          <p:cNvSpPr/>
          <p:nvPr/>
        </p:nvSpPr>
        <p:spPr>
          <a:xfrm>
            <a:off x="1622676" y="216071"/>
            <a:ext cx="8113696" cy="461665"/>
          </a:xfrm>
          <a:prstGeom prst="rect">
            <a:avLst/>
          </a:prstGeom>
        </p:spPr>
        <p:txBody>
          <a:bodyPr wrap="none">
            <a:spAutoFit/>
          </a:bodyPr>
          <a:lstStyle/>
          <a:p>
            <a:pPr algn="ctr"/>
            <a:r>
              <a:rPr lang="es-GT" sz="2400" dirty="0">
                <a:solidFill>
                  <a:srgbClr val="002060"/>
                </a:solidFill>
                <a:latin typeface="Bodoni MT Black" panose="02070A03080606020203" pitchFamily="18" charset="0"/>
              </a:rPr>
              <a:t>PROYECTOS DE REPOSICIÓN DE LA RED VIAL</a:t>
            </a:r>
          </a:p>
        </p:txBody>
      </p:sp>
      <p:graphicFrame>
        <p:nvGraphicFramePr>
          <p:cNvPr id="3" name="Objeto 2">
            <a:extLst>
              <a:ext uri="{FF2B5EF4-FFF2-40B4-BE49-F238E27FC236}">
                <a16:creationId xmlns:a16="http://schemas.microsoft.com/office/drawing/2014/main" id="{FC1662C5-FEBD-4B54-A0FD-BEC491B2C2D7}"/>
              </a:ext>
            </a:extLst>
          </p:cNvPr>
          <p:cNvGraphicFramePr>
            <a:graphicFrameLocks noChangeAspect="1"/>
          </p:cNvGraphicFramePr>
          <p:nvPr>
            <p:extLst>
              <p:ext uri="{D42A27DB-BD31-4B8C-83A1-F6EECF244321}">
                <p14:modId xmlns:p14="http://schemas.microsoft.com/office/powerpoint/2010/main" val="3274746546"/>
              </p:ext>
            </p:extLst>
          </p:nvPr>
        </p:nvGraphicFramePr>
        <p:xfrm>
          <a:off x="2374435" y="811502"/>
          <a:ext cx="6207504" cy="5234995"/>
        </p:xfrm>
        <a:graphic>
          <a:graphicData uri="http://schemas.openxmlformats.org/presentationml/2006/ole">
            <mc:AlternateContent xmlns:mc="http://schemas.openxmlformats.org/markup-compatibility/2006">
              <mc:Choice xmlns:v="urn:schemas-microsoft-com:vml" Requires="v">
                <p:oleObj spid="_x0000_s12304" name="Worksheet" r:id="rId4" imgW="5715087" imgH="4819599" progId="Excel.Sheet.12">
                  <p:embed/>
                </p:oleObj>
              </mc:Choice>
              <mc:Fallback>
                <p:oleObj name="Worksheet" r:id="rId4" imgW="5715087" imgH="4819599" progId="Excel.Sheet.12">
                  <p:embed/>
                  <p:pic>
                    <p:nvPicPr>
                      <p:cNvPr id="0" name=""/>
                      <p:cNvPicPr/>
                      <p:nvPr/>
                    </p:nvPicPr>
                    <p:blipFill>
                      <a:blip r:embed="rId5"/>
                      <a:stretch>
                        <a:fillRect/>
                      </a:stretch>
                    </p:blipFill>
                    <p:spPr>
                      <a:xfrm>
                        <a:off x="2374435" y="811502"/>
                        <a:ext cx="6207504" cy="5234995"/>
                      </a:xfrm>
                      <a:prstGeom prst="rect">
                        <a:avLst/>
                      </a:prstGeom>
                    </p:spPr>
                  </p:pic>
                </p:oleObj>
              </mc:Fallback>
            </mc:AlternateContent>
          </a:graphicData>
        </a:graphic>
      </p:graphicFrame>
    </p:spTree>
    <p:extLst>
      <p:ext uri="{BB962C8B-B14F-4D97-AF65-F5344CB8AC3E}">
        <p14:creationId xmlns:p14="http://schemas.microsoft.com/office/powerpoint/2010/main" val="161200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19 Rectángulo redondeado">
            <a:extLst>
              <a:ext uri="{FF2B5EF4-FFF2-40B4-BE49-F238E27FC236}">
                <a16:creationId xmlns:a16="http://schemas.microsoft.com/office/drawing/2014/main" id="{A522CE84-DC92-4860-BF14-4BDFB1973BC8}"/>
              </a:ext>
            </a:extLst>
          </p:cNvPr>
          <p:cNvSpPr/>
          <p:nvPr/>
        </p:nvSpPr>
        <p:spPr>
          <a:xfrm>
            <a:off x="909835" y="753683"/>
            <a:ext cx="10818613" cy="4104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3200"/>
          </a:p>
        </p:txBody>
      </p:sp>
      <p:sp>
        <p:nvSpPr>
          <p:cNvPr id="12" name="4 Rectángulo">
            <a:extLst>
              <a:ext uri="{FF2B5EF4-FFF2-40B4-BE49-F238E27FC236}">
                <a16:creationId xmlns:a16="http://schemas.microsoft.com/office/drawing/2014/main" id="{226225A9-19D6-4F67-B1F2-AA23D1404D3A}"/>
              </a:ext>
            </a:extLst>
          </p:cNvPr>
          <p:cNvSpPr/>
          <p:nvPr/>
        </p:nvSpPr>
        <p:spPr>
          <a:xfrm>
            <a:off x="513791" y="1157892"/>
            <a:ext cx="11610699" cy="2800767"/>
          </a:xfrm>
          <a:prstGeom prst="rect">
            <a:avLst/>
          </a:prstGeom>
        </p:spPr>
        <p:txBody>
          <a:bodyPr wrap="square">
            <a:spAutoFit/>
          </a:bodyPr>
          <a:lstStyle/>
          <a:p>
            <a:pPr algn="ctr"/>
            <a:r>
              <a:rPr lang="es-GT" sz="4400" b="1" dirty="0">
                <a:solidFill>
                  <a:srgbClr val="002060"/>
                </a:solidFill>
                <a:latin typeface="Arial" pitchFamily="34" charset="0"/>
                <a:ea typeface="Segoe UI Black" pitchFamily="34" charset="0"/>
                <a:cs typeface="Arial" pitchFamily="34" charset="0"/>
              </a:rPr>
              <a:t>PLAN OPERATIVO ANUAL 2020</a:t>
            </a:r>
          </a:p>
          <a:p>
            <a:pPr algn="ctr"/>
            <a:endParaRPr lang="es-GT" sz="4400" b="1" dirty="0">
              <a:solidFill>
                <a:srgbClr val="002060"/>
              </a:solidFill>
              <a:latin typeface="Arial" pitchFamily="34" charset="0"/>
              <a:ea typeface="Segoe UI Black" pitchFamily="34" charset="0"/>
              <a:cs typeface="Arial" pitchFamily="34" charset="0"/>
            </a:endParaRPr>
          </a:p>
          <a:p>
            <a:pPr algn="ctr"/>
            <a:r>
              <a:rPr lang="es-GT" sz="4400" b="1" dirty="0">
                <a:solidFill>
                  <a:srgbClr val="002060"/>
                </a:solidFill>
                <a:latin typeface="Arial" pitchFamily="34" charset="0"/>
                <a:ea typeface="Segoe UI Black" pitchFamily="34" charset="0"/>
                <a:cs typeface="Arial" pitchFamily="34" charset="0"/>
              </a:rPr>
              <a:t>PROGRAMA DE INVERSIÓN </a:t>
            </a:r>
          </a:p>
          <a:p>
            <a:pPr algn="ctr"/>
            <a:r>
              <a:rPr lang="es-GT" sz="4400" b="1" dirty="0">
                <a:solidFill>
                  <a:srgbClr val="002060"/>
                </a:solidFill>
                <a:latin typeface="Arial" pitchFamily="34" charset="0"/>
                <a:ea typeface="Segoe UI Black" pitchFamily="34" charset="0"/>
                <a:cs typeface="Arial" pitchFamily="34" charset="0"/>
              </a:rPr>
              <a:t>RED VIAL</a:t>
            </a:r>
          </a:p>
        </p:txBody>
      </p:sp>
    </p:spTree>
    <p:extLst>
      <p:ext uri="{BB962C8B-B14F-4D97-AF65-F5344CB8AC3E}">
        <p14:creationId xmlns:p14="http://schemas.microsoft.com/office/powerpoint/2010/main" val="66607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65">
            <a:extLst>
              <a:ext uri="{FF2B5EF4-FFF2-40B4-BE49-F238E27FC236}">
                <a16:creationId xmlns:a16="http://schemas.microsoft.com/office/drawing/2014/main" id="{1C5AF5D8-CDEC-4DD5-96C3-C50045B71C37}"/>
              </a:ext>
            </a:extLst>
          </p:cNvPr>
          <p:cNvGrpSpPr/>
          <p:nvPr/>
        </p:nvGrpSpPr>
        <p:grpSpPr>
          <a:xfrm>
            <a:off x="3578219" y="3714027"/>
            <a:ext cx="228976" cy="228976"/>
            <a:chOff x="3398838" y="3616326"/>
            <a:chExt cx="346075" cy="346076"/>
          </a:xfrm>
        </p:grpSpPr>
        <p:sp>
          <p:nvSpPr>
            <p:cNvPr id="8" name="Rectangle 94">
              <a:extLst>
                <a:ext uri="{FF2B5EF4-FFF2-40B4-BE49-F238E27FC236}">
                  <a16:creationId xmlns:a16="http://schemas.microsoft.com/office/drawing/2014/main" id="{7F3FF0C4-9DBD-4E35-98A3-2709B2D46E85}"/>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0" name="Rectangle 95">
              <a:extLst>
                <a:ext uri="{FF2B5EF4-FFF2-40B4-BE49-F238E27FC236}">
                  <a16:creationId xmlns:a16="http://schemas.microsoft.com/office/drawing/2014/main" id="{A930931F-4052-4420-8C26-689DC3DC7C41}"/>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1" name="Line 96">
              <a:extLst>
                <a:ext uri="{FF2B5EF4-FFF2-40B4-BE49-F238E27FC236}">
                  <a16:creationId xmlns:a16="http://schemas.microsoft.com/office/drawing/2014/main" id="{68E35F63-BD2E-4C19-893D-6D0916EE463D}"/>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2" name="Line 97">
              <a:extLst>
                <a:ext uri="{FF2B5EF4-FFF2-40B4-BE49-F238E27FC236}">
                  <a16:creationId xmlns:a16="http://schemas.microsoft.com/office/drawing/2014/main" id="{1C64BDF5-F5D4-4638-87EA-877864B8F1E9}"/>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3" name="Rectangle 98">
              <a:extLst>
                <a:ext uri="{FF2B5EF4-FFF2-40B4-BE49-F238E27FC236}">
                  <a16:creationId xmlns:a16="http://schemas.microsoft.com/office/drawing/2014/main" id="{F0D540CE-2688-4534-B03D-6028CB02836D}"/>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4" name="Line 99">
              <a:extLst>
                <a:ext uri="{FF2B5EF4-FFF2-40B4-BE49-F238E27FC236}">
                  <a16:creationId xmlns:a16="http://schemas.microsoft.com/office/drawing/2014/main" id="{8A88C859-A55C-4CD8-BC0C-E0245263CCA4}"/>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5" name="Line 100">
              <a:extLst>
                <a:ext uri="{FF2B5EF4-FFF2-40B4-BE49-F238E27FC236}">
                  <a16:creationId xmlns:a16="http://schemas.microsoft.com/office/drawing/2014/main" id="{A20C77B2-8863-4A46-B43E-05E5231D1239}"/>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6" name="Rectangle 101">
              <a:extLst>
                <a:ext uri="{FF2B5EF4-FFF2-40B4-BE49-F238E27FC236}">
                  <a16:creationId xmlns:a16="http://schemas.microsoft.com/office/drawing/2014/main" id="{48D7EA93-46D1-4A10-91C8-509D64D965A2}"/>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17" name="Freeform 102">
              <a:extLst>
                <a:ext uri="{FF2B5EF4-FFF2-40B4-BE49-F238E27FC236}">
                  <a16:creationId xmlns:a16="http://schemas.microsoft.com/office/drawing/2014/main" id="{4420A035-F8CF-4BA8-B814-0435F7E39044}"/>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grpSp>
      <p:grpSp>
        <p:nvGrpSpPr>
          <p:cNvPr id="18" name="Group 84">
            <a:extLst>
              <a:ext uri="{FF2B5EF4-FFF2-40B4-BE49-F238E27FC236}">
                <a16:creationId xmlns:a16="http://schemas.microsoft.com/office/drawing/2014/main" id="{F0E22033-2AA8-4A9E-A301-B75954084644}"/>
              </a:ext>
            </a:extLst>
          </p:cNvPr>
          <p:cNvGrpSpPr/>
          <p:nvPr/>
        </p:nvGrpSpPr>
        <p:grpSpPr>
          <a:xfrm>
            <a:off x="3594996" y="1071046"/>
            <a:ext cx="219523" cy="228976"/>
            <a:chOff x="2692400" y="3616326"/>
            <a:chExt cx="331788" cy="346075"/>
          </a:xfrm>
        </p:grpSpPr>
        <p:sp>
          <p:nvSpPr>
            <p:cNvPr id="19" name="Line 288">
              <a:extLst>
                <a:ext uri="{FF2B5EF4-FFF2-40B4-BE49-F238E27FC236}">
                  <a16:creationId xmlns:a16="http://schemas.microsoft.com/office/drawing/2014/main" id="{9D005651-68EB-49A8-B5DD-66A4B908643E}"/>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0" name="Line 289">
              <a:extLst>
                <a:ext uri="{FF2B5EF4-FFF2-40B4-BE49-F238E27FC236}">
                  <a16:creationId xmlns:a16="http://schemas.microsoft.com/office/drawing/2014/main" id="{008E3823-C224-438D-960E-33F8D1E4E53A}"/>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1" name="Line 290">
              <a:extLst>
                <a:ext uri="{FF2B5EF4-FFF2-40B4-BE49-F238E27FC236}">
                  <a16:creationId xmlns:a16="http://schemas.microsoft.com/office/drawing/2014/main" id="{39E0534F-DDA4-4567-AC06-F595478AE770}"/>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2" name="Freeform 291">
              <a:extLst>
                <a:ext uri="{FF2B5EF4-FFF2-40B4-BE49-F238E27FC236}">
                  <a16:creationId xmlns:a16="http://schemas.microsoft.com/office/drawing/2014/main" id="{650D1CE1-3C99-47C0-AF33-813BB7F1A5FA}"/>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3" name="Freeform 292">
              <a:extLst>
                <a:ext uri="{FF2B5EF4-FFF2-40B4-BE49-F238E27FC236}">
                  <a16:creationId xmlns:a16="http://schemas.microsoft.com/office/drawing/2014/main" id="{D2316484-C896-4385-AD2D-C4DB64F5A1B7}"/>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4" name="Line 293">
              <a:extLst>
                <a:ext uri="{FF2B5EF4-FFF2-40B4-BE49-F238E27FC236}">
                  <a16:creationId xmlns:a16="http://schemas.microsoft.com/office/drawing/2014/main" id="{527968AB-4D1F-4C9B-A0EE-210C5FD4616C}"/>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sp>
          <p:nvSpPr>
            <p:cNvPr id="25" name="Line 294">
              <a:extLst>
                <a:ext uri="{FF2B5EF4-FFF2-40B4-BE49-F238E27FC236}">
                  <a16:creationId xmlns:a16="http://schemas.microsoft.com/office/drawing/2014/main" id="{6E3CA434-87AC-4C29-8EE6-D7557C8251CF}"/>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sz="2399"/>
            </a:p>
          </p:txBody>
        </p:sp>
      </p:grpSp>
      <p:sp>
        <p:nvSpPr>
          <p:cNvPr id="34" name="AutoShape 2" descr="Resultado de imagen para construcciÃ³n de portal de datos abiertos">
            <a:extLst>
              <a:ext uri="{FF2B5EF4-FFF2-40B4-BE49-F238E27FC236}">
                <a16:creationId xmlns:a16="http://schemas.microsoft.com/office/drawing/2014/main" id="{0824E99C-31ED-444D-8FA0-817502C786A4}"/>
              </a:ext>
            </a:extLst>
          </p:cNvPr>
          <p:cNvSpPr>
            <a:spLocks noChangeAspect="1" noChangeArrowheads="1"/>
          </p:cNvSpPr>
          <p:nvPr/>
        </p:nvSpPr>
        <p:spPr bwMode="auto">
          <a:xfrm>
            <a:off x="155575" y="-144463"/>
            <a:ext cx="304801"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sz="2399"/>
          </a:p>
        </p:txBody>
      </p:sp>
      <p:sp>
        <p:nvSpPr>
          <p:cNvPr id="56" name="2 Flecha doblada">
            <a:extLst>
              <a:ext uri="{FF2B5EF4-FFF2-40B4-BE49-F238E27FC236}">
                <a16:creationId xmlns:a16="http://schemas.microsoft.com/office/drawing/2014/main" id="{AD442813-89EA-4591-AB0F-42D1134CB547}"/>
              </a:ext>
            </a:extLst>
          </p:cNvPr>
          <p:cNvSpPr/>
          <p:nvPr/>
        </p:nvSpPr>
        <p:spPr>
          <a:xfrm flipV="1">
            <a:off x="2618329" y="6323812"/>
            <a:ext cx="289067" cy="2949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399">
              <a:solidFill>
                <a:schemeClr val="tx1"/>
              </a:solidFill>
            </a:endParaRPr>
          </a:p>
        </p:txBody>
      </p:sp>
      <p:graphicFrame>
        <p:nvGraphicFramePr>
          <p:cNvPr id="28" name="Objeto 27">
            <a:extLst>
              <a:ext uri="{FF2B5EF4-FFF2-40B4-BE49-F238E27FC236}">
                <a16:creationId xmlns:a16="http://schemas.microsoft.com/office/drawing/2014/main" id="{4E138F7A-3543-4A79-97F9-31BD28EF6433}"/>
              </a:ext>
            </a:extLst>
          </p:cNvPr>
          <p:cNvGraphicFramePr>
            <a:graphicFrameLocks noChangeAspect="1"/>
          </p:cNvGraphicFramePr>
          <p:nvPr>
            <p:extLst>
              <p:ext uri="{D42A27DB-BD31-4B8C-83A1-F6EECF244321}">
                <p14:modId xmlns:p14="http://schemas.microsoft.com/office/powerpoint/2010/main" val="942517328"/>
              </p:ext>
            </p:extLst>
          </p:nvPr>
        </p:nvGraphicFramePr>
        <p:xfrm>
          <a:off x="1626242" y="709708"/>
          <a:ext cx="8658662" cy="5238014"/>
        </p:xfrm>
        <a:graphic>
          <a:graphicData uri="http://schemas.openxmlformats.org/presentationml/2006/ole">
            <mc:AlternateContent xmlns:mc="http://schemas.openxmlformats.org/markup-compatibility/2006">
              <mc:Choice xmlns:v="urn:schemas-microsoft-com:vml" Requires="v">
                <p:oleObj spid="_x0000_s1095" name="Worksheet" r:id="rId4" imgW="8191428" imgH="6581942" progId="Excel.Sheet.12">
                  <p:embed/>
                </p:oleObj>
              </mc:Choice>
              <mc:Fallback>
                <p:oleObj name="Worksheet" r:id="rId4" imgW="8191428" imgH="6581942" progId="Excel.Sheet.12">
                  <p:embed/>
                  <p:pic>
                    <p:nvPicPr>
                      <p:cNvPr id="0" name=""/>
                      <p:cNvPicPr/>
                      <p:nvPr/>
                    </p:nvPicPr>
                    <p:blipFill>
                      <a:blip r:embed="rId5"/>
                      <a:stretch>
                        <a:fillRect/>
                      </a:stretch>
                    </p:blipFill>
                    <p:spPr>
                      <a:xfrm>
                        <a:off x="1626242" y="709708"/>
                        <a:ext cx="8658662" cy="5238014"/>
                      </a:xfrm>
                      <a:prstGeom prst="rect">
                        <a:avLst/>
                      </a:prstGeom>
                    </p:spPr>
                  </p:pic>
                </p:oleObj>
              </mc:Fallback>
            </mc:AlternateContent>
          </a:graphicData>
        </a:graphic>
      </p:graphicFrame>
      <p:sp>
        <p:nvSpPr>
          <p:cNvPr id="31" name="Title 1">
            <a:extLst>
              <a:ext uri="{FF2B5EF4-FFF2-40B4-BE49-F238E27FC236}">
                <a16:creationId xmlns:a16="http://schemas.microsoft.com/office/drawing/2014/main" id="{B61E630D-3122-4A77-AE53-36CCF5F5446C}"/>
              </a:ext>
            </a:extLst>
          </p:cNvPr>
          <p:cNvSpPr txBox="1">
            <a:spLocks/>
          </p:cNvSpPr>
          <p:nvPr/>
        </p:nvSpPr>
        <p:spPr>
          <a:xfrm>
            <a:off x="3338755" y="49640"/>
            <a:ext cx="5181113" cy="5226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1800" b="1" dirty="0">
                <a:solidFill>
                  <a:srgbClr val="002060"/>
                </a:solidFill>
                <a:latin typeface="Bodoni MT Black" panose="02070A03080606020203" pitchFamily="18" charset="0"/>
                <a:ea typeface="Ebrima" panose="02000000000000000000" pitchFamily="2" charset="0"/>
                <a:cs typeface="Ebrima" panose="02000000000000000000" pitchFamily="2" charset="0"/>
              </a:rPr>
              <a:t>PLAN OPERATIVO ANUAL </a:t>
            </a:r>
            <a:r>
              <a:rPr lang="en-US" sz="1800" b="1" dirty="0">
                <a:solidFill>
                  <a:srgbClr val="002060"/>
                </a:solidFill>
                <a:latin typeface="Bodoni MT Black" panose="02070A03080606020203" pitchFamily="18" charset="0"/>
                <a:ea typeface="Ebrima" panose="02000000000000000000" pitchFamily="2" charset="0"/>
                <a:cs typeface="Ebrima" panose="02000000000000000000" pitchFamily="2" charset="0"/>
              </a:rPr>
              <a:t>2020</a:t>
            </a:r>
            <a:endParaRPr lang="en-US" sz="1800" b="1"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416049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A8EF9D-7FB5-4F9E-9E52-942BEAD7ABFB}"/>
              </a:ext>
            </a:extLst>
          </p:cNvPr>
          <p:cNvSpPr txBox="1"/>
          <p:nvPr/>
        </p:nvSpPr>
        <p:spPr>
          <a:xfrm>
            <a:off x="2046913" y="86371"/>
            <a:ext cx="8632272" cy="1015663"/>
          </a:xfrm>
          <a:prstGeom prst="rect">
            <a:avLst/>
          </a:prstGeom>
          <a:noFill/>
        </p:spPr>
        <p:txBody>
          <a:bodyPr wrap="square" rtlCol="0">
            <a:spAutoFit/>
          </a:bodyPr>
          <a:lstStyle/>
          <a:p>
            <a:pPr algn="ctr"/>
            <a:r>
              <a:rPr lang="es-GT" sz="2000" b="1" dirty="0">
                <a:solidFill>
                  <a:srgbClr val="002060"/>
                </a:solidFill>
                <a:latin typeface="Bodoni MT Black" panose="02070A03080606020203" pitchFamily="18" charset="0"/>
              </a:rPr>
              <a:t>PLAN OPERATIVO ANUAL 2020</a:t>
            </a:r>
          </a:p>
          <a:p>
            <a:pPr algn="ctr"/>
            <a:r>
              <a:rPr lang="es-GT" sz="2000" b="1" dirty="0">
                <a:solidFill>
                  <a:srgbClr val="002060"/>
                </a:solidFill>
                <a:latin typeface="Bodoni MT Black" panose="02070A03080606020203" pitchFamily="18" charset="0"/>
              </a:rPr>
              <a:t>PROGRAMA DE INVERSIÓN RED VIAL</a:t>
            </a:r>
          </a:p>
          <a:p>
            <a:pPr algn="ctr"/>
            <a:endParaRPr lang="es-GT" sz="2000" b="1" dirty="0">
              <a:solidFill>
                <a:srgbClr val="002060"/>
              </a:solidFill>
              <a:latin typeface="Bodoni MT Black" panose="02070A03080606020203" pitchFamily="18" charset="0"/>
            </a:endParaRPr>
          </a:p>
        </p:txBody>
      </p:sp>
      <p:graphicFrame>
        <p:nvGraphicFramePr>
          <p:cNvPr id="4" name="Objeto 3">
            <a:extLst>
              <a:ext uri="{FF2B5EF4-FFF2-40B4-BE49-F238E27FC236}">
                <a16:creationId xmlns:a16="http://schemas.microsoft.com/office/drawing/2014/main" id="{66ED7814-8507-4613-A079-F9B7C7318081}"/>
              </a:ext>
            </a:extLst>
          </p:cNvPr>
          <p:cNvGraphicFramePr>
            <a:graphicFrameLocks noChangeAspect="1"/>
          </p:cNvGraphicFramePr>
          <p:nvPr>
            <p:extLst>
              <p:ext uri="{D42A27DB-BD31-4B8C-83A1-F6EECF244321}">
                <p14:modId xmlns:p14="http://schemas.microsoft.com/office/powerpoint/2010/main" val="527165909"/>
              </p:ext>
            </p:extLst>
          </p:nvPr>
        </p:nvGraphicFramePr>
        <p:xfrm>
          <a:off x="1157680" y="795846"/>
          <a:ext cx="10167457" cy="5414586"/>
        </p:xfrm>
        <a:graphic>
          <a:graphicData uri="http://schemas.openxmlformats.org/presentationml/2006/ole">
            <mc:AlternateContent xmlns:mc="http://schemas.openxmlformats.org/markup-compatibility/2006">
              <mc:Choice xmlns:v="urn:schemas-microsoft-com:vml" Requires="v">
                <p:oleObj spid="_x0000_s7192" name="Worksheet" r:id="rId4" imgW="10220459" imgH="6619824" progId="Excel.Sheet.12">
                  <p:embed/>
                </p:oleObj>
              </mc:Choice>
              <mc:Fallback>
                <p:oleObj name="Worksheet" r:id="rId4" imgW="10220459" imgH="6619824" progId="Excel.Sheet.12">
                  <p:embed/>
                  <p:pic>
                    <p:nvPicPr>
                      <p:cNvPr id="0" name=""/>
                      <p:cNvPicPr/>
                      <p:nvPr/>
                    </p:nvPicPr>
                    <p:blipFill>
                      <a:blip r:embed="rId5"/>
                      <a:stretch>
                        <a:fillRect/>
                      </a:stretch>
                    </p:blipFill>
                    <p:spPr>
                      <a:xfrm>
                        <a:off x="1157680" y="795846"/>
                        <a:ext cx="10167457" cy="5414586"/>
                      </a:xfrm>
                      <a:prstGeom prst="rect">
                        <a:avLst/>
                      </a:prstGeom>
                    </p:spPr>
                  </p:pic>
                </p:oleObj>
              </mc:Fallback>
            </mc:AlternateContent>
          </a:graphicData>
        </a:graphic>
      </p:graphicFrame>
    </p:spTree>
    <p:extLst>
      <p:ext uri="{BB962C8B-B14F-4D97-AF65-F5344CB8AC3E}">
        <p14:creationId xmlns:p14="http://schemas.microsoft.com/office/powerpoint/2010/main" val="224911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A8342594-79E0-4791-962F-5227E85457AE}"/>
              </a:ext>
            </a:extLst>
          </p:cNvPr>
          <p:cNvGraphicFramePr>
            <a:graphicFrameLocks noChangeAspect="1"/>
          </p:cNvGraphicFramePr>
          <p:nvPr>
            <p:extLst>
              <p:ext uri="{D42A27DB-BD31-4B8C-83A1-F6EECF244321}">
                <p14:modId xmlns:p14="http://schemas.microsoft.com/office/powerpoint/2010/main" val="3242840412"/>
              </p:ext>
            </p:extLst>
          </p:nvPr>
        </p:nvGraphicFramePr>
        <p:xfrm>
          <a:off x="1334905" y="694189"/>
          <a:ext cx="9344280" cy="5469622"/>
        </p:xfrm>
        <a:graphic>
          <a:graphicData uri="http://schemas.openxmlformats.org/presentationml/2006/ole">
            <mc:AlternateContent xmlns:mc="http://schemas.openxmlformats.org/markup-compatibility/2006">
              <mc:Choice xmlns:v="urn:schemas-microsoft-com:vml" Requires="v">
                <p:oleObj spid="_x0000_s8216" name="Worksheet" r:id="rId4" imgW="10220459" imgH="9134578" progId="Excel.Sheet.12">
                  <p:embed/>
                </p:oleObj>
              </mc:Choice>
              <mc:Fallback>
                <p:oleObj name="Worksheet" r:id="rId4" imgW="10220459" imgH="9134578" progId="Excel.Sheet.12">
                  <p:embed/>
                  <p:pic>
                    <p:nvPicPr>
                      <p:cNvPr id="0" name=""/>
                      <p:cNvPicPr/>
                      <p:nvPr/>
                    </p:nvPicPr>
                    <p:blipFill>
                      <a:blip r:embed="rId5"/>
                      <a:stretch>
                        <a:fillRect/>
                      </a:stretch>
                    </p:blipFill>
                    <p:spPr>
                      <a:xfrm>
                        <a:off x="1334905" y="694189"/>
                        <a:ext cx="9344280" cy="5469622"/>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BD7D3956-3535-4EB2-85E8-258E393937E1}"/>
              </a:ext>
            </a:extLst>
          </p:cNvPr>
          <p:cNvSpPr txBox="1"/>
          <p:nvPr/>
        </p:nvSpPr>
        <p:spPr>
          <a:xfrm>
            <a:off x="2046913" y="86371"/>
            <a:ext cx="8632272" cy="1015663"/>
          </a:xfrm>
          <a:prstGeom prst="rect">
            <a:avLst/>
          </a:prstGeom>
          <a:noFill/>
        </p:spPr>
        <p:txBody>
          <a:bodyPr wrap="square" rtlCol="0">
            <a:spAutoFit/>
          </a:bodyPr>
          <a:lstStyle/>
          <a:p>
            <a:pPr algn="ctr"/>
            <a:r>
              <a:rPr lang="es-GT" sz="2000" b="1" dirty="0">
                <a:solidFill>
                  <a:srgbClr val="002060"/>
                </a:solidFill>
                <a:latin typeface="Bodoni MT Black" panose="02070A03080606020203" pitchFamily="18" charset="0"/>
              </a:rPr>
              <a:t>PLAN OPERATIVO ANUAL 2020</a:t>
            </a:r>
          </a:p>
          <a:p>
            <a:pPr algn="ctr"/>
            <a:r>
              <a:rPr lang="es-GT" sz="2000" b="1" dirty="0">
                <a:solidFill>
                  <a:srgbClr val="002060"/>
                </a:solidFill>
                <a:latin typeface="Bodoni MT Black" panose="02070A03080606020203" pitchFamily="18" charset="0"/>
              </a:rPr>
              <a:t>PROGRAMA DE INVERSIÓN RED VIAL</a:t>
            </a:r>
          </a:p>
          <a:p>
            <a:pPr algn="ctr"/>
            <a:endParaRPr lang="es-GT" sz="2000" b="1" dirty="0">
              <a:solidFill>
                <a:srgbClr val="002060"/>
              </a:solidFill>
              <a:latin typeface="Bodoni MT Black" panose="02070A03080606020203" pitchFamily="18" charset="0"/>
            </a:endParaRPr>
          </a:p>
        </p:txBody>
      </p:sp>
    </p:spTree>
    <p:extLst>
      <p:ext uri="{BB962C8B-B14F-4D97-AF65-F5344CB8AC3E}">
        <p14:creationId xmlns:p14="http://schemas.microsoft.com/office/powerpoint/2010/main" val="33399450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TotalTime>
  <Words>407</Words>
  <Application>Microsoft Office PowerPoint</Application>
  <PresentationFormat>Panorámica</PresentationFormat>
  <Paragraphs>52</Paragraphs>
  <Slides>15</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1" baseType="lpstr">
      <vt:lpstr>Arial</vt:lpstr>
      <vt:lpstr>Bodoni MT Black</vt:lpstr>
      <vt:lpstr>Calibri</vt:lpstr>
      <vt:lpstr>Calibri Light</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Edilsa Grijalva Alveño</cp:lastModifiedBy>
  <cp:revision>144</cp:revision>
  <cp:lastPrinted>2019-08-30T02:51:17Z</cp:lastPrinted>
  <dcterms:created xsi:type="dcterms:W3CDTF">2018-01-11T17:54:19Z</dcterms:created>
  <dcterms:modified xsi:type="dcterms:W3CDTF">2019-08-30T02:52:09Z</dcterms:modified>
</cp:coreProperties>
</file>