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74" r:id="rId7"/>
    <p:sldId id="271" r:id="rId8"/>
    <p:sldId id="260" r:id="rId9"/>
    <p:sldId id="261" r:id="rId10"/>
    <p:sldId id="262" r:id="rId11"/>
    <p:sldId id="263" r:id="rId12"/>
    <p:sldId id="272" r:id="rId13"/>
    <p:sldId id="265" r:id="rId14"/>
    <p:sldId id="266" r:id="rId15"/>
    <p:sldId id="273" r:id="rId16"/>
    <p:sldId id="270" r:id="rId17"/>
  </p:sldIdLst>
  <p:sldSz cx="9144000" cy="6858000" type="screen4x3"/>
  <p:notesSz cx="7077075" cy="90043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cCarteraGrande_18_julio_2019\Programados-2020-cdd-sct-Corregido18_07_20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61957285228299"/>
          <c:y val="9.9224559087490085E-3"/>
          <c:w val="0.80794086718980918"/>
          <c:h val="0.7895615494742376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90-4EA2-BE20-E96326E63076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90-4EA2-BE20-E96326E63076}"/>
              </c:ext>
            </c:extLst>
          </c:dPt>
          <c:dPt>
            <c:idx val="2"/>
            <c:bubble3D val="0"/>
            <c:explosion val="14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90-4EA2-BE20-E96326E63076}"/>
              </c:ext>
            </c:extLst>
          </c:dPt>
          <c:dPt>
            <c:idx val="3"/>
            <c:bubble3D val="0"/>
            <c:explosion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90-4EA2-BE20-E96326E63076}"/>
              </c:ext>
            </c:extLst>
          </c:dPt>
          <c:dPt>
            <c:idx val="4"/>
            <c:bubble3D val="0"/>
            <c:explosion val="5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290-4EA2-BE20-E96326E63076}"/>
              </c:ext>
            </c:extLst>
          </c:dPt>
          <c:dPt>
            <c:idx val="5"/>
            <c:bubble3D val="0"/>
            <c:explosion val="12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290-4EA2-BE20-E96326E6307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290-4EA2-BE20-E96326E63076}"/>
              </c:ext>
            </c:extLst>
          </c:dPt>
          <c:dLbls>
            <c:dLbl>
              <c:idx val="0"/>
              <c:layout>
                <c:manualLayout>
                  <c:x val="1.3611678757933489E-2"/>
                  <c:y val="2.924778281948136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latin typeface="Candara" panose="020E0502030303020204" pitchFamily="34" charset="0"/>
                      </a:defRPr>
                    </a:pPr>
                    <a:fld id="{FE847DE8-2DDD-45A0-B7F5-166ED5957522}" type="CATEGORYNAME">
                      <a:rPr lang="es-GT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[NOMBRE DE CATEGORÍA]</a:t>
                    </a:fld>
                    <a:r>
                      <a:rPr lang="es-GT" sz="1200" baseline="0">
                        <a:latin typeface="Candara" panose="020E0502030303020204" pitchFamily="34" charset="0"/>
                      </a:rPr>
                      <a:t>, </a:t>
                    </a:r>
                    <a:fld id="{446165B5-77ED-45D1-B1A7-A0A780D5B36B}" type="VALUE">
                      <a:rPr lang="es-GT" sz="1200" baseline="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[VALOR]</a:t>
                    </a:fld>
                    <a:r>
                      <a:rPr lang="es-GT" sz="1200" baseline="0">
                        <a:latin typeface="Candara" panose="020E0502030303020204" pitchFamily="34" charset="0"/>
                      </a:rPr>
                      <a:t>, </a:t>
                    </a:r>
                  </a:p>
                  <a:p>
                    <a:pPr>
                      <a:defRPr sz="1200">
                        <a:latin typeface="Candara" panose="020E0502030303020204" pitchFamily="34" charset="0"/>
                      </a:defRPr>
                    </a:pPr>
                    <a:fld id="{4A8675E9-4A5E-4988-9562-0820D01F67A0}" type="PERCENTAGE">
                      <a:rPr lang="es-GT" sz="1200" baseline="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[PORCENTAJE]</a:t>
                    </a:fld>
                    <a:endParaRPr lang="es-GT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(Nueva línea)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90-4EA2-BE20-E96326E63076}"/>
                </c:ext>
                <c:ext xmlns:c15="http://schemas.microsoft.com/office/drawing/2012/chart" uri="{CE6537A1-D6FC-4f65-9D91-7224C49458BB}">
                  <c15:layout>
                    <c:manualLayout>
                      <c:w val="0.1896190476190476"/>
                      <c:h val="0.1875918069100637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2816917410693158"/>
                  <c:y val="3.3730154676560202E-2"/>
                </c:manualLayout>
              </c:layout>
              <c:tx>
                <c:rich>
                  <a:bodyPr/>
                  <a:lstStyle/>
                  <a:p>
                    <a:fld id="{5BEDF43C-E475-44CE-B000-734B5C7E8A38}" type="CATEGORYNAME">
                      <a:rPr lang="es-GT"/>
                      <a:pPr/>
                      <a:t>[NOMBRE DE CATEGORÍA]</a:t>
                    </a:fld>
                    <a:r>
                      <a:rPr lang="es-GT" baseline="0"/>
                      <a:t>, </a:t>
                    </a:r>
                    <a:fld id="{B06DB0C3-777D-4567-B686-A8EF4C06F897}" type="VALUE">
                      <a:rPr lang="es-GT" baseline="0"/>
                      <a:pPr/>
                      <a:t>[VALOR]</a:t>
                    </a:fld>
                    <a:r>
                      <a:rPr lang="es-GT" baseline="0"/>
                      <a:t>,</a:t>
                    </a:r>
                  </a:p>
                  <a:p>
                    <a:r>
                      <a:rPr lang="es-GT" baseline="0"/>
                      <a:t> </a:t>
                    </a:r>
                    <a:fld id="{1D2FF71D-2365-46AF-AB73-A11F624730A8}" type="PERCENTAGE">
                      <a:rPr lang="es-GT" baseline="0"/>
                      <a:pPr/>
                      <a:t>[PORCENTAJE]</a:t>
                    </a:fld>
                    <a:endParaRPr lang="es-GT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(Nueva línea)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90-4EA2-BE20-E96326E6307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1669295932442152"/>
                  <c:y val="-0.2746850183769072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latin typeface="Candara" panose="020E0502030303020204" pitchFamily="34" charset="0"/>
                      </a:defRPr>
                    </a:pPr>
                    <a:fld id="{EC30B939-A627-4032-890D-E7B2946374EF}" type="CATEGORYNAME">
                      <a:rPr lang="es-GT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[NOMBRE DE CATEGORÍA]</a:t>
                    </a:fld>
                    <a:r>
                      <a:rPr lang="es-GT" sz="1200" baseline="0">
                        <a:latin typeface="Candara" panose="020E0502030303020204" pitchFamily="34" charset="0"/>
                      </a:rPr>
                      <a:t>,</a:t>
                    </a:r>
                  </a:p>
                  <a:p>
                    <a:pPr>
                      <a:defRPr sz="1200">
                        <a:latin typeface="Candara" panose="020E0502030303020204" pitchFamily="34" charset="0"/>
                      </a:defRPr>
                    </a:pPr>
                    <a:r>
                      <a:rPr lang="es-GT" sz="1200" baseline="0">
                        <a:latin typeface="Candara" panose="020E0502030303020204" pitchFamily="34" charset="0"/>
                      </a:rPr>
                      <a:t> </a:t>
                    </a:r>
                    <a:fld id="{C5A79B34-6CFD-4D20-8E90-D177C6FA04C7}" type="VALUE">
                      <a:rPr lang="es-GT" sz="1200" baseline="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[VALOR]</a:t>
                    </a:fld>
                    <a:endParaRPr lang="es-GT" sz="1200" baseline="0">
                      <a:latin typeface="Candara" panose="020E0502030303020204" pitchFamily="34" charset="0"/>
                    </a:endParaRPr>
                  </a:p>
                  <a:p>
                    <a:pPr>
                      <a:defRPr sz="1200">
                        <a:latin typeface="Candara" panose="020E0502030303020204" pitchFamily="34" charset="0"/>
                      </a:defRPr>
                    </a:pPr>
                    <a:r>
                      <a:rPr lang="es-GT" sz="1200" baseline="0">
                        <a:latin typeface="Candara" panose="020E0502030303020204" pitchFamily="34" charset="0"/>
                      </a:rPr>
                      <a:t>, </a:t>
                    </a:r>
                    <a:fld id="{23F716DF-793A-4C13-A21A-D14EDDA32B2A}" type="PERCENTAGE">
                      <a:rPr lang="es-GT" sz="1200" baseline="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[PORCENTAJE]</a:t>
                    </a:fld>
                    <a:endParaRPr lang="es-GT" sz="1200" baseline="0">
                      <a:latin typeface="Candara" panose="020E0502030303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(Nueva línea)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90-4EA2-BE20-E96326E63076}"/>
                </c:ext>
                <c:ext xmlns:c15="http://schemas.microsoft.com/office/drawing/2012/chart" uri="{CE6537A1-D6FC-4f65-9D91-7224C49458BB}">
                  <c15:layout>
                    <c:manualLayout>
                      <c:w val="0.12847619047619047"/>
                      <c:h val="0.2228629964688704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0724269139818413"/>
                  <c:y val="0.1310285756313422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latin typeface="Candara" panose="020E0502030303020204" pitchFamily="34" charset="0"/>
                      </a:defRPr>
                    </a:pPr>
                    <a:fld id="{436086D9-F6AB-415F-97B4-87FE30E89754}" type="CATEGORYNAME">
                      <a:rPr lang="es-GT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[NOMBRE DE CATEGORÍA]</a:t>
                    </a:fld>
                    <a:r>
                      <a:rPr lang="es-GT" baseline="0" dirty="0"/>
                      <a:t>,</a:t>
                    </a:r>
                  </a:p>
                  <a:p>
                    <a:pPr>
                      <a:defRPr sz="1200">
                        <a:latin typeface="Candara" panose="020E0502030303020204" pitchFamily="34" charset="0"/>
                      </a:defRPr>
                    </a:pPr>
                    <a:r>
                      <a:rPr lang="es-GT" baseline="0" dirty="0"/>
                      <a:t> </a:t>
                    </a:r>
                    <a:fld id="{24738E15-8008-49A6-BC8B-54883058CF74}" type="VALUE">
                      <a:rPr lang="es-GT" baseline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[VALOR]</a:t>
                    </a:fld>
                    <a:endParaRPr lang="es-GT" baseline="0" dirty="0"/>
                  </a:p>
                  <a:p>
                    <a:pPr>
                      <a:defRPr sz="1200">
                        <a:latin typeface="Candara" panose="020E0502030303020204" pitchFamily="34" charset="0"/>
                      </a:defRPr>
                    </a:pPr>
                    <a:r>
                      <a:rPr lang="es-GT" baseline="0" dirty="0"/>
                      <a:t>, </a:t>
                    </a:r>
                    <a:fld id="{4C3CB0F1-7394-4BD7-AAE0-A513D1A90888}" type="PERCENTAGE">
                      <a:rPr lang="es-GT" baseline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[PORCENTAJE]</a:t>
                    </a:fld>
                    <a:endParaRPr lang="es-GT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(Nueva línea)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290-4EA2-BE20-E96326E63076}"/>
                </c:ext>
                <c:ext xmlns:c15="http://schemas.microsoft.com/office/drawing/2012/chart" uri="{CE6537A1-D6FC-4f65-9D91-7224C49458BB}">
                  <c15:layout>
                    <c:manualLayout>
                      <c:w val="0.18023595917545041"/>
                      <c:h val="0.2230082149577197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6438360186680068"/>
                  <c:y val="-5.899457171284217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>
                        <a:latin typeface="Candara" panose="020E0502030303020204" pitchFamily="34" charset="0"/>
                      </a:defRPr>
                    </a:pPr>
                    <a:fld id="{5BDA83B0-9C07-4199-978A-6B83A8D859E3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[NOMBRE DE CATEGORÍA]</a:t>
                    </a:fld>
                    <a:r>
                      <a:rPr lang="en-US" sz="1200" baseline="0">
                        <a:latin typeface="Candara" panose="020E0502030303020204" pitchFamily="34" charset="0"/>
                      </a:rPr>
                      <a:t>, </a:t>
                    </a:r>
                    <a:fld id="{8220F644-51D4-421A-9968-0ADFCE1B1F32}" type="VALUE">
                      <a:rPr lang="en-US" sz="1200" baseline="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[VALOR]</a:t>
                    </a:fld>
                    <a:r>
                      <a:rPr lang="en-US" sz="1200" baseline="0">
                        <a:latin typeface="Candara" panose="020E0502030303020204" pitchFamily="34" charset="0"/>
                      </a:rPr>
                      <a:t>, </a:t>
                    </a:r>
                  </a:p>
                  <a:p>
                    <a:pPr>
                      <a:defRPr sz="1200">
                        <a:latin typeface="Candara" panose="020E0502030303020204" pitchFamily="34" charset="0"/>
                      </a:defRPr>
                    </a:pPr>
                    <a:fld id="{A69F6A3F-67CC-4381-A05D-CBC3DEAAE8C7}" type="PERCENTAGE">
                      <a:rPr lang="en-US" sz="1200" baseline="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[PORCENTAJE]</a:t>
                    </a:fld>
                    <a:endParaRPr lang="es-GT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(Nueva línea)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290-4EA2-BE20-E96326E63076}"/>
                </c:ext>
                <c:ext xmlns:c15="http://schemas.microsoft.com/office/drawing/2012/chart" uri="{CE6537A1-D6FC-4f65-9D91-7224C49458BB}">
                  <c15:layout>
                    <c:manualLayout>
                      <c:w val="0.14289295088113985"/>
                      <c:h val="0.264908717700850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8632879273136138"/>
                  <c:y val="-6.3061905355351666E-2"/>
                </c:manualLayout>
              </c:layout>
              <c:tx>
                <c:rich>
                  <a:bodyPr/>
                  <a:lstStyle/>
                  <a:p>
                    <a:fld id="{058D615A-B1F4-479C-BE9E-051F055A5358}" type="CATEGORYNAME">
                      <a:rPr lang="es-GT"/>
                      <a:pPr/>
                      <a:t>[NOMBRE DE CATEGORÍA]</a:t>
                    </a:fld>
                    <a:r>
                      <a:rPr lang="es-GT" baseline="0"/>
                      <a:t>, </a:t>
                    </a:r>
                  </a:p>
                  <a:p>
                    <a:fld id="{554CF09C-EF2D-4623-9079-BBD037397D21}" type="VALUE">
                      <a:rPr lang="es-GT" baseline="0"/>
                      <a:pPr/>
                      <a:t>[VALOR]</a:t>
                    </a:fld>
                    <a:r>
                      <a:rPr lang="es-GT" baseline="0"/>
                      <a:t>, </a:t>
                    </a:r>
                  </a:p>
                  <a:p>
                    <a:fld id="{94FFC5A9-FA74-4B72-AF9C-D245A8CD1DB9}" type="PERCENTAGE">
                      <a:rPr lang="es-GT" baseline="0"/>
                      <a:pPr/>
                      <a:t>[PORCENTAJE]</a:t>
                    </a:fld>
                    <a:endParaRPr lang="es-GT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(Nueva línea)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290-4EA2-BE20-E96326E6307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ndara" panose="020E0502030303020204" pitchFamily="34" charset="0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(Nueva línea)</c:separator>
            <c:showLeaderLines val="1"/>
            <c:leaderLines>
              <c:spPr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prioridades!$H$21:$H$26</c:f>
              <c:strCache>
                <c:ptCount val="6"/>
                <c:pt idx="0">
                  <c:v>2_Acceso a servicios de salud</c:v>
                </c:pt>
                <c:pt idx="1">
                  <c:v>3_Disponibilidad y acceso al agua y gestión de los recursos naturales</c:v>
                </c:pt>
                <c:pt idx="2">
                  <c:v>4_Empleo e Inversión</c:v>
                </c:pt>
                <c:pt idx="3">
                  <c:v>5_Seguridad alimentaria y nutricional</c:v>
                </c:pt>
                <c:pt idx="4">
                  <c:v>8_Educación</c:v>
                </c:pt>
                <c:pt idx="5">
                  <c:v>Sin vinculación estratégica</c:v>
                </c:pt>
              </c:strCache>
            </c:strRef>
          </c:cat>
          <c:val>
            <c:numRef>
              <c:f>prioridades!$J$21:$J$26</c:f>
              <c:numCache>
                <c:formatCode>#,##0.00,,</c:formatCode>
                <c:ptCount val="6"/>
                <c:pt idx="0">
                  <c:v>163570590.5</c:v>
                </c:pt>
                <c:pt idx="1">
                  <c:v>6261860.5</c:v>
                </c:pt>
                <c:pt idx="2">
                  <c:v>481314493.79999995</c:v>
                </c:pt>
                <c:pt idx="3">
                  <c:v>1197673034.8099999</c:v>
                </c:pt>
                <c:pt idx="4">
                  <c:v>671736424.38999987</c:v>
                </c:pt>
                <c:pt idx="5">
                  <c:v>68643596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290-4EA2-BE20-E96326E63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G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B3C18-A121-4410-800A-0C1E6F09A8DF}" type="datetimeFigureOut">
              <a:rPr lang="es-GT" smtClean="0"/>
              <a:t>29/08/2019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512888" y="1125538"/>
            <a:ext cx="4051300" cy="3038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8025" y="4333875"/>
            <a:ext cx="5661025" cy="3544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55345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08438" y="855345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562B-B9D2-4339-9D13-1350F801CE6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8834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562B-B9D2-4339-9D13-1350F801CE65}" type="slidenum">
              <a:rPr lang="es-GT" smtClean="0"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008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B517-D351-A840-BEAA-BBFE95F230E1}" type="datetimeFigureOut">
              <a:rPr lang="es-ES" smtClean="0"/>
              <a:t>29/08/2019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FC85-6862-9A4F-B1E5-52E42B153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827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B517-D351-A840-BEAA-BBFE95F230E1}" type="datetimeFigureOut">
              <a:rPr lang="es-ES" smtClean="0"/>
              <a:t>29/08/2019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FC85-6862-9A4F-B1E5-52E42B153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79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B517-D351-A840-BEAA-BBFE95F230E1}" type="datetimeFigureOut">
              <a:rPr lang="es-ES" smtClean="0"/>
              <a:t>29/08/2019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FC85-6862-9A4F-B1E5-52E42B153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92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B517-D351-A840-BEAA-BBFE95F230E1}" type="datetimeFigureOut">
              <a:rPr lang="es-ES" smtClean="0"/>
              <a:t>29/08/2019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FC85-6862-9A4F-B1E5-52E42B153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6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B517-D351-A840-BEAA-BBFE95F230E1}" type="datetimeFigureOut">
              <a:rPr lang="es-ES" smtClean="0"/>
              <a:t>29/08/2019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FC85-6862-9A4F-B1E5-52E42B153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74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B517-D351-A840-BEAA-BBFE95F230E1}" type="datetimeFigureOut">
              <a:rPr lang="es-ES" smtClean="0"/>
              <a:t>29/08/2019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FC85-6862-9A4F-B1E5-52E42B153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58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B517-D351-A840-BEAA-BBFE95F230E1}" type="datetimeFigureOut">
              <a:rPr lang="es-ES" smtClean="0"/>
              <a:t>29/08/2019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FC85-6862-9A4F-B1E5-52E42B153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31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B517-D351-A840-BEAA-BBFE95F230E1}" type="datetimeFigureOut">
              <a:rPr lang="es-ES" smtClean="0"/>
              <a:t>29/08/2019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FC85-6862-9A4F-B1E5-52E42B153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81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B517-D351-A840-BEAA-BBFE95F230E1}" type="datetimeFigureOut">
              <a:rPr lang="es-ES" smtClean="0"/>
              <a:t>29/08/2019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FC85-6862-9A4F-B1E5-52E42B153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82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B517-D351-A840-BEAA-BBFE95F230E1}" type="datetimeFigureOut">
              <a:rPr lang="es-ES" smtClean="0"/>
              <a:t>29/08/2019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FC85-6862-9A4F-B1E5-52E42B153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14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2B517-D351-A840-BEAA-BBFE95F230E1}" type="datetimeFigureOut">
              <a:rPr lang="es-ES" smtClean="0"/>
              <a:t>29/08/2019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FC85-6862-9A4F-B1E5-52E42B153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62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2B517-D351-A840-BEAA-BBFE95F230E1}" type="datetimeFigureOut">
              <a:rPr lang="es-ES" smtClean="0"/>
              <a:t>29/08/2019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6FC85-6862-9A4F-B1E5-52E42B153B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342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8413F662-6272-4622-A311-DC6E57ABA556}"/>
              </a:ext>
            </a:extLst>
          </p:cNvPr>
          <p:cNvSpPr/>
          <p:nvPr/>
        </p:nvSpPr>
        <p:spPr>
          <a:xfrm>
            <a:off x="359494" y="5874466"/>
            <a:ext cx="39260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000" dirty="0"/>
              <a:t>Fuente: Elaboración SEGEPLÁN con datos del SINIP de fecha 12-08-2019</a:t>
            </a:r>
            <a:endParaRPr lang="es-GT" sz="1000" dirty="0"/>
          </a:p>
        </p:txBody>
      </p:sp>
      <p:sp>
        <p:nvSpPr>
          <p:cNvPr id="4" name="AutoShape 2" descr="Resultado de imagen para salud y asistencia social">
            <a:extLst>
              <a:ext uri="{FF2B5EF4-FFF2-40B4-BE49-F238E27FC236}">
                <a16:creationId xmlns="" xmlns:a16="http://schemas.microsoft.com/office/drawing/2014/main" id="{F2DD22C1-3A53-46A5-A632-74067CF78E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B7D138F9-7FB1-4254-A7F5-3C7F0DE8D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293928"/>
              </p:ext>
            </p:extLst>
          </p:nvPr>
        </p:nvGraphicFramePr>
        <p:xfrm>
          <a:off x="359494" y="1903350"/>
          <a:ext cx="5453477" cy="3757733"/>
        </p:xfrm>
        <a:graphic>
          <a:graphicData uri="http://schemas.openxmlformats.org/drawingml/2006/table">
            <a:tbl>
              <a:tblPr/>
              <a:tblGrid>
                <a:gridCol w="2111314">
                  <a:extLst>
                    <a:ext uri="{9D8B030D-6E8A-4147-A177-3AD203B41FA5}">
                      <a16:colId xmlns="" xmlns:a16="http://schemas.microsoft.com/office/drawing/2014/main" val="4291231877"/>
                    </a:ext>
                  </a:extLst>
                </a:gridCol>
                <a:gridCol w="1105070">
                  <a:extLst>
                    <a:ext uri="{9D8B030D-6E8A-4147-A177-3AD203B41FA5}">
                      <a16:colId xmlns="" xmlns:a16="http://schemas.microsoft.com/office/drawing/2014/main" val="3935096351"/>
                    </a:ext>
                  </a:extLst>
                </a:gridCol>
                <a:gridCol w="1176945">
                  <a:extLst>
                    <a:ext uri="{9D8B030D-6E8A-4147-A177-3AD203B41FA5}">
                      <a16:colId xmlns="" xmlns:a16="http://schemas.microsoft.com/office/drawing/2014/main" val="1178017283"/>
                    </a:ext>
                  </a:extLst>
                </a:gridCol>
                <a:gridCol w="1060148">
                  <a:extLst>
                    <a:ext uri="{9D8B030D-6E8A-4147-A177-3AD203B41FA5}">
                      <a16:colId xmlns="" xmlns:a16="http://schemas.microsoft.com/office/drawing/2014/main" val="844055503"/>
                    </a:ext>
                  </a:extLst>
                </a:gridCol>
              </a:tblGrid>
              <a:tr h="795528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Especie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Proceso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Proyectos Registrados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Inversión Registrada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259585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Centro De Acopio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5.57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233056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Total Centro De Acopio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5.57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932043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Sistema De Riego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0.60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8136059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Total Sistema De Riego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0.60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377428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Infraestructura Agropecuaria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1.12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9049532"/>
                  </a:ext>
                </a:extLst>
              </a:tr>
              <a:tr h="4362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Total Infraestructura Agropecuaria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G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58461536"/>
                  </a:ext>
                </a:extLst>
              </a:tr>
              <a:tr h="344735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Total Agropecuario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7.29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6999661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379C6CE-88E1-4C8D-92E7-020EF56611E4}"/>
              </a:ext>
            </a:extLst>
          </p:cNvPr>
          <p:cNvSpPr/>
          <p:nvPr/>
        </p:nvSpPr>
        <p:spPr>
          <a:xfrm>
            <a:off x="6152497" y="1874903"/>
            <a:ext cx="2447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GT" b="1" dirty="0">
                <a:latin typeface="Arial" panose="020B0604020202020204" pitchFamily="34" charset="0"/>
              </a:rPr>
              <a:t>Agropecuario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9494" y="428083"/>
            <a:ext cx="5550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G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Nacional de Inversión Pública</a:t>
            </a:r>
          </a:p>
          <a:p>
            <a:pPr lvl="0" algn="ctr"/>
            <a:r>
              <a:rPr lang="es-G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Consejos de Desarrollo, por Especie y Proceso</a:t>
            </a:r>
          </a:p>
          <a:p>
            <a:pPr lvl="0" algn="ctr"/>
            <a:r>
              <a:rPr lang="es-G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fiscal 2020</a:t>
            </a:r>
          </a:p>
          <a:p>
            <a:pPr lvl="0" algn="ctr"/>
            <a:r>
              <a:rPr lang="es-G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 de quetzales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901" y="2754649"/>
            <a:ext cx="3079102" cy="27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8413F662-6272-4622-A311-DC6E57ABA556}"/>
              </a:ext>
            </a:extLst>
          </p:cNvPr>
          <p:cNvSpPr/>
          <p:nvPr/>
        </p:nvSpPr>
        <p:spPr>
          <a:xfrm>
            <a:off x="1413256" y="3540141"/>
            <a:ext cx="39260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000" dirty="0"/>
              <a:t>Fuente: Elaboración SEGEPLÁN con datos del SINIP de fecha 12-08-2019</a:t>
            </a:r>
            <a:endParaRPr lang="es-GT" sz="10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C65755A2-5A39-4C4E-A581-3C7DC11E8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90618"/>
              </p:ext>
            </p:extLst>
          </p:nvPr>
        </p:nvGraphicFramePr>
        <p:xfrm>
          <a:off x="1413256" y="1764252"/>
          <a:ext cx="6148832" cy="1680210"/>
        </p:xfrm>
        <a:graphic>
          <a:graphicData uri="http://schemas.openxmlformats.org/drawingml/2006/table">
            <a:tbl>
              <a:tblPr/>
              <a:tblGrid>
                <a:gridCol w="2313227">
                  <a:extLst>
                    <a:ext uri="{9D8B030D-6E8A-4147-A177-3AD203B41FA5}">
                      <a16:colId xmlns="" xmlns:a16="http://schemas.microsoft.com/office/drawing/2014/main" val="1250531660"/>
                    </a:ext>
                  </a:extLst>
                </a:gridCol>
                <a:gridCol w="1439340">
                  <a:extLst>
                    <a:ext uri="{9D8B030D-6E8A-4147-A177-3AD203B41FA5}">
                      <a16:colId xmlns="" xmlns:a16="http://schemas.microsoft.com/office/drawing/2014/main" val="3695785436"/>
                    </a:ext>
                  </a:extLst>
                </a:gridCol>
                <a:gridCol w="1221858">
                  <a:extLst>
                    <a:ext uri="{9D8B030D-6E8A-4147-A177-3AD203B41FA5}">
                      <a16:colId xmlns="" xmlns:a16="http://schemas.microsoft.com/office/drawing/2014/main" val="712172873"/>
                    </a:ext>
                  </a:extLst>
                </a:gridCol>
                <a:gridCol w="1174407">
                  <a:extLst>
                    <a:ext uri="{9D8B030D-6E8A-4147-A177-3AD203B41FA5}">
                      <a16:colId xmlns="" xmlns:a16="http://schemas.microsoft.com/office/drawing/2014/main" val="3070961416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>
                          <a:effectLst/>
                          <a:latin typeface="Arial" panose="020B0604020202020204" pitchFamily="34" charset="0"/>
                        </a:rPr>
                        <a:t>Especie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>
                          <a:effectLst/>
                          <a:latin typeface="Arial" panose="020B0604020202020204" pitchFamily="34" charset="0"/>
                        </a:rPr>
                        <a:t>Proceso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 dirty="0">
                          <a:effectLst/>
                          <a:latin typeface="Arial" panose="020B0604020202020204" pitchFamily="34" charset="0"/>
                        </a:rPr>
                        <a:t>Proyectos Registrados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>
                          <a:effectLst/>
                          <a:latin typeface="Arial" panose="020B0604020202020204" pitchFamily="34" charset="0"/>
                        </a:rPr>
                        <a:t>Inversión Registrada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3467162"/>
                  </a:ext>
                </a:extLst>
              </a:tr>
              <a:tr h="1905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Otras Especies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effectLst/>
                          <a:latin typeface="Arial" panose="020B0604020202020204" pitchFamily="34" charset="0"/>
                        </a:rPr>
                        <a:t>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effectLst/>
                          <a:latin typeface="Arial" panose="020B0604020202020204" pitchFamily="34" charset="0"/>
                        </a:rPr>
                        <a:t>445.77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280971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Construccion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56.77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0448126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Ampliacion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10.06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89192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>
                          <a:effectLst/>
                          <a:latin typeface="Arial" panose="020B0604020202020204" pitchFamily="34" charset="0"/>
                        </a:rPr>
                        <a:t>total Otras Funciones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>
                          <a:effectLst/>
                          <a:latin typeface="Arial" panose="020B0604020202020204" pitchFamily="34" charset="0"/>
                        </a:rPr>
                        <a:t>465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 dirty="0">
                          <a:effectLst/>
                          <a:latin typeface="Arial" panose="020B0604020202020204" pitchFamily="34" charset="0"/>
                        </a:rPr>
                        <a:t>512.60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1424720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85FA65C7-AEE1-4B1A-A785-6E93901AD965}"/>
              </a:ext>
            </a:extLst>
          </p:cNvPr>
          <p:cNvSpPr/>
          <p:nvPr/>
        </p:nvSpPr>
        <p:spPr>
          <a:xfrm>
            <a:off x="3561777" y="852870"/>
            <a:ext cx="1851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s-GT" b="1" dirty="0">
                <a:latin typeface="Arial" panose="020B0604020202020204" pitchFamily="34" charset="0"/>
              </a:rPr>
              <a:t>Otras Especies</a:t>
            </a:r>
          </a:p>
        </p:txBody>
      </p:sp>
    </p:spTree>
    <p:extLst>
      <p:ext uri="{BB962C8B-B14F-4D97-AF65-F5344CB8AC3E}">
        <p14:creationId xmlns:p14="http://schemas.microsoft.com/office/powerpoint/2010/main" val="248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85FA65C7-AEE1-4B1A-A785-6E93901AD965}"/>
              </a:ext>
            </a:extLst>
          </p:cNvPr>
          <p:cNvSpPr/>
          <p:nvPr/>
        </p:nvSpPr>
        <p:spPr>
          <a:xfrm>
            <a:off x="2556588" y="2569707"/>
            <a:ext cx="3943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GT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Gracias por su atención</a:t>
            </a:r>
            <a:endParaRPr lang="es-GT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9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>
            <a:extLst>
              <a:ext uri="{FF2B5EF4-FFF2-40B4-BE49-F238E27FC236}">
                <a16:creationId xmlns="" xmlns:a16="http://schemas.microsoft.com/office/drawing/2014/main" id="{801DAE24-B406-4BB1-A978-2F338073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-123825"/>
            <a:ext cx="8472487" cy="1397991"/>
          </a:xfrm>
        </p:spPr>
        <p:txBody>
          <a:bodyPr>
            <a:normAutofit/>
          </a:bodyPr>
          <a:lstStyle/>
          <a:p>
            <a:r>
              <a:rPr lang="es-GT" sz="1600" dirty="0">
                <a:solidFill>
                  <a:schemeClr val="accent1">
                    <a:lumMod val="75000"/>
                  </a:schemeClr>
                </a:solidFill>
              </a:rPr>
              <a:t>10 Prioridades Nacionales de Desarrollo </a:t>
            </a:r>
            <a:br>
              <a:rPr lang="es-G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GT" sz="1600" dirty="0">
                <a:solidFill>
                  <a:schemeClr val="accent1">
                    <a:lumMod val="75000"/>
                  </a:schemeClr>
                </a:solidFill>
              </a:rPr>
              <a:t>Inversión programada por los Consejos de Desarrollo</a:t>
            </a:r>
            <a:br>
              <a:rPr lang="es-G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GT" sz="1600" dirty="0">
                <a:solidFill>
                  <a:schemeClr val="accent1">
                    <a:lumMod val="75000"/>
                  </a:schemeClr>
                </a:solidFill>
              </a:rPr>
              <a:t>Ejercicio fiscal 2020</a:t>
            </a:r>
            <a:br>
              <a:rPr lang="es-GT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GT" sz="1600" dirty="0">
                <a:solidFill>
                  <a:schemeClr val="accent1">
                    <a:lumMod val="75000"/>
                  </a:schemeClr>
                </a:solidFill>
              </a:rPr>
              <a:t>(En quetzales y porcentajes)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61EEDCF-771A-4563-86F5-267D3EFFC611}"/>
              </a:ext>
            </a:extLst>
          </p:cNvPr>
          <p:cNvSpPr txBox="1"/>
          <p:nvPr/>
        </p:nvSpPr>
        <p:spPr>
          <a:xfrm>
            <a:off x="999683" y="6057899"/>
            <a:ext cx="585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/>
              <a:t>Fuente: elaboración Segeplán con datos del SINIP de fecha 12_08_2019</a:t>
            </a:r>
          </a:p>
          <a:p>
            <a:r>
              <a:rPr lang="es-GT" sz="1200" dirty="0" err="1"/>
              <a:t>an</a:t>
            </a:r>
            <a:endParaRPr lang="es-GT" sz="1200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DC7DC468-C049-43A1-B003-6C1F17065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856109"/>
              </p:ext>
            </p:extLst>
          </p:nvPr>
        </p:nvGraphicFramePr>
        <p:xfrm>
          <a:off x="328613" y="1137956"/>
          <a:ext cx="8343901" cy="489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2001418"/>
            <a:ext cx="8229600" cy="2234681"/>
          </a:xfrm>
        </p:spPr>
        <p:txBody>
          <a:bodyPr/>
          <a:lstStyle/>
          <a:p>
            <a:pPr marL="0" indent="0" algn="just">
              <a:buNone/>
            </a:pPr>
            <a:r>
              <a:rPr lang="es-MX" sz="2400" dirty="0" smtClean="0"/>
              <a:t>“El Sistema de Consejos de Desarrollo es el medio principal de participación de la población maya, </a:t>
            </a:r>
            <a:r>
              <a:rPr lang="es-MX" sz="2400" dirty="0" err="1" smtClean="0"/>
              <a:t>xinca</a:t>
            </a:r>
            <a:r>
              <a:rPr lang="es-MX" sz="2400" dirty="0" smtClean="0"/>
              <a:t> y garífuna y la no indígena, en la gestión pública para llevar a cabo el proceso de planificación democrática del desarrollo,…”</a:t>
            </a:r>
          </a:p>
          <a:p>
            <a:pPr marL="0" indent="0">
              <a:buNone/>
            </a:pPr>
            <a:endParaRPr lang="es-MX" sz="1600" dirty="0"/>
          </a:p>
          <a:p>
            <a:pPr marL="0" indent="0" algn="r">
              <a:buNone/>
            </a:pPr>
            <a:r>
              <a:rPr lang="es-MX" sz="1200" dirty="0" smtClean="0"/>
              <a:t>Ley de los Consejos de </a:t>
            </a:r>
            <a:r>
              <a:rPr lang="es-MX" sz="1200" dirty="0"/>
              <a:t>D</a:t>
            </a:r>
            <a:r>
              <a:rPr lang="es-MX" sz="1200" dirty="0" smtClean="0"/>
              <a:t>esarrollo Urbano y Rural Decreto Número 11-2002</a:t>
            </a:r>
            <a:endParaRPr lang="es-GT" sz="1200" dirty="0"/>
          </a:p>
        </p:txBody>
      </p:sp>
    </p:spTree>
    <p:extLst>
      <p:ext uri="{BB962C8B-B14F-4D97-AF65-F5344CB8AC3E}">
        <p14:creationId xmlns:p14="http://schemas.microsoft.com/office/powerpoint/2010/main" val="23142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1 Título">
            <a:extLst>
              <a:ext uri="{FF2B5EF4-FFF2-40B4-BE49-F238E27FC236}">
                <a16:creationId xmlns="" xmlns:a16="http://schemas.microsoft.com/office/drawing/2014/main" id="{2FEBB740-51D6-423B-930E-2E05BA7D8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0"/>
            <a:ext cx="8472487" cy="1397991"/>
          </a:xfrm>
        </p:spPr>
        <p:txBody>
          <a:bodyPr>
            <a:normAutofit/>
          </a:bodyPr>
          <a:lstStyle/>
          <a:p>
            <a:r>
              <a:rPr lang="es-GT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de Inversión programada </a:t>
            </a:r>
            <a:br>
              <a:rPr lang="es-GT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s-GT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Gobierno central y Consejos de Desarrollo</a:t>
            </a:r>
            <a:br>
              <a:rPr lang="es-GT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s-GT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Ejercicio fiscal 2019</a:t>
            </a:r>
            <a:br>
              <a:rPr lang="es-GT" sz="16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s-GT" sz="14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(En quetzales y porcentajes</a:t>
            </a:r>
            <a:r>
              <a:rPr lang="es-GT" sz="1800" dirty="0"/>
              <a:t>)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D1941DCD-0A7A-4D4C-85DB-74F79F6E5566}"/>
              </a:ext>
            </a:extLst>
          </p:cNvPr>
          <p:cNvSpPr txBox="1"/>
          <p:nvPr/>
        </p:nvSpPr>
        <p:spPr>
          <a:xfrm>
            <a:off x="632012" y="4764033"/>
            <a:ext cx="564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dirty="0"/>
              <a:t>Nota: en los datos se incluye inversión física y transferencias de capital</a:t>
            </a:r>
          </a:p>
          <a:p>
            <a:r>
              <a:rPr lang="es-GT" sz="1200" dirty="0"/>
              <a:t>"Fuente: elaboración Segeplán con datos del </a:t>
            </a:r>
            <a:r>
              <a:rPr lang="es-GT" sz="1200" dirty="0" err="1"/>
              <a:t>Sicoin</a:t>
            </a:r>
            <a:r>
              <a:rPr lang="es-GT" sz="1200" dirty="0"/>
              <a:t>, 28/08/2019"			</a:t>
            </a:r>
          </a:p>
          <a:p>
            <a:r>
              <a:rPr lang="es-GT" sz="1200" dirty="0"/>
              <a:t>			</a:t>
            </a:r>
          </a:p>
          <a:p>
            <a:endParaRPr lang="es-GT" sz="1200" dirty="0"/>
          </a:p>
        </p:txBody>
      </p:sp>
      <p:graphicFrame>
        <p:nvGraphicFramePr>
          <p:cNvPr id="44" name="Tabla 43">
            <a:extLst>
              <a:ext uri="{FF2B5EF4-FFF2-40B4-BE49-F238E27FC236}">
                <a16:creationId xmlns="" xmlns:a16="http://schemas.microsoft.com/office/drawing/2014/main" id="{9ABFA04F-6832-436A-B07A-854F3717D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61936"/>
              </p:ext>
            </p:extLst>
          </p:nvPr>
        </p:nvGraphicFramePr>
        <p:xfrm>
          <a:off x="632012" y="1680880"/>
          <a:ext cx="8169088" cy="29180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3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1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3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43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dirty="0">
                          <a:effectLst/>
                          <a:latin typeface="Candara" panose="020E0502030303020204" pitchFamily="34" charset="0"/>
                        </a:rPr>
                        <a:t>Descripción</a:t>
                      </a:r>
                      <a:endParaRPr lang="es-GT" sz="20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>
                          <a:effectLst/>
                          <a:latin typeface="Candara" panose="020E0502030303020204" pitchFamily="34" charset="0"/>
                        </a:rPr>
                        <a:t>Monto Vigente</a:t>
                      </a:r>
                      <a:endParaRPr lang="es-GT" sz="20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>
                          <a:effectLst/>
                          <a:latin typeface="Candara" panose="020E0502030303020204" pitchFamily="34" charset="0"/>
                        </a:rPr>
                        <a:t>%</a:t>
                      </a:r>
                      <a:endParaRPr lang="es-GT" sz="20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7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dirty="0">
                          <a:effectLst/>
                          <a:latin typeface="Candara" panose="020E0502030303020204" pitchFamily="34" charset="0"/>
                        </a:rPr>
                        <a:t>Inversión Física y Transferencia de capital</a:t>
                      </a:r>
                      <a:endParaRPr lang="es-GT" sz="20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dirty="0" smtClean="0">
                          <a:effectLst/>
                          <a:latin typeface="Candara" panose="020E0502030303020204" pitchFamily="34" charset="0"/>
                        </a:rPr>
                        <a:t>17,408.1</a:t>
                      </a:r>
                      <a:endParaRPr lang="es-GT" sz="20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dirty="0">
                          <a:effectLst/>
                          <a:latin typeface="Candara" panose="020E0502030303020204" pitchFamily="34" charset="0"/>
                        </a:rPr>
                        <a:t>100.0</a:t>
                      </a:r>
                      <a:endParaRPr lang="es-GT" sz="20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7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dirty="0">
                          <a:effectLst/>
                          <a:latin typeface="Candara" panose="020E0502030303020204" pitchFamily="34" charset="0"/>
                        </a:rPr>
                        <a:t>Transferencias a los Consejos de Desarrollo</a:t>
                      </a:r>
                      <a:endParaRPr lang="es-GT" sz="20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dirty="0" smtClean="0">
                          <a:effectLst/>
                          <a:latin typeface="Candara" panose="020E0502030303020204" pitchFamily="34" charset="0"/>
                        </a:rPr>
                        <a:t>2,589.2</a:t>
                      </a:r>
                      <a:endParaRPr lang="es-GT" sz="20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GT" sz="2000" dirty="0" smtClean="0">
                          <a:effectLst/>
                          <a:latin typeface="Candara" panose="020E0502030303020204" pitchFamily="34" charset="0"/>
                        </a:rPr>
                        <a:t>14.9</a:t>
                      </a:r>
                      <a:endParaRPr lang="es-GT" sz="20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15380D01-93E4-48FE-BDD4-B33A1A6BF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09488"/>
              </p:ext>
            </p:extLst>
          </p:nvPr>
        </p:nvGraphicFramePr>
        <p:xfrm>
          <a:off x="1874521" y="1178451"/>
          <a:ext cx="5660136" cy="4800600"/>
        </p:xfrm>
        <a:graphic>
          <a:graphicData uri="http://schemas.openxmlformats.org/drawingml/2006/table">
            <a:tbl>
              <a:tblPr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tblPr>
              <a:tblGrid>
                <a:gridCol w="2093324">
                  <a:extLst>
                    <a:ext uri="{9D8B030D-6E8A-4147-A177-3AD203B41FA5}">
                      <a16:colId xmlns="" xmlns:a16="http://schemas.microsoft.com/office/drawing/2014/main" val="2859323007"/>
                    </a:ext>
                  </a:extLst>
                </a:gridCol>
                <a:gridCol w="1068032">
                  <a:extLst>
                    <a:ext uri="{9D8B030D-6E8A-4147-A177-3AD203B41FA5}">
                      <a16:colId xmlns="" xmlns:a16="http://schemas.microsoft.com/office/drawing/2014/main" val="2651059154"/>
                    </a:ext>
                  </a:extLst>
                </a:gridCol>
                <a:gridCol w="1550178">
                  <a:extLst>
                    <a:ext uri="{9D8B030D-6E8A-4147-A177-3AD203B41FA5}">
                      <a16:colId xmlns="" xmlns:a16="http://schemas.microsoft.com/office/drawing/2014/main" val="2577631325"/>
                    </a:ext>
                  </a:extLst>
                </a:gridCol>
                <a:gridCol w="948602">
                  <a:extLst>
                    <a:ext uri="{9D8B030D-6E8A-4147-A177-3AD203B41FA5}">
                      <a16:colId xmlns="" xmlns:a16="http://schemas.microsoft.com/office/drawing/2014/main" val="1776110687"/>
                    </a:ext>
                  </a:extLst>
                </a:gridCol>
              </a:tblGrid>
              <a:tr h="348209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Departamento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Proyectos Registrados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Inversión Registrada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Peso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919230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Guatemala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327.43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12.65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6413324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Huehuetenango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180.31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6.96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559936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San Marcos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6.24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5304809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Alta Verapaz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159.10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6.14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3601497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Quiche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151.35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5.85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957443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Quetzaltenango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128.49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4.96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1925598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Suchitepéquez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113.78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4.39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270897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Sololá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112.19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3034502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Peten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111.47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4.31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3490485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Chimaltenango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109.53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4.23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205705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Escuintla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104.55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4.04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0083941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Jutiapa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104.24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4.03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0912337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Chiquimula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97.55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3.77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8384867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Totonicapán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96.37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3.72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1901471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Santa Rosa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89.42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233889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Sacatepéquez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82.12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3.17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7329198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Izabal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81.55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3.15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9968214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Jalapa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81.27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3.14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677366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Baja Verapaz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78.56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3.03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2139963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Retalhuleu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78.05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3.01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2914361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Zacapa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76.23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2.94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2612067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El Progreso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64.19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2.48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4634297"/>
                  </a:ext>
                </a:extLst>
              </a:tr>
              <a:tr h="178524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2,235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2,589.20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000" b="1" i="0" u="none" strike="noStrike" dirty="0"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6751699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0C0F19C3-446A-4F6C-85B2-23A6A47BB3E9}"/>
              </a:ext>
            </a:extLst>
          </p:cNvPr>
          <p:cNvSpPr txBox="1"/>
          <p:nvPr/>
        </p:nvSpPr>
        <p:spPr>
          <a:xfrm>
            <a:off x="1225296" y="49102"/>
            <a:ext cx="651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Sistema Nacional de Inversión Pública</a:t>
            </a:r>
          </a:p>
          <a:p>
            <a:pPr algn="ctr"/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Proyectos Consejos de Desarrollo por Departamento</a:t>
            </a:r>
          </a:p>
          <a:p>
            <a:pPr algn="ctr"/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Ejercicio fiscal 2020</a:t>
            </a:r>
          </a:p>
          <a:p>
            <a:pPr algn="ctr"/>
            <a:r>
              <a:rPr lang="es-G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Millones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de quetzales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8413F662-6272-4622-A311-DC6E57ABA556}"/>
              </a:ext>
            </a:extLst>
          </p:cNvPr>
          <p:cNvSpPr/>
          <p:nvPr/>
        </p:nvSpPr>
        <p:spPr>
          <a:xfrm>
            <a:off x="1874521" y="6092737"/>
            <a:ext cx="39260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000" dirty="0"/>
              <a:t>Fuente: Elaboración SEGEPLÁN con datos del SINIP de fecha 12-08-2019</a:t>
            </a:r>
            <a:endParaRPr lang="es-GT" sz="1000" dirty="0"/>
          </a:p>
        </p:txBody>
      </p:sp>
    </p:spTree>
    <p:extLst>
      <p:ext uri="{BB962C8B-B14F-4D97-AF65-F5344CB8AC3E}">
        <p14:creationId xmlns:p14="http://schemas.microsoft.com/office/powerpoint/2010/main" val="837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0C0F19C3-446A-4F6C-85B2-23A6A47BB3E9}"/>
              </a:ext>
            </a:extLst>
          </p:cNvPr>
          <p:cNvSpPr txBox="1"/>
          <p:nvPr/>
        </p:nvSpPr>
        <p:spPr>
          <a:xfrm>
            <a:off x="1673352" y="600164"/>
            <a:ext cx="57241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Sistema Nacional de Inversión Pública</a:t>
            </a:r>
          </a:p>
          <a:p>
            <a:pPr algn="ctr"/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Proyectos Consejos de Desarrollo, </a:t>
            </a:r>
            <a:endParaRPr lang="es-G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G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Situación presupuestaria</a:t>
            </a:r>
          </a:p>
          <a:p>
            <a:pPr algn="ctr"/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Ejercicio fiscal 2020</a:t>
            </a:r>
          </a:p>
          <a:p>
            <a:pPr algn="ctr"/>
            <a:r>
              <a:rPr lang="es-G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Millones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de quetzales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8413F662-6272-4622-A311-DC6E57ABA556}"/>
              </a:ext>
            </a:extLst>
          </p:cNvPr>
          <p:cNvSpPr/>
          <p:nvPr/>
        </p:nvSpPr>
        <p:spPr>
          <a:xfrm>
            <a:off x="1314450" y="4861910"/>
            <a:ext cx="39260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000" dirty="0"/>
              <a:t>Fuente: Elaboración SEGEPLÁN con datos del SINIP de fecha 12-08-2019</a:t>
            </a:r>
            <a:endParaRPr lang="es-GT" sz="10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1187AC71-ACCC-43FD-A8A3-E2DECD525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571682"/>
              </p:ext>
            </p:extLst>
          </p:nvPr>
        </p:nvGraphicFramePr>
        <p:xfrm>
          <a:off x="1314450" y="2114676"/>
          <a:ext cx="6362701" cy="2734056"/>
        </p:xfrm>
        <a:graphic>
          <a:graphicData uri="http://schemas.openxmlformats.org/drawingml/2006/table">
            <a:tbl>
              <a:tblPr/>
              <a:tblGrid>
                <a:gridCol w="2670640">
                  <a:extLst>
                    <a:ext uri="{9D8B030D-6E8A-4147-A177-3AD203B41FA5}">
                      <a16:colId xmlns="" xmlns:a16="http://schemas.microsoft.com/office/drawing/2014/main" val="1021044736"/>
                    </a:ext>
                  </a:extLst>
                </a:gridCol>
                <a:gridCol w="1793714">
                  <a:extLst>
                    <a:ext uri="{9D8B030D-6E8A-4147-A177-3AD203B41FA5}">
                      <a16:colId xmlns="" xmlns:a16="http://schemas.microsoft.com/office/drawing/2014/main" val="931946716"/>
                    </a:ext>
                  </a:extLst>
                </a:gridCol>
                <a:gridCol w="1898347">
                  <a:extLst>
                    <a:ext uri="{9D8B030D-6E8A-4147-A177-3AD203B41FA5}">
                      <a16:colId xmlns="" xmlns:a16="http://schemas.microsoft.com/office/drawing/2014/main" val="245059422"/>
                    </a:ext>
                  </a:extLst>
                </a:gridCol>
              </a:tblGrid>
              <a:tr h="1074093"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 dirty="0">
                          <a:effectLst/>
                          <a:latin typeface="Arial" panose="020B0604020202020204" pitchFamily="34" charset="0"/>
                        </a:rPr>
                        <a:t>Situación presupuestaria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 dirty="0">
                          <a:effectLst/>
                          <a:latin typeface="Arial" panose="020B0604020202020204" pitchFamily="34" charset="0"/>
                        </a:rPr>
                        <a:t>Proyectos registrados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 dirty="0">
                          <a:effectLst/>
                          <a:latin typeface="Arial" panose="020B0604020202020204" pitchFamily="34" charset="0"/>
                        </a:rPr>
                        <a:t>Inversión Registrada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2689704"/>
                  </a:ext>
                </a:extLst>
              </a:tr>
              <a:tr h="553321"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effectLst/>
                          <a:latin typeface="Arial" panose="020B0604020202020204" pitchFamily="34" charset="0"/>
                        </a:rPr>
                        <a:t>Nuevos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effectLst/>
                          <a:latin typeface="Arial" panose="020B0604020202020204" pitchFamily="34" charset="0"/>
                        </a:rPr>
                        <a:t>2,205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effectLst/>
                          <a:latin typeface="Arial" panose="020B0604020202020204" pitchFamily="34" charset="0"/>
                        </a:rPr>
                        <a:t>2,526.13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5317669"/>
                  </a:ext>
                </a:extLst>
              </a:tr>
              <a:tr h="553321"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effectLst/>
                          <a:latin typeface="Arial" panose="020B0604020202020204" pitchFamily="34" charset="0"/>
                        </a:rPr>
                        <a:t>Arrastre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0" i="0" u="none" strike="noStrike">
                          <a:effectLst/>
                          <a:latin typeface="Arial" panose="020B0604020202020204" pitchFamily="34" charset="0"/>
                        </a:rPr>
                        <a:t>63.07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9460890"/>
                  </a:ext>
                </a:extLst>
              </a:tr>
              <a:tr h="553321"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 dirty="0"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 dirty="0">
                          <a:effectLst/>
                          <a:latin typeface="Arial" panose="020B0604020202020204" pitchFamily="34" charset="0"/>
                        </a:rPr>
                        <a:t>2,235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 dirty="0">
                          <a:effectLst/>
                          <a:latin typeface="Arial" panose="020B0604020202020204" pitchFamily="34" charset="0"/>
                        </a:rPr>
                        <a:t>2,589.20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0697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4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0C0F19C3-446A-4F6C-85B2-23A6A47BB3E9}"/>
              </a:ext>
            </a:extLst>
          </p:cNvPr>
          <p:cNvSpPr txBox="1"/>
          <p:nvPr/>
        </p:nvSpPr>
        <p:spPr>
          <a:xfrm>
            <a:off x="261747" y="384784"/>
            <a:ext cx="6492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Sistema Nacional de Inversión Pública</a:t>
            </a:r>
          </a:p>
          <a:p>
            <a:pPr algn="ctr"/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Proyectos Consejos de Desarrollo, por Especie y Proceso</a:t>
            </a:r>
          </a:p>
          <a:p>
            <a:pPr algn="ctr"/>
            <a:r>
              <a:rPr lang="es-GT" sz="1600" dirty="0">
                <a:latin typeface="Arial" panose="020B0604020202020204" pitchFamily="34" charset="0"/>
                <a:cs typeface="Arial" panose="020B0604020202020204" pitchFamily="34" charset="0"/>
              </a:rPr>
              <a:t>Ejercicio fiscal 2020</a:t>
            </a:r>
          </a:p>
          <a:p>
            <a:pPr algn="ctr"/>
            <a:r>
              <a:rPr lang="es-G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Millones </a:t>
            </a:r>
            <a:r>
              <a:rPr lang="es-GT" sz="1200" dirty="0">
                <a:latin typeface="Arial" panose="020B0604020202020204" pitchFamily="34" charset="0"/>
                <a:cs typeface="Arial" panose="020B0604020202020204" pitchFamily="34" charset="0"/>
              </a:rPr>
              <a:t>de quetzales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8413F662-6272-4622-A311-DC6E57ABA556}"/>
              </a:ext>
            </a:extLst>
          </p:cNvPr>
          <p:cNvSpPr/>
          <p:nvPr/>
        </p:nvSpPr>
        <p:spPr>
          <a:xfrm>
            <a:off x="261747" y="6084164"/>
            <a:ext cx="39260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000" dirty="0"/>
              <a:t>Fuente: Elaboración SEGEPLÁN con datos del SINIP de fecha 12-08-2019</a:t>
            </a:r>
            <a:endParaRPr lang="es-GT" sz="1000" dirty="0"/>
          </a:p>
        </p:txBody>
      </p:sp>
      <p:pic>
        <p:nvPicPr>
          <p:cNvPr id="5126" name="Picture 6" descr="Resultado de imagen para chorro de agua">
            <a:extLst>
              <a:ext uri="{FF2B5EF4-FFF2-40B4-BE49-F238E27FC236}">
                <a16:creationId xmlns="" xmlns:a16="http://schemas.microsoft.com/office/drawing/2014/main" id="{A02AE2B5-B73C-4430-99B0-072048D60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95" y="2754271"/>
            <a:ext cx="2288921" cy="283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8D0BCF7E-033E-48D9-BEEC-B66797B2A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77408"/>
              </p:ext>
            </p:extLst>
          </p:nvPr>
        </p:nvGraphicFramePr>
        <p:xfrm>
          <a:off x="261747" y="1773260"/>
          <a:ext cx="6492748" cy="4290264"/>
        </p:xfrm>
        <a:graphic>
          <a:graphicData uri="http://schemas.openxmlformats.org/drawingml/2006/table">
            <a:tbl>
              <a:tblPr/>
              <a:tblGrid>
                <a:gridCol w="2606548">
                  <a:extLst>
                    <a:ext uri="{9D8B030D-6E8A-4147-A177-3AD203B41FA5}">
                      <a16:colId xmlns="" xmlns:a16="http://schemas.microsoft.com/office/drawing/2014/main" val="3728978935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86701972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11785914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4209054575"/>
                    </a:ext>
                  </a:extLst>
                </a:gridCol>
              </a:tblGrid>
              <a:tr h="964293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 dirty="0">
                          <a:effectLst/>
                          <a:latin typeface="Arial" panose="020B0604020202020204" pitchFamily="34" charset="0"/>
                        </a:rPr>
                        <a:t>Especie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 dirty="0">
                          <a:effectLst/>
                          <a:latin typeface="Arial" panose="020B0604020202020204" pitchFamily="34" charset="0"/>
                        </a:rPr>
                        <a:t>Proceso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>
                          <a:effectLst/>
                          <a:latin typeface="Arial" panose="020B0604020202020204" pitchFamily="34" charset="0"/>
                        </a:rPr>
                        <a:t>Proyectos Registrados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1" i="0" u="none" strike="noStrike">
                          <a:effectLst/>
                          <a:latin typeface="Arial" panose="020B0604020202020204" pitchFamily="34" charset="0"/>
                        </a:rPr>
                        <a:t>Inversión Registrada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2310993"/>
                  </a:ext>
                </a:extLst>
              </a:tr>
              <a:tr h="366432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 dirty="0">
                          <a:effectLst/>
                          <a:latin typeface="Arial" panose="020B0604020202020204" pitchFamily="34" charset="0"/>
                        </a:rPr>
                        <a:t>Sistema de Agua Potable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 dirty="0">
                          <a:effectLst/>
                          <a:latin typeface="Arial" panose="020B0604020202020204" pitchFamily="34" charset="0"/>
                        </a:rPr>
                        <a:t>232.71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0502480"/>
                  </a:ext>
                </a:extLst>
              </a:tr>
              <a:tr h="366432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284.21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5651044"/>
                  </a:ext>
                </a:extLst>
              </a:tr>
              <a:tr h="366432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 dirty="0">
                          <a:effectLst/>
                          <a:latin typeface="Arial" panose="020B0604020202020204" pitchFamily="34" charset="0"/>
                        </a:rPr>
                        <a:t>Ampliación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89.49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0636878"/>
                  </a:ext>
                </a:extLst>
              </a:tr>
              <a:tr h="3945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effectLst/>
                          <a:latin typeface="Arial" panose="020B0604020202020204" pitchFamily="34" charset="0"/>
                        </a:rPr>
                        <a:t>Total Sistema De Agua Potable</a:t>
                      </a:r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s-MX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MX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606.41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5700600"/>
                  </a:ext>
                </a:extLst>
              </a:tr>
              <a:tr h="366432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Tanques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effectLst/>
                          <a:latin typeface="Arial" panose="020B0604020202020204" pitchFamily="34" charset="0"/>
                        </a:rPr>
                        <a:t>9.04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2625828"/>
                  </a:ext>
                </a:extLst>
              </a:tr>
              <a:tr h="366432"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Total Tanque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9.04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8337300"/>
                  </a:ext>
                </a:extLst>
              </a:tr>
              <a:tr h="366432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>
                          <a:effectLst/>
                          <a:latin typeface="Arial" panose="020B0604020202020204" pitchFamily="34" charset="0"/>
                        </a:rPr>
                        <a:t>Aljibe(S)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0" i="0" u="none" strike="noStrike" dirty="0"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0" i="0" u="none" strike="noStrike" dirty="0">
                          <a:effectLst/>
                          <a:latin typeface="Arial" panose="020B0604020202020204" pitchFamily="34" charset="0"/>
                        </a:rPr>
                        <a:t>3.60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6841522"/>
                  </a:ext>
                </a:extLst>
              </a:tr>
              <a:tr h="366432"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Total Aljibe(S)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3.60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4147000"/>
                  </a:ext>
                </a:extLst>
              </a:tr>
              <a:tr h="366432"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Total Agua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619.05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6364885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3B38C19-7254-4F58-A245-2E95CD95EEB0}"/>
              </a:ext>
            </a:extLst>
          </p:cNvPr>
          <p:cNvSpPr/>
          <p:nvPr/>
        </p:nvSpPr>
        <p:spPr>
          <a:xfrm>
            <a:off x="6718981" y="1709768"/>
            <a:ext cx="2359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es-GT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Agua potable</a:t>
            </a:r>
            <a:endParaRPr lang="es-GT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8413F662-6272-4622-A311-DC6E57ABA556}"/>
              </a:ext>
            </a:extLst>
          </p:cNvPr>
          <p:cNvSpPr/>
          <p:nvPr/>
        </p:nvSpPr>
        <p:spPr>
          <a:xfrm>
            <a:off x="297714" y="6104939"/>
            <a:ext cx="39260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000" dirty="0"/>
              <a:t>Fuente: Elaboración SEGEPLÁN con datos del SINIP de fecha 12-08-2019</a:t>
            </a:r>
            <a:endParaRPr lang="es-GT" sz="1000" dirty="0"/>
          </a:p>
        </p:txBody>
      </p:sp>
      <p:pic>
        <p:nvPicPr>
          <p:cNvPr id="4098" name="Picture 2" descr="Resultado de imagen para plantas de tratamiento">
            <a:extLst>
              <a:ext uri="{FF2B5EF4-FFF2-40B4-BE49-F238E27FC236}">
                <a16:creationId xmlns="" xmlns:a16="http://schemas.microsoft.com/office/drawing/2014/main" id="{8518BDBE-CD6C-483A-BA92-DC4855AB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72" y="3834165"/>
            <a:ext cx="3125628" cy="21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D03B867E-B0F5-4EED-81F7-51C62D49E294}"/>
              </a:ext>
            </a:extLst>
          </p:cNvPr>
          <p:cNvSpPr/>
          <p:nvPr/>
        </p:nvSpPr>
        <p:spPr>
          <a:xfrm>
            <a:off x="6143149" y="1723862"/>
            <a:ext cx="2447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GT" b="1" dirty="0">
                <a:latin typeface="Arial" panose="020B0604020202020204" pitchFamily="34" charset="0"/>
              </a:rPr>
              <a:t>Saneamiento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DEB00F54-3410-4CDC-AA2F-D2F2364E1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98476"/>
              </p:ext>
            </p:extLst>
          </p:nvPr>
        </p:nvGraphicFramePr>
        <p:xfrm>
          <a:off x="204408" y="1563260"/>
          <a:ext cx="5813964" cy="4541679"/>
        </p:xfrm>
        <a:graphic>
          <a:graphicData uri="http://schemas.openxmlformats.org/drawingml/2006/table">
            <a:tbl>
              <a:tblPr/>
              <a:tblGrid>
                <a:gridCol w="2607909">
                  <a:extLst>
                    <a:ext uri="{9D8B030D-6E8A-4147-A177-3AD203B41FA5}">
                      <a16:colId xmlns="" xmlns:a16="http://schemas.microsoft.com/office/drawing/2014/main" val="972478167"/>
                    </a:ext>
                  </a:extLst>
                </a:gridCol>
                <a:gridCol w="1093791">
                  <a:extLst>
                    <a:ext uri="{9D8B030D-6E8A-4147-A177-3AD203B41FA5}">
                      <a16:colId xmlns="" xmlns:a16="http://schemas.microsoft.com/office/drawing/2014/main" val="3528678241"/>
                    </a:ext>
                  </a:extLst>
                </a:gridCol>
                <a:gridCol w="1116178">
                  <a:extLst>
                    <a:ext uri="{9D8B030D-6E8A-4147-A177-3AD203B41FA5}">
                      <a16:colId xmlns="" xmlns:a16="http://schemas.microsoft.com/office/drawing/2014/main" val="1207889406"/>
                    </a:ext>
                  </a:extLst>
                </a:gridCol>
                <a:gridCol w="996086">
                  <a:extLst>
                    <a:ext uri="{9D8B030D-6E8A-4147-A177-3AD203B41FA5}">
                      <a16:colId xmlns="" xmlns:a16="http://schemas.microsoft.com/office/drawing/2014/main" val="3291934165"/>
                    </a:ext>
                  </a:extLst>
                </a:gridCol>
              </a:tblGrid>
              <a:tr h="801607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Especie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Proceso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Proyectos Registrados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Inversión Registrada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2191048"/>
                  </a:ext>
                </a:extLst>
              </a:tr>
              <a:tr h="26796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Sistema De Alcantarillado Sanitario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Construccion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333.24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2626046"/>
                  </a:ext>
                </a:extLst>
              </a:tr>
              <a:tr h="2679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Ampliacion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113.76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19396200"/>
                  </a:ext>
                </a:extLst>
              </a:tr>
              <a:tr h="2679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83.08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65743117"/>
                  </a:ext>
                </a:extLst>
              </a:tr>
              <a:tr h="2679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Reposicion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01618071"/>
                  </a:ext>
                </a:extLst>
              </a:tr>
              <a:tr h="2679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effectLst/>
                          <a:latin typeface="Arial" panose="020B0604020202020204" pitchFamily="34" charset="0"/>
                        </a:rPr>
                        <a:t>Total Sistema De Alcantarillado Sanitario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G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531.28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5050407"/>
                  </a:ext>
                </a:extLst>
              </a:tr>
              <a:tr h="26796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Sistema De Aguas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Construccion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19.44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5635649"/>
                  </a:ext>
                </a:extLst>
              </a:tr>
              <a:tr h="2679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2.53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91072739"/>
                  </a:ext>
                </a:extLst>
              </a:tr>
              <a:tr h="2679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Ampliacion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6383321"/>
                  </a:ext>
                </a:extLst>
              </a:tr>
              <a:tr h="2679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Total Sistema De Aguas Pluviales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G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23.82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0645116"/>
                  </a:ext>
                </a:extLst>
              </a:tr>
              <a:tr h="26796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effectLst/>
                          <a:latin typeface="Arial" panose="020B0604020202020204" pitchFamily="34" charset="0"/>
                        </a:rPr>
                        <a:t>Infraestructura Tratamiento De Desechos Solidos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Construccion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15.51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466593"/>
                  </a:ext>
                </a:extLst>
              </a:tr>
              <a:tr h="26796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Ampliacion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6.98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67393612"/>
                  </a:ext>
                </a:extLst>
              </a:tr>
              <a:tr h="5244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effectLst/>
                          <a:latin typeface="Arial" panose="020B0604020202020204" pitchFamily="34" charset="0"/>
                        </a:rPr>
                        <a:t>Total Infraestructura Tratamiento De Desechos Solidos</a:t>
                      </a:r>
                      <a:endParaRPr lang="es-G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G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22.49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6855318"/>
                  </a:ext>
                </a:extLst>
              </a:tr>
              <a:tr h="267966"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Total Saneamiento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577.59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3247218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364021" y="184943"/>
            <a:ext cx="56543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G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Nacional de Inversión Pública</a:t>
            </a:r>
          </a:p>
          <a:p>
            <a:pPr lvl="0" algn="ctr"/>
            <a:r>
              <a:rPr lang="es-G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Consejos de Desarrollo, por Especie y Proceso</a:t>
            </a:r>
          </a:p>
          <a:p>
            <a:pPr lvl="0" algn="ctr"/>
            <a:r>
              <a:rPr lang="es-G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fiscal 2020</a:t>
            </a:r>
          </a:p>
          <a:p>
            <a:pPr lvl="0" algn="ctr"/>
            <a:r>
              <a:rPr lang="es-G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 de quetzales</a:t>
            </a:r>
          </a:p>
        </p:txBody>
      </p:sp>
    </p:spTree>
    <p:extLst>
      <p:ext uri="{BB962C8B-B14F-4D97-AF65-F5344CB8AC3E}">
        <p14:creationId xmlns:p14="http://schemas.microsoft.com/office/powerpoint/2010/main" val="36549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8413F662-6272-4622-A311-DC6E57ABA556}"/>
              </a:ext>
            </a:extLst>
          </p:cNvPr>
          <p:cNvSpPr/>
          <p:nvPr/>
        </p:nvSpPr>
        <p:spPr>
          <a:xfrm>
            <a:off x="66622" y="6150316"/>
            <a:ext cx="39260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000" dirty="0"/>
              <a:t>Fuente: Elaboración SEGEPLÁN con datos del SINIP de fecha 12-08-2019</a:t>
            </a:r>
            <a:endParaRPr lang="es-GT" sz="10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566AE927-C69A-4E24-B376-CEABB5FFA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242497"/>
              </p:ext>
            </p:extLst>
          </p:nvPr>
        </p:nvGraphicFramePr>
        <p:xfrm>
          <a:off x="179226" y="155453"/>
          <a:ext cx="5846669" cy="5963031"/>
        </p:xfrm>
        <a:graphic>
          <a:graphicData uri="http://schemas.openxmlformats.org/drawingml/2006/table">
            <a:tbl>
              <a:tblPr/>
              <a:tblGrid>
                <a:gridCol w="2426814">
                  <a:extLst>
                    <a:ext uri="{9D8B030D-6E8A-4147-A177-3AD203B41FA5}">
                      <a16:colId xmlns="" xmlns:a16="http://schemas.microsoft.com/office/drawing/2014/main" val="2820519689"/>
                    </a:ext>
                  </a:extLst>
                </a:gridCol>
                <a:gridCol w="1234440">
                  <a:extLst>
                    <a:ext uri="{9D8B030D-6E8A-4147-A177-3AD203B41FA5}">
                      <a16:colId xmlns="" xmlns:a16="http://schemas.microsoft.com/office/drawing/2014/main" val="3361425584"/>
                    </a:ext>
                  </a:extLst>
                </a:gridCol>
                <a:gridCol w="1179576">
                  <a:extLst>
                    <a:ext uri="{9D8B030D-6E8A-4147-A177-3AD203B41FA5}">
                      <a16:colId xmlns="" xmlns:a16="http://schemas.microsoft.com/office/drawing/2014/main" val="2699411605"/>
                    </a:ext>
                  </a:extLst>
                </a:gridCol>
                <a:gridCol w="1005839">
                  <a:extLst>
                    <a:ext uri="{9D8B030D-6E8A-4147-A177-3AD203B41FA5}">
                      <a16:colId xmlns="" xmlns:a16="http://schemas.microsoft.com/office/drawing/2014/main" val="1201669859"/>
                    </a:ext>
                  </a:extLst>
                </a:gridCol>
              </a:tblGrid>
              <a:tr h="313707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Especie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Proceso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Proyectos Registrados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1" i="0" u="none" strike="noStrike">
                          <a:effectLst/>
                          <a:latin typeface="Arial" panose="020B0604020202020204" pitchFamily="34" charset="0"/>
                        </a:rPr>
                        <a:t>Inversión Registrada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5965737"/>
                  </a:ext>
                </a:extLst>
              </a:tr>
              <a:tr h="159560">
                <a:tc rowSpan="4"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Escuela Primaria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182.65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42498"/>
                  </a:ext>
                </a:extLst>
              </a:tr>
              <a:tr h="159560">
                <a:tc vMerge="1">
                  <a:txBody>
                    <a:bodyPr/>
                    <a:lstStyle/>
                    <a:p>
                      <a:pPr algn="l" fontAlgn="b"/>
                      <a:endParaRPr lang="es-G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Ampliación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220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160.29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20388704"/>
                  </a:ext>
                </a:extLst>
              </a:tr>
              <a:tr h="159560">
                <a:tc vMerge="1">
                  <a:txBody>
                    <a:bodyPr/>
                    <a:lstStyle/>
                    <a:p>
                      <a:pPr algn="l" fontAlgn="b"/>
                      <a:endParaRPr lang="es-G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79.45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23854"/>
                  </a:ext>
                </a:extLst>
              </a:tr>
              <a:tr h="159560">
                <a:tc vMerge="1">
                  <a:txBody>
                    <a:bodyPr/>
                    <a:lstStyle/>
                    <a:p>
                      <a:pPr algn="l" fontAlgn="b"/>
                      <a:endParaRPr lang="es-G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Reposición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1.40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1999016"/>
                  </a:ext>
                </a:extLst>
              </a:tr>
              <a:tr h="159560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Total Escuela Primaria 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>
                          <a:effectLst/>
                          <a:latin typeface="Arial" panose="020B0604020202020204" pitchFamily="34" charset="0"/>
                        </a:rPr>
                        <a:t>532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423.80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8434071"/>
                  </a:ext>
                </a:extLst>
              </a:tr>
              <a:tr h="159560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Escuela Preprimaria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23.35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2245494"/>
                  </a:ext>
                </a:extLst>
              </a:tr>
              <a:tr h="159560">
                <a:tc vMerge="1">
                  <a:txBody>
                    <a:bodyPr/>
                    <a:lstStyle/>
                    <a:p>
                      <a:pPr algn="l" fontAlgn="b"/>
                      <a:endParaRPr lang="es-G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16.05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8361950"/>
                  </a:ext>
                </a:extLst>
              </a:tr>
              <a:tr h="159560">
                <a:tc vMerge="1">
                  <a:txBody>
                    <a:bodyPr/>
                    <a:lstStyle/>
                    <a:p>
                      <a:pPr algn="l" fontAlgn="b"/>
                      <a:endParaRPr lang="es-G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Ampliación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9.80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4673645"/>
                  </a:ext>
                </a:extLst>
              </a:tr>
              <a:tr h="159560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Total Escuela Preprimaria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49.20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4790058"/>
                  </a:ext>
                </a:extLst>
              </a:tr>
              <a:tr h="159560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Instituto Básico 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78.65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7428893"/>
                  </a:ext>
                </a:extLst>
              </a:tr>
              <a:tr h="159560">
                <a:tc vMerge="1">
                  <a:txBody>
                    <a:bodyPr/>
                    <a:lstStyle/>
                    <a:p>
                      <a:pPr algn="l" fontAlgn="b"/>
                      <a:endParaRPr lang="es-G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Ampliación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41.80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5645333"/>
                  </a:ext>
                </a:extLst>
              </a:tr>
              <a:tr h="159560">
                <a:tc vMerge="1">
                  <a:txBody>
                    <a:bodyPr/>
                    <a:lstStyle/>
                    <a:p>
                      <a:pPr algn="l" fontAlgn="b"/>
                      <a:endParaRPr lang="es-G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29.77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0908946"/>
                  </a:ext>
                </a:extLst>
              </a:tr>
              <a:tr h="159560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Total Instituto Básico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150.22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2658187"/>
                  </a:ext>
                </a:extLst>
              </a:tr>
              <a:tr h="159560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effectLst/>
                          <a:latin typeface="Arial" panose="020B0604020202020204" pitchFamily="34" charset="0"/>
                        </a:rPr>
                        <a:t>Instituto Diversificado</a:t>
                      </a:r>
                      <a:endParaRPr lang="es-G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11.32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5961247"/>
                  </a:ext>
                </a:extLst>
              </a:tr>
              <a:tr h="159560">
                <a:tc vMerge="1">
                  <a:txBody>
                    <a:bodyPr/>
                    <a:lstStyle/>
                    <a:p>
                      <a:pPr algn="l" fontAlgn="b"/>
                      <a:endParaRPr lang="es-G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Ampliación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11.31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7679744"/>
                  </a:ext>
                </a:extLst>
              </a:tr>
              <a:tr h="159560">
                <a:tc vMerge="1">
                  <a:txBody>
                    <a:bodyPr/>
                    <a:lstStyle/>
                    <a:p>
                      <a:pPr algn="l" fontAlgn="b"/>
                      <a:endParaRPr lang="es-G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1.48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7055555"/>
                  </a:ext>
                </a:extLst>
              </a:tr>
              <a:tr h="159560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Total Instituto Diversificado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24.12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3462480"/>
                  </a:ext>
                </a:extLst>
              </a:tr>
              <a:tr h="159560">
                <a:tc rowSpan="3">
                  <a:txBody>
                    <a:bodyPr/>
                    <a:lstStyle/>
                    <a:p>
                      <a:pPr algn="l" fontAlgn="b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Edificio Para Educación Superior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31.69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3974441"/>
                  </a:ext>
                </a:extLst>
              </a:tr>
              <a:tr h="159560">
                <a:tc vMerge="1">
                  <a:txBody>
                    <a:bodyPr/>
                    <a:lstStyle/>
                    <a:p>
                      <a:pPr algn="l" fontAlgn="b"/>
                      <a:endParaRPr lang="es-GT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Ampliación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2.59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2911199"/>
                  </a:ext>
                </a:extLst>
              </a:tr>
              <a:tr h="159560">
                <a:tc vMerge="1">
                  <a:txBody>
                    <a:bodyPr/>
                    <a:lstStyle/>
                    <a:p>
                      <a:pPr algn="l" fontAlgn="b"/>
                      <a:endParaRPr lang="es-GT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5.23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5563328"/>
                  </a:ext>
                </a:extLst>
              </a:tr>
              <a:tr h="1595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GT" sz="1100" b="1" i="0" u="none" strike="noStrike" dirty="0">
                          <a:effectLst/>
                          <a:latin typeface="Arial" panose="020B0604020202020204" pitchFamily="34" charset="0"/>
                        </a:rPr>
                        <a:t>Total Edificio Para Educación Superior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G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39.51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2706310"/>
                  </a:ext>
                </a:extLst>
              </a:tr>
              <a:tr h="1595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(*) Otras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16.57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948869"/>
                  </a:ext>
                </a:extLst>
              </a:tr>
              <a:tr h="15956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Ampliación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4.99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6509686"/>
                  </a:ext>
                </a:extLst>
              </a:tr>
              <a:tr h="15956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400" b="0" i="0" u="none" strike="noStrike" dirty="0">
                          <a:effectLst/>
                          <a:latin typeface="Arial" panose="020B0604020202020204" pitchFamily="34" charset="0"/>
                        </a:rPr>
                        <a:t>1.39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6151878"/>
                  </a:ext>
                </a:extLst>
              </a:tr>
              <a:tr h="159560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Total Otras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22.95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0400946"/>
                  </a:ext>
                </a:extLst>
              </a:tr>
              <a:tr h="1595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Total Educación</a:t>
                      </a:r>
                    </a:p>
                  </a:txBody>
                  <a:tcPr marL="7493" marR="7493" marT="7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GT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>
                          <a:effectLst/>
                          <a:latin typeface="Arial" panose="020B0604020202020204" pitchFamily="34" charset="0"/>
                        </a:rPr>
                        <a:t>801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 dirty="0">
                          <a:effectLst/>
                          <a:latin typeface="Arial" panose="020B0604020202020204" pitchFamily="34" charset="0"/>
                        </a:rPr>
                        <a:t>709.80</a:t>
                      </a:r>
                    </a:p>
                  </a:txBody>
                  <a:tcPr marL="7493" marR="7493" marT="74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1722314"/>
                  </a:ext>
                </a:extLst>
              </a:tr>
            </a:tbl>
          </a:graphicData>
        </a:graphic>
      </p:graphicFrame>
      <p:pic>
        <p:nvPicPr>
          <p:cNvPr id="8" name="Picture 2" descr="Resultado de imagen para escuelas rurales">
            <a:extLst>
              <a:ext uri="{FF2B5EF4-FFF2-40B4-BE49-F238E27FC236}">
                <a16:creationId xmlns="" xmlns:a16="http://schemas.microsoft.com/office/drawing/2014/main" id="{461638BA-D56C-410D-A200-C688B5B64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90" y="4088897"/>
            <a:ext cx="3047410" cy="202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C75FD9B0-0977-4627-A2D1-D6DB3AC52402}"/>
              </a:ext>
            </a:extLst>
          </p:cNvPr>
          <p:cNvSpPr/>
          <p:nvPr/>
        </p:nvSpPr>
        <p:spPr>
          <a:xfrm>
            <a:off x="6298988" y="3463988"/>
            <a:ext cx="2447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GT" b="1" dirty="0">
                <a:latin typeface="Arial" panose="020B0604020202020204" pitchFamily="34" charset="0"/>
              </a:rPr>
              <a:t>Educación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96591" y="704711"/>
            <a:ext cx="2923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G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Nacional de Inversión Pública</a:t>
            </a:r>
          </a:p>
          <a:p>
            <a:pPr lvl="0" algn="ctr"/>
            <a:r>
              <a:rPr lang="es-G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Consejos de Desarrollo, por Especie y Proceso</a:t>
            </a:r>
          </a:p>
          <a:p>
            <a:pPr lvl="0" algn="ctr"/>
            <a:r>
              <a:rPr lang="es-G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fiscal 2020</a:t>
            </a:r>
          </a:p>
          <a:p>
            <a:pPr lvl="0" algn="ctr"/>
            <a:r>
              <a:rPr lang="es-G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 de quetzales</a:t>
            </a:r>
          </a:p>
        </p:txBody>
      </p:sp>
    </p:spTree>
    <p:extLst>
      <p:ext uri="{BB962C8B-B14F-4D97-AF65-F5344CB8AC3E}">
        <p14:creationId xmlns:p14="http://schemas.microsoft.com/office/powerpoint/2010/main" val="9883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0BC1E3D-53CA-48F6-A111-07B0F3FE179B}"/>
              </a:ext>
            </a:extLst>
          </p:cNvPr>
          <p:cNvSpPr/>
          <p:nvPr/>
        </p:nvSpPr>
        <p:spPr>
          <a:xfrm>
            <a:off x="6582492" y="2602753"/>
            <a:ext cx="2447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s-GT" sz="1600" b="1" dirty="0">
                <a:solidFill>
                  <a:prstClr val="black"/>
                </a:solidFill>
                <a:latin typeface="Arial" panose="020B0604020202020204" pitchFamily="34" charset="0"/>
              </a:rPr>
              <a:t>Salud y Asistencia Social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24397"/>
              </p:ext>
            </p:extLst>
          </p:nvPr>
        </p:nvGraphicFramePr>
        <p:xfrm>
          <a:off x="604910" y="373226"/>
          <a:ext cx="5570375" cy="5641879"/>
        </p:xfrm>
        <a:graphic>
          <a:graphicData uri="http://schemas.openxmlformats.org/drawingml/2006/table">
            <a:tbl>
              <a:tblPr/>
              <a:tblGrid>
                <a:gridCol w="2319647"/>
                <a:gridCol w="1250033"/>
                <a:gridCol w="1043841"/>
                <a:gridCol w="956854"/>
              </a:tblGrid>
              <a:tr h="6179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Especie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Proyectos Registrados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Inversión Registrada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89592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Puesto de Salud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7.37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Ampliación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Puesto de Salud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47.9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89592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Salud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Ampliación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33.37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19.66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Centro de Salud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82.45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89592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Comunitario de Salud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12.43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Ampliación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70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Centro Comunitario De Salud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14.48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8959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Edificio(S)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5.95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Ampliación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6.18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Edificio(S)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12.13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8959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4.06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92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G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Ampliación</a:t>
                      </a:r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1.35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Hospital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5.41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15987"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Atención Integral Materno Infantil (Caimi)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Mejoramiento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5722" marR="5722" marT="57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6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Centro de Atención Integral Materno Infantil (</a:t>
                      </a:r>
                      <a:r>
                        <a:rPr lang="es-G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Caimi</a:t>
                      </a:r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30896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Salud Y Asistencia Social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162.87</a:t>
                      </a:r>
                    </a:p>
                  </a:txBody>
                  <a:tcPr marL="5722" marR="5722" marT="57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413F662-6272-4622-A311-DC6E57ABA556}"/>
              </a:ext>
            </a:extLst>
          </p:cNvPr>
          <p:cNvSpPr/>
          <p:nvPr/>
        </p:nvSpPr>
        <p:spPr>
          <a:xfrm>
            <a:off x="604910" y="6132059"/>
            <a:ext cx="39260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000" dirty="0"/>
              <a:t>Fuente: Elaboración SEGEPLÁN con datos del SINIP de fecha 12-08-2019</a:t>
            </a:r>
            <a:endParaRPr lang="es-GT" sz="1000" dirty="0"/>
          </a:p>
        </p:txBody>
      </p:sp>
      <p:sp>
        <p:nvSpPr>
          <p:cNvPr id="4" name="Rectángulo 3"/>
          <p:cNvSpPr/>
          <p:nvPr/>
        </p:nvSpPr>
        <p:spPr>
          <a:xfrm>
            <a:off x="6210323" y="740655"/>
            <a:ext cx="2819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G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Nacional de Inversión Pública</a:t>
            </a:r>
          </a:p>
          <a:p>
            <a:pPr lvl="0" algn="ctr"/>
            <a:r>
              <a:rPr lang="es-G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Consejos de Desarrollo, por Especie y Proceso</a:t>
            </a:r>
          </a:p>
          <a:p>
            <a:pPr lvl="0" algn="ctr"/>
            <a:r>
              <a:rPr lang="es-G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fiscal 2020</a:t>
            </a:r>
          </a:p>
          <a:p>
            <a:pPr lvl="0" algn="ctr"/>
            <a:r>
              <a:rPr lang="es-G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 de quetzales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24" y="3536301"/>
            <a:ext cx="2819424" cy="250928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413F662-6272-4622-A311-DC6E57ABA556}"/>
              </a:ext>
            </a:extLst>
          </p:cNvPr>
          <p:cNvSpPr/>
          <p:nvPr/>
        </p:nvSpPr>
        <p:spPr>
          <a:xfrm>
            <a:off x="6243587" y="6056992"/>
            <a:ext cx="2786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00" dirty="0" smtClean="0"/>
              <a:t>Centro de Salud Rio Hondo Zacapa </a:t>
            </a:r>
            <a:r>
              <a:rPr lang="es-MX" sz="800" dirty="0" err="1" smtClean="0"/>
              <a:t>Cod</a:t>
            </a:r>
            <a:r>
              <a:rPr lang="es-MX" sz="800" dirty="0" smtClean="0"/>
              <a:t> SNIP 151136</a:t>
            </a:r>
            <a:endParaRPr lang="es-GT" sz="800" dirty="0"/>
          </a:p>
        </p:txBody>
      </p:sp>
    </p:spTree>
    <p:extLst>
      <p:ext uri="{BB962C8B-B14F-4D97-AF65-F5344CB8AC3E}">
        <p14:creationId xmlns:p14="http://schemas.microsoft.com/office/powerpoint/2010/main" val="37942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escripci_x00f3_n xmlns="16c224f2-5dbc-411b-a650-939e82d935f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F3943FCDCDB145AF12CE8F0724869C" ma:contentTypeVersion="1" ma:contentTypeDescription="Crear nuevo documento." ma:contentTypeScope="" ma:versionID="d27e266b5a9f254744c82a695d6a9fdd">
  <xsd:schema xmlns:xsd="http://www.w3.org/2001/XMLSchema" xmlns:p="http://schemas.microsoft.com/office/2006/metadata/properties" xmlns:ns2="16c224f2-5dbc-411b-a650-939e82d935f8" targetNamespace="http://schemas.microsoft.com/office/2006/metadata/properties" ma:root="true" ma:fieldsID="e070547349165af48e15fc143bc9d904" ns2:_="">
    <xsd:import namespace="16c224f2-5dbc-411b-a650-939e82d935f8"/>
    <xsd:element name="properties">
      <xsd:complexType>
        <xsd:sequence>
          <xsd:element name="documentManagement">
            <xsd:complexType>
              <xsd:all>
                <xsd:element ref="ns2:Descripci_x00f3_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6c224f2-5dbc-411b-a650-939e82d935f8" elementFormDefault="qualified">
    <xsd:import namespace="http://schemas.microsoft.com/office/2006/documentManagement/types"/>
    <xsd:element name="Descripci_x00f3_n" ma:index="8" nillable="true" ma:displayName="Descripción" ma:internalName="Descripci_x00f3_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308465C-9B2E-4B91-B1F6-344D25E32F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48F99C-34A8-48B3-88CB-256339322786}">
  <ds:schemaRefs>
    <ds:schemaRef ds:uri="http://www.w3.org/XML/1998/namespace"/>
    <ds:schemaRef ds:uri="http://purl.org/dc/elements/1.1/"/>
    <ds:schemaRef ds:uri="http://schemas.microsoft.com/office/2006/documentManagement/types"/>
    <ds:schemaRef ds:uri="16c224f2-5dbc-411b-a650-939e82d935f8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9640FA-FA05-4DF5-89E2-B26134AAAB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224f2-5dbc-411b-a650-939e82d935f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938</Words>
  <Application>Microsoft Office PowerPoint</Application>
  <PresentationFormat>Presentación en pantalla (4:3)</PresentationFormat>
  <Paragraphs>489</Paragraphs>
  <Slides>13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Candara</vt:lpstr>
      <vt:lpstr>Times New Roman</vt:lpstr>
      <vt:lpstr>Tema de Office</vt:lpstr>
      <vt:lpstr>Presentación de PowerPoint</vt:lpstr>
      <vt:lpstr>Presentación de PowerPoint</vt:lpstr>
      <vt:lpstr>Total de Inversión programada   Gobierno central y Consejos de Desarrollo Ejercicio fiscal 2019 (En quetzales y porcentajes)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10 Prioridades Nacionales de Desarrollo  Inversión programada por los Consejos de Desarrollo Ejercicio fiscal 2020 (En quetzales y porcentajes)</vt:lpstr>
    </vt:vector>
  </TitlesOfParts>
  <Company>Segeplan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Gonzalez</dc:creator>
  <cp:lastModifiedBy>Luis Antonio Catalan Gomez</cp:lastModifiedBy>
  <cp:revision>53</cp:revision>
  <cp:lastPrinted>2019-08-30T00:08:28Z</cp:lastPrinted>
  <dcterms:created xsi:type="dcterms:W3CDTF">2019-04-30T16:11:48Z</dcterms:created>
  <dcterms:modified xsi:type="dcterms:W3CDTF">2019-08-30T03:13:39Z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0x01010067F3943FCDCDB145AF12CE8F0724869C</vt:lpwstr>
  </property>
</Properties>
</file>