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1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1092" r:id="rId2"/>
    <p:sldId id="1109" r:id="rId3"/>
    <p:sldId id="1111" r:id="rId4"/>
    <p:sldId id="1108" r:id="rId5"/>
    <p:sldId id="1110" r:id="rId6"/>
    <p:sldId id="1093" r:id="rId7"/>
    <p:sldId id="1095" r:id="rId8"/>
    <p:sldId id="1098" r:id="rId9"/>
    <p:sldId id="1112" r:id="rId10"/>
    <p:sldId id="1091" r:id="rId11"/>
    <p:sldId id="1106" r:id="rId12"/>
    <p:sldId id="1113" r:id="rId13"/>
    <p:sldId id="996" r:id="rId14"/>
  </p:sldIdLst>
  <p:sldSz cx="9144000" cy="6858000" type="screen4x3"/>
  <p:notesSz cx="7010400" cy="9296400"/>
  <p:defaultTextStyle>
    <a:defPPr>
      <a:defRPr lang="es-CL"/>
    </a:defPPr>
    <a:lvl1pPr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56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28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00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72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A5587"/>
    <a:srgbClr val="67D5E5"/>
    <a:srgbClr val="4D4D4D"/>
    <a:srgbClr val="01B9D4"/>
    <a:srgbClr val="1D2A36"/>
    <a:srgbClr val="0D4274"/>
    <a:srgbClr val="1F497D"/>
    <a:srgbClr val="FFCC0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31" autoAdjust="0"/>
    <p:restoredTop sz="95692" autoAdjust="0"/>
  </p:normalViewPr>
  <p:slideViewPr>
    <p:cSldViewPr>
      <p:cViewPr varScale="1">
        <p:scale>
          <a:sx n="74" d="100"/>
          <a:sy n="74" d="100"/>
        </p:scale>
        <p:origin x="111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07C1D4-4C40-4D72-8BB7-D34FEEA693E1}" type="datetimeFigureOut">
              <a:rPr lang="es-GT" smtClean="0"/>
              <a:t>18/06/2019</a:t>
            </a:fld>
            <a:endParaRPr lang="es-GT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AE25C-2062-420F-A480-917705AF37B4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260313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defTabSz="93150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4FDBC21-5BD7-4CD8-9C3E-C686648FAF30}" type="datetimeFigureOut">
              <a:rPr lang="es-CL" altLang="es-VE"/>
              <a:pPr>
                <a:defRPr/>
              </a:pPr>
              <a:t>18-06-2019</a:t>
            </a:fld>
            <a:endParaRPr lang="es-CL" altLang="es-V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s-CL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VE" noProof="0" smtClean="0"/>
              <a:t>Haga clic para modificar el estilo de texto del patrón</a:t>
            </a:r>
          </a:p>
          <a:p>
            <a:pPr lvl="1"/>
            <a:r>
              <a:rPr lang="es-ES" altLang="es-VE" noProof="0" smtClean="0"/>
              <a:t>Segundo nivel</a:t>
            </a:r>
          </a:p>
          <a:p>
            <a:pPr lvl="2"/>
            <a:r>
              <a:rPr lang="es-ES" altLang="es-VE" noProof="0" smtClean="0"/>
              <a:t>Tercer nivel</a:t>
            </a:r>
          </a:p>
          <a:p>
            <a:pPr lvl="3"/>
            <a:r>
              <a:rPr lang="es-ES" altLang="es-VE" noProof="0" smtClean="0"/>
              <a:t>Cuarto nivel</a:t>
            </a:r>
          </a:p>
          <a:p>
            <a:pPr lvl="4"/>
            <a:r>
              <a:rPr lang="es-ES" altLang="es-VE" noProof="0" smtClean="0"/>
              <a:t>Quinto nivel</a:t>
            </a:r>
            <a:endParaRPr lang="es-CL" altLang="es-VE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defTabSz="93150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07273FB-0E9B-49E4-B167-7E6E31C748D0}" type="slidenum">
              <a:rPr lang="es-CL" altLang="es-VE"/>
              <a:pPr>
                <a:defRPr/>
              </a:pPr>
              <a:t>‹Nº›</a:t>
            </a:fld>
            <a:endParaRPr lang="es-CL" altLang="es-VE"/>
          </a:p>
        </p:txBody>
      </p:sp>
    </p:spTree>
    <p:extLst>
      <p:ext uri="{BB962C8B-B14F-4D97-AF65-F5344CB8AC3E}">
        <p14:creationId xmlns:p14="http://schemas.microsoft.com/office/powerpoint/2010/main" val="29055691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5344" algn="l" defTabSz="9141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415" algn="l" defTabSz="9141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84" algn="l" defTabSz="9141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552" algn="l" defTabSz="9141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7273FB-0E9B-49E4-B167-7E6E31C748D0}" type="slidenum">
              <a:rPr lang="es-CL" altLang="es-VE" smtClean="0"/>
              <a:pPr>
                <a:defRPr/>
              </a:pPr>
              <a:t>5</a:t>
            </a:fld>
            <a:endParaRPr lang="es-CL" altLang="es-VE"/>
          </a:p>
        </p:txBody>
      </p:sp>
    </p:spTree>
    <p:extLst>
      <p:ext uri="{BB962C8B-B14F-4D97-AF65-F5344CB8AC3E}">
        <p14:creationId xmlns:p14="http://schemas.microsoft.com/office/powerpoint/2010/main" val="3523329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7273FB-0E9B-49E4-B167-7E6E31C748D0}" type="slidenum">
              <a:rPr lang="es-CL" altLang="es-VE" smtClean="0"/>
              <a:pPr>
                <a:defRPr/>
              </a:pPr>
              <a:t>9</a:t>
            </a:fld>
            <a:endParaRPr lang="es-CL" altLang="es-VE"/>
          </a:p>
        </p:txBody>
      </p:sp>
    </p:spTree>
    <p:extLst>
      <p:ext uri="{BB962C8B-B14F-4D97-AF65-F5344CB8AC3E}">
        <p14:creationId xmlns:p14="http://schemas.microsoft.com/office/powerpoint/2010/main" val="3458559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7273FB-0E9B-49E4-B167-7E6E31C748D0}" type="slidenum">
              <a:rPr lang="es-CL" altLang="es-VE" smtClean="0"/>
              <a:pPr>
                <a:defRPr/>
              </a:pPr>
              <a:t>12</a:t>
            </a:fld>
            <a:endParaRPr lang="es-CL" altLang="es-VE"/>
          </a:p>
        </p:txBody>
      </p:sp>
    </p:spTree>
    <p:extLst>
      <p:ext uri="{BB962C8B-B14F-4D97-AF65-F5344CB8AC3E}">
        <p14:creationId xmlns:p14="http://schemas.microsoft.com/office/powerpoint/2010/main" val="3176388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DCBAA-A37D-49B8-B7A3-D3E658697089}" type="datetimeFigureOut">
              <a:rPr lang="es-CL" altLang="es-VE" smtClean="0"/>
              <a:pPr>
                <a:defRPr/>
              </a:pPr>
              <a:t>18-06-2019</a:t>
            </a:fld>
            <a:endParaRPr lang="es-CL" alt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AAF60-77C1-488D-A0BD-63B3664B40E1}" type="slidenum">
              <a:rPr lang="es-CL" altLang="es-VE"/>
              <a:pPr>
                <a:defRPr/>
              </a:pPr>
              <a:t>‹Nº›</a:t>
            </a:fld>
            <a:endParaRPr lang="es-CL" altLang="es-VE"/>
          </a:p>
        </p:txBody>
      </p:sp>
    </p:spTree>
    <p:extLst>
      <p:ext uri="{BB962C8B-B14F-4D97-AF65-F5344CB8AC3E}">
        <p14:creationId xmlns:p14="http://schemas.microsoft.com/office/powerpoint/2010/main" val="304500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5A4CC-0495-4EE8-9FAB-23A93C7DD538}" type="datetimeFigureOut">
              <a:rPr lang="es-CL" altLang="es-VE" smtClean="0"/>
              <a:pPr>
                <a:defRPr/>
              </a:pPr>
              <a:t>18-06-2019</a:t>
            </a:fld>
            <a:endParaRPr lang="es-CL" alt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47799-9EC3-4CAC-9E93-19CB08D7B30D}" type="slidenum">
              <a:rPr lang="es-CL" altLang="es-VE"/>
              <a:pPr>
                <a:defRPr/>
              </a:pPr>
              <a:t>‹Nº›</a:t>
            </a:fld>
            <a:endParaRPr lang="es-CL" altLang="es-VE"/>
          </a:p>
        </p:txBody>
      </p:sp>
    </p:spTree>
    <p:extLst>
      <p:ext uri="{BB962C8B-B14F-4D97-AF65-F5344CB8AC3E}">
        <p14:creationId xmlns:p14="http://schemas.microsoft.com/office/powerpoint/2010/main" val="698851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792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137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037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E2E7C-DE33-4B90-BE22-9F2C75B5689B}" type="datetimeFigureOut">
              <a:rPr lang="es-CL" altLang="es-VE" smtClean="0"/>
              <a:pPr>
                <a:defRPr/>
              </a:pPr>
              <a:t>18-06-2019</a:t>
            </a:fld>
            <a:endParaRPr lang="es-CL" alt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57B1-7B9E-4912-9138-D40F76C59142}" type="slidenum">
              <a:rPr lang="es-CL" altLang="es-VE"/>
              <a:pPr>
                <a:defRPr/>
              </a:pPr>
              <a:t>‹Nº›</a:t>
            </a:fld>
            <a:endParaRPr lang="es-CL" altLang="es-VE"/>
          </a:p>
        </p:txBody>
      </p:sp>
    </p:spTree>
    <p:extLst>
      <p:ext uri="{BB962C8B-B14F-4D97-AF65-F5344CB8AC3E}">
        <p14:creationId xmlns:p14="http://schemas.microsoft.com/office/powerpoint/2010/main" val="2542587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4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EFFE1-7F1D-4E08-A829-E6D52C24DCD8}" type="datetimeFigureOut">
              <a:rPr lang="es-CL" altLang="es-VE" smtClean="0"/>
              <a:pPr>
                <a:defRPr/>
              </a:pPr>
              <a:t>18-06-2019</a:t>
            </a:fld>
            <a:endParaRPr lang="es-CL" alt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66387-AF6D-4F18-9A4D-F16D18204F74}" type="slidenum">
              <a:rPr lang="es-CL" altLang="es-VE"/>
              <a:pPr>
                <a:defRPr/>
              </a:pPr>
              <a:t>‹Nº›</a:t>
            </a:fld>
            <a:endParaRPr lang="es-CL" altLang="es-VE"/>
          </a:p>
        </p:txBody>
      </p:sp>
    </p:spTree>
    <p:extLst>
      <p:ext uri="{BB962C8B-B14F-4D97-AF65-F5344CB8AC3E}">
        <p14:creationId xmlns:p14="http://schemas.microsoft.com/office/powerpoint/2010/main" val="1557536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30884-A7C6-48A8-8B40-8310A45F2097}" type="datetimeFigureOut">
              <a:rPr lang="es-CL" altLang="es-VE" smtClean="0"/>
              <a:pPr>
                <a:defRPr/>
              </a:pPr>
              <a:t>18-06-2019</a:t>
            </a:fld>
            <a:endParaRPr lang="es-CL" altLang="es-VE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F65125-6633-462D-907B-BED570A88FA1}" type="slidenum">
              <a:rPr lang="es-CL" altLang="es-VE"/>
              <a:pPr>
                <a:defRPr/>
              </a:pPr>
              <a:t>‹Nº›</a:t>
            </a:fld>
            <a:endParaRPr lang="es-CL" altLang="es-VE"/>
          </a:p>
        </p:txBody>
      </p:sp>
    </p:spTree>
    <p:extLst>
      <p:ext uri="{BB962C8B-B14F-4D97-AF65-F5344CB8AC3E}">
        <p14:creationId xmlns:p14="http://schemas.microsoft.com/office/powerpoint/2010/main" val="2942565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8" indent="0">
              <a:buNone/>
              <a:defRPr sz="2000" b="1"/>
            </a:lvl2pPr>
            <a:lvl3pPr marL="914137" indent="0">
              <a:buNone/>
              <a:defRPr sz="1800" b="1"/>
            </a:lvl3pPr>
            <a:lvl4pPr marL="1371208" indent="0">
              <a:buNone/>
              <a:defRPr sz="1600" b="1"/>
            </a:lvl4pPr>
            <a:lvl5pPr marL="1828276" indent="0">
              <a:buNone/>
              <a:defRPr sz="1600" b="1"/>
            </a:lvl5pPr>
            <a:lvl6pPr marL="2285344" indent="0">
              <a:buNone/>
              <a:defRPr sz="1600" b="1"/>
            </a:lvl6pPr>
            <a:lvl7pPr marL="2742415" indent="0">
              <a:buNone/>
              <a:defRPr sz="1600" b="1"/>
            </a:lvl7pPr>
            <a:lvl8pPr marL="3199484" indent="0">
              <a:buNone/>
              <a:defRPr sz="1600" b="1"/>
            </a:lvl8pPr>
            <a:lvl9pPr marL="3656552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8" indent="0">
              <a:buNone/>
              <a:defRPr sz="2000" b="1"/>
            </a:lvl2pPr>
            <a:lvl3pPr marL="914137" indent="0">
              <a:buNone/>
              <a:defRPr sz="1800" b="1"/>
            </a:lvl3pPr>
            <a:lvl4pPr marL="1371208" indent="0">
              <a:buNone/>
              <a:defRPr sz="1600" b="1"/>
            </a:lvl4pPr>
            <a:lvl5pPr marL="1828276" indent="0">
              <a:buNone/>
              <a:defRPr sz="1600" b="1"/>
            </a:lvl5pPr>
            <a:lvl6pPr marL="2285344" indent="0">
              <a:buNone/>
              <a:defRPr sz="1600" b="1"/>
            </a:lvl6pPr>
            <a:lvl7pPr marL="2742415" indent="0">
              <a:buNone/>
              <a:defRPr sz="1600" b="1"/>
            </a:lvl7pPr>
            <a:lvl8pPr marL="3199484" indent="0">
              <a:buNone/>
              <a:defRPr sz="1600" b="1"/>
            </a:lvl8pPr>
            <a:lvl9pPr marL="3656552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23BE7-F1EA-4020-8239-B4DE96ECAD9B}" type="datetimeFigureOut">
              <a:rPr lang="es-CL" altLang="es-VE" smtClean="0"/>
              <a:pPr>
                <a:defRPr/>
              </a:pPr>
              <a:t>18-06-2019</a:t>
            </a:fld>
            <a:endParaRPr lang="es-CL" altLang="es-VE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400DF-7540-449E-B947-1376AFC01120}" type="slidenum">
              <a:rPr lang="es-CL" altLang="es-VE"/>
              <a:pPr>
                <a:defRPr/>
              </a:pPr>
              <a:t>‹Nº›</a:t>
            </a:fld>
            <a:endParaRPr lang="es-CL" altLang="es-VE"/>
          </a:p>
        </p:txBody>
      </p:sp>
    </p:spTree>
    <p:extLst>
      <p:ext uri="{BB962C8B-B14F-4D97-AF65-F5344CB8AC3E}">
        <p14:creationId xmlns:p14="http://schemas.microsoft.com/office/powerpoint/2010/main" val="1899074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8884A-F17E-4017-A087-759B0C4B2374}" type="datetimeFigureOut">
              <a:rPr lang="es-CL" altLang="es-VE" smtClean="0"/>
              <a:pPr>
                <a:defRPr/>
              </a:pPr>
              <a:t>18-06-2019</a:t>
            </a:fld>
            <a:endParaRPr lang="es-CL" altLang="es-VE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8C809-AD38-43EC-BF0A-651D6330A244}" type="slidenum">
              <a:rPr lang="es-CL" altLang="es-VE"/>
              <a:pPr>
                <a:defRPr/>
              </a:pPr>
              <a:t>‹Nº›</a:t>
            </a:fld>
            <a:endParaRPr lang="es-CL" altLang="es-VE"/>
          </a:p>
        </p:txBody>
      </p:sp>
    </p:spTree>
    <p:extLst>
      <p:ext uri="{BB962C8B-B14F-4D97-AF65-F5344CB8AC3E}">
        <p14:creationId xmlns:p14="http://schemas.microsoft.com/office/powerpoint/2010/main" val="817120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F46B3-7CBA-41F8-8809-B38130F2483C}" type="datetimeFigureOut">
              <a:rPr lang="es-CL" altLang="es-VE" smtClean="0"/>
              <a:pPr>
                <a:defRPr/>
              </a:pPr>
              <a:t>18-06-2019</a:t>
            </a:fld>
            <a:endParaRPr lang="es-CL" altLang="es-VE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EEE95-E68E-458D-8570-A4A47DFB9C61}" type="slidenum">
              <a:rPr lang="es-CL" altLang="es-VE"/>
              <a:pPr>
                <a:defRPr/>
              </a:pPr>
              <a:t>‹Nº›</a:t>
            </a:fld>
            <a:endParaRPr lang="es-CL" altLang="es-VE"/>
          </a:p>
        </p:txBody>
      </p:sp>
    </p:spTree>
    <p:extLst>
      <p:ext uri="{BB962C8B-B14F-4D97-AF65-F5344CB8AC3E}">
        <p14:creationId xmlns:p14="http://schemas.microsoft.com/office/powerpoint/2010/main" val="3602301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068" indent="0">
              <a:buNone/>
              <a:defRPr sz="1200"/>
            </a:lvl2pPr>
            <a:lvl3pPr marL="914137" indent="0">
              <a:buNone/>
              <a:defRPr sz="1000"/>
            </a:lvl3pPr>
            <a:lvl4pPr marL="1371208" indent="0">
              <a:buNone/>
              <a:defRPr sz="900"/>
            </a:lvl4pPr>
            <a:lvl5pPr marL="1828276" indent="0">
              <a:buNone/>
              <a:defRPr sz="900"/>
            </a:lvl5pPr>
            <a:lvl6pPr marL="2285344" indent="0">
              <a:buNone/>
              <a:defRPr sz="900"/>
            </a:lvl6pPr>
            <a:lvl7pPr marL="2742415" indent="0">
              <a:buNone/>
              <a:defRPr sz="900"/>
            </a:lvl7pPr>
            <a:lvl8pPr marL="3199484" indent="0">
              <a:buNone/>
              <a:defRPr sz="900"/>
            </a:lvl8pPr>
            <a:lvl9pPr marL="3656552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9F07A-4A51-46F8-96CD-02AE26BB87C7}" type="datetimeFigureOut">
              <a:rPr lang="es-CL" altLang="es-VE" smtClean="0"/>
              <a:pPr>
                <a:defRPr/>
              </a:pPr>
              <a:t>18-06-2019</a:t>
            </a:fld>
            <a:endParaRPr lang="es-CL" altLang="es-VE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9BE38-5AEA-42CC-874D-2BA81794F676}" type="slidenum">
              <a:rPr lang="es-CL" altLang="es-VE"/>
              <a:pPr>
                <a:defRPr/>
              </a:pPr>
              <a:t>‹Nº›</a:t>
            </a:fld>
            <a:endParaRPr lang="es-CL" altLang="es-VE"/>
          </a:p>
        </p:txBody>
      </p:sp>
    </p:spTree>
    <p:extLst>
      <p:ext uri="{BB962C8B-B14F-4D97-AF65-F5344CB8AC3E}">
        <p14:creationId xmlns:p14="http://schemas.microsoft.com/office/powerpoint/2010/main" val="890457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68" indent="0">
              <a:buNone/>
              <a:defRPr sz="2800"/>
            </a:lvl2pPr>
            <a:lvl3pPr marL="914137" indent="0">
              <a:buNone/>
              <a:defRPr sz="2400"/>
            </a:lvl3pPr>
            <a:lvl4pPr marL="1371208" indent="0">
              <a:buNone/>
              <a:defRPr sz="2000"/>
            </a:lvl4pPr>
            <a:lvl5pPr marL="1828276" indent="0">
              <a:buNone/>
              <a:defRPr sz="2000"/>
            </a:lvl5pPr>
            <a:lvl6pPr marL="2285344" indent="0">
              <a:buNone/>
              <a:defRPr sz="2000"/>
            </a:lvl6pPr>
            <a:lvl7pPr marL="2742415" indent="0">
              <a:buNone/>
              <a:defRPr sz="2000"/>
            </a:lvl7pPr>
            <a:lvl8pPr marL="3199484" indent="0">
              <a:buNone/>
              <a:defRPr sz="2000"/>
            </a:lvl8pPr>
            <a:lvl9pPr marL="3656552" indent="0">
              <a:buNone/>
              <a:defRPr sz="2000"/>
            </a:lvl9pPr>
          </a:lstStyle>
          <a:p>
            <a:pPr lvl="0"/>
            <a:endParaRPr lang="es-C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068" indent="0">
              <a:buNone/>
              <a:defRPr sz="1200"/>
            </a:lvl2pPr>
            <a:lvl3pPr marL="914137" indent="0">
              <a:buNone/>
              <a:defRPr sz="1000"/>
            </a:lvl3pPr>
            <a:lvl4pPr marL="1371208" indent="0">
              <a:buNone/>
              <a:defRPr sz="900"/>
            </a:lvl4pPr>
            <a:lvl5pPr marL="1828276" indent="0">
              <a:buNone/>
              <a:defRPr sz="900"/>
            </a:lvl5pPr>
            <a:lvl6pPr marL="2285344" indent="0">
              <a:buNone/>
              <a:defRPr sz="900"/>
            </a:lvl6pPr>
            <a:lvl7pPr marL="2742415" indent="0">
              <a:buNone/>
              <a:defRPr sz="900"/>
            </a:lvl7pPr>
            <a:lvl8pPr marL="3199484" indent="0">
              <a:buNone/>
              <a:defRPr sz="900"/>
            </a:lvl8pPr>
            <a:lvl9pPr marL="3656552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3D412-70D1-41B8-82FA-BCBAAC47C71D}" type="datetimeFigureOut">
              <a:rPr lang="es-CL" altLang="es-VE" smtClean="0"/>
              <a:pPr>
                <a:defRPr/>
              </a:pPr>
              <a:t>18-06-2019</a:t>
            </a:fld>
            <a:endParaRPr lang="es-CL" altLang="es-VE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13414-6857-4150-B7DA-88340B1F015F}" type="slidenum">
              <a:rPr lang="es-CL" altLang="es-VE"/>
              <a:pPr>
                <a:defRPr/>
              </a:pPr>
              <a:t>‹Nº›</a:t>
            </a:fld>
            <a:endParaRPr lang="es-CL" altLang="es-VE"/>
          </a:p>
        </p:txBody>
      </p:sp>
    </p:spTree>
    <p:extLst>
      <p:ext uri="{BB962C8B-B14F-4D97-AF65-F5344CB8AC3E}">
        <p14:creationId xmlns:p14="http://schemas.microsoft.com/office/powerpoint/2010/main" val="736820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NTERIOR.jpg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74" t="85749"/>
          <a:stretch/>
        </p:blipFill>
        <p:spPr bwMode="auto">
          <a:xfrm>
            <a:off x="7020272" y="6210402"/>
            <a:ext cx="2123728" cy="66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rma libre 2"/>
          <p:cNvSpPr/>
          <p:nvPr userDrawn="1"/>
        </p:nvSpPr>
        <p:spPr>
          <a:xfrm>
            <a:off x="800100" y="514350"/>
            <a:ext cx="4629150" cy="3886200"/>
          </a:xfrm>
          <a:custGeom>
            <a:avLst/>
            <a:gdLst>
              <a:gd name="connsiteX0" fmla="*/ 2800350 w 4629150"/>
              <a:gd name="connsiteY0" fmla="*/ 0 h 3886200"/>
              <a:gd name="connsiteX1" fmla="*/ 0 w 4629150"/>
              <a:gd name="connsiteY1" fmla="*/ 2952750 h 3886200"/>
              <a:gd name="connsiteX2" fmla="*/ 3067050 w 4629150"/>
              <a:gd name="connsiteY2" fmla="*/ 3886200 h 3886200"/>
              <a:gd name="connsiteX3" fmla="*/ 4629150 w 4629150"/>
              <a:gd name="connsiteY3" fmla="*/ 2324100 h 3886200"/>
              <a:gd name="connsiteX4" fmla="*/ 4533900 w 4629150"/>
              <a:gd name="connsiteY4" fmla="*/ 2190750 h 3886200"/>
              <a:gd name="connsiteX5" fmla="*/ 2800350 w 4629150"/>
              <a:gd name="connsiteY5" fmla="*/ 0 h 38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9150" h="3886200">
                <a:moveTo>
                  <a:pt x="2800350" y="0"/>
                </a:moveTo>
                <a:lnTo>
                  <a:pt x="0" y="2952750"/>
                </a:lnTo>
                <a:lnTo>
                  <a:pt x="3067050" y="3886200"/>
                </a:lnTo>
                <a:lnTo>
                  <a:pt x="4629150" y="2324100"/>
                </a:lnTo>
                <a:lnTo>
                  <a:pt x="4533900" y="2190750"/>
                </a:lnTo>
                <a:lnTo>
                  <a:pt x="28003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814" r:id="rId12"/>
    <p:sldLayoutId id="2147483815" r:id="rId13"/>
  </p:sldLayoutIdLst>
  <p:timing>
    <p:tnLst>
      <p:par>
        <p:cTn id="1" dur="indefinite" restart="never" nodeType="tmRoot"/>
      </p:par>
    </p:tnLst>
  </p:timing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3880" indent="-228536" algn="l" defTabSz="91413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48" indent="-228536" algn="l" defTabSz="91413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18" indent="-228536" algn="l" defTabSz="91413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88" indent="-228536" algn="l" defTabSz="91413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8" algn="l" defTabSz="914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7" algn="l" defTabSz="914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08" algn="l" defTabSz="914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76" algn="l" defTabSz="914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44" algn="l" defTabSz="914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15" algn="l" defTabSz="914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84" algn="l" defTabSz="914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52" algn="l" defTabSz="914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e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emf"/><Relationship Id="rId5" Type="http://schemas.openxmlformats.org/officeDocument/2006/relationships/hyperlink" Target="https://republica.gt/2019/05/18/epidemia-sarampion-rubeola-aeropuerto-guatemala/" TargetMode="Externa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tiff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jp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ollag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97" y="-1"/>
            <a:ext cx="9464239" cy="370682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96" y="261681"/>
            <a:ext cx="9188296" cy="6890290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179512" y="3140968"/>
            <a:ext cx="2082342" cy="646250"/>
            <a:chOff x="179512" y="3140968"/>
            <a:chExt cx="2082342" cy="646250"/>
          </a:xfrm>
        </p:grpSpPr>
        <p:sp>
          <p:nvSpPr>
            <p:cNvPr id="3" name="CuadroTexto 2"/>
            <p:cNvSpPr txBox="1"/>
            <p:nvPr/>
          </p:nvSpPr>
          <p:spPr>
            <a:xfrm>
              <a:off x="179512" y="3140968"/>
              <a:ext cx="1929942" cy="493850"/>
            </a:xfrm>
            <a:prstGeom prst="rect">
              <a:avLst/>
            </a:prstGeom>
            <a:solidFill>
              <a:srgbClr val="0A5587"/>
            </a:solidFill>
          </p:spPr>
          <p:txBody>
            <a:bodyPr wrap="square" rtlCol="0">
              <a:spAutoFit/>
            </a:bodyPr>
            <a:lstStyle/>
            <a:p>
              <a:endParaRPr lang="es-GT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265794" y="3293368"/>
              <a:ext cx="1996060" cy="493850"/>
            </a:xfrm>
            <a:prstGeom prst="rect">
              <a:avLst/>
            </a:prstGeom>
            <a:solidFill>
              <a:srgbClr val="0A5587"/>
            </a:solidFill>
          </p:spPr>
          <p:txBody>
            <a:bodyPr wrap="square" rtlCol="0">
              <a:spAutoFit/>
            </a:bodyPr>
            <a:lstStyle/>
            <a:p>
              <a:endParaRPr lang="es-GT"/>
            </a:p>
          </p:txBody>
        </p:sp>
      </p:grpSp>
      <p:sp>
        <p:nvSpPr>
          <p:cNvPr id="10" name="Título 1"/>
          <p:cNvSpPr>
            <a:spLocks noGrp="1"/>
          </p:cNvSpPr>
          <p:nvPr>
            <p:ph type="ctrTitle"/>
          </p:nvPr>
        </p:nvSpPr>
        <p:spPr>
          <a:xfrm>
            <a:off x="265794" y="3906983"/>
            <a:ext cx="8770702" cy="1808326"/>
          </a:xfrm>
        </p:spPr>
        <p:txBody>
          <a:bodyPr>
            <a:normAutofit fontScale="90000"/>
          </a:bodyPr>
          <a:lstStyle/>
          <a:p>
            <a:r>
              <a:rPr lang="es-ES" sz="2600" b="1" dirty="0" smtClean="0">
                <a:solidFill>
                  <a:srgbClr val="1F497D"/>
                </a:solidFill>
                <a:latin typeface="Myriad Pro"/>
                <a:cs typeface="Myriad Pro"/>
              </a:rPr>
              <a:t/>
            </a:r>
            <a:br>
              <a:rPr lang="es-ES" sz="2600" b="1" dirty="0" smtClean="0">
                <a:solidFill>
                  <a:srgbClr val="1F497D"/>
                </a:solidFill>
                <a:latin typeface="Myriad Pro"/>
                <a:cs typeface="Myriad Pro"/>
              </a:rPr>
            </a:br>
            <a:r>
              <a:rPr lang="es-ES" sz="2600" b="1" dirty="0" smtClean="0">
                <a:solidFill>
                  <a:srgbClr val="1F497D"/>
                </a:solidFill>
                <a:latin typeface="Myriad Pro"/>
                <a:cs typeface="Myriad Pro"/>
              </a:rPr>
              <a:t/>
            </a:r>
            <a:br>
              <a:rPr lang="es-ES" sz="2600" b="1" dirty="0" smtClean="0">
                <a:solidFill>
                  <a:srgbClr val="1F497D"/>
                </a:solidFill>
                <a:latin typeface="Myriad Pro"/>
                <a:cs typeface="Myriad Pro"/>
              </a:rPr>
            </a:br>
            <a:r>
              <a:rPr lang="es-ES" sz="2600" b="1" dirty="0" smtClean="0">
                <a:solidFill>
                  <a:srgbClr val="1F497D"/>
                </a:solidFill>
                <a:latin typeface="Myriad Pro"/>
                <a:cs typeface="Myriad Pro"/>
              </a:rPr>
              <a:t>Taller de Presupuesto Abierto 2020-2024</a:t>
            </a:r>
            <a:br>
              <a:rPr lang="es-ES" sz="2600" b="1" dirty="0" smtClean="0">
                <a:solidFill>
                  <a:srgbClr val="1F497D"/>
                </a:solidFill>
                <a:latin typeface="Myriad Pro"/>
                <a:cs typeface="Myriad Pro"/>
              </a:rPr>
            </a:br>
            <a:r>
              <a:rPr lang="es-ES" sz="2600" b="1" dirty="0" smtClean="0">
                <a:solidFill>
                  <a:srgbClr val="1F497D"/>
                </a:solidFill>
                <a:latin typeface="Myriad Pro"/>
                <a:cs typeface="Myriad Pro"/>
              </a:rPr>
              <a:t/>
            </a:r>
            <a:br>
              <a:rPr lang="es-ES" sz="2600" b="1" dirty="0" smtClean="0">
                <a:solidFill>
                  <a:srgbClr val="1F497D"/>
                </a:solidFill>
                <a:latin typeface="Myriad Pro"/>
                <a:cs typeface="Myriad Pro"/>
              </a:rPr>
            </a:br>
            <a:r>
              <a:rPr lang="es-ES" sz="2600" b="1" dirty="0" smtClean="0">
                <a:solidFill>
                  <a:srgbClr val="1F497D"/>
                </a:solidFill>
                <a:latin typeface="Myriad Pro"/>
                <a:cs typeface="Myriad Pro"/>
              </a:rPr>
              <a:t>18 de junio del 2019</a:t>
            </a:r>
            <a:r>
              <a:rPr lang="es-ES" sz="2600" b="1" dirty="0">
                <a:solidFill>
                  <a:srgbClr val="1F497D"/>
                </a:solidFill>
                <a:latin typeface="Myriad Pro"/>
                <a:cs typeface="Myriad Pro"/>
              </a:rPr>
              <a:t/>
            </a:r>
            <a:br>
              <a:rPr lang="es-ES" sz="2600" b="1" dirty="0">
                <a:solidFill>
                  <a:srgbClr val="1F497D"/>
                </a:solidFill>
                <a:latin typeface="Myriad Pro"/>
                <a:cs typeface="Myriad Pro"/>
              </a:rPr>
            </a:br>
            <a:r>
              <a:rPr lang="es-ES" sz="2600" b="1" dirty="0">
                <a:solidFill>
                  <a:srgbClr val="1F497D"/>
                </a:solidFill>
                <a:latin typeface="Myriad Pro"/>
                <a:cs typeface="Myriad Pro"/>
              </a:rPr>
              <a:t/>
            </a:r>
            <a:br>
              <a:rPr lang="es-ES" sz="2600" b="1" dirty="0">
                <a:solidFill>
                  <a:srgbClr val="1F497D"/>
                </a:solidFill>
                <a:latin typeface="Myriad Pro"/>
                <a:cs typeface="Myriad Pro"/>
              </a:rPr>
            </a:br>
            <a:endParaRPr lang="es-ES" sz="4000" b="1" dirty="0">
              <a:solidFill>
                <a:srgbClr val="1F497D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53372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ítulo 1"/>
          <p:cNvSpPr txBox="1">
            <a:spLocks/>
          </p:cNvSpPr>
          <p:nvPr/>
        </p:nvSpPr>
        <p:spPr>
          <a:xfrm>
            <a:off x="0" y="72555"/>
            <a:ext cx="8712968" cy="79390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1"/>
            <a:r>
              <a:rPr lang="es-ES" sz="3200" b="1" dirty="0" smtClean="0">
                <a:solidFill>
                  <a:schemeClr val="bg1"/>
                </a:solidFill>
              </a:rPr>
              <a:t>Anteproyecto de Presupuesto 2020</a:t>
            </a:r>
            <a:endParaRPr lang="es-GT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096809"/>
              </p:ext>
            </p:extLst>
          </p:nvPr>
        </p:nvGraphicFramePr>
        <p:xfrm>
          <a:off x="470508" y="1556792"/>
          <a:ext cx="8496944" cy="2807970"/>
        </p:xfrm>
        <a:graphic>
          <a:graphicData uri="http://schemas.openxmlformats.org/drawingml/2006/table">
            <a:tbl>
              <a:tblPr/>
              <a:tblGrid>
                <a:gridCol w="1584176">
                  <a:extLst>
                    <a:ext uri="{9D8B030D-6E8A-4147-A177-3AD203B41FA5}">
                      <a16:colId xmlns="" xmlns:a16="http://schemas.microsoft.com/office/drawing/2014/main" val="142385723"/>
                    </a:ext>
                  </a:extLst>
                </a:gridCol>
                <a:gridCol w="4248472">
                  <a:extLst>
                    <a:ext uri="{9D8B030D-6E8A-4147-A177-3AD203B41FA5}">
                      <a16:colId xmlns="" xmlns:a16="http://schemas.microsoft.com/office/drawing/2014/main" val="1098945582"/>
                    </a:ext>
                  </a:extLst>
                </a:gridCol>
                <a:gridCol w="2664296">
                  <a:extLst>
                    <a:ext uri="{9D8B030D-6E8A-4147-A177-3AD203B41FA5}">
                      <a16:colId xmlns="" xmlns:a16="http://schemas.microsoft.com/office/drawing/2014/main" val="387312443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Grupo de gasto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48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Descripción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48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48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411497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Grupo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000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20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Servicios Personales</a:t>
                      </a:r>
                      <a:endParaRPr lang="es-GT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Q        10,663,200.00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358840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Grupo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100*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20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Servicios No Personales</a:t>
                      </a:r>
                      <a:endParaRPr lang="es-GT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Q          8,290,500.00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399939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Grupo 200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20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Materiales y Suministros</a:t>
                      </a:r>
                      <a:endParaRPr lang="es-GT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Q             217,900.00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255826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Grupo 300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20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Propiedad, Planta, Equipo e Intangibles</a:t>
                      </a:r>
                      <a:endParaRPr lang="es-GT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Q                60,000.00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759134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Grupo 400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GT" sz="20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Transferencias corrientes</a:t>
                      </a:r>
                      <a:endParaRPr lang="es-GT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Q             128,400.00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81937043"/>
                  </a:ext>
                </a:extLst>
              </a:tr>
              <a:tr h="32385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48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 Q     19,360,000.00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48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81842118"/>
                  </a:ext>
                </a:extLst>
              </a:tr>
            </a:tbl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452760" y="4797152"/>
            <a:ext cx="8532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GT" sz="1400" dirty="0" smtClean="0"/>
              <a:t>* Incluye Q 4,250,000 (Fuente: 5</a:t>
            </a:r>
            <a:r>
              <a:rPr lang="es-ES" sz="1400" dirty="0" smtClean="0"/>
              <a:t>3- Disminución </a:t>
            </a:r>
            <a:r>
              <a:rPr lang="es-ES" sz="1400" dirty="0"/>
              <a:t>de caja y bancos de colocaciones </a:t>
            </a:r>
            <a:r>
              <a:rPr lang="es-ES" sz="1400" dirty="0" smtClean="0"/>
              <a:t>externas)</a:t>
            </a:r>
            <a:r>
              <a:rPr lang="es-GT" sz="1400" dirty="0" smtClean="0"/>
              <a:t> de arrastre del 2019 para la terminación de los </a:t>
            </a:r>
            <a:r>
              <a:rPr lang="es-ES" sz="1400" dirty="0"/>
              <a:t>ESTUDIOS DE PREFACTIBILIDAD METRO SUBTERRANEO CIUDAD DE GUATEMALA EN EL MARCO DEL PROYECTO DE ALIANZAS PARA EL DESARROLLO DE INFRAESTRUCTURA ECONOMICA: “SISTEMA DE TRANSPORTE PUBLICO MASIVO DEL EJE ORIENTE – OCCIDENTE DEL ÁREA METROPOLITANA DE GUATEMALA</a:t>
            </a:r>
            <a:r>
              <a:rPr lang="es-ES" sz="1400" dirty="0" smtClean="0"/>
              <a:t>”</a:t>
            </a:r>
            <a:r>
              <a:rPr lang="es-GT" sz="1400" dirty="0" smtClean="0"/>
              <a:t>; Q 10,000.00 (Fuente </a:t>
            </a:r>
            <a:r>
              <a:rPr lang="es-ES" sz="1400" dirty="0" smtClean="0"/>
              <a:t>31- </a:t>
            </a:r>
            <a:r>
              <a:rPr lang="es-ES" sz="1400" dirty="0"/>
              <a:t>Ingresos </a:t>
            </a:r>
            <a:r>
              <a:rPr lang="es-ES" sz="1400" dirty="0" smtClean="0"/>
              <a:t>propios); Q 100,000 (Fuente: 32- </a:t>
            </a:r>
            <a:r>
              <a:rPr lang="es-ES" sz="1400" dirty="0"/>
              <a:t>Disminución de caja y bancos de ingresos </a:t>
            </a:r>
            <a:r>
              <a:rPr lang="es-ES" sz="1400" dirty="0" smtClean="0"/>
              <a:t>propios).</a:t>
            </a:r>
            <a:endParaRPr lang="es-ES" sz="1400" dirty="0"/>
          </a:p>
          <a:p>
            <a:pPr algn="just"/>
            <a:r>
              <a:rPr lang="es-ES" sz="1400" dirty="0"/>
              <a:t>	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68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257172"/>
              </p:ext>
            </p:extLst>
          </p:nvPr>
        </p:nvGraphicFramePr>
        <p:xfrm>
          <a:off x="251521" y="1916832"/>
          <a:ext cx="8496945" cy="1567088"/>
        </p:xfrm>
        <a:graphic>
          <a:graphicData uri="http://schemas.openxmlformats.org/drawingml/2006/table">
            <a:tbl>
              <a:tblPr/>
              <a:tblGrid>
                <a:gridCol w="1034297">
                  <a:extLst>
                    <a:ext uri="{9D8B030D-6E8A-4147-A177-3AD203B41FA5}">
                      <a16:colId xmlns="" xmlns:a16="http://schemas.microsoft.com/office/drawing/2014/main" val="1524436281"/>
                    </a:ext>
                  </a:extLst>
                </a:gridCol>
                <a:gridCol w="1681939">
                  <a:extLst>
                    <a:ext uri="{9D8B030D-6E8A-4147-A177-3AD203B41FA5}">
                      <a16:colId xmlns="" xmlns:a16="http://schemas.microsoft.com/office/drawing/2014/main" val="3730221807"/>
                    </a:ext>
                  </a:extLst>
                </a:gridCol>
                <a:gridCol w="1184000">
                  <a:extLst>
                    <a:ext uri="{9D8B030D-6E8A-4147-A177-3AD203B41FA5}">
                      <a16:colId xmlns="" xmlns:a16="http://schemas.microsoft.com/office/drawing/2014/main" val="1865844876"/>
                    </a:ext>
                  </a:extLst>
                </a:gridCol>
                <a:gridCol w="1044706">
                  <a:extLst>
                    <a:ext uri="{9D8B030D-6E8A-4147-A177-3AD203B41FA5}">
                      <a16:colId xmlns="" xmlns:a16="http://schemas.microsoft.com/office/drawing/2014/main" val="343675275"/>
                    </a:ext>
                  </a:extLst>
                </a:gridCol>
                <a:gridCol w="1044706">
                  <a:extLst>
                    <a:ext uri="{9D8B030D-6E8A-4147-A177-3AD203B41FA5}">
                      <a16:colId xmlns="" xmlns:a16="http://schemas.microsoft.com/office/drawing/2014/main" val="4111419050"/>
                    </a:ext>
                  </a:extLst>
                </a:gridCol>
                <a:gridCol w="1114353">
                  <a:extLst>
                    <a:ext uri="{9D8B030D-6E8A-4147-A177-3AD203B41FA5}">
                      <a16:colId xmlns="" xmlns:a16="http://schemas.microsoft.com/office/drawing/2014/main" val="3658408340"/>
                    </a:ext>
                  </a:extLst>
                </a:gridCol>
                <a:gridCol w="1392944">
                  <a:extLst>
                    <a:ext uri="{9D8B030D-6E8A-4147-A177-3AD203B41FA5}">
                      <a16:colId xmlns="" xmlns:a16="http://schemas.microsoft.com/office/drawing/2014/main" val="3345770126"/>
                    </a:ext>
                  </a:extLst>
                </a:gridCol>
              </a:tblGrid>
              <a:tr h="7200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Grupo</a:t>
                      </a:r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 de </a:t>
                      </a:r>
                      <a:r>
                        <a:rPr lang="en-US" sz="11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gasto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48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Descripción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486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GT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Año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4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48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2308271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48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48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2020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48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2021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48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2022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48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2023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48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2024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48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47807326"/>
                  </a:ext>
                </a:extLst>
              </a:tr>
              <a:tr h="1604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Grupo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000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Servicios Personales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Q      10,663,200 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Q      10,663,200 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Q      10,663,200 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Q      10,663,200 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Q      10,663,200 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6554094"/>
                  </a:ext>
                </a:extLst>
              </a:tr>
              <a:tr h="1604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Grupo 100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Servicios No Personales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Q         8,290,500 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Q         3,930,500 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Q         3,930,500 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Q         3,930,500 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Q         3,930,500 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3951399"/>
                  </a:ext>
                </a:extLst>
              </a:tr>
              <a:tr h="1604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Grupo 200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Materiales y Suministros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Q            217,900 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Q            217,900 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Q            217,900 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Q            217,900 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Q            217,900 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3113580"/>
                  </a:ext>
                </a:extLst>
              </a:tr>
              <a:tr h="1676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Grupo 300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Propiedad, Planta, Equipo e Intangibles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Q              60,000 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Q              60,000 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Q              60,000 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Q              60,000 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Q              60,000 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78790247"/>
                  </a:ext>
                </a:extLst>
              </a:tr>
              <a:tr h="1604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Grupo 400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Transferencias corrientes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Q            128,400 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Q            128,400 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Q            128,400 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Q            128,400 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Q            128,400 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42252256"/>
                  </a:ext>
                </a:extLst>
              </a:tr>
              <a:tr h="16040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TOTAL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48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 Q    19,360,000 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48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 Q    15,000,000 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48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 Q    15,000,000 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48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 Q    15,000,000 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48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 Q    15,000,000 </a:t>
                      </a:r>
                    </a:p>
                  </a:txBody>
                  <a:tcPr marL="7291" marR="7291" marT="72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548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98392317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251521" y="4011072"/>
            <a:ext cx="8532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GT" sz="1400" dirty="0" smtClean="0"/>
              <a:t>* Ajustado al Techo Presupuestario Multianual 2019-2023, de acuerdo al Oficio No. DF-SOECT-FGAI-1632-2018, de fecha 29 de junio de 2018, recibido el 4 de julio del  2018 del Ministerio de Finanzas Públicas.</a:t>
            </a:r>
            <a:endParaRPr lang="en-US" sz="1400" dirty="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0" y="72555"/>
            <a:ext cx="8712968" cy="79390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1"/>
            <a:r>
              <a:rPr lang="es-ES" sz="2400" b="1" dirty="0" smtClean="0">
                <a:solidFill>
                  <a:schemeClr val="bg1"/>
                </a:solidFill>
              </a:rPr>
              <a:t>Anteproyecto de Presupuesto Multianual 2020 – 2024*</a:t>
            </a:r>
            <a:endParaRPr lang="es-GT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27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/>
          <p:cNvSpPr txBox="1">
            <a:spLocks/>
          </p:cNvSpPr>
          <p:nvPr/>
        </p:nvSpPr>
        <p:spPr>
          <a:xfrm>
            <a:off x="23459" y="42808"/>
            <a:ext cx="9120542" cy="649889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 fontScale="70000" lnSpcReduction="20000"/>
          </a:bodyPr>
          <a:lstStyle>
            <a:lvl1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1" indent="0">
              <a:lnSpc>
                <a:spcPct val="110000"/>
              </a:lnSpc>
            </a:pPr>
            <a:r>
              <a:rPr lang="es-ES_tradnl" sz="3000" b="1" dirty="0" smtClean="0">
                <a:solidFill>
                  <a:schemeClr val="bg1"/>
                </a:solidFill>
                <a:latin typeface="PT Sans Narrow"/>
                <a:cs typeface="PT Sans Narrow"/>
              </a:rPr>
              <a:t>Organismos internacionales resaltan la importancia de las </a:t>
            </a:r>
            <a:r>
              <a:rPr lang="es-ES_tradnl" sz="3000" b="1" dirty="0" err="1" smtClean="0">
                <a:solidFill>
                  <a:schemeClr val="bg1"/>
                </a:solidFill>
                <a:latin typeface="PT Sans Narrow"/>
                <a:cs typeface="PT Sans Narrow"/>
              </a:rPr>
              <a:t>APPs</a:t>
            </a:r>
            <a:endParaRPr lang="es-ES" sz="1700" dirty="0">
              <a:solidFill>
                <a:schemeClr val="bg1"/>
              </a:solidFill>
              <a:latin typeface="PT Sans Narrow"/>
              <a:cs typeface="PT Sans Narrow"/>
            </a:endParaRPr>
          </a:p>
        </p:txBody>
      </p:sp>
      <p:pic>
        <p:nvPicPr>
          <p:cNvPr id="3074" name="Picture 2" descr="https://pbs.twimg.com/media/D6J5Qp2WkAAh5qF.jpg:l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07" y="2514471"/>
            <a:ext cx="3280350" cy="328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28738" t="32990" r="26769" b="43700"/>
          <a:stretch/>
        </p:blipFill>
        <p:spPr>
          <a:xfrm>
            <a:off x="4067944" y="3357860"/>
            <a:ext cx="4844369" cy="158620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201023" y="5232102"/>
            <a:ext cx="4572000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s-ES_tradnl" sz="1600" dirty="0" smtClean="0">
                <a:ea typeface="MS Mincho"/>
                <a:cs typeface="Times New Roman" panose="02020603050405020304" pitchFamily="18" charset="0"/>
              </a:rPr>
              <a:t>Gu</a:t>
            </a:r>
            <a:r>
              <a:rPr lang="es-ES_tradnl" sz="1600" i="1" dirty="0" smtClean="0">
                <a:ea typeface="MS Mincho"/>
                <a:cs typeface="Times New Roman" panose="02020603050405020304" pitchFamily="18" charset="0"/>
              </a:rPr>
              <a:t>atemala </a:t>
            </a:r>
            <a:r>
              <a:rPr lang="es-ES_tradnl" sz="1600" i="1">
                <a:ea typeface="MS Mincho"/>
                <a:cs typeface="Times New Roman" panose="02020603050405020304" pitchFamily="18" charset="0"/>
              </a:rPr>
              <a:t>está </a:t>
            </a:r>
            <a:r>
              <a:rPr lang="es-ES_tradnl" sz="1600" i="1" smtClean="0">
                <a:ea typeface="MS Mincho"/>
                <a:cs typeface="Times New Roman" panose="02020603050405020304" pitchFamily="18" charset="0"/>
              </a:rPr>
              <a:t>calificada </a:t>
            </a:r>
            <a:r>
              <a:rPr lang="es-ES_tradnl" sz="1600" i="1" dirty="0">
                <a:ea typeface="MS Mincho"/>
                <a:cs typeface="Times New Roman" panose="02020603050405020304" pitchFamily="18" charset="0"/>
              </a:rPr>
              <a:t>con 74 puntos sobre 100 y se ubica en la posición 5 de 21 países de América y El </a:t>
            </a:r>
            <a:r>
              <a:rPr lang="es-ES_tradnl" sz="1600" i="1" dirty="0" smtClean="0">
                <a:ea typeface="MS Mincho"/>
                <a:cs typeface="Times New Roman" panose="02020603050405020304" pitchFamily="18" charset="0"/>
              </a:rPr>
              <a:t>Caribe y en primer Lugar en Centroamérica, destacando la institucionalidad. </a:t>
            </a:r>
            <a:endParaRPr lang="en-US" sz="1600" dirty="0"/>
          </a:p>
        </p:txBody>
      </p:sp>
      <p:sp>
        <p:nvSpPr>
          <p:cNvPr id="4" name="Rectángulo 3"/>
          <p:cNvSpPr/>
          <p:nvPr/>
        </p:nvSpPr>
        <p:spPr>
          <a:xfrm>
            <a:off x="4067944" y="1171064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solidFill>
                  <a:srgbClr val="222222"/>
                </a:solidFill>
                <a:latin typeface="Lato"/>
              </a:rPr>
              <a:t>El </a:t>
            </a:r>
            <a:r>
              <a:rPr lang="es-ES" b="1" dirty="0">
                <a:solidFill>
                  <a:srgbClr val="222222"/>
                </a:solidFill>
                <a:latin typeface="Lato"/>
              </a:rPr>
              <a:t>informe </a:t>
            </a:r>
            <a:r>
              <a:rPr lang="es-ES" b="1" dirty="0" err="1">
                <a:solidFill>
                  <a:srgbClr val="222222"/>
                </a:solidFill>
                <a:latin typeface="Lato"/>
              </a:rPr>
              <a:t>Infrascopio</a:t>
            </a:r>
            <a:r>
              <a:rPr lang="es-ES" b="1" dirty="0">
                <a:solidFill>
                  <a:srgbClr val="222222"/>
                </a:solidFill>
                <a:latin typeface="Lato"/>
              </a:rPr>
              <a:t> 2019: “Evaluando el entorno para las asociaciones público-privadas en América Latina y el Caribe”</a:t>
            </a:r>
            <a:r>
              <a:rPr lang="es-ES" dirty="0">
                <a:solidFill>
                  <a:srgbClr val="222222"/>
                </a:solidFill>
                <a:latin typeface="Lato"/>
              </a:rPr>
              <a:t>, advierte en </a:t>
            </a:r>
            <a:r>
              <a:rPr lang="es-ES" dirty="0">
                <a:solidFill>
                  <a:srgbClr val="00339B"/>
                </a:solidFill>
                <a:latin typeface="Lato"/>
                <a:hlinkClick r:id="rId5"/>
              </a:rPr>
              <a:t>Guatemala</a:t>
            </a:r>
            <a:r>
              <a:rPr lang="es-ES" dirty="0">
                <a:solidFill>
                  <a:srgbClr val="222222"/>
                </a:solidFill>
                <a:latin typeface="Lato"/>
              </a:rPr>
              <a:t> un panorama favorable para desarrollar proyectos de Alianzas Público Privadas (APP).</a:t>
            </a:r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023" y="763100"/>
            <a:ext cx="1255500" cy="33756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1319" y="707810"/>
            <a:ext cx="1325250" cy="448140"/>
          </a:xfrm>
          <a:prstGeom prst="rect">
            <a:avLst/>
          </a:prstGeom>
        </p:spPr>
      </p:pic>
      <p:pic>
        <p:nvPicPr>
          <p:cNvPr id="3076" name="Picture 4" descr="Resultado de imagen para fondo monetario internacion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1620964" cy="101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37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it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736247"/>
            <a:ext cx="1227088" cy="997009"/>
          </a:xfrm>
          <a:prstGeom prst="rect">
            <a:avLst/>
          </a:prstGeom>
        </p:spPr>
      </p:pic>
      <p:pic>
        <p:nvPicPr>
          <p:cNvPr id="4" name="Picture 3" descr="Faceboo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224079"/>
            <a:ext cx="1278384" cy="1278384"/>
          </a:xfrm>
          <a:prstGeom prst="rect">
            <a:avLst/>
          </a:prstGeom>
        </p:spPr>
      </p:pic>
      <p:pic>
        <p:nvPicPr>
          <p:cNvPr id="5" name="Picture 4" descr="www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72816"/>
            <a:ext cx="2023425" cy="12961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31840" y="2062589"/>
            <a:ext cx="5985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www.agenciadealianzas.gob.gt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3131840" y="3574757"/>
            <a:ext cx="3749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/</a:t>
            </a:r>
            <a:r>
              <a:rPr lang="en-US" sz="3600" dirty="0" err="1" smtClean="0"/>
              <a:t>agenciadealianzas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3131840" y="4726885"/>
            <a:ext cx="4111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@</a:t>
            </a:r>
            <a:r>
              <a:rPr lang="en-US" sz="3600" dirty="0" err="1" smtClean="0"/>
              <a:t>ANADIEGuatemala</a:t>
            </a:r>
            <a:endParaRPr lang="en-US" sz="3600" dirty="0"/>
          </a:p>
        </p:txBody>
      </p:sp>
      <p:pic>
        <p:nvPicPr>
          <p:cNvPr id="2" name="Imagen 1" descr="PRESENTACION CIERR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9258445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51520" y="42807"/>
            <a:ext cx="8892480" cy="62711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s-GT" sz="3600" b="1" dirty="0" smtClean="0">
                <a:solidFill>
                  <a:schemeClr val="bg1"/>
                </a:solidFill>
                <a:latin typeface="Arial Narrow"/>
                <a:cs typeface="Arial Narrow"/>
              </a:rPr>
              <a:t>Creación de la Agencia</a:t>
            </a:r>
            <a:endParaRPr lang="es-ES" sz="36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CuadroTexto 17"/>
          <p:cNvSpPr txBox="1">
            <a:spLocks noChangeArrowheads="1"/>
          </p:cNvSpPr>
          <p:nvPr/>
        </p:nvSpPr>
        <p:spPr bwMode="auto">
          <a:xfrm>
            <a:off x="251520" y="738899"/>
            <a:ext cx="3888432" cy="566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VE" sz="3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Fue creada para </a:t>
            </a:r>
            <a:r>
              <a:rPr lang="es-ES" altLang="es-VE" sz="3200" b="1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estructurar</a:t>
            </a:r>
            <a:r>
              <a:rPr lang="es-ES" altLang="es-VE" sz="3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(planificar, estudios de pre y factibilidad), </a:t>
            </a:r>
            <a:r>
              <a:rPr lang="es-ES" altLang="es-VE" sz="3200" b="1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licitar y ejecutar</a:t>
            </a:r>
            <a:r>
              <a:rPr lang="es-ES" altLang="es-VE" sz="3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es-ES" altLang="es-VE" sz="3200" dirty="0">
                <a:solidFill>
                  <a:schemeClr val="tx2"/>
                </a:solidFill>
                <a:latin typeface="Arial Narrow" panose="020B0606020202030204" pitchFamily="34" charset="0"/>
              </a:rPr>
              <a:t>proyectos bajo la modalidad de </a:t>
            </a:r>
            <a:r>
              <a:rPr lang="es-ES" altLang="es-VE" sz="3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alianza para el desarrollo de infraestructura económica (modelo </a:t>
            </a:r>
            <a:r>
              <a:rPr lang="es-ES" altLang="es-VE" sz="3200" b="1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alianza público-privada</a:t>
            </a:r>
            <a:r>
              <a:rPr lang="es-ES" altLang="es-VE" sz="3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)</a:t>
            </a:r>
            <a:endParaRPr lang="es-ES" altLang="es-VE" sz="36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lvl="2" indent="0" eaLnBrk="1" hangingPunct="1"/>
            <a:endParaRPr lang="es-ES" altLang="es-VE" sz="10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644008" y="1683141"/>
            <a:ext cx="4201606" cy="673672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GT" sz="2400" dirty="0" smtClean="0">
                <a:latin typeface="Futura Bk BT" panose="020B0502020204020303" pitchFamily="34" charset="0"/>
              </a:rPr>
              <a:t>Infraestructura vial</a:t>
            </a:r>
            <a:endParaRPr lang="es-ES" sz="2400" dirty="0">
              <a:latin typeface="Futura Bk BT" panose="020B0502020204020303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660634" y="2481542"/>
            <a:ext cx="4184980" cy="67367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GT" sz="2400" dirty="0" smtClean="0">
                <a:latin typeface="Futura Bk BT" panose="020B0502020204020303" pitchFamily="34" charset="0"/>
              </a:rPr>
              <a:t>Transporte</a:t>
            </a:r>
            <a:endParaRPr lang="es-ES" sz="2400" dirty="0">
              <a:latin typeface="Futura Bk BT" panose="020B0502020204020303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635695" y="5049390"/>
            <a:ext cx="4234856" cy="67367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GT" sz="2400" dirty="0" smtClean="0">
                <a:solidFill>
                  <a:schemeClr val="bg1"/>
                </a:solidFill>
                <a:latin typeface="Futura Bk BT" panose="020B0502020204020303" pitchFamily="34" charset="0"/>
              </a:rPr>
              <a:t>Edificación Pública</a:t>
            </a:r>
            <a:endParaRPr lang="es-ES" sz="2400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644008" y="3332240"/>
            <a:ext cx="4233741" cy="67367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GT" sz="2400" dirty="0" smtClean="0">
                <a:latin typeface="Futura Bk BT" panose="020B0502020204020303" pitchFamily="34" charset="0"/>
              </a:rPr>
              <a:t>Aeropuertos</a:t>
            </a:r>
            <a:endParaRPr lang="es-ES" sz="2400" dirty="0">
              <a:latin typeface="Futura Bk BT" panose="020B0502020204020303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123" y="1684108"/>
            <a:ext cx="674586" cy="67458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183" y="2442612"/>
            <a:ext cx="749307" cy="74930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16" y="5005338"/>
            <a:ext cx="727624" cy="72791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883" y="3322046"/>
            <a:ext cx="683866" cy="68386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7"/>
          <a:srcRect l="82174" t="46434" r="13059" b="49300"/>
          <a:stretch/>
        </p:blipFill>
        <p:spPr>
          <a:xfrm>
            <a:off x="8243139" y="4246607"/>
            <a:ext cx="634610" cy="569521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16" name="Rectángulo 15"/>
          <p:cNvSpPr/>
          <p:nvPr/>
        </p:nvSpPr>
        <p:spPr>
          <a:xfrm>
            <a:off x="4644008" y="4225586"/>
            <a:ext cx="3549876" cy="67367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GT" sz="2400" dirty="0" smtClean="0">
                <a:latin typeface="Futura Bk BT" panose="020B0502020204020303" pitchFamily="34" charset="0"/>
              </a:rPr>
              <a:t>Puertos</a:t>
            </a:r>
            <a:endParaRPr lang="es-ES" sz="2400" dirty="0">
              <a:latin typeface="Futura Bk BT" panose="020B0502020204020303" pitchFamily="34" charset="0"/>
            </a:endParaRPr>
          </a:p>
        </p:txBody>
      </p:sp>
      <p:cxnSp>
        <p:nvCxnSpPr>
          <p:cNvPr id="17" name="Conector recto 16"/>
          <p:cNvCxnSpPr/>
          <p:nvPr/>
        </p:nvCxnSpPr>
        <p:spPr>
          <a:xfrm>
            <a:off x="8079992" y="4556305"/>
            <a:ext cx="227782" cy="0"/>
          </a:xfrm>
          <a:prstGeom prst="line">
            <a:avLst/>
          </a:prstGeom>
          <a:ln w="349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8828988" y="4506868"/>
            <a:ext cx="227782" cy="0"/>
          </a:xfrm>
          <a:prstGeom prst="line">
            <a:avLst/>
          </a:prstGeom>
          <a:ln w="349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/>
          <p:cNvSpPr txBox="1"/>
          <p:nvPr/>
        </p:nvSpPr>
        <p:spPr>
          <a:xfrm>
            <a:off x="4572000" y="124842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b="1" u="sng" dirty="0" smtClean="0">
                <a:solidFill>
                  <a:schemeClr val="tx2"/>
                </a:solidFill>
              </a:rPr>
              <a:t>Principales sectores:</a:t>
            </a:r>
            <a:endParaRPr lang="en-US" b="1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00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1 Título"/>
          <p:cNvSpPr txBox="1">
            <a:spLocks/>
          </p:cNvSpPr>
          <p:nvPr/>
        </p:nvSpPr>
        <p:spPr bwMode="auto">
          <a:xfrm>
            <a:off x="-120486" y="-51171"/>
            <a:ext cx="9361040" cy="82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ES" sz="2400" b="1" dirty="0" smtClean="0">
                <a:solidFill>
                  <a:prstClr val="white"/>
                </a:solidFill>
              </a:rPr>
              <a:t>En construcción un portafolio de </a:t>
            </a:r>
            <a:r>
              <a:rPr lang="es-ES" sz="2800" b="1" dirty="0" smtClean="0">
                <a:solidFill>
                  <a:prstClr val="white"/>
                </a:solidFill>
              </a:rPr>
              <a:t>“proyectos-país”</a:t>
            </a:r>
            <a:r>
              <a:rPr lang="es-ES" sz="2400" b="1" dirty="0" smtClean="0">
                <a:solidFill>
                  <a:prstClr val="white"/>
                </a:solidFill>
              </a:rPr>
              <a:t> bajo el modelo de Alianza Público Privada</a:t>
            </a:r>
            <a:endParaRPr lang="es-ES" sz="2400" b="1" dirty="0">
              <a:solidFill>
                <a:prstClr val="white"/>
              </a:solidFill>
            </a:endParaRPr>
          </a:p>
        </p:txBody>
      </p:sp>
      <p:pic>
        <p:nvPicPr>
          <p:cNvPr id="64" name="Imagen 63">
            <a:extLst>
              <a:ext uri="{FF2B5EF4-FFF2-40B4-BE49-F238E27FC236}">
                <a16:creationId xmlns="" xmlns:a16="http://schemas.microsoft.com/office/drawing/2014/main" id="{07F8B0E0-61E6-0846-8AA2-4BD36A8991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760676"/>
            <a:ext cx="8925901" cy="60846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5" name="object 2"/>
          <p:cNvSpPr/>
          <p:nvPr/>
        </p:nvSpPr>
        <p:spPr>
          <a:xfrm>
            <a:off x="6300192" y="3861048"/>
            <a:ext cx="1942577" cy="11295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6" name="Picture 1" descr="CAE 7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612" y="3725540"/>
            <a:ext cx="1992738" cy="120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Imagen 66"/>
          <p:cNvPicPr>
            <a:picLocks noChangeAspect="1"/>
          </p:cNvPicPr>
          <p:nvPr/>
        </p:nvPicPr>
        <p:blipFill rotWithShape="1">
          <a:blip r:embed="rId6"/>
          <a:srcRect t="-1" r="32175" b="-511"/>
          <a:stretch/>
        </p:blipFill>
        <p:spPr>
          <a:xfrm>
            <a:off x="2703010" y="2060848"/>
            <a:ext cx="1722889" cy="1440160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 rotWithShape="1">
          <a:blip r:embed="rId7"/>
          <a:srcRect l="7869" t="7160" r="13776" b="12831"/>
          <a:stretch/>
        </p:blipFill>
        <p:spPr>
          <a:xfrm>
            <a:off x="5093368" y="2317955"/>
            <a:ext cx="1782888" cy="1137823"/>
          </a:xfrm>
          <a:prstGeom prst="rect">
            <a:avLst/>
          </a:prstGeom>
        </p:spPr>
      </p:pic>
      <p:pic>
        <p:nvPicPr>
          <p:cNvPr id="164" name="Imagen 163"/>
          <p:cNvPicPr>
            <a:picLocks noChangeAspect="1"/>
          </p:cNvPicPr>
          <p:nvPr/>
        </p:nvPicPr>
        <p:blipFill rotWithShape="1">
          <a:blip r:embed="rId8"/>
          <a:srcRect t="35585" b="39373"/>
          <a:stretch/>
        </p:blipFill>
        <p:spPr>
          <a:xfrm>
            <a:off x="1265516" y="3803607"/>
            <a:ext cx="2233671" cy="1124065"/>
          </a:xfrm>
          <a:prstGeom prst="rect">
            <a:avLst/>
          </a:prstGeom>
        </p:spPr>
      </p:pic>
      <p:pic>
        <p:nvPicPr>
          <p:cNvPr id="165" name="Imagen 164"/>
          <p:cNvPicPr>
            <a:picLocks noChangeAspect="1"/>
          </p:cNvPicPr>
          <p:nvPr/>
        </p:nvPicPr>
        <p:blipFill rotWithShape="1">
          <a:blip r:embed="rId9"/>
          <a:srcRect b="70373"/>
          <a:stretch/>
        </p:blipFill>
        <p:spPr>
          <a:xfrm>
            <a:off x="252650" y="2272677"/>
            <a:ext cx="2110570" cy="118310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98401" y="2272677"/>
            <a:ext cx="1579019" cy="119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4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ítulo 1"/>
          <p:cNvSpPr txBox="1">
            <a:spLocks/>
          </p:cNvSpPr>
          <p:nvPr/>
        </p:nvSpPr>
        <p:spPr>
          <a:xfrm>
            <a:off x="251520" y="42807"/>
            <a:ext cx="8712968" cy="79390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" sz="2800" b="1" dirty="0" smtClean="0">
                <a:solidFill>
                  <a:schemeClr val="bg1"/>
                </a:solidFill>
                <a:latin typeface="Arial Narrow"/>
                <a:cs typeface="Arial Narrow"/>
              </a:rPr>
              <a:t>Inversiones estimadas en el Portafolio de Proyectos </a:t>
            </a:r>
            <a:endParaRPr lang="es-ES" sz="28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027BC16F-6DB3-5A49-9772-3DE19A3F70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" t="6719" r="1511"/>
          <a:stretch/>
        </p:blipFill>
        <p:spPr>
          <a:xfrm>
            <a:off x="48996" y="841235"/>
            <a:ext cx="9118015" cy="590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ítulo 1"/>
          <p:cNvSpPr txBox="1">
            <a:spLocks/>
          </p:cNvSpPr>
          <p:nvPr/>
        </p:nvSpPr>
        <p:spPr>
          <a:xfrm>
            <a:off x="251520" y="42807"/>
            <a:ext cx="8712968" cy="79390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" sz="2800" b="1" dirty="0" smtClean="0">
                <a:solidFill>
                  <a:schemeClr val="bg1"/>
                </a:solidFill>
                <a:latin typeface="Arial Narrow"/>
                <a:cs typeface="Arial Narrow"/>
              </a:rPr>
              <a:t>Desarrollo cronológico y próximos pasos de los Proyectos</a:t>
            </a:r>
            <a:endParaRPr lang="es-ES" sz="28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pic>
        <p:nvPicPr>
          <p:cNvPr id="94" name="Imagen 93">
            <a:extLst>
              <a:ext uri="{FF2B5EF4-FFF2-40B4-BE49-F238E27FC236}">
                <a16:creationId xmlns="" xmlns:a16="http://schemas.microsoft.com/office/drawing/2014/main" id="{861554FA-681D-214D-9CFD-6AABAFA297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" y="836712"/>
            <a:ext cx="9041826" cy="583264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4784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ítulo 1"/>
          <p:cNvSpPr txBox="1">
            <a:spLocks/>
          </p:cNvSpPr>
          <p:nvPr/>
        </p:nvSpPr>
        <p:spPr>
          <a:xfrm>
            <a:off x="251520" y="42807"/>
            <a:ext cx="8712968" cy="79390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" sz="2800" b="1" dirty="0" smtClean="0">
                <a:solidFill>
                  <a:schemeClr val="bg1"/>
                </a:solidFill>
                <a:latin typeface="Arial Narrow"/>
                <a:cs typeface="Arial Narrow"/>
              </a:rPr>
              <a:t>Plan Operativo Anual 2020</a:t>
            </a:r>
            <a:endParaRPr lang="es-ES" sz="28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9928F241-CD18-244F-97FB-0C601D8794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/>
          <a:stretch/>
        </p:blipFill>
        <p:spPr>
          <a:xfrm>
            <a:off x="25400" y="980727"/>
            <a:ext cx="9072500" cy="566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6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ítulo 1"/>
          <p:cNvSpPr txBox="1">
            <a:spLocks/>
          </p:cNvSpPr>
          <p:nvPr/>
        </p:nvSpPr>
        <p:spPr>
          <a:xfrm>
            <a:off x="251520" y="42807"/>
            <a:ext cx="8712968" cy="79390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" sz="2800" b="1" dirty="0" smtClean="0">
                <a:solidFill>
                  <a:schemeClr val="bg1"/>
                </a:solidFill>
                <a:latin typeface="Arial Narrow"/>
                <a:cs typeface="Arial Narrow"/>
              </a:rPr>
              <a:t>Plan Operativo Anual 2020</a:t>
            </a:r>
            <a:endParaRPr lang="es-ES" sz="28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8748464" cy="585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8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ítulo 1"/>
          <p:cNvSpPr txBox="1">
            <a:spLocks/>
          </p:cNvSpPr>
          <p:nvPr/>
        </p:nvSpPr>
        <p:spPr>
          <a:xfrm>
            <a:off x="251520" y="42807"/>
            <a:ext cx="8712968" cy="79390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" sz="2800" b="1" dirty="0" smtClean="0">
                <a:solidFill>
                  <a:schemeClr val="bg1"/>
                </a:solidFill>
                <a:latin typeface="Arial Narrow"/>
                <a:cs typeface="Arial Narrow"/>
              </a:rPr>
              <a:t>Acciones de Fortalecimiento Institucional 2020</a:t>
            </a:r>
            <a:endParaRPr lang="es-ES" sz="28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EA56184-F696-5847-AD7C-6A2BA34A31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0"/>
          <a:stretch/>
        </p:blipFill>
        <p:spPr>
          <a:xfrm>
            <a:off x="0" y="908720"/>
            <a:ext cx="9144000" cy="523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/>
          <p:cNvSpPr txBox="1">
            <a:spLocks/>
          </p:cNvSpPr>
          <p:nvPr/>
        </p:nvSpPr>
        <p:spPr>
          <a:xfrm>
            <a:off x="23459" y="42808"/>
            <a:ext cx="9120542" cy="649889"/>
          </a:xfrm>
          <a:prstGeom prst="rect">
            <a:avLst/>
          </a:prstGeom>
          <a:solidFill>
            <a:schemeClr val="tx2"/>
          </a:solidFill>
        </p:spPr>
        <p:txBody>
          <a:bodyPr>
            <a:normAutofit fontScale="85000" lnSpcReduction="10000"/>
          </a:bodyPr>
          <a:lstStyle>
            <a:lvl1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1" indent="0">
              <a:lnSpc>
                <a:spcPct val="110000"/>
              </a:lnSpc>
            </a:pPr>
            <a:r>
              <a:rPr lang="es-ES_tradnl" sz="3000" b="1" dirty="0" smtClean="0">
                <a:solidFill>
                  <a:schemeClr val="bg1"/>
                </a:solidFill>
                <a:latin typeface="PT Sans Narrow"/>
                <a:cs typeface="PT Sans Narrow"/>
              </a:rPr>
              <a:t>Construcción de </a:t>
            </a:r>
            <a:r>
              <a:rPr lang="es-ES_tradnl" sz="3000" b="1" dirty="0">
                <a:solidFill>
                  <a:schemeClr val="bg1"/>
                </a:solidFill>
                <a:latin typeface="PT Sans Narrow"/>
                <a:cs typeface="PT Sans Narrow"/>
              </a:rPr>
              <a:t>un portafolio </a:t>
            </a:r>
            <a:r>
              <a:rPr lang="es-ES_tradnl" sz="3000" b="1" dirty="0" smtClean="0">
                <a:solidFill>
                  <a:schemeClr val="bg1"/>
                </a:solidFill>
                <a:latin typeface="PT Sans Narrow"/>
                <a:cs typeface="PT Sans Narrow"/>
              </a:rPr>
              <a:t>ampliado 2020-2024</a:t>
            </a:r>
            <a:endParaRPr lang="es-ES" sz="1700" dirty="0">
              <a:solidFill>
                <a:schemeClr val="bg1"/>
              </a:solidFill>
              <a:latin typeface="PT Sans Narrow"/>
              <a:cs typeface="PT Sans Narrow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53986DF2-F5A9-BE45-A88D-81DDDA12F2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807510"/>
            <a:ext cx="8990069" cy="600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1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27819</TotalTime>
  <Words>466</Words>
  <Application>Microsoft Office PowerPoint</Application>
  <PresentationFormat>Presentación en pantalla (4:3)</PresentationFormat>
  <Paragraphs>99</Paragraphs>
  <Slides>13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6" baseType="lpstr">
      <vt:lpstr>MS PGothic</vt:lpstr>
      <vt:lpstr>MS PGothic</vt:lpstr>
      <vt:lpstr>Arial</vt:lpstr>
      <vt:lpstr>Arial Narrow</vt:lpstr>
      <vt:lpstr>Calibri</vt:lpstr>
      <vt:lpstr>Cambria</vt:lpstr>
      <vt:lpstr>Futura Bk BT</vt:lpstr>
      <vt:lpstr>Lato</vt:lpstr>
      <vt:lpstr>MS Mincho</vt:lpstr>
      <vt:lpstr>Myriad Pro</vt:lpstr>
      <vt:lpstr>PT Sans Narrow</vt:lpstr>
      <vt:lpstr>Times New Roman</vt:lpstr>
      <vt:lpstr>Tema de Office</vt:lpstr>
      <vt:lpstr>  Taller de Presupuesto Abierto 2020-2024  18 de junio del 2019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>ANADIE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EGL</dc:creator>
  <cp:keywords/>
  <dc:description/>
  <cp:lastModifiedBy>DELL</cp:lastModifiedBy>
  <cp:revision>1156</cp:revision>
  <cp:lastPrinted>2016-09-13T00:02:44Z</cp:lastPrinted>
  <dcterms:created xsi:type="dcterms:W3CDTF">2014-11-12T20:09:53Z</dcterms:created>
  <dcterms:modified xsi:type="dcterms:W3CDTF">2019-06-18T16:03:02Z</dcterms:modified>
  <cp:category/>
</cp:coreProperties>
</file>