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62" r:id="rId5"/>
    <p:sldId id="261" r:id="rId6"/>
    <p:sldId id="313" r:id="rId7"/>
    <p:sldId id="314" r:id="rId8"/>
    <p:sldId id="300" r:id="rId9"/>
    <p:sldId id="303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64" r:id="rId18"/>
    <p:sldId id="265" r:id="rId19"/>
    <p:sldId id="267" r:id="rId20"/>
    <p:sldId id="268" r:id="rId21"/>
    <p:sldId id="269" r:id="rId22"/>
    <p:sldId id="270" r:id="rId23"/>
    <p:sldId id="271" r:id="rId24"/>
    <p:sldId id="274" r:id="rId25"/>
    <p:sldId id="275" r:id="rId26"/>
    <p:sldId id="276" r:id="rId27"/>
    <p:sldId id="277" r:id="rId28"/>
    <p:sldId id="278" r:id="rId29"/>
    <p:sldId id="299" r:id="rId30"/>
    <p:sldId id="263" r:id="rId31"/>
  </p:sldIdLst>
  <p:sldSz cx="9144000" cy="6858000" type="screen4x3"/>
  <p:notesSz cx="7102475" cy="9388475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647AD7D-E019-425B-A86C-339B7EEE78BA}" type="datetimeFigureOut">
              <a:rPr lang="es-GT" smtClean="0"/>
              <a:t>30/08/2019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B0A764A-A3E4-4693-A565-3BE40489881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375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77ED8657-861F-486F-93A1-E7343507FAA9}" type="datetimeFigureOut">
              <a:rPr lang="es-GT" smtClean="0"/>
              <a:pPr/>
              <a:t>30/08/2019</a:t>
            </a:fld>
            <a:endParaRPr lang="es-G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G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C2AA83B-4377-4E0A-8195-F53CFCB093F4}" type="slidenum">
              <a:rPr lang="es-GT" smtClean="0"/>
              <a:pPr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4100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48557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31996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55304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18443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12835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39193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91145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64767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508125" y="1203325"/>
            <a:ext cx="4338638" cy="3254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GT" altLang="es-GT" smtClean="0"/>
          </a:p>
        </p:txBody>
      </p:sp>
      <p:sp>
        <p:nvSpPr>
          <p:cNvPr id="58372" name="3 Marcador de número de diapositiva"/>
          <p:cNvSpPr txBox="1">
            <a:spLocks noGrp="1"/>
          </p:cNvSpPr>
          <p:nvPr/>
        </p:nvSpPr>
        <p:spPr bwMode="auto">
          <a:xfrm>
            <a:off x="4395623" y="9624201"/>
            <a:ext cx="3363295" cy="50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492" tIns="51247" rIns="102492" bIns="51247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F7C92096-D86B-4CD7-AFF0-FD70C413CAD1}" type="slidenum">
              <a:rPr lang="es-GT" altLang="es-GT" sz="1200"/>
              <a:pPr algn="r" eaLnBrk="1" hangingPunct="1"/>
              <a:t>29</a:t>
            </a:fld>
            <a:endParaRPr lang="es-GT" altLang="es-GT" sz="1200" dirty="0"/>
          </a:p>
        </p:txBody>
      </p:sp>
    </p:spTree>
    <p:extLst>
      <p:ext uri="{BB962C8B-B14F-4D97-AF65-F5344CB8AC3E}">
        <p14:creationId xmlns:p14="http://schemas.microsoft.com/office/powerpoint/2010/main" val="429152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34197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5280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69405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17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182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18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1855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19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267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20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55154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A83B-4377-4E0A-8195-F53CFCB093F4}" type="slidenum">
              <a:rPr lang="es-GT" smtClean="0"/>
              <a:pPr/>
              <a:t>21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5232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4AE55-9AC5-416C-A20C-70CEB48A6E0E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D6F3-0DFD-46E2-85E2-2FF5FB840E35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8D7D-79FA-4C6E-BFC1-82A78C322101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9EAE-ED8F-4BF3-9DCA-70D1DCAA7596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1153-49E7-4307-AAFC-E017C695AA95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63E5-21FE-452A-8313-4E8B7EA8694B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C3E0-027C-44C6-ABBA-DEF903184007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10B2-3259-40DE-9448-E8814809AFF8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BBBA-30E2-481C-9E88-B8B8E330DCB3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29526-CD03-461D-9A2C-E83851C765DB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220BC-ED8C-46DA-96D4-171C3ADF481E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382A-207B-464B-9121-7AFC47438297}" type="datetime1">
              <a:rPr lang="es-GT" smtClean="0"/>
              <a:pPr/>
              <a:t>30/08/2019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4370-E77B-45A6-B5E6-BBAB05971764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cermeno\Desktop\CERMEÑO\1.A. CATALOGO\LOGOTIPO OFICIAL SCEP 2018\power point 2019\port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6"/>
          <p:cNvSpPr/>
          <p:nvPr/>
        </p:nvSpPr>
        <p:spPr>
          <a:xfrm>
            <a:off x="147638" y="2249488"/>
            <a:ext cx="4137025" cy="723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Puestos de Salud</a:t>
            </a:r>
            <a:endParaRPr lang="es-GT" sz="3200" dirty="0"/>
          </a:p>
        </p:txBody>
      </p:sp>
      <p:sp>
        <p:nvSpPr>
          <p:cNvPr id="5" name="Rectángulo redondeado 7"/>
          <p:cNvSpPr/>
          <p:nvPr/>
        </p:nvSpPr>
        <p:spPr>
          <a:xfrm>
            <a:off x="201613" y="3475038"/>
            <a:ext cx="4083050" cy="7239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Centros de Salud</a:t>
            </a:r>
            <a:endParaRPr lang="es-GT" sz="3200" dirty="0"/>
          </a:p>
        </p:txBody>
      </p:sp>
      <p:sp>
        <p:nvSpPr>
          <p:cNvPr id="6" name="Rectángulo redondeado 8"/>
          <p:cNvSpPr/>
          <p:nvPr/>
        </p:nvSpPr>
        <p:spPr>
          <a:xfrm>
            <a:off x="246063" y="4706938"/>
            <a:ext cx="4038600" cy="8763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Centro Comunitario de Salud</a:t>
            </a:r>
            <a:endParaRPr lang="es-GT" sz="3200" dirty="0"/>
          </a:p>
        </p:txBody>
      </p:sp>
      <p:sp>
        <p:nvSpPr>
          <p:cNvPr id="8" name="Rectángulo redondeado 10"/>
          <p:cNvSpPr/>
          <p:nvPr/>
        </p:nvSpPr>
        <p:spPr>
          <a:xfrm>
            <a:off x="4572000" y="2062163"/>
            <a:ext cx="4205288" cy="18796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</a:t>
            </a:r>
            <a:r>
              <a:rPr lang="es-MX" sz="3200" b="1" dirty="0">
                <a:solidFill>
                  <a:schemeClr val="tx1"/>
                </a:solidFill>
              </a:rPr>
              <a:t>Ampliación o mejoramiento de hospitales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9" name="Rectángulo redondeado 11"/>
          <p:cNvSpPr/>
          <p:nvPr/>
        </p:nvSpPr>
        <p:spPr>
          <a:xfrm>
            <a:off x="4562475" y="4181475"/>
            <a:ext cx="4205288" cy="18669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</a:t>
            </a:r>
            <a:r>
              <a:rPr lang="es-MX" sz="3200" b="1" dirty="0">
                <a:solidFill>
                  <a:schemeClr val="tx1"/>
                </a:solidFill>
              </a:rPr>
              <a:t>Centro de Atención Integral Materno Infantil (CAIMI)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12" name="Rectángulo redondeado 5"/>
          <p:cNvSpPr/>
          <p:nvPr/>
        </p:nvSpPr>
        <p:spPr>
          <a:xfrm>
            <a:off x="34925" y="404813"/>
            <a:ext cx="9055100" cy="10795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PROYECTOS  DE SALUD</a:t>
            </a:r>
            <a:endParaRPr lang="es-GT" sz="3200" b="1" dirty="0">
              <a:solidFill>
                <a:schemeClr val="tx1"/>
              </a:solidFill>
            </a:endParaRPr>
          </a:p>
        </p:txBody>
      </p:sp>
      <p:pic>
        <p:nvPicPr>
          <p:cNvPr id="10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0645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15400" cy="787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 PROYECTOS DE INFRAESTRUCTURA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6" name="Rectángulo redondeado 20"/>
          <p:cNvSpPr/>
          <p:nvPr/>
        </p:nvSpPr>
        <p:spPr>
          <a:xfrm>
            <a:off x="568325" y="1412875"/>
            <a:ext cx="8031163" cy="46640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b="1" dirty="0">
                <a:solidFill>
                  <a:schemeClr val="tx1"/>
                </a:solidFill>
              </a:rPr>
              <a:t> </a:t>
            </a:r>
            <a:endParaRPr lang="es-MX" sz="3600" b="1" u="sng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 Caminos Rurales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 Calles Área Rural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Puentes Peatonales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Puentes Vehiculares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Muros de Contención</a:t>
            </a:r>
            <a:endParaRPr lang="es-GT" sz="24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Gaviones</a:t>
            </a:r>
            <a:endParaRPr lang="es-GT" sz="24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Revestimientos de Talud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Centro de Atención y Restitución de Derechos a Mujeres Víctimas de Violencia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Infraestructura para Formación Superior Pública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Infraestructura para el Aprendizaje de Lenguas Mayas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es-GT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6865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950" y="188913"/>
            <a:ext cx="8915400" cy="787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INFRAESTRUCTURA DE FOMENTO PARA LA PRODUCCIÓN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5"/>
          <p:cNvSpPr/>
          <p:nvPr/>
        </p:nvSpPr>
        <p:spPr>
          <a:xfrm>
            <a:off x="287338" y="1482725"/>
            <a:ext cx="8364537" cy="45942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MX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MX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MX" sz="2800" b="1" u="sng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Beneficios</a:t>
            </a:r>
            <a:endParaRPr lang="es-GT" sz="28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Invernaderos</a:t>
            </a:r>
            <a:endParaRPr lang="es-GT" sz="28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Obras de captación, almacenamiento y conducción de agua para riego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Construcción y equipamiento de estanques para actividades piscícolas</a:t>
            </a:r>
            <a:endParaRPr lang="es-GT" sz="28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Centros de Acopio y equipamiento para procesamiento de productos apícolas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800" b="1" dirty="0">
                <a:solidFill>
                  <a:schemeClr val="tx1"/>
                </a:solidFill>
              </a:rPr>
              <a:t>Centros de acopio y/o de Agro industrialización</a:t>
            </a:r>
          </a:p>
          <a:p>
            <a:pPr algn="just" eaLnBrk="1" hangingPunct="1">
              <a:defRPr/>
            </a:pPr>
            <a:endParaRPr lang="es-MX" sz="2000" b="1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s-GT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20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2000" b="1" dirty="0">
              <a:solidFill>
                <a:schemeClr val="tx1"/>
              </a:solidFill>
            </a:endParaRPr>
          </a:p>
        </p:txBody>
      </p:sp>
      <p:pic>
        <p:nvPicPr>
          <p:cNvPr id="6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85173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0713" y="265113"/>
            <a:ext cx="7513637" cy="9921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 INTRODUCCIÓN Y DISTRIBUCIÓN DE SERVICIOS DE  AGUA POTABLE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5"/>
          <p:cNvSpPr/>
          <p:nvPr/>
        </p:nvSpPr>
        <p:spPr>
          <a:xfrm>
            <a:off x="166688" y="1785938"/>
            <a:ext cx="7967662" cy="38496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MX" sz="24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s-MX" sz="2400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/>
                </a:solidFill>
              </a:rPr>
              <a:t> Sistemas de Agua Potable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/>
                </a:solidFill>
              </a:rPr>
              <a:t>Perforación y equipamiento de Pozos</a:t>
            </a:r>
            <a:endParaRPr lang="es-GT" sz="3200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/>
                </a:solidFill>
              </a:rPr>
              <a:t> Tanques de almacenamiento/captación de agua</a:t>
            </a:r>
            <a:endParaRPr lang="es-GT" sz="3200" b="1" dirty="0">
              <a:solidFill>
                <a:schemeClr val="tx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sz="3200" b="1" dirty="0">
                <a:solidFill>
                  <a:schemeClr val="tx1"/>
                </a:solidFill>
              </a:rPr>
              <a:t>Tratamiento de agua potable (plantas de tratamiento, sistemas de cloración)</a:t>
            </a:r>
            <a:endParaRPr lang="es-GT" sz="32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s-MX" sz="24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s-GT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7890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2263" y="260350"/>
            <a:ext cx="8505825" cy="787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 PROYECTOS DE ELECTRICIDAD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5"/>
          <p:cNvSpPr/>
          <p:nvPr/>
        </p:nvSpPr>
        <p:spPr>
          <a:xfrm>
            <a:off x="322263" y="3709988"/>
            <a:ext cx="8505825" cy="2311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tx1"/>
                </a:solidFill>
              </a:rPr>
              <a:t> 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Sistemas de alcantarillado sanitario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Sistemas de tratamiento de aguas residuales (plantas de tratamiento)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MX" sz="2400" b="1" dirty="0">
                <a:solidFill>
                  <a:schemeClr val="tx1"/>
                </a:solidFill>
              </a:rPr>
              <a:t>Sistemas de aguas pluviales</a:t>
            </a:r>
            <a:endParaRPr lang="es-GT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24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2400" b="1" dirty="0">
              <a:solidFill>
                <a:schemeClr val="tx1"/>
              </a:solidFill>
            </a:endParaRPr>
          </a:p>
        </p:txBody>
      </p:sp>
      <p:sp>
        <p:nvSpPr>
          <p:cNvPr id="7" name="Rectángulo redondeado 12"/>
          <p:cNvSpPr/>
          <p:nvPr/>
        </p:nvSpPr>
        <p:spPr>
          <a:xfrm>
            <a:off x="658813" y="1128713"/>
            <a:ext cx="7623175" cy="14303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400" b="1" dirty="0">
                <a:solidFill>
                  <a:schemeClr val="tx1"/>
                </a:solidFill>
              </a:rPr>
              <a:t>   Sistemas aislados de fuentes de abastecimiento de energía (generadores eólicos o solares)</a:t>
            </a:r>
            <a:endParaRPr lang="es-GT" sz="2400" b="1" dirty="0">
              <a:solidFill>
                <a:schemeClr val="tx1"/>
              </a:solidFill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 bwMode="auto">
          <a:xfrm>
            <a:off x="322263" y="2803525"/>
            <a:ext cx="8505825" cy="787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 cap="flat" cmpd="sng" algn="ctr">
            <a:solidFill>
              <a:schemeClr val="accent4">
                <a:lumMod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 PROYECTOS DE DRENAJES</a:t>
            </a:r>
            <a:endParaRPr lang="es-GT" sz="3200" b="1" dirty="0">
              <a:solidFill>
                <a:schemeClr val="tx1"/>
              </a:solidFill>
            </a:endParaRPr>
          </a:p>
        </p:txBody>
      </p:sp>
      <p:pic>
        <p:nvPicPr>
          <p:cNvPr id="9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680568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950" y="697384"/>
            <a:ext cx="8915400" cy="787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tx1"/>
                </a:solidFill>
              </a:rPr>
              <a:t>PROYECTOS DE MANEJO DE DESECHOS</a:t>
            </a:r>
            <a:endParaRPr lang="es-GT" sz="32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5"/>
          <p:cNvSpPr/>
          <p:nvPr/>
        </p:nvSpPr>
        <p:spPr>
          <a:xfrm>
            <a:off x="287338" y="1828031"/>
            <a:ext cx="8364537" cy="21050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2000" b="1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GT" sz="3600" b="1" dirty="0">
                <a:solidFill>
                  <a:schemeClr val="tx1"/>
                </a:solidFill>
              </a:rPr>
              <a:t>Infraestructura para recolección, clasificación, tratamiento y disposición final de desechos sólidos</a:t>
            </a:r>
            <a:endParaRPr lang="es-GT" sz="2000" b="1" dirty="0">
              <a:solidFill>
                <a:schemeClr val="tx1"/>
              </a:solidFill>
            </a:endParaRPr>
          </a:p>
        </p:txBody>
      </p:sp>
      <p:pic>
        <p:nvPicPr>
          <p:cNvPr id="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60979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CuadroTexto 2"/>
          <p:cNvSpPr txBox="1">
            <a:spLocks noChangeArrowheads="1"/>
          </p:cNvSpPr>
          <p:nvPr/>
        </p:nvSpPr>
        <p:spPr bwMode="auto">
          <a:xfrm>
            <a:off x="190674" y="980728"/>
            <a:ext cx="86297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000" b="1" dirty="0">
                <a:solidFill>
                  <a:srgbClr val="FF0000"/>
                </a:solidFill>
                <a:latin typeface="Arial" panose="020B0604020202020204" pitchFamily="34" charset="0"/>
              </a:rPr>
              <a:t>TODO PROYECTO DE INFRAESTRUCTURA DEBE CONSTRUIRSE EN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INMUEBLES CUYA PROPIEDAD O POSESIÓN SEA DEL ESTADO,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CONFORME LO ESTABLECE EL ARTÍCULO 30 BIS DE LA LEY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ORGÁNICA DEL PRESUPUESTO</a:t>
            </a:r>
          </a:p>
        </p:txBody>
      </p:sp>
      <p:sp>
        <p:nvSpPr>
          <p:cNvPr id="49158" name="Rectángulo 5"/>
          <p:cNvSpPr>
            <a:spLocks noChangeArrowheads="1"/>
          </p:cNvSpPr>
          <p:nvPr/>
        </p:nvSpPr>
        <p:spPr bwMode="auto">
          <a:xfrm>
            <a:off x="467544" y="2944599"/>
            <a:ext cx="77771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2400" b="1" dirty="0">
                <a:latin typeface="Arial" panose="020B0604020202020204" pitchFamily="34" charset="0"/>
              </a:rPr>
              <a:t>DENTRO DE LA PROPUESTA DE INVERSIÓN DE LOS CONSEJOS DEPARTAMENTALES DE DESARROLLO, DEBERÁN PRIORIZARSE LOS PROGRAMAS Y PROYECTOS ORIENTADOS A LAS TIPOLOGÍAS DE: AGUA, SANEAMIENTO, SALUD, EDUCACIÓN E INFRAESTRUCTURA DE FOMENTO PARA LA PRODUCCIÓN</a:t>
            </a:r>
          </a:p>
        </p:txBody>
      </p:sp>
      <p:pic>
        <p:nvPicPr>
          <p:cNvPr id="8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61139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323528" y="260648"/>
            <a:ext cx="8208912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GT" altLang="es-GT" sz="3200" b="1" dirty="0">
                <a:latin typeface="Arial" panose="020B0604020202020204" pitchFamily="34" charset="0"/>
              </a:rPr>
              <a:t> “</a:t>
            </a:r>
            <a:r>
              <a:rPr lang="es-GT" altLang="es-GT" sz="2400" b="1" dirty="0">
                <a:latin typeface="Arial" panose="020B0604020202020204" pitchFamily="34" charset="0"/>
              </a:rPr>
              <a:t>PROCESO DE APROBACIÓN DE LOS PROYECTOS DE INVERSION DE LOS CONSEJOS DEPARTAMENTALES DE DESARROLLO”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GT" altLang="es-GT" sz="3200" dirty="0"/>
              <a:t>	</a:t>
            </a:r>
            <a:endParaRPr lang="es-GT" altLang="es-GT" sz="100" dirty="0" smtClean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GT" altLang="es-GT" sz="3200" dirty="0" smtClean="0"/>
              <a:t>1.	La propuesta de inversión deberá ser 	identificada y priorizada por la 	población, a través de los </a:t>
            </a:r>
            <a:r>
              <a:rPr lang="es-GT" altLang="es-GT" sz="3200" u="sng" dirty="0" smtClean="0"/>
              <a:t>Consejos </a:t>
            </a:r>
            <a:r>
              <a:rPr lang="es-GT" altLang="es-GT" sz="3200" dirty="0" smtClean="0"/>
              <a:t>	</a:t>
            </a:r>
            <a:r>
              <a:rPr lang="es-GT" altLang="es-GT" sz="3200" u="sng" dirty="0" smtClean="0"/>
              <a:t>Comunitarios de Desarrollo</a:t>
            </a:r>
            <a:r>
              <a:rPr lang="es-GT" altLang="es-GT" sz="3200" dirty="0" smtClean="0"/>
              <a:t>, legalmente 	organizados, la que deberá constar en 	acta;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GT" altLang="es-GT" sz="14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GT" altLang="es-GT" sz="3200" dirty="0"/>
              <a:t>	Y LA TRASLADAN AL CONSEJO 	MUNICIPAL DE DESARROLLO</a:t>
            </a:r>
            <a:r>
              <a:rPr lang="es-MX" altLang="es-GT" sz="3200" dirty="0">
                <a:latin typeface="Arial" panose="020B0604020202020204" pitchFamily="34" charset="0"/>
              </a:rPr>
              <a:t>.</a:t>
            </a:r>
            <a:endParaRPr lang="es-GT" altLang="es-GT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539552" y="476672"/>
            <a:ext cx="8064896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90000"/>
              </a:lnSpc>
              <a:spcBef>
                <a:spcPts val="1000"/>
              </a:spcBef>
              <a:buFont typeface="Arial" charset="0"/>
              <a:buAutoNum type="arabicPeriod" startAt="2"/>
              <a:defRPr/>
            </a:pPr>
            <a:r>
              <a:rPr lang="es-GT" altLang="es-GT" sz="3600" u="sng" dirty="0">
                <a:latin typeface="Calibri" pitchFamily="34" charset="0"/>
                <a:cs typeface="Arial" charset="0"/>
              </a:rPr>
              <a:t>Los Consejos Municipales de Desarrollo</a:t>
            </a:r>
            <a:r>
              <a:rPr lang="es-GT" altLang="es-GT" sz="3600" dirty="0">
                <a:latin typeface="Calibri" pitchFamily="34" charset="0"/>
                <a:cs typeface="Arial" charset="0"/>
              </a:rPr>
              <a:t>, priorizarán y 	aprobarán los programas y proyectos priorizados por 	los Consejos Comunitarios de Desarrollo, propuesta que deberá constar en acta. </a:t>
            </a:r>
            <a:r>
              <a:rPr lang="es-GT" altLang="es-GT" sz="3600" u="sng" dirty="0">
                <a:latin typeface="Calibri" pitchFamily="34" charset="0"/>
                <a:cs typeface="Arial" charset="0"/>
              </a:rPr>
              <a:t>Los Consejos Municipales </a:t>
            </a:r>
            <a:r>
              <a:rPr lang="es-GT" altLang="es-GT" sz="3600" dirty="0">
                <a:latin typeface="Calibri" pitchFamily="34" charset="0"/>
                <a:cs typeface="Arial" charset="0"/>
              </a:rPr>
              <a:t>	</a:t>
            </a:r>
            <a:r>
              <a:rPr lang="es-GT" altLang="es-GT" sz="3600" u="sng" dirty="0">
                <a:latin typeface="Calibri" pitchFamily="34" charset="0"/>
                <a:cs typeface="Arial" charset="0"/>
              </a:rPr>
              <a:t>de Desarrollo deben estar integrados, vigentes y </a:t>
            </a:r>
            <a:r>
              <a:rPr lang="es-GT" altLang="es-GT" sz="3600" dirty="0">
                <a:latin typeface="Calibri" pitchFamily="34" charset="0"/>
                <a:cs typeface="Arial" charset="0"/>
              </a:rPr>
              <a:t>	</a:t>
            </a:r>
            <a:r>
              <a:rPr lang="es-GT" altLang="es-GT" sz="3600" u="sng" dirty="0">
                <a:latin typeface="Calibri" pitchFamily="34" charset="0"/>
                <a:cs typeface="Arial" charset="0"/>
              </a:rPr>
              <a:t>funcionando de acuerdo con la Ley de los Consejos de Desarrollo Urbano y Rural y su Reglamento</a:t>
            </a:r>
            <a:r>
              <a:rPr lang="es-GT" altLang="es-GT" sz="3600" dirty="0">
                <a:latin typeface="Calibri" pitchFamily="34" charset="0"/>
                <a:cs typeface="Aria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507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395536" y="692696"/>
            <a:ext cx="7848872" cy="5002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s-GT" altLang="es-GT" sz="2800" dirty="0" smtClean="0">
                <a:latin typeface="Calibri" pitchFamily="34" charset="0"/>
                <a:cs typeface="Arial" charset="0"/>
              </a:rPr>
              <a:t>3</a:t>
            </a:r>
            <a:r>
              <a:rPr lang="es-GT" altLang="es-GT" sz="2800" dirty="0">
                <a:latin typeface="Calibri" pitchFamily="34" charset="0"/>
                <a:cs typeface="Arial" charset="0"/>
              </a:rPr>
              <a:t>.	</a:t>
            </a:r>
            <a:r>
              <a:rPr lang="es-GT" altLang="es-G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Los Consejos Municipales de Desarrollo </a:t>
            </a:r>
            <a:r>
              <a:rPr lang="es-GT" altLang="es-GT" sz="2800" dirty="0">
                <a:latin typeface="Calibri" pitchFamily="34" charset="0"/>
                <a:cs typeface="Arial" charset="0"/>
              </a:rPr>
              <a:t>	presentarán al Consejo Departamental de 	Desarrollo correspondiente, </a:t>
            </a:r>
            <a:r>
              <a:rPr lang="es-GT" altLang="es-GT" sz="2800" b="1" u="sng" dirty="0">
                <a:latin typeface="Calibri" pitchFamily="34" charset="0"/>
                <a:cs typeface="Arial" charset="0"/>
              </a:rPr>
              <a:t>a más tardar el</a:t>
            </a:r>
            <a:r>
              <a:rPr lang="es-GT" altLang="es-GT" sz="2800" b="1" dirty="0">
                <a:latin typeface="Calibri" pitchFamily="34" charset="0"/>
                <a:cs typeface="Arial" charset="0"/>
              </a:rPr>
              <a:t> 	</a:t>
            </a:r>
            <a:r>
              <a:rPr lang="es-GT" altLang="es-GT" sz="2800" b="1" u="sng" dirty="0">
                <a:latin typeface="Calibri" pitchFamily="34" charset="0"/>
                <a:cs typeface="Arial" charset="0"/>
              </a:rPr>
              <a:t>30 de marzo</a:t>
            </a:r>
            <a:r>
              <a:rPr lang="es-GT" altLang="es-GT" sz="2800" dirty="0">
                <a:latin typeface="Calibri" pitchFamily="34" charset="0"/>
                <a:cs typeface="Arial" charset="0"/>
              </a:rPr>
              <a:t> de cada año, los programas y 	proyectos priorizados y aprobados según el 	acta correspondiente; 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es-GT" altLang="es-GT" sz="28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s-GT" altLang="es-GT" sz="2800" dirty="0">
                <a:latin typeface="Calibri" pitchFamily="34" charset="0"/>
                <a:cs typeface="Arial" charset="0"/>
              </a:rPr>
              <a:t>4.	</a:t>
            </a:r>
            <a:r>
              <a:rPr lang="es-GT" altLang="es-GT" sz="2800" b="1" dirty="0">
                <a:latin typeface="Calibri" pitchFamily="34" charset="0"/>
                <a:cs typeface="Arial" charset="0"/>
              </a:rPr>
              <a:t>Las Unidades Técnicas Departamentales </a:t>
            </a:r>
            <a:r>
              <a:rPr lang="es-GT" altLang="es-GT" sz="2800" dirty="0">
                <a:latin typeface="Calibri" pitchFamily="34" charset="0"/>
                <a:cs typeface="Arial" charset="0"/>
              </a:rPr>
              <a:t>con 	su dictamen favorable, elevarán al pleno del 	respectivo Consejo Departamental de 	Desarrollo la propuesta de inversión 	departamental, para su análisis y aprobación;</a:t>
            </a:r>
            <a:endParaRPr lang="es-GT" altLang="es-GT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3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jcermeno\Desktop\CERMEÑO\1.A. CATALOGO\LOGOTIPO OFICIAL SCEP 2018\power point 2019\pag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11560" y="1916832"/>
            <a:ext cx="81916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sz="2800" dirty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PROCESO DE PLANIFICACIÓN Y </a:t>
            </a:r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APROBACIÓN</a:t>
            </a:r>
          </a:p>
          <a:p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DE LOS PROYECTOS </a:t>
            </a:r>
            <a:r>
              <a:rPr lang="es-GT" sz="2800" dirty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FINANCIADOS </a:t>
            </a:r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CON</a:t>
            </a:r>
          </a:p>
          <a:p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RECURSOS </a:t>
            </a:r>
            <a:r>
              <a:rPr lang="es-GT" sz="2800" dirty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ASIGNADOS A LOS </a:t>
            </a:r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CONSEJOS</a:t>
            </a:r>
          </a:p>
          <a:p>
            <a:r>
              <a:rPr lang="es-GT" sz="2800" dirty="0" smtClean="0">
                <a:solidFill>
                  <a:schemeClr val="accent1">
                    <a:lumMod val="75000"/>
                  </a:schemeClr>
                </a:solidFill>
                <a:latin typeface="Gotham Medium" pitchFamily="50" charset="0"/>
              </a:rPr>
              <a:t>DEPARTAMENTALES DE DESARROLLO</a:t>
            </a:r>
            <a:endParaRPr lang="es-GT" sz="2800" dirty="0">
              <a:solidFill>
                <a:schemeClr val="accent1">
                  <a:lumMod val="75000"/>
                </a:schemeClr>
              </a:solidFill>
              <a:latin typeface="Gotham Medium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251520" y="764704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s-MX" altLang="es-GT" sz="3200" dirty="0">
                <a:latin typeface="Arial" panose="020B0604020202020204" pitchFamily="34" charset="0"/>
              </a:rPr>
              <a:t>5.	</a:t>
            </a:r>
            <a:r>
              <a:rPr lang="es-GT" altLang="es-GT" sz="3200" b="1" dirty="0"/>
              <a:t>Los Consejos Departamentales de 	Desarrollo </a:t>
            </a:r>
            <a:r>
              <a:rPr lang="es-GT" altLang="es-GT" sz="3200" dirty="0"/>
              <a:t>deberán conocer, 	analizar y 	aprobar la propuesta 	de inversión 	departamental, 	dejando constancia 	en 	acta, 	previo a su traslado al 	Consejo 	Regional de Desarrollo 	Urbano y 	Rural </a:t>
            </a:r>
            <a:r>
              <a:rPr lang="es-GT" altLang="es-GT" sz="3200" dirty="0" smtClean="0"/>
              <a:t>-COREDUR- </a:t>
            </a:r>
            <a:r>
              <a:rPr lang="es-GT" altLang="es-GT" sz="3200" dirty="0"/>
              <a:t>	correspondiente, </a:t>
            </a:r>
            <a:r>
              <a:rPr lang="es-GT" altLang="es-GT" sz="3200" b="1" u="sng" dirty="0"/>
              <a:t>a </a:t>
            </a:r>
            <a:r>
              <a:rPr lang="es-GT" altLang="es-GT" sz="3200" b="1" dirty="0" smtClean="0"/>
              <a:t>	</a:t>
            </a:r>
            <a:r>
              <a:rPr lang="es-GT" altLang="es-GT" sz="3200" b="1" u="sng" dirty="0" smtClean="0"/>
              <a:t>más </a:t>
            </a:r>
            <a:r>
              <a:rPr lang="es-GT" altLang="es-GT" sz="3200" b="1" u="sng" dirty="0"/>
              <a:t>	tardar el 	15</a:t>
            </a:r>
            <a:r>
              <a:rPr lang="es-GT" altLang="es-GT" sz="3200" b="1" dirty="0"/>
              <a:t> 	</a:t>
            </a:r>
            <a:r>
              <a:rPr lang="es-GT" altLang="es-GT" sz="3200" b="1" u="sng" dirty="0"/>
              <a:t>de abril de cada año</a:t>
            </a:r>
            <a:r>
              <a:rPr lang="es-GT" altLang="es-GT" sz="3200" dirty="0"/>
              <a:t>, </a:t>
            </a:r>
            <a:r>
              <a:rPr lang="es-GT" altLang="es-GT" sz="3200" dirty="0" smtClean="0"/>
              <a:t>	para </a:t>
            </a:r>
            <a:r>
              <a:rPr lang="es-GT" altLang="es-GT" sz="3200" dirty="0"/>
              <a:t>	ser 	incorporada en la propuesta de 	inversión de la Región;</a:t>
            </a:r>
          </a:p>
        </p:txBody>
      </p:sp>
    </p:spTree>
    <p:extLst>
      <p:ext uri="{BB962C8B-B14F-4D97-AF65-F5344CB8AC3E}">
        <p14:creationId xmlns:p14="http://schemas.microsoft.com/office/powerpoint/2010/main" val="37716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395536" y="444094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altLang="es-GT" sz="2800" dirty="0"/>
              <a:t>	</a:t>
            </a:r>
          </a:p>
          <a:p>
            <a:pPr algn="just"/>
            <a:r>
              <a:rPr lang="es-GT" altLang="es-GT" sz="2800" dirty="0"/>
              <a:t>6.	</a:t>
            </a:r>
            <a:r>
              <a:rPr lang="es-GT" altLang="es-GT" sz="2800" b="1" dirty="0"/>
              <a:t>Los Consejos Regionales de Desarrollo 	Urbano 	y Rural </a:t>
            </a:r>
            <a:r>
              <a:rPr lang="es-GT" altLang="es-GT" sz="2800" dirty="0"/>
              <a:t>con el apoyo de su 	Unidad Técnica, 	integrarán la propuesta 	regional de inversión y 	verificarán la 	pertinencia de la misma con el 	Plan 	Regional y el Plan Nacional de 	Desarrollo, 	dejando constancia en 	acta y la elevarán al 	Pleno del Consejo 	Nacional de Desarrollo 	Urbano y 	Rural, por conducto de los 	Presidentes 	Regionales, </a:t>
            </a:r>
            <a:r>
              <a:rPr lang="es-GT" altLang="es-GT" sz="2800" b="1" u="sng" dirty="0"/>
              <a:t>a más tardar el 30 de </a:t>
            </a:r>
            <a:r>
              <a:rPr lang="es-GT" altLang="es-GT" sz="2800" b="1" dirty="0"/>
              <a:t>	</a:t>
            </a:r>
            <a:r>
              <a:rPr lang="es-GT" altLang="es-GT" sz="2800" b="1" u="sng" dirty="0"/>
              <a:t>abril de cada año</a:t>
            </a:r>
            <a:r>
              <a:rPr lang="es-GT" altLang="es-GT" sz="28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888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251520" y="612845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altLang="es-GT" sz="2000" dirty="0">
                <a:latin typeface="Arial" panose="020B0604020202020204" pitchFamily="34" charset="0"/>
              </a:rPr>
              <a:t> 7.	</a:t>
            </a:r>
            <a:r>
              <a:rPr lang="es-GT" altLang="es-GT" sz="2400" b="1" dirty="0"/>
              <a:t>El Consejo Nacional de Desarrollo Urbano y 	Rural</a:t>
            </a:r>
            <a:r>
              <a:rPr lang="es-GT" altLang="es-GT" sz="2400" dirty="0"/>
              <a:t>, </a:t>
            </a:r>
            <a:r>
              <a:rPr lang="es-GT" altLang="es-GT" sz="2400" dirty="0" smtClean="0"/>
              <a:t>	a </a:t>
            </a:r>
            <a:r>
              <a:rPr lang="es-GT" altLang="es-GT" sz="2400" dirty="0"/>
              <a:t>través de la Comisión de Análisis de </a:t>
            </a:r>
            <a:r>
              <a:rPr lang="es-GT" altLang="es-GT" sz="2400" dirty="0" smtClean="0"/>
              <a:t>Presupuesto </a:t>
            </a:r>
            <a:r>
              <a:rPr lang="es-GT" altLang="es-GT" sz="2400" dirty="0"/>
              <a:t>y </a:t>
            </a:r>
            <a:r>
              <a:rPr lang="es-GT" altLang="es-GT" sz="2400" dirty="0" smtClean="0"/>
              <a:t>	Política </a:t>
            </a:r>
            <a:r>
              <a:rPr lang="es-GT" altLang="es-GT" sz="2400" dirty="0"/>
              <a:t>Fiscal, analizará las </a:t>
            </a:r>
            <a:r>
              <a:rPr lang="es-GT" altLang="es-GT" sz="2400" dirty="0" smtClean="0"/>
              <a:t>propuestas </a:t>
            </a:r>
            <a:r>
              <a:rPr lang="es-GT" altLang="es-GT" sz="2400" dirty="0"/>
              <a:t>de inversión de </a:t>
            </a:r>
            <a:r>
              <a:rPr lang="es-GT" altLang="es-GT" sz="2400" dirty="0" smtClean="0"/>
              <a:t>	las </a:t>
            </a:r>
            <a:r>
              <a:rPr lang="es-GT" altLang="es-GT" sz="2400" dirty="0"/>
              <a:t>regiones y 	</a:t>
            </a:r>
            <a:r>
              <a:rPr lang="es-GT" altLang="es-GT" sz="2400" dirty="0" smtClean="0"/>
              <a:t>departamentos y </a:t>
            </a:r>
            <a:r>
              <a:rPr lang="es-GT" altLang="es-GT" sz="2400" dirty="0"/>
              <a:t>emitirá la opinión 	correspondiente. 	En caso de existir 	observaciones, las trasladará a </a:t>
            </a:r>
            <a:r>
              <a:rPr lang="es-GT" altLang="es-GT" sz="2400" dirty="0" smtClean="0"/>
              <a:t>los </a:t>
            </a:r>
            <a:r>
              <a:rPr lang="es-GT" altLang="es-GT" sz="2400" dirty="0"/>
              <a:t>Consejos </a:t>
            </a:r>
            <a:r>
              <a:rPr lang="es-GT" altLang="es-GT" sz="2400" dirty="0" smtClean="0"/>
              <a:t>	Regionales </a:t>
            </a:r>
            <a:r>
              <a:rPr lang="es-GT" altLang="es-GT" sz="2400" dirty="0"/>
              <a:t>de 	Desarrollo Urbano y 	Rural para que sean 	atendidas 	</a:t>
            </a:r>
            <a:r>
              <a:rPr lang="es-GT" altLang="es-GT" sz="2400" b="1" u="sng" dirty="0"/>
              <a:t>antes  del </a:t>
            </a:r>
            <a:r>
              <a:rPr lang="es-GT" altLang="es-GT" sz="2400" b="1" dirty="0"/>
              <a:t>	</a:t>
            </a:r>
            <a:r>
              <a:rPr lang="es-GT" altLang="es-GT" sz="2400" b="1" u="sng" dirty="0"/>
              <a:t>15 </a:t>
            </a:r>
            <a:r>
              <a:rPr lang="es-GT" altLang="es-GT" sz="2400" b="1" dirty="0"/>
              <a:t>	</a:t>
            </a:r>
            <a:r>
              <a:rPr lang="es-GT" altLang="es-GT" sz="2400" b="1" u="sng" dirty="0"/>
              <a:t>de Mayo de cada </a:t>
            </a:r>
            <a:r>
              <a:rPr lang="es-GT" altLang="es-GT" sz="2400" b="1" dirty="0" smtClean="0"/>
              <a:t>	</a:t>
            </a:r>
            <a:r>
              <a:rPr lang="es-GT" altLang="es-GT" sz="2400" b="1" u="sng" dirty="0" smtClean="0"/>
              <a:t>año</a:t>
            </a:r>
            <a:r>
              <a:rPr lang="es-GT" altLang="es-GT" sz="2400" b="1" dirty="0"/>
              <a:t>; </a:t>
            </a:r>
            <a:r>
              <a:rPr lang="es-GT" altLang="es-GT" sz="2400" dirty="0"/>
              <a:t>Una vez </a:t>
            </a:r>
            <a:r>
              <a:rPr lang="es-GT" altLang="es-GT" sz="2400" dirty="0" smtClean="0"/>
              <a:t>	corregidas en </a:t>
            </a:r>
            <a:r>
              <a:rPr lang="es-GT" altLang="es-GT" sz="2400" dirty="0"/>
              <a:t>los </a:t>
            </a:r>
            <a:r>
              <a:rPr lang="es-GT" altLang="es-GT" sz="2400" dirty="0" smtClean="0"/>
              <a:t>respectivos </a:t>
            </a:r>
            <a:r>
              <a:rPr lang="es-GT" altLang="es-GT" sz="2400" dirty="0"/>
              <a:t>niveles, el </a:t>
            </a:r>
            <a:r>
              <a:rPr lang="es-GT" altLang="es-GT" sz="2400" dirty="0" smtClean="0"/>
              <a:t>COREDUR 	devolverá </a:t>
            </a:r>
            <a:r>
              <a:rPr lang="es-GT" altLang="es-GT" sz="2400" dirty="0"/>
              <a:t>la </a:t>
            </a:r>
            <a:r>
              <a:rPr lang="es-GT" altLang="es-GT" sz="2400" dirty="0" smtClean="0"/>
              <a:t>propuesta </a:t>
            </a:r>
            <a:r>
              <a:rPr lang="es-GT" altLang="es-GT" sz="2400" dirty="0"/>
              <a:t>de inversión al </a:t>
            </a:r>
            <a:r>
              <a:rPr lang="es-GT" altLang="es-GT" sz="2400" dirty="0" smtClean="0"/>
              <a:t>CONADUR</a:t>
            </a:r>
            <a:r>
              <a:rPr lang="es-GT" altLang="es-GT" sz="2400" dirty="0"/>
              <a:t>, </a:t>
            </a:r>
            <a:r>
              <a:rPr lang="es-GT" altLang="es-GT" sz="2400" dirty="0" smtClean="0"/>
              <a:t>	trasladando </a:t>
            </a:r>
            <a:r>
              <a:rPr lang="es-GT" altLang="es-GT" sz="2400" dirty="0"/>
              <a:t>las actas a la 	Coordinación </a:t>
            </a:r>
            <a:r>
              <a:rPr lang="es-GT" altLang="es-GT" sz="2400" dirty="0" smtClean="0"/>
              <a:t>de </a:t>
            </a:r>
            <a:r>
              <a:rPr lang="es-GT" altLang="es-GT" sz="2400" dirty="0"/>
              <a:t>la </a:t>
            </a:r>
            <a:r>
              <a:rPr lang="es-GT" altLang="es-GT" sz="2400" dirty="0" smtClean="0"/>
              <a:t>Comisión 	de </a:t>
            </a:r>
            <a:r>
              <a:rPr lang="es-GT" altLang="es-GT" sz="2400" dirty="0"/>
              <a:t>Análisis de	Presupuesto y Política	Fiscal, para verificar </a:t>
            </a:r>
            <a:r>
              <a:rPr lang="es-GT" altLang="es-GT" sz="2400" dirty="0" smtClean="0"/>
              <a:t>	las </a:t>
            </a:r>
            <a:r>
              <a:rPr lang="es-GT" altLang="es-GT" sz="2400" dirty="0"/>
              <a:t>correcciones y su posterior 	traslado mediante </a:t>
            </a:r>
            <a:r>
              <a:rPr lang="es-GT" altLang="es-GT" sz="2400" dirty="0" smtClean="0"/>
              <a:t>	dictamen </a:t>
            </a:r>
            <a:r>
              <a:rPr lang="es-GT" altLang="es-GT" sz="2400" dirty="0"/>
              <a:t>al CONADUR</a:t>
            </a:r>
            <a:endParaRPr lang="es-GT" altLang="es-GT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0" y="236781"/>
            <a:ext cx="860444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GT" altLang="es-GT" sz="3600" dirty="0"/>
              <a:t>8.	</a:t>
            </a:r>
            <a:r>
              <a:rPr lang="es-GT" altLang="es-GT" sz="3200" dirty="0"/>
              <a:t>El Consejo Nacional de Desarrollo 	Urbano y </a:t>
            </a:r>
            <a:r>
              <a:rPr lang="es-GT" altLang="es-GT" sz="3200" dirty="0" smtClean="0"/>
              <a:t>	Rural</a:t>
            </a:r>
            <a:r>
              <a:rPr lang="es-GT" altLang="es-GT" sz="3200" dirty="0"/>
              <a:t>, </a:t>
            </a:r>
            <a:r>
              <a:rPr lang="es-GT" altLang="es-GT" sz="3200" b="1" u="sng" dirty="0"/>
              <a:t>conocerá  y 	aprobará </a:t>
            </a:r>
            <a:r>
              <a:rPr lang="es-GT" altLang="es-GT" sz="3200" b="1" dirty="0"/>
              <a:t>	</a:t>
            </a:r>
            <a:r>
              <a:rPr lang="es-GT" altLang="es-GT" sz="3200" b="1" u="sng" dirty="0"/>
              <a:t>a más tardar el </a:t>
            </a:r>
            <a:r>
              <a:rPr lang="es-GT" altLang="es-GT" sz="3200" b="1" dirty="0" smtClean="0"/>
              <a:t>	</a:t>
            </a:r>
            <a:r>
              <a:rPr lang="es-GT" altLang="es-GT" sz="3200" b="1" u="sng" dirty="0" smtClean="0"/>
              <a:t>último </a:t>
            </a:r>
            <a:r>
              <a:rPr lang="es-GT" altLang="es-GT" sz="3200" b="1" u="sng" dirty="0"/>
              <a:t>día hábil del </a:t>
            </a:r>
            <a:r>
              <a:rPr lang="es-GT" altLang="es-GT" sz="3200" b="1" dirty="0"/>
              <a:t>	</a:t>
            </a:r>
            <a:r>
              <a:rPr lang="es-GT" altLang="es-GT" sz="3200" b="1" u="sng" dirty="0"/>
              <a:t>mes </a:t>
            </a:r>
            <a:r>
              <a:rPr lang="es-GT" altLang="es-GT" sz="3200" b="1" dirty="0" smtClean="0"/>
              <a:t>	</a:t>
            </a:r>
            <a:r>
              <a:rPr lang="es-GT" altLang="es-GT" sz="3200" b="1" u="sng" dirty="0" smtClean="0"/>
              <a:t>de </a:t>
            </a:r>
            <a:r>
              <a:rPr lang="es-GT" altLang="es-GT" sz="3200" b="1" u="sng" dirty="0"/>
              <a:t>junio de cada </a:t>
            </a:r>
            <a:r>
              <a:rPr lang="es-GT" altLang="es-GT" sz="3200" b="1" dirty="0" smtClean="0"/>
              <a:t>	</a:t>
            </a:r>
            <a:r>
              <a:rPr lang="es-GT" altLang="es-GT" sz="3200" b="1" u="sng" dirty="0" smtClean="0"/>
              <a:t>año</a:t>
            </a:r>
            <a:r>
              <a:rPr lang="es-GT" altLang="es-GT" sz="3200" dirty="0"/>
              <a:t>, las 	propuestas </a:t>
            </a:r>
            <a:r>
              <a:rPr lang="es-GT" altLang="es-GT" sz="3200" dirty="0" smtClean="0"/>
              <a:t>	de </a:t>
            </a:r>
            <a:r>
              <a:rPr lang="es-GT" altLang="es-GT" sz="3200" dirty="0"/>
              <a:t>inversión  ajustadas </a:t>
            </a:r>
            <a:r>
              <a:rPr lang="es-GT" altLang="es-GT" sz="3200" dirty="0" smtClean="0"/>
              <a:t>	a </a:t>
            </a:r>
            <a:r>
              <a:rPr lang="es-GT" altLang="es-GT" sz="3200" dirty="0"/>
              <a:t>los 	techos </a:t>
            </a:r>
            <a:r>
              <a:rPr lang="es-GT" altLang="es-GT" sz="3200" dirty="0" smtClean="0"/>
              <a:t>	presupuestarios </a:t>
            </a:r>
            <a:r>
              <a:rPr lang="es-GT" altLang="es-GT" sz="3200" dirty="0"/>
              <a:t>definitivos, 	presentadas </a:t>
            </a:r>
            <a:r>
              <a:rPr lang="es-GT" altLang="es-GT" sz="3200" dirty="0" smtClean="0"/>
              <a:t>	por </a:t>
            </a:r>
            <a:r>
              <a:rPr lang="es-GT" altLang="es-GT" sz="3200" dirty="0"/>
              <a:t>los Consejos 	Departamentales de </a:t>
            </a:r>
            <a:r>
              <a:rPr lang="es-GT" altLang="es-GT" sz="3200" dirty="0" smtClean="0"/>
              <a:t>	Desarrollo </a:t>
            </a:r>
            <a:r>
              <a:rPr lang="es-GT" altLang="es-GT" sz="3200" dirty="0"/>
              <a:t>a 	través de </a:t>
            </a:r>
            <a:r>
              <a:rPr lang="es-GT" altLang="es-GT" sz="3200" dirty="0" smtClean="0"/>
              <a:t>	los </a:t>
            </a:r>
            <a:r>
              <a:rPr lang="es-GT" altLang="es-GT" sz="3200" dirty="0"/>
              <a:t>Consejos </a:t>
            </a:r>
            <a:r>
              <a:rPr lang="es-GT" altLang="es-GT" sz="3200" dirty="0" smtClean="0"/>
              <a:t>	Regionales </a:t>
            </a:r>
            <a:r>
              <a:rPr lang="es-GT" altLang="es-GT" sz="3200" dirty="0"/>
              <a:t>de 	Desarrollo </a:t>
            </a:r>
            <a:r>
              <a:rPr lang="es-GT" altLang="es-GT" sz="3200" dirty="0" smtClean="0"/>
              <a:t>	Urbano </a:t>
            </a:r>
            <a:r>
              <a:rPr lang="es-GT" altLang="es-GT" sz="3200" dirty="0"/>
              <a:t>y 	Rural, </a:t>
            </a:r>
            <a:r>
              <a:rPr lang="es-GT" altLang="es-GT" sz="3200" dirty="0" smtClean="0"/>
              <a:t>	y </a:t>
            </a:r>
            <a:r>
              <a:rPr lang="es-GT" altLang="es-GT" sz="3200" dirty="0"/>
              <a:t>	presentará la propuesta </a:t>
            </a:r>
            <a:r>
              <a:rPr lang="es-GT" altLang="es-GT" sz="3200" dirty="0" smtClean="0"/>
              <a:t>	a </a:t>
            </a:r>
            <a:r>
              <a:rPr lang="es-GT" altLang="es-GT" sz="3200" dirty="0"/>
              <a:t>la 	Presidencia de la República;</a:t>
            </a:r>
          </a:p>
        </p:txBody>
      </p:sp>
    </p:spTree>
    <p:extLst>
      <p:ext uri="{BB962C8B-B14F-4D97-AF65-F5344CB8AC3E}">
        <p14:creationId xmlns:p14="http://schemas.microsoft.com/office/powerpoint/2010/main" val="27586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457200" y="457200"/>
            <a:ext cx="802005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Tx/>
              <a:buNone/>
            </a:pPr>
            <a:r>
              <a:rPr lang="es-MX" altLang="es-GT" sz="3600" dirty="0">
                <a:latin typeface="Arial" panose="020B0604020202020204" pitchFamily="34" charset="0"/>
              </a:rPr>
              <a:t>9.	</a:t>
            </a:r>
            <a:r>
              <a:rPr lang="es-GT" altLang="es-GT" sz="3600" dirty="0"/>
              <a:t>Los Consejos Regionales de 	Desarrollo </a:t>
            </a:r>
            <a:r>
              <a:rPr lang="es-GT" altLang="es-GT" sz="3600" dirty="0" smtClean="0"/>
              <a:t>trasladarán </a:t>
            </a:r>
            <a:r>
              <a:rPr lang="es-GT" altLang="es-GT" sz="3600" dirty="0"/>
              <a:t>las actas 	que contienen la </a:t>
            </a:r>
            <a:r>
              <a:rPr lang="es-GT" altLang="es-GT" sz="3600" dirty="0" smtClean="0"/>
              <a:t>aprobación </a:t>
            </a:r>
            <a:r>
              <a:rPr lang="es-GT" altLang="es-GT" sz="3600" dirty="0"/>
              <a:t>de 	las </a:t>
            </a:r>
            <a:r>
              <a:rPr lang="es-GT" altLang="es-GT" sz="3600" dirty="0" smtClean="0"/>
              <a:t>	propuestas </a:t>
            </a:r>
            <a:r>
              <a:rPr lang="es-GT" altLang="es-GT" sz="3600" dirty="0"/>
              <a:t>de 	inversión 	regional, a </a:t>
            </a:r>
            <a:r>
              <a:rPr lang="es-GT" altLang="es-GT" sz="3600" dirty="0" smtClean="0"/>
              <a:t>	la </a:t>
            </a:r>
            <a:r>
              <a:rPr lang="es-GT" altLang="es-GT" sz="3600" dirty="0"/>
              <a:t>Dirección </a:t>
            </a:r>
            <a:r>
              <a:rPr lang="es-GT" altLang="es-GT" sz="3600" dirty="0" smtClean="0"/>
              <a:t>Financiera del </a:t>
            </a:r>
            <a:r>
              <a:rPr lang="es-GT" altLang="es-GT" sz="3600" dirty="0"/>
              <a:t>Ministerio </a:t>
            </a:r>
            <a:r>
              <a:rPr lang="es-GT" altLang="es-GT" sz="3600" dirty="0" smtClean="0"/>
              <a:t>	de </a:t>
            </a:r>
            <a:r>
              <a:rPr lang="es-GT" altLang="es-GT" sz="3600" dirty="0"/>
              <a:t>Finanzas 	Públicas </a:t>
            </a:r>
            <a:r>
              <a:rPr lang="es-GT" altLang="es-GT" sz="3600" b="1" u="sng" dirty="0"/>
              <a:t>a más tardar </a:t>
            </a:r>
            <a:r>
              <a:rPr lang="es-GT" altLang="es-GT" sz="3600" b="1" dirty="0" smtClean="0"/>
              <a:t>	</a:t>
            </a:r>
            <a:r>
              <a:rPr lang="es-GT" altLang="es-GT" sz="3600" b="1" u="sng" dirty="0" smtClean="0"/>
              <a:t>el </a:t>
            </a:r>
            <a:r>
              <a:rPr lang="es-GT" altLang="es-GT" sz="3600" b="1" u="sng" dirty="0"/>
              <a:t>08 de julio </a:t>
            </a:r>
            <a:r>
              <a:rPr lang="es-GT" altLang="es-GT" sz="3600" b="1" u="sng" dirty="0" smtClean="0"/>
              <a:t>de cada </a:t>
            </a:r>
            <a:r>
              <a:rPr lang="es-GT" altLang="es-GT" sz="3600" b="1" u="sng" dirty="0"/>
              <a:t>año</a:t>
            </a:r>
            <a:r>
              <a:rPr lang="es-GT" altLang="es-GT" sz="3600" dirty="0"/>
              <a:t>, para su </a:t>
            </a:r>
            <a:r>
              <a:rPr lang="es-GT" altLang="es-GT" sz="3600" dirty="0" smtClean="0"/>
              <a:t>	integración </a:t>
            </a:r>
            <a:r>
              <a:rPr lang="es-GT" altLang="es-GT" sz="3600" dirty="0"/>
              <a:t>	al 	Anteproyecto de </a:t>
            </a:r>
            <a:r>
              <a:rPr lang="es-GT" altLang="es-GT" sz="3600" dirty="0" smtClean="0"/>
              <a:t>	Presupuesto </a:t>
            </a:r>
            <a:r>
              <a:rPr lang="es-GT" altLang="es-GT" sz="3600" dirty="0"/>
              <a:t>	del 	ejercicio fiscal 	correspondiente.</a:t>
            </a:r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680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666750" y="457200"/>
            <a:ext cx="7810500" cy="533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r>
              <a:rPr lang="es-GT" altLang="es-GT" sz="2000" b="1" dirty="0">
                <a:latin typeface="Arial" charset="0"/>
                <a:cs typeface="Arial" charset="0"/>
              </a:rPr>
              <a:t>“REQUISITOS NECESARIOS PARA QUE LOS PROYECTOS AVANCEN EN EL </a:t>
            </a:r>
            <a:r>
              <a:rPr lang="es-GT" altLang="es-GT" sz="2000" b="1" dirty="0" smtClean="0">
                <a:latin typeface="Arial" charset="0"/>
                <a:cs typeface="Arial" charset="0"/>
              </a:rPr>
              <a:t>SISTEMA DE CONSEJOS DE DESARROLLO”</a:t>
            </a:r>
            <a:endParaRPr lang="es-GT" altLang="es-GT" sz="2000" b="1" dirty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endParaRPr lang="es-GT" altLang="es-GT" sz="1200" dirty="0">
              <a:latin typeface="Calibri" pitchFamily="34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/>
            </a:pPr>
            <a:r>
              <a:rPr lang="es-GT" altLang="es-GT" sz="2800" dirty="0">
                <a:latin typeface="Calibri" pitchFamily="34" charset="0"/>
                <a:cs typeface="Arial" charset="0"/>
              </a:rPr>
              <a:t>En los niveles Departamental y Regional del Sistema de Consejos de Desarrollo, se deberá presentar al nivel superior para la aprobación de la propuesta de inversión de recursos, los documentos siguientes: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AutoNum type="alphaLcParenR"/>
              <a:defRPr/>
            </a:pPr>
            <a:r>
              <a:rPr lang="es-GT" altLang="es-GT" sz="2800" dirty="0">
                <a:latin typeface="Calibri" pitchFamily="34" charset="0"/>
                <a:cs typeface="Arial" charset="0"/>
              </a:rPr>
              <a:t>Dictamen de la Unidad Técnica correspondiente; 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AutoNum type="alphaLcParenR"/>
              <a:defRPr/>
            </a:pPr>
            <a:r>
              <a:rPr lang="es-GT" altLang="es-GT" sz="2800" dirty="0">
                <a:latin typeface="Calibri" pitchFamily="34" charset="0"/>
                <a:cs typeface="Arial" charset="0"/>
              </a:rPr>
              <a:t>Acta de aprobación del Consejo de Desarrollo respectivo; y ,</a:t>
            </a:r>
          </a:p>
          <a:p>
            <a:pPr marL="514350" indent="-514350" algn="just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AutoNum type="alphaLcParenR"/>
              <a:defRPr/>
            </a:pPr>
            <a:r>
              <a:rPr lang="es-GT" altLang="es-GT" sz="2800" dirty="0">
                <a:latin typeface="Calibri" pitchFamily="34" charset="0"/>
                <a:cs typeface="Arial" charset="0"/>
              </a:rPr>
              <a:t>Listado analítico de los programas y/o proyectos con su código SNIP, nombre, ubicación geográfica, meta, unidad de medida y monto. </a:t>
            </a:r>
          </a:p>
        </p:txBody>
      </p:sp>
    </p:spTree>
    <p:extLst>
      <p:ext uri="{BB962C8B-B14F-4D97-AF65-F5344CB8AC3E}">
        <p14:creationId xmlns:p14="http://schemas.microsoft.com/office/powerpoint/2010/main" val="40727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666750" y="457200"/>
            <a:ext cx="7810500" cy="524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s-GT" altLang="es-GT" b="1" dirty="0">
                <a:latin typeface="Arial" panose="020B0604020202020204" pitchFamily="34" charset="0"/>
              </a:rPr>
              <a:t>“OTRAS RESPONSABILIDADES”</a:t>
            </a:r>
            <a:endParaRPr lang="es-GT" altLang="es-GT" sz="2000" b="1" dirty="0">
              <a:latin typeface="Arial" panose="020B0604020202020204" pitchFamily="34" charset="0"/>
            </a:endParaRPr>
          </a:p>
          <a:p>
            <a:pPr algn="just" eaLnBrk="1" hangingPunct="1">
              <a:buFont typeface="Arial" panose="020B0604020202020204" pitchFamily="34" charset="0"/>
              <a:buNone/>
            </a:pPr>
            <a:endParaRPr lang="es-GT" altLang="es-GT" sz="1400" dirty="0"/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es-GT" altLang="es-GT" b="1" dirty="0"/>
              <a:t>	</a:t>
            </a:r>
            <a:r>
              <a:rPr lang="es-GT" altLang="es-GT" b="1" u="sng" dirty="0"/>
              <a:t>El Ministerio de Finanzas Públicas</a:t>
            </a:r>
            <a:r>
              <a:rPr lang="es-GT" altLang="es-GT" b="1" dirty="0"/>
              <a:t>:</a:t>
            </a:r>
          </a:p>
          <a:p>
            <a:endParaRPr lang="es-GT" altLang="es-GT" sz="1200" dirty="0"/>
          </a:p>
          <a:p>
            <a:r>
              <a:rPr lang="es-GT" altLang="es-GT" dirty="0"/>
              <a:t>Integrará la propuesta de inversión al proyecto de presupuesto</a:t>
            </a:r>
          </a:p>
          <a:p>
            <a:endParaRPr lang="es-GT" altLang="es-GT" sz="1800" dirty="0"/>
          </a:p>
          <a:p>
            <a:r>
              <a:rPr lang="es-GT" altLang="es-GT" dirty="0"/>
              <a:t>Elabora el Proyecto de Programa de Inversión Física, Transferencias de Capital e Inversión Financiera</a:t>
            </a:r>
          </a:p>
          <a:p>
            <a:endParaRPr lang="es-GT" altLang="es-GT" sz="1800" dirty="0"/>
          </a:p>
          <a:p>
            <a:r>
              <a:rPr lang="es-GT" altLang="es-GT" dirty="0"/>
              <a:t>Lo envía al Congreso de la República de Guatemala </a:t>
            </a:r>
            <a:r>
              <a:rPr lang="es-GT" altLang="es-GT" b="1" u="sng" dirty="0"/>
              <a:t>a más tardar el 02 de septiembre de cada año</a:t>
            </a:r>
            <a:r>
              <a:rPr lang="es-MX" altLang="es-GT" sz="3600" b="1" dirty="0">
                <a:latin typeface="Arial" panose="020B0604020202020204" pitchFamily="34" charset="0"/>
              </a:rPr>
              <a:t>.</a:t>
            </a:r>
            <a:endParaRPr lang="es-GT" altLang="es-GT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395536" y="457200"/>
            <a:ext cx="8208912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s-GT" altLang="es-GT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El Congreso de la República de Guatemala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s-GT" altLang="es-GT" sz="3600" dirty="0">
                <a:latin typeface="Calibri" pitchFamily="34" charset="0"/>
                <a:cs typeface="Arial" charset="0"/>
              </a:rPr>
              <a:t>De conformidad con el Artículo 171 de la Constitución Política de la República de Guatemala, le corresponde: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endParaRPr lang="es-GT" altLang="es-GT" sz="3600" dirty="0">
              <a:latin typeface="Calibri" pitchFamily="34" charset="0"/>
              <a:cs typeface="Arial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es-GT" altLang="es-GT" sz="3600" dirty="0">
                <a:latin typeface="Calibri" pitchFamily="34" charset="0"/>
                <a:cs typeface="Arial" charset="0"/>
              </a:rPr>
              <a:t> Aprobar, modificar o improbar, a más tardar treinta días antes de entrar en vigencia, el Presupuesto de Ingresos y Egresos del Estado. </a:t>
            </a:r>
            <a:r>
              <a:rPr lang="es-GT" altLang="es-GT" sz="3600" b="1" u="sng" dirty="0">
                <a:latin typeface="Calibri" pitchFamily="34" charset="0"/>
                <a:cs typeface="Arial" charset="0"/>
              </a:rPr>
              <a:t>A más tardar el 30 de noviembre de cada año</a:t>
            </a:r>
            <a:r>
              <a:rPr lang="es-GT" altLang="es-GT" sz="3600" b="1" dirty="0">
                <a:latin typeface="Calibri" pitchFamily="34" charset="0"/>
                <a:cs typeface="Arial" charset="0"/>
              </a:rPr>
              <a:t>.</a:t>
            </a:r>
            <a:endParaRPr lang="es-GT" altLang="es-GT" sz="2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8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666750" y="188640"/>
            <a:ext cx="7810500" cy="587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es-MX" altLang="es-GT" dirty="0">
                <a:latin typeface="Arial" panose="020B0604020202020204" pitchFamily="34" charset="0"/>
              </a:rPr>
              <a:t>  </a:t>
            </a:r>
            <a:r>
              <a:rPr lang="es-GT" altLang="es-GT" dirty="0"/>
              <a:t>Si es aprobado, se publica:</a:t>
            </a:r>
          </a:p>
          <a:p>
            <a:pPr algn="just"/>
            <a:endParaRPr lang="es-GT" altLang="es-GT" sz="1800" dirty="0"/>
          </a:p>
          <a:p>
            <a:pPr algn="just"/>
            <a:r>
              <a:rPr lang="es-GT" altLang="es-GT" dirty="0"/>
              <a:t>L</a:t>
            </a:r>
            <a:r>
              <a:rPr lang="es-GT" altLang="es-GT" dirty="0" smtClean="0"/>
              <a:t>a </a:t>
            </a:r>
            <a:r>
              <a:rPr lang="es-GT" altLang="es-GT" dirty="0"/>
              <a:t>Ley del Presupuesto General de Ingresos y Egresos del Estado </a:t>
            </a:r>
          </a:p>
          <a:p>
            <a:pPr algn="just"/>
            <a:endParaRPr lang="es-GT" altLang="es-GT" sz="1800" dirty="0"/>
          </a:p>
          <a:p>
            <a:pPr algn="just"/>
            <a:r>
              <a:rPr lang="es-GT" altLang="es-GT" dirty="0" smtClean="0"/>
              <a:t>El </a:t>
            </a:r>
            <a:r>
              <a:rPr lang="es-GT" altLang="es-GT" dirty="0"/>
              <a:t>Programa de Inversión Física, Transferencias de Capital e Inversión Financiera</a:t>
            </a:r>
          </a:p>
          <a:p>
            <a:pPr algn="just"/>
            <a:endParaRPr lang="es-GT" altLang="es-GT" sz="1800" dirty="0"/>
          </a:p>
          <a:p>
            <a:pPr algn="just"/>
            <a:r>
              <a:rPr lang="es-GT" altLang="es-GT" dirty="0"/>
              <a:t>Si al momento de iniciarse el año fiscal, el presupuesto no hubiere sido aprobado por el Congreso, regirá de nuevo el presupuesto en vigencia en el </a:t>
            </a:r>
            <a:r>
              <a:rPr lang="es-GT" altLang="es-GT" dirty="0" smtClean="0"/>
              <a:t>ejercicio fiscal </a:t>
            </a:r>
            <a:r>
              <a:rPr lang="es-GT" altLang="es-GT" dirty="0"/>
              <a:t>anterior, el </a:t>
            </a:r>
            <a:r>
              <a:rPr lang="es-GT" altLang="es-GT" dirty="0" smtClean="0"/>
              <a:t>que </a:t>
            </a:r>
            <a:r>
              <a:rPr lang="es-GT" altLang="es-GT" dirty="0"/>
              <a:t>podrá ser modificado o ajustado por el </a:t>
            </a:r>
            <a:r>
              <a:rPr lang="es-GT" altLang="es-GT" dirty="0" smtClean="0"/>
              <a:t>Congreso de la República de Guatemala.</a:t>
            </a:r>
            <a:endParaRPr lang="es-GT" altLang="es-GT" dirty="0"/>
          </a:p>
        </p:txBody>
      </p:sp>
    </p:spTree>
    <p:extLst>
      <p:ext uri="{BB962C8B-B14F-4D97-AF65-F5344CB8AC3E}">
        <p14:creationId xmlns:p14="http://schemas.microsoft.com/office/powerpoint/2010/main" val="4337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539552" y="260648"/>
            <a:ext cx="71572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s-GT" altLang="es-GT" sz="1400" b="1" dirty="0">
                <a:solidFill>
                  <a:prstClr val="black"/>
                </a:solidFill>
                <a:latin typeface="Arial" panose="020B0604020202020204" pitchFamily="34" charset="0"/>
              </a:rPr>
              <a:t>APORTE A LOS CONSEJOS DEPARTAMENTALES DE DESARROLLO</a:t>
            </a:r>
          </a:p>
          <a:p>
            <a:pPr lvl="0" algn="ctr">
              <a:spcBef>
                <a:spcPct val="0"/>
              </a:spcBef>
            </a:pPr>
            <a:r>
              <a:rPr lang="es-GT" altLang="es-GT" sz="1400" b="1" dirty="0">
                <a:solidFill>
                  <a:srgbClr val="FF0000"/>
                </a:solidFill>
                <a:latin typeface="Arial" panose="020B0604020202020204" pitchFamily="34" charset="0"/>
              </a:rPr>
              <a:t>TECHOS DE INVERSIÓN DEFINITIVOS</a:t>
            </a:r>
          </a:p>
          <a:p>
            <a:pPr lvl="0" algn="ctr">
              <a:spcBef>
                <a:spcPct val="0"/>
              </a:spcBef>
            </a:pPr>
            <a:r>
              <a:rPr lang="es-GT" altLang="es-GT" sz="1400" b="1" dirty="0">
                <a:solidFill>
                  <a:prstClr val="black"/>
                </a:solidFill>
                <a:latin typeface="Arial" panose="020B0604020202020204" pitchFamily="34" charset="0"/>
              </a:rPr>
              <a:t>EJERCICIO FISCAL 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971236"/>
              </p:ext>
            </p:extLst>
          </p:nvPr>
        </p:nvGraphicFramePr>
        <p:xfrm>
          <a:off x="971600" y="1007904"/>
          <a:ext cx="6613742" cy="4869368"/>
        </p:xfrm>
        <a:graphic>
          <a:graphicData uri="http://schemas.openxmlformats.org/drawingml/2006/table">
            <a:tbl>
              <a:tblPr/>
              <a:tblGrid>
                <a:gridCol w="543414"/>
                <a:gridCol w="1590479"/>
                <a:gridCol w="1431431"/>
                <a:gridCol w="1073573"/>
                <a:gridCol w="1179605"/>
                <a:gridCol w="795240"/>
              </a:tblGrid>
              <a:tr h="154856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ANTEPROYECTO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G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NÚMERO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DEPARTAMENTO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smtClean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G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DE OBRAS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100" b="1" i="0" u="none" strike="noStrike" smtClean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G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GT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327,429,731.00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12.65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EL PROGRESO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64,185,447.00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2.48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SACATEPEQUEZ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82,120,623.00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3.17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CHIMALTENANGO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109,534,700.00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ESCUINTLA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104,553,396.00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SANTA ROSA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89,416,133.00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SOLOLA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112,188,642.00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4.33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TOTONICAPAN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96,372,359.00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QUETZALTENANGO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128,486,716.00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4.96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SUCHITEPEQUEZ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113,778,665.00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4.39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RETALHULEU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78,046,964.00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SAN MARCOS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161,465,770.00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6.24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HUEHUETENANGO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180,307,225.00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6.96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QUICHE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151,347,453.00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5.85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BAJA VERAPAZ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78,561,971.00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ALTA VERAPAZ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159,101,507.00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6.14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PETEN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111,473,674.00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4.31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IZABAL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81,545,960.00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3.15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ZACAPA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76,225,371.00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2.94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CHIQUIMULA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97,548,518.00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JALAPA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81,271,847.00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3.14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JUTIAPA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104,237,328.00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GT" sz="1100" b="0" i="0" u="none" strike="noStrike" smtClean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GT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856"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GT" sz="1100" b="1" i="0" u="none" strike="noStrike">
                          <a:effectLst/>
                          <a:latin typeface="Calibri" panose="020F0502020204030204" pitchFamily="34" charset="0"/>
                        </a:rPr>
                        <a:t>2,589,200,000.00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s-GT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>
                          <a:effectLst/>
                          <a:latin typeface="Calibri" panose="020F0502020204030204" pitchFamily="34" charset="0"/>
                        </a:rPr>
                        <a:t>2235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GT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266" marR="6266" marT="62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762753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611560" y="908720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s-GT" altLang="es-GT" sz="2800" dirty="0">
                <a:latin typeface="Arial" panose="020B0604020202020204" pitchFamily="34" charset="0"/>
              </a:rPr>
              <a:t>EL MINISTERIO DE FINANZAS PÚBLICAS Y LA SECRETARÍA DE PLANIFICACIÓN Y PROGRAMACIÓN DE LA PRESIDENCIA, CON EL APOYO DE LA SCEP, ELABORAN Y DAN A CONOCER AL SISTEMA DE CONSEJOS DE DESARROLLO, LA ESTRATEGIA DE FORMULACIÓN DEL ANTEPROYECTO DE PRESUPUESTO, PARA EL EJERCICIO FISCAL SIGUIENTE. </a:t>
            </a:r>
            <a:r>
              <a:rPr lang="es-GT" altLang="es-GT" sz="2800" b="1" dirty="0">
                <a:solidFill>
                  <a:srgbClr val="FF0000"/>
                </a:solidFill>
                <a:latin typeface="Arial" panose="020B0604020202020204" pitchFamily="34" charset="0"/>
              </a:rPr>
              <a:t>(EN LOS MESES DE FEBRERO Y </a:t>
            </a:r>
            <a:r>
              <a:rPr lang="es-GT" altLang="es-GT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MARZO DE CADA AÑO)</a:t>
            </a:r>
            <a:endParaRPr lang="es-GT" altLang="es-GT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contraporta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309563" y="603250"/>
            <a:ext cx="823277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altLang="es-GT" b="1" dirty="0">
                <a:latin typeface="Arial" panose="020B0604020202020204" pitchFamily="34" charset="0"/>
              </a:rPr>
              <a:t>FUENTE DE RECURSOS DEL APORTE A LOS CONSEJOS DEPARTAMENTALES DE DESARROLLO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GT" altLang="es-GT" b="1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altLang="es-GT" sz="2400" dirty="0">
                <a:latin typeface="Arial" panose="020B0604020202020204" pitchFamily="34" charset="0"/>
              </a:rPr>
              <a:t>Establecido en el artículo 10 de la Ley del Impuesto al Valor Agregado  Decreto Número 27-92 del Congreso de la República de Guatemala, en el Numeral 2 se establece un punto porcentual (1%) para los programas y proyectos de infraestructura de los CODEDE. Estos serán los responsables de la administración de los recursos, por lo que el Ministerio de Finanzas Públicas deberá trasladárselos directamente, a través del Banco de Guatemala.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3" name="CuadroTexto 1"/>
          <p:cNvSpPr txBox="1">
            <a:spLocks noChangeArrowheads="1"/>
          </p:cNvSpPr>
          <p:nvPr/>
        </p:nvSpPr>
        <p:spPr bwMode="auto">
          <a:xfrm>
            <a:off x="309563" y="727075"/>
            <a:ext cx="823277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altLang="es-GT" sz="3200" b="1" dirty="0" smtClean="0">
                <a:latin typeface="Arial" panose="020B0604020202020204" pitchFamily="34" charset="0"/>
              </a:rPr>
              <a:t>DESTINO</a:t>
            </a:r>
            <a:endParaRPr lang="es-GT" altLang="es-GT" sz="3200" b="1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GT" altLang="es-GT" sz="3200" b="1" dirty="0">
              <a:latin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altLang="es-GT" dirty="0">
                <a:latin typeface="Arial" panose="020B0604020202020204" pitchFamily="34" charset="0"/>
              </a:rPr>
              <a:t>Los recursos asignados a los Consejos Departamentales de Desarrollo se destinarán a financiar programas y proyectos de educación, salud, infraestructura, introducción de servicios de agua potable, electricidad, drenajes, manejo de desechos o a la mejora de los servicios actuales, atendiendo la priorización que determine el Consejo Nacional de Desarrollo Urbano y Rural -CONADUR-.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 de flecha"/>
          <p:cNvCxnSpPr/>
          <p:nvPr/>
        </p:nvCxnSpPr>
        <p:spPr>
          <a:xfrm rot="5400000" flipH="1" flipV="1">
            <a:off x="3080147" y="2581276"/>
            <a:ext cx="1920479" cy="72985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 flipH="1" flipV="1">
            <a:off x="3568303" y="3069431"/>
            <a:ext cx="937022" cy="7108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16200000" flipH="1">
            <a:off x="3427810" y="4125516"/>
            <a:ext cx="1204913" cy="723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681412" y="3893345"/>
            <a:ext cx="710804" cy="5595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3681412" y="3893344"/>
            <a:ext cx="71080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5947173" y="1563292"/>
            <a:ext cx="682228" cy="44410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947173" y="1985963"/>
            <a:ext cx="682228" cy="3810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75" name="Título 1"/>
          <p:cNvSpPr txBox="1">
            <a:spLocks/>
          </p:cNvSpPr>
          <p:nvPr/>
        </p:nvSpPr>
        <p:spPr bwMode="auto">
          <a:xfrm>
            <a:off x="1766887" y="907257"/>
            <a:ext cx="5662613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>
                <a:solidFill>
                  <a:schemeClr val="bg1"/>
                </a:solidFill>
                <a:latin typeface="Calibri Light" panose="020F0302020204030204" pitchFamily="34" charset="0"/>
              </a:rPr>
              <a:t>CRITERIOS DE DISTRIBUCIÓN APROBADOS POR EL CONADUR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>
                <a:solidFill>
                  <a:schemeClr val="bg1"/>
                </a:solidFill>
                <a:latin typeface="Calibri Light" panose="020F0302020204030204" pitchFamily="34" charset="0"/>
              </a:rPr>
              <a:t>PARA CODEDES</a:t>
            </a:r>
          </a:p>
        </p:txBody>
      </p:sp>
      <p:sp>
        <p:nvSpPr>
          <p:cNvPr id="11276" name="Título 1"/>
          <p:cNvSpPr txBox="1">
            <a:spLocks/>
          </p:cNvSpPr>
          <p:nvPr/>
        </p:nvSpPr>
        <p:spPr bwMode="auto">
          <a:xfrm>
            <a:off x="1468041" y="907257"/>
            <a:ext cx="5662613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 dirty="0">
                <a:latin typeface="Calibri Light" panose="020F0302020204030204" pitchFamily="34" charset="0"/>
              </a:rPr>
              <a:t>CRITERIOS DE DISTRIBUCIÓN APROBADOS POR EL CONADUR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 dirty="0">
                <a:latin typeface="Calibri Light" panose="020F0302020204030204" pitchFamily="34" charset="0"/>
              </a:rPr>
              <a:t>PARA CODEDES (Artículo </a:t>
            </a:r>
            <a:r>
              <a:rPr lang="es-GT" altLang="es-GT" sz="1800" b="1" dirty="0" smtClean="0">
                <a:latin typeface="Calibri Light" panose="020F0302020204030204" pitchFamily="34" charset="0"/>
              </a:rPr>
              <a:t>05 </a:t>
            </a:r>
            <a:r>
              <a:rPr lang="es-GT" altLang="es-GT" sz="1800" b="1" dirty="0">
                <a:latin typeface="Calibri Light" panose="020F0302020204030204" pitchFamily="34" charset="0"/>
              </a:rPr>
              <a:t>Punto Resolutivo 04-2019)</a:t>
            </a:r>
          </a:p>
        </p:txBody>
      </p:sp>
      <p:sp>
        <p:nvSpPr>
          <p:cNvPr id="11278" name="13 CuadroTexto"/>
          <p:cNvSpPr txBox="1">
            <a:spLocks noChangeArrowheads="1"/>
          </p:cNvSpPr>
          <p:nvPr/>
        </p:nvSpPr>
        <p:spPr bwMode="auto">
          <a:xfrm>
            <a:off x="6105526" y="2803923"/>
            <a:ext cx="13853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Elaborado por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Naciones Unidas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(más reciente)</a:t>
            </a:r>
          </a:p>
        </p:txBody>
      </p:sp>
      <p:sp>
        <p:nvSpPr>
          <p:cNvPr id="11279" name="15 CuadroTexto"/>
          <p:cNvSpPr txBox="1">
            <a:spLocks noChangeArrowheads="1"/>
          </p:cNvSpPr>
          <p:nvPr/>
        </p:nvSpPr>
        <p:spPr bwMode="auto">
          <a:xfrm>
            <a:off x="6109098" y="3688557"/>
            <a:ext cx="11464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Elaborado por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MINFIN</a:t>
            </a:r>
          </a:p>
        </p:txBody>
      </p:sp>
      <p:sp>
        <p:nvSpPr>
          <p:cNvPr id="11280" name="17 CuadroTexto"/>
          <p:cNvSpPr txBox="1">
            <a:spLocks noChangeArrowheads="1"/>
          </p:cNvSpPr>
          <p:nvPr/>
        </p:nvSpPr>
        <p:spPr bwMode="auto">
          <a:xfrm>
            <a:off x="6109099" y="4256485"/>
            <a:ext cx="1465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Elaborado por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INE (más reciente)</a:t>
            </a:r>
          </a:p>
        </p:txBody>
      </p:sp>
      <p:sp>
        <p:nvSpPr>
          <p:cNvPr id="11281" name="20 CuadroTexto"/>
          <p:cNvSpPr txBox="1">
            <a:spLocks noChangeArrowheads="1"/>
          </p:cNvSpPr>
          <p:nvPr/>
        </p:nvSpPr>
        <p:spPr bwMode="auto">
          <a:xfrm>
            <a:off x="6129337" y="4858942"/>
            <a:ext cx="16674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Aprobado CONADUR</a:t>
            </a:r>
          </a:p>
        </p:txBody>
      </p:sp>
      <p:sp>
        <p:nvSpPr>
          <p:cNvPr id="11282" name="13 CuadroTexto"/>
          <p:cNvSpPr txBox="1">
            <a:spLocks noChangeArrowheads="1"/>
          </p:cNvSpPr>
          <p:nvPr/>
        </p:nvSpPr>
        <p:spPr bwMode="auto">
          <a:xfrm>
            <a:off x="1403648" y="1733550"/>
            <a:ext cx="27638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400" dirty="0">
                <a:solidFill>
                  <a:srgbClr val="FF0000"/>
                </a:solidFill>
                <a:latin typeface="Arial" panose="020B0604020202020204" pitchFamily="34" charset="0"/>
              </a:rPr>
              <a:t>Población ejercicio fiscal vigente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400" dirty="0">
                <a:solidFill>
                  <a:srgbClr val="FF0000"/>
                </a:solidFill>
                <a:latin typeface="Arial" panose="020B0604020202020204" pitchFamily="34" charset="0"/>
              </a:rPr>
              <a:t>Elaborado por el INE</a:t>
            </a:r>
          </a:p>
        </p:txBody>
      </p:sp>
      <p:pic>
        <p:nvPicPr>
          <p:cNvPr id="21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5299473"/>
            <a:ext cx="6858000" cy="721816"/>
          </a:xfrm>
          <a:prstGeom prst="rect">
            <a:avLst/>
          </a:prstGeom>
          <a:noFill/>
        </p:spPr>
      </p:pic>
      <p:grpSp>
        <p:nvGrpSpPr>
          <p:cNvPr id="6" name="Group 205"/>
          <p:cNvGrpSpPr>
            <a:grpSpLocks/>
          </p:cNvGrpSpPr>
          <p:nvPr/>
        </p:nvGrpSpPr>
        <p:grpSpPr bwMode="auto">
          <a:xfrm>
            <a:off x="1459708" y="957262"/>
            <a:ext cx="6205537" cy="4264819"/>
            <a:chOff x="1226" y="84"/>
            <a:chExt cx="5212" cy="3582"/>
          </a:xfrm>
        </p:grpSpPr>
        <p:sp>
          <p:nvSpPr>
            <p:cNvPr id="11561" name="Rectangle 5"/>
            <p:cNvSpPr>
              <a:spLocks noChangeArrowheads="1"/>
            </p:cNvSpPr>
            <p:nvPr/>
          </p:nvSpPr>
          <p:spPr bwMode="auto">
            <a:xfrm>
              <a:off x="5632" y="480"/>
              <a:ext cx="8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12% POBLACIÓN </a:t>
              </a:r>
              <a:endParaRPr lang="es-GT" altLang="es-GT" sz="1350"/>
            </a:p>
          </p:txBody>
        </p:sp>
        <p:sp>
          <p:nvSpPr>
            <p:cNvPr id="11562" name="Rectangle 6"/>
            <p:cNvSpPr>
              <a:spLocks noChangeArrowheads="1"/>
            </p:cNvSpPr>
            <p:nvPr/>
          </p:nvSpPr>
          <p:spPr bwMode="auto">
            <a:xfrm>
              <a:off x="5804" y="633"/>
              <a:ext cx="41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URBANA</a:t>
              </a:r>
              <a:endParaRPr lang="es-GT" altLang="es-GT" sz="1350"/>
            </a:p>
          </p:txBody>
        </p:sp>
        <p:sp>
          <p:nvSpPr>
            <p:cNvPr id="11563" name="Rectangle 7"/>
            <p:cNvSpPr>
              <a:spLocks noChangeArrowheads="1"/>
            </p:cNvSpPr>
            <p:nvPr/>
          </p:nvSpPr>
          <p:spPr bwMode="auto">
            <a:xfrm>
              <a:off x="3844" y="801"/>
              <a:ext cx="11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30% EN FUNCION DE LA </a:t>
              </a:r>
              <a:endParaRPr lang="es-GT" altLang="es-GT" sz="1350"/>
            </a:p>
          </p:txBody>
        </p:sp>
        <p:sp>
          <p:nvSpPr>
            <p:cNvPr id="11564" name="Rectangle 8"/>
            <p:cNvSpPr>
              <a:spLocks noChangeArrowheads="1"/>
            </p:cNvSpPr>
            <p:nvPr/>
          </p:nvSpPr>
          <p:spPr bwMode="auto">
            <a:xfrm>
              <a:off x="4102" y="953"/>
              <a:ext cx="55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POBLACIÓN</a:t>
              </a:r>
              <a:endParaRPr lang="es-GT" altLang="es-GT" sz="1350"/>
            </a:p>
          </p:txBody>
        </p:sp>
        <p:sp>
          <p:nvSpPr>
            <p:cNvPr id="11565" name="Rectangle 9"/>
            <p:cNvSpPr>
              <a:spLocks noChangeArrowheads="1"/>
            </p:cNvSpPr>
            <p:nvPr/>
          </p:nvSpPr>
          <p:spPr bwMode="auto">
            <a:xfrm>
              <a:off x="5632" y="1121"/>
              <a:ext cx="80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18% POBLACIÓN </a:t>
              </a:r>
              <a:endParaRPr lang="es-GT" altLang="es-GT" sz="1350"/>
            </a:p>
          </p:txBody>
        </p:sp>
        <p:sp>
          <p:nvSpPr>
            <p:cNvPr id="11566" name="Rectangle 10"/>
            <p:cNvSpPr>
              <a:spLocks noChangeArrowheads="1"/>
            </p:cNvSpPr>
            <p:nvPr/>
          </p:nvSpPr>
          <p:spPr bwMode="auto">
            <a:xfrm>
              <a:off x="5847" y="1273"/>
              <a:ext cx="31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RURAL</a:t>
              </a:r>
              <a:endParaRPr lang="es-GT" altLang="es-GT" sz="1350"/>
            </a:p>
          </p:txBody>
        </p:sp>
        <p:sp>
          <p:nvSpPr>
            <p:cNvPr id="11567" name="Rectangle 11"/>
            <p:cNvSpPr>
              <a:spLocks noChangeArrowheads="1"/>
            </p:cNvSpPr>
            <p:nvPr/>
          </p:nvSpPr>
          <p:spPr bwMode="auto">
            <a:xfrm>
              <a:off x="3844" y="1609"/>
              <a:ext cx="113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35% EN FUNCIÓN DE LA </a:t>
              </a:r>
              <a:endParaRPr lang="es-GT" altLang="es-GT" sz="1350"/>
            </a:p>
          </p:txBody>
        </p:sp>
        <p:sp>
          <p:nvSpPr>
            <p:cNvPr id="11568" name="Rectangle 12"/>
            <p:cNvSpPr>
              <a:spLocks noChangeArrowheads="1"/>
            </p:cNvSpPr>
            <p:nvPr/>
          </p:nvSpPr>
          <p:spPr bwMode="auto">
            <a:xfrm>
              <a:off x="3865" y="1761"/>
              <a:ext cx="11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BRECHA DEL ÍNDICE DE </a:t>
              </a:r>
              <a:endParaRPr lang="es-GT" altLang="es-GT" sz="1350"/>
            </a:p>
          </p:txBody>
        </p:sp>
        <p:sp>
          <p:nvSpPr>
            <p:cNvPr id="11569" name="Rectangle 13"/>
            <p:cNvSpPr>
              <a:spLocks noChangeArrowheads="1"/>
            </p:cNvSpPr>
            <p:nvPr/>
          </p:nvSpPr>
          <p:spPr bwMode="auto">
            <a:xfrm>
              <a:off x="3844" y="1913"/>
              <a:ext cx="114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 dirty="0">
                  <a:solidFill>
                    <a:srgbClr val="000000"/>
                  </a:solidFill>
                  <a:latin typeface="Calibri" pitchFamily="34" charset="0"/>
                </a:rPr>
                <a:t>DESARROLLO HUMANO </a:t>
              </a:r>
              <a:endParaRPr lang="es-GT" altLang="es-GT" sz="1350" dirty="0"/>
            </a:p>
          </p:txBody>
        </p:sp>
        <p:sp>
          <p:nvSpPr>
            <p:cNvPr id="11570" name="Rectangle 14"/>
            <p:cNvSpPr>
              <a:spLocks noChangeArrowheads="1"/>
            </p:cNvSpPr>
            <p:nvPr/>
          </p:nvSpPr>
          <p:spPr bwMode="auto">
            <a:xfrm>
              <a:off x="4245" y="2066"/>
              <a:ext cx="24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(IDH)</a:t>
              </a:r>
              <a:endParaRPr lang="es-GT" altLang="es-GT" sz="1350"/>
            </a:p>
          </p:txBody>
        </p:sp>
        <p:sp>
          <p:nvSpPr>
            <p:cNvPr id="11571" name="Rectangle 15"/>
            <p:cNvSpPr>
              <a:spLocks noChangeArrowheads="1"/>
            </p:cNvSpPr>
            <p:nvPr/>
          </p:nvSpPr>
          <p:spPr bwMode="auto">
            <a:xfrm>
              <a:off x="1440" y="2401"/>
              <a:ext cx="157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ASIGNACIÓN DEL MINISTERIO DE </a:t>
              </a:r>
              <a:endParaRPr lang="es-GT" altLang="es-GT" sz="1350"/>
            </a:p>
          </p:txBody>
        </p:sp>
        <p:sp>
          <p:nvSpPr>
            <p:cNvPr id="11572" name="Rectangle 16"/>
            <p:cNvSpPr>
              <a:spLocks noChangeArrowheads="1"/>
            </p:cNvSpPr>
            <p:nvPr/>
          </p:nvSpPr>
          <p:spPr bwMode="auto">
            <a:xfrm>
              <a:off x="1383" y="2554"/>
              <a:ext cx="167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FINANZAS PÚBLICAS A LOS CODEDE</a:t>
              </a:r>
              <a:endParaRPr lang="es-GT" altLang="es-GT" sz="1350"/>
            </a:p>
          </p:txBody>
        </p:sp>
        <p:sp>
          <p:nvSpPr>
            <p:cNvPr id="11573" name="Rectangle 17"/>
            <p:cNvSpPr>
              <a:spLocks noChangeArrowheads="1"/>
            </p:cNvSpPr>
            <p:nvPr/>
          </p:nvSpPr>
          <p:spPr bwMode="auto">
            <a:xfrm>
              <a:off x="3751" y="2401"/>
              <a:ext cx="13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5% EN FUNCIÓN DEL ÍNDICE </a:t>
              </a:r>
              <a:endParaRPr lang="es-GT" altLang="es-GT" sz="1350"/>
            </a:p>
          </p:txBody>
        </p:sp>
        <p:sp>
          <p:nvSpPr>
            <p:cNvPr id="11574" name="Rectangle 18"/>
            <p:cNvSpPr>
              <a:spLocks noChangeArrowheads="1"/>
            </p:cNvSpPr>
            <p:nvPr/>
          </p:nvSpPr>
          <p:spPr bwMode="auto">
            <a:xfrm>
              <a:off x="3808" y="2554"/>
              <a:ext cx="119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DE RECAUDACIÓN FISCAL</a:t>
              </a:r>
              <a:endParaRPr lang="es-GT" altLang="es-GT" sz="1350"/>
            </a:p>
          </p:txBody>
        </p:sp>
        <p:sp>
          <p:nvSpPr>
            <p:cNvPr id="11575" name="Rectangle 19"/>
            <p:cNvSpPr>
              <a:spLocks noChangeArrowheads="1"/>
            </p:cNvSpPr>
            <p:nvPr/>
          </p:nvSpPr>
          <p:spPr bwMode="auto">
            <a:xfrm>
              <a:off x="3751" y="2889"/>
              <a:ext cx="13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5% EN FUNCIÓN DEL ÍNDICE </a:t>
              </a:r>
              <a:endParaRPr lang="es-GT" altLang="es-GT" sz="1350"/>
            </a:p>
          </p:txBody>
        </p:sp>
        <p:sp>
          <p:nvSpPr>
            <p:cNvPr id="11576" name="Rectangle 20"/>
            <p:cNvSpPr>
              <a:spLocks noChangeArrowheads="1"/>
            </p:cNvSpPr>
            <p:nvPr/>
          </p:nvSpPr>
          <p:spPr bwMode="auto">
            <a:xfrm>
              <a:off x="3865" y="3042"/>
              <a:ext cx="107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DE POBREZA EXTREMA</a:t>
              </a:r>
              <a:endParaRPr lang="es-GT" altLang="es-GT" sz="1350"/>
            </a:p>
          </p:txBody>
        </p:sp>
        <p:sp>
          <p:nvSpPr>
            <p:cNvPr id="11577" name="Rectangle 21"/>
            <p:cNvSpPr>
              <a:spLocks noChangeArrowheads="1"/>
            </p:cNvSpPr>
            <p:nvPr/>
          </p:nvSpPr>
          <p:spPr bwMode="auto">
            <a:xfrm>
              <a:off x="3808" y="3377"/>
              <a:ext cx="12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25% DE APORTE FIJO POR </a:t>
              </a:r>
              <a:endParaRPr lang="es-GT" altLang="es-GT" sz="1350"/>
            </a:p>
          </p:txBody>
        </p:sp>
        <p:sp>
          <p:nvSpPr>
            <p:cNvPr id="11578" name="Rectangle 22"/>
            <p:cNvSpPr>
              <a:spLocks noChangeArrowheads="1"/>
            </p:cNvSpPr>
            <p:nvPr/>
          </p:nvSpPr>
          <p:spPr bwMode="auto">
            <a:xfrm>
              <a:off x="4109" y="3530"/>
              <a:ext cx="53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1050" b="1">
                  <a:solidFill>
                    <a:srgbClr val="000000"/>
                  </a:solidFill>
                  <a:latin typeface="Calibri" pitchFamily="34" charset="0"/>
                </a:rPr>
                <a:t>MUNICIPIO</a:t>
              </a:r>
              <a:endParaRPr lang="es-GT" altLang="es-GT" sz="1350"/>
            </a:p>
          </p:txBody>
        </p:sp>
        <p:sp>
          <p:nvSpPr>
            <p:cNvPr id="11580" name="Line 24"/>
            <p:cNvSpPr>
              <a:spLocks noChangeShapeType="1"/>
            </p:cNvSpPr>
            <p:nvPr/>
          </p:nvSpPr>
          <p:spPr bwMode="auto">
            <a:xfrm>
              <a:off x="3086" y="84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1" name="Rectangle 25"/>
            <p:cNvSpPr>
              <a:spLocks noChangeArrowheads="1"/>
            </p:cNvSpPr>
            <p:nvPr/>
          </p:nvSpPr>
          <p:spPr bwMode="auto">
            <a:xfrm>
              <a:off x="3086" y="84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2" name="Line 26"/>
            <p:cNvSpPr>
              <a:spLocks noChangeShapeType="1"/>
            </p:cNvSpPr>
            <p:nvPr/>
          </p:nvSpPr>
          <p:spPr bwMode="auto">
            <a:xfrm>
              <a:off x="3715" y="84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3" name="Rectangle 27"/>
            <p:cNvSpPr>
              <a:spLocks noChangeArrowheads="1"/>
            </p:cNvSpPr>
            <p:nvPr/>
          </p:nvSpPr>
          <p:spPr bwMode="auto">
            <a:xfrm>
              <a:off x="3715" y="84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4" name="Line 28"/>
            <p:cNvSpPr>
              <a:spLocks noChangeShapeType="1"/>
            </p:cNvSpPr>
            <p:nvPr/>
          </p:nvSpPr>
          <p:spPr bwMode="auto">
            <a:xfrm>
              <a:off x="5003" y="84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5" name="Rectangle 29"/>
            <p:cNvSpPr>
              <a:spLocks noChangeArrowheads="1"/>
            </p:cNvSpPr>
            <p:nvPr/>
          </p:nvSpPr>
          <p:spPr bwMode="auto">
            <a:xfrm>
              <a:off x="5003" y="84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6" name="Line 30"/>
            <p:cNvSpPr>
              <a:spLocks noChangeShapeType="1"/>
            </p:cNvSpPr>
            <p:nvPr/>
          </p:nvSpPr>
          <p:spPr bwMode="auto">
            <a:xfrm>
              <a:off x="5575" y="84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87" name="Rectangle 31"/>
            <p:cNvSpPr>
              <a:spLocks noChangeArrowheads="1"/>
            </p:cNvSpPr>
            <p:nvPr/>
          </p:nvSpPr>
          <p:spPr bwMode="auto">
            <a:xfrm>
              <a:off x="5575" y="84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0" name="Line 34"/>
            <p:cNvSpPr>
              <a:spLocks noChangeShapeType="1"/>
            </p:cNvSpPr>
            <p:nvPr/>
          </p:nvSpPr>
          <p:spPr bwMode="auto">
            <a:xfrm>
              <a:off x="5568" y="45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1" name="Rectangle 35"/>
            <p:cNvSpPr>
              <a:spLocks noChangeArrowheads="1"/>
            </p:cNvSpPr>
            <p:nvPr/>
          </p:nvSpPr>
          <p:spPr bwMode="auto">
            <a:xfrm>
              <a:off x="5568" y="450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2" name="Line 36"/>
            <p:cNvSpPr>
              <a:spLocks noChangeShapeType="1"/>
            </p:cNvSpPr>
            <p:nvPr/>
          </p:nvSpPr>
          <p:spPr bwMode="auto">
            <a:xfrm>
              <a:off x="5582" y="46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3" name="Rectangle 37"/>
            <p:cNvSpPr>
              <a:spLocks noChangeArrowheads="1"/>
            </p:cNvSpPr>
            <p:nvPr/>
          </p:nvSpPr>
          <p:spPr bwMode="auto">
            <a:xfrm>
              <a:off x="5582" y="46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6" name="Line 40"/>
            <p:cNvSpPr>
              <a:spLocks noChangeShapeType="1"/>
            </p:cNvSpPr>
            <p:nvPr/>
          </p:nvSpPr>
          <p:spPr bwMode="auto">
            <a:xfrm>
              <a:off x="3708" y="770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7" name="Rectangle 41"/>
            <p:cNvSpPr>
              <a:spLocks noChangeArrowheads="1"/>
            </p:cNvSpPr>
            <p:nvPr/>
          </p:nvSpPr>
          <p:spPr bwMode="auto">
            <a:xfrm>
              <a:off x="3708" y="770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8" name="Line 42"/>
            <p:cNvSpPr>
              <a:spLocks noChangeShapeType="1"/>
            </p:cNvSpPr>
            <p:nvPr/>
          </p:nvSpPr>
          <p:spPr bwMode="auto">
            <a:xfrm>
              <a:off x="3722" y="785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99" name="Rectangle 43"/>
            <p:cNvSpPr>
              <a:spLocks noChangeArrowheads="1"/>
            </p:cNvSpPr>
            <p:nvPr/>
          </p:nvSpPr>
          <p:spPr bwMode="auto">
            <a:xfrm>
              <a:off x="3722" y="785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0" name="Line 44"/>
            <p:cNvSpPr>
              <a:spLocks noChangeShapeType="1"/>
            </p:cNvSpPr>
            <p:nvPr/>
          </p:nvSpPr>
          <p:spPr bwMode="auto">
            <a:xfrm>
              <a:off x="3730" y="770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1" name="Rectangle 45"/>
            <p:cNvSpPr>
              <a:spLocks noChangeArrowheads="1"/>
            </p:cNvSpPr>
            <p:nvPr/>
          </p:nvSpPr>
          <p:spPr bwMode="auto">
            <a:xfrm>
              <a:off x="3730" y="770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2" name="Line 46"/>
            <p:cNvSpPr>
              <a:spLocks noChangeShapeType="1"/>
            </p:cNvSpPr>
            <p:nvPr/>
          </p:nvSpPr>
          <p:spPr bwMode="auto">
            <a:xfrm>
              <a:off x="3730" y="785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3" name="Rectangle 47"/>
            <p:cNvSpPr>
              <a:spLocks noChangeArrowheads="1"/>
            </p:cNvSpPr>
            <p:nvPr/>
          </p:nvSpPr>
          <p:spPr bwMode="auto">
            <a:xfrm>
              <a:off x="3730" y="785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4" name="Line 48"/>
            <p:cNvSpPr>
              <a:spLocks noChangeShapeType="1"/>
            </p:cNvSpPr>
            <p:nvPr/>
          </p:nvSpPr>
          <p:spPr bwMode="auto">
            <a:xfrm>
              <a:off x="4996" y="78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5" name="Rectangle 49"/>
            <p:cNvSpPr>
              <a:spLocks noChangeArrowheads="1"/>
            </p:cNvSpPr>
            <p:nvPr/>
          </p:nvSpPr>
          <p:spPr bwMode="auto">
            <a:xfrm>
              <a:off x="4996" y="78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6" name="Line 50"/>
            <p:cNvSpPr>
              <a:spLocks noChangeShapeType="1"/>
            </p:cNvSpPr>
            <p:nvPr/>
          </p:nvSpPr>
          <p:spPr bwMode="auto">
            <a:xfrm>
              <a:off x="4996" y="77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07" name="Rectangle 51"/>
            <p:cNvSpPr>
              <a:spLocks noChangeArrowheads="1"/>
            </p:cNvSpPr>
            <p:nvPr/>
          </p:nvSpPr>
          <p:spPr bwMode="auto">
            <a:xfrm>
              <a:off x="4996" y="770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0" name="Line 54"/>
            <p:cNvSpPr>
              <a:spLocks noChangeShapeType="1"/>
            </p:cNvSpPr>
            <p:nvPr/>
          </p:nvSpPr>
          <p:spPr bwMode="auto">
            <a:xfrm>
              <a:off x="5568" y="45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1" name="Rectangle 55"/>
            <p:cNvSpPr>
              <a:spLocks noChangeArrowheads="1"/>
            </p:cNvSpPr>
            <p:nvPr/>
          </p:nvSpPr>
          <p:spPr bwMode="auto">
            <a:xfrm>
              <a:off x="5568" y="45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2" name="Line 56"/>
            <p:cNvSpPr>
              <a:spLocks noChangeShapeType="1"/>
            </p:cNvSpPr>
            <p:nvPr/>
          </p:nvSpPr>
          <p:spPr bwMode="auto">
            <a:xfrm>
              <a:off x="5582" y="46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3" name="Rectangle 57"/>
            <p:cNvSpPr>
              <a:spLocks noChangeArrowheads="1"/>
            </p:cNvSpPr>
            <p:nvPr/>
          </p:nvSpPr>
          <p:spPr bwMode="auto">
            <a:xfrm>
              <a:off x="5582" y="46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6" name="Line 60"/>
            <p:cNvSpPr>
              <a:spLocks noChangeShapeType="1"/>
            </p:cNvSpPr>
            <p:nvPr/>
          </p:nvSpPr>
          <p:spPr bwMode="auto">
            <a:xfrm>
              <a:off x="5582" y="770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7" name="Rectangle 61"/>
            <p:cNvSpPr>
              <a:spLocks noChangeArrowheads="1"/>
            </p:cNvSpPr>
            <p:nvPr/>
          </p:nvSpPr>
          <p:spPr bwMode="auto">
            <a:xfrm>
              <a:off x="5582" y="77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8" name="Line 62"/>
            <p:cNvSpPr>
              <a:spLocks noChangeShapeType="1"/>
            </p:cNvSpPr>
            <p:nvPr/>
          </p:nvSpPr>
          <p:spPr bwMode="auto">
            <a:xfrm>
              <a:off x="5568" y="785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19" name="Rectangle 63"/>
            <p:cNvSpPr>
              <a:spLocks noChangeArrowheads="1"/>
            </p:cNvSpPr>
            <p:nvPr/>
          </p:nvSpPr>
          <p:spPr bwMode="auto">
            <a:xfrm>
              <a:off x="5568" y="785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2" name="Line 66"/>
            <p:cNvSpPr>
              <a:spLocks noChangeShapeType="1"/>
            </p:cNvSpPr>
            <p:nvPr/>
          </p:nvSpPr>
          <p:spPr bwMode="auto">
            <a:xfrm>
              <a:off x="6398" y="46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3" name="Rectangle 67"/>
            <p:cNvSpPr>
              <a:spLocks noChangeArrowheads="1"/>
            </p:cNvSpPr>
            <p:nvPr/>
          </p:nvSpPr>
          <p:spPr bwMode="auto">
            <a:xfrm>
              <a:off x="6398" y="46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4" name="Line 68"/>
            <p:cNvSpPr>
              <a:spLocks noChangeShapeType="1"/>
            </p:cNvSpPr>
            <p:nvPr/>
          </p:nvSpPr>
          <p:spPr bwMode="auto">
            <a:xfrm>
              <a:off x="6412" y="45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5" name="Rectangle 69"/>
            <p:cNvSpPr>
              <a:spLocks noChangeArrowheads="1"/>
            </p:cNvSpPr>
            <p:nvPr/>
          </p:nvSpPr>
          <p:spPr bwMode="auto">
            <a:xfrm>
              <a:off x="6412" y="45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8" name="Line 72"/>
            <p:cNvSpPr>
              <a:spLocks noChangeShapeType="1"/>
            </p:cNvSpPr>
            <p:nvPr/>
          </p:nvSpPr>
          <p:spPr bwMode="auto">
            <a:xfrm>
              <a:off x="3708" y="77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29" name="Rectangle 73"/>
            <p:cNvSpPr>
              <a:spLocks noChangeArrowheads="1"/>
            </p:cNvSpPr>
            <p:nvPr/>
          </p:nvSpPr>
          <p:spPr bwMode="auto">
            <a:xfrm>
              <a:off x="3708" y="77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0" name="Line 74"/>
            <p:cNvSpPr>
              <a:spLocks noChangeShapeType="1"/>
            </p:cNvSpPr>
            <p:nvPr/>
          </p:nvSpPr>
          <p:spPr bwMode="auto">
            <a:xfrm>
              <a:off x="3722" y="78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1" name="Rectangle 75"/>
            <p:cNvSpPr>
              <a:spLocks noChangeArrowheads="1"/>
            </p:cNvSpPr>
            <p:nvPr/>
          </p:nvSpPr>
          <p:spPr bwMode="auto">
            <a:xfrm>
              <a:off x="3722" y="785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4" name="Line 78"/>
            <p:cNvSpPr>
              <a:spLocks noChangeShapeType="1"/>
            </p:cNvSpPr>
            <p:nvPr/>
          </p:nvSpPr>
          <p:spPr bwMode="auto">
            <a:xfrm>
              <a:off x="3722" y="1090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5" name="Rectangle 79"/>
            <p:cNvSpPr>
              <a:spLocks noChangeArrowheads="1"/>
            </p:cNvSpPr>
            <p:nvPr/>
          </p:nvSpPr>
          <p:spPr bwMode="auto">
            <a:xfrm>
              <a:off x="3722" y="1090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6" name="Line 80"/>
            <p:cNvSpPr>
              <a:spLocks noChangeShapeType="1"/>
            </p:cNvSpPr>
            <p:nvPr/>
          </p:nvSpPr>
          <p:spPr bwMode="auto">
            <a:xfrm>
              <a:off x="3708" y="1105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37" name="Rectangle 81"/>
            <p:cNvSpPr>
              <a:spLocks noChangeArrowheads="1"/>
            </p:cNvSpPr>
            <p:nvPr/>
          </p:nvSpPr>
          <p:spPr bwMode="auto">
            <a:xfrm>
              <a:off x="3708" y="1105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0" name="Line 84"/>
            <p:cNvSpPr>
              <a:spLocks noChangeShapeType="1"/>
            </p:cNvSpPr>
            <p:nvPr/>
          </p:nvSpPr>
          <p:spPr bwMode="auto">
            <a:xfrm>
              <a:off x="4996" y="78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1" name="Rectangle 85"/>
            <p:cNvSpPr>
              <a:spLocks noChangeArrowheads="1"/>
            </p:cNvSpPr>
            <p:nvPr/>
          </p:nvSpPr>
          <p:spPr bwMode="auto">
            <a:xfrm>
              <a:off x="4996" y="78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2" name="Line 86"/>
            <p:cNvSpPr>
              <a:spLocks noChangeShapeType="1"/>
            </p:cNvSpPr>
            <p:nvPr/>
          </p:nvSpPr>
          <p:spPr bwMode="auto">
            <a:xfrm>
              <a:off x="5010" y="77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3" name="Rectangle 87"/>
            <p:cNvSpPr>
              <a:spLocks noChangeArrowheads="1"/>
            </p:cNvSpPr>
            <p:nvPr/>
          </p:nvSpPr>
          <p:spPr bwMode="auto">
            <a:xfrm>
              <a:off x="5010" y="77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4" name="Line 88"/>
            <p:cNvSpPr>
              <a:spLocks noChangeShapeType="1"/>
            </p:cNvSpPr>
            <p:nvPr/>
          </p:nvSpPr>
          <p:spPr bwMode="auto">
            <a:xfrm>
              <a:off x="3730" y="1090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5" name="Rectangle 89"/>
            <p:cNvSpPr>
              <a:spLocks noChangeArrowheads="1"/>
            </p:cNvSpPr>
            <p:nvPr/>
          </p:nvSpPr>
          <p:spPr bwMode="auto">
            <a:xfrm>
              <a:off x="3730" y="1090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6" name="Line 90"/>
            <p:cNvSpPr>
              <a:spLocks noChangeShapeType="1"/>
            </p:cNvSpPr>
            <p:nvPr/>
          </p:nvSpPr>
          <p:spPr bwMode="auto">
            <a:xfrm>
              <a:off x="3730" y="1105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7" name="Rectangle 91"/>
            <p:cNvSpPr>
              <a:spLocks noChangeArrowheads="1"/>
            </p:cNvSpPr>
            <p:nvPr/>
          </p:nvSpPr>
          <p:spPr bwMode="auto">
            <a:xfrm>
              <a:off x="3730" y="1105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8" name="Line 92"/>
            <p:cNvSpPr>
              <a:spLocks noChangeShapeType="1"/>
            </p:cNvSpPr>
            <p:nvPr/>
          </p:nvSpPr>
          <p:spPr bwMode="auto">
            <a:xfrm>
              <a:off x="4996" y="1105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49" name="Rectangle 93"/>
            <p:cNvSpPr>
              <a:spLocks noChangeArrowheads="1"/>
            </p:cNvSpPr>
            <p:nvPr/>
          </p:nvSpPr>
          <p:spPr bwMode="auto">
            <a:xfrm>
              <a:off x="4996" y="1105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0" name="Line 94"/>
            <p:cNvSpPr>
              <a:spLocks noChangeShapeType="1"/>
            </p:cNvSpPr>
            <p:nvPr/>
          </p:nvSpPr>
          <p:spPr bwMode="auto">
            <a:xfrm>
              <a:off x="4996" y="1090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1" name="Rectangle 95"/>
            <p:cNvSpPr>
              <a:spLocks noChangeArrowheads="1"/>
            </p:cNvSpPr>
            <p:nvPr/>
          </p:nvSpPr>
          <p:spPr bwMode="auto">
            <a:xfrm>
              <a:off x="4996" y="109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2" name="Line 96"/>
            <p:cNvSpPr>
              <a:spLocks noChangeShapeType="1"/>
            </p:cNvSpPr>
            <p:nvPr/>
          </p:nvSpPr>
          <p:spPr bwMode="auto">
            <a:xfrm>
              <a:off x="5568" y="47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3" name="Rectangle 97"/>
            <p:cNvSpPr>
              <a:spLocks noChangeArrowheads="1"/>
            </p:cNvSpPr>
            <p:nvPr/>
          </p:nvSpPr>
          <p:spPr bwMode="auto">
            <a:xfrm>
              <a:off x="5568" y="47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4" name="Line 98"/>
            <p:cNvSpPr>
              <a:spLocks noChangeShapeType="1"/>
            </p:cNvSpPr>
            <p:nvPr/>
          </p:nvSpPr>
          <p:spPr bwMode="auto">
            <a:xfrm>
              <a:off x="5582" y="47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5" name="Rectangle 99"/>
            <p:cNvSpPr>
              <a:spLocks noChangeArrowheads="1"/>
            </p:cNvSpPr>
            <p:nvPr/>
          </p:nvSpPr>
          <p:spPr bwMode="auto">
            <a:xfrm>
              <a:off x="5582" y="47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6" name="Line 100"/>
            <p:cNvSpPr>
              <a:spLocks noChangeShapeType="1"/>
            </p:cNvSpPr>
            <p:nvPr/>
          </p:nvSpPr>
          <p:spPr bwMode="auto">
            <a:xfrm>
              <a:off x="5582" y="77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7" name="Rectangle 101"/>
            <p:cNvSpPr>
              <a:spLocks noChangeArrowheads="1"/>
            </p:cNvSpPr>
            <p:nvPr/>
          </p:nvSpPr>
          <p:spPr bwMode="auto">
            <a:xfrm>
              <a:off x="5582" y="77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8" name="Line 102"/>
            <p:cNvSpPr>
              <a:spLocks noChangeShapeType="1"/>
            </p:cNvSpPr>
            <p:nvPr/>
          </p:nvSpPr>
          <p:spPr bwMode="auto">
            <a:xfrm>
              <a:off x="5568" y="77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59" name="Rectangle 103"/>
            <p:cNvSpPr>
              <a:spLocks noChangeArrowheads="1"/>
            </p:cNvSpPr>
            <p:nvPr/>
          </p:nvSpPr>
          <p:spPr bwMode="auto">
            <a:xfrm>
              <a:off x="5568" y="77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2" name="Line 106"/>
            <p:cNvSpPr>
              <a:spLocks noChangeShapeType="1"/>
            </p:cNvSpPr>
            <p:nvPr/>
          </p:nvSpPr>
          <p:spPr bwMode="auto">
            <a:xfrm>
              <a:off x="5568" y="1090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3" name="Rectangle 107"/>
            <p:cNvSpPr>
              <a:spLocks noChangeArrowheads="1"/>
            </p:cNvSpPr>
            <p:nvPr/>
          </p:nvSpPr>
          <p:spPr bwMode="auto">
            <a:xfrm>
              <a:off x="5568" y="1090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4" name="Line 108"/>
            <p:cNvSpPr>
              <a:spLocks noChangeShapeType="1"/>
            </p:cNvSpPr>
            <p:nvPr/>
          </p:nvSpPr>
          <p:spPr bwMode="auto">
            <a:xfrm>
              <a:off x="5582" y="1105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5" name="Rectangle 109"/>
            <p:cNvSpPr>
              <a:spLocks noChangeArrowheads="1"/>
            </p:cNvSpPr>
            <p:nvPr/>
          </p:nvSpPr>
          <p:spPr bwMode="auto">
            <a:xfrm>
              <a:off x="5582" y="110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6" name="Line 110"/>
            <p:cNvSpPr>
              <a:spLocks noChangeShapeType="1"/>
            </p:cNvSpPr>
            <p:nvPr/>
          </p:nvSpPr>
          <p:spPr bwMode="auto">
            <a:xfrm>
              <a:off x="6398" y="47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7" name="Rectangle 111"/>
            <p:cNvSpPr>
              <a:spLocks noChangeArrowheads="1"/>
            </p:cNvSpPr>
            <p:nvPr/>
          </p:nvSpPr>
          <p:spPr bwMode="auto">
            <a:xfrm>
              <a:off x="6398" y="47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8" name="Line 112"/>
            <p:cNvSpPr>
              <a:spLocks noChangeShapeType="1"/>
            </p:cNvSpPr>
            <p:nvPr/>
          </p:nvSpPr>
          <p:spPr bwMode="auto">
            <a:xfrm>
              <a:off x="6412" y="47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69" name="Rectangle 113"/>
            <p:cNvSpPr>
              <a:spLocks noChangeArrowheads="1"/>
            </p:cNvSpPr>
            <p:nvPr/>
          </p:nvSpPr>
          <p:spPr bwMode="auto">
            <a:xfrm>
              <a:off x="6412" y="47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0" name="Line 114"/>
            <p:cNvSpPr>
              <a:spLocks noChangeShapeType="1"/>
            </p:cNvSpPr>
            <p:nvPr/>
          </p:nvSpPr>
          <p:spPr bwMode="auto">
            <a:xfrm>
              <a:off x="6412" y="77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1" name="Rectangle 115"/>
            <p:cNvSpPr>
              <a:spLocks noChangeArrowheads="1"/>
            </p:cNvSpPr>
            <p:nvPr/>
          </p:nvSpPr>
          <p:spPr bwMode="auto">
            <a:xfrm>
              <a:off x="6412" y="77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2" name="Line 116"/>
            <p:cNvSpPr>
              <a:spLocks noChangeShapeType="1"/>
            </p:cNvSpPr>
            <p:nvPr/>
          </p:nvSpPr>
          <p:spPr bwMode="auto">
            <a:xfrm>
              <a:off x="6398" y="77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3" name="Rectangle 117"/>
            <p:cNvSpPr>
              <a:spLocks noChangeArrowheads="1"/>
            </p:cNvSpPr>
            <p:nvPr/>
          </p:nvSpPr>
          <p:spPr bwMode="auto">
            <a:xfrm>
              <a:off x="6398" y="77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4" name="Line 118"/>
            <p:cNvSpPr>
              <a:spLocks noChangeShapeType="1"/>
            </p:cNvSpPr>
            <p:nvPr/>
          </p:nvSpPr>
          <p:spPr bwMode="auto">
            <a:xfrm>
              <a:off x="3708" y="79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5" name="Rectangle 119"/>
            <p:cNvSpPr>
              <a:spLocks noChangeArrowheads="1"/>
            </p:cNvSpPr>
            <p:nvPr/>
          </p:nvSpPr>
          <p:spPr bwMode="auto">
            <a:xfrm>
              <a:off x="3708" y="79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6" name="Line 120"/>
            <p:cNvSpPr>
              <a:spLocks noChangeShapeType="1"/>
            </p:cNvSpPr>
            <p:nvPr/>
          </p:nvSpPr>
          <p:spPr bwMode="auto">
            <a:xfrm>
              <a:off x="3722" y="79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7" name="Rectangle 121"/>
            <p:cNvSpPr>
              <a:spLocks noChangeArrowheads="1"/>
            </p:cNvSpPr>
            <p:nvPr/>
          </p:nvSpPr>
          <p:spPr bwMode="auto">
            <a:xfrm>
              <a:off x="3722" y="793"/>
              <a:ext cx="8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8" name="Line 122"/>
            <p:cNvSpPr>
              <a:spLocks noChangeShapeType="1"/>
            </p:cNvSpPr>
            <p:nvPr/>
          </p:nvSpPr>
          <p:spPr bwMode="auto">
            <a:xfrm>
              <a:off x="4996" y="79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79" name="Rectangle 123"/>
            <p:cNvSpPr>
              <a:spLocks noChangeArrowheads="1"/>
            </p:cNvSpPr>
            <p:nvPr/>
          </p:nvSpPr>
          <p:spPr bwMode="auto">
            <a:xfrm>
              <a:off x="4996" y="79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0" name="Line 124"/>
            <p:cNvSpPr>
              <a:spLocks noChangeShapeType="1"/>
            </p:cNvSpPr>
            <p:nvPr/>
          </p:nvSpPr>
          <p:spPr bwMode="auto">
            <a:xfrm>
              <a:off x="5010" y="79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1" name="Rectangle 125"/>
            <p:cNvSpPr>
              <a:spLocks noChangeArrowheads="1"/>
            </p:cNvSpPr>
            <p:nvPr/>
          </p:nvSpPr>
          <p:spPr bwMode="auto">
            <a:xfrm>
              <a:off x="5010" y="79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4" name="Line 128"/>
            <p:cNvSpPr>
              <a:spLocks noChangeShapeType="1"/>
            </p:cNvSpPr>
            <p:nvPr/>
          </p:nvSpPr>
          <p:spPr bwMode="auto">
            <a:xfrm>
              <a:off x="5568" y="109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5" name="Rectangle 129"/>
            <p:cNvSpPr>
              <a:spLocks noChangeArrowheads="1"/>
            </p:cNvSpPr>
            <p:nvPr/>
          </p:nvSpPr>
          <p:spPr bwMode="auto">
            <a:xfrm>
              <a:off x="5568" y="109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6" name="Line 130"/>
            <p:cNvSpPr>
              <a:spLocks noChangeShapeType="1"/>
            </p:cNvSpPr>
            <p:nvPr/>
          </p:nvSpPr>
          <p:spPr bwMode="auto">
            <a:xfrm>
              <a:off x="5582" y="110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87" name="Rectangle 131"/>
            <p:cNvSpPr>
              <a:spLocks noChangeArrowheads="1"/>
            </p:cNvSpPr>
            <p:nvPr/>
          </p:nvSpPr>
          <p:spPr bwMode="auto">
            <a:xfrm>
              <a:off x="5582" y="110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0" name="Line 134"/>
            <p:cNvSpPr>
              <a:spLocks noChangeShapeType="1"/>
            </p:cNvSpPr>
            <p:nvPr/>
          </p:nvSpPr>
          <p:spPr bwMode="auto">
            <a:xfrm>
              <a:off x="5582" y="1410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1" name="Rectangle 135"/>
            <p:cNvSpPr>
              <a:spLocks noChangeArrowheads="1"/>
            </p:cNvSpPr>
            <p:nvPr/>
          </p:nvSpPr>
          <p:spPr bwMode="auto">
            <a:xfrm>
              <a:off x="5582" y="141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2" name="Line 136"/>
            <p:cNvSpPr>
              <a:spLocks noChangeShapeType="1"/>
            </p:cNvSpPr>
            <p:nvPr/>
          </p:nvSpPr>
          <p:spPr bwMode="auto">
            <a:xfrm>
              <a:off x="5568" y="1426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3" name="Rectangle 137"/>
            <p:cNvSpPr>
              <a:spLocks noChangeArrowheads="1"/>
            </p:cNvSpPr>
            <p:nvPr/>
          </p:nvSpPr>
          <p:spPr bwMode="auto">
            <a:xfrm>
              <a:off x="5568" y="1426"/>
              <a:ext cx="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6" name="Line 140"/>
            <p:cNvSpPr>
              <a:spLocks noChangeShapeType="1"/>
            </p:cNvSpPr>
            <p:nvPr/>
          </p:nvSpPr>
          <p:spPr bwMode="auto">
            <a:xfrm>
              <a:off x="6398" y="1105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7" name="Rectangle 141"/>
            <p:cNvSpPr>
              <a:spLocks noChangeArrowheads="1"/>
            </p:cNvSpPr>
            <p:nvPr/>
          </p:nvSpPr>
          <p:spPr bwMode="auto">
            <a:xfrm>
              <a:off x="6398" y="1105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8" name="Line 142"/>
            <p:cNvSpPr>
              <a:spLocks noChangeShapeType="1"/>
            </p:cNvSpPr>
            <p:nvPr/>
          </p:nvSpPr>
          <p:spPr bwMode="auto">
            <a:xfrm>
              <a:off x="6412" y="109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699" name="Rectangle 143"/>
            <p:cNvSpPr>
              <a:spLocks noChangeArrowheads="1"/>
            </p:cNvSpPr>
            <p:nvPr/>
          </p:nvSpPr>
          <p:spPr bwMode="auto">
            <a:xfrm>
              <a:off x="6412" y="109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0" name="Line 144"/>
            <p:cNvSpPr>
              <a:spLocks noChangeShapeType="1"/>
            </p:cNvSpPr>
            <p:nvPr/>
          </p:nvSpPr>
          <p:spPr bwMode="auto">
            <a:xfrm>
              <a:off x="3722" y="109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1" name="Rectangle 145"/>
            <p:cNvSpPr>
              <a:spLocks noChangeArrowheads="1"/>
            </p:cNvSpPr>
            <p:nvPr/>
          </p:nvSpPr>
          <p:spPr bwMode="auto">
            <a:xfrm>
              <a:off x="3722" y="1090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2" name="Line 146"/>
            <p:cNvSpPr>
              <a:spLocks noChangeShapeType="1"/>
            </p:cNvSpPr>
            <p:nvPr/>
          </p:nvSpPr>
          <p:spPr bwMode="auto">
            <a:xfrm>
              <a:off x="3708" y="109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3" name="Rectangle 147"/>
            <p:cNvSpPr>
              <a:spLocks noChangeArrowheads="1"/>
            </p:cNvSpPr>
            <p:nvPr/>
          </p:nvSpPr>
          <p:spPr bwMode="auto">
            <a:xfrm>
              <a:off x="3708" y="109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6" name="Line 150"/>
            <p:cNvSpPr>
              <a:spLocks noChangeShapeType="1"/>
            </p:cNvSpPr>
            <p:nvPr/>
          </p:nvSpPr>
          <p:spPr bwMode="auto">
            <a:xfrm>
              <a:off x="3708" y="1578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7" name="Rectangle 151"/>
            <p:cNvSpPr>
              <a:spLocks noChangeArrowheads="1"/>
            </p:cNvSpPr>
            <p:nvPr/>
          </p:nvSpPr>
          <p:spPr bwMode="auto">
            <a:xfrm>
              <a:off x="3708" y="1578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8" name="Line 152"/>
            <p:cNvSpPr>
              <a:spLocks noChangeShapeType="1"/>
            </p:cNvSpPr>
            <p:nvPr/>
          </p:nvSpPr>
          <p:spPr bwMode="auto">
            <a:xfrm>
              <a:off x="3722" y="1593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09" name="Rectangle 153"/>
            <p:cNvSpPr>
              <a:spLocks noChangeArrowheads="1"/>
            </p:cNvSpPr>
            <p:nvPr/>
          </p:nvSpPr>
          <p:spPr bwMode="auto">
            <a:xfrm>
              <a:off x="3722" y="1593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0" name="Line 154"/>
            <p:cNvSpPr>
              <a:spLocks noChangeShapeType="1"/>
            </p:cNvSpPr>
            <p:nvPr/>
          </p:nvSpPr>
          <p:spPr bwMode="auto">
            <a:xfrm>
              <a:off x="5010" y="109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1" name="Rectangle 155"/>
            <p:cNvSpPr>
              <a:spLocks noChangeArrowheads="1"/>
            </p:cNvSpPr>
            <p:nvPr/>
          </p:nvSpPr>
          <p:spPr bwMode="auto">
            <a:xfrm>
              <a:off x="5010" y="109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2" name="Line 156"/>
            <p:cNvSpPr>
              <a:spLocks noChangeShapeType="1"/>
            </p:cNvSpPr>
            <p:nvPr/>
          </p:nvSpPr>
          <p:spPr bwMode="auto">
            <a:xfrm>
              <a:off x="4996" y="109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3" name="Rectangle 157"/>
            <p:cNvSpPr>
              <a:spLocks noChangeArrowheads="1"/>
            </p:cNvSpPr>
            <p:nvPr/>
          </p:nvSpPr>
          <p:spPr bwMode="auto">
            <a:xfrm>
              <a:off x="4996" y="109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4" name="Line 158"/>
            <p:cNvSpPr>
              <a:spLocks noChangeShapeType="1"/>
            </p:cNvSpPr>
            <p:nvPr/>
          </p:nvSpPr>
          <p:spPr bwMode="auto">
            <a:xfrm>
              <a:off x="3730" y="1578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5" name="Rectangle 159"/>
            <p:cNvSpPr>
              <a:spLocks noChangeArrowheads="1"/>
            </p:cNvSpPr>
            <p:nvPr/>
          </p:nvSpPr>
          <p:spPr bwMode="auto">
            <a:xfrm>
              <a:off x="3730" y="1578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6" name="Line 160"/>
            <p:cNvSpPr>
              <a:spLocks noChangeShapeType="1"/>
            </p:cNvSpPr>
            <p:nvPr/>
          </p:nvSpPr>
          <p:spPr bwMode="auto">
            <a:xfrm>
              <a:off x="3730" y="1593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7" name="Rectangle 161"/>
            <p:cNvSpPr>
              <a:spLocks noChangeArrowheads="1"/>
            </p:cNvSpPr>
            <p:nvPr/>
          </p:nvSpPr>
          <p:spPr bwMode="auto">
            <a:xfrm>
              <a:off x="3730" y="1593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8" name="Line 162"/>
            <p:cNvSpPr>
              <a:spLocks noChangeShapeType="1"/>
            </p:cNvSpPr>
            <p:nvPr/>
          </p:nvSpPr>
          <p:spPr bwMode="auto">
            <a:xfrm>
              <a:off x="5568" y="111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19" name="Rectangle 163"/>
            <p:cNvSpPr>
              <a:spLocks noChangeArrowheads="1"/>
            </p:cNvSpPr>
            <p:nvPr/>
          </p:nvSpPr>
          <p:spPr bwMode="auto">
            <a:xfrm>
              <a:off x="5568" y="111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0" name="Line 164"/>
            <p:cNvSpPr>
              <a:spLocks noChangeShapeType="1"/>
            </p:cNvSpPr>
            <p:nvPr/>
          </p:nvSpPr>
          <p:spPr bwMode="auto">
            <a:xfrm>
              <a:off x="5582" y="111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1" name="Rectangle 165"/>
            <p:cNvSpPr>
              <a:spLocks noChangeArrowheads="1"/>
            </p:cNvSpPr>
            <p:nvPr/>
          </p:nvSpPr>
          <p:spPr bwMode="auto">
            <a:xfrm>
              <a:off x="5582" y="111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2" name="Line 166"/>
            <p:cNvSpPr>
              <a:spLocks noChangeShapeType="1"/>
            </p:cNvSpPr>
            <p:nvPr/>
          </p:nvSpPr>
          <p:spPr bwMode="auto">
            <a:xfrm>
              <a:off x="6398" y="111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3" name="Rectangle 167"/>
            <p:cNvSpPr>
              <a:spLocks noChangeArrowheads="1"/>
            </p:cNvSpPr>
            <p:nvPr/>
          </p:nvSpPr>
          <p:spPr bwMode="auto">
            <a:xfrm>
              <a:off x="6398" y="111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4" name="Line 168"/>
            <p:cNvSpPr>
              <a:spLocks noChangeShapeType="1"/>
            </p:cNvSpPr>
            <p:nvPr/>
          </p:nvSpPr>
          <p:spPr bwMode="auto">
            <a:xfrm>
              <a:off x="6412" y="1113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5" name="Rectangle 169"/>
            <p:cNvSpPr>
              <a:spLocks noChangeArrowheads="1"/>
            </p:cNvSpPr>
            <p:nvPr/>
          </p:nvSpPr>
          <p:spPr bwMode="auto">
            <a:xfrm>
              <a:off x="6412" y="1113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8" name="Line 172"/>
            <p:cNvSpPr>
              <a:spLocks noChangeShapeType="1"/>
            </p:cNvSpPr>
            <p:nvPr/>
          </p:nvSpPr>
          <p:spPr bwMode="auto">
            <a:xfrm>
              <a:off x="3708" y="1578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29" name="Rectangle 173"/>
            <p:cNvSpPr>
              <a:spLocks noChangeArrowheads="1"/>
            </p:cNvSpPr>
            <p:nvPr/>
          </p:nvSpPr>
          <p:spPr bwMode="auto">
            <a:xfrm>
              <a:off x="3708" y="1578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0" name="Line 174"/>
            <p:cNvSpPr>
              <a:spLocks noChangeShapeType="1"/>
            </p:cNvSpPr>
            <p:nvPr/>
          </p:nvSpPr>
          <p:spPr bwMode="auto">
            <a:xfrm>
              <a:off x="3722" y="1593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1" name="Rectangle 175"/>
            <p:cNvSpPr>
              <a:spLocks noChangeArrowheads="1"/>
            </p:cNvSpPr>
            <p:nvPr/>
          </p:nvSpPr>
          <p:spPr bwMode="auto">
            <a:xfrm>
              <a:off x="3722" y="1593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4" name="Line 178"/>
            <p:cNvSpPr>
              <a:spLocks noChangeShapeType="1"/>
            </p:cNvSpPr>
            <p:nvPr/>
          </p:nvSpPr>
          <p:spPr bwMode="auto">
            <a:xfrm>
              <a:off x="3722" y="2203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5" name="Rectangle 179"/>
            <p:cNvSpPr>
              <a:spLocks noChangeArrowheads="1"/>
            </p:cNvSpPr>
            <p:nvPr/>
          </p:nvSpPr>
          <p:spPr bwMode="auto">
            <a:xfrm>
              <a:off x="3722" y="2203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6" name="Line 180"/>
            <p:cNvSpPr>
              <a:spLocks noChangeShapeType="1"/>
            </p:cNvSpPr>
            <p:nvPr/>
          </p:nvSpPr>
          <p:spPr bwMode="auto">
            <a:xfrm>
              <a:off x="3708" y="2218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37" name="Rectangle 181"/>
            <p:cNvSpPr>
              <a:spLocks noChangeArrowheads="1"/>
            </p:cNvSpPr>
            <p:nvPr/>
          </p:nvSpPr>
          <p:spPr bwMode="auto">
            <a:xfrm>
              <a:off x="3708" y="2218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0" name="Line 184"/>
            <p:cNvSpPr>
              <a:spLocks noChangeShapeType="1"/>
            </p:cNvSpPr>
            <p:nvPr/>
          </p:nvSpPr>
          <p:spPr bwMode="auto">
            <a:xfrm>
              <a:off x="4996" y="1593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1" name="Rectangle 185"/>
            <p:cNvSpPr>
              <a:spLocks noChangeArrowheads="1"/>
            </p:cNvSpPr>
            <p:nvPr/>
          </p:nvSpPr>
          <p:spPr bwMode="auto">
            <a:xfrm>
              <a:off x="4996" y="1593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2" name="Line 186"/>
            <p:cNvSpPr>
              <a:spLocks noChangeShapeType="1"/>
            </p:cNvSpPr>
            <p:nvPr/>
          </p:nvSpPr>
          <p:spPr bwMode="auto">
            <a:xfrm>
              <a:off x="5010" y="1578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3" name="Rectangle 187"/>
            <p:cNvSpPr>
              <a:spLocks noChangeArrowheads="1"/>
            </p:cNvSpPr>
            <p:nvPr/>
          </p:nvSpPr>
          <p:spPr bwMode="auto">
            <a:xfrm>
              <a:off x="5010" y="1578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4" name="Line 188"/>
            <p:cNvSpPr>
              <a:spLocks noChangeShapeType="1"/>
            </p:cNvSpPr>
            <p:nvPr/>
          </p:nvSpPr>
          <p:spPr bwMode="auto">
            <a:xfrm>
              <a:off x="3730" y="2203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5" name="Rectangle 189"/>
            <p:cNvSpPr>
              <a:spLocks noChangeArrowheads="1"/>
            </p:cNvSpPr>
            <p:nvPr/>
          </p:nvSpPr>
          <p:spPr bwMode="auto">
            <a:xfrm>
              <a:off x="3730" y="2203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6" name="Line 190"/>
            <p:cNvSpPr>
              <a:spLocks noChangeShapeType="1"/>
            </p:cNvSpPr>
            <p:nvPr/>
          </p:nvSpPr>
          <p:spPr bwMode="auto">
            <a:xfrm>
              <a:off x="3730" y="2218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7" name="Rectangle 191"/>
            <p:cNvSpPr>
              <a:spLocks noChangeArrowheads="1"/>
            </p:cNvSpPr>
            <p:nvPr/>
          </p:nvSpPr>
          <p:spPr bwMode="auto">
            <a:xfrm>
              <a:off x="3730" y="2218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8" name="Line 192"/>
            <p:cNvSpPr>
              <a:spLocks noChangeShapeType="1"/>
            </p:cNvSpPr>
            <p:nvPr/>
          </p:nvSpPr>
          <p:spPr bwMode="auto">
            <a:xfrm>
              <a:off x="1233" y="2371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49" name="Rectangle 193"/>
            <p:cNvSpPr>
              <a:spLocks noChangeArrowheads="1"/>
            </p:cNvSpPr>
            <p:nvPr/>
          </p:nvSpPr>
          <p:spPr bwMode="auto">
            <a:xfrm>
              <a:off x="1226" y="2371"/>
              <a:ext cx="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0" name="Line 194"/>
            <p:cNvSpPr>
              <a:spLocks noChangeShapeType="1"/>
            </p:cNvSpPr>
            <p:nvPr/>
          </p:nvSpPr>
          <p:spPr bwMode="auto">
            <a:xfrm>
              <a:off x="1240" y="238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1" name="Rectangle 195"/>
            <p:cNvSpPr>
              <a:spLocks noChangeArrowheads="1"/>
            </p:cNvSpPr>
            <p:nvPr/>
          </p:nvSpPr>
          <p:spPr bwMode="auto">
            <a:xfrm>
              <a:off x="1240" y="2386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2" name="Line 196"/>
            <p:cNvSpPr>
              <a:spLocks noChangeShapeType="1"/>
            </p:cNvSpPr>
            <p:nvPr/>
          </p:nvSpPr>
          <p:spPr bwMode="auto">
            <a:xfrm>
              <a:off x="1247" y="2371"/>
              <a:ext cx="18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3" name="Rectangle 197"/>
            <p:cNvSpPr>
              <a:spLocks noChangeArrowheads="1"/>
            </p:cNvSpPr>
            <p:nvPr/>
          </p:nvSpPr>
          <p:spPr bwMode="auto">
            <a:xfrm>
              <a:off x="1247" y="2371"/>
              <a:ext cx="183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4" name="Line 198"/>
            <p:cNvSpPr>
              <a:spLocks noChangeShapeType="1"/>
            </p:cNvSpPr>
            <p:nvPr/>
          </p:nvSpPr>
          <p:spPr bwMode="auto">
            <a:xfrm>
              <a:off x="1247" y="2386"/>
              <a:ext cx="18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5" name="Rectangle 199"/>
            <p:cNvSpPr>
              <a:spLocks noChangeArrowheads="1"/>
            </p:cNvSpPr>
            <p:nvPr/>
          </p:nvSpPr>
          <p:spPr bwMode="auto">
            <a:xfrm>
              <a:off x="1247" y="2386"/>
              <a:ext cx="183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6" name="Line 200"/>
            <p:cNvSpPr>
              <a:spLocks noChangeShapeType="1"/>
            </p:cNvSpPr>
            <p:nvPr/>
          </p:nvSpPr>
          <p:spPr bwMode="auto">
            <a:xfrm>
              <a:off x="3079" y="238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7" name="Rectangle 201"/>
            <p:cNvSpPr>
              <a:spLocks noChangeArrowheads="1"/>
            </p:cNvSpPr>
            <p:nvPr/>
          </p:nvSpPr>
          <p:spPr bwMode="auto">
            <a:xfrm>
              <a:off x="3079" y="2386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8" name="Line 202"/>
            <p:cNvSpPr>
              <a:spLocks noChangeShapeType="1"/>
            </p:cNvSpPr>
            <p:nvPr/>
          </p:nvSpPr>
          <p:spPr bwMode="auto">
            <a:xfrm>
              <a:off x="3079" y="2371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59" name="Rectangle 203"/>
            <p:cNvSpPr>
              <a:spLocks noChangeArrowheads="1"/>
            </p:cNvSpPr>
            <p:nvPr/>
          </p:nvSpPr>
          <p:spPr bwMode="auto">
            <a:xfrm>
              <a:off x="3079" y="2371"/>
              <a:ext cx="2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760" name="Line 204"/>
            <p:cNvSpPr>
              <a:spLocks noChangeShapeType="1"/>
            </p:cNvSpPr>
            <p:nvPr/>
          </p:nvSpPr>
          <p:spPr bwMode="auto">
            <a:xfrm>
              <a:off x="3708" y="1601"/>
              <a:ext cx="0" cy="6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</p:grpSp>
      <p:grpSp>
        <p:nvGrpSpPr>
          <p:cNvPr id="7" name="Group 406"/>
          <p:cNvGrpSpPr>
            <a:grpSpLocks/>
          </p:cNvGrpSpPr>
          <p:nvPr/>
        </p:nvGrpSpPr>
        <p:grpSpPr bwMode="auto">
          <a:xfrm>
            <a:off x="1459708" y="2536031"/>
            <a:ext cx="6182915" cy="2714625"/>
            <a:chOff x="1226" y="1410"/>
            <a:chExt cx="5193" cy="2280"/>
          </a:xfrm>
        </p:grpSpPr>
        <p:sp>
          <p:nvSpPr>
            <p:cNvPr id="11361" name="Rectangle 206"/>
            <p:cNvSpPr>
              <a:spLocks noChangeArrowheads="1"/>
            </p:cNvSpPr>
            <p:nvPr/>
          </p:nvSpPr>
          <p:spPr bwMode="auto">
            <a:xfrm>
              <a:off x="3708" y="1601"/>
              <a:ext cx="7" cy="60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2" name="Line 207"/>
            <p:cNvSpPr>
              <a:spLocks noChangeShapeType="1"/>
            </p:cNvSpPr>
            <p:nvPr/>
          </p:nvSpPr>
          <p:spPr bwMode="auto">
            <a:xfrm>
              <a:off x="3722" y="1601"/>
              <a:ext cx="0" cy="6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3" name="Rectangle 208"/>
            <p:cNvSpPr>
              <a:spLocks noChangeArrowheads="1"/>
            </p:cNvSpPr>
            <p:nvPr/>
          </p:nvSpPr>
          <p:spPr bwMode="auto">
            <a:xfrm>
              <a:off x="3722" y="1601"/>
              <a:ext cx="8" cy="60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4" name="Line 209"/>
            <p:cNvSpPr>
              <a:spLocks noChangeShapeType="1"/>
            </p:cNvSpPr>
            <p:nvPr/>
          </p:nvSpPr>
          <p:spPr bwMode="auto">
            <a:xfrm>
              <a:off x="3722" y="2203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5" name="Rectangle 210"/>
            <p:cNvSpPr>
              <a:spLocks noChangeArrowheads="1"/>
            </p:cNvSpPr>
            <p:nvPr/>
          </p:nvSpPr>
          <p:spPr bwMode="auto">
            <a:xfrm>
              <a:off x="3722" y="2203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6" name="Line 211"/>
            <p:cNvSpPr>
              <a:spLocks noChangeShapeType="1"/>
            </p:cNvSpPr>
            <p:nvPr/>
          </p:nvSpPr>
          <p:spPr bwMode="auto">
            <a:xfrm>
              <a:off x="3708" y="220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67" name="Rectangle 212"/>
            <p:cNvSpPr>
              <a:spLocks noChangeArrowheads="1"/>
            </p:cNvSpPr>
            <p:nvPr/>
          </p:nvSpPr>
          <p:spPr bwMode="auto">
            <a:xfrm>
              <a:off x="3708" y="2203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0" name="Line 215"/>
            <p:cNvSpPr>
              <a:spLocks noChangeShapeType="1"/>
            </p:cNvSpPr>
            <p:nvPr/>
          </p:nvSpPr>
          <p:spPr bwMode="auto">
            <a:xfrm>
              <a:off x="3708" y="2371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1" name="Rectangle 216"/>
            <p:cNvSpPr>
              <a:spLocks noChangeArrowheads="1"/>
            </p:cNvSpPr>
            <p:nvPr/>
          </p:nvSpPr>
          <p:spPr bwMode="auto">
            <a:xfrm>
              <a:off x="3708" y="2371"/>
              <a:ext cx="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2" name="Line 217"/>
            <p:cNvSpPr>
              <a:spLocks noChangeShapeType="1"/>
            </p:cNvSpPr>
            <p:nvPr/>
          </p:nvSpPr>
          <p:spPr bwMode="auto">
            <a:xfrm>
              <a:off x="3722" y="2386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3" name="Rectangle 218"/>
            <p:cNvSpPr>
              <a:spLocks noChangeArrowheads="1"/>
            </p:cNvSpPr>
            <p:nvPr/>
          </p:nvSpPr>
          <p:spPr bwMode="auto">
            <a:xfrm>
              <a:off x="3722" y="2386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4" name="Line 219"/>
            <p:cNvSpPr>
              <a:spLocks noChangeShapeType="1"/>
            </p:cNvSpPr>
            <p:nvPr/>
          </p:nvSpPr>
          <p:spPr bwMode="auto">
            <a:xfrm>
              <a:off x="4996" y="1601"/>
              <a:ext cx="0" cy="6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5" name="Rectangle 220"/>
            <p:cNvSpPr>
              <a:spLocks noChangeArrowheads="1"/>
            </p:cNvSpPr>
            <p:nvPr/>
          </p:nvSpPr>
          <p:spPr bwMode="auto">
            <a:xfrm>
              <a:off x="4996" y="1601"/>
              <a:ext cx="7" cy="60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6" name="Line 221"/>
            <p:cNvSpPr>
              <a:spLocks noChangeShapeType="1"/>
            </p:cNvSpPr>
            <p:nvPr/>
          </p:nvSpPr>
          <p:spPr bwMode="auto">
            <a:xfrm>
              <a:off x="5010" y="1601"/>
              <a:ext cx="0" cy="6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7" name="Rectangle 222"/>
            <p:cNvSpPr>
              <a:spLocks noChangeArrowheads="1"/>
            </p:cNvSpPr>
            <p:nvPr/>
          </p:nvSpPr>
          <p:spPr bwMode="auto">
            <a:xfrm>
              <a:off x="5010" y="1601"/>
              <a:ext cx="7" cy="60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8" name="Line 223"/>
            <p:cNvSpPr>
              <a:spLocks noChangeShapeType="1"/>
            </p:cNvSpPr>
            <p:nvPr/>
          </p:nvSpPr>
          <p:spPr bwMode="auto">
            <a:xfrm>
              <a:off x="5010" y="2203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79" name="Rectangle 224"/>
            <p:cNvSpPr>
              <a:spLocks noChangeArrowheads="1"/>
            </p:cNvSpPr>
            <p:nvPr/>
          </p:nvSpPr>
          <p:spPr bwMode="auto">
            <a:xfrm>
              <a:off x="5010" y="2203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0" name="Line 225"/>
            <p:cNvSpPr>
              <a:spLocks noChangeShapeType="1"/>
            </p:cNvSpPr>
            <p:nvPr/>
          </p:nvSpPr>
          <p:spPr bwMode="auto">
            <a:xfrm>
              <a:off x="4996" y="2203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1" name="Rectangle 226"/>
            <p:cNvSpPr>
              <a:spLocks noChangeArrowheads="1"/>
            </p:cNvSpPr>
            <p:nvPr/>
          </p:nvSpPr>
          <p:spPr bwMode="auto">
            <a:xfrm>
              <a:off x="4996" y="2203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2" name="Line 227"/>
            <p:cNvSpPr>
              <a:spLocks noChangeShapeType="1"/>
            </p:cNvSpPr>
            <p:nvPr/>
          </p:nvSpPr>
          <p:spPr bwMode="auto">
            <a:xfrm>
              <a:off x="3730" y="2371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3" name="Rectangle 228"/>
            <p:cNvSpPr>
              <a:spLocks noChangeArrowheads="1"/>
            </p:cNvSpPr>
            <p:nvPr/>
          </p:nvSpPr>
          <p:spPr bwMode="auto">
            <a:xfrm>
              <a:off x="3730" y="2371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4" name="Line 229"/>
            <p:cNvSpPr>
              <a:spLocks noChangeShapeType="1"/>
            </p:cNvSpPr>
            <p:nvPr/>
          </p:nvSpPr>
          <p:spPr bwMode="auto">
            <a:xfrm>
              <a:off x="3730" y="2386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5" name="Rectangle 230"/>
            <p:cNvSpPr>
              <a:spLocks noChangeArrowheads="1"/>
            </p:cNvSpPr>
            <p:nvPr/>
          </p:nvSpPr>
          <p:spPr bwMode="auto">
            <a:xfrm>
              <a:off x="3730" y="2386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8" name="Line 233"/>
            <p:cNvSpPr>
              <a:spLocks noChangeShapeType="1"/>
            </p:cNvSpPr>
            <p:nvPr/>
          </p:nvSpPr>
          <p:spPr bwMode="auto">
            <a:xfrm>
              <a:off x="1226" y="237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89" name="Rectangle 234"/>
            <p:cNvSpPr>
              <a:spLocks noChangeArrowheads="1"/>
            </p:cNvSpPr>
            <p:nvPr/>
          </p:nvSpPr>
          <p:spPr bwMode="auto">
            <a:xfrm>
              <a:off x="1226" y="237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0" name="Line 235"/>
            <p:cNvSpPr>
              <a:spLocks noChangeShapeType="1"/>
            </p:cNvSpPr>
            <p:nvPr/>
          </p:nvSpPr>
          <p:spPr bwMode="auto">
            <a:xfrm>
              <a:off x="1240" y="23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1" name="Rectangle 236"/>
            <p:cNvSpPr>
              <a:spLocks noChangeArrowheads="1"/>
            </p:cNvSpPr>
            <p:nvPr/>
          </p:nvSpPr>
          <p:spPr bwMode="auto">
            <a:xfrm>
              <a:off x="1240" y="2386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2" name="Line 237"/>
            <p:cNvSpPr>
              <a:spLocks noChangeShapeType="1"/>
            </p:cNvSpPr>
            <p:nvPr/>
          </p:nvSpPr>
          <p:spPr bwMode="auto">
            <a:xfrm>
              <a:off x="1240" y="2691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3" name="Rectangle 238"/>
            <p:cNvSpPr>
              <a:spLocks noChangeArrowheads="1"/>
            </p:cNvSpPr>
            <p:nvPr/>
          </p:nvSpPr>
          <p:spPr bwMode="auto">
            <a:xfrm>
              <a:off x="1240" y="269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4" name="Line 239"/>
            <p:cNvSpPr>
              <a:spLocks noChangeShapeType="1"/>
            </p:cNvSpPr>
            <p:nvPr/>
          </p:nvSpPr>
          <p:spPr bwMode="auto">
            <a:xfrm>
              <a:off x="1233" y="2706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5" name="Rectangle 240"/>
            <p:cNvSpPr>
              <a:spLocks noChangeArrowheads="1"/>
            </p:cNvSpPr>
            <p:nvPr/>
          </p:nvSpPr>
          <p:spPr bwMode="auto">
            <a:xfrm>
              <a:off x="1226" y="2706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8" name="Line 243"/>
            <p:cNvSpPr>
              <a:spLocks noChangeShapeType="1"/>
            </p:cNvSpPr>
            <p:nvPr/>
          </p:nvSpPr>
          <p:spPr bwMode="auto">
            <a:xfrm>
              <a:off x="3079" y="23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399" name="Rectangle 244"/>
            <p:cNvSpPr>
              <a:spLocks noChangeArrowheads="1"/>
            </p:cNvSpPr>
            <p:nvPr/>
          </p:nvSpPr>
          <p:spPr bwMode="auto">
            <a:xfrm>
              <a:off x="3079" y="2386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0" name="Line 245"/>
            <p:cNvSpPr>
              <a:spLocks noChangeShapeType="1"/>
            </p:cNvSpPr>
            <p:nvPr/>
          </p:nvSpPr>
          <p:spPr bwMode="auto">
            <a:xfrm>
              <a:off x="3093" y="237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1" name="Rectangle 246"/>
            <p:cNvSpPr>
              <a:spLocks noChangeArrowheads="1"/>
            </p:cNvSpPr>
            <p:nvPr/>
          </p:nvSpPr>
          <p:spPr bwMode="auto">
            <a:xfrm>
              <a:off x="3093" y="237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2" name="Line 247"/>
            <p:cNvSpPr>
              <a:spLocks noChangeShapeType="1"/>
            </p:cNvSpPr>
            <p:nvPr/>
          </p:nvSpPr>
          <p:spPr bwMode="auto">
            <a:xfrm>
              <a:off x="1247" y="2691"/>
              <a:ext cx="18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3" name="Rectangle 248"/>
            <p:cNvSpPr>
              <a:spLocks noChangeArrowheads="1"/>
            </p:cNvSpPr>
            <p:nvPr/>
          </p:nvSpPr>
          <p:spPr bwMode="auto">
            <a:xfrm>
              <a:off x="1247" y="2691"/>
              <a:ext cx="183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4" name="Line 249"/>
            <p:cNvSpPr>
              <a:spLocks noChangeShapeType="1"/>
            </p:cNvSpPr>
            <p:nvPr/>
          </p:nvSpPr>
          <p:spPr bwMode="auto">
            <a:xfrm>
              <a:off x="1247" y="2706"/>
              <a:ext cx="183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5" name="Rectangle 250"/>
            <p:cNvSpPr>
              <a:spLocks noChangeArrowheads="1"/>
            </p:cNvSpPr>
            <p:nvPr/>
          </p:nvSpPr>
          <p:spPr bwMode="auto">
            <a:xfrm>
              <a:off x="1247" y="2706"/>
              <a:ext cx="183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6" name="Line 251"/>
            <p:cNvSpPr>
              <a:spLocks noChangeShapeType="1"/>
            </p:cNvSpPr>
            <p:nvPr/>
          </p:nvSpPr>
          <p:spPr bwMode="auto">
            <a:xfrm>
              <a:off x="3079" y="2706"/>
              <a:ext cx="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7" name="Rectangle 252"/>
            <p:cNvSpPr>
              <a:spLocks noChangeArrowheads="1"/>
            </p:cNvSpPr>
            <p:nvPr/>
          </p:nvSpPr>
          <p:spPr bwMode="auto">
            <a:xfrm>
              <a:off x="3079" y="2706"/>
              <a:ext cx="2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8" name="Line 253"/>
            <p:cNvSpPr>
              <a:spLocks noChangeShapeType="1"/>
            </p:cNvSpPr>
            <p:nvPr/>
          </p:nvSpPr>
          <p:spPr bwMode="auto">
            <a:xfrm>
              <a:off x="3079" y="2691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09" name="Rectangle 254"/>
            <p:cNvSpPr>
              <a:spLocks noChangeArrowheads="1"/>
            </p:cNvSpPr>
            <p:nvPr/>
          </p:nvSpPr>
          <p:spPr bwMode="auto">
            <a:xfrm>
              <a:off x="3079" y="269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2" name="Line 257"/>
            <p:cNvSpPr>
              <a:spLocks noChangeShapeType="1"/>
            </p:cNvSpPr>
            <p:nvPr/>
          </p:nvSpPr>
          <p:spPr bwMode="auto">
            <a:xfrm>
              <a:off x="3708" y="237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3" name="Rectangle 258"/>
            <p:cNvSpPr>
              <a:spLocks noChangeArrowheads="1"/>
            </p:cNvSpPr>
            <p:nvPr/>
          </p:nvSpPr>
          <p:spPr bwMode="auto">
            <a:xfrm>
              <a:off x="3708" y="237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4" name="Line 259"/>
            <p:cNvSpPr>
              <a:spLocks noChangeShapeType="1"/>
            </p:cNvSpPr>
            <p:nvPr/>
          </p:nvSpPr>
          <p:spPr bwMode="auto">
            <a:xfrm>
              <a:off x="3722" y="23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5" name="Rectangle 260"/>
            <p:cNvSpPr>
              <a:spLocks noChangeArrowheads="1"/>
            </p:cNvSpPr>
            <p:nvPr/>
          </p:nvSpPr>
          <p:spPr bwMode="auto">
            <a:xfrm>
              <a:off x="3722" y="2386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8" name="Line 263"/>
            <p:cNvSpPr>
              <a:spLocks noChangeShapeType="1"/>
            </p:cNvSpPr>
            <p:nvPr/>
          </p:nvSpPr>
          <p:spPr bwMode="auto">
            <a:xfrm>
              <a:off x="3722" y="2691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19" name="Rectangle 264"/>
            <p:cNvSpPr>
              <a:spLocks noChangeArrowheads="1"/>
            </p:cNvSpPr>
            <p:nvPr/>
          </p:nvSpPr>
          <p:spPr bwMode="auto">
            <a:xfrm>
              <a:off x="3722" y="269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0" name="Line 265"/>
            <p:cNvSpPr>
              <a:spLocks noChangeShapeType="1"/>
            </p:cNvSpPr>
            <p:nvPr/>
          </p:nvSpPr>
          <p:spPr bwMode="auto">
            <a:xfrm>
              <a:off x="3708" y="2706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1" name="Rectangle 266"/>
            <p:cNvSpPr>
              <a:spLocks noChangeArrowheads="1"/>
            </p:cNvSpPr>
            <p:nvPr/>
          </p:nvSpPr>
          <p:spPr bwMode="auto">
            <a:xfrm>
              <a:off x="3708" y="2706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2" name="Line 267"/>
            <p:cNvSpPr>
              <a:spLocks noChangeShapeType="1"/>
            </p:cNvSpPr>
            <p:nvPr/>
          </p:nvSpPr>
          <p:spPr bwMode="auto">
            <a:xfrm>
              <a:off x="5003" y="2226"/>
              <a:ext cx="0" cy="14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3" name="Rectangle 268"/>
            <p:cNvSpPr>
              <a:spLocks noChangeArrowheads="1"/>
            </p:cNvSpPr>
            <p:nvPr/>
          </p:nvSpPr>
          <p:spPr bwMode="auto">
            <a:xfrm>
              <a:off x="5003" y="2226"/>
              <a:ext cx="7" cy="14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4" name="Line 269"/>
            <p:cNvSpPr>
              <a:spLocks noChangeShapeType="1"/>
            </p:cNvSpPr>
            <p:nvPr/>
          </p:nvSpPr>
          <p:spPr bwMode="auto">
            <a:xfrm>
              <a:off x="4996" y="2386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5" name="Rectangle 270"/>
            <p:cNvSpPr>
              <a:spLocks noChangeArrowheads="1"/>
            </p:cNvSpPr>
            <p:nvPr/>
          </p:nvSpPr>
          <p:spPr bwMode="auto">
            <a:xfrm>
              <a:off x="4996" y="2386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6" name="Line 271"/>
            <p:cNvSpPr>
              <a:spLocks noChangeShapeType="1"/>
            </p:cNvSpPr>
            <p:nvPr/>
          </p:nvSpPr>
          <p:spPr bwMode="auto">
            <a:xfrm>
              <a:off x="5010" y="237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7" name="Rectangle 272"/>
            <p:cNvSpPr>
              <a:spLocks noChangeArrowheads="1"/>
            </p:cNvSpPr>
            <p:nvPr/>
          </p:nvSpPr>
          <p:spPr bwMode="auto">
            <a:xfrm>
              <a:off x="5010" y="237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8" name="Line 273"/>
            <p:cNvSpPr>
              <a:spLocks noChangeShapeType="1"/>
            </p:cNvSpPr>
            <p:nvPr/>
          </p:nvSpPr>
          <p:spPr bwMode="auto">
            <a:xfrm>
              <a:off x="3730" y="2691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29" name="Rectangle 274"/>
            <p:cNvSpPr>
              <a:spLocks noChangeArrowheads="1"/>
            </p:cNvSpPr>
            <p:nvPr/>
          </p:nvSpPr>
          <p:spPr bwMode="auto">
            <a:xfrm>
              <a:off x="3730" y="2691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0" name="Line 275"/>
            <p:cNvSpPr>
              <a:spLocks noChangeShapeType="1"/>
            </p:cNvSpPr>
            <p:nvPr/>
          </p:nvSpPr>
          <p:spPr bwMode="auto">
            <a:xfrm>
              <a:off x="3730" y="2706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1" name="Rectangle 276"/>
            <p:cNvSpPr>
              <a:spLocks noChangeArrowheads="1"/>
            </p:cNvSpPr>
            <p:nvPr/>
          </p:nvSpPr>
          <p:spPr bwMode="auto">
            <a:xfrm>
              <a:off x="3730" y="2706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2" name="Line 277"/>
            <p:cNvSpPr>
              <a:spLocks noChangeShapeType="1"/>
            </p:cNvSpPr>
            <p:nvPr/>
          </p:nvSpPr>
          <p:spPr bwMode="auto">
            <a:xfrm>
              <a:off x="1226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3" name="Rectangle 278"/>
            <p:cNvSpPr>
              <a:spLocks noChangeArrowheads="1"/>
            </p:cNvSpPr>
            <p:nvPr/>
          </p:nvSpPr>
          <p:spPr bwMode="auto">
            <a:xfrm>
              <a:off x="1226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4" name="Line 279"/>
            <p:cNvSpPr>
              <a:spLocks noChangeShapeType="1"/>
            </p:cNvSpPr>
            <p:nvPr/>
          </p:nvSpPr>
          <p:spPr bwMode="auto">
            <a:xfrm>
              <a:off x="1240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5" name="Rectangle 280"/>
            <p:cNvSpPr>
              <a:spLocks noChangeArrowheads="1"/>
            </p:cNvSpPr>
            <p:nvPr/>
          </p:nvSpPr>
          <p:spPr bwMode="auto">
            <a:xfrm>
              <a:off x="1240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6" name="Line 281"/>
            <p:cNvSpPr>
              <a:spLocks noChangeShapeType="1"/>
            </p:cNvSpPr>
            <p:nvPr/>
          </p:nvSpPr>
          <p:spPr bwMode="auto">
            <a:xfrm>
              <a:off x="3079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7" name="Rectangle 282"/>
            <p:cNvSpPr>
              <a:spLocks noChangeArrowheads="1"/>
            </p:cNvSpPr>
            <p:nvPr/>
          </p:nvSpPr>
          <p:spPr bwMode="auto">
            <a:xfrm>
              <a:off x="3079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8" name="Line 283"/>
            <p:cNvSpPr>
              <a:spLocks noChangeShapeType="1"/>
            </p:cNvSpPr>
            <p:nvPr/>
          </p:nvSpPr>
          <p:spPr bwMode="auto">
            <a:xfrm>
              <a:off x="3093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39" name="Rectangle 284"/>
            <p:cNvSpPr>
              <a:spLocks noChangeArrowheads="1"/>
            </p:cNvSpPr>
            <p:nvPr/>
          </p:nvSpPr>
          <p:spPr bwMode="auto">
            <a:xfrm>
              <a:off x="3093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0" name="Line 285"/>
            <p:cNvSpPr>
              <a:spLocks noChangeShapeType="1"/>
            </p:cNvSpPr>
            <p:nvPr/>
          </p:nvSpPr>
          <p:spPr bwMode="auto">
            <a:xfrm>
              <a:off x="3708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1" name="Rectangle 286"/>
            <p:cNvSpPr>
              <a:spLocks noChangeArrowheads="1"/>
            </p:cNvSpPr>
            <p:nvPr/>
          </p:nvSpPr>
          <p:spPr bwMode="auto">
            <a:xfrm>
              <a:off x="3708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2" name="Line 287"/>
            <p:cNvSpPr>
              <a:spLocks noChangeShapeType="1"/>
            </p:cNvSpPr>
            <p:nvPr/>
          </p:nvSpPr>
          <p:spPr bwMode="auto">
            <a:xfrm>
              <a:off x="3722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3" name="Rectangle 288"/>
            <p:cNvSpPr>
              <a:spLocks noChangeArrowheads="1"/>
            </p:cNvSpPr>
            <p:nvPr/>
          </p:nvSpPr>
          <p:spPr bwMode="auto">
            <a:xfrm>
              <a:off x="3722" y="2394"/>
              <a:ext cx="8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4" name="Line 289"/>
            <p:cNvSpPr>
              <a:spLocks noChangeShapeType="1"/>
            </p:cNvSpPr>
            <p:nvPr/>
          </p:nvSpPr>
          <p:spPr bwMode="auto">
            <a:xfrm>
              <a:off x="3722" y="2691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5" name="Rectangle 290"/>
            <p:cNvSpPr>
              <a:spLocks noChangeArrowheads="1"/>
            </p:cNvSpPr>
            <p:nvPr/>
          </p:nvSpPr>
          <p:spPr bwMode="auto">
            <a:xfrm>
              <a:off x="3722" y="2691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6" name="Line 291"/>
            <p:cNvSpPr>
              <a:spLocks noChangeShapeType="1"/>
            </p:cNvSpPr>
            <p:nvPr/>
          </p:nvSpPr>
          <p:spPr bwMode="auto">
            <a:xfrm>
              <a:off x="3708" y="269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47" name="Rectangle 292"/>
            <p:cNvSpPr>
              <a:spLocks noChangeArrowheads="1"/>
            </p:cNvSpPr>
            <p:nvPr/>
          </p:nvSpPr>
          <p:spPr bwMode="auto">
            <a:xfrm>
              <a:off x="3708" y="269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0" name="Line 295"/>
            <p:cNvSpPr>
              <a:spLocks noChangeShapeType="1"/>
            </p:cNvSpPr>
            <p:nvPr/>
          </p:nvSpPr>
          <p:spPr bwMode="auto">
            <a:xfrm>
              <a:off x="3708" y="2859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1" name="Rectangle 296"/>
            <p:cNvSpPr>
              <a:spLocks noChangeArrowheads="1"/>
            </p:cNvSpPr>
            <p:nvPr/>
          </p:nvSpPr>
          <p:spPr bwMode="auto">
            <a:xfrm>
              <a:off x="3708" y="2859"/>
              <a:ext cx="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2" name="Line 297"/>
            <p:cNvSpPr>
              <a:spLocks noChangeShapeType="1"/>
            </p:cNvSpPr>
            <p:nvPr/>
          </p:nvSpPr>
          <p:spPr bwMode="auto">
            <a:xfrm>
              <a:off x="3722" y="2874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3" name="Rectangle 298"/>
            <p:cNvSpPr>
              <a:spLocks noChangeArrowheads="1"/>
            </p:cNvSpPr>
            <p:nvPr/>
          </p:nvSpPr>
          <p:spPr bwMode="auto">
            <a:xfrm>
              <a:off x="3722" y="2874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4" name="Line 299"/>
            <p:cNvSpPr>
              <a:spLocks noChangeShapeType="1"/>
            </p:cNvSpPr>
            <p:nvPr/>
          </p:nvSpPr>
          <p:spPr bwMode="auto">
            <a:xfrm>
              <a:off x="4996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5" name="Rectangle 300"/>
            <p:cNvSpPr>
              <a:spLocks noChangeArrowheads="1"/>
            </p:cNvSpPr>
            <p:nvPr/>
          </p:nvSpPr>
          <p:spPr bwMode="auto">
            <a:xfrm>
              <a:off x="4996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6" name="Line 301"/>
            <p:cNvSpPr>
              <a:spLocks noChangeShapeType="1"/>
            </p:cNvSpPr>
            <p:nvPr/>
          </p:nvSpPr>
          <p:spPr bwMode="auto">
            <a:xfrm>
              <a:off x="5010" y="239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7" name="Rectangle 302"/>
            <p:cNvSpPr>
              <a:spLocks noChangeArrowheads="1"/>
            </p:cNvSpPr>
            <p:nvPr/>
          </p:nvSpPr>
          <p:spPr bwMode="auto">
            <a:xfrm>
              <a:off x="5010" y="2394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8" name="Line 303"/>
            <p:cNvSpPr>
              <a:spLocks noChangeShapeType="1"/>
            </p:cNvSpPr>
            <p:nvPr/>
          </p:nvSpPr>
          <p:spPr bwMode="auto">
            <a:xfrm>
              <a:off x="5010" y="2691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59" name="Rectangle 304"/>
            <p:cNvSpPr>
              <a:spLocks noChangeArrowheads="1"/>
            </p:cNvSpPr>
            <p:nvPr/>
          </p:nvSpPr>
          <p:spPr bwMode="auto">
            <a:xfrm>
              <a:off x="5010" y="2691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0" name="Line 305"/>
            <p:cNvSpPr>
              <a:spLocks noChangeShapeType="1"/>
            </p:cNvSpPr>
            <p:nvPr/>
          </p:nvSpPr>
          <p:spPr bwMode="auto">
            <a:xfrm>
              <a:off x="4996" y="2691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1" name="Rectangle 306"/>
            <p:cNvSpPr>
              <a:spLocks noChangeArrowheads="1"/>
            </p:cNvSpPr>
            <p:nvPr/>
          </p:nvSpPr>
          <p:spPr bwMode="auto">
            <a:xfrm>
              <a:off x="4996" y="2691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2" name="Line 307"/>
            <p:cNvSpPr>
              <a:spLocks noChangeShapeType="1"/>
            </p:cNvSpPr>
            <p:nvPr/>
          </p:nvSpPr>
          <p:spPr bwMode="auto">
            <a:xfrm>
              <a:off x="3730" y="2859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3" name="Rectangle 308"/>
            <p:cNvSpPr>
              <a:spLocks noChangeArrowheads="1"/>
            </p:cNvSpPr>
            <p:nvPr/>
          </p:nvSpPr>
          <p:spPr bwMode="auto">
            <a:xfrm>
              <a:off x="3730" y="2859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4" name="Line 309"/>
            <p:cNvSpPr>
              <a:spLocks noChangeShapeType="1"/>
            </p:cNvSpPr>
            <p:nvPr/>
          </p:nvSpPr>
          <p:spPr bwMode="auto">
            <a:xfrm>
              <a:off x="3730" y="2874"/>
              <a:ext cx="134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5" name="Rectangle 310"/>
            <p:cNvSpPr>
              <a:spLocks noChangeArrowheads="1"/>
            </p:cNvSpPr>
            <p:nvPr/>
          </p:nvSpPr>
          <p:spPr bwMode="auto">
            <a:xfrm>
              <a:off x="3730" y="2874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8" name="Line 313"/>
            <p:cNvSpPr>
              <a:spLocks noChangeShapeType="1"/>
            </p:cNvSpPr>
            <p:nvPr/>
          </p:nvSpPr>
          <p:spPr bwMode="auto">
            <a:xfrm>
              <a:off x="3708" y="285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69" name="Rectangle 314"/>
            <p:cNvSpPr>
              <a:spLocks noChangeArrowheads="1"/>
            </p:cNvSpPr>
            <p:nvPr/>
          </p:nvSpPr>
          <p:spPr bwMode="auto">
            <a:xfrm>
              <a:off x="3708" y="2859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0" name="Line 315"/>
            <p:cNvSpPr>
              <a:spLocks noChangeShapeType="1"/>
            </p:cNvSpPr>
            <p:nvPr/>
          </p:nvSpPr>
          <p:spPr bwMode="auto">
            <a:xfrm>
              <a:off x="3722" y="2874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1" name="Rectangle 316"/>
            <p:cNvSpPr>
              <a:spLocks noChangeArrowheads="1"/>
            </p:cNvSpPr>
            <p:nvPr/>
          </p:nvSpPr>
          <p:spPr bwMode="auto">
            <a:xfrm>
              <a:off x="3722" y="2874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4" name="Line 319"/>
            <p:cNvSpPr>
              <a:spLocks noChangeShapeType="1"/>
            </p:cNvSpPr>
            <p:nvPr/>
          </p:nvSpPr>
          <p:spPr bwMode="auto">
            <a:xfrm>
              <a:off x="3722" y="3179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5" name="Rectangle 320"/>
            <p:cNvSpPr>
              <a:spLocks noChangeArrowheads="1"/>
            </p:cNvSpPr>
            <p:nvPr/>
          </p:nvSpPr>
          <p:spPr bwMode="auto">
            <a:xfrm>
              <a:off x="3722" y="3179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6" name="Line 321"/>
            <p:cNvSpPr>
              <a:spLocks noChangeShapeType="1"/>
            </p:cNvSpPr>
            <p:nvPr/>
          </p:nvSpPr>
          <p:spPr bwMode="auto">
            <a:xfrm>
              <a:off x="3708" y="3194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7" name="Rectangle 322"/>
            <p:cNvSpPr>
              <a:spLocks noChangeArrowheads="1"/>
            </p:cNvSpPr>
            <p:nvPr/>
          </p:nvSpPr>
          <p:spPr bwMode="auto">
            <a:xfrm>
              <a:off x="3708" y="3194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8" name="Line 323"/>
            <p:cNvSpPr>
              <a:spLocks noChangeShapeType="1"/>
            </p:cNvSpPr>
            <p:nvPr/>
          </p:nvSpPr>
          <p:spPr bwMode="auto">
            <a:xfrm>
              <a:off x="5003" y="2714"/>
              <a:ext cx="0" cy="14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79" name="Rectangle 324"/>
            <p:cNvSpPr>
              <a:spLocks noChangeArrowheads="1"/>
            </p:cNvSpPr>
            <p:nvPr/>
          </p:nvSpPr>
          <p:spPr bwMode="auto">
            <a:xfrm>
              <a:off x="5003" y="2714"/>
              <a:ext cx="7" cy="14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0" name="Line 325"/>
            <p:cNvSpPr>
              <a:spLocks noChangeShapeType="1"/>
            </p:cNvSpPr>
            <p:nvPr/>
          </p:nvSpPr>
          <p:spPr bwMode="auto">
            <a:xfrm>
              <a:off x="4996" y="2874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1" name="Rectangle 326"/>
            <p:cNvSpPr>
              <a:spLocks noChangeArrowheads="1"/>
            </p:cNvSpPr>
            <p:nvPr/>
          </p:nvSpPr>
          <p:spPr bwMode="auto">
            <a:xfrm>
              <a:off x="4996" y="2874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2" name="Line 327"/>
            <p:cNvSpPr>
              <a:spLocks noChangeShapeType="1"/>
            </p:cNvSpPr>
            <p:nvPr/>
          </p:nvSpPr>
          <p:spPr bwMode="auto">
            <a:xfrm>
              <a:off x="5010" y="285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3" name="Rectangle 328"/>
            <p:cNvSpPr>
              <a:spLocks noChangeArrowheads="1"/>
            </p:cNvSpPr>
            <p:nvPr/>
          </p:nvSpPr>
          <p:spPr bwMode="auto">
            <a:xfrm>
              <a:off x="5010" y="2859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4" name="Line 329"/>
            <p:cNvSpPr>
              <a:spLocks noChangeShapeType="1"/>
            </p:cNvSpPr>
            <p:nvPr/>
          </p:nvSpPr>
          <p:spPr bwMode="auto">
            <a:xfrm>
              <a:off x="3730" y="3179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5" name="Rectangle 330"/>
            <p:cNvSpPr>
              <a:spLocks noChangeArrowheads="1"/>
            </p:cNvSpPr>
            <p:nvPr/>
          </p:nvSpPr>
          <p:spPr bwMode="auto">
            <a:xfrm>
              <a:off x="3730" y="3179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6" name="Line 331"/>
            <p:cNvSpPr>
              <a:spLocks noChangeShapeType="1"/>
            </p:cNvSpPr>
            <p:nvPr/>
          </p:nvSpPr>
          <p:spPr bwMode="auto">
            <a:xfrm>
              <a:off x="3730" y="3194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7" name="Rectangle 332"/>
            <p:cNvSpPr>
              <a:spLocks noChangeArrowheads="1"/>
            </p:cNvSpPr>
            <p:nvPr/>
          </p:nvSpPr>
          <p:spPr bwMode="auto">
            <a:xfrm>
              <a:off x="3730" y="3194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8" name="Line 333"/>
            <p:cNvSpPr>
              <a:spLocks noChangeShapeType="1"/>
            </p:cNvSpPr>
            <p:nvPr/>
          </p:nvSpPr>
          <p:spPr bwMode="auto">
            <a:xfrm>
              <a:off x="3708" y="2882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89" name="Rectangle 334"/>
            <p:cNvSpPr>
              <a:spLocks noChangeArrowheads="1"/>
            </p:cNvSpPr>
            <p:nvPr/>
          </p:nvSpPr>
          <p:spPr bwMode="auto">
            <a:xfrm>
              <a:off x="3708" y="2882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0" name="Line 335"/>
            <p:cNvSpPr>
              <a:spLocks noChangeShapeType="1"/>
            </p:cNvSpPr>
            <p:nvPr/>
          </p:nvSpPr>
          <p:spPr bwMode="auto">
            <a:xfrm>
              <a:off x="3722" y="2882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1" name="Rectangle 336"/>
            <p:cNvSpPr>
              <a:spLocks noChangeArrowheads="1"/>
            </p:cNvSpPr>
            <p:nvPr/>
          </p:nvSpPr>
          <p:spPr bwMode="auto">
            <a:xfrm>
              <a:off x="3722" y="2882"/>
              <a:ext cx="8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2" name="Line 337"/>
            <p:cNvSpPr>
              <a:spLocks noChangeShapeType="1"/>
            </p:cNvSpPr>
            <p:nvPr/>
          </p:nvSpPr>
          <p:spPr bwMode="auto">
            <a:xfrm>
              <a:off x="3722" y="3179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3" name="Rectangle 338"/>
            <p:cNvSpPr>
              <a:spLocks noChangeArrowheads="1"/>
            </p:cNvSpPr>
            <p:nvPr/>
          </p:nvSpPr>
          <p:spPr bwMode="auto">
            <a:xfrm>
              <a:off x="3722" y="3179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4" name="Line 339"/>
            <p:cNvSpPr>
              <a:spLocks noChangeShapeType="1"/>
            </p:cNvSpPr>
            <p:nvPr/>
          </p:nvSpPr>
          <p:spPr bwMode="auto">
            <a:xfrm>
              <a:off x="3708" y="3179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5" name="Rectangle 340"/>
            <p:cNvSpPr>
              <a:spLocks noChangeArrowheads="1"/>
            </p:cNvSpPr>
            <p:nvPr/>
          </p:nvSpPr>
          <p:spPr bwMode="auto">
            <a:xfrm>
              <a:off x="3708" y="3179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8" name="Line 343"/>
            <p:cNvSpPr>
              <a:spLocks noChangeShapeType="1"/>
            </p:cNvSpPr>
            <p:nvPr/>
          </p:nvSpPr>
          <p:spPr bwMode="auto">
            <a:xfrm>
              <a:off x="3708" y="3347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499" name="Rectangle 344"/>
            <p:cNvSpPr>
              <a:spLocks noChangeArrowheads="1"/>
            </p:cNvSpPr>
            <p:nvPr/>
          </p:nvSpPr>
          <p:spPr bwMode="auto">
            <a:xfrm>
              <a:off x="3708" y="3347"/>
              <a:ext cx="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0" name="Line 345"/>
            <p:cNvSpPr>
              <a:spLocks noChangeShapeType="1"/>
            </p:cNvSpPr>
            <p:nvPr/>
          </p:nvSpPr>
          <p:spPr bwMode="auto">
            <a:xfrm>
              <a:off x="3722" y="3362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1" name="Rectangle 346"/>
            <p:cNvSpPr>
              <a:spLocks noChangeArrowheads="1"/>
            </p:cNvSpPr>
            <p:nvPr/>
          </p:nvSpPr>
          <p:spPr bwMode="auto">
            <a:xfrm>
              <a:off x="3722" y="3362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2" name="Line 347"/>
            <p:cNvSpPr>
              <a:spLocks noChangeShapeType="1"/>
            </p:cNvSpPr>
            <p:nvPr/>
          </p:nvSpPr>
          <p:spPr bwMode="auto">
            <a:xfrm>
              <a:off x="5077" y="2874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3" name="Rectangle 348"/>
            <p:cNvSpPr>
              <a:spLocks noChangeArrowheads="1"/>
            </p:cNvSpPr>
            <p:nvPr/>
          </p:nvSpPr>
          <p:spPr bwMode="auto">
            <a:xfrm>
              <a:off x="4996" y="2882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4" name="Line 349"/>
            <p:cNvSpPr>
              <a:spLocks noChangeShapeType="1"/>
            </p:cNvSpPr>
            <p:nvPr/>
          </p:nvSpPr>
          <p:spPr bwMode="auto">
            <a:xfrm>
              <a:off x="5070" y="2889"/>
              <a:ext cx="0" cy="2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5" name="Rectangle 350"/>
            <p:cNvSpPr>
              <a:spLocks noChangeArrowheads="1"/>
            </p:cNvSpPr>
            <p:nvPr/>
          </p:nvSpPr>
          <p:spPr bwMode="auto">
            <a:xfrm>
              <a:off x="5070" y="2882"/>
              <a:ext cx="7" cy="2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6" name="Line 351"/>
            <p:cNvSpPr>
              <a:spLocks noChangeShapeType="1"/>
            </p:cNvSpPr>
            <p:nvPr/>
          </p:nvSpPr>
          <p:spPr bwMode="auto">
            <a:xfrm>
              <a:off x="5010" y="3179"/>
              <a:ext cx="71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7" name="Rectangle 352"/>
            <p:cNvSpPr>
              <a:spLocks noChangeArrowheads="1"/>
            </p:cNvSpPr>
            <p:nvPr/>
          </p:nvSpPr>
          <p:spPr bwMode="auto">
            <a:xfrm>
              <a:off x="5010" y="3179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8" name="Line 353"/>
            <p:cNvSpPr>
              <a:spLocks noChangeShapeType="1"/>
            </p:cNvSpPr>
            <p:nvPr/>
          </p:nvSpPr>
          <p:spPr bwMode="auto">
            <a:xfrm>
              <a:off x="4996" y="3179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09" name="Rectangle 354"/>
            <p:cNvSpPr>
              <a:spLocks noChangeArrowheads="1"/>
            </p:cNvSpPr>
            <p:nvPr/>
          </p:nvSpPr>
          <p:spPr bwMode="auto">
            <a:xfrm>
              <a:off x="4996" y="3179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0" name="Line 355"/>
            <p:cNvSpPr>
              <a:spLocks noChangeShapeType="1"/>
            </p:cNvSpPr>
            <p:nvPr/>
          </p:nvSpPr>
          <p:spPr bwMode="auto">
            <a:xfrm>
              <a:off x="3730" y="3347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1" name="Rectangle 356"/>
            <p:cNvSpPr>
              <a:spLocks noChangeArrowheads="1"/>
            </p:cNvSpPr>
            <p:nvPr/>
          </p:nvSpPr>
          <p:spPr bwMode="auto">
            <a:xfrm>
              <a:off x="3730" y="3347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2" name="Line 357"/>
            <p:cNvSpPr>
              <a:spLocks noChangeShapeType="1"/>
            </p:cNvSpPr>
            <p:nvPr/>
          </p:nvSpPr>
          <p:spPr bwMode="auto">
            <a:xfrm>
              <a:off x="3730" y="3362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3" name="Rectangle 358"/>
            <p:cNvSpPr>
              <a:spLocks noChangeArrowheads="1"/>
            </p:cNvSpPr>
            <p:nvPr/>
          </p:nvSpPr>
          <p:spPr bwMode="auto">
            <a:xfrm>
              <a:off x="3730" y="3362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6" name="Line 361"/>
            <p:cNvSpPr>
              <a:spLocks noChangeShapeType="1"/>
            </p:cNvSpPr>
            <p:nvPr/>
          </p:nvSpPr>
          <p:spPr bwMode="auto">
            <a:xfrm>
              <a:off x="3708" y="3347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7" name="Rectangle 362"/>
            <p:cNvSpPr>
              <a:spLocks noChangeArrowheads="1"/>
            </p:cNvSpPr>
            <p:nvPr/>
          </p:nvSpPr>
          <p:spPr bwMode="auto">
            <a:xfrm>
              <a:off x="3708" y="3347"/>
              <a:ext cx="7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8" name="Line 363"/>
            <p:cNvSpPr>
              <a:spLocks noChangeShapeType="1"/>
            </p:cNvSpPr>
            <p:nvPr/>
          </p:nvSpPr>
          <p:spPr bwMode="auto">
            <a:xfrm>
              <a:off x="3722" y="3362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19" name="Rectangle 364"/>
            <p:cNvSpPr>
              <a:spLocks noChangeArrowheads="1"/>
            </p:cNvSpPr>
            <p:nvPr/>
          </p:nvSpPr>
          <p:spPr bwMode="auto">
            <a:xfrm>
              <a:off x="3722" y="3362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2" name="Line 367"/>
            <p:cNvSpPr>
              <a:spLocks noChangeShapeType="1"/>
            </p:cNvSpPr>
            <p:nvPr/>
          </p:nvSpPr>
          <p:spPr bwMode="auto">
            <a:xfrm>
              <a:off x="3722" y="3667"/>
              <a:ext cx="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3" name="Rectangle 368"/>
            <p:cNvSpPr>
              <a:spLocks noChangeArrowheads="1"/>
            </p:cNvSpPr>
            <p:nvPr/>
          </p:nvSpPr>
          <p:spPr bwMode="auto">
            <a:xfrm>
              <a:off x="3722" y="3667"/>
              <a:ext cx="8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4" name="Line 369"/>
            <p:cNvSpPr>
              <a:spLocks noChangeShapeType="1"/>
            </p:cNvSpPr>
            <p:nvPr/>
          </p:nvSpPr>
          <p:spPr bwMode="auto">
            <a:xfrm>
              <a:off x="3708" y="3682"/>
              <a:ext cx="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5" name="Rectangle 370"/>
            <p:cNvSpPr>
              <a:spLocks noChangeArrowheads="1"/>
            </p:cNvSpPr>
            <p:nvPr/>
          </p:nvSpPr>
          <p:spPr bwMode="auto">
            <a:xfrm>
              <a:off x="3708" y="3682"/>
              <a:ext cx="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6" name="Line 371"/>
            <p:cNvSpPr>
              <a:spLocks noChangeShapeType="1"/>
            </p:cNvSpPr>
            <p:nvPr/>
          </p:nvSpPr>
          <p:spPr bwMode="auto">
            <a:xfrm>
              <a:off x="5003" y="3202"/>
              <a:ext cx="0" cy="14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7" name="Rectangle 372"/>
            <p:cNvSpPr>
              <a:spLocks noChangeArrowheads="1"/>
            </p:cNvSpPr>
            <p:nvPr/>
          </p:nvSpPr>
          <p:spPr bwMode="auto">
            <a:xfrm>
              <a:off x="5003" y="3202"/>
              <a:ext cx="7" cy="14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8" name="Line 373"/>
            <p:cNvSpPr>
              <a:spLocks noChangeShapeType="1"/>
            </p:cNvSpPr>
            <p:nvPr/>
          </p:nvSpPr>
          <p:spPr bwMode="auto">
            <a:xfrm>
              <a:off x="4996" y="3362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29" name="Rectangle 374"/>
            <p:cNvSpPr>
              <a:spLocks noChangeArrowheads="1"/>
            </p:cNvSpPr>
            <p:nvPr/>
          </p:nvSpPr>
          <p:spPr bwMode="auto">
            <a:xfrm>
              <a:off x="4996" y="3362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0" name="Line 375"/>
            <p:cNvSpPr>
              <a:spLocks noChangeShapeType="1"/>
            </p:cNvSpPr>
            <p:nvPr/>
          </p:nvSpPr>
          <p:spPr bwMode="auto">
            <a:xfrm>
              <a:off x="5010" y="3347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1" name="Rectangle 376"/>
            <p:cNvSpPr>
              <a:spLocks noChangeArrowheads="1"/>
            </p:cNvSpPr>
            <p:nvPr/>
          </p:nvSpPr>
          <p:spPr bwMode="auto">
            <a:xfrm>
              <a:off x="5010" y="3347"/>
              <a:ext cx="7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2" name="Line 377"/>
            <p:cNvSpPr>
              <a:spLocks noChangeShapeType="1"/>
            </p:cNvSpPr>
            <p:nvPr/>
          </p:nvSpPr>
          <p:spPr bwMode="auto">
            <a:xfrm>
              <a:off x="3730" y="3667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3" name="Rectangle 378"/>
            <p:cNvSpPr>
              <a:spLocks noChangeArrowheads="1"/>
            </p:cNvSpPr>
            <p:nvPr/>
          </p:nvSpPr>
          <p:spPr bwMode="auto">
            <a:xfrm>
              <a:off x="3730" y="3667"/>
              <a:ext cx="126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4" name="Line 379"/>
            <p:cNvSpPr>
              <a:spLocks noChangeShapeType="1"/>
            </p:cNvSpPr>
            <p:nvPr/>
          </p:nvSpPr>
          <p:spPr bwMode="auto">
            <a:xfrm>
              <a:off x="3730" y="3682"/>
              <a:ext cx="12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35" name="Rectangle 380"/>
            <p:cNvSpPr>
              <a:spLocks noChangeArrowheads="1"/>
            </p:cNvSpPr>
            <p:nvPr/>
          </p:nvSpPr>
          <p:spPr bwMode="auto">
            <a:xfrm>
              <a:off x="3730" y="3682"/>
              <a:ext cx="126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0" name="Line 385"/>
            <p:cNvSpPr>
              <a:spLocks noChangeShapeType="1"/>
            </p:cNvSpPr>
            <p:nvPr/>
          </p:nvSpPr>
          <p:spPr bwMode="auto">
            <a:xfrm>
              <a:off x="3708" y="3369"/>
              <a:ext cx="0" cy="2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1" name="Rectangle 386"/>
            <p:cNvSpPr>
              <a:spLocks noChangeArrowheads="1"/>
            </p:cNvSpPr>
            <p:nvPr/>
          </p:nvSpPr>
          <p:spPr bwMode="auto">
            <a:xfrm>
              <a:off x="3708" y="3369"/>
              <a:ext cx="7" cy="2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2" name="Line 387"/>
            <p:cNvSpPr>
              <a:spLocks noChangeShapeType="1"/>
            </p:cNvSpPr>
            <p:nvPr/>
          </p:nvSpPr>
          <p:spPr bwMode="auto">
            <a:xfrm>
              <a:off x="3722" y="3369"/>
              <a:ext cx="0" cy="2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3" name="Rectangle 388"/>
            <p:cNvSpPr>
              <a:spLocks noChangeArrowheads="1"/>
            </p:cNvSpPr>
            <p:nvPr/>
          </p:nvSpPr>
          <p:spPr bwMode="auto">
            <a:xfrm>
              <a:off x="3722" y="3369"/>
              <a:ext cx="8" cy="2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4" name="Line 389"/>
            <p:cNvSpPr>
              <a:spLocks noChangeShapeType="1"/>
            </p:cNvSpPr>
            <p:nvPr/>
          </p:nvSpPr>
          <p:spPr bwMode="auto">
            <a:xfrm>
              <a:off x="4996" y="3369"/>
              <a:ext cx="0" cy="2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5" name="Rectangle 390"/>
            <p:cNvSpPr>
              <a:spLocks noChangeArrowheads="1"/>
            </p:cNvSpPr>
            <p:nvPr/>
          </p:nvSpPr>
          <p:spPr bwMode="auto">
            <a:xfrm>
              <a:off x="4996" y="3369"/>
              <a:ext cx="7" cy="2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6" name="Line 391"/>
            <p:cNvSpPr>
              <a:spLocks noChangeShapeType="1"/>
            </p:cNvSpPr>
            <p:nvPr/>
          </p:nvSpPr>
          <p:spPr bwMode="auto">
            <a:xfrm>
              <a:off x="5010" y="3369"/>
              <a:ext cx="0" cy="29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47" name="Rectangle 392"/>
            <p:cNvSpPr>
              <a:spLocks noChangeArrowheads="1"/>
            </p:cNvSpPr>
            <p:nvPr/>
          </p:nvSpPr>
          <p:spPr bwMode="auto">
            <a:xfrm>
              <a:off x="5010" y="3369"/>
              <a:ext cx="7" cy="29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2" name="Line 397"/>
            <p:cNvSpPr>
              <a:spLocks noChangeShapeType="1"/>
            </p:cNvSpPr>
            <p:nvPr/>
          </p:nvSpPr>
          <p:spPr bwMode="auto">
            <a:xfrm>
              <a:off x="5582" y="141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3" name="Rectangle 398"/>
            <p:cNvSpPr>
              <a:spLocks noChangeArrowheads="1"/>
            </p:cNvSpPr>
            <p:nvPr/>
          </p:nvSpPr>
          <p:spPr bwMode="auto">
            <a:xfrm>
              <a:off x="5582" y="141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4" name="Line 399"/>
            <p:cNvSpPr>
              <a:spLocks noChangeShapeType="1"/>
            </p:cNvSpPr>
            <p:nvPr/>
          </p:nvSpPr>
          <p:spPr bwMode="auto">
            <a:xfrm>
              <a:off x="5568" y="141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5" name="Rectangle 400"/>
            <p:cNvSpPr>
              <a:spLocks noChangeArrowheads="1"/>
            </p:cNvSpPr>
            <p:nvPr/>
          </p:nvSpPr>
          <p:spPr bwMode="auto">
            <a:xfrm>
              <a:off x="5568" y="141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6" name="Line 401"/>
            <p:cNvSpPr>
              <a:spLocks noChangeShapeType="1"/>
            </p:cNvSpPr>
            <p:nvPr/>
          </p:nvSpPr>
          <p:spPr bwMode="auto">
            <a:xfrm>
              <a:off x="6412" y="1410"/>
              <a:ext cx="0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7" name="Rectangle 402"/>
            <p:cNvSpPr>
              <a:spLocks noChangeArrowheads="1"/>
            </p:cNvSpPr>
            <p:nvPr/>
          </p:nvSpPr>
          <p:spPr bwMode="auto">
            <a:xfrm>
              <a:off x="6412" y="1410"/>
              <a:ext cx="7" cy="2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8" name="Line 403"/>
            <p:cNvSpPr>
              <a:spLocks noChangeShapeType="1"/>
            </p:cNvSpPr>
            <p:nvPr/>
          </p:nvSpPr>
          <p:spPr bwMode="auto">
            <a:xfrm>
              <a:off x="6398" y="1410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59" name="Rectangle 404"/>
            <p:cNvSpPr>
              <a:spLocks noChangeArrowheads="1"/>
            </p:cNvSpPr>
            <p:nvPr/>
          </p:nvSpPr>
          <p:spPr bwMode="auto">
            <a:xfrm>
              <a:off x="6398" y="1410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1560" name="Line 405"/>
            <p:cNvSpPr>
              <a:spLocks noChangeShapeType="1"/>
            </p:cNvSpPr>
            <p:nvPr/>
          </p:nvSpPr>
          <p:spPr bwMode="auto">
            <a:xfrm>
              <a:off x="3722" y="3667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</p:grpSp>
      <p:sp>
        <p:nvSpPr>
          <p:cNvPr id="11" name="Rectangle 407"/>
          <p:cNvSpPr>
            <a:spLocks noChangeArrowheads="1"/>
          </p:cNvSpPr>
          <p:nvPr/>
        </p:nvSpPr>
        <p:spPr bwMode="auto">
          <a:xfrm>
            <a:off x="4431506" y="5223273"/>
            <a:ext cx="952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2" name="Line 408"/>
          <p:cNvSpPr>
            <a:spLocks noChangeShapeType="1"/>
          </p:cNvSpPr>
          <p:nvPr/>
        </p:nvSpPr>
        <p:spPr bwMode="auto">
          <a:xfrm>
            <a:off x="4414838" y="5223273"/>
            <a:ext cx="1190" cy="178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3" name="Rectangle 409"/>
          <p:cNvSpPr>
            <a:spLocks noChangeArrowheads="1"/>
          </p:cNvSpPr>
          <p:nvPr/>
        </p:nvSpPr>
        <p:spPr bwMode="auto">
          <a:xfrm>
            <a:off x="4414838" y="5223273"/>
            <a:ext cx="8334" cy="2738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4" name="Line 410"/>
          <p:cNvSpPr>
            <a:spLocks noChangeShapeType="1"/>
          </p:cNvSpPr>
          <p:nvPr/>
        </p:nvSpPr>
        <p:spPr bwMode="auto">
          <a:xfrm>
            <a:off x="5965032" y="5223273"/>
            <a:ext cx="1190" cy="178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5" name="Rectangle 411"/>
          <p:cNvSpPr>
            <a:spLocks noChangeArrowheads="1"/>
          </p:cNvSpPr>
          <p:nvPr/>
        </p:nvSpPr>
        <p:spPr bwMode="auto">
          <a:xfrm>
            <a:off x="5965031" y="5223273"/>
            <a:ext cx="8334" cy="2738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6" name="Line 412"/>
          <p:cNvSpPr>
            <a:spLocks noChangeShapeType="1"/>
          </p:cNvSpPr>
          <p:nvPr/>
        </p:nvSpPr>
        <p:spPr bwMode="auto">
          <a:xfrm>
            <a:off x="5948363" y="5223273"/>
            <a:ext cx="0" cy="833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" name="Rectangle 413"/>
          <p:cNvSpPr>
            <a:spLocks noChangeArrowheads="1"/>
          </p:cNvSpPr>
          <p:nvPr/>
        </p:nvSpPr>
        <p:spPr bwMode="auto">
          <a:xfrm>
            <a:off x="5948363" y="5223273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2" name="Line 414"/>
          <p:cNvSpPr>
            <a:spLocks noChangeShapeType="1"/>
          </p:cNvSpPr>
          <p:nvPr/>
        </p:nvSpPr>
        <p:spPr bwMode="auto">
          <a:xfrm>
            <a:off x="1476375" y="4061222"/>
            <a:ext cx="0" cy="95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3" name="Rectangle 415"/>
          <p:cNvSpPr>
            <a:spLocks noChangeArrowheads="1"/>
          </p:cNvSpPr>
          <p:nvPr/>
        </p:nvSpPr>
        <p:spPr bwMode="auto">
          <a:xfrm>
            <a:off x="1476375" y="4061222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4" name="Line 416"/>
          <p:cNvSpPr>
            <a:spLocks noChangeShapeType="1"/>
          </p:cNvSpPr>
          <p:nvPr/>
        </p:nvSpPr>
        <p:spPr bwMode="auto">
          <a:xfrm>
            <a:off x="1459707" y="4061223"/>
            <a:ext cx="0" cy="27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5" name="Rectangle 417"/>
          <p:cNvSpPr>
            <a:spLocks noChangeArrowheads="1"/>
          </p:cNvSpPr>
          <p:nvPr/>
        </p:nvSpPr>
        <p:spPr bwMode="auto">
          <a:xfrm>
            <a:off x="1459707" y="4061223"/>
            <a:ext cx="8334" cy="2738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6" name="Line 418"/>
          <p:cNvSpPr>
            <a:spLocks noChangeShapeType="1"/>
          </p:cNvSpPr>
          <p:nvPr/>
        </p:nvSpPr>
        <p:spPr bwMode="auto">
          <a:xfrm>
            <a:off x="3682604" y="4061223"/>
            <a:ext cx="0" cy="27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7" name="Rectangle 419"/>
          <p:cNvSpPr>
            <a:spLocks noChangeArrowheads="1"/>
          </p:cNvSpPr>
          <p:nvPr/>
        </p:nvSpPr>
        <p:spPr bwMode="auto">
          <a:xfrm>
            <a:off x="3682604" y="4061223"/>
            <a:ext cx="8334" cy="2738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8" name="Line 420"/>
          <p:cNvSpPr>
            <a:spLocks noChangeShapeType="1"/>
          </p:cNvSpPr>
          <p:nvPr/>
        </p:nvSpPr>
        <p:spPr bwMode="auto">
          <a:xfrm>
            <a:off x="3665935" y="4061222"/>
            <a:ext cx="0" cy="952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9" name="Rectangle 421"/>
          <p:cNvSpPr>
            <a:spLocks noChangeArrowheads="1"/>
          </p:cNvSpPr>
          <p:nvPr/>
        </p:nvSpPr>
        <p:spPr bwMode="auto">
          <a:xfrm>
            <a:off x="3665935" y="4061222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66" name="Line 426"/>
          <p:cNvSpPr>
            <a:spLocks noChangeShapeType="1"/>
          </p:cNvSpPr>
          <p:nvPr/>
        </p:nvSpPr>
        <p:spPr bwMode="auto">
          <a:xfrm>
            <a:off x="6654404" y="139303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67" name="Rectangle 427"/>
          <p:cNvSpPr>
            <a:spLocks noChangeArrowheads="1"/>
          </p:cNvSpPr>
          <p:nvPr/>
        </p:nvSpPr>
        <p:spPr bwMode="auto">
          <a:xfrm>
            <a:off x="6654404" y="139303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68" name="Line 428"/>
          <p:cNvSpPr>
            <a:spLocks noChangeShapeType="1"/>
          </p:cNvSpPr>
          <p:nvPr/>
        </p:nvSpPr>
        <p:spPr bwMode="auto">
          <a:xfrm>
            <a:off x="6654404" y="141089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69" name="Rectangle 429"/>
          <p:cNvSpPr>
            <a:spLocks noChangeArrowheads="1"/>
          </p:cNvSpPr>
          <p:nvPr/>
        </p:nvSpPr>
        <p:spPr bwMode="auto">
          <a:xfrm>
            <a:off x="6654404" y="141089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70" name="Line 430"/>
          <p:cNvSpPr>
            <a:spLocks noChangeShapeType="1"/>
          </p:cNvSpPr>
          <p:nvPr/>
        </p:nvSpPr>
        <p:spPr bwMode="auto">
          <a:xfrm>
            <a:off x="7617619" y="141089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71" name="Rectangle 431"/>
          <p:cNvSpPr>
            <a:spLocks noChangeArrowheads="1"/>
          </p:cNvSpPr>
          <p:nvPr/>
        </p:nvSpPr>
        <p:spPr bwMode="auto">
          <a:xfrm>
            <a:off x="7617619" y="1410891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72" name="Line 432"/>
          <p:cNvSpPr>
            <a:spLocks noChangeShapeType="1"/>
          </p:cNvSpPr>
          <p:nvPr/>
        </p:nvSpPr>
        <p:spPr bwMode="auto">
          <a:xfrm>
            <a:off x="7617619" y="1393031"/>
            <a:ext cx="16669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73" name="Rectangle 433"/>
          <p:cNvSpPr>
            <a:spLocks noChangeArrowheads="1"/>
          </p:cNvSpPr>
          <p:nvPr/>
        </p:nvSpPr>
        <p:spPr bwMode="auto">
          <a:xfrm>
            <a:off x="7617619" y="1393031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77" name="Line 434"/>
          <p:cNvSpPr>
            <a:spLocks noChangeShapeType="1"/>
          </p:cNvSpPr>
          <p:nvPr/>
        </p:nvSpPr>
        <p:spPr bwMode="auto">
          <a:xfrm>
            <a:off x="6654404" y="177403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3" name="Rectangle 435"/>
          <p:cNvSpPr>
            <a:spLocks noChangeArrowheads="1"/>
          </p:cNvSpPr>
          <p:nvPr/>
        </p:nvSpPr>
        <p:spPr bwMode="auto">
          <a:xfrm>
            <a:off x="6654404" y="177403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4" name="Line 436"/>
          <p:cNvSpPr>
            <a:spLocks noChangeShapeType="1"/>
          </p:cNvSpPr>
          <p:nvPr/>
        </p:nvSpPr>
        <p:spPr bwMode="auto">
          <a:xfrm>
            <a:off x="6654404" y="179189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5" name="Rectangle 437"/>
          <p:cNvSpPr>
            <a:spLocks noChangeArrowheads="1"/>
          </p:cNvSpPr>
          <p:nvPr/>
        </p:nvSpPr>
        <p:spPr bwMode="auto">
          <a:xfrm>
            <a:off x="6654404" y="179189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6" name="Line 438"/>
          <p:cNvSpPr>
            <a:spLocks noChangeShapeType="1"/>
          </p:cNvSpPr>
          <p:nvPr/>
        </p:nvSpPr>
        <p:spPr bwMode="auto">
          <a:xfrm>
            <a:off x="7617619" y="1791891"/>
            <a:ext cx="16669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7" name="Rectangle 439"/>
          <p:cNvSpPr>
            <a:spLocks noChangeArrowheads="1"/>
          </p:cNvSpPr>
          <p:nvPr/>
        </p:nvSpPr>
        <p:spPr bwMode="auto">
          <a:xfrm>
            <a:off x="7617619" y="1791891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8" name="Line 440"/>
          <p:cNvSpPr>
            <a:spLocks noChangeShapeType="1"/>
          </p:cNvSpPr>
          <p:nvPr/>
        </p:nvSpPr>
        <p:spPr bwMode="auto">
          <a:xfrm>
            <a:off x="7617619" y="177403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89" name="Rectangle 441"/>
          <p:cNvSpPr>
            <a:spLocks noChangeArrowheads="1"/>
          </p:cNvSpPr>
          <p:nvPr/>
        </p:nvSpPr>
        <p:spPr bwMode="auto">
          <a:xfrm>
            <a:off x="7617619" y="1774031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0" name="Line 442"/>
          <p:cNvSpPr>
            <a:spLocks noChangeShapeType="1"/>
          </p:cNvSpPr>
          <p:nvPr/>
        </p:nvSpPr>
        <p:spPr bwMode="auto">
          <a:xfrm>
            <a:off x="6654404" y="215503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1" name="Rectangle 443"/>
          <p:cNvSpPr>
            <a:spLocks noChangeArrowheads="1"/>
          </p:cNvSpPr>
          <p:nvPr/>
        </p:nvSpPr>
        <p:spPr bwMode="auto">
          <a:xfrm>
            <a:off x="6654404" y="215503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2" name="Line 444"/>
          <p:cNvSpPr>
            <a:spLocks noChangeShapeType="1"/>
          </p:cNvSpPr>
          <p:nvPr/>
        </p:nvSpPr>
        <p:spPr bwMode="auto">
          <a:xfrm>
            <a:off x="6654404" y="217289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3" name="Rectangle 445"/>
          <p:cNvSpPr>
            <a:spLocks noChangeArrowheads="1"/>
          </p:cNvSpPr>
          <p:nvPr/>
        </p:nvSpPr>
        <p:spPr bwMode="auto">
          <a:xfrm>
            <a:off x="6654404" y="217289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4" name="Line 446"/>
          <p:cNvSpPr>
            <a:spLocks noChangeShapeType="1"/>
          </p:cNvSpPr>
          <p:nvPr/>
        </p:nvSpPr>
        <p:spPr bwMode="auto">
          <a:xfrm>
            <a:off x="7617619" y="217289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5" name="Rectangle 447"/>
          <p:cNvSpPr>
            <a:spLocks noChangeArrowheads="1"/>
          </p:cNvSpPr>
          <p:nvPr/>
        </p:nvSpPr>
        <p:spPr bwMode="auto">
          <a:xfrm>
            <a:off x="7617619" y="2172891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6" name="Line 448"/>
          <p:cNvSpPr>
            <a:spLocks noChangeShapeType="1"/>
          </p:cNvSpPr>
          <p:nvPr/>
        </p:nvSpPr>
        <p:spPr bwMode="auto">
          <a:xfrm>
            <a:off x="7617619" y="2155031"/>
            <a:ext cx="16669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7" name="Rectangle 449"/>
          <p:cNvSpPr>
            <a:spLocks noChangeArrowheads="1"/>
          </p:cNvSpPr>
          <p:nvPr/>
        </p:nvSpPr>
        <p:spPr bwMode="auto">
          <a:xfrm>
            <a:off x="7617619" y="2155031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8" name="Line 450"/>
          <p:cNvSpPr>
            <a:spLocks noChangeShapeType="1"/>
          </p:cNvSpPr>
          <p:nvPr/>
        </p:nvSpPr>
        <p:spPr bwMode="auto">
          <a:xfrm>
            <a:off x="6654404" y="253603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299" name="Rectangle 451"/>
          <p:cNvSpPr>
            <a:spLocks noChangeArrowheads="1"/>
          </p:cNvSpPr>
          <p:nvPr/>
        </p:nvSpPr>
        <p:spPr bwMode="auto">
          <a:xfrm>
            <a:off x="6654404" y="2536031"/>
            <a:ext cx="96321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0" name="Line 452"/>
          <p:cNvSpPr>
            <a:spLocks noChangeShapeType="1"/>
          </p:cNvSpPr>
          <p:nvPr/>
        </p:nvSpPr>
        <p:spPr bwMode="auto">
          <a:xfrm>
            <a:off x="6654404" y="2555081"/>
            <a:ext cx="96321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1" name="Rectangle 453"/>
          <p:cNvSpPr>
            <a:spLocks noChangeArrowheads="1"/>
          </p:cNvSpPr>
          <p:nvPr/>
        </p:nvSpPr>
        <p:spPr bwMode="auto">
          <a:xfrm>
            <a:off x="6654404" y="2555082"/>
            <a:ext cx="96321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2" name="Line 454"/>
          <p:cNvSpPr>
            <a:spLocks noChangeShapeType="1"/>
          </p:cNvSpPr>
          <p:nvPr/>
        </p:nvSpPr>
        <p:spPr bwMode="auto">
          <a:xfrm>
            <a:off x="7617619" y="2555081"/>
            <a:ext cx="16669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3" name="Rectangle 455"/>
          <p:cNvSpPr>
            <a:spLocks noChangeArrowheads="1"/>
          </p:cNvSpPr>
          <p:nvPr/>
        </p:nvSpPr>
        <p:spPr bwMode="auto">
          <a:xfrm>
            <a:off x="7617619" y="2555082"/>
            <a:ext cx="2500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4" name="Line 456"/>
          <p:cNvSpPr>
            <a:spLocks noChangeShapeType="1"/>
          </p:cNvSpPr>
          <p:nvPr/>
        </p:nvSpPr>
        <p:spPr bwMode="auto">
          <a:xfrm>
            <a:off x="7617619" y="253603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5" name="Rectangle 457"/>
          <p:cNvSpPr>
            <a:spLocks noChangeArrowheads="1"/>
          </p:cNvSpPr>
          <p:nvPr/>
        </p:nvSpPr>
        <p:spPr bwMode="auto">
          <a:xfrm>
            <a:off x="7617619" y="2536031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8" name="Line 460"/>
          <p:cNvSpPr>
            <a:spLocks noChangeShapeType="1"/>
          </p:cNvSpPr>
          <p:nvPr/>
        </p:nvSpPr>
        <p:spPr bwMode="auto">
          <a:xfrm>
            <a:off x="5948363" y="2753916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09" name="Rectangle 461"/>
          <p:cNvSpPr>
            <a:spLocks noChangeArrowheads="1"/>
          </p:cNvSpPr>
          <p:nvPr/>
        </p:nvSpPr>
        <p:spPr bwMode="auto">
          <a:xfrm>
            <a:off x="5948363" y="2753916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0" name="Line 462"/>
          <p:cNvSpPr>
            <a:spLocks noChangeShapeType="1"/>
          </p:cNvSpPr>
          <p:nvPr/>
        </p:nvSpPr>
        <p:spPr bwMode="auto">
          <a:xfrm>
            <a:off x="5948363" y="2736056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1" name="Rectangle 463"/>
          <p:cNvSpPr>
            <a:spLocks noChangeArrowheads="1"/>
          </p:cNvSpPr>
          <p:nvPr/>
        </p:nvSpPr>
        <p:spPr bwMode="auto">
          <a:xfrm>
            <a:off x="5948363" y="2736056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4" name="Line 466"/>
          <p:cNvSpPr>
            <a:spLocks noChangeShapeType="1"/>
          </p:cNvSpPr>
          <p:nvPr/>
        </p:nvSpPr>
        <p:spPr bwMode="auto">
          <a:xfrm>
            <a:off x="5948363" y="3498056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5" name="Rectangle 467"/>
          <p:cNvSpPr>
            <a:spLocks noChangeArrowheads="1"/>
          </p:cNvSpPr>
          <p:nvPr/>
        </p:nvSpPr>
        <p:spPr bwMode="auto">
          <a:xfrm>
            <a:off x="5948363" y="3498056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6" name="Line 468"/>
          <p:cNvSpPr>
            <a:spLocks noChangeShapeType="1"/>
          </p:cNvSpPr>
          <p:nvPr/>
        </p:nvSpPr>
        <p:spPr bwMode="auto">
          <a:xfrm>
            <a:off x="5948363" y="3480197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17" name="Rectangle 469"/>
          <p:cNvSpPr>
            <a:spLocks noChangeArrowheads="1"/>
          </p:cNvSpPr>
          <p:nvPr/>
        </p:nvSpPr>
        <p:spPr bwMode="auto">
          <a:xfrm>
            <a:off x="5948363" y="3480197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0" name="Line 472"/>
          <p:cNvSpPr>
            <a:spLocks noChangeShapeType="1"/>
          </p:cNvSpPr>
          <p:nvPr/>
        </p:nvSpPr>
        <p:spPr bwMode="auto">
          <a:xfrm>
            <a:off x="5948363" y="369808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1" name="Rectangle 473"/>
          <p:cNvSpPr>
            <a:spLocks noChangeArrowheads="1"/>
          </p:cNvSpPr>
          <p:nvPr/>
        </p:nvSpPr>
        <p:spPr bwMode="auto">
          <a:xfrm>
            <a:off x="5948363" y="3698081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2" name="Line 474"/>
          <p:cNvSpPr>
            <a:spLocks noChangeShapeType="1"/>
          </p:cNvSpPr>
          <p:nvPr/>
        </p:nvSpPr>
        <p:spPr bwMode="auto">
          <a:xfrm>
            <a:off x="5948363" y="3680222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3" name="Rectangle 475"/>
          <p:cNvSpPr>
            <a:spLocks noChangeArrowheads="1"/>
          </p:cNvSpPr>
          <p:nvPr/>
        </p:nvSpPr>
        <p:spPr bwMode="auto">
          <a:xfrm>
            <a:off x="5948363" y="3680223"/>
            <a:ext cx="2500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6" name="Line 478"/>
          <p:cNvSpPr>
            <a:spLocks noChangeShapeType="1"/>
          </p:cNvSpPr>
          <p:nvPr/>
        </p:nvSpPr>
        <p:spPr bwMode="auto">
          <a:xfrm>
            <a:off x="5948363" y="4079081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7" name="Rectangle 479"/>
          <p:cNvSpPr>
            <a:spLocks noChangeArrowheads="1"/>
          </p:cNvSpPr>
          <p:nvPr/>
        </p:nvSpPr>
        <p:spPr bwMode="auto">
          <a:xfrm>
            <a:off x="5948363" y="4079081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8" name="Line 480"/>
          <p:cNvSpPr>
            <a:spLocks noChangeShapeType="1"/>
          </p:cNvSpPr>
          <p:nvPr/>
        </p:nvSpPr>
        <p:spPr bwMode="auto">
          <a:xfrm>
            <a:off x="5948363" y="4061222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29" name="Rectangle 481"/>
          <p:cNvSpPr>
            <a:spLocks noChangeArrowheads="1"/>
          </p:cNvSpPr>
          <p:nvPr/>
        </p:nvSpPr>
        <p:spPr bwMode="auto">
          <a:xfrm>
            <a:off x="5948363" y="4061222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2" name="Line 484"/>
          <p:cNvSpPr>
            <a:spLocks noChangeShapeType="1"/>
          </p:cNvSpPr>
          <p:nvPr/>
        </p:nvSpPr>
        <p:spPr bwMode="auto">
          <a:xfrm>
            <a:off x="5948363" y="4279106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3" name="Rectangle 485"/>
          <p:cNvSpPr>
            <a:spLocks noChangeArrowheads="1"/>
          </p:cNvSpPr>
          <p:nvPr/>
        </p:nvSpPr>
        <p:spPr bwMode="auto">
          <a:xfrm>
            <a:off x="5948363" y="4279106"/>
            <a:ext cx="833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4" name="Line 486"/>
          <p:cNvSpPr>
            <a:spLocks noChangeShapeType="1"/>
          </p:cNvSpPr>
          <p:nvPr/>
        </p:nvSpPr>
        <p:spPr bwMode="auto">
          <a:xfrm>
            <a:off x="5948363" y="4261247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5" name="Rectangle 487"/>
          <p:cNvSpPr>
            <a:spLocks noChangeArrowheads="1"/>
          </p:cNvSpPr>
          <p:nvPr/>
        </p:nvSpPr>
        <p:spPr bwMode="auto">
          <a:xfrm>
            <a:off x="5948363" y="4261248"/>
            <a:ext cx="2500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8" name="Line 490"/>
          <p:cNvSpPr>
            <a:spLocks noChangeShapeType="1"/>
          </p:cNvSpPr>
          <p:nvPr/>
        </p:nvSpPr>
        <p:spPr bwMode="auto">
          <a:xfrm>
            <a:off x="5948363" y="4660106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39" name="Rectangle 491"/>
          <p:cNvSpPr>
            <a:spLocks noChangeArrowheads="1"/>
          </p:cNvSpPr>
          <p:nvPr/>
        </p:nvSpPr>
        <p:spPr bwMode="auto">
          <a:xfrm>
            <a:off x="5948363" y="4660106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0" name="Line 492"/>
          <p:cNvSpPr>
            <a:spLocks noChangeShapeType="1"/>
          </p:cNvSpPr>
          <p:nvPr/>
        </p:nvSpPr>
        <p:spPr bwMode="auto">
          <a:xfrm>
            <a:off x="5948363" y="4642247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1" name="Rectangle 493"/>
          <p:cNvSpPr>
            <a:spLocks noChangeArrowheads="1"/>
          </p:cNvSpPr>
          <p:nvPr/>
        </p:nvSpPr>
        <p:spPr bwMode="auto">
          <a:xfrm>
            <a:off x="5948363" y="4642248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4" name="Line 496"/>
          <p:cNvSpPr>
            <a:spLocks noChangeShapeType="1"/>
          </p:cNvSpPr>
          <p:nvPr/>
        </p:nvSpPr>
        <p:spPr bwMode="auto">
          <a:xfrm>
            <a:off x="5948363" y="4860131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5" name="Rectangle 497"/>
          <p:cNvSpPr>
            <a:spLocks noChangeArrowheads="1"/>
          </p:cNvSpPr>
          <p:nvPr/>
        </p:nvSpPr>
        <p:spPr bwMode="auto">
          <a:xfrm>
            <a:off x="5948363" y="4860132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6" name="Line 498"/>
          <p:cNvSpPr>
            <a:spLocks noChangeShapeType="1"/>
          </p:cNvSpPr>
          <p:nvPr/>
        </p:nvSpPr>
        <p:spPr bwMode="auto">
          <a:xfrm>
            <a:off x="5948363" y="4842272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47" name="Rectangle 499"/>
          <p:cNvSpPr>
            <a:spLocks noChangeArrowheads="1"/>
          </p:cNvSpPr>
          <p:nvPr/>
        </p:nvSpPr>
        <p:spPr bwMode="auto">
          <a:xfrm>
            <a:off x="5948363" y="4842273"/>
            <a:ext cx="2500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0" name="Line 502"/>
          <p:cNvSpPr>
            <a:spLocks noChangeShapeType="1"/>
          </p:cNvSpPr>
          <p:nvPr/>
        </p:nvSpPr>
        <p:spPr bwMode="auto">
          <a:xfrm>
            <a:off x="5948363" y="5241131"/>
            <a:ext cx="2500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1" name="Rectangle 503"/>
          <p:cNvSpPr>
            <a:spLocks noChangeArrowheads="1"/>
          </p:cNvSpPr>
          <p:nvPr/>
        </p:nvSpPr>
        <p:spPr bwMode="auto">
          <a:xfrm>
            <a:off x="5948363" y="5241131"/>
            <a:ext cx="25003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2" name="Line 504"/>
          <p:cNvSpPr>
            <a:spLocks noChangeShapeType="1"/>
          </p:cNvSpPr>
          <p:nvPr/>
        </p:nvSpPr>
        <p:spPr bwMode="auto">
          <a:xfrm>
            <a:off x="5948363" y="5223272"/>
            <a:ext cx="833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3" name="Rectangle 505"/>
          <p:cNvSpPr>
            <a:spLocks noChangeArrowheads="1"/>
          </p:cNvSpPr>
          <p:nvPr/>
        </p:nvSpPr>
        <p:spPr bwMode="auto">
          <a:xfrm>
            <a:off x="5948363" y="5223273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4" name="Freeform 506"/>
          <p:cNvSpPr>
            <a:spLocks noEditPoints="1"/>
          </p:cNvSpPr>
          <p:nvPr/>
        </p:nvSpPr>
        <p:spPr bwMode="auto">
          <a:xfrm>
            <a:off x="3670698" y="1991916"/>
            <a:ext cx="715565" cy="1790700"/>
          </a:xfrm>
          <a:custGeom>
            <a:avLst/>
            <a:gdLst>
              <a:gd name="T0" fmla="*/ 6 w 601"/>
              <a:gd name="T1" fmla="*/ 1504 h 1504"/>
              <a:gd name="T2" fmla="*/ 581 w 601"/>
              <a:gd name="T3" fmla="*/ 49 h 1504"/>
              <a:gd name="T4" fmla="*/ 575 w 601"/>
              <a:gd name="T5" fmla="*/ 46 h 1504"/>
              <a:gd name="T6" fmla="*/ 0 w 601"/>
              <a:gd name="T7" fmla="*/ 1500 h 1504"/>
              <a:gd name="T8" fmla="*/ 6 w 601"/>
              <a:gd name="T9" fmla="*/ 1504 h 1504"/>
              <a:gd name="T10" fmla="*/ 601 w 601"/>
              <a:gd name="T11" fmla="*/ 68 h 1504"/>
              <a:gd name="T12" fmla="*/ 596 w 601"/>
              <a:gd name="T13" fmla="*/ 0 h 1504"/>
              <a:gd name="T14" fmla="*/ 548 w 601"/>
              <a:gd name="T15" fmla="*/ 45 h 1504"/>
              <a:gd name="T16" fmla="*/ 601 w 601"/>
              <a:gd name="T17" fmla="*/ 68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1" h="1504">
                <a:moveTo>
                  <a:pt x="6" y="1504"/>
                </a:moveTo>
                <a:lnTo>
                  <a:pt x="581" y="49"/>
                </a:lnTo>
                <a:lnTo>
                  <a:pt x="575" y="46"/>
                </a:lnTo>
                <a:lnTo>
                  <a:pt x="0" y="1500"/>
                </a:lnTo>
                <a:lnTo>
                  <a:pt x="6" y="1504"/>
                </a:lnTo>
                <a:close/>
                <a:moveTo>
                  <a:pt x="601" y="68"/>
                </a:moveTo>
                <a:lnTo>
                  <a:pt x="596" y="0"/>
                </a:lnTo>
                <a:lnTo>
                  <a:pt x="548" y="45"/>
                </a:lnTo>
                <a:lnTo>
                  <a:pt x="601" y="68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5" name="Freeform 507"/>
          <p:cNvSpPr>
            <a:spLocks noEditPoints="1"/>
          </p:cNvSpPr>
          <p:nvPr/>
        </p:nvSpPr>
        <p:spPr bwMode="auto">
          <a:xfrm>
            <a:off x="3680222" y="3017044"/>
            <a:ext cx="709613" cy="829866"/>
          </a:xfrm>
          <a:custGeom>
            <a:avLst/>
            <a:gdLst>
              <a:gd name="T0" fmla="*/ 5 w 596"/>
              <a:gd name="T1" fmla="*/ 697 h 697"/>
              <a:gd name="T2" fmla="*/ 567 w 596"/>
              <a:gd name="T3" fmla="*/ 41 h 697"/>
              <a:gd name="T4" fmla="*/ 561 w 596"/>
              <a:gd name="T5" fmla="*/ 36 h 697"/>
              <a:gd name="T6" fmla="*/ 0 w 596"/>
              <a:gd name="T7" fmla="*/ 692 h 697"/>
              <a:gd name="T8" fmla="*/ 5 w 596"/>
              <a:gd name="T9" fmla="*/ 697 h 697"/>
              <a:gd name="T10" fmla="*/ 578 w 596"/>
              <a:gd name="T11" fmla="*/ 66 h 697"/>
              <a:gd name="T12" fmla="*/ 596 w 596"/>
              <a:gd name="T13" fmla="*/ 0 h 697"/>
              <a:gd name="T14" fmla="*/ 536 w 596"/>
              <a:gd name="T15" fmla="*/ 25 h 697"/>
              <a:gd name="T16" fmla="*/ 578 w 596"/>
              <a:gd name="T17" fmla="*/ 66 h 6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6" h="697">
                <a:moveTo>
                  <a:pt x="5" y="697"/>
                </a:moveTo>
                <a:lnTo>
                  <a:pt x="567" y="41"/>
                </a:lnTo>
                <a:lnTo>
                  <a:pt x="561" y="36"/>
                </a:lnTo>
                <a:lnTo>
                  <a:pt x="0" y="692"/>
                </a:lnTo>
                <a:lnTo>
                  <a:pt x="5" y="697"/>
                </a:lnTo>
                <a:close/>
                <a:moveTo>
                  <a:pt x="578" y="66"/>
                </a:moveTo>
                <a:lnTo>
                  <a:pt x="596" y="0"/>
                </a:lnTo>
                <a:lnTo>
                  <a:pt x="536" y="25"/>
                </a:lnTo>
                <a:lnTo>
                  <a:pt x="578" y="66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6" name="Freeform 508"/>
          <p:cNvSpPr>
            <a:spLocks noEditPoints="1"/>
          </p:cNvSpPr>
          <p:nvPr/>
        </p:nvSpPr>
        <p:spPr bwMode="auto">
          <a:xfrm>
            <a:off x="3682604" y="3852862"/>
            <a:ext cx="715565" cy="72629"/>
          </a:xfrm>
          <a:custGeom>
            <a:avLst/>
            <a:gdLst>
              <a:gd name="T0" fmla="*/ 0 w 601"/>
              <a:gd name="T1" fmla="*/ 26 h 61"/>
              <a:gd name="T2" fmla="*/ 553 w 601"/>
              <a:gd name="T3" fmla="*/ 26 h 61"/>
              <a:gd name="T4" fmla="*/ 553 w 601"/>
              <a:gd name="T5" fmla="*/ 34 h 61"/>
              <a:gd name="T6" fmla="*/ 0 w 601"/>
              <a:gd name="T7" fmla="*/ 34 h 61"/>
              <a:gd name="T8" fmla="*/ 0 w 601"/>
              <a:gd name="T9" fmla="*/ 26 h 61"/>
              <a:gd name="T10" fmla="*/ 544 w 601"/>
              <a:gd name="T11" fmla="*/ 0 h 61"/>
              <a:gd name="T12" fmla="*/ 601 w 601"/>
              <a:gd name="T13" fmla="*/ 30 h 61"/>
              <a:gd name="T14" fmla="*/ 544 w 601"/>
              <a:gd name="T15" fmla="*/ 61 h 61"/>
              <a:gd name="T16" fmla="*/ 544 w 601"/>
              <a:gd name="T1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1" h="61">
                <a:moveTo>
                  <a:pt x="0" y="26"/>
                </a:moveTo>
                <a:lnTo>
                  <a:pt x="553" y="26"/>
                </a:lnTo>
                <a:lnTo>
                  <a:pt x="553" y="34"/>
                </a:lnTo>
                <a:lnTo>
                  <a:pt x="0" y="34"/>
                </a:lnTo>
                <a:lnTo>
                  <a:pt x="0" y="26"/>
                </a:lnTo>
                <a:close/>
                <a:moveTo>
                  <a:pt x="544" y="0"/>
                </a:moveTo>
                <a:lnTo>
                  <a:pt x="601" y="30"/>
                </a:lnTo>
                <a:lnTo>
                  <a:pt x="544" y="61"/>
                </a:lnTo>
                <a:lnTo>
                  <a:pt x="544" y="0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7" name="Freeform 509"/>
          <p:cNvSpPr>
            <a:spLocks noEditPoints="1"/>
          </p:cNvSpPr>
          <p:nvPr/>
        </p:nvSpPr>
        <p:spPr bwMode="auto">
          <a:xfrm>
            <a:off x="3680223" y="3967163"/>
            <a:ext cx="726281" cy="484585"/>
          </a:xfrm>
          <a:custGeom>
            <a:avLst/>
            <a:gdLst>
              <a:gd name="T0" fmla="*/ 4 w 610"/>
              <a:gd name="T1" fmla="*/ 0 h 407"/>
              <a:gd name="T2" fmla="*/ 571 w 610"/>
              <a:gd name="T3" fmla="*/ 377 h 407"/>
              <a:gd name="T4" fmla="*/ 568 w 610"/>
              <a:gd name="T5" fmla="*/ 383 h 407"/>
              <a:gd name="T6" fmla="*/ 0 w 610"/>
              <a:gd name="T7" fmla="*/ 6 h 407"/>
              <a:gd name="T8" fmla="*/ 4 w 610"/>
              <a:gd name="T9" fmla="*/ 0 h 407"/>
              <a:gd name="T10" fmla="*/ 577 w 610"/>
              <a:gd name="T11" fmla="*/ 349 h 407"/>
              <a:gd name="T12" fmla="*/ 610 w 610"/>
              <a:gd name="T13" fmla="*/ 407 h 407"/>
              <a:gd name="T14" fmla="*/ 546 w 610"/>
              <a:gd name="T15" fmla="*/ 401 h 407"/>
              <a:gd name="T16" fmla="*/ 577 w 610"/>
              <a:gd name="T17" fmla="*/ 349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0" h="407">
                <a:moveTo>
                  <a:pt x="4" y="0"/>
                </a:moveTo>
                <a:lnTo>
                  <a:pt x="571" y="377"/>
                </a:lnTo>
                <a:lnTo>
                  <a:pt x="568" y="383"/>
                </a:lnTo>
                <a:lnTo>
                  <a:pt x="0" y="6"/>
                </a:lnTo>
                <a:lnTo>
                  <a:pt x="4" y="0"/>
                </a:lnTo>
                <a:close/>
                <a:moveTo>
                  <a:pt x="577" y="349"/>
                </a:moveTo>
                <a:lnTo>
                  <a:pt x="610" y="407"/>
                </a:lnTo>
                <a:lnTo>
                  <a:pt x="546" y="401"/>
                </a:lnTo>
                <a:lnTo>
                  <a:pt x="577" y="349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8" name="Freeform 510"/>
          <p:cNvSpPr>
            <a:spLocks noEditPoints="1"/>
          </p:cNvSpPr>
          <p:nvPr/>
        </p:nvSpPr>
        <p:spPr bwMode="auto">
          <a:xfrm>
            <a:off x="3670697" y="4086225"/>
            <a:ext cx="719138" cy="991791"/>
          </a:xfrm>
          <a:custGeom>
            <a:avLst/>
            <a:gdLst>
              <a:gd name="T0" fmla="*/ 6 w 604"/>
              <a:gd name="T1" fmla="*/ 0 h 833"/>
              <a:gd name="T2" fmla="*/ 578 w 604"/>
              <a:gd name="T3" fmla="*/ 790 h 833"/>
              <a:gd name="T4" fmla="*/ 572 w 604"/>
              <a:gd name="T5" fmla="*/ 795 h 833"/>
              <a:gd name="T6" fmla="*/ 0 w 604"/>
              <a:gd name="T7" fmla="*/ 4 h 833"/>
              <a:gd name="T8" fmla="*/ 6 w 604"/>
              <a:gd name="T9" fmla="*/ 0 h 833"/>
              <a:gd name="T10" fmla="*/ 592 w 604"/>
              <a:gd name="T11" fmla="*/ 766 h 833"/>
              <a:gd name="T12" fmla="*/ 604 w 604"/>
              <a:gd name="T13" fmla="*/ 833 h 833"/>
              <a:gd name="T14" fmla="*/ 546 w 604"/>
              <a:gd name="T15" fmla="*/ 803 h 833"/>
              <a:gd name="T16" fmla="*/ 592 w 604"/>
              <a:gd name="T17" fmla="*/ 766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4" h="833">
                <a:moveTo>
                  <a:pt x="6" y="0"/>
                </a:moveTo>
                <a:lnTo>
                  <a:pt x="578" y="790"/>
                </a:lnTo>
                <a:lnTo>
                  <a:pt x="572" y="795"/>
                </a:lnTo>
                <a:lnTo>
                  <a:pt x="0" y="4"/>
                </a:lnTo>
                <a:lnTo>
                  <a:pt x="6" y="0"/>
                </a:lnTo>
                <a:close/>
                <a:moveTo>
                  <a:pt x="592" y="766"/>
                </a:moveTo>
                <a:lnTo>
                  <a:pt x="604" y="833"/>
                </a:lnTo>
                <a:lnTo>
                  <a:pt x="546" y="803"/>
                </a:lnTo>
                <a:lnTo>
                  <a:pt x="592" y="766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59" name="Freeform 511"/>
          <p:cNvSpPr>
            <a:spLocks noEditPoints="1"/>
          </p:cNvSpPr>
          <p:nvPr/>
        </p:nvSpPr>
        <p:spPr bwMode="auto">
          <a:xfrm>
            <a:off x="5970985" y="1565672"/>
            <a:ext cx="658415" cy="439341"/>
          </a:xfrm>
          <a:custGeom>
            <a:avLst/>
            <a:gdLst>
              <a:gd name="T0" fmla="*/ 4 w 553"/>
              <a:gd name="T1" fmla="*/ 369 h 369"/>
              <a:gd name="T2" fmla="*/ 515 w 553"/>
              <a:gd name="T3" fmla="*/ 30 h 369"/>
              <a:gd name="T4" fmla="*/ 511 w 553"/>
              <a:gd name="T5" fmla="*/ 24 h 369"/>
              <a:gd name="T6" fmla="*/ 0 w 553"/>
              <a:gd name="T7" fmla="*/ 363 h 369"/>
              <a:gd name="T8" fmla="*/ 4 w 553"/>
              <a:gd name="T9" fmla="*/ 369 h 369"/>
              <a:gd name="T10" fmla="*/ 520 w 553"/>
              <a:gd name="T11" fmla="*/ 58 h 369"/>
              <a:gd name="T12" fmla="*/ 553 w 553"/>
              <a:gd name="T13" fmla="*/ 0 h 369"/>
              <a:gd name="T14" fmla="*/ 489 w 553"/>
              <a:gd name="T15" fmla="*/ 6 h 369"/>
              <a:gd name="T16" fmla="*/ 520 w 553"/>
              <a:gd name="T17" fmla="*/ 58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3" h="369">
                <a:moveTo>
                  <a:pt x="4" y="369"/>
                </a:moveTo>
                <a:lnTo>
                  <a:pt x="515" y="30"/>
                </a:lnTo>
                <a:lnTo>
                  <a:pt x="511" y="24"/>
                </a:lnTo>
                <a:lnTo>
                  <a:pt x="0" y="363"/>
                </a:lnTo>
                <a:lnTo>
                  <a:pt x="4" y="369"/>
                </a:lnTo>
                <a:close/>
                <a:moveTo>
                  <a:pt x="520" y="58"/>
                </a:moveTo>
                <a:lnTo>
                  <a:pt x="553" y="0"/>
                </a:lnTo>
                <a:lnTo>
                  <a:pt x="489" y="6"/>
                </a:lnTo>
                <a:lnTo>
                  <a:pt x="520" y="58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1360" name="Freeform 512"/>
          <p:cNvSpPr>
            <a:spLocks noEditPoints="1"/>
          </p:cNvSpPr>
          <p:nvPr/>
        </p:nvSpPr>
        <p:spPr bwMode="auto">
          <a:xfrm>
            <a:off x="5980510" y="2015728"/>
            <a:ext cx="657225" cy="366713"/>
          </a:xfrm>
          <a:custGeom>
            <a:avLst/>
            <a:gdLst>
              <a:gd name="T0" fmla="*/ 3 w 552"/>
              <a:gd name="T1" fmla="*/ 0 h 308"/>
              <a:gd name="T2" fmla="*/ 512 w 552"/>
              <a:gd name="T3" fmla="*/ 281 h 308"/>
              <a:gd name="T4" fmla="*/ 508 w 552"/>
              <a:gd name="T5" fmla="*/ 288 h 308"/>
              <a:gd name="T6" fmla="*/ 0 w 552"/>
              <a:gd name="T7" fmla="*/ 7 h 308"/>
              <a:gd name="T8" fmla="*/ 3 w 552"/>
              <a:gd name="T9" fmla="*/ 0 h 308"/>
              <a:gd name="T10" fmla="*/ 515 w 552"/>
              <a:gd name="T11" fmla="*/ 253 h 308"/>
              <a:gd name="T12" fmla="*/ 552 w 552"/>
              <a:gd name="T13" fmla="*/ 308 h 308"/>
              <a:gd name="T14" fmla="*/ 488 w 552"/>
              <a:gd name="T15" fmla="*/ 307 h 308"/>
              <a:gd name="T16" fmla="*/ 515 w 552"/>
              <a:gd name="T17" fmla="*/ 253 h 3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2" h="308">
                <a:moveTo>
                  <a:pt x="3" y="0"/>
                </a:moveTo>
                <a:lnTo>
                  <a:pt x="512" y="281"/>
                </a:lnTo>
                <a:lnTo>
                  <a:pt x="508" y="288"/>
                </a:lnTo>
                <a:lnTo>
                  <a:pt x="0" y="7"/>
                </a:lnTo>
                <a:lnTo>
                  <a:pt x="3" y="0"/>
                </a:lnTo>
                <a:close/>
                <a:moveTo>
                  <a:pt x="515" y="253"/>
                </a:moveTo>
                <a:lnTo>
                  <a:pt x="552" y="308"/>
                </a:lnTo>
                <a:lnTo>
                  <a:pt x="488" y="307"/>
                </a:lnTo>
                <a:lnTo>
                  <a:pt x="515" y="253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</p:spTree>
    <p:extLst>
      <p:ext uri="{BB962C8B-B14F-4D97-AF65-F5344CB8AC3E}">
        <p14:creationId xmlns:p14="http://schemas.microsoft.com/office/powerpoint/2010/main" val="1804060538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 de flecha"/>
          <p:cNvCxnSpPr/>
          <p:nvPr/>
        </p:nvCxnSpPr>
        <p:spPr>
          <a:xfrm rot="5400000" flipH="1" flipV="1">
            <a:off x="3014068" y="2342555"/>
            <a:ext cx="1422797" cy="7096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 flipH="1" flipV="1">
            <a:off x="3308152" y="2665214"/>
            <a:ext cx="820341" cy="7096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442" name="Título 1"/>
          <p:cNvSpPr>
            <a:spLocks noGrp="1"/>
          </p:cNvSpPr>
          <p:nvPr>
            <p:ph type="ctrTitle"/>
          </p:nvPr>
        </p:nvSpPr>
        <p:spPr>
          <a:xfrm>
            <a:off x="1245395" y="935832"/>
            <a:ext cx="6755606" cy="445294"/>
          </a:xfrm>
        </p:spPr>
        <p:txBody>
          <a:bodyPr>
            <a:normAutofit fontScale="90000"/>
          </a:bodyPr>
          <a:lstStyle/>
          <a:p>
            <a:r>
              <a:rPr lang="es-GT" altLang="es-GT" sz="1800" b="1">
                <a:solidFill>
                  <a:schemeClr val="bg1"/>
                </a:solidFill>
              </a:rPr>
              <a:t>CRITERIOS DE DISTRIBUCIÓN APROBADOS POR EL CONADUR</a:t>
            </a:r>
            <a:br>
              <a:rPr lang="es-GT" altLang="es-GT" sz="1800" b="1">
                <a:solidFill>
                  <a:schemeClr val="bg1"/>
                </a:solidFill>
              </a:rPr>
            </a:br>
            <a:r>
              <a:rPr lang="es-GT" altLang="es-GT" sz="1800" b="1">
                <a:solidFill>
                  <a:schemeClr val="bg1"/>
                </a:solidFill>
              </a:rPr>
              <a:t>DE CODEDE A COMUDES</a:t>
            </a:r>
          </a:p>
        </p:txBody>
      </p:sp>
      <p:sp>
        <p:nvSpPr>
          <p:cNvPr id="18443" name="Título 1"/>
          <p:cNvSpPr txBox="1">
            <a:spLocks/>
          </p:cNvSpPr>
          <p:nvPr/>
        </p:nvSpPr>
        <p:spPr bwMode="auto">
          <a:xfrm>
            <a:off x="1468041" y="926307"/>
            <a:ext cx="6075759" cy="44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 dirty="0">
                <a:latin typeface="Calibri Light" panose="020F0302020204030204" pitchFamily="34" charset="0"/>
              </a:rPr>
              <a:t>CRITERIOS DE DISTRIBUCIÓN APROBADOS POR EL CONADUR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GT" altLang="es-GT" sz="1800" b="1" dirty="0">
                <a:latin typeface="Calibri Light" panose="020F0302020204030204" pitchFamily="34" charset="0"/>
              </a:rPr>
              <a:t>DE CODEDE A COMUDES (Artículo </a:t>
            </a:r>
            <a:r>
              <a:rPr lang="es-GT" altLang="es-GT" sz="1800" b="1" dirty="0" smtClean="0">
                <a:latin typeface="Calibri Light" panose="020F0302020204030204" pitchFamily="34" charset="0"/>
              </a:rPr>
              <a:t>06 </a:t>
            </a:r>
            <a:r>
              <a:rPr lang="es-GT" altLang="es-GT" sz="1800" b="1" dirty="0">
                <a:latin typeface="Calibri Light" panose="020F0302020204030204" pitchFamily="34" charset="0"/>
              </a:rPr>
              <a:t>Punto Resolutivo </a:t>
            </a:r>
            <a:r>
              <a:rPr lang="es-GT" altLang="es-GT" sz="1800" b="1" dirty="0" smtClean="0">
                <a:latin typeface="Calibri Light" panose="020F0302020204030204" pitchFamily="34" charset="0"/>
              </a:rPr>
              <a:t>04-2019)</a:t>
            </a:r>
            <a:endParaRPr lang="es-GT" altLang="es-GT" sz="1800" b="1" dirty="0">
              <a:latin typeface="Calibri Light" panose="020F0302020204030204" pitchFamily="34" charset="0"/>
            </a:endParaRPr>
          </a:p>
        </p:txBody>
      </p:sp>
      <p:sp>
        <p:nvSpPr>
          <p:cNvPr id="18445" name="14 CuadroTexto"/>
          <p:cNvSpPr txBox="1">
            <a:spLocks noChangeArrowheads="1"/>
          </p:cNvSpPr>
          <p:nvPr/>
        </p:nvSpPr>
        <p:spPr bwMode="auto">
          <a:xfrm>
            <a:off x="6402534" y="1754982"/>
            <a:ext cx="1003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Aprobado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 CONADUR</a:t>
            </a:r>
          </a:p>
        </p:txBody>
      </p:sp>
      <p:sp>
        <p:nvSpPr>
          <p:cNvPr id="18446" name="15 CuadroTexto"/>
          <p:cNvSpPr txBox="1">
            <a:spLocks noChangeArrowheads="1"/>
          </p:cNvSpPr>
          <p:nvPr/>
        </p:nvSpPr>
        <p:spPr bwMode="auto">
          <a:xfrm>
            <a:off x="6402534" y="2413398"/>
            <a:ext cx="1003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Aprobado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 CONADUR</a:t>
            </a:r>
          </a:p>
        </p:txBody>
      </p:sp>
      <p:sp>
        <p:nvSpPr>
          <p:cNvPr id="18447" name="16 CuadroTexto"/>
          <p:cNvSpPr txBox="1">
            <a:spLocks noChangeArrowheads="1"/>
          </p:cNvSpPr>
          <p:nvPr/>
        </p:nvSpPr>
        <p:spPr bwMode="auto">
          <a:xfrm>
            <a:off x="6475811" y="4187429"/>
            <a:ext cx="1465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Elaborado por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INE (más reciente)</a:t>
            </a:r>
          </a:p>
        </p:txBody>
      </p:sp>
      <p:sp>
        <p:nvSpPr>
          <p:cNvPr id="18448" name="17 CuadroTexto"/>
          <p:cNvSpPr txBox="1">
            <a:spLocks noChangeArrowheads="1"/>
          </p:cNvSpPr>
          <p:nvPr/>
        </p:nvSpPr>
        <p:spPr bwMode="auto">
          <a:xfrm>
            <a:off x="6475810" y="4711305"/>
            <a:ext cx="1165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Elaborado por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SEGEPLAN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GT" sz="1200" dirty="0">
                <a:solidFill>
                  <a:srgbClr val="FF0000"/>
                </a:solidFill>
                <a:latin typeface="Arial" panose="020B0604020202020204" pitchFamily="34" charset="0"/>
              </a:rPr>
              <a:t>(más reciente)</a:t>
            </a:r>
          </a:p>
        </p:txBody>
      </p:sp>
      <p:pic>
        <p:nvPicPr>
          <p:cNvPr id="1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5351860"/>
            <a:ext cx="6858000" cy="669428"/>
          </a:xfrm>
          <a:prstGeom prst="rect">
            <a:avLst/>
          </a:prstGeom>
          <a:noFill/>
        </p:spPr>
      </p:pic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1350170" y="1094184"/>
            <a:ext cx="6538912" cy="4138613"/>
            <a:chOff x="1134" y="199"/>
            <a:chExt cx="5492" cy="3476"/>
          </a:xfrm>
        </p:grpSpPr>
        <p:sp>
          <p:nvSpPr>
            <p:cNvPr id="18727" name="Rectangle 5"/>
            <p:cNvSpPr>
              <a:spLocks noChangeArrowheads="1"/>
            </p:cNvSpPr>
            <p:nvPr/>
          </p:nvSpPr>
          <p:spPr bwMode="auto">
            <a:xfrm>
              <a:off x="3649" y="568"/>
              <a:ext cx="161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 dirty="0">
                  <a:solidFill>
                    <a:srgbClr val="000000"/>
                  </a:solidFill>
                  <a:latin typeface="Calibri" pitchFamily="34" charset="0"/>
                </a:rPr>
                <a:t>5% PROYECTOS </a:t>
              </a:r>
              <a:r>
                <a:rPr lang="es-GT" altLang="es-GT" sz="975" b="1" dirty="0" smtClean="0">
                  <a:solidFill>
                    <a:srgbClr val="000000"/>
                  </a:solidFill>
                  <a:latin typeface="Calibri" pitchFamily="34" charset="0"/>
                </a:rPr>
                <a:t>MULTIMUNICIPALES </a:t>
              </a:r>
              <a:endParaRPr lang="es-GT" altLang="es-GT" sz="1350" dirty="0"/>
            </a:p>
          </p:txBody>
        </p:sp>
        <p:sp>
          <p:nvSpPr>
            <p:cNvPr id="18728" name="Rectangle 6"/>
            <p:cNvSpPr>
              <a:spLocks noChangeArrowheads="1"/>
            </p:cNvSpPr>
            <p:nvPr/>
          </p:nvSpPr>
          <p:spPr bwMode="auto">
            <a:xfrm>
              <a:off x="3580" y="724"/>
              <a:ext cx="155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 dirty="0">
                  <a:solidFill>
                    <a:srgbClr val="000000"/>
                  </a:solidFill>
                  <a:latin typeface="Calibri" pitchFamily="34" charset="0"/>
                </a:rPr>
                <a:t>ESTRATÉGICOS Y DE IMPACTO </a:t>
              </a:r>
              <a:r>
                <a:rPr lang="es-GT" altLang="es-GT" sz="975" b="1" dirty="0" smtClean="0">
                  <a:solidFill>
                    <a:srgbClr val="000000"/>
                  </a:solidFill>
                  <a:latin typeface="Calibri" pitchFamily="34" charset="0"/>
                </a:rPr>
                <a:t>EN  </a:t>
              </a:r>
              <a:endParaRPr lang="es-GT" altLang="es-GT" sz="1350" dirty="0"/>
            </a:p>
          </p:txBody>
        </p:sp>
        <p:sp>
          <p:nvSpPr>
            <p:cNvPr id="18729" name="Rectangle 7"/>
            <p:cNvSpPr>
              <a:spLocks noChangeArrowheads="1"/>
            </p:cNvSpPr>
            <p:nvPr/>
          </p:nvSpPr>
          <p:spPr bwMode="auto">
            <a:xfrm>
              <a:off x="3521" y="852"/>
              <a:ext cx="186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FUNCION DE LOS PLANES DE DESARROLLO </a:t>
              </a:r>
              <a:endParaRPr lang="es-GT" altLang="es-GT" sz="1350"/>
            </a:p>
          </p:txBody>
        </p:sp>
        <p:sp>
          <p:nvSpPr>
            <p:cNvPr id="18730" name="Rectangle 8"/>
            <p:cNvSpPr>
              <a:spLocks noChangeArrowheads="1"/>
            </p:cNvSpPr>
            <p:nvPr/>
          </p:nvSpPr>
          <p:spPr bwMode="auto">
            <a:xfrm>
              <a:off x="3521" y="994"/>
              <a:ext cx="187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PRIORIZADOS POR LA SOCIEDAD CIVIL DEL </a:t>
              </a:r>
              <a:endParaRPr lang="es-GT" altLang="es-GT" sz="1350"/>
            </a:p>
          </p:txBody>
        </p:sp>
        <p:sp>
          <p:nvSpPr>
            <p:cNvPr id="18731" name="Rectangle 9"/>
            <p:cNvSpPr>
              <a:spLocks noChangeArrowheads="1"/>
            </p:cNvSpPr>
            <p:nvPr/>
          </p:nvSpPr>
          <p:spPr bwMode="auto">
            <a:xfrm>
              <a:off x="4214" y="1136"/>
              <a:ext cx="36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CODEDE</a:t>
              </a:r>
              <a:endParaRPr lang="es-GT" altLang="es-GT" sz="1350"/>
            </a:p>
          </p:txBody>
        </p:sp>
        <p:sp>
          <p:nvSpPr>
            <p:cNvPr id="18732" name="Rectangle 10"/>
            <p:cNvSpPr>
              <a:spLocks noChangeArrowheads="1"/>
            </p:cNvSpPr>
            <p:nvPr/>
          </p:nvSpPr>
          <p:spPr bwMode="auto">
            <a:xfrm>
              <a:off x="3616" y="1448"/>
              <a:ext cx="164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25% DE APORTE FIJO POR MUNICIPIO</a:t>
              </a:r>
              <a:endParaRPr lang="es-GT" altLang="es-GT" sz="1350"/>
            </a:p>
          </p:txBody>
        </p:sp>
        <p:sp>
          <p:nvSpPr>
            <p:cNvPr id="18733" name="Rectangle 11"/>
            <p:cNvSpPr>
              <a:spLocks noChangeArrowheads="1"/>
            </p:cNvSpPr>
            <p:nvPr/>
          </p:nvSpPr>
          <p:spPr bwMode="auto">
            <a:xfrm>
              <a:off x="5875" y="1760"/>
              <a:ext cx="7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20% POBLACIÓN </a:t>
              </a:r>
              <a:endParaRPr lang="es-GT" altLang="es-GT" sz="1350"/>
            </a:p>
          </p:txBody>
        </p:sp>
        <p:sp>
          <p:nvSpPr>
            <p:cNvPr id="18734" name="Rectangle 12"/>
            <p:cNvSpPr>
              <a:spLocks noChangeArrowheads="1"/>
            </p:cNvSpPr>
            <p:nvPr/>
          </p:nvSpPr>
          <p:spPr bwMode="auto">
            <a:xfrm>
              <a:off x="6036" y="1902"/>
              <a:ext cx="38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URBANA</a:t>
              </a:r>
              <a:endParaRPr lang="es-GT" altLang="es-GT" sz="1350"/>
            </a:p>
          </p:txBody>
        </p:sp>
        <p:sp>
          <p:nvSpPr>
            <p:cNvPr id="18735" name="Rectangle 13"/>
            <p:cNvSpPr>
              <a:spLocks noChangeArrowheads="1"/>
            </p:cNvSpPr>
            <p:nvPr/>
          </p:nvSpPr>
          <p:spPr bwMode="auto">
            <a:xfrm>
              <a:off x="1255" y="2059"/>
              <a:ext cx="1653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DISTRIBUCIÓN DE LOS CODEDE A LOS </a:t>
              </a:r>
              <a:endParaRPr lang="es-GT" altLang="es-GT" sz="1350"/>
            </a:p>
          </p:txBody>
        </p:sp>
        <p:sp>
          <p:nvSpPr>
            <p:cNvPr id="18736" name="Rectangle 14"/>
            <p:cNvSpPr>
              <a:spLocks noChangeArrowheads="1"/>
            </p:cNvSpPr>
            <p:nvPr/>
          </p:nvSpPr>
          <p:spPr bwMode="auto">
            <a:xfrm>
              <a:off x="1753" y="2201"/>
              <a:ext cx="54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MUNICIPIOS</a:t>
              </a:r>
              <a:endParaRPr lang="es-GT" altLang="es-GT" sz="1350"/>
            </a:p>
          </p:txBody>
        </p:sp>
        <p:sp>
          <p:nvSpPr>
            <p:cNvPr id="18737" name="Rectangle 15"/>
            <p:cNvSpPr>
              <a:spLocks noChangeArrowheads="1"/>
            </p:cNvSpPr>
            <p:nvPr/>
          </p:nvSpPr>
          <p:spPr bwMode="auto">
            <a:xfrm>
              <a:off x="3643" y="2130"/>
              <a:ext cx="157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50% EN FUNCION DE LA POBLACIÓN</a:t>
              </a:r>
              <a:endParaRPr lang="es-GT" altLang="es-GT" sz="1350"/>
            </a:p>
          </p:txBody>
        </p:sp>
        <p:sp>
          <p:nvSpPr>
            <p:cNvPr id="18738" name="Rectangle 16"/>
            <p:cNvSpPr>
              <a:spLocks noChangeArrowheads="1"/>
            </p:cNvSpPr>
            <p:nvPr/>
          </p:nvSpPr>
          <p:spPr bwMode="auto">
            <a:xfrm>
              <a:off x="5875" y="2357"/>
              <a:ext cx="75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30% POBLACIÓN </a:t>
              </a:r>
              <a:endParaRPr lang="es-GT" altLang="es-GT" sz="1350"/>
            </a:p>
          </p:txBody>
        </p:sp>
        <p:sp>
          <p:nvSpPr>
            <p:cNvPr id="18739" name="Rectangle 17"/>
            <p:cNvSpPr>
              <a:spLocks noChangeArrowheads="1"/>
            </p:cNvSpPr>
            <p:nvPr/>
          </p:nvSpPr>
          <p:spPr bwMode="auto">
            <a:xfrm>
              <a:off x="6077" y="2499"/>
              <a:ext cx="29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RURAL</a:t>
              </a:r>
              <a:endParaRPr lang="es-GT" altLang="es-GT" sz="1350"/>
            </a:p>
          </p:txBody>
        </p:sp>
        <p:sp>
          <p:nvSpPr>
            <p:cNvPr id="18740" name="Rectangle 18"/>
            <p:cNvSpPr>
              <a:spLocks noChangeArrowheads="1"/>
            </p:cNvSpPr>
            <p:nvPr/>
          </p:nvSpPr>
          <p:spPr bwMode="auto">
            <a:xfrm>
              <a:off x="3521" y="2811"/>
              <a:ext cx="1870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40% EN FUNCIÓN DEL ÍNDICE DE POBREZA </a:t>
              </a:r>
              <a:endParaRPr lang="es-GT" altLang="es-GT" sz="1350"/>
            </a:p>
          </p:txBody>
        </p:sp>
        <p:sp>
          <p:nvSpPr>
            <p:cNvPr id="18741" name="Rectangle 19"/>
            <p:cNvSpPr>
              <a:spLocks noChangeArrowheads="1"/>
            </p:cNvSpPr>
            <p:nvPr/>
          </p:nvSpPr>
          <p:spPr bwMode="auto">
            <a:xfrm>
              <a:off x="3838" y="2953"/>
              <a:ext cx="11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EXTREMA POR MUNICIPIO</a:t>
              </a:r>
              <a:endParaRPr lang="es-GT" altLang="es-GT" sz="1350"/>
            </a:p>
          </p:txBody>
        </p:sp>
        <p:sp>
          <p:nvSpPr>
            <p:cNvPr id="18742" name="Rectangle 20"/>
            <p:cNvSpPr>
              <a:spLocks noChangeArrowheads="1"/>
            </p:cNvSpPr>
            <p:nvPr/>
          </p:nvSpPr>
          <p:spPr bwMode="auto">
            <a:xfrm>
              <a:off x="3723" y="3265"/>
              <a:ext cx="1435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10% EN FUNCIÓN DEL ÍNDICE DE </a:t>
              </a:r>
              <a:endParaRPr lang="es-GT" altLang="es-GT" sz="1350"/>
            </a:p>
          </p:txBody>
        </p:sp>
        <p:sp>
          <p:nvSpPr>
            <p:cNvPr id="18743" name="Rectangle 21"/>
            <p:cNvSpPr>
              <a:spLocks noChangeArrowheads="1"/>
            </p:cNvSpPr>
            <p:nvPr/>
          </p:nvSpPr>
          <p:spPr bwMode="auto">
            <a:xfrm>
              <a:off x="3501" y="3407"/>
              <a:ext cx="189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PARTICIPACIÓN CIUDADANA ESTABLECIDO </a:t>
              </a:r>
              <a:endParaRPr lang="es-GT" altLang="es-GT" sz="1350"/>
            </a:p>
          </p:txBody>
        </p:sp>
        <p:sp>
          <p:nvSpPr>
            <p:cNvPr id="18744" name="Rectangle 22"/>
            <p:cNvSpPr>
              <a:spLocks noChangeArrowheads="1"/>
            </p:cNvSpPr>
            <p:nvPr/>
          </p:nvSpPr>
          <p:spPr bwMode="auto">
            <a:xfrm>
              <a:off x="3811" y="3549"/>
              <a:ext cx="120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5800"/>
              <a:r>
                <a:rPr lang="es-GT" altLang="es-GT" sz="975" b="1">
                  <a:solidFill>
                    <a:srgbClr val="000000"/>
                  </a:solidFill>
                  <a:latin typeface="Calibri" pitchFamily="34" charset="0"/>
                </a:rPr>
                <a:t>EN EL RANKING MUNICIPAL</a:t>
              </a:r>
              <a:endParaRPr lang="es-GT" altLang="es-GT" sz="1350"/>
            </a:p>
          </p:txBody>
        </p:sp>
        <p:sp>
          <p:nvSpPr>
            <p:cNvPr id="18746" name="Line 24"/>
            <p:cNvSpPr>
              <a:spLocks noChangeShapeType="1"/>
            </p:cNvSpPr>
            <p:nvPr/>
          </p:nvSpPr>
          <p:spPr bwMode="auto">
            <a:xfrm>
              <a:off x="2883" y="199"/>
              <a:ext cx="0" cy="7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47" name="Rectangle 25"/>
            <p:cNvSpPr>
              <a:spLocks noChangeArrowheads="1"/>
            </p:cNvSpPr>
            <p:nvPr/>
          </p:nvSpPr>
          <p:spPr bwMode="auto">
            <a:xfrm>
              <a:off x="2883" y="199"/>
              <a:ext cx="6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48" name="Line 26"/>
            <p:cNvSpPr>
              <a:spLocks noChangeShapeType="1"/>
            </p:cNvSpPr>
            <p:nvPr/>
          </p:nvSpPr>
          <p:spPr bwMode="auto">
            <a:xfrm>
              <a:off x="3474" y="199"/>
              <a:ext cx="0" cy="7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49" name="Rectangle 27"/>
            <p:cNvSpPr>
              <a:spLocks noChangeArrowheads="1"/>
            </p:cNvSpPr>
            <p:nvPr/>
          </p:nvSpPr>
          <p:spPr bwMode="auto">
            <a:xfrm>
              <a:off x="3474" y="199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0" name="Line 28"/>
            <p:cNvSpPr>
              <a:spLocks noChangeShapeType="1"/>
            </p:cNvSpPr>
            <p:nvPr/>
          </p:nvSpPr>
          <p:spPr bwMode="auto">
            <a:xfrm>
              <a:off x="5283" y="199"/>
              <a:ext cx="0" cy="7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1" name="Rectangle 29"/>
            <p:cNvSpPr>
              <a:spLocks noChangeArrowheads="1"/>
            </p:cNvSpPr>
            <p:nvPr/>
          </p:nvSpPr>
          <p:spPr bwMode="auto">
            <a:xfrm>
              <a:off x="5283" y="199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2" name="Line 30"/>
            <p:cNvSpPr>
              <a:spLocks noChangeShapeType="1"/>
            </p:cNvSpPr>
            <p:nvPr/>
          </p:nvSpPr>
          <p:spPr bwMode="auto">
            <a:xfrm>
              <a:off x="5821" y="199"/>
              <a:ext cx="0" cy="7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3" name="Rectangle 31"/>
            <p:cNvSpPr>
              <a:spLocks noChangeArrowheads="1"/>
            </p:cNvSpPr>
            <p:nvPr/>
          </p:nvSpPr>
          <p:spPr bwMode="auto">
            <a:xfrm>
              <a:off x="5821" y="199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6" name="Line 34"/>
            <p:cNvSpPr>
              <a:spLocks noChangeShapeType="1"/>
            </p:cNvSpPr>
            <p:nvPr/>
          </p:nvSpPr>
          <p:spPr bwMode="auto">
            <a:xfrm>
              <a:off x="3468" y="54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7" name="Rectangle 35"/>
            <p:cNvSpPr>
              <a:spLocks noChangeArrowheads="1"/>
            </p:cNvSpPr>
            <p:nvPr/>
          </p:nvSpPr>
          <p:spPr bwMode="auto">
            <a:xfrm>
              <a:off x="3468" y="54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8" name="Line 36"/>
            <p:cNvSpPr>
              <a:spLocks noChangeShapeType="1"/>
            </p:cNvSpPr>
            <p:nvPr/>
          </p:nvSpPr>
          <p:spPr bwMode="auto">
            <a:xfrm>
              <a:off x="3481" y="554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59" name="Rectangle 37"/>
            <p:cNvSpPr>
              <a:spLocks noChangeArrowheads="1"/>
            </p:cNvSpPr>
            <p:nvPr/>
          </p:nvSpPr>
          <p:spPr bwMode="auto">
            <a:xfrm>
              <a:off x="3481" y="55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0" name="Line 38"/>
            <p:cNvSpPr>
              <a:spLocks noChangeShapeType="1"/>
            </p:cNvSpPr>
            <p:nvPr/>
          </p:nvSpPr>
          <p:spPr bwMode="auto">
            <a:xfrm>
              <a:off x="3488" y="540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1" name="Rectangle 39"/>
            <p:cNvSpPr>
              <a:spLocks noChangeArrowheads="1"/>
            </p:cNvSpPr>
            <p:nvPr/>
          </p:nvSpPr>
          <p:spPr bwMode="auto">
            <a:xfrm>
              <a:off x="3488" y="540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2" name="Line 40"/>
            <p:cNvSpPr>
              <a:spLocks noChangeShapeType="1"/>
            </p:cNvSpPr>
            <p:nvPr/>
          </p:nvSpPr>
          <p:spPr bwMode="auto">
            <a:xfrm>
              <a:off x="3488" y="554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3" name="Rectangle 41"/>
            <p:cNvSpPr>
              <a:spLocks noChangeArrowheads="1"/>
            </p:cNvSpPr>
            <p:nvPr/>
          </p:nvSpPr>
          <p:spPr bwMode="auto">
            <a:xfrm>
              <a:off x="3488" y="554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4" name="Line 42"/>
            <p:cNvSpPr>
              <a:spLocks noChangeShapeType="1"/>
            </p:cNvSpPr>
            <p:nvPr/>
          </p:nvSpPr>
          <p:spPr bwMode="auto">
            <a:xfrm>
              <a:off x="3474" y="405"/>
              <a:ext cx="0" cy="1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5" name="Rectangle 43"/>
            <p:cNvSpPr>
              <a:spLocks noChangeArrowheads="1"/>
            </p:cNvSpPr>
            <p:nvPr/>
          </p:nvSpPr>
          <p:spPr bwMode="auto">
            <a:xfrm>
              <a:off x="3474" y="405"/>
              <a:ext cx="7" cy="1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6" name="Line 44"/>
            <p:cNvSpPr>
              <a:spLocks noChangeShapeType="1"/>
            </p:cNvSpPr>
            <p:nvPr/>
          </p:nvSpPr>
          <p:spPr bwMode="auto">
            <a:xfrm>
              <a:off x="3468" y="54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7" name="Rectangle 45"/>
            <p:cNvSpPr>
              <a:spLocks noChangeArrowheads="1"/>
            </p:cNvSpPr>
            <p:nvPr/>
          </p:nvSpPr>
          <p:spPr bwMode="auto">
            <a:xfrm>
              <a:off x="3468" y="540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8" name="Line 46"/>
            <p:cNvSpPr>
              <a:spLocks noChangeShapeType="1"/>
            </p:cNvSpPr>
            <p:nvPr/>
          </p:nvSpPr>
          <p:spPr bwMode="auto">
            <a:xfrm>
              <a:off x="3481" y="55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69" name="Rectangle 47"/>
            <p:cNvSpPr>
              <a:spLocks noChangeArrowheads="1"/>
            </p:cNvSpPr>
            <p:nvPr/>
          </p:nvSpPr>
          <p:spPr bwMode="auto">
            <a:xfrm>
              <a:off x="3481" y="55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2" name="Line 50"/>
            <p:cNvSpPr>
              <a:spLocks noChangeShapeType="1"/>
            </p:cNvSpPr>
            <p:nvPr/>
          </p:nvSpPr>
          <p:spPr bwMode="auto">
            <a:xfrm>
              <a:off x="3481" y="1264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3" name="Rectangle 51"/>
            <p:cNvSpPr>
              <a:spLocks noChangeArrowheads="1"/>
            </p:cNvSpPr>
            <p:nvPr/>
          </p:nvSpPr>
          <p:spPr bwMode="auto">
            <a:xfrm>
              <a:off x="3481" y="12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4" name="Line 52"/>
            <p:cNvSpPr>
              <a:spLocks noChangeShapeType="1"/>
            </p:cNvSpPr>
            <p:nvPr/>
          </p:nvSpPr>
          <p:spPr bwMode="auto">
            <a:xfrm>
              <a:off x="3468" y="1278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5" name="Rectangle 53"/>
            <p:cNvSpPr>
              <a:spLocks noChangeArrowheads="1"/>
            </p:cNvSpPr>
            <p:nvPr/>
          </p:nvSpPr>
          <p:spPr bwMode="auto">
            <a:xfrm>
              <a:off x="3468" y="1278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6" name="Line 54"/>
            <p:cNvSpPr>
              <a:spLocks noChangeShapeType="1"/>
            </p:cNvSpPr>
            <p:nvPr/>
          </p:nvSpPr>
          <p:spPr bwMode="auto">
            <a:xfrm>
              <a:off x="5283" y="405"/>
              <a:ext cx="0" cy="1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7" name="Rectangle 55"/>
            <p:cNvSpPr>
              <a:spLocks noChangeArrowheads="1"/>
            </p:cNvSpPr>
            <p:nvPr/>
          </p:nvSpPr>
          <p:spPr bwMode="auto">
            <a:xfrm>
              <a:off x="5283" y="405"/>
              <a:ext cx="7" cy="1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8" name="Line 56"/>
            <p:cNvSpPr>
              <a:spLocks noChangeShapeType="1"/>
            </p:cNvSpPr>
            <p:nvPr/>
          </p:nvSpPr>
          <p:spPr bwMode="auto">
            <a:xfrm>
              <a:off x="5277" y="55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79" name="Rectangle 57"/>
            <p:cNvSpPr>
              <a:spLocks noChangeArrowheads="1"/>
            </p:cNvSpPr>
            <p:nvPr/>
          </p:nvSpPr>
          <p:spPr bwMode="auto">
            <a:xfrm>
              <a:off x="5277" y="55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0" name="Line 58"/>
            <p:cNvSpPr>
              <a:spLocks noChangeShapeType="1"/>
            </p:cNvSpPr>
            <p:nvPr/>
          </p:nvSpPr>
          <p:spPr bwMode="auto">
            <a:xfrm>
              <a:off x="5290" y="54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1" name="Rectangle 59"/>
            <p:cNvSpPr>
              <a:spLocks noChangeArrowheads="1"/>
            </p:cNvSpPr>
            <p:nvPr/>
          </p:nvSpPr>
          <p:spPr bwMode="auto">
            <a:xfrm>
              <a:off x="5290" y="54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2" name="Line 60"/>
            <p:cNvSpPr>
              <a:spLocks noChangeShapeType="1"/>
            </p:cNvSpPr>
            <p:nvPr/>
          </p:nvSpPr>
          <p:spPr bwMode="auto">
            <a:xfrm>
              <a:off x="3488" y="1264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3" name="Rectangle 61"/>
            <p:cNvSpPr>
              <a:spLocks noChangeArrowheads="1"/>
            </p:cNvSpPr>
            <p:nvPr/>
          </p:nvSpPr>
          <p:spPr bwMode="auto">
            <a:xfrm>
              <a:off x="3488" y="1264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4" name="Line 62"/>
            <p:cNvSpPr>
              <a:spLocks noChangeShapeType="1"/>
            </p:cNvSpPr>
            <p:nvPr/>
          </p:nvSpPr>
          <p:spPr bwMode="auto">
            <a:xfrm>
              <a:off x="3488" y="1278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5" name="Rectangle 63"/>
            <p:cNvSpPr>
              <a:spLocks noChangeArrowheads="1"/>
            </p:cNvSpPr>
            <p:nvPr/>
          </p:nvSpPr>
          <p:spPr bwMode="auto">
            <a:xfrm>
              <a:off x="3488" y="1278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6" name="Line 64"/>
            <p:cNvSpPr>
              <a:spLocks noChangeShapeType="1"/>
            </p:cNvSpPr>
            <p:nvPr/>
          </p:nvSpPr>
          <p:spPr bwMode="auto">
            <a:xfrm>
              <a:off x="3468" y="561"/>
              <a:ext cx="0" cy="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7" name="Rectangle 65"/>
            <p:cNvSpPr>
              <a:spLocks noChangeArrowheads="1"/>
            </p:cNvSpPr>
            <p:nvPr/>
          </p:nvSpPr>
          <p:spPr bwMode="auto">
            <a:xfrm>
              <a:off x="3468" y="561"/>
              <a:ext cx="6" cy="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8" name="Line 66"/>
            <p:cNvSpPr>
              <a:spLocks noChangeShapeType="1"/>
            </p:cNvSpPr>
            <p:nvPr/>
          </p:nvSpPr>
          <p:spPr bwMode="auto">
            <a:xfrm>
              <a:off x="3481" y="561"/>
              <a:ext cx="0" cy="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89" name="Rectangle 67"/>
            <p:cNvSpPr>
              <a:spLocks noChangeArrowheads="1"/>
            </p:cNvSpPr>
            <p:nvPr/>
          </p:nvSpPr>
          <p:spPr bwMode="auto">
            <a:xfrm>
              <a:off x="3481" y="561"/>
              <a:ext cx="7" cy="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0" name="Line 68"/>
            <p:cNvSpPr>
              <a:spLocks noChangeShapeType="1"/>
            </p:cNvSpPr>
            <p:nvPr/>
          </p:nvSpPr>
          <p:spPr bwMode="auto">
            <a:xfrm>
              <a:off x="3481" y="126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1" name="Rectangle 69"/>
            <p:cNvSpPr>
              <a:spLocks noChangeArrowheads="1"/>
            </p:cNvSpPr>
            <p:nvPr/>
          </p:nvSpPr>
          <p:spPr bwMode="auto">
            <a:xfrm>
              <a:off x="3481" y="12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2" name="Line 70"/>
            <p:cNvSpPr>
              <a:spLocks noChangeShapeType="1"/>
            </p:cNvSpPr>
            <p:nvPr/>
          </p:nvSpPr>
          <p:spPr bwMode="auto">
            <a:xfrm>
              <a:off x="3468" y="1264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3" name="Rectangle 71"/>
            <p:cNvSpPr>
              <a:spLocks noChangeArrowheads="1"/>
            </p:cNvSpPr>
            <p:nvPr/>
          </p:nvSpPr>
          <p:spPr bwMode="auto">
            <a:xfrm>
              <a:off x="3468" y="1264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6" name="Line 74"/>
            <p:cNvSpPr>
              <a:spLocks noChangeShapeType="1"/>
            </p:cNvSpPr>
            <p:nvPr/>
          </p:nvSpPr>
          <p:spPr bwMode="auto">
            <a:xfrm>
              <a:off x="3468" y="142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7" name="Rectangle 75"/>
            <p:cNvSpPr>
              <a:spLocks noChangeArrowheads="1"/>
            </p:cNvSpPr>
            <p:nvPr/>
          </p:nvSpPr>
          <p:spPr bwMode="auto">
            <a:xfrm>
              <a:off x="3468" y="142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8" name="Line 76"/>
            <p:cNvSpPr>
              <a:spLocks noChangeShapeType="1"/>
            </p:cNvSpPr>
            <p:nvPr/>
          </p:nvSpPr>
          <p:spPr bwMode="auto">
            <a:xfrm>
              <a:off x="3481" y="1434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99" name="Rectangle 77"/>
            <p:cNvSpPr>
              <a:spLocks noChangeArrowheads="1"/>
            </p:cNvSpPr>
            <p:nvPr/>
          </p:nvSpPr>
          <p:spPr bwMode="auto">
            <a:xfrm>
              <a:off x="3481" y="143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0" name="Line 78"/>
            <p:cNvSpPr>
              <a:spLocks noChangeShapeType="1"/>
            </p:cNvSpPr>
            <p:nvPr/>
          </p:nvSpPr>
          <p:spPr bwMode="auto">
            <a:xfrm>
              <a:off x="5277" y="561"/>
              <a:ext cx="0" cy="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1" name="Rectangle 79"/>
            <p:cNvSpPr>
              <a:spLocks noChangeArrowheads="1"/>
            </p:cNvSpPr>
            <p:nvPr/>
          </p:nvSpPr>
          <p:spPr bwMode="auto">
            <a:xfrm>
              <a:off x="5277" y="561"/>
              <a:ext cx="6" cy="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2" name="Line 80"/>
            <p:cNvSpPr>
              <a:spLocks noChangeShapeType="1"/>
            </p:cNvSpPr>
            <p:nvPr/>
          </p:nvSpPr>
          <p:spPr bwMode="auto">
            <a:xfrm>
              <a:off x="5290" y="561"/>
              <a:ext cx="0" cy="7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3" name="Rectangle 81"/>
            <p:cNvSpPr>
              <a:spLocks noChangeArrowheads="1"/>
            </p:cNvSpPr>
            <p:nvPr/>
          </p:nvSpPr>
          <p:spPr bwMode="auto">
            <a:xfrm>
              <a:off x="5290" y="561"/>
              <a:ext cx="7" cy="7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4" name="Line 82"/>
            <p:cNvSpPr>
              <a:spLocks noChangeShapeType="1"/>
            </p:cNvSpPr>
            <p:nvPr/>
          </p:nvSpPr>
          <p:spPr bwMode="auto">
            <a:xfrm>
              <a:off x="5290" y="1264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5" name="Rectangle 83"/>
            <p:cNvSpPr>
              <a:spLocks noChangeArrowheads="1"/>
            </p:cNvSpPr>
            <p:nvPr/>
          </p:nvSpPr>
          <p:spPr bwMode="auto">
            <a:xfrm>
              <a:off x="5290" y="1264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6" name="Line 84"/>
            <p:cNvSpPr>
              <a:spLocks noChangeShapeType="1"/>
            </p:cNvSpPr>
            <p:nvPr/>
          </p:nvSpPr>
          <p:spPr bwMode="auto">
            <a:xfrm>
              <a:off x="5277" y="126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7" name="Rectangle 85"/>
            <p:cNvSpPr>
              <a:spLocks noChangeArrowheads="1"/>
            </p:cNvSpPr>
            <p:nvPr/>
          </p:nvSpPr>
          <p:spPr bwMode="auto">
            <a:xfrm>
              <a:off x="5277" y="126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8" name="Line 86"/>
            <p:cNvSpPr>
              <a:spLocks noChangeShapeType="1"/>
            </p:cNvSpPr>
            <p:nvPr/>
          </p:nvSpPr>
          <p:spPr bwMode="auto">
            <a:xfrm>
              <a:off x="3488" y="1420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09" name="Rectangle 87"/>
            <p:cNvSpPr>
              <a:spLocks noChangeArrowheads="1"/>
            </p:cNvSpPr>
            <p:nvPr/>
          </p:nvSpPr>
          <p:spPr bwMode="auto">
            <a:xfrm>
              <a:off x="3488" y="1420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0" name="Line 88"/>
            <p:cNvSpPr>
              <a:spLocks noChangeShapeType="1"/>
            </p:cNvSpPr>
            <p:nvPr/>
          </p:nvSpPr>
          <p:spPr bwMode="auto">
            <a:xfrm>
              <a:off x="3488" y="1434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1" name="Rectangle 89"/>
            <p:cNvSpPr>
              <a:spLocks noChangeArrowheads="1"/>
            </p:cNvSpPr>
            <p:nvPr/>
          </p:nvSpPr>
          <p:spPr bwMode="auto">
            <a:xfrm>
              <a:off x="3488" y="1434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4" name="Line 92"/>
            <p:cNvSpPr>
              <a:spLocks noChangeShapeType="1"/>
            </p:cNvSpPr>
            <p:nvPr/>
          </p:nvSpPr>
          <p:spPr bwMode="auto">
            <a:xfrm>
              <a:off x="3468" y="142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5" name="Rectangle 93"/>
            <p:cNvSpPr>
              <a:spLocks noChangeArrowheads="1"/>
            </p:cNvSpPr>
            <p:nvPr/>
          </p:nvSpPr>
          <p:spPr bwMode="auto">
            <a:xfrm>
              <a:off x="3468" y="1420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6" name="Line 94"/>
            <p:cNvSpPr>
              <a:spLocks noChangeShapeType="1"/>
            </p:cNvSpPr>
            <p:nvPr/>
          </p:nvSpPr>
          <p:spPr bwMode="auto">
            <a:xfrm>
              <a:off x="3481" y="143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17" name="Rectangle 95"/>
            <p:cNvSpPr>
              <a:spLocks noChangeArrowheads="1"/>
            </p:cNvSpPr>
            <p:nvPr/>
          </p:nvSpPr>
          <p:spPr bwMode="auto">
            <a:xfrm>
              <a:off x="3481" y="143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0" name="Line 98"/>
            <p:cNvSpPr>
              <a:spLocks noChangeShapeType="1"/>
            </p:cNvSpPr>
            <p:nvPr/>
          </p:nvSpPr>
          <p:spPr bwMode="auto">
            <a:xfrm>
              <a:off x="3481" y="157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1" name="Rectangle 99"/>
            <p:cNvSpPr>
              <a:spLocks noChangeArrowheads="1"/>
            </p:cNvSpPr>
            <p:nvPr/>
          </p:nvSpPr>
          <p:spPr bwMode="auto">
            <a:xfrm>
              <a:off x="3481" y="157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2" name="Line 100"/>
            <p:cNvSpPr>
              <a:spLocks noChangeShapeType="1"/>
            </p:cNvSpPr>
            <p:nvPr/>
          </p:nvSpPr>
          <p:spPr bwMode="auto">
            <a:xfrm>
              <a:off x="3468" y="159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3" name="Rectangle 101"/>
            <p:cNvSpPr>
              <a:spLocks noChangeArrowheads="1"/>
            </p:cNvSpPr>
            <p:nvPr/>
          </p:nvSpPr>
          <p:spPr bwMode="auto">
            <a:xfrm>
              <a:off x="3468" y="159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6" name="Line 104"/>
            <p:cNvSpPr>
              <a:spLocks noChangeShapeType="1"/>
            </p:cNvSpPr>
            <p:nvPr/>
          </p:nvSpPr>
          <p:spPr bwMode="auto">
            <a:xfrm>
              <a:off x="5277" y="143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7" name="Rectangle 105"/>
            <p:cNvSpPr>
              <a:spLocks noChangeArrowheads="1"/>
            </p:cNvSpPr>
            <p:nvPr/>
          </p:nvSpPr>
          <p:spPr bwMode="auto">
            <a:xfrm>
              <a:off x="5277" y="143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8" name="Line 106"/>
            <p:cNvSpPr>
              <a:spLocks noChangeShapeType="1"/>
            </p:cNvSpPr>
            <p:nvPr/>
          </p:nvSpPr>
          <p:spPr bwMode="auto">
            <a:xfrm>
              <a:off x="5290" y="142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29" name="Rectangle 107"/>
            <p:cNvSpPr>
              <a:spLocks noChangeArrowheads="1"/>
            </p:cNvSpPr>
            <p:nvPr/>
          </p:nvSpPr>
          <p:spPr bwMode="auto">
            <a:xfrm>
              <a:off x="5290" y="142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0" name="Line 108"/>
            <p:cNvSpPr>
              <a:spLocks noChangeShapeType="1"/>
            </p:cNvSpPr>
            <p:nvPr/>
          </p:nvSpPr>
          <p:spPr bwMode="auto">
            <a:xfrm>
              <a:off x="3488" y="1576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1" name="Rectangle 109"/>
            <p:cNvSpPr>
              <a:spLocks noChangeArrowheads="1"/>
            </p:cNvSpPr>
            <p:nvPr/>
          </p:nvSpPr>
          <p:spPr bwMode="auto">
            <a:xfrm>
              <a:off x="3488" y="1576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2" name="Line 110"/>
            <p:cNvSpPr>
              <a:spLocks noChangeShapeType="1"/>
            </p:cNvSpPr>
            <p:nvPr/>
          </p:nvSpPr>
          <p:spPr bwMode="auto">
            <a:xfrm>
              <a:off x="3488" y="1590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3" name="Rectangle 111"/>
            <p:cNvSpPr>
              <a:spLocks noChangeArrowheads="1"/>
            </p:cNvSpPr>
            <p:nvPr/>
          </p:nvSpPr>
          <p:spPr bwMode="auto">
            <a:xfrm>
              <a:off x="3488" y="1590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4" name="Line 112"/>
            <p:cNvSpPr>
              <a:spLocks noChangeShapeType="1"/>
            </p:cNvSpPr>
            <p:nvPr/>
          </p:nvSpPr>
          <p:spPr bwMode="auto">
            <a:xfrm>
              <a:off x="3468" y="1441"/>
              <a:ext cx="0" cy="1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5" name="Rectangle 113"/>
            <p:cNvSpPr>
              <a:spLocks noChangeArrowheads="1"/>
            </p:cNvSpPr>
            <p:nvPr/>
          </p:nvSpPr>
          <p:spPr bwMode="auto">
            <a:xfrm>
              <a:off x="3468" y="1441"/>
              <a:ext cx="6" cy="1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6" name="Line 114"/>
            <p:cNvSpPr>
              <a:spLocks noChangeShapeType="1"/>
            </p:cNvSpPr>
            <p:nvPr/>
          </p:nvSpPr>
          <p:spPr bwMode="auto">
            <a:xfrm>
              <a:off x="3481" y="1441"/>
              <a:ext cx="0" cy="1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7" name="Rectangle 115"/>
            <p:cNvSpPr>
              <a:spLocks noChangeArrowheads="1"/>
            </p:cNvSpPr>
            <p:nvPr/>
          </p:nvSpPr>
          <p:spPr bwMode="auto">
            <a:xfrm>
              <a:off x="3481" y="1441"/>
              <a:ext cx="7" cy="1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8" name="Line 116"/>
            <p:cNvSpPr>
              <a:spLocks noChangeShapeType="1"/>
            </p:cNvSpPr>
            <p:nvPr/>
          </p:nvSpPr>
          <p:spPr bwMode="auto">
            <a:xfrm>
              <a:off x="5277" y="1441"/>
              <a:ext cx="0" cy="1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39" name="Rectangle 117"/>
            <p:cNvSpPr>
              <a:spLocks noChangeArrowheads="1"/>
            </p:cNvSpPr>
            <p:nvPr/>
          </p:nvSpPr>
          <p:spPr bwMode="auto">
            <a:xfrm>
              <a:off x="5277" y="1441"/>
              <a:ext cx="6" cy="1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0" name="Line 118"/>
            <p:cNvSpPr>
              <a:spLocks noChangeShapeType="1"/>
            </p:cNvSpPr>
            <p:nvPr/>
          </p:nvSpPr>
          <p:spPr bwMode="auto">
            <a:xfrm>
              <a:off x="5290" y="1441"/>
              <a:ext cx="0" cy="1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1" name="Rectangle 119"/>
            <p:cNvSpPr>
              <a:spLocks noChangeArrowheads="1"/>
            </p:cNvSpPr>
            <p:nvPr/>
          </p:nvSpPr>
          <p:spPr bwMode="auto">
            <a:xfrm>
              <a:off x="5290" y="1441"/>
              <a:ext cx="7" cy="1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4" name="Line 122"/>
            <p:cNvSpPr>
              <a:spLocks noChangeShapeType="1"/>
            </p:cNvSpPr>
            <p:nvPr/>
          </p:nvSpPr>
          <p:spPr bwMode="auto">
            <a:xfrm>
              <a:off x="5815" y="173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5" name="Rectangle 123"/>
            <p:cNvSpPr>
              <a:spLocks noChangeArrowheads="1"/>
            </p:cNvSpPr>
            <p:nvPr/>
          </p:nvSpPr>
          <p:spPr bwMode="auto">
            <a:xfrm>
              <a:off x="5815" y="1732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6" name="Line 124"/>
            <p:cNvSpPr>
              <a:spLocks noChangeShapeType="1"/>
            </p:cNvSpPr>
            <p:nvPr/>
          </p:nvSpPr>
          <p:spPr bwMode="auto">
            <a:xfrm>
              <a:off x="5828" y="174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7" name="Rectangle 125"/>
            <p:cNvSpPr>
              <a:spLocks noChangeArrowheads="1"/>
            </p:cNvSpPr>
            <p:nvPr/>
          </p:nvSpPr>
          <p:spPr bwMode="auto">
            <a:xfrm>
              <a:off x="5828" y="174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8" name="Line 126"/>
            <p:cNvSpPr>
              <a:spLocks noChangeShapeType="1"/>
            </p:cNvSpPr>
            <p:nvPr/>
          </p:nvSpPr>
          <p:spPr bwMode="auto">
            <a:xfrm>
              <a:off x="1141" y="2030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49" name="Rectangle 127"/>
            <p:cNvSpPr>
              <a:spLocks noChangeArrowheads="1"/>
            </p:cNvSpPr>
            <p:nvPr/>
          </p:nvSpPr>
          <p:spPr bwMode="auto">
            <a:xfrm>
              <a:off x="1134" y="203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0" name="Line 128"/>
            <p:cNvSpPr>
              <a:spLocks noChangeShapeType="1"/>
            </p:cNvSpPr>
            <p:nvPr/>
          </p:nvSpPr>
          <p:spPr bwMode="auto">
            <a:xfrm>
              <a:off x="1148" y="2044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1" name="Rectangle 129"/>
            <p:cNvSpPr>
              <a:spLocks noChangeArrowheads="1"/>
            </p:cNvSpPr>
            <p:nvPr/>
          </p:nvSpPr>
          <p:spPr bwMode="auto">
            <a:xfrm>
              <a:off x="1148" y="204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2" name="Line 130"/>
            <p:cNvSpPr>
              <a:spLocks noChangeShapeType="1"/>
            </p:cNvSpPr>
            <p:nvPr/>
          </p:nvSpPr>
          <p:spPr bwMode="auto">
            <a:xfrm>
              <a:off x="1154" y="2030"/>
              <a:ext cx="17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3" name="Rectangle 131"/>
            <p:cNvSpPr>
              <a:spLocks noChangeArrowheads="1"/>
            </p:cNvSpPr>
            <p:nvPr/>
          </p:nvSpPr>
          <p:spPr bwMode="auto">
            <a:xfrm>
              <a:off x="1154" y="2030"/>
              <a:ext cx="17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4" name="Line 132"/>
            <p:cNvSpPr>
              <a:spLocks noChangeShapeType="1"/>
            </p:cNvSpPr>
            <p:nvPr/>
          </p:nvSpPr>
          <p:spPr bwMode="auto">
            <a:xfrm>
              <a:off x="1154" y="2044"/>
              <a:ext cx="17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5" name="Rectangle 133"/>
            <p:cNvSpPr>
              <a:spLocks noChangeArrowheads="1"/>
            </p:cNvSpPr>
            <p:nvPr/>
          </p:nvSpPr>
          <p:spPr bwMode="auto">
            <a:xfrm>
              <a:off x="1154" y="2044"/>
              <a:ext cx="17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6" name="Line 134"/>
            <p:cNvSpPr>
              <a:spLocks noChangeShapeType="1"/>
            </p:cNvSpPr>
            <p:nvPr/>
          </p:nvSpPr>
          <p:spPr bwMode="auto">
            <a:xfrm>
              <a:off x="2876" y="2044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7" name="Rectangle 135"/>
            <p:cNvSpPr>
              <a:spLocks noChangeArrowheads="1"/>
            </p:cNvSpPr>
            <p:nvPr/>
          </p:nvSpPr>
          <p:spPr bwMode="auto">
            <a:xfrm>
              <a:off x="2876" y="204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8" name="Line 136"/>
            <p:cNvSpPr>
              <a:spLocks noChangeShapeType="1"/>
            </p:cNvSpPr>
            <p:nvPr/>
          </p:nvSpPr>
          <p:spPr bwMode="auto">
            <a:xfrm>
              <a:off x="2876" y="203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59" name="Rectangle 137"/>
            <p:cNvSpPr>
              <a:spLocks noChangeArrowheads="1"/>
            </p:cNvSpPr>
            <p:nvPr/>
          </p:nvSpPr>
          <p:spPr bwMode="auto">
            <a:xfrm>
              <a:off x="2876" y="203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0" name="Line 138"/>
            <p:cNvSpPr>
              <a:spLocks noChangeShapeType="1"/>
            </p:cNvSpPr>
            <p:nvPr/>
          </p:nvSpPr>
          <p:spPr bwMode="auto">
            <a:xfrm>
              <a:off x="3481" y="1576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1" name="Rectangle 139"/>
            <p:cNvSpPr>
              <a:spLocks noChangeArrowheads="1"/>
            </p:cNvSpPr>
            <p:nvPr/>
          </p:nvSpPr>
          <p:spPr bwMode="auto">
            <a:xfrm>
              <a:off x="3481" y="157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2" name="Line 140"/>
            <p:cNvSpPr>
              <a:spLocks noChangeShapeType="1"/>
            </p:cNvSpPr>
            <p:nvPr/>
          </p:nvSpPr>
          <p:spPr bwMode="auto">
            <a:xfrm>
              <a:off x="3468" y="1576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3" name="Rectangle 141"/>
            <p:cNvSpPr>
              <a:spLocks noChangeArrowheads="1"/>
            </p:cNvSpPr>
            <p:nvPr/>
          </p:nvSpPr>
          <p:spPr bwMode="auto">
            <a:xfrm>
              <a:off x="3468" y="1576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6" name="Line 144"/>
            <p:cNvSpPr>
              <a:spLocks noChangeShapeType="1"/>
            </p:cNvSpPr>
            <p:nvPr/>
          </p:nvSpPr>
          <p:spPr bwMode="auto">
            <a:xfrm>
              <a:off x="3468" y="203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7" name="Rectangle 145"/>
            <p:cNvSpPr>
              <a:spLocks noChangeArrowheads="1"/>
            </p:cNvSpPr>
            <p:nvPr/>
          </p:nvSpPr>
          <p:spPr bwMode="auto">
            <a:xfrm>
              <a:off x="3468" y="203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8" name="Line 146"/>
            <p:cNvSpPr>
              <a:spLocks noChangeShapeType="1"/>
            </p:cNvSpPr>
            <p:nvPr/>
          </p:nvSpPr>
          <p:spPr bwMode="auto">
            <a:xfrm>
              <a:off x="3481" y="2044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69" name="Rectangle 147"/>
            <p:cNvSpPr>
              <a:spLocks noChangeArrowheads="1"/>
            </p:cNvSpPr>
            <p:nvPr/>
          </p:nvSpPr>
          <p:spPr bwMode="auto">
            <a:xfrm>
              <a:off x="3481" y="204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0" name="Line 148"/>
            <p:cNvSpPr>
              <a:spLocks noChangeShapeType="1"/>
            </p:cNvSpPr>
            <p:nvPr/>
          </p:nvSpPr>
          <p:spPr bwMode="auto">
            <a:xfrm>
              <a:off x="5290" y="1576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1" name="Rectangle 149"/>
            <p:cNvSpPr>
              <a:spLocks noChangeArrowheads="1"/>
            </p:cNvSpPr>
            <p:nvPr/>
          </p:nvSpPr>
          <p:spPr bwMode="auto">
            <a:xfrm>
              <a:off x="5290" y="1576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2" name="Line 150"/>
            <p:cNvSpPr>
              <a:spLocks noChangeShapeType="1"/>
            </p:cNvSpPr>
            <p:nvPr/>
          </p:nvSpPr>
          <p:spPr bwMode="auto">
            <a:xfrm>
              <a:off x="5277" y="1576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3" name="Rectangle 151"/>
            <p:cNvSpPr>
              <a:spLocks noChangeArrowheads="1"/>
            </p:cNvSpPr>
            <p:nvPr/>
          </p:nvSpPr>
          <p:spPr bwMode="auto">
            <a:xfrm>
              <a:off x="5277" y="1576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4" name="Line 152"/>
            <p:cNvSpPr>
              <a:spLocks noChangeShapeType="1"/>
            </p:cNvSpPr>
            <p:nvPr/>
          </p:nvSpPr>
          <p:spPr bwMode="auto">
            <a:xfrm>
              <a:off x="3488" y="2030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5" name="Rectangle 153"/>
            <p:cNvSpPr>
              <a:spLocks noChangeArrowheads="1"/>
            </p:cNvSpPr>
            <p:nvPr/>
          </p:nvSpPr>
          <p:spPr bwMode="auto">
            <a:xfrm>
              <a:off x="3488" y="2030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6" name="Line 154"/>
            <p:cNvSpPr>
              <a:spLocks noChangeShapeType="1"/>
            </p:cNvSpPr>
            <p:nvPr/>
          </p:nvSpPr>
          <p:spPr bwMode="auto">
            <a:xfrm>
              <a:off x="3488" y="2044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7" name="Rectangle 155"/>
            <p:cNvSpPr>
              <a:spLocks noChangeArrowheads="1"/>
            </p:cNvSpPr>
            <p:nvPr/>
          </p:nvSpPr>
          <p:spPr bwMode="auto">
            <a:xfrm>
              <a:off x="3488" y="2044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8" name="Line 156"/>
            <p:cNvSpPr>
              <a:spLocks noChangeShapeType="1"/>
            </p:cNvSpPr>
            <p:nvPr/>
          </p:nvSpPr>
          <p:spPr bwMode="auto">
            <a:xfrm>
              <a:off x="5277" y="2044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79" name="Rectangle 157"/>
            <p:cNvSpPr>
              <a:spLocks noChangeArrowheads="1"/>
            </p:cNvSpPr>
            <p:nvPr/>
          </p:nvSpPr>
          <p:spPr bwMode="auto">
            <a:xfrm>
              <a:off x="5277" y="204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0" name="Line 158"/>
            <p:cNvSpPr>
              <a:spLocks noChangeShapeType="1"/>
            </p:cNvSpPr>
            <p:nvPr/>
          </p:nvSpPr>
          <p:spPr bwMode="auto">
            <a:xfrm>
              <a:off x="5277" y="203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1" name="Rectangle 159"/>
            <p:cNvSpPr>
              <a:spLocks noChangeArrowheads="1"/>
            </p:cNvSpPr>
            <p:nvPr/>
          </p:nvSpPr>
          <p:spPr bwMode="auto">
            <a:xfrm>
              <a:off x="5277" y="2030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4" name="Line 162"/>
            <p:cNvSpPr>
              <a:spLocks noChangeShapeType="1"/>
            </p:cNvSpPr>
            <p:nvPr/>
          </p:nvSpPr>
          <p:spPr bwMode="auto">
            <a:xfrm>
              <a:off x="5815" y="173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5" name="Rectangle 163"/>
            <p:cNvSpPr>
              <a:spLocks noChangeArrowheads="1"/>
            </p:cNvSpPr>
            <p:nvPr/>
          </p:nvSpPr>
          <p:spPr bwMode="auto">
            <a:xfrm>
              <a:off x="5815" y="1732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6" name="Line 164"/>
            <p:cNvSpPr>
              <a:spLocks noChangeShapeType="1"/>
            </p:cNvSpPr>
            <p:nvPr/>
          </p:nvSpPr>
          <p:spPr bwMode="auto">
            <a:xfrm>
              <a:off x="5828" y="1746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87" name="Rectangle 165"/>
            <p:cNvSpPr>
              <a:spLocks noChangeArrowheads="1"/>
            </p:cNvSpPr>
            <p:nvPr/>
          </p:nvSpPr>
          <p:spPr bwMode="auto">
            <a:xfrm>
              <a:off x="5828" y="174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0" name="Line 168"/>
            <p:cNvSpPr>
              <a:spLocks noChangeShapeType="1"/>
            </p:cNvSpPr>
            <p:nvPr/>
          </p:nvSpPr>
          <p:spPr bwMode="auto">
            <a:xfrm>
              <a:off x="5828" y="2030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1" name="Rectangle 169"/>
            <p:cNvSpPr>
              <a:spLocks noChangeArrowheads="1"/>
            </p:cNvSpPr>
            <p:nvPr/>
          </p:nvSpPr>
          <p:spPr bwMode="auto">
            <a:xfrm>
              <a:off x="5828" y="2030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2" name="Line 170"/>
            <p:cNvSpPr>
              <a:spLocks noChangeShapeType="1"/>
            </p:cNvSpPr>
            <p:nvPr/>
          </p:nvSpPr>
          <p:spPr bwMode="auto">
            <a:xfrm>
              <a:off x="5815" y="2044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3" name="Rectangle 171"/>
            <p:cNvSpPr>
              <a:spLocks noChangeArrowheads="1"/>
            </p:cNvSpPr>
            <p:nvPr/>
          </p:nvSpPr>
          <p:spPr bwMode="auto">
            <a:xfrm>
              <a:off x="5815" y="2044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6" name="Line 174"/>
            <p:cNvSpPr>
              <a:spLocks noChangeShapeType="1"/>
            </p:cNvSpPr>
            <p:nvPr/>
          </p:nvSpPr>
          <p:spPr bwMode="auto">
            <a:xfrm>
              <a:off x="6595" y="1746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7" name="Rectangle 175"/>
            <p:cNvSpPr>
              <a:spLocks noChangeArrowheads="1"/>
            </p:cNvSpPr>
            <p:nvPr/>
          </p:nvSpPr>
          <p:spPr bwMode="auto">
            <a:xfrm>
              <a:off x="6595" y="1746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8" name="Line 176"/>
            <p:cNvSpPr>
              <a:spLocks noChangeShapeType="1"/>
            </p:cNvSpPr>
            <p:nvPr/>
          </p:nvSpPr>
          <p:spPr bwMode="auto">
            <a:xfrm>
              <a:off x="6608" y="1732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899" name="Rectangle 177"/>
            <p:cNvSpPr>
              <a:spLocks noChangeArrowheads="1"/>
            </p:cNvSpPr>
            <p:nvPr/>
          </p:nvSpPr>
          <p:spPr bwMode="auto">
            <a:xfrm>
              <a:off x="6608" y="1732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1" name="Rectangle 179"/>
            <p:cNvSpPr>
              <a:spLocks noChangeArrowheads="1"/>
            </p:cNvSpPr>
            <p:nvPr/>
          </p:nvSpPr>
          <p:spPr bwMode="auto">
            <a:xfrm>
              <a:off x="1141" y="199"/>
              <a:ext cx="7" cy="183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2" name="Line 180"/>
            <p:cNvSpPr>
              <a:spLocks noChangeShapeType="1"/>
            </p:cNvSpPr>
            <p:nvPr/>
          </p:nvSpPr>
          <p:spPr bwMode="auto">
            <a:xfrm>
              <a:off x="1134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3" name="Rectangle 181"/>
            <p:cNvSpPr>
              <a:spLocks noChangeArrowheads="1"/>
            </p:cNvSpPr>
            <p:nvPr/>
          </p:nvSpPr>
          <p:spPr bwMode="auto">
            <a:xfrm>
              <a:off x="1134" y="203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4" name="Line 182"/>
            <p:cNvSpPr>
              <a:spLocks noChangeShapeType="1"/>
            </p:cNvSpPr>
            <p:nvPr/>
          </p:nvSpPr>
          <p:spPr bwMode="auto">
            <a:xfrm>
              <a:off x="1148" y="204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5" name="Rectangle 183"/>
            <p:cNvSpPr>
              <a:spLocks noChangeArrowheads="1"/>
            </p:cNvSpPr>
            <p:nvPr/>
          </p:nvSpPr>
          <p:spPr bwMode="auto">
            <a:xfrm>
              <a:off x="1148" y="204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6" name="Line 184"/>
            <p:cNvSpPr>
              <a:spLocks noChangeShapeType="1"/>
            </p:cNvSpPr>
            <p:nvPr/>
          </p:nvSpPr>
          <p:spPr bwMode="auto">
            <a:xfrm>
              <a:off x="1148" y="2328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7" name="Rectangle 185"/>
            <p:cNvSpPr>
              <a:spLocks noChangeArrowheads="1"/>
            </p:cNvSpPr>
            <p:nvPr/>
          </p:nvSpPr>
          <p:spPr bwMode="auto">
            <a:xfrm>
              <a:off x="1148" y="232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8" name="Line 186"/>
            <p:cNvSpPr>
              <a:spLocks noChangeShapeType="1"/>
            </p:cNvSpPr>
            <p:nvPr/>
          </p:nvSpPr>
          <p:spPr bwMode="auto">
            <a:xfrm>
              <a:off x="1141" y="2342"/>
              <a:ext cx="1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09" name="Rectangle 187"/>
            <p:cNvSpPr>
              <a:spLocks noChangeArrowheads="1"/>
            </p:cNvSpPr>
            <p:nvPr/>
          </p:nvSpPr>
          <p:spPr bwMode="auto">
            <a:xfrm>
              <a:off x="1134" y="2342"/>
              <a:ext cx="2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2" name="Line 190"/>
            <p:cNvSpPr>
              <a:spLocks noChangeShapeType="1"/>
            </p:cNvSpPr>
            <p:nvPr/>
          </p:nvSpPr>
          <p:spPr bwMode="auto">
            <a:xfrm>
              <a:off x="2876" y="204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3" name="Rectangle 191"/>
            <p:cNvSpPr>
              <a:spLocks noChangeArrowheads="1"/>
            </p:cNvSpPr>
            <p:nvPr/>
          </p:nvSpPr>
          <p:spPr bwMode="auto">
            <a:xfrm>
              <a:off x="2876" y="204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4" name="Line 192"/>
            <p:cNvSpPr>
              <a:spLocks noChangeShapeType="1"/>
            </p:cNvSpPr>
            <p:nvPr/>
          </p:nvSpPr>
          <p:spPr bwMode="auto">
            <a:xfrm>
              <a:off x="2889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5" name="Rectangle 193"/>
            <p:cNvSpPr>
              <a:spLocks noChangeArrowheads="1"/>
            </p:cNvSpPr>
            <p:nvPr/>
          </p:nvSpPr>
          <p:spPr bwMode="auto">
            <a:xfrm>
              <a:off x="2889" y="203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6" name="Line 194"/>
            <p:cNvSpPr>
              <a:spLocks noChangeShapeType="1"/>
            </p:cNvSpPr>
            <p:nvPr/>
          </p:nvSpPr>
          <p:spPr bwMode="auto">
            <a:xfrm>
              <a:off x="1154" y="2328"/>
              <a:ext cx="17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7" name="Rectangle 195"/>
            <p:cNvSpPr>
              <a:spLocks noChangeArrowheads="1"/>
            </p:cNvSpPr>
            <p:nvPr/>
          </p:nvSpPr>
          <p:spPr bwMode="auto">
            <a:xfrm>
              <a:off x="1154" y="2328"/>
              <a:ext cx="1722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8" name="Line 196"/>
            <p:cNvSpPr>
              <a:spLocks noChangeShapeType="1"/>
            </p:cNvSpPr>
            <p:nvPr/>
          </p:nvSpPr>
          <p:spPr bwMode="auto">
            <a:xfrm>
              <a:off x="1154" y="2342"/>
              <a:ext cx="172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19" name="Rectangle 197"/>
            <p:cNvSpPr>
              <a:spLocks noChangeArrowheads="1"/>
            </p:cNvSpPr>
            <p:nvPr/>
          </p:nvSpPr>
          <p:spPr bwMode="auto">
            <a:xfrm>
              <a:off x="1154" y="2342"/>
              <a:ext cx="172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20" name="Line 198"/>
            <p:cNvSpPr>
              <a:spLocks noChangeShapeType="1"/>
            </p:cNvSpPr>
            <p:nvPr/>
          </p:nvSpPr>
          <p:spPr bwMode="auto">
            <a:xfrm>
              <a:off x="2876" y="234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21" name="Rectangle 199"/>
            <p:cNvSpPr>
              <a:spLocks noChangeArrowheads="1"/>
            </p:cNvSpPr>
            <p:nvPr/>
          </p:nvSpPr>
          <p:spPr bwMode="auto">
            <a:xfrm>
              <a:off x="2876" y="2342"/>
              <a:ext cx="2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22" name="Line 200"/>
            <p:cNvSpPr>
              <a:spLocks noChangeShapeType="1"/>
            </p:cNvSpPr>
            <p:nvPr/>
          </p:nvSpPr>
          <p:spPr bwMode="auto">
            <a:xfrm>
              <a:off x="2876" y="232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23" name="Rectangle 201"/>
            <p:cNvSpPr>
              <a:spLocks noChangeArrowheads="1"/>
            </p:cNvSpPr>
            <p:nvPr/>
          </p:nvSpPr>
          <p:spPr bwMode="auto">
            <a:xfrm>
              <a:off x="2876" y="2328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926" name="Line 204"/>
            <p:cNvSpPr>
              <a:spLocks noChangeShapeType="1"/>
            </p:cNvSpPr>
            <p:nvPr/>
          </p:nvSpPr>
          <p:spPr bwMode="auto">
            <a:xfrm>
              <a:off x="3468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</p:grpSp>
      <p:grpSp>
        <p:nvGrpSpPr>
          <p:cNvPr id="8" name="Group 406"/>
          <p:cNvGrpSpPr>
            <a:grpSpLocks/>
          </p:cNvGrpSpPr>
          <p:nvPr/>
        </p:nvGrpSpPr>
        <p:grpSpPr bwMode="auto">
          <a:xfrm>
            <a:off x="1350170" y="2944416"/>
            <a:ext cx="6525815" cy="2315766"/>
            <a:chOff x="1134" y="1753"/>
            <a:chExt cx="5481" cy="1945"/>
          </a:xfrm>
        </p:grpSpPr>
        <p:sp>
          <p:nvSpPr>
            <p:cNvPr id="18527" name="Rectangle 206"/>
            <p:cNvSpPr>
              <a:spLocks noChangeArrowheads="1"/>
            </p:cNvSpPr>
            <p:nvPr/>
          </p:nvSpPr>
          <p:spPr bwMode="auto">
            <a:xfrm>
              <a:off x="3468" y="2030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28" name="Line 207"/>
            <p:cNvSpPr>
              <a:spLocks noChangeShapeType="1"/>
            </p:cNvSpPr>
            <p:nvPr/>
          </p:nvSpPr>
          <p:spPr bwMode="auto">
            <a:xfrm>
              <a:off x="3481" y="204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29" name="Rectangle 208"/>
            <p:cNvSpPr>
              <a:spLocks noChangeArrowheads="1"/>
            </p:cNvSpPr>
            <p:nvPr/>
          </p:nvSpPr>
          <p:spPr bwMode="auto">
            <a:xfrm>
              <a:off x="3481" y="204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2" name="Line 211"/>
            <p:cNvSpPr>
              <a:spLocks noChangeShapeType="1"/>
            </p:cNvSpPr>
            <p:nvPr/>
          </p:nvSpPr>
          <p:spPr bwMode="auto">
            <a:xfrm>
              <a:off x="3481" y="2328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3" name="Rectangle 212"/>
            <p:cNvSpPr>
              <a:spLocks noChangeArrowheads="1"/>
            </p:cNvSpPr>
            <p:nvPr/>
          </p:nvSpPr>
          <p:spPr bwMode="auto">
            <a:xfrm>
              <a:off x="3481" y="2328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4" name="Line 213"/>
            <p:cNvSpPr>
              <a:spLocks noChangeShapeType="1"/>
            </p:cNvSpPr>
            <p:nvPr/>
          </p:nvSpPr>
          <p:spPr bwMode="auto">
            <a:xfrm>
              <a:off x="3468" y="234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5" name="Rectangle 214"/>
            <p:cNvSpPr>
              <a:spLocks noChangeArrowheads="1"/>
            </p:cNvSpPr>
            <p:nvPr/>
          </p:nvSpPr>
          <p:spPr bwMode="auto">
            <a:xfrm>
              <a:off x="3468" y="2342"/>
              <a:ext cx="2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8" name="Line 217"/>
            <p:cNvSpPr>
              <a:spLocks noChangeShapeType="1"/>
            </p:cNvSpPr>
            <p:nvPr/>
          </p:nvSpPr>
          <p:spPr bwMode="auto">
            <a:xfrm>
              <a:off x="5277" y="2044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39" name="Rectangle 218"/>
            <p:cNvSpPr>
              <a:spLocks noChangeArrowheads="1"/>
            </p:cNvSpPr>
            <p:nvPr/>
          </p:nvSpPr>
          <p:spPr bwMode="auto">
            <a:xfrm>
              <a:off x="5277" y="2044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0" name="Line 219"/>
            <p:cNvSpPr>
              <a:spLocks noChangeShapeType="1"/>
            </p:cNvSpPr>
            <p:nvPr/>
          </p:nvSpPr>
          <p:spPr bwMode="auto">
            <a:xfrm>
              <a:off x="5290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1" name="Rectangle 220"/>
            <p:cNvSpPr>
              <a:spLocks noChangeArrowheads="1"/>
            </p:cNvSpPr>
            <p:nvPr/>
          </p:nvSpPr>
          <p:spPr bwMode="auto">
            <a:xfrm>
              <a:off x="5290" y="203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2" name="Line 221"/>
            <p:cNvSpPr>
              <a:spLocks noChangeShapeType="1"/>
            </p:cNvSpPr>
            <p:nvPr/>
          </p:nvSpPr>
          <p:spPr bwMode="auto">
            <a:xfrm>
              <a:off x="3488" y="2328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3" name="Rectangle 222"/>
            <p:cNvSpPr>
              <a:spLocks noChangeArrowheads="1"/>
            </p:cNvSpPr>
            <p:nvPr/>
          </p:nvSpPr>
          <p:spPr bwMode="auto">
            <a:xfrm>
              <a:off x="3488" y="2328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4" name="Line 223"/>
            <p:cNvSpPr>
              <a:spLocks noChangeShapeType="1"/>
            </p:cNvSpPr>
            <p:nvPr/>
          </p:nvSpPr>
          <p:spPr bwMode="auto">
            <a:xfrm>
              <a:off x="3488" y="2342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5" name="Rectangle 224"/>
            <p:cNvSpPr>
              <a:spLocks noChangeArrowheads="1"/>
            </p:cNvSpPr>
            <p:nvPr/>
          </p:nvSpPr>
          <p:spPr bwMode="auto">
            <a:xfrm>
              <a:off x="3488" y="2342"/>
              <a:ext cx="1789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6" name="Line 225"/>
            <p:cNvSpPr>
              <a:spLocks noChangeShapeType="1"/>
            </p:cNvSpPr>
            <p:nvPr/>
          </p:nvSpPr>
          <p:spPr bwMode="auto">
            <a:xfrm>
              <a:off x="5277" y="2342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7" name="Rectangle 226"/>
            <p:cNvSpPr>
              <a:spLocks noChangeArrowheads="1"/>
            </p:cNvSpPr>
            <p:nvPr/>
          </p:nvSpPr>
          <p:spPr bwMode="auto">
            <a:xfrm>
              <a:off x="5277" y="2342"/>
              <a:ext cx="20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8" name="Line 227"/>
            <p:cNvSpPr>
              <a:spLocks noChangeShapeType="1"/>
            </p:cNvSpPr>
            <p:nvPr/>
          </p:nvSpPr>
          <p:spPr bwMode="auto">
            <a:xfrm>
              <a:off x="5277" y="2328"/>
              <a:ext cx="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49" name="Rectangle 228"/>
            <p:cNvSpPr>
              <a:spLocks noChangeArrowheads="1"/>
            </p:cNvSpPr>
            <p:nvPr/>
          </p:nvSpPr>
          <p:spPr bwMode="auto">
            <a:xfrm>
              <a:off x="5277" y="232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0" name="Line 229"/>
            <p:cNvSpPr>
              <a:spLocks noChangeShapeType="1"/>
            </p:cNvSpPr>
            <p:nvPr/>
          </p:nvSpPr>
          <p:spPr bwMode="auto">
            <a:xfrm>
              <a:off x="5815" y="1753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1" name="Rectangle 230"/>
            <p:cNvSpPr>
              <a:spLocks noChangeArrowheads="1"/>
            </p:cNvSpPr>
            <p:nvPr/>
          </p:nvSpPr>
          <p:spPr bwMode="auto">
            <a:xfrm>
              <a:off x="5815" y="1753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2" name="Line 231"/>
            <p:cNvSpPr>
              <a:spLocks noChangeShapeType="1"/>
            </p:cNvSpPr>
            <p:nvPr/>
          </p:nvSpPr>
          <p:spPr bwMode="auto">
            <a:xfrm>
              <a:off x="5828" y="1753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3" name="Rectangle 232"/>
            <p:cNvSpPr>
              <a:spLocks noChangeArrowheads="1"/>
            </p:cNvSpPr>
            <p:nvPr/>
          </p:nvSpPr>
          <p:spPr bwMode="auto">
            <a:xfrm>
              <a:off x="5828" y="1753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4" name="Line 233"/>
            <p:cNvSpPr>
              <a:spLocks noChangeShapeType="1"/>
            </p:cNvSpPr>
            <p:nvPr/>
          </p:nvSpPr>
          <p:spPr bwMode="auto">
            <a:xfrm>
              <a:off x="5828" y="2030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5" name="Rectangle 234"/>
            <p:cNvSpPr>
              <a:spLocks noChangeArrowheads="1"/>
            </p:cNvSpPr>
            <p:nvPr/>
          </p:nvSpPr>
          <p:spPr bwMode="auto">
            <a:xfrm>
              <a:off x="5828" y="2030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6" name="Line 235"/>
            <p:cNvSpPr>
              <a:spLocks noChangeShapeType="1"/>
            </p:cNvSpPr>
            <p:nvPr/>
          </p:nvSpPr>
          <p:spPr bwMode="auto">
            <a:xfrm>
              <a:off x="5815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57" name="Rectangle 236"/>
            <p:cNvSpPr>
              <a:spLocks noChangeArrowheads="1"/>
            </p:cNvSpPr>
            <p:nvPr/>
          </p:nvSpPr>
          <p:spPr bwMode="auto">
            <a:xfrm>
              <a:off x="5815" y="2030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0" name="Line 239"/>
            <p:cNvSpPr>
              <a:spLocks noChangeShapeType="1"/>
            </p:cNvSpPr>
            <p:nvPr/>
          </p:nvSpPr>
          <p:spPr bwMode="auto">
            <a:xfrm>
              <a:off x="5815" y="2328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1" name="Rectangle 240"/>
            <p:cNvSpPr>
              <a:spLocks noChangeArrowheads="1"/>
            </p:cNvSpPr>
            <p:nvPr/>
          </p:nvSpPr>
          <p:spPr bwMode="auto">
            <a:xfrm>
              <a:off x="5815" y="2328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2" name="Line 241"/>
            <p:cNvSpPr>
              <a:spLocks noChangeShapeType="1"/>
            </p:cNvSpPr>
            <p:nvPr/>
          </p:nvSpPr>
          <p:spPr bwMode="auto">
            <a:xfrm>
              <a:off x="5828" y="2342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3" name="Rectangle 242"/>
            <p:cNvSpPr>
              <a:spLocks noChangeArrowheads="1"/>
            </p:cNvSpPr>
            <p:nvPr/>
          </p:nvSpPr>
          <p:spPr bwMode="auto">
            <a:xfrm>
              <a:off x="5828" y="2342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4" name="Line 243"/>
            <p:cNvSpPr>
              <a:spLocks noChangeShapeType="1"/>
            </p:cNvSpPr>
            <p:nvPr/>
          </p:nvSpPr>
          <p:spPr bwMode="auto">
            <a:xfrm>
              <a:off x="6595" y="1753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5" name="Rectangle 244"/>
            <p:cNvSpPr>
              <a:spLocks noChangeArrowheads="1"/>
            </p:cNvSpPr>
            <p:nvPr/>
          </p:nvSpPr>
          <p:spPr bwMode="auto">
            <a:xfrm>
              <a:off x="6595" y="1753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6" name="Line 245"/>
            <p:cNvSpPr>
              <a:spLocks noChangeShapeType="1"/>
            </p:cNvSpPr>
            <p:nvPr/>
          </p:nvSpPr>
          <p:spPr bwMode="auto">
            <a:xfrm>
              <a:off x="6608" y="1753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7" name="Rectangle 246"/>
            <p:cNvSpPr>
              <a:spLocks noChangeArrowheads="1"/>
            </p:cNvSpPr>
            <p:nvPr/>
          </p:nvSpPr>
          <p:spPr bwMode="auto">
            <a:xfrm>
              <a:off x="6608" y="1753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8" name="Line 247"/>
            <p:cNvSpPr>
              <a:spLocks noChangeShapeType="1"/>
            </p:cNvSpPr>
            <p:nvPr/>
          </p:nvSpPr>
          <p:spPr bwMode="auto">
            <a:xfrm>
              <a:off x="6608" y="2030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69" name="Rectangle 248"/>
            <p:cNvSpPr>
              <a:spLocks noChangeArrowheads="1"/>
            </p:cNvSpPr>
            <p:nvPr/>
          </p:nvSpPr>
          <p:spPr bwMode="auto">
            <a:xfrm>
              <a:off x="6608" y="2030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0" name="Line 249"/>
            <p:cNvSpPr>
              <a:spLocks noChangeShapeType="1"/>
            </p:cNvSpPr>
            <p:nvPr/>
          </p:nvSpPr>
          <p:spPr bwMode="auto">
            <a:xfrm>
              <a:off x="6595" y="2030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1" name="Rectangle 250"/>
            <p:cNvSpPr>
              <a:spLocks noChangeArrowheads="1"/>
            </p:cNvSpPr>
            <p:nvPr/>
          </p:nvSpPr>
          <p:spPr bwMode="auto">
            <a:xfrm>
              <a:off x="6595" y="2030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2" name="Line 251"/>
            <p:cNvSpPr>
              <a:spLocks noChangeShapeType="1"/>
            </p:cNvSpPr>
            <p:nvPr/>
          </p:nvSpPr>
          <p:spPr bwMode="auto">
            <a:xfrm>
              <a:off x="1134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3" name="Rectangle 252"/>
            <p:cNvSpPr>
              <a:spLocks noChangeArrowheads="1"/>
            </p:cNvSpPr>
            <p:nvPr/>
          </p:nvSpPr>
          <p:spPr bwMode="auto">
            <a:xfrm>
              <a:off x="1134" y="205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4" name="Line 253"/>
            <p:cNvSpPr>
              <a:spLocks noChangeShapeType="1"/>
            </p:cNvSpPr>
            <p:nvPr/>
          </p:nvSpPr>
          <p:spPr bwMode="auto">
            <a:xfrm>
              <a:off x="1148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5" name="Rectangle 254"/>
            <p:cNvSpPr>
              <a:spLocks noChangeArrowheads="1"/>
            </p:cNvSpPr>
            <p:nvPr/>
          </p:nvSpPr>
          <p:spPr bwMode="auto">
            <a:xfrm>
              <a:off x="1148" y="2051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6" name="Line 255"/>
            <p:cNvSpPr>
              <a:spLocks noChangeShapeType="1"/>
            </p:cNvSpPr>
            <p:nvPr/>
          </p:nvSpPr>
          <p:spPr bwMode="auto">
            <a:xfrm>
              <a:off x="2876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7" name="Rectangle 256"/>
            <p:cNvSpPr>
              <a:spLocks noChangeArrowheads="1"/>
            </p:cNvSpPr>
            <p:nvPr/>
          </p:nvSpPr>
          <p:spPr bwMode="auto">
            <a:xfrm>
              <a:off x="2876" y="205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8" name="Line 257"/>
            <p:cNvSpPr>
              <a:spLocks noChangeShapeType="1"/>
            </p:cNvSpPr>
            <p:nvPr/>
          </p:nvSpPr>
          <p:spPr bwMode="auto">
            <a:xfrm>
              <a:off x="2889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79" name="Rectangle 258"/>
            <p:cNvSpPr>
              <a:spLocks noChangeArrowheads="1"/>
            </p:cNvSpPr>
            <p:nvPr/>
          </p:nvSpPr>
          <p:spPr bwMode="auto">
            <a:xfrm>
              <a:off x="2889" y="205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0" name="Line 259"/>
            <p:cNvSpPr>
              <a:spLocks noChangeShapeType="1"/>
            </p:cNvSpPr>
            <p:nvPr/>
          </p:nvSpPr>
          <p:spPr bwMode="auto">
            <a:xfrm>
              <a:off x="3468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1" name="Rectangle 260"/>
            <p:cNvSpPr>
              <a:spLocks noChangeArrowheads="1"/>
            </p:cNvSpPr>
            <p:nvPr/>
          </p:nvSpPr>
          <p:spPr bwMode="auto">
            <a:xfrm>
              <a:off x="3468" y="2051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2" name="Line 261"/>
            <p:cNvSpPr>
              <a:spLocks noChangeShapeType="1"/>
            </p:cNvSpPr>
            <p:nvPr/>
          </p:nvSpPr>
          <p:spPr bwMode="auto">
            <a:xfrm>
              <a:off x="3481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3" name="Rectangle 262"/>
            <p:cNvSpPr>
              <a:spLocks noChangeArrowheads="1"/>
            </p:cNvSpPr>
            <p:nvPr/>
          </p:nvSpPr>
          <p:spPr bwMode="auto">
            <a:xfrm>
              <a:off x="3481" y="205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4" name="Line 263"/>
            <p:cNvSpPr>
              <a:spLocks noChangeShapeType="1"/>
            </p:cNvSpPr>
            <p:nvPr/>
          </p:nvSpPr>
          <p:spPr bwMode="auto">
            <a:xfrm>
              <a:off x="5277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5" name="Rectangle 264"/>
            <p:cNvSpPr>
              <a:spLocks noChangeArrowheads="1"/>
            </p:cNvSpPr>
            <p:nvPr/>
          </p:nvSpPr>
          <p:spPr bwMode="auto">
            <a:xfrm>
              <a:off x="5277" y="2051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6" name="Line 265"/>
            <p:cNvSpPr>
              <a:spLocks noChangeShapeType="1"/>
            </p:cNvSpPr>
            <p:nvPr/>
          </p:nvSpPr>
          <p:spPr bwMode="auto">
            <a:xfrm>
              <a:off x="5290" y="2051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87" name="Rectangle 266"/>
            <p:cNvSpPr>
              <a:spLocks noChangeArrowheads="1"/>
            </p:cNvSpPr>
            <p:nvPr/>
          </p:nvSpPr>
          <p:spPr bwMode="auto">
            <a:xfrm>
              <a:off x="5290" y="2051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0" name="Line 269"/>
            <p:cNvSpPr>
              <a:spLocks noChangeShapeType="1"/>
            </p:cNvSpPr>
            <p:nvPr/>
          </p:nvSpPr>
          <p:spPr bwMode="auto">
            <a:xfrm>
              <a:off x="5815" y="2328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1" name="Rectangle 270"/>
            <p:cNvSpPr>
              <a:spLocks noChangeArrowheads="1"/>
            </p:cNvSpPr>
            <p:nvPr/>
          </p:nvSpPr>
          <p:spPr bwMode="auto">
            <a:xfrm>
              <a:off x="5815" y="2328"/>
              <a:ext cx="6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2" name="Line 271"/>
            <p:cNvSpPr>
              <a:spLocks noChangeShapeType="1"/>
            </p:cNvSpPr>
            <p:nvPr/>
          </p:nvSpPr>
          <p:spPr bwMode="auto">
            <a:xfrm>
              <a:off x="5828" y="2342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3" name="Rectangle 272"/>
            <p:cNvSpPr>
              <a:spLocks noChangeArrowheads="1"/>
            </p:cNvSpPr>
            <p:nvPr/>
          </p:nvSpPr>
          <p:spPr bwMode="auto">
            <a:xfrm>
              <a:off x="5828" y="2342"/>
              <a:ext cx="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6" name="Line 275"/>
            <p:cNvSpPr>
              <a:spLocks noChangeShapeType="1"/>
            </p:cNvSpPr>
            <p:nvPr/>
          </p:nvSpPr>
          <p:spPr bwMode="auto">
            <a:xfrm>
              <a:off x="5828" y="2626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7" name="Rectangle 276"/>
            <p:cNvSpPr>
              <a:spLocks noChangeArrowheads="1"/>
            </p:cNvSpPr>
            <p:nvPr/>
          </p:nvSpPr>
          <p:spPr bwMode="auto">
            <a:xfrm>
              <a:off x="5828" y="262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8" name="Line 277"/>
            <p:cNvSpPr>
              <a:spLocks noChangeShapeType="1"/>
            </p:cNvSpPr>
            <p:nvPr/>
          </p:nvSpPr>
          <p:spPr bwMode="auto">
            <a:xfrm>
              <a:off x="5815" y="2641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599" name="Rectangle 278"/>
            <p:cNvSpPr>
              <a:spLocks noChangeArrowheads="1"/>
            </p:cNvSpPr>
            <p:nvPr/>
          </p:nvSpPr>
          <p:spPr bwMode="auto">
            <a:xfrm>
              <a:off x="5815" y="2641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2" name="Line 281"/>
            <p:cNvSpPr>
              <a:spLocks noChangeShapeType="1"/>
            </p:cNvSpPr>
            <p:nvPr/>
          </p:nvSpPr>
          <p:spPr bwMode="auto">
            <a:xfrm>
              <a:off x="6595" y="2342"/>
              <a:ext cx="0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3" name="Rectangle 282"/>
            <p:cNvSpPr>
              <a:spLocks noChangeArrowheads="1"/>
            </p:cNvSpPr>
            <p:nvPr/>
          </p:nvSpPr>
          <p:spPr bwMode="auto">
            <a:xfrm>
              <a:off x="6595" y="2342"/>
              <a:ext cx="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4" name="Line 283"/>
            <p:cNvSpPr>
              <a:spLocks noChangeShapeType="1"/>
            </p:cNvSpPr>
            <p:nvPr/>
          </p:nvSpPr>
          <p:spPr bwMode="auto">
            <a:xfrm>
              <a:off x="6608" y="2328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5" name="Rectangle 284"/>
            <p:cNvSpPr>
              <a:spLocks noChangeArrowheads="1"/>
            </p:cNvSpPr>
            <p:nvPr/>
          </p:nvSpPr>
          <p:spPr bwMode="auto">
            <a:xfrm>
              <a:off x="6608" y="2328"/>
              <a:ext cx="7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6" name="Line 285"/>
            <p:cNvSpPr>
              <a:spLocks noChangeShapeType="1"/>
            </p:cNvSpPr>
            <p:nvPr/>
          </p:nvSpPr>
          <p:spPr bwMode="auto">
            <a:xfrm>
              <a:off x="3481" y="232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7" name="Rectangle 286"/>
            <p:cNvSpPr>
              <a:spLocks noChangeArrowheads="1"/>
            </p:cNvSpPr>
            <p:nvPr/>
          </p:nvSpPr>
          <p:spPr bwMode="auto">
            <a:xfrm>
              <a:off x="3481" y="2328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8" name="Line 287"/>
            <p:cNvSpPr>
              <a:spLocks noChangeShapeType="1"/>
            </p:cNvSpPr>
            <p:nvPr/>
          </p:nvSpPr>
          <p:spPr bwMode="auto">
            <a:xfrm>
              <a:off x="3468" y="2328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09" name="Rectangle 288"/>
            <p:cNvSpPr>
              <a:spLocks noChangeArrowheads="1"/>
            </p:cNvSpPr>
            <p:nvPr/>
          </p:nvSpPr>
          <p:spPr bwMode="auto">
            <a:xfrm>
              <a:off x="3468" y="2328"/>
              <a:ext cx="6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2" name="Line 291"/>
            <p:cNvSpPr>
              <a:spLocks noChangeShapeType="1"/>
            </p:cNvSpPr>
            <p:nvPr/>
          </p:nvSpPr>
          <p:spPr bwMode="auto">
            <a:xfrm>
              <a:off x="3468" y="278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3" name="Rectangle 292"/>
            <p:cNvSpPr>
              <a:spLocks noChangeArrowheads="1"/>
            </p:cNvSpPr>
            <p:nvPr/>
          </p:nvSpPr>
          <p:spPr bwMode="auto">
            <a:xfrm>
              <a:off x="3468" y="2783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4" name="Line 293"/>
            <p:cNvSpPr>
              <a:spLocks noChangeShapeType="1"/>
            </p:cNvSpPr>
            <p:nvPr/>
          </p:nvSpPr>
          <p:spPr bwMode="auto">
            <a:xfrm>
              <a:off x="3481" y="279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5" name="Rectangle 294"/>
            <p:cNvSpPr>
              <a:spLocks noChangeArrowheads="1"/>
            </p:cNvSpPr>
            <p:nvPr/>
          </p:nvSpPr>
          <p:spPr bwMode="auto">
            <a:xfrm>
              <a:off x="3481" y="279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6" name="Line 295"/>
            <p:cNvSpPr>
              <a:spLocks noChangeShapeType="1"/>
            </p:cNvSpPr>
            <p:nvPr/>
          </p:nvSpPr>
          <p:spPr bwMode="auto">
            <a:xfrm>
              <a:off x="5290" y="2328"/>
              <a:ext cx="0" cy="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7" name="Rectangle 296"/>
            <p:cNvSpPr>
              <a:spLocks noChangeArrowheads="1"/>
            </p:cNvSpPr>
            <p:nvPr/>
          </p:nvSpPr>
          <p:spPr bwMode="auto">
            <a:xfrm>
              <a:off x="5290" y="2328"/>
              <a:ext cx="7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8" name="Line 297"/>
            <p:cNvSpPr>
              <a:spLocks noChangeShapeType="1"/>
            </p:cNvSpPr>
            <p:nvPr/>
          </p:nvSpPr>
          <p:spPr bwMode="auto">
            <a:xfrm>
              <a:off x="5277" y="2328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19" name="Rectangle 298"/>
            <p:cNvSpPr>
              <a:spLocks noChangeArrowheads="1"/>
            </p:cNvSpPr>
            <p:nvPr/>
          </p:nvSpPr>
          <p:spPr bwMode="auto">
            <a:xfrm>
              <a:off x="5277" y="2328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0" name="Line 299"/>
            <p:cNvSpPr>
              <a:spLocks noChangeShapeType="1"/>
            </p:cNvSpPr>
            <p:nvPr/>
          </p:nvSpPr>
          <p:spPr bwMode="auto">
            <a:xfrm>
              <a:off x="3488" y="2783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1" name="Rectangle 300"/>
            <p:cNvSpPr>
              <a:spLocks noChangeArrowheads="1"/>
            </p:cNvSpPr>
            <p:nvPr/>
          </p:nvSpPr>
          <p:spPr bwMode="auto">
            <a:xfrm>
              <a:off x="3488" y="2783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2" name="Line 301"/>
            <p:cNvSpPr>
              <a:spLocks noChangeShapeType="1"/>
            </p:cNvSpPr>
            <p:nvPr/>
          </p:nvSpPr>
          <p:spPr bwMode="auto">
            <a:xfrm>
              <a:off x="3488" y="2797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3" name="Rectangle 302"/>
            <p:cNvSpPr>
              <a:spLocks noChangeArrowheads="1"/>
            </p:cNvSpPr>
            <p:nvPr/>
          </p:nvSpPr>
          <p:spPr bwMode="auto">
            <a:xfrm>
              <a:off x="3488" y="2797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4" name="Line 303"/>
            <p:cNvSpPr>
              <a:spLocks noChangeShapeType="1"/>
            </p:cNvSpPr>
            <p:nvPr/>
          </p:nvSpPr>
          <p:spPr bwMode="auto">
            <a:xfrm>
              <a:off x="5815" y="2350"/>
              <a:ext cx="0" cy="2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5" name="Rectangle 304"/>
            <p:cNvSpPr>
              <a:spLocks noChangeArrowheads="1"/>
            </p:cNvSpPr>
            <p:nvPr/>
          </p:nvSpPr>
          <p:spPr bwMode="auto">
            <a:xfrm>
              <a:off x="5815" y="2350"/>
              <a:ext cx="6" cy="2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6" name="Line 305"/>
            <p:cNvSpPr>
              <a:spLocks noChangeShapeType="1"/>
            </p:cNvSpPr>
            <p:nvPr/>
          </p:nvSpPr>
          <p:spPr bwMode="auto">
            <a:xfrm>
              <a:off x="5828" y="2350"/>
              <a:ext cx="0" cy="2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7" name="Rectangle 306"/>
            <p:cNvSpPr>
              <a:spLocks noChangeArrowheads="1"/>
            </p:cNvSpPr>
            <p:nvPr/>
          </p:nvSpPr>
          <p:spPr bwMode="auto">
            <a:xfrm>
              <a:off x="5828" y="2350"/>
              <a:ext cx="7" cy="2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8" name="Line 307"/>
            <p:cNvSpPr>
              <a:spLocks noChangeShapeType="1"/>
            </p:cNvSpPr>
            <p:nvPr/>
          </p:nvSpPr>
          <p:spPr bwMode="auto">
            <a:xfrm>
              <a:off x="6595" y="2350"/>
              <a:ext cx="0" cy="2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29" name="Rectangle 308"/>
            <p:cNvSpPr>
              <a:spLocks noChangeArrowheads="1"/>
            </p:cNvSpPr>
            <p:nvPr/>
          </p:nvSpPr>
          <p:spPr bwMode="auto">
            <a:xfrm>
              <a:off x="6595" y="2350"/>
              <a:ext cx="6" cy="2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0" name="Line 309"/>
            <p:cNvSpPr>
              <a:spLocks noChangeShapeType="1"/>
            </p:cNvSpPr>
            <p:nvPr/>
          </p:nvSpPr>
          <p:spPr bwMode="auto">
            <a:xfrm>
              <a:off x="6608" y="2350"/>
              <a:ext cx="0" cy="27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1" name="Rectangle 310"/>
            <p:cNvSpPr>
              <a:spLocks noChangeArrowheads="1"/>
            </p:cNvSpPr>
            <p:nvPr/>
          </p:nvSpPr>
          <p:spPr bwMode="auto">
            <a:xfrm>
              <a:off x="6608" y="2350"/>
              <a:ext cx="7" cy="2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4" name="Line 313"/>
            <p:cNvSpPr>
              <a:spLocks noChangeShapeType="1"/>
            </p:cNvSpPr>
            <p:nvPr/>
          </p:nvSpPr>
          <p:spPr bwMode="auto">
            <a:xfrm>
              <a:off x="3468" y="278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5" name="Rectangle 314"/>
            <p:cNvSpPr>
              <a:spLocks noChangeArrowheads="1"/>
            </p:cNvSpPr>
            <p:nvPr/>
          </p:nvSpPr>
          <p:spPr bwMode="auto">
            <a:xfrm>
              <a:off x="3468" y="2783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6" name="Line 315"/>
            <p:cNvSpPr>
              <a:spLocks noChangeShapeType="1"/>
            </p:cNvSpPr>
            <p:nvPr/>
          </p:nvSpPr>
          <p:spPr bwMode="auto">
            <a:xfrm>
              <a:off x="3481" y="2797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37" name="Rectangle 316"/>
            <p:cNvSpPr>
              <a:spLocks noChangeArrowheads="1"/>
            </p:cNvSpPr>
            <p:nvPr/>
          </p:nvSpPr>
          <p:spPr bwMode="auto">
            <a:xfrm>
              <a:off x="3481" y="279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0" name="Line 319"/>
            <p:cNvSpPr>
              <a:spLocks noChangeShapeType="1"/>
            </p:cNvSpPr>
            <p:nvPr/>
          </p:nvSpPr>
          <p:spPr bwMode="auto">
            <a:xfrm>
              <a:off x="3481" y="3081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1" name="Rectangle 320"/>
            <p:cNvSpPr>
              <a:spLocks noChangeArrowheads="1"/>
            </p:cNvSpPr>
            <p:nvPr/>
          </p:nvSpPr>
          <p:spPr bwMode="auto">
            <a:xfrm>
              <a:off x="3481" y="308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2" name="Line 321"/>
            <p:cNvSpPr>
              <a:spLocks noChangeShapeType="1"/>
            </p:cNvSpPr>
            <p:nvPr/>
          </p:nvSpPr>
          <p:spPr bwMode="auto">
            <a:xfrm>
              <a:off x="3468" y="3095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3" name="Rectangle 322"/>
            <p:cNvSpPr>
              <a:spLocks noChangeArrowheads="1"/>
            </p:cNvSpPr>
            <p:nvPr/>
          </p:nvSpPr>
          <p:spPr bwMode="auto">
            <a:xfrm>
              <a:off x="3468" y="3095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6" name="Line 325"/>
            <p:cNvSpPr>
              <a:spLocks noChangeShapeType="1"/>
            </p:cNvSpPr>
            <p:nvPr/>
          </p:nvSpPr>
          <p:spPr bwMode="auto">
            <a:xfrm>
              <a:off x="5277" y="2797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7" name="Rectangle 326"/>
            <p:cNvSpPr>
              <a:spLocks noChangeArrowheads="1"/>
            </p:cNvSpPr>
            <p:nvPr/>
          </p:nvSpPr>
          <p:spPr bwMode="auto">
            <a:xfrm>
              <a:off x="5277" y="2797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8" name="Line 327"/>
            <p:cNvSpPr>
              <a:spLocks noChangeShapeType="1"/>
            </p:cNvSpPr>
            <p:nvPr/>
          </p:nvSpPr>
          <p:spPr bwMode="auto">
            <a:xfrm>
              <a:off x="5290" y="2783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49" name="Rectangle 328"/>
            <p:cNvSpPr>
              <a:spLocks noChangeArrowheads="1"/>
            </p:cNvSpPr>
            <p:nvPr/>
          </p:nvSpPr>
          <p:spPr bwMode="auto">
            <a:xfrm>
              <a:off x="5290" y="2783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0" name="Line 329"/>
            <p:cNvSpPr>
              <a:spLocks noChangeShapeType="1"/>
            </p:cNvSpPr>
            <p:nvPr/>
          </p:nvSpPr>
          <p:spPr bwMode="auto">
            <a:xfrm>
              <a:off x="3488" y="3081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1" name="Rectangle 330"/>
            <p:cNvSpPr>
              <a:spLocks noChangeArrowheads="1"/>
            </p:cNvSpPr>
            <p:nvPr/>
          </p:nvSpPr>
          <p:spPr bwMode="auto">
            <a:xfrm>
              <a:off x="3488" y="3081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2" name="Line 331"/>
            <p:cNvSpPr>
              <a:spLocks noChangeShapeType="1"/>
            </p:cNvSpPr>
            <p:nvPr/>
          </p:nvSpPr>
          <p:spPr bwMode="auto">
            <a:xfrm>
              <a:off x="3488" y="3095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3" name="Rectangle 332"/>
            <p:cNvSpPr>
              <a:spLocks noChangeArrowheads="1"/>
            </p:cNvSpPr>
            <p:nvPr/>
          </p:nvSpPr>
          <p:spPr bwMode="auto">
            <a:xfrm>
              <a:off x="3488" y="3095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4" name="Line 333"/>
            <p:cNvSpPr>
              <a:spLocks noChangeShapeType="1"/>
            </p:cNvSpPr>
            <p:nvPr/>
          </p:nvSpPr>
          <p:spPr bwMode="auto">
            <a:xfrm>
              <a:off x="3468" y="2804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5" name="Rectangle 334"/>
            <p:cNvSpPr>
              <a:spLocks noChangeArrowheads="1"/>
            </p:cNvSpPr>
            <p:nvPr/>
          </p:nvSpPr>
          <p:spPr bwMode="auto">
            <a:xfrm>
              <a:off x="3468" y="2804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6" name="Line 335"/>
            <p:cNvSpPr>
              <a:spLocks noChangeShapeType="1"/>
            </p:cNvSpPr>
            <p:nvPr/>
          </p:nvSpPr>
          <p:spPr bwMode="auto">
            <a:xfrm>
              <a:off x="3481" y="2804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7" name="Rectangle 336"/>
            <p:cNvSpPr>
              <a:spLocks noChangeArrowheads="1"/>
            </p:cNvSpPr>
            <p:nvPr/>
          </p:nvSpPr>
          <p:spPr bwMode="auto">
            <a:xfrm>
              <a:off x="3481" y="2804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8" name="Line 337"/>
            <p:cNvSpPr>
              <a:spLocks noChangeShapeType="1"/>
            </p:cNvSpPr>
            <p:nvPr/>
          </p:nvSpPr>
          <p:spPr bwMode="auto">
            <a:xfrm>
              <a:off x="3481" y="308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59" name="Rectangle 338"/>
            <p:cNvSpPr>
              <a:spLocks noChangeArrowheads="1"/>
            </p:cNvSpPr>
            <p:nvPr/>
          </p:nvSpPr>
          <p:spPr bwMode="auto">
            <a:xfrm>
              <a:off x="3481" y="308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0" name="Line 339"/>
            <p:cNvSpPr>
              <a:spLocks noChangeShapeType="1"/>
            </p:cNvSpPr>
            <p:nvPr/>
          </p:nvSpPr>
          <p:spPr bwMode="auto">
            <a:xfrm>
              <a:off x="3468" y="3081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1" name="Rectangle 340"/>
            <p:cNvSpPr>
              <a:spLocks noChangeArrowheads="1"/>
            </p:cNvSpPr>
            <p:nvPr/>
          </p:nvSpPr>
          <p:spPr bwMode="auto">
            <a:xfrm>
              <a:off x="3468" y="3081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4" name="Line 343"/>
            <p:cNvSpPr>
              <a:spLocks noChangeShapeType="1"/>
            </p:cNvSpPr>
            <p:nvPr/>
          </p:nvSpPr>
          <p:spPr bwMode="auto">
            <a:xfrm>
              <a:off x="3468" y="3237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5" name="Rectangle 344"/>
            <p:cNvSpPr>
              <a:spLocks noChangeArrowheads="1"/>
            </p:cNvSpPr>
            <p:nvPr/>
          </p:nvSpPr>
          <p:spPr bwMode="auto">
            <a:xfrm>
              <a:off x="3468" y="3237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6" name="Line 345"/>
            <p:cNvSpPr>
              <a:spLocks noChangeShapeType="1"/>
            </p:cNvSpPr>
            <p:nvPr/>
          </p:nvSpPr>
          <p:spPr bwMode="auto">
            <a:xfrm>
              <a:off x="3481" y="3251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7" name="Rectangle 346"/>
            <p:cNvSpPr>
              <a:spLocks noChangeArrowheads="1"/>
            </p:cNvSpPr>
            <p:nvPr/>
          </p:nvSpPr>
          <p:spPr bwMode="auto">
            <a:xfrm>
              <a:off x="3481" y="325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8" name="Line 347"/>
            <p:cNvSpPr>
              <a:spLocks noChangeShapeType="1"/>
            </p:cNvSpPr>
            <p:nvPr/>
          </p:nvSpPr>
          <p:spPr bwMode="auto">
            <a:xfrm>
              <a:off x="5277" y="2804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69" name="Rectangle 348"/>
            <p:cNvSpPr>
              <a:spLocks noChangeArrowheads="1"/>
            </p:cNvSpPr>
            <p:nvPr/>
          </p:nvSpPr>
          <p:spPr bwMode="auto">
            <a:xfrm>
              <a:off x="5277" y="2804"/>
              <a:ext cx="6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0" name="Line 349"/>
            <p:cNvSpPr>
              <a:spLocks noChangeShapeType="1"/>
            </p:cNvSpPr>
            <p:nvPr/>
          </p:nvSpPr>
          <p:spPr bwMode="auto">
            <a:xfrm>
              <a:off x="5290" y="2804"/>
              <a:ext cx="0" cy="2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1" name="Rectangle 350"/>
            <p:cNvSpPr>
              <a:spLocks noChangeArrowheads="1"/>
            </p:cNvSpPr>
            <p:nvPr/>
          </p:nvSpPr>
          <p:spPr bwMode="auto">
            <a:xfrm>
              <a:off x="5290" y="2804"/>
              <a:ext cx="7" cy="27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2" name="Line 351"/>
            <p:cNvSpPr>
              <a:spLocks noChangeShapeType="1"/>
            </p:cNvSpPr>
            <p:nvPr/>
          </p:nvSpPr>
          <p:spPr bwMode="auto">
            <a:xfrm>
              <a:off x="5290" y="3081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3" name="Rectangle 352"/>
            <p:cNvSpPr>
              <a:spLocks noChangeArrowheads="1"/>
            </p:cNvSpPr>
            <p:nvPr/>
          </p:nvSpPr>
          <p:spPr bwMode="auto">
            <a:xfrm>
              <a:off x="5290" y="3081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4" name="Line 353"/>
            <p:cNvSpPr>
              <a:spLocks noChangeShapeType="1"/>
            </p:cNvSpPr>
            <p:nvPr/>
          </p:nvSpPr>
          <p:spPr bwMode="auto">
            <a:xfrm>
              <a:off x="5277" y="308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5" name="Rectangle 354"/>
            <p:cNvSpPr>
              <a:spLocks noChangeArrowheads="1"/>
            </p:cNvSpPr>
            <p:nvPr/>
          </p:nvSpPr>
          <p:spPr bwMode="auto">
            <a:xfrm>
              <a:off x="5277" y="3081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6" name="Line 355"/>
            <p:cNvSpPr>
              <a:spLocks noChangeShapeType="1"/>
            </p:cNvSpPr>
            <p:nvPr/>
          </p:nvSpPr>
          <p:spPr bwMode="auto">
            <a:xfrm>
              <a:off x="3488" y="3237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7" name="Rectangle 356"/>
            <p:cNvSpPr>
              <a:spLocks noChangeArrowheads="1"/>
            </p:cNvSpPr>
            <p:nvPr/>
          </p:nvSpPr>
          <p:spPr bwMode="auto">
            <a:xfrm>
              <a:off x="3488" y="3237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8" name="Line 357"/>
            <p:cNvSpPr>
              <a:spLocks noChangeShapeType="1"/>
            </p:cNvSpPr>
            <p:nvPr/>
          </p:nvSpPr>
          <p:spPr bwMode="auto">
            <a:xfrm>
              <a:off x="3488" y="3251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79" name="Rectangle 358"/>
            <p:cNvSpPr>
              <a:spLocks noChangeArrowheads="1"/>
            </p:cNvSpPr>
            <p:nvPr/>
          </p:nvSpPr>
          <p:spPr bwMode="auto">
            <a:xfrm>
              <a:off x="3488" y="3251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0" name="Line 359"/>
            <p:cNvSpPr>
              <a:spLocks noChangeShapeType="1"/>
            </p:cNvSpPr>
            <p:nvPr/>
          </p:nvSpPr>
          <p:spPr bwMode="auto">
            <a:xfrm>
              <a:off x="3474" y="3102"/>
              <a:ext cx="0" cy="1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1" name="Rectangle 360"/>
            <p:cNvSpPr>
              <a:spLocks noChangeArrowheads="1"/>
            </p:cNvSpPr>
            <p:nvPr/>
          </p:nvSpPr>
          <p:spPr bwMode="auto">
            <a:xfrm>
              <a:off x="3474" y="3102"/>
              <a:ext cx="7" cy="1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2" name="Line 361"/>
            <p:cNvSpPr>
              <a:spLocks noChangeShapeType="1"/>
            </p:cNvSpPr>
            <p:nvPr/>
          </p:nvSpPr>
          <p:spPr bwMode="auto">
            <a:xfrm>
              <a:off x="3468" y="323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3" name="Rectangle 362"/>
            <p:cNvSpPr>
              <a:spLocks noChangeArrowheads="1"/>
            </p:cNvSpPr>
            <p:nvPr/>
          </p:nvSpPr>
          <p:spPr bwMode="auto">
            <a:xfrm>
              <a:off x="3468" y="3237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4" name="Line 363"/>
            <p:cNvSpPr>
              <a:spLocks noChangeShapeType="1"/>
            </p:cNvSpPr>
            <p:nvPr/>
          </p:nvSpPr>
          <p:spPr bwMode="auto">
            <a:xfrm>
              <a:off x="3481" y="32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5" name="Rectangle 364"/>
            <p:cNvSpPr>
              <a:spLocks noChangeArrowheads="1"/>
            </p:cNvSpPr>
            <p:nvPr/>
          </p:nvSpPr>
          <p:spPr bwMode="auto">
            <a:xfrm>
              <a:off x="3481" y="3251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8" name="Line 367"/>
            <p:cNvSpPr>
              <a:spLocks noChangeShapeType="1"/>
            </p:cNvSpPr>
            <p:nvPr/>
          </p:nvSpPr>
          <p:spPr bwMode="auto">
            <a:xfrm>
              <a:off x="3481" y="3677"/>
              <a:ext cx="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89" name="Rectangle 368"/>
            <p:cNvSpPr>
              <a:spLocks noChangeArrowheads="1"/>
            </p:cNvSpPr>
            <p:nvPr/>
          </p:nvSpPr>
          <p:spPr bwMode="auto">
            <a:xfrm>
              <a:off x="3481" y="367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0" name="Line 369"/>
            <p:cNvSpPr>
              <a:spLocks noChangeShapeType="1"/>
            </p:cNvSpPr>
            <p:nvPr/>
          </p:nvSpPr>
          <p:spPr bwMode="auto">
            <a:xfrm>
              <a:off x="3468" y="3691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1" name="Rectangle 370"/>
            <p:cNvSpPr>
              <a:spLocks noChangeArrowheads="1"/>
            </p:cNvSpPr>
            <p:nvPr/>
          </p:nvSpPr>
          <p:spPr bwMode="auto">
            <a:xfrm>
              <a:off x="3468" y="3691"/>
              <a:ext cx="2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2" name="Line 371"/>
            <p:cNvSpPr>
              <a:spLocks noChangeShapeType="1"/>
            </p:cNvSpPr>
            <p:nvPr/>
          </p:nvSpPr>
          <p:spPr bwMode="auto">
            <a:xfrm>
              <a:off x="5283" y="3102"/>
              <a:ext cx="0" cy="135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3" name="Rectangle 372"/>
            <p:cNvSpPr>
              <a:spLocks noChangeArrowheads="1"/>
            </p:cNvSpPr>
            <p:nvPr/>
          </p:nvSpPr>
          <p:spPr bwMode="auto">
            <a:xfrm>
              <a:off x="5283" y="3102"/>
              <a:ext cx="7" cy="13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4" name="Line 373"/>
            <p:cNvSpPr>
              <a:spLocks noChangeShapeType="1"/>
            </p:cNvSpPr>
            <p:nvPr/>
          </p:nvSpPr>
          <p:spPr bwMode="auto">
            <a:xfrm>
              <a:off x="5277" y="3251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5" name="Rectangle 374"/>
            <p:cNvSpPr>
              <a:spLocks noChangeArrowheads="1"/>
            </p:cNvSpPr>
            <p:nvPr/>
          </p:nvSpPr>
          <p:spPr bwMode="auto">
            <a:xfrm>
              <a:off x="5277" y="3251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6" name="Line 375"/>
            <p:cNvSpPr>
              <a:spLocks noChangeShapeType="1"/>
            </p:cNvSpPr>
            <p:nvPr/>
          </p:nvSpPr>
          <p:spPr bwMode="auto">
            <a:xfrm>
              <a:off x="5290" y="3237"/>
              <a:ext cx="0" cy="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7" name="Rectangle 376"/>
            <p:cNvSpPr>
              <a:spLocks noChangeArrowheads="1"/>
            </p:cNvSpPr>
            <p:nvPr/>
          </p:nvSpPr>
          <p:spPr bwMode="auto">
            <a:xfrm>
              <a:off x="5290" y="3237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8" name="Line 377"/>
            <p:cNvSpPr>
              <a:spLocks noChangeShapeType="1"/>
            </p:cNvSpPr>
            <p:nvPr/>
          </p:nvSpPr>
          <p:spPr bwMode="auto">
            <a:xfrm>
              <a:off x="3488" y="3677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699" name="Rectangle 378"/>
            <p:cNvSpPr>
              <a:spLocks noChangeArrowheads="1"/>
            </p:cNvSpPr>
            <p:nvPr/>
          </p:nvSpPr>
          <p:spPr bwMode="auto">
            <a:xfrm>
              <a:off x="3488" y="3677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0" name="Line 379"/>
            <p:cNvSpPr>
              <a:spLocks noChangeShapeType="1"/>
            </p:cNvSpPr>
            <p:nvPr/>
          </p:nvSpPr>
          <p:spPr bwMode="auto">
            <a:xfrm>
              <a:off x="3488" y="3691"/>
              <a:ext cx="178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1" name="Rectangle 380"/>
            <p:cNvSpPr>
              <a:spLocks noChangeArrowheads="1"/>
            </p:cNvSpPr>
            <p:nvPr/>
          </p:nvSpPr>
          <p:spPr bwMode="auto">
            <a:xfrm>
              <a:off x="3488" y="3691"/>
              <a:ext cx="178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3" name="Rectangle 382"/>
            <p:cNvSpPr>
              <a:spLocks noChangeArrowheads="1"/>
            </p:cNvSpPr>
            <p:nvPr/>
          </p:nvSpPr>
          <p:spPr bwMode="auto">
            <a:xfrm>
              <a:off x="1141" y="2350"/>
              <a:ext cx="7" cy="134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6" name="Line 385"/>
            <p:cNvSpPr>
              <a:spLocks noChangeShapeType="1"/>
            </p:cNvSpPr>
            <p:nvPr/>
          </p:nvSpPr>
          <p:spPr bwMode="auto">
            <a:xfrm>
              <a:off x="3468" y="3258"/>
              <a:ext cx="0" cy="4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7" name="Rectangle 386"/>
            <p:cNvSpPr>
              <a:spLocks noChangeArrowheads="1"/>
            </p:cNvSpPr>
            <p:nvPr/>
          </p:nvSpPr>
          <p:spPr bwMode="auto">
            <a:xfrm>
              <a:off x="3468" y="3258"/>
              <a:ext cx="6" cy="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8" name="Line 387"/>
            <p:cNvSpPr>
              <a:spLocks noChangeShapeType="1"/>
            </p:cNvSpPr>
            <p:nvPr/>
          </p:nvSpPr>
          <p:spPr bwMode="auto">
            <a:xfrm>
              <a:off x="3481" y="3258"/>
              <a:ext cx="0" cy="4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09" name="Rectangle 388"/>
            <p:cNvSpPr>
              <a:spLocks noChangeArrowheads="1"/>
            </p:cNvSpPr>
            <p:nvPr/>
          </p:nvSpPr>
          <p:spPr bwMode="auto">
            <a:xfrm>
              <a:off x="3481" y="3258"/>
              <a:ext cx="7" cy="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0" name="Line 389"/>
            <p:cNvSpPr>
              <a:spLocks noChangeShapeType="1"/>
            </p:cNvSpPr>
            <p:nvPr/>
          </p:nvSpPr>
          <p:spPr bwMode="auto">
            <a:xfrm>
              <a:off x="5277" y="3258"/>
              <a:ext cx="0" cy="4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1" name="Rectangle 390"/>
            <p:cNvSpPr>
              <a:spLocks noChangeArrowheads="1"/>
            </p:cNvSpPr>
            <p:nvPr/>
          </p:nvSpPr>
          <p:spPr bwMode="auto">
            <a:xfrm>
              <a:off x="5277" y="3258"/>
              <a:ext cx="6" cy="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2" name="Line 391"/>
            <p:cNvSpPr>
              <a:spLocks noChangeShapeType="1"/>
            </p:cNvSpPr>
            <p:nvPr/>
          </p:nvSpPr>
          <p:spPr bwMode="auto">
            <a:xfrm>
              <a:off x="5290" y="3258"/>
              <a:ext cx="0" cy="4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3" name="Rectangle 392"/>
            <p:cNvSpPr>
              <a:spLocks noChangeArrowheads="1"/>
            </p:cNvSpPr>
            <p:nvPr/>
          </p:nvSpPr>
          <p:spPr bwMode="auto">
            <a:xfrm>
              <a:off x="5290" y="3258"/>
              <a:ext cx="7" cy="4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8" name="Line 397"/>
            <p:cNvSpPr>
              <a:spLocks noChangeShapeType="1"/>
            </p:cNvSpPr>
            <p:nvPr/>
          </p:nvSpPr>
          <p:spPr bwMode="auto">
            <a:xfrm>
              <a:off x="3481" y="3677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19" name="Rectangle 398"/>
            <p:cNvSpPr>
              <a:spLocks noChangeArrowheads="1"/>
            </p:cNvSpPr>
            <p:nvPr/>
          </p:nvSpPr>
          <p:spPr bwMode="auto">
            <a:xfrm>
              <a:off x="3481" y="367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0" name="Line 399"/>
            <p:cNvSpPr>
              <a:spLocks noChangeShapeType="1"/>
            </p:cNvSpPr>
            <p:nvPr/>
          </p:nvSpPr>
          <p:spPr bwMode="auto">
            <a:xfrm>
              <a:off x="3468" y="3677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1" name="Rectangle 400"/>
            <p:cNvSpPr>
              <a:spLocks noChangeArrowheads="1"/>
            </p:cNvSpPr>
            <p:nvPr/>
          </p:nvSpPr>
          <p:spPr bwMode="auto">
            <a:xfrm>
              <a:off x="3468" y="3677"/>
              <a:ext cx="6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2" name="Line 401"/>
            <p:cNvSpPr>
              <a:spLocks noChangeShapeType="1"/>
            </p:cNvSpPr>
            <p:nvPr/>
          </p:nvSpPr>
          <p:spPr bwMode="auto">
            <a:xfrm>
              <a:off x="5290" y="3677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3" name="Rectangle 402"/>
            <p:cNvSpPr>
              <a:spLocks noChangeArrowheads="1"/>
            </p:cNvSpPr>
            <p:nvPr/>
          </p:nvSpPr>
          <p:spPr bwMode="auto">
            <a:xfrm>
              <a:off x="5290" y="3677"/>
              <a:ext cx="7" cy="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4" name="Line 403"/>
            <p:cNvSpPr>
              <a:spLocks noChangeShapeType="1"/>
            </p:cNvSpPr>
            <p:nvPr/>
          </p:nvSpPr>
          <p:spPr bwMode="auto">
            <a:xfrm>
              <a:off x="5277" y="3677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5" name="Rectangle 404"/>
            <p:cNvSpPr>
              <a:spLocks noChangeArrowheads="1"/>
            </p:cNvSpPr>
            <p:nvPr/>
          </p:nvSpPr>
          <p:spPr bwMode="auto">
            <a:xfrm>
              <a:off x="5277" y="3677"/>
              <a:ext cx="6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  <p:sp>
          <p:nvSpPr>
            <p:cNvPr id="18726" name="Line 405"/>
            <p:cNvSpPr>
              <a:spLocks noChangeShapeType="1"/>
            </p:cNvSpPr>
            <p:nvPr/>
          </p:nvSpPr>
          <p:spPr bwMode="auto">
            <a:xfrm>
              <a:off x="5828" y="2626"/>
              <a:ext cx="0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s-GT" sz="1350"/>
            </a:p>
          </p:txBody>
        </p:sp>
      </p:grpSp>
      <p:sp>
        <p:nvSpPr>
          <p:cNvPr id="9" name="Rectangle 407"/>
          <p:cNvSpPr>
            <a:spLocks noChangeArrowheads="1"/>
          </p:cNvSpPr>
          <p:nvPr/>
        </p:nvSpPr>
        <p:spPr bwMode="auto">
          <a:xfrm>
            <a:off x="6938963" y="3983832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5" name="Line 408"/>
          <p:cNvSpPr>
            <a:spLocks noChangeShapeType="1"/>
          </p:cNvSpPr>
          <p:nvPr/>
        </p:nvSpPr>
        <p:spPr bwMode="auto">
          <a:xfrm>
            <a:off x="6923485" y="3983832"/>
            <a:ext cx="0" cy="2619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6923485" y="3983832"/>
            <a:ext cx="7144" cy="2619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" name="Line 410"/>
          <p:cNvSpPr>
            <a:spLocks noChangeShapeType="1"/>
          </p:cNvSpPr>
          <p:nvPr/>
        </p:nvSpPr>
        <p:spPr bwMode="auto">
          <a:xfrm>
            <a:off x="7867650" y="3983832"/>
            <a:ext cx="0" cy="2619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9" name="Rectangle 411"/>
          <p:cNvSpPr>
            <a:spLocks noChangeArrowheads="1"/>
          </p:cNvSpPr>
          <p:nvPr/>
        </p:nvSpPr>
        <p:spPr bwMode="auto">
          <a:xfrm>
            <a:off x="7867650" y="3983832"/>
            <a:ext cx="8334" cy="2619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0" name="Line 412"/>
          <p:cNvSpPr>
            <a:spLocks noChangeShapeType="1"/>
          </p:cNvSpPr>
          <p:nvPr/>
        </p:nvSpPr>
        <p:spPr bwMode="auto">
          <a:xfrm>
            <a:off x="7852172" y="3983832"/>
            <a:ext cx="0" cy="833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1" name="Rectangle 413"/>
          <p:cNvSpPr>
            <a:spLocks noChangeArrowheads="1"/>
          </p:cNvSpPr>
          <p:nvPr/>
        </p:nvSpPr>
        <p:spPr bwMode="auto">
          <a:xfrm>
            <a:off x="7852173" y="3983832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2" name="Line 414"/>
          <p:cNvSpPr>
            <a:spLocks noChangeShapeType="1"/>
          </p:cNvSpPr>
          <p:nvPr/>
        </p:nvSpPr>
        <p:spPr bwMode="auto">
          <a:xfrm>
            <a:off x="1366838" y="3629025"/>
            <a:ext cx="0" cy="833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3" name="Rectangle 415"/>
          <p:cNvSpPr>
            <a:spLocks noChangeArrowheads="1"/>
          </p:cNvSpPr>
          <p:nvPr/>
        </p:nvSpPr>
        <p:spPr bwMode="auto">
          <a:xfrm>
            <a:off x="1366838" y="3629025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4" name="Line 416"/>
          <p:cNvSpPr>
            <a:spLocks noChangeShapeType="1"/>
          </p:cNvSpPr>
          <p:nvPr/>
        </p:nvSpPr>
        <p:spPr bwMode="auto">
          <a:xfrm>
            <a:off x="1350170" y="3629025"/>
            <a:ext cx="0" cy="2619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5" name="Rectangle 417"/>
          <p:cNvSpPr>
            <a:spLocks noChangeArrowheads="1"/>
          </p:cNvSpPr>
          <p:nvPr/>
        </p:nvSpPr>
        <p:spPr bwMode="auto">
          <a:xfrm>
            <a:off x="1350170" y="3629025"/>
            <a:ext cx="8334" cy="2619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6" name="Line 418"/>
          <p:cNvSpPr>
            <a:spLocks noChangeShapeType="1"/>
          </p:cNvSpPr>
          <p:nvPr/>
        </p:nvSpPr>
        <p:spPr bwMode="auto">
          <a:xfrm>
            <a:off x="3439716" y="3629025"/>
            <a:ext cx="0" cy="26194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7" name="Rectangle 419"/>
          <p:cNvSpPr>
            <a:spLocks noChangeArrowheads="1"/>
          </p:cNvSpPr>
          <p:nvPr/>
        </p:nvSpPr>
        <p:spPr bwMode="auto">
          <a:xfrm>
            <a:off x="3439716" y="3629025"/>
            <a:ext cx="8334" cy="26194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8" name="Line 420"/>
          <p:cNvSpPr>
            <a:spLocks noChangeShapeType="1"/>
          </p:cNvSpPr>
          <p:nvPr/>
        </p:nvSpPr>
        <p:spPr bwMode="auto">
          <a:xfrm>
            <a:off x="3424238" y="3629025"/>
            <a:ext cx="0" cy="833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29" name="Rectangle 421"/>
          <p:cNvSpPr>
            <a:spLocks noChangeArrowheads="1"/>
          </p:cNvSpPr>
          <p:nvPr/>
        </p:nvSpPr>
        <p:spPr bwMode="auto">
          <a:xfrm>
            <a:off x="3424238" y="3629025"/>
            <a:ext cx="833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36" name="Line 428"/>
          <p:cNvSpPr>
            <a:spLocks noChangeShapeType="1"/>
          </p:cNvSpPr>
          <p:nvPr/>
        </p:nvSpPr>
        <p:spPr bwMode="auto">
          <a:xfrm>
            <a:off x="6282929" y="1516856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37" name="Rectangle 429"/>
          <p:cNvSpPr>
            <a:spLocks noChangeArrowheads="1"/>
          </p:cNvSpPr>
          <p:nvPr/>
        </p:nvSpPr>
        <p:spPr bwMode="auto">
          <a:xfrm>
            <a:off x="6282929" y="1516857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38" name="Line 430"/>
          <p:cNvSpPr>
            <a:spLocks noChangeShapeType="1"/>
          </p:cNvSpPr>
          <p:nvPr/>
        </p:nvSpPr>
        <p:spPr bwMode="auto">
          <a:xfrm>
            <a:off x="6282928" y="150018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39" name="Rectangle 431"/>
          <p:cNvSpPr>
            <a:spLocks noChangeArrowheads="1"/>
          </p:cNvSpPr>
          <p:nvPr/>
        </p:nvSpPr>
        <p:spPr bwMode="auto">
          <a:xfrm>
            <a:off x="6282928" y="1500188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44" name="Line 434"/>
          <p:cNvSpPr>
            <a:spLocks noChangeShapeType="1"/>
          </p:cNvSpPr>
          <p:nvPr/>
        </p:nvSpPr>
        <p:spPr bwMode="auto">
          <a:xfrm>
            <a:off x="6282928" y="2378869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49" name="Rectangle 435"/>
          <p:cNvSpPr>
            <a:spLocks noChangeArrowheads="1"/>
          </p:cNvSpPr>
          <p:nvPr/>
        </p:nvSpPr>
        <p:spPr bwMode="auto">
          <a:xfrm>
            <a:off x="6282928" y="2378869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0" name="Line 436"/>
          <p:cNvSpPr>
            <a:spLocks noChangeShapeType="1"/>
          </p:cNvSpPr>
          <p:nvPr/>
        </p:nvSpPr>
        <p:spPr bwMode="auto">
          <a:xfrm>
            <a:off x="6282929" y="2362200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1" name="Rectangle 437"/>
          <p:cNvSpPr>
            <a:spLocks noChangeArrowheads="1"/>
          </p:cNvSpPr>
          <p:nvPr/>
        </p:nvSpPr>
        <p:spPr bwMode="auto">
          <a:xfrm>
            <a:off x="6282929" y="2362200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4" name="Line 440"/>
          <p:cNvSpPr>
            <a:spLocks noChangeShapeType="1"/>
          </p:cNvSpPr>
          <p:nvPr/>
        </p:nvSpPr>
        <p:spPr bwMode="auto">
          <a:xfrm>
            <a:off x="6282929" y="2564606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5" name="Rectangle 441"/>
          <p:cNvSpPr>
            <a:spLocks noChangeArrowheads="1"/>
          </p:cNvSpPr>
          <p:nvPr/>
        </p:nvSpPr>
        <p:spPr bwMode="auto">
          <a:xfrm>
            <a:off x="6282929" y="2564607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6" name="Line 442"/>
          <p:cNvSpPr>
            <a:spLocks noChangeShapeType="1"/>
          </p:cNvSpPr>
          <p:nvPr/>
        </p:nvSpPr>
        <p:spPr bwMode="auto">
          <a:xfrm>
            <a:off x="6282928" y="2547938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57" name="Rectangle 443"/>
          <p:cNvSpPr>
            <a:spLocks noChangeArrowheads="1"/>
          </p:cNvSpPr>
          <p:nvPr/>
        </p:nvSpPr>
        <p:spPr bwMode="auto">
          <a:xfrm>
            <a:off x="6282928" y="2547938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0" name="Line 446"/>
          <p:cNvSpPr>
            <a:spLocks noChangeShapeType="1"/>
          </p:cNvSpPr>
          <p:nvPr/>
        </p:nvSpPr>
        <p:spPr bwMode="auto">
          <a:xfrm>
            <a:off x="6282928" y="2750344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1" name="Rectangle 447"/>
          <p:cNvSpPr>
            <a:spLocks noChangeArrowheads="1"/>
          </p:cNvSpPr>
          <p:nvPr/>
        </p:nvSpPr>
        <p:spPr bwMode="auto">
          <a:xfrm>
            <a:off x="6282928" y="2750344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2" name="Line 448"/>
          <p:cNvSpPr>
            <a:spLocks noChangeShapeType="1"/>
          </p:cNvSpPr>
          <p:nvPr/>
        </p:nvSpPr>
        <p:spPr bwMode="auto">
          <a:xfrm>
            <a:off x="6282929" y="2733675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3" name="Rectangle 449"/>
          <p:cNvSpPr>
            <a:spLocks noChangeArrowheads="1"/>
          </p:cNvSpPr>
          <p:nvPr/>
        </p:nvSpPr>
        <p:spPr bwMode="auto">
          <a:xfrm>
            <a:off x="6282929" y="2733675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4" name="Line 450"/>
          <p:cNvSpPr>
            <a:spLocks noChangeShapeType="1"/>
          </p:cNvSpPr>
          <p:nvPr/>
        </p:nvSpPr>
        <p:spPr bwMode="auto">
          <a:xfrm>
            <a:off x="6947297" y="2919413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5" name="Rectangle 451"/>
          <p:cNvSpPr>
            <a:spLocks noChangeArrowheads="1"/>
          </p:cNvSpPr>
          <p:nvPr/>
        </p:nvSpPr>
        <p:spPr bwMode="auto">
          <a:xfrm>
            <a:off x="6947297" y="2919413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6" name="Line 452"/>
          <p:cNvSpPr>
            <a:spLocks noChangeShapeType="1"/>
          </p:cNvSpPr>
          <p:nvPr/>
        </p:nvSpPr>
        <p:spPr bwMode="auto">
          <a:xfrm>
            <a:off x="6947297" y="2936081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7" name="Rectangle 453"/>
          <p:cNvSpPr>
            <a:spLocks noChangeArrowheads="1"/>
          </p:cNvSpPr>
          <p:nvPr/>
        </p:nvSpPr>
        <p:spPr bwMode="auto">
          <a:xfrm>
            <a:off x="6947297" y="2936082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8" name="Line 454"/>
          <p:cNvSpPr>
            <a:spLocks noChangeShapeType="1"/>
          </p:cNvSpPr>
          <p:nvPr/>
        </p:nvSpPr>
        <p:spPr bwMode="auto">
          <a:xfrm>
            <a:off x="7852173" y="2936081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69" name="Rectangle 455"/>
          <p:cNvSpPr>
            <a:spLocks noChangeArrowheads="1"/>
          </p:cNvSpPr>
          <p:nvPr/>
        </p:nvSpPr>
        <p:spPr bwMode="auto">
          <a:xfrm>
            <a:off x="7852173" y="2936082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0" name="Line 456"/>
          <p:cNvSpPr>
            <a:spLocks noChangeShapeType="1"/>
          </p:cNvSpPr>
          <p:nvPr/>
        </p:nvSpPr>
        <p:spPr bwMode="auto">
          <a:xfrm>
            <a:off x="7852173" y="2919413"/>
            <a:ext cx="15478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1" name="Rectangle 457"/>
          <p:cNvSpPr>
            <a:spLocks noChangeArrowheads="1"/>
          </p:cNvSpPr>
          <p:nvPr/>
        </p:nvSpPr>
        <p:spPr bwMode="auto">
          <a:xfrm>
            <a:off x="7852172" y="2919413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2" name="Line 458"/>
          <p:cNvSpPr>
            <a:spLocks noChangeShapeType="1"/>
          </p:cNvSpPr>
          <p:nvPr/>
        </p:nvSpPr>
        <p:spPr bwMode="auto">
          <a:xfrm>
            <a:off x="6947297" y="3274219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3" name="Rectangle 459"/>
          <p:cNvSpPr>
            <a:spLocks noChangeArrowheads="1"/>
          </p:cNvSpPr>
          <p:nvPr/>
        </p:nvSpPr>
        <p:spPr bwMode="auto">
          <a:xfrm>
            <a:off x="6947297" y="3274219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4" name="Line 460"/>
          <p:cNvSpPr>
            <a:spLocks noChangeShapeType="1"/>
          </p:cNvSpPr>
          <p:nvPr/>
        </p:nvSpPr>
        <p:spPr bwMode="auto">
          <a:xfrm>
            <a:off x="6947297" y="3290888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5" name="Rectangle 461"/>
          <p:cNvSpPr>
            <a:spLocks noChangeArrowheads="1"/>
          </p:cNvSpPr>
          <p:nvPr/>
        </p:nvSpPr>
        <p:spPr bwMode="auto">
          <a:xfrm>
            <a:off x="6947297" y="3290888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6" name="Line 462"/>
          <p:cNvSpPr>
            <a:spLocks noChangeShapeType="1"/>
          </p:cNvSpPr>
          <p:nvPr/>
        </p:nvSpPr>
        <p:spPr bwMode="auto">
          <a:xfrm>
            <a:off x="7852173" y="3290888"/>
            <a:ext cx="15478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7" name="Rectangle 463"/>
          <p:cNvSpPr>
            <a:spLocks noChangeArrowheads="1"/>
          </p:cNvSpPr>
          <p:nvPr/>
        </p:nvSpPr>
        <p:spPr bwMode="auto">
          <a:xfrm>
            <a:off x="7852172" y="3290888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8" name="Line 464"/>
          <p:cNvSpPr>
            <a:spLocks noChangeShapeType="1"/>
          </p:cNvSpPr>
          <p:nvPr/>
        </p:nvSpPr>
        <p:spPr bwMode="auto">
          <a:xfrm>
            <a:off x="7852173" y="3274219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79" name="Rectangle 465"/>
          <p:cNvSpPr>
            <a:spLocks noChangeArrowheads="1"/>
          </p:cNvSpPr>
          <p:nvPr/>
        </p:nvSpPr>
        <p:spPr bwMode="auto">
          <a:xfrm>
            <a:off x="7852173" y="3274219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0" name="Line 466"/>
          <p:cNvSpPr>
            <a:spLocks noChangeShapeType="1"/>
          </p:cNvSpPr>
          <p:nvPr/>
        </p:nvSpPr>
        <p:spPr bwMode="auto">
          <a:xfrm>
            <a:off x="6947297" y="3629025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1" name="Rectangle 467"/>
          <p:cNvSpPr>
            <a:spLocks noChangeArrowheads="1"/>
          </p:cNvSpPr>
          <p:nvPr/>
        </p:nvSpPr>
        <p:spPr bwMode="auto">
          <a:xfrm>
            <a:off x="6947297" y="3629025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2" name="Line 468"/>
          <p:cNvSpPr>
            <a:spLocks noChangeShapeType="1"/>
          </p:cNvSpPr>
          <p:nvPr/>
        </p:nvSpPr>
        <p:spPr bwMode="auto">
          <a:xfrm>
            <a:off x="6947297" y="3645694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3" name="Rectangle 469"/>
          <p:cNvSpPr>
            <a:spLocks noChangeArrowheads="1"/>
          </p:cNvSpPr>
          <p:nvPr/>
        </p:nvSpPr>
        <p:spPr bwMode="auto">
          <a:xfrm>
            <a:off x="6947297" y="3645694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4" name="Line 470"/>
          <p:cNvSpPr>
            <a:spLocks noChangeShapeType="1"/>
          </p:cNvSpPr>
          <p:nvPr/>
        </p:nvSpPr>
        <p:spPr bwMode="auto">
          <a:xfrm>
            <a:off x="7852173" y="3645694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5" name="Rectangle 471"/>
          <p:cNvSpPr>
            <a:spLocks noChangeArrowheads="1"/>
          </p:cNvSpPr>
          <p:nvPr/>
        </p:nvSpPr>
        <p:spPr bwMode="auto">
          <a:xfrm>
            <a:off x="7852173" y="3645694"/>
            <a:ext cx="7144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6" name="Line 472"/>
          <p:cNvSpPr>
            <a:spLocks noChangeShapeType="1"/>
          </p:cNvSpPr>
          <p:nvPr/>
        </p:nvSpPr>
        <p:spPr bwMode="auto">
          <a:xfrm>
            <a:off x="7852173" y="3629025"/>
            <a:ext cx="15478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7" name="Rectangle 473"/>
          <p:cNvSpPr>
            <a:spLocks noChangeArrowheads="1"/>
          </p:cNvSpPr>
          <p:nvPr/>
        </p:nvSpPr>
        <p:spPr bwMode="auto">
          <a:xfrm>
            <a:off x="7852172" y="3629025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8" name="Line 474"/>
          <p:cNvSpPr>
            <a:spLocks noChangeShapeType="1"/>
          </p:cNvSpPr>
          <p:nvPr/>
        </p:nvSpPr>
        <p:spPr bwMode="auto">
          <a:xfrm>
            <a:off x="6947297" y="3983831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89" name="Rectangle 475"/>
          <p:cNvSpPr>
            <a:spLocks noChangeArrowheads="1"/>
          </p:cNvSpPr>
          <p:nvPr/>
        </p:nvSpPr>
        <p:spPr bwMode="auto">
          <a:xfrm>
            <a:off x="6947297" y="3983832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0" name="Line 476"/>
          <p:cNvSpPr>
            <a:spLocks noChangeShapeType="1"/>
          </p:cNvSpPr>
          <p:nvPr/>
        </p:nvSpPr>
        <p:spPr bwMode="auto">
          <a:xfrm>
            <a:off x="6947297" y="4001691"/>
            <a:ext cx="904875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1" name="Rectangle 477"/>
          <p:cNvSpPr>
            <a:spLocks noChangeArrowheads="1"/>
          </p:cNvSpPr>
          <p:nvPr/>
        </p:nvSpPr>
        <p:spPr bwMode="auto">
          <a:xfrm>
            <a:off x="6947297" y="4001691"/>
            <a:ext cx="904875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2" name="Line 478"/>
          <p:cNvSpPr>
            <a:spLocks noChangeShapeType="1"/>
          </p:cNvSpPr>
          <p:nvPr/>
        </p:nvSpPr>
        <p:spPr bwMode="auto">
          <a:xfrm>
            <a:off x="7852173" y="4001691"/>
            <a:ext cx="15478" cy="119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3" name="Rectangle 479"/>
          <p:cNvSpPr>
            <a:spLocks noChangeArrowheads="1"/>
          </p:cNvSpPr>
          <p:nvPr/>
        </p:nvSpPr>
        <p:spPr bwMode="auto">
          <a:xfrm>
            <a:off x="7852172" y="4001691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4" name="Line 480"/>
          <p:cNvSpPr>
            <a:spLocks noChangeShapeType="1"/>
          </p:cNvSpPr>
          <p:nvPr/>
        </p:nvSpPr>
        <p:spPr bwMode="auto">
          <a:xfrm>
            <a:off x="7852173" y="3983831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5" name="Rectangle 481"/>
          <p:cNvSpPr>
            <a:spLocks noChangeArrowheads="1"/>
          </p:cNvSpPr>
          <p:nvPr/>
        </p:nvSpPr>
        <p:spPr bwMode="auto">
          <a:xfrm>
            <a:off x="7852173" y="3983832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8" name="Line 484"/>
          <p:cNvSpPr>
            <a:spLocks noChangeShapeType="1"/>
          </p:cNvSpPr>
          <p:nvPr/>
        </p:nvSpPr>
        <p:spPr bwMode="auto">
          <a:xfrm>
            <a:off x="6282929" y="4187429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499" name="Rectangle 485"/>
          <p:cNvSpPr>
            <a:spLocks noChangeArrowheads="1"/>
          </p:cNvSpPr>
          <p:nvPr/>
        </p:nvSpPr>
        <p:spPr bwMode="auto">
          <a:xfrm>
            <a:off x="6282929" y="4187429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0" name="Line 486"/>
          <p:cNvSpPr>
            <a:spLocks noChangeShapeType="1"/>
          </p:cNvSpPr>
          <p:nvPr/>
        </p:nvSpPr>
        <p:spPr bwMode="auto">
          <a:xfrm>
            <a:off x="6282928" y="4170760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1" name="Rectangle 487"/>
          <p:cNvSpPr>
            <a:spLocks noChangeArrowheads="1"/>
          </p:cNvSpPr>
          <p:nvPr/>
        </p:nvSpPr>
        <p:spPr bwMode="auto">
          <a:xfrm>
            <a:off x="6282928" y="4170760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4" name="Line 490"/>
          <p:cNvSpPr>
            <a:spLocks noChangeShapeType="1"/>
          </p:cNvSpPr>
          <p:nvPr/>
        </p:nvSpPr>
        <p:spPr bwMode="auto">
          <a:xfrm>
            <a:off x="6282928" y="4542235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5" name="Rectangle 491"/>
          <p:cNvSpPr>
            <a:spLocks noChangeArrowheads="1"/>
          </p:cNvSpPr>
          <p:nvPr/>
        </p:nvSpPr>
        <p:spPr bwMode="auto">
          <a:xfrm>
            <a:off x="6282928" y="4542235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6" name="Line 492"/>
          <p:cNvSpPr>
            <a:spLocks noChangeShapeType="1"/>
          </p:cNvSpPr>
          <p:nvPr/>
        </p:nvSpPr>
        <p:spPr bwMode="auto">
          <a:xfrm>
            <a:off x="6282929" y="4525566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07" name="Rectangle 493"/>
          <p:cNvSpPr>
            <a:spLocks noChangeArrowheads="1"/>
          </p:cNvSpPr>
          <p:nvPr/>
        </p:nvSpPr>
        <p:spPr bwMode="auto">
          <a:xfrm>
            <a:off x="6282929" y="4525566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0" name="Line 496"/>
          <p:cNvSpPr>
            <a:spLocks noChangeShapeType="1"/>
          </p:cNvSpPr>
          <p:nvPr/>
        </p:nvSpPr>
        <p:spPr bwMode="auto">
          <a:xfrm>
            <a:off x="6282929" y="4727972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1" name="Rectangle 497"/>
          <p:cNvSpPr>
            <a:spLocks noChangeArrowheads="1"/>
          </p:cNvSpPr>
          <p:nvPr/>
        </p:nvSpPr>
        <p:spPr bwMode="auto">
          <a:xfrm>
            <a:off x="6282929" y="4727973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2" name="Line 498"/>
          <p:cNvSpPr>
            <a:spLocks noChangeShapeType="1"/>
          </p:cNvSpPr>
          <p:nvPr/>
        </p:nvSpPr>
        <p:spPr bwMode="auto">
          <a:xfrm>
            <a:off x="6282928" y="4711304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3" name="Rectangle 499"/>
          <p:cNvSpPr>
            <a:spLocks noChangeArrowheads="1"/>
          </p:cNvSpPr>
          <p:nvPr/>
        </p:nvSpPr>
        <p:spPr bwMode="auto">
          <a:xfrm>
            <a:off x="6282928" y="4711304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4" name="Line 500"/>
          <p:cNvSpPr>
            <a:spLocks noChangeShapeType="1"/>
          </p:cNvSpPr>
          <p:nvPr/>
        </p:nvSpPr>
        <p:spPr bwMode="auto">
          <a:xfrm>
            <a:off x="6306741" y="5243513"/>
            <a:ext cx="1560909" cy="1191"/>
          </a:xfrm>
          <a:prstGeom prst="line">
            <a:avLst/>
          </a:prstGeom>
          <a:noFill/>
          <a:ln w="0">
            <a:solidFill>
              <a:srgbClr val="D4D4D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5" name="Rectangle 501"/>
          <p:cNvSpPr>
            <a:spLocks noChangeArrowheads="1"/>
          </p:cNvSpPr>
          <p:nvPr/>
        </p:nvSpPr>
        <p:spPr bwMode="auto">
          <a:xfrm>
            <a:off x="6306741" y="5243513"/>
            <a:ext cx="1569244" cy="8335"/>
          </a:xfrm>
          <a:prstGeom prst="rect">
            <a:avLst/>
          </a:prstGeom>
          <a:solidFill>
            <a:srgbClr val="D4D4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6" name="Line 502"/>
          <p:cNvSpPr>
            <a:spLocks noChangeShapeType="1"/>
          </p:cNvSpPr>
          <p:nvPr/>
        </p:nvSpPr>
        <p:spPr bwMode="auto">
          <a:xfrm>
            <a:off x="6282928" y="5251847"/>
            <a:ext cx="23813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7" name="Rectangle 503"/>
          <p:cNvSpPr>
            <a:spLocks noChangeArrowheads="1"/>
          </p:cNvSpPr>
          <p:nvPr/>
        </p:nvSpPr>
        <p:spPr bwMode="auto">
          <a:xfrm>
            <a:off x="6282928" y="5251848"/>
            <a:ext cx="23813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8" name="Line 504"/>
          <p:cNvSpPr>
            <a:spLocks noChangeShapeType="1"/>
          </p:cNvSpPr>
          <p:nvPr/>
        </p:nvSpPr>
        <p:spPr bwMode="auto">
          <a:xfrm>
            <a:off x="6282929" y="5235179"/>
            <a:ext cx="7144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19" name="Rectangle 505"/>
          <p:cNvSpPr>
            <a:spLocks noChangeArrowheads="1"/>
          </p:cNvSpPr>
          <p:nvPr/>
        </p:nvSpPr>
        <p:spPr bwMode="auto">
          <a:xfrm>
            <a:off x="6282929" y="5235179"/>
            <a:ext cx="7144" cy="833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0" name="Freeform 506"/>
          <p:cNvSpPr>
            <a:spLocks noEditPoints="1"/>
          </p:cNvSpPr>
          <p:nvPr/>
        </p:nvSpPr>
        <p:spPr bwMode="auto">
          <a:xfrm>
            <a:off x="6304360" y="3080147"/>
            <a:ext cx="619125" cy="409575"/>
          </a:xfrm>
          <a:custGeom>
            <a:avLst/>
            <a:gdLst>
              <a:gd name="T0" fmla="*/ 4 w 520"/>
              <a:gd name="T1" fmla="*/ 344 h 344"/>
              <a:gd name="T2" fmla="*/ 483 w 520"/>
              <a:gd name="T3" fmla="*/ 28 h 344"/>
              <a:gd name="T4" fmla="*/ 480 w 520"/>
              <a:gd name="T5" fmla="*/ 22 h 344"/>
              <a:gd name="T6" fmla="*/ 0 w 520"/>
              <a:gd name="T7" fmla="*/ 338 h 344"/>
              <a:gd name="T8" fmla="*/ 4 w 520"/>
              <a:gd name="T9" fmla="*/ 344 h 344"/>
              <a:gd name="T10" fmla="*/ 488 w 520"/>
              <a:gd name="T11" fmla="*/ 54 h 344"/>
              <a:gd name="T12" fmla="*/ 520 w 520"/>
              <a:gd name="T13" fmla="*/ 0 h 344"/>
              <a:gd name="T14" fmla="*/ 460 w 520"/>
              <a:gd name="T15" fmla="*/ 6 h 344"/>
              <a:gd name="T16" fmla="*/ 488 w 520"/>
              <a:gd name="T17" fmla="*/ 54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0" h="344">
                <a:moveTo>
                  <a:pt x="4" y="344"/>
                </a:moveTo>
                <a:lnTo>
                  <a:pt x="483" y="28"/>
                </a:lnTo>
                <a:lnTo>
                  <a:pt x="480" y="22"/>
                </a:lnTo>
                <a:lnTo>
                  <a:pt x="0" y="338"/>
                </a:lnTo>
                <a:lnTo>
                  <a:pt x="4" y="344"/>
                </a:lnTo>
                <a:close/>
                <a:moveTo>
                  <a:pt x="488" y="54"/>
                </a:moveTo>
                <a:lnTo>
                  <a:pt x="520" y="0"/>
                </a:lnTo>
                <a:lnTo>
                  <a:pt x="460" y="6"/>
                </a:lnTo>
                <a:lnTo>
                  <a:pt x="488" y="54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1" name="Freeform 507"/>
          <p:cNvSpPr>
            <a:spLocks noEditPoints="1"/>
          </p:cNvSpPr>
          <p:nvPr/>
        </p:nvSpPr>
        <p:spPr bwMode="auto">
          <a:xfrm>
            <a:off x="6312694" y="3499248"/>
            <a:ext cx="617934" cy="341710"/>
          </a:xfrm>
          <a:custGeom>
            <a:avLst/>
            <a:gdLst>
              <a:gd name="T0" fmla="*/ 3 w 519"/>
              <a:gd name="T1" fmla="*/ 0 h 287"/>
              <a:gd name="T2" fmla="*/ 481 w 519"/>
              <a:gd name="T3" fmla="*/ 262 h 287"/>
              <a:gd name="T4" fmla="*/ 478 w 519"/>
              <a:gd name="T5" fmla="*/ 268 h 287"/>
              <a:gd name="T6" fmla="*/ 0 w 519"/>
              <a:gd name="T7" fmla="*/ 6 h 287"/>
              <a:gd name="T8" fmla="*/ 3 w 519"/>
              <a:gd name="T9" fmla="*/ 0 h 287"/>
              <a:gd name="T10" fmla="*/ 484 w 519"/>
              <a:gd name="T11" fmla="*/ 236 h 287"/>
              <a:gd name="T12" fmla="*/ 519 w 519"/>
              <a:gd name="T13" fmla="*/ 287 h 287"/>
              <a:gd name="T14" fmla="*/ 459 w 519"/>
              <a:gd name="T15" fmla="*/ 286 h 287"/>
              <a:gd name="T16" fmla="*/ 484 w 519"/>
              <a:gd name="T17" fmla="*/ 236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19" h="287">
                <a:moveTo>
                  <a:pt x="3" y="0"/>
                </a:moveTo>
                <a:lnTo>
                  <a:pt x="481" y="262"/>
                </a:lnTo>
                <a:lnTo>
                  <a:pt x="478" y="268"/>
                </a:lnTo>
                <a:lnTo>
                  <a:pt x="0" y="6"/>
                </a:lnTo>
                <a:lnTo>
                  <a:pt x="3" y="0"/>
                </a:lnTo>
                <a:close/>
                <a:moveTo>
                  <a:pt x="484" y="236"/>
                </a:moveTo>
                <a:lnTo>
                  <a:pt x="519" y="287"/>
                </a:lnTo>
                <a:lnTo>
                  <a:pt x="459" y="286"/>
                </a:lnTo>
                <a:lnTo>
                  <a:pt x="484" y="236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2" name="Freeform 508"/>
          <p:cNvSpPr>
            <a:spLocks noEditPoints="1"/>
          </p:cNvSpPr>
          <p:nvPr/>
        </p:nvSpPr>
        <p:spPr bwMode="auto">
          <a:xfrm>
            <a:off x="3445669" y="2649141"/>
            <a:ext cx="666750" cy="763191"/>
          </a:xfrm>
          <a:custGeom>
            <a:avLst/>
            <a:gdLst>
              <a:gd name="T0" fmla="*/ 5 w 560"/>
              <a:gd name="T1" fmla="*/ 641 h 641"/>
              <a:gd name="T2" fmla="*/ 532 w 560"/>
              <a:gd name="T3" fmla="*/ 37 h 641"/>
              <a:gd name="T4" fmla="*/ 527 w 560"/>
              <a:gd name="T5" fmla="*/ 32 h 641"/>
              <a:gd name="T6" fmla="*/ 0 w 560"/>
              <a:gd name="T7" fmla="*/ 637 h 641"/>
              <a:gd name="T8" fmla="*/ 5 w 560"/>
              <a:gd name="T9" fmla="*/ 641 h 641"/>
              <a:gd name="T10" fmla="*/ 544 w 560"/>
              <a:gd name="T11" fmla="*/ 61 h 641"/>
              <a:gd name="T12" fmla="*/ 560 w 560"/>
              <a:gd name="T13" fmla="*/ 0 h 641"/>
              <a:gd name="T14" fmla="*/ 504 w 560"/>
              <a:gd name="T15" fmla="*/ 23 h 641"/>
              <a:gd name="T16" fmla="*/ 544 w 560"/>
              <a:gd name="T17" fmla="*/ 6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0" h="641">
                <a:moveTo>
                  <a:pt x="5" y="641"/>
                </a:moveTo>
                <a:lnTo>
                  <a:pt x="532" y="37"/>
                </a:lnTo>
                <a:lnTo>
                  <a:pt x="527" y="32"/>
                </a:lnTo>
                <a:lnTo>
                  <a:pt x="0" y="637"/>
                </a:lnTo>
                <a:lnTo>
                  <a:pt x="5" y="641"/>
                </a:lnTo>
                <a:close/>
                <a:moveTo>
                  <a:pt x="544" y="61"/>
                </a:moveTo>
                <a:lnTo>
                  <a:pt x="560" y="0"/>
                </a:lnTo>
                <a:lnTo>
                  <a:pt x="504" y="23"/>
                </a:lnTo>
                <a:lnTo>
                  <a:pt x="544" y="61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3" name="Freeform 509"/>
          <p:cNvSpPr>
            <a:spLocks noEditPoints="1"/>
          </p:cNvSpPr>
          <p:nvPr/>
        </p:nvSpPr>
        <p:spPr bwMode="auto">
          <a:xfrm>
            <a:off x="3429000" y="1922860"/>
            <a:ext cx="683419" cy="1421606"/>
          </a:xfrm>
          <a:custGeom>
            <a:avLst/>
            <a:gdLst>
              <a:gd name="T0" fmla="*/ 6 w 574"/>
              <a:gd name="T1" fmla="*/ 1194 h 1194"/>
              <a:gd name="T2" fmla="*/ 557 w 574"/>
              <a:gd name="T3" fmla="*/ 43 h 1194"/>
              <a:gd name="T4" fmla="*/ 551 w 574"/>
              <a:gd name="T5" fmla="*/ 40 h 1194"/>
              <a:gd name="T6" fmla="*/ 0 w 574"/>
              <a:gd name="T7" fmla="*/ 1191 h 1194"/>
              <a:gd name="T8" fmla="*/ 6 w 574"/>
              <a:gd name="T9" fmla="*/ 1194 h 1194"/>
              <a:gd name="T10" fmla="*/ 574 w 574"/>
              <a:gd name="T11" fmla="*/ 63 h 1194"/>
              <a:gd name="T12" fmla="*/ 574 w 574"/>
              <a:gd name="T13" fmla="*/ 0 h 1194"/>
              <a:gd name="T14" fmla="*/ 526 w 574"/>
              <a:gd name="T15" fmla="*/ 38 h 1194"/>
              <a:gd name="T16" fmla="*/ 574 w 574"/>
              <a:gd name="T17" fmla="*/ 63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4" h="1194">
                <a:moveTo>
                  <a:pt x="6" y="1194"/>
                </a:moveTo>
                <a:lnTo>
                  <a:pt x="557" y="43"/>
                </a:lnTo>
                <a:lnTo>
                  <a:pt x="551" y="40"/>
                </a:lnTo>
                <a:lnTo>
                  <a:pt x="0" y="1191"/>
                </a:lnTo>
                <a:lnTo>
                  <a:pt x="6" y="1194"/>
                </a:lnTo>
                <a:close/>
                <a:moveTo>
                  <a:pt x="574" y="63"/>
                </a:moveTo>
                <a:lnTo>
                  <a:pt x="574" y="0"/>
                </a:lnTo>
                <a:lnTo>
                  <a:pt x="526" y="38"/>
                </a:lnTo>
                <a:lnTo>
                  <a:pt x="574" y="63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4" name="Freeform 510"/>
          <p:cNvSpPr>
            <a:spLocks noEditPoints="1"/>
          </p:cNvSpPr>
          <p:nvPr/>
        </p:nvSpPr>
        <p:spPr bwMode="auto">
          <a:xfrm>
            <a:off x="3439716" y="3418285"/>
            <a:ext cx="672703" cy="67866"/>
          </a:xfrm>
          <a:custGeom>
            <a:avLst/>
            <a:gdLst>
              <a:gd name="T0" fmla="*/ 0 w 565"/>
              <a:gd name="T1" fmla="*/ 25 h 57"/>
              <a:gd name="T2" fmla="*/ 521 w 565"/>
              <a:gd name="T3" fmla="*/ 25 h 57"/>
              <a:gd name="T4" fmla="*/ 521 w 565"/>
              <a:gd name="T5" fmla="*/ 32 h 57"/>
              <a:gd name="T6" fmla="*/ 0 w 565"/>
              <a:gd name="T7" fmla="*/ 32 h 57"/>
              <a:gd name="T8" fmla="*/ 0 w 565"/>
              <a:gd name="T9" fmla="*/ 25 h 57"/>
              <a:gd name="T10" fmla="*/ 511 w 565"/>
              <a:gd name="T11" fmla="*/ 0 h 57"/>
              <a:gd name="T12" fmla="*/ 565 w 565"/>
              <a:gd name="T13" fmla="*/ 28 h 57"/>
              <a:gd name="T14" fmla="*/ 511 w 565"/>
              <a:gd name="T15" fmla="*/ 57 h 57"/>
              <a:gd name="T16" fmla="*/ 511 w 565"/>
              <a:gd name="T17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5" h="57">
                <a:moveTo>
                  <a:pt x="0" y="25"/>
                </a:moveTo>
                <a:lnTo>
                  <a:pt x="521" y="25"/>
                </a:lnTo>
                <a:lnTo>
                  <a:pt x="521" y="32"/>
                </a:lnTo>
                <a:lnTo>
                  <a:pt x="0" y="32"/>
                </a:lnTo>
                <a:lnTo>
                  <a:pt x="0" y="25"/>
                </a:lnTo>
                <a:close/>
                <a:moveTo>
                  <a:pt x="511" y="0"/>
                </a:moveTo>
                <a:lnTo>
                  <a:pt x="565" y="28"/>
                </a:lnTo>
                <a:lnTo>
                  <a:pt x="511" y="57"/>
                </a:lnTo>
                <a:lnTo>
                  <a:pt x="511" y="0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5" name="Freeform 511"/>
          <p:cNvSpPr>
            <a:spLocks noEditPoints="1"/>
          </p:cNvSpPr>
          <p:nvPr/>
        </p:nvSpPr>
        <p:spPr bwMode="auto">
          <a:xfrm>
            <a:off x="3452813" y="3517107"/>
            <a:ext cx="659606" cy="856060"/>
          </a:xfrm>
          <a:custGeom>
            <a:avLst/>
            <a:gdLst>
              <a:gd name="T0" fmla="*/ 6 w 554"/>
              <a:gd name="T1" fmla="*/ 0 h 719"/>
              <a:gd name="T2" fmla="*/ 529 w 554"/>
              <a:gd name="T3" fmla="*/ 680 h 719"/>
              <a:gd name="T4" fmla="*/ 524 w 554"/>
              <a:gd name="T5" fmla="*/ 685 h 719"/>
              <a:gd name="T6" fmla="*/ 0 w 554"/>
              <a:gd name="T7" fmla="*/ 5 h 719"/>
              <a:gd name="T8" fmla="*/ 6 w 554"/>
              <a:gd name="T9" fmla="*/ 0 h 719"/>
              <a:gd name="T10" fmla="*/ 541 w 554"/>
              <a:gd name="T11" fmla="*/ 657 h 719"/>
              <a:gd name="T12" fmla="*/ 554 w 554"/>
              <a:gd name="T13" fmla="*/ 719 h 719"/>
              <a:gd name="T14" fmla="*/ 500 w 554"/>
              <a:gd name="T15" fmla="*/ 693 h 719"/>
              <a:gd name="T16" fmla="*/ 541 w 554"/>
              <a:gd name="T17" fmla="*/ 657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4" h="719">
                <a:moveTo>
                  <a:pt x="6" y="0"/>
                </a:moveTo>
                <a:lnTo>
                  <a:pt x="529" y="680"/>
                </a:lnTo>
                <a:lnTo>
                  <a:pt x="524" y="685"/>
                </a:lnTo>
                <a:lnTo>
                  <a:pt x="0" y="5"/>
                </a:lnTo>
                <a:lnTo>
                  <a:pt x="6" y="0"/>
                </a:lnTo>
                <a:close/>
                <a:moveTo>
                  <a:pt x="541" y="657"/>
                </a:moveTo>
                <a:lnTo>
                  <a:pt x="554" y="719"/>
                </a:lnTo>
                <a:lnTo>
                  <a:pt x="500" y="693"/>
                </a:lnTo>
                <a:lnTo>
                  <a:pt x="541" y="657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  <p:sp>
        <p:nvSpPr>
          <p:cNvPr id="18526" name="Freeform 512"/>
          <p:cNvSpPr>
            <a:spLocks noEditPoints="1"/>
          </p:cNvSpPr>
          <p:nvPr/>
        </p:nvSpPr>
        <p:spPr bwMode="auto">
          <a:xfrm>
            <a:off x="3429001" y="3644503"/>
            <a:ext cx="667940" cy="1328738"/>
          </a:xfrm>
          <a:custGeom>
            <a:avLst/>
            <a:gdLst>
              <a:gd name="T0" fmla="*/ 6 w 561"/>
              <a:gd name="T1" fmla="*/ 0 h 1116"/>
              <a:gd name="T2" fmla="*/ 543 w 561"/>
              <a:gd name="T3" fmla="*/ 1072 h 1116"/>
              <a:gd name="T4" fmla="*/ 537 w 561"/>
              <a:gd name="T5" fmla="*/ 1076 h 1116"/>
              <a:gd name="T6" fmla="*/ 0 w 561"/>
              <a:gd name="T7" fmla="*/ 3 h 1116"/>
              <a:gd name="T8" fmla="*/ 6 w 561"/>
              <a:gd name="T9" fmla="*/ 0 h 1116"/>
              <a:gd name="T10" fmla="*/ 560 w 561"/>
              <a:gd name="T11" fmla="*/ 1052 h 1116"/>
              <a:gd name="T12" fmla="*/ 561 w 561"/>
              <a:gd name="T13" fmla="*/ 1116 h 1116"/>
              <a:gd name="T14" fmla="*/ 512 w 561"/>
              <a:gd name="T15" fmla="*/ 1079 h 1116"/>
              <a:gd name="T16" fmla="*/ 560 w 561"/>
              <a:gd name="T17" fmla="*/ 1052 h 1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1" h="1116">
                <a:moveTo>
                  <a:pt x="6" y="0"/>
                </a:moveTo>
                <a:lnTo>
                  <a:pt x="543" y="1072"/>
                </a:lnTo>
                <a:lnTo>
                  <a:pt x="537" y="1076"/>
                </a:lnTo>
                <a:lnTo>
                  <a:pt x="0" y="3"/>
                </a:lnTo>
                <a:lnTo>
                  <a:pt x="6" y="0"/>
                </a:lnTo>
                <a:close/>
                <a:moveTo>
                  <a:pt x="560" y="1052"/>
                </a:moveTo>
                <a:lnTo>
                  <a:pt x="561" y="1116"/>
                </a:lnTo>
                <a:lnTo>
                  <a:pt x="512" y="1079"/>
                </a:lnTo>
                <a:lnTo>
                  <a:pt x="560" y="1052"/>
                </a:lnTo>
                <a:close/>
              </a:path>
            </a:pathLst>
          </a:custGeom>
          <a:solidFill>
            <a:srgbClr val="5B9BD5"/>
          </a:solidFill>
          <a:ln w="0" cap="flat">
            <a:solidFill>
              <a:srgbClr val="5B9BD5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GT" sz="1350"/>
          </a:p>
        </p:txBody>
      </p:sp>
    </p:spTree>
    <p:extLst>
      <p:ext uri="{BB962C8B-B14F-4D97-AF65-F5344CB8AC3E}">
        <p14:creationId xmlns:p14="http://schemas.microsoft.com/office/powerpoint/2010/main" val="38716956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  <p:sp>
        <p:nvSpPr>
          <p:cNvPr id="2" name="Rectángulo 1"/>
          <p:cNvSpPr/>
          <p:nvPr/>
        </p:nvSpPr>
        <p:spPr>
          <a:xfrm>
            <a:off x="611560" y="836712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altLang="es-GT" sz="4000" b="1" dirty="0">
                <a:solidFill>
                  <a:schemeClr val="tx2"/>
                </a:solidFill>
                <a:latin typeface="Arial" panose="020B0604020202020204" pitchFamily="34" charset="0"/>
              </a:rPr>
              <a:t>TIPO DE PROYECTOS</a:t>
            </a:r>
          </a:p>
          <a:p>
            <a:pPr algn="ctr">
              <a:spcBef>
                <a:spcPct val="0"/>
              </a:spcBef>
            </a:pPr>
            <a:r>
              <a:rPr lang="es-ES" altLang="es-GT" sz="4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A</a:t>
            </a:r>
            <a:endParaRPr lang="es-ES" altLang="es-GT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es-ES" altLang="es-GT" sz="4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FINANCIAR CON EL APORTE A LOS CONSEJOS DEPARTAMENTALES DE DESARROLLO</a:t>
            </a:r>
            <a:endParaRPr lang="es-ES" altLang="es-GT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b="1" dirty="0">
                <a:solidFill>
                  <a:schemeClr val="tx1"/>
                </a:solidFill>
              </a:rPr>
              <a:t>Tipo de proyectos a financiar</a:t>
            </a:r>
            <a:endParaRPr lang="es-GT" sz="3600" b="1" dirty="0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57200" y="1179513"/>
            <a:ext cx="8229600" cy="8096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2800" b="1" dirty="0">
                <a:solidFill>
                  <a:schemeClr val="tx1"/>
                </a:solidFill>
              </a:rPr>
              <a:t>PROYECTOS EDUCATIVOS</a:t>
            </a:r>
            <a:endParaRPr lang="es-GT" sz="2800" b="1" dirty="0">
              <a:solidFill>
                <a:schemeClr val="tx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79388" y="2276475"/>
            <a:ext cx="2984500" cy="37449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dirty="0"/>
              <a:t> </a:t>
            </a:r>
          </a:p>
          <a:p>
            <a:pPr algn="ctr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ESCUELAS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s-MX" sz="2800" b="1" dirty="0">
                <a:solidFill>
                  <a:schemeClr val="tx1"/>
                </a:solidFill>
              </a:rPr>
              <a:t>Preprimaria</a:t>
            </a:r>
            <a:endParaRPr lang="es-GT" sz="2800" b="1" dirty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s-MX" sz="2400" b="1" dirty="0">
                <a:solidFill>
                  <a:schemeClr val="tx1"/>
                </a:solidFill>
              </a:rPr>
              <a:t>Preprimaria bilingüe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s-MX" sz="2800" b="1" dirty="0">
                <a:solidFill>
                  <a:schemeClr val="tx1"/>
                </a:solidFill>
              </a:rPr>
              <a:t>Primaria</a:t>
            </a:r>
            <a:endParaRPr lang="es-GT" sz="2800" b="1" dirty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  <a:defRPr/>
            </a:pPr>
            <a:r>
              <a:rPr lang="es-MX" sz="2800" b="1" dirty="0">
                <a:solidFill>
                  <a:schemeClr val="tx1"/>
                </a:solidFill>
              </a:rPr>
              <a:t>Primaria Bilingüe</a:t>
            </a:r>
            <a:endParaRPr lang="es-GT" sz="28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sz="3200" b="1" dirty="0"/>
          </a:p>
          <a:p>
            <a:pPr algn="ctr" eaLnBrk="1" hangingPunct="1">
              <a:defRPr/>
            </a:pPr>
            <a:endParaRPr lang="es-GT" sz="32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3290888" y="2276475"/>
            <a:ext cx="3024187" cy="374491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MX" sz="3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MX" sz="3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INSTITUTOS</a:t>
            </a:r>
          </a:p>
          <a:p>
            <a:pPr algn="just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Básico</a:t>
            </a:r>
            <a:endParaRPr lang="es-GT" sz="3200" b="1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Telesecundaria</a:t>
            </a:r>
          </a:p>
          <a:p>
            <a:pPr algn="just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Diversificado</a:t>
            </a:r>
          </a:p>
          <a:p>
            <a:pPr algn="just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Experimental</a:t>
            </a:r>
          </a:p>
          <a:p>
            <a:pPr algn="just" eaLnBrk="1" hangingPunct="1">
              <a:defRPr/>
            </a:pPr>
            <a:r>
              <a:rPr lang="es-MX" sz="3200" b="1" dirty="0">
                <a:solidFill>
                  <a:schemeClr val="tx1"/>
                </a:solidFill>
              </a:rPr>
              <a:t>Tecnológico</a:t>
            </a:r>
          </a:p>
          <a:p>
            <a:pPr algn="just" eaLnBrk="1" hangingPunct="1">
              <a:defRPr/>
            </a:pPr>
            <a:endParaRPr lang="es-GT" sz="3200" b="1" dirty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es-GT" sz="32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s-GT" dirty="0"/>
          </a:p>
        </p:txBody>
      </p:sp>
      <p:sp>
        <p:nvSpPr>
          <p:cNvPr id="7" name="Rectángulo redondeado 6"/>
          <p:cNvSpPr/>
          <p:nvPr/>
        </p:nvSpPr>
        <p:spPr>
          <a:xfrm>
            <a:off x="6443663" y="2276475"/>
            <a:ext cx="2471737" cy="37449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MX" sz="3200" b="1" dirty="0"/>
              <a:t>OTROS</a:t>
            </a:r>
          </a:p>
          <a:p>
            <a:pPr algn="ctr" eaLnBrk="1" hangingPunct="1">
              <a:defRPr/>
            </a:pPr>
            <a:endParaRPr lang="es-MX" sz="3200" b="1" dirty="0"/>
          </a:p>
          <a:p>
            <a:pPr algn="just" eaLnBrk="1" hangingPunct="1">
              <a:defRPr/>
            </a:pPr>
            <a:r>
              <a:rPr lang="es-MX" sz="3200" b="1" dirty="0"/>
              <a:t>Bibliotecas</a:t>
            </a:r>
          </a:p>
          <a:p>
            <a:pPr algn="just" eaLnBrk="1" hangingPunct="1">
              <a:defRPr/>
            </a:pPr>
            <a:r>
              <a:rPr lang="es-MX" sz="3200" b="1" dirty="0"/>
              <a:t>Escolares</a:t>
            </a:r>
            <a:endParaRPr lang="es-GT" sz="3200" b="1" dirty="0"/>
          </a:p>
          <a:p>
            <a:pPr algn="ctr" eaLnBrk="1" hangingPunct="1">
              <a:defRPr/>
            </a:pPr>
            <a:endParaRPr lang="es-GT" sz="3200" b="1" dirty="0"/>
          </a:p>
          <a:p>
            <a:pPr algn="ctr" eaLnBrk="1" hangingPunct="1">
              <a:defRPr/>
            </a:pPr>
            <a:endParaRPr lang="es-GT" sz="3200" dirty="0"/>
          </a:p>
        </p:txBody>
      </p:sp>
      <p:pic>
        <p:nvPicPr>
          <p:cNvPr id="8" name="Picture 3" descr="C:\Users\jcermeno\Desktop\CERMEÑO\1.A. CATALOGO\LOGOTIPO OFICIAL SCEP 2018\power point 2019\PLANTILLA POWER POINT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688632"/>
            <a:ext cx="9144000" cy="1196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40574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1257</Words>
  <Application>Microsoft Office PowerPoint</Application>
  <PresentationFormat>Presentación en pantalla (4:3)</PresentationFormat>
  <Paragraphs>381</Paragraphs>
  <Slides>30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Gotham Medium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CRITERIOS DE DISTRIBUCIÓN APROBADOS POR EL CONADUR DE CODEDE A COMUDES</vt:lpstr>
      <vt:lpstr>Presentación de PowerPoint</vt:lpstr>
      <vt:lpstr>Tipo de proyectos a financiar</vt:lpstr>
      <vt:lpstr>Presentación de PowerPoint</vt:lpstr>
      <vt:lpstr> PROYECTOS DE INFRAESTRUCTURA</vt:lpstr>
      <vt:lpstr>INFRAESTRUCTURA DE FOMENTO PARA LA PRODUCCIÓN</vt:lpstr>
      <vt:lpstr> INTRODUCCIÓN Y DISTRIBUCIÓN DE SERVICIOS DE  AGUA POTABLE</vt:lpstr>
      <vt:lpstr> PROYECTOS DE ELECTRICIDAD</vt:lpstr>
      <vt:lpstr>PROYECTOS DE MANEJO DE DESECHOS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jcermeno</dc:creator>
  <cp:lastModifiedBy>Leonel Eduardo Girón Veliz</cp:lastModifiedBy>
  <cp:revision>29</cp:revision>
  <cp:lastPrinted>2019-08-29T17:33:40Z</cp:lastPrinted>
  <dcterms:created xsi:type="dcterms:W3CDTF">2019-08-19T16:27:05Z</dcterms:created>
  <dcterms:modified xsi:type="dcterms:W3CDTF">2019-08-30T14:10:57Z</dcterms:modified>
</cp:coreProperties>
</file>