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5" r:id="rId2"/>
    <p:sldId id="297" r:id="rId3"/>
    <p:sldId id="298" r:id="rId4"/>
    <p:sldId id="290" r:id="rId5"/>
    <p:sldId id="299" r:id="rId6"/>
    <p:sldId id="286" r:id="rId7"/>
    <p:sldId id="291" r:id="rId8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FB"/>
    <a:srgbClr val="DEA400"/>
    <a:srgbClr val="CC9900"/>
    <a:srgbClr val="EA5F00"/>
    <a:srgbClr val="F66400"/>
    <a:srgbClr val="217EFB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9290" autoAdjust="0"/>
  </p:normalViewPr>
  <p:slideViewPr>
    <p:cSldViewPr>
      <p:cViewPr>
        <p:scale>
          <a:sx n="100" d="100"/>
          <a:sy n="100" d="100"/>
        </p:scale>
        <p:origin x="-1452" y="-78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07661-C10C-468E-B43C-82AE8DCA7297}" type="doc">
      <dgm:prSet loTypeId="urn:microsoft.com/office/officeart/2008/layout/HexagonCluster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GT"/>
        </a:p>
      </dgm:t>
    </dgm:pt>
    <dgm:pt modelId="{C80DC32E-088F-44A8-B2B1-9807A95F15C8}">
      <dgm:prSet phldrT="[Texto]" custT="1"/>
      <dgm:spPr/>
      <dgm:t>
        <a:bodyPr/>
        <a:lstStyle/>
        <a:p>
          <a:r>
            <a:rPr lang="es-GT" sz="1900" dirty="0"/>
            <a:t>Métodos alternativos de resolución de conflictos.</a:t>
          </a:r>
        </a:p>
      </dgm:t>
    </dgm:pt>
    <dgm:pt modelId="{0FC70B47-0084-40ED-91FA-B938E076632D}" type="parTrans" cxnId="{7C36AB4A-C6F9-46AE-BE5B-8CACFFB66619}">
      <dgm:prSet/>
      <dgm:spPr/>
      <dgm:t>
        <a:bodyPr/>
        <a:lstStyle/>
        <a:p>
          <a:endParaRPr lang="es-GT"/>
        </a:p>
      </dgm:t>
    </dgm:pt>
    <dgm:pt modelId="{7F0F6E00-E267-4B8F-8FE3-08A92258FBAD}" type="sibTrans" cxnId="{7C36AB4A-C6F9-46AE-BE5B-8CACFFB6661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es-GT"/>
        </a:p>
      </dgm:t>
    </dgm:pt>
    <dgm:pt modelId="{75F4B2BF-3F3D-4FC5-81DF-10D7CB659221}">
      <dgm:prSet phldrT="[Texto]" custT="1"/>
      <dgm:spPr/>
      <dgm:t>
        <a:bodyPr/>
        <a:lstStyle/>
        <a:p>
          <a:r>
            <a:rPr lang="es-GT" sz="2000" dirty="0"/>
            <a:t>Ampliación de cobertura. </a:t>
          </a:r>
        </a:p>
      </dgm:t>
    </dgm:pt>
    <dgm:pt modelId="{6447FAA7-FA39-4055-A645-995E000ECD51}" type="parTrans" cxnId="{1FDC010D-067B-4975-8361-B7005C29B570}">
      <dgm:prSet/>
      <dgm:spPr/>
      <dgm:t>
        <a:bodyPr/>
        <a:lstStyle/>
        <a:p>
          <a:endParaRPr lang="es-GT"/>
        </a:p>
      </dgm:t>
    </dgm:pt>
    <dgm:pt modelId="{813BFD83-81DF-4C7F-970D-715DC5B9BB3B}" type="sibTrans" cxnId="{1FDC010D-067B-4975-8361-B7005C29B57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es-GT"/>
        </a:p>
      </dgm:t>
    </dgm:pt>
    <dgm:pt modelId="{66504850-0C71-411F-BE84-393CDBF62C47}">
      <dgm:prSet phldrT="[Texto]" custT="1"/>
      <dgm:spPr/>
      <dgm:t>
        <a:bodyPr/>
        <a:lstStyle/>
        <a:p>
          <a:r>
            <a:rPr lang="es-GT" sz="2000" dirty="0"/>
            <a:t>Acceso  a la justicia.</a:t>
          </a:r>
        </a:p>
      </dgm:t>
    </dgm:pt>
    <dgm:pt modelId="{B4767558-5BFC-4439-A6C8-40EBE1FB7AB1}" type="parTrans" cxnId="{4E75DA33-C510-4525-8AF7-4190618EF317}">
      <dgm:prSet/>
      <dgm:spPr/>
      <dgm:t>
        <a:bodyPr/>
        <a:lstStyle/>
        <a:p>
          <a:endParaRPr lang="es-GT"/>
        </a:p>
      </dgm:t>
    </dgm:pt>
    <dgm:pt modelId="{58D3EE7C-49A2-4C7F-9753-B031A85BBB1A}" type="sibTrans" cxnId="{4E75DA33-C510-4525-8AF7-4190618EF317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s-GT"/>
        </a:p>
      </dgm:t>
    </dgm:pt>
    <dgm:pt modelId="{34E725C2-1C7D-489A-8552-DE0EA5B758FF}" type="pres">
      <dgm:prSet presAssocID="{CA507661-C10C-468E-B43C-82AE8DCA7297}" presName="Name0" presStyleCnt="0">
        <dgm:presLayoutVars>
          <dgm:chMax val="21"/>
          <dgm:chPref val="21"/>
        </dgm:presLayoutVars>
      </dgm:prSet>
      <dgm:spPr/>
    </dgm:pt>
    <dgm:pt modelId="{3C04D54F-DD50-4248-90B1-17E848C9D0E4}" type="pres">
      <dgm:prSet presAssocID="{C80DC32E-088F-44A8-B2B1-9807A95F15C8}" presName="text1" presStyleCnt="0"/>
      <dgm:spPr/>
    </dgm:pt>
    <dgm:pt modelId="{2370FF99-FCCA-42D7-A602-BC5FFA4A6AB9}" type="pres">
      <dgm:prSet presAssocID="{C80DC32E-088F-44A8-B2B1-9807A95F15C8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22B15A2-0D77-40F3-B900-C7E60C0E1AA4}" type="pres">
      <dgm:prSet presAssocID="{C80DC32E-088F-44A8-B2B1-9807A95F15C8}" presName="textaccent1" presStyleCnt="0"/>
      <dgm:spPr/>
    </dgm:pt>
    <dgm:pt modelId="{9FF8D654-A93A-4D43-BC76-517E438EE6AF}" type="pres">
      <dgm:prSet presAssocID="{C80DC32E-088F-44A8-B2B1-9807A95F15C8}" presName="accentRepeatNode" presStyleLbl="solidAlignAcc1" presStyleIdx="0" presStyleCnt="6"/>
      <dgm:spPr/>
    </dgm:pt>
    <dgm:pt modelId="{D77161D1-DF48-4FA0-B92C-77A40E55CDBD}" type="pres">
      <dgm:prSet presAssocID="{7F0F6E00-E267-4B8F-8FE3-08A92258FBAD}" presName="image1" presStyleCnt="0"/>
      <dgm:spPr/>
    </dgm:pt>
    <dgm:pt modelId="{96060E3A-4DF1-4696-AE6D-63C5DEF6EAD1}" type="pres">
      <dgm:prSet presAssocID="{7F0F6E00-E267-4B8F-8FE3-08A92258FBAD}" presName="imageRepeatNode" presStyleLbl="alignAcc1" presStyleIdx="0" presStyleCnt="3"/>
      <dgm:spPr/>
    </dgm:pt>
    <dgm:pt modelId="{341CA377-602A-4880-82B8-3D0D5919D548}" type="pres">
      <dgm:prSet presAssocID="{7F0F6E00-E267-4B8F-8FE3-08A92258FBAD}" presName="imageaccent1" presStyleCnt="0"/>
      <dgm:spPr/>
    </dgm:pt>
    <dgm:pt modelId="{3FBC9EE9-1CC4-4325-886B-A7C68A187979}" type="pres">
      <dgm:prSet presAssocID="{7F0F6E00-E267-4B8F-8FE3-08A92258FBAD}" presName="accentRepeatNode" presStyleLbl="solidAlignAcc1" presStyleIdx="1" presStyleCnt="6"/>
      <dgm:spPr/>
    </dgm:pt>
    <dgm:pt modelId="{243A4B4D-CBAE-4190-B16B-2A7B23E75BE8}" type="pres">
      <dgm:prSet presAssocID="{75F4B2BF-3F3D-4FC5-81DF-10D7CB659221}" presName="text2" presStyleCnt="0"/>
      <dgm:spPr/>
    </dgm:pt>
    <dgm:pt modelId="{C1D7FEE1-2881-4B0F-A208-E4A820E40335}" type="pres">
      <dgm:prSet presAssocID="{75F4B2BF-3F3D-4FC5-81DF-10D7CB659221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2D8EAE2-177B-4297-BC7A-EAAF4505160F}" type="pres">
      <dgm:prSet presAssocID="{75F4B2BF-3F3D-4FC5-81DF-10D7CB659221}" presName="textaccent2" presStyleCnt="0"/>
      <dgm:spPr/>
    </dgm:pt>
    <dgm:pt modelId="{922EC68F-5133-47B3-8838-15AD6E37973F}" type="pres">
      <dgm:prSet presAssocID="{75F4B2BF-3F3D-4FC5-81DF-10D7CB659221}" presName="accentRepeatNode" presStyleLbl="solidAlignAcc1" presStyleIdx="2" presStyleCnt="6"/>
      <dgm:spPr/>
    </dgm:pt>
    <dgm:pt modelId="{97CB2DC4-2050-42CA-9EF7-8B3AB52E5E0C}" type="pres">
      <dgm:prSet presAssocID="{813BFD83-81DF-4C7F-970D-715DC5B9BB3B}" presName="image2" presStyleCnt="0"/>
      <dgm:spPr/>
    </dgm:pt>
    <dgm:pt modelId="{A3B6C2FC-5A51-47AD-AED9-4ECFBB8BE79D}" type="pres">
      <dgm:prSet presAssocID="{813BFD83-81DF-4C7F-970D-715DC5B9BB3B}" presName="imageRepeatNode" presStyleLbl="alignAcc1" presStyleIdx="1" presStyleCnt="3"/>
      <dgm:spPr/>
    </dgm:pt>
    <dgm:pt modelId="{509F22C5-A6B8-416E-9D31-EFF19B11D8D8}" type="pres">
      <dgm:prSet presAssocID="{813BFD83-81DF-4C7F-970D-715DC5B9BB3B}" presName="imageaccent2" presStyleCnt="0"/>
      <dgm:spPr/>
    </dgm:pt>
    <dgm:pt modelId="{AF5877A5-2E5B-4703-B17D-E088AFE25A4D}" type="pres">
      <dgm:prSet presAssocID="{813BFD83-81DF-4C7F-970D-715DC5B9BB3B}" presName="accentRepeatNode" presStyleLbl="solidAlignAcc1" presStyleIdx="3" presStyleCnt="6"/>
      <dgm:spPr/>
    </dgm:pt>
    <dgm:pt modelId="{F726054B-9565-4C7A-960A-870030D51B96}" type="pres">
      <dgm:prSet presAssocID="{66504850-0C71-411F-BE84-393CDBF62C47}" presName="text3" presStyleCnt="0"/>
      <dgm:spPr/>
    </dgm:pt>
    <dgm:pt modelId="{E67DCCDC-6F37-4B12-A767-966C38750428}" type="pres">
      <dgm:prSet presAssocID="{66504850-0C71-411F-BE84-393CDBF62C47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7F55AAA-5EB0-4333-84EA-FF6E25BFC467}" type="pres">
      <dgm:prSet presAssocID="{66504850-0C71-411F-BE84-393CDBF62C47}" presName="textaccent3" presStyleCnt="0"/>
      <dgm:spPr/>
    </dgm:pt>
    <dgm:pt modelId="{4C60FE0C-D5D4-4BEC-9072-4F115B56D7A7}" type="pres">
      <dgm:prSet presAssocID="{66504850-0C71-411F-BE84-393CDBF62C47}" presName="accentRepeatNode" presStyleLbl="solidAlignAcc1" presStyleIdx="4" presStyleCnt="6"/>
      <dgm:spPr/>
    </dgm:pt>
    <dgm:pt modelId="{1FA03A90-D19A-4E9D-A963-63B09D20F617}" type="pres">
      <dgm:prSet presAssocID="{58D3EE7C-49A2-4C7F-9753-B031A85BBB1A}" presName="image3" presStyleCnt="0"/>
      <dgm:spPr/>
    </dgm:pt>
    <dgm:pt modelId="{BD795969-D2F6-44D2-A6C6-55FB8BF83321}" type="pres">
      <dgm:prSet presAssocID="{58D3EE7C-49A2-4C7F-9753-B031A85BBB1A}" presName="imageRepeatNode" presStyleLbl="alignAcc1" presStyleIdx="2" presStyleCnt="3"/>
      <dgm:spPr/>
    </dgm:pt>
    <dgm:pt modelId="{A6A53C64-1F26-43C1-BF12-6972B93D1035}" type="pres">
      <dgm:prSet presAssocID="{58D3EE7C-49A2-4C7F-9753-B031A85BBB1A}" presName="imageaccent3" presStyleCnt="0"/>
      <dgm:spPr/>
    </dgm:pt>
    <dgm:pt modelId="{A2E9B3C3-A83A-4903-8C11-849FE603B054}" type="pres">
      <dgm:prSet presAssocID="{58D3EE7C-49A2-4C7F-9753-B031A85BBB1A}" presName="accentRepeatNode" presStyleLbl="solidAlignAcc1" presStyleIdx="5" presStyleCnt="6"/>
      <dgm:spPr/>
    </dgm:pt>
  </dgm:ptLst>
  <dgm:cxnLst>
    <dgm:cxn modelId="{1FDC010D-067B-4975-8361-B7005C29B570}" srcId="{CA507661-C10C-468E-B43C-82AE8DCA7297}" destId="{75F4B2BF-3F3D-4FC5-81DF-10D7CB659221}" srcOrd="1" destOrd="0" parTransId="{6447FAA7-FA39-4055-A645-995E000ECD51}" sibTransId="{813BFD83-81DF-4C7F-970D-715DC5B9BB3B}"/>
    <dgm:cxn modelId="{860EFC14-C018-4B23-B628-AA3931791DA7}" type="presOf" srcId="{75F4B2BF-3F3D-4FC5-81DF-10D7CB659221}" destId="{C1D7FEE1-2881-4B0F-A208-E4A820E40335}" srcOrd="0" destOrd="0" presId="urn:microsoft.com/office/officeart/2008/layout/HexagonCluster"/>
    <dgm:cxn modelId="{D4FE1622-7045-478A-B985-B788709C899A}" type="presOf" srcId="{66504850-0C71-411F-BE84-393CDBF62C47}" destId="{E67DCCDC-6F37-4B12-A767-966C38750428}" srcOrd="0" destOrd="0" presId="urn:microsoft.com/office/officeart/2008/layout/HexagonCluster"/>
    <dgm:cxn modelId="{4E75DA33-C510-4525-8AF7-4190618EF317}" srcId="{CA507661-C10C-468E-B43C-82AE8DCA7297}" destId="{66504850-0C71-411F-BE84-393CDBF62C47}" srcOrd="2" destOrd="0" parTransId="{B4767558-5BFC-4439-A6C8-40EBE1FB7AB1}" sibTransId="{58D3EE7C-49A2-4C7F-9753-B031A85BBB1A}"/>
    <dgm:cxn modelId="{7C36AB4A-C6F9-46AE-BE5B-8CACFFB66619}" srcId="{CA507661-C10C-468E-B43C-82AE8DCA7297}" destId="{C80DC32E-088F-44A8-B2B1-9807A95F15C8}" srcOrd="0" destOrd="0" parTransId="{0FC70B47-0084-40ED-91FA-B938E076632D}" sibTransId="{7F0F6E00-E267-4B8F-8FE3-08A92258FBAD}"/>
    <dgm:cxn modelId="{9774DD7B-BD00-4AD2-8457-82E02D36A862}" type="presOf" srcId="{58D3EE7C-49A2-4C7F-9753-B031A85BBB1A}" destId="{BD795969-D2F6-44D2-A6C6-55FB8BF83321}" srcOrd="0" destOrd="0" presId="urn:microsoft.com/office/officeart/2008/layout/HexagonCluster"/>
    <dgm:cxn modelId="{80D693A6-4D5C-4355-B751-35808EB6EE07}" type="presOf" srcId="{7F0F6E00-E267-4B8F-8FE3-08A92258FBAD}" destId="{96060E3A-4DF1-4696-AE6D-63C5DEF6EAD1}" srcOrd="0" destOrd="0" presId="urn:microsoft.com/office/officeart/2008/layout/HexagonCluster"/>
    <dgm:cxn modelId="{43061BB7-335E-46ED-8E1B-7D2F79A8AF54}" type="presOf" srcId="{CA507661-C10C-468E-B43C-82AE8DCA7297}" destId="{34E725C2-1C7D-489A-8552-DE0EA5B758FF}" srcOrd="0" destOrd="0" presId="urn:microsoft.com/office/officeart/2008/layout/HexagonCluster"/>
    <dgm:cxn modelId="{7D0CE1BF-CFBE-42BB-98FB-945BC4BCF343}" type="presOf" srcId="{813BFD83-81DF-4C7F-970D-715DC5B9BB3B}" destId="{A3B6C2FC-5A51-47AD-AED9-4ECFBB8BE79D}" srcOrd="0" destOrd="0" presId="urn:microsoft.com/office/officeart/2008/layout/HexagonCluster"/>
    <dgm:cxn modelId="{587463E0-C05C-40C9-971E-049754E1F31C}" type="presOf" srcId="{C80DC32E-088F-44A8-B2B1-9807A95F15C8}" destId="{2370FF99-FCCA-42D7-A602-BC5FFA4A6AB9}" srcOrd="0" destOrd="0" presId="urn:microsoft.com/office/officeart/2008/layout/HexagonCluster"/>
    <dgm:cxn modelId="{1E8C0093-7FB5-46B9-8CA5-C47CA1E33522}" type="presParOf" srcId="{34E725C2-1C7D-489A-8552-DE0EA5B758FF}" destId="{3C04D54F-DD50-4248-90B1-17E848C9D0E4}" srcOrd="0" destOrd="0" presId="urn:microsoft.com/office/officeart/2008/layout/HexagonCluster"/>
    <dgm:cxn modelId="{B957CB82-041A-44EE-AA36-839B1EE0C4DD}" type="presParOf" srcId="{3C04D54F-DD50-4248-90B1-17E848C9D0E4}" destId="{2370FF99-FCCA-42D7-A602-BC5FFA4A6AB9}" srcOrd="0" destOrd="0" presId="urn:microsoft.com/office/officeart/2008/layout/HexagonCluster"/>
    <dgm:cxn modelId="{71E18F4D-4FF9-4468-9454-075D1CD81EAD}" type="presParOf" srcId="{34E725C2-1C7D-489A-8552-DE0EA5B758FF}" destId="{822B15A2-0D77-40F3-B900-C7E60C0E1AA4}" srcOrd="1" destOrd="0" presId="urn:microsoft.com/office/officeart/2008/layout/HexagonCluster"/>
    <dgm:cxn modelId="{DE4AB90D-3E98-4836-AF89-60DCD674518B}" type="presParOf" srcId="{822B15A2-0D77-40F3-B900-C7E60C0E1AA4}" destId="{9FF8D654-A93A-4D43-BC76-517E438EE6AF}" srcOrd="0" destOrd="0" presId="urn:microsoft.com/office/officeart/2008/layout/HexagonCluster"/>
    <dgm:cxn modelId="{6EDADC8C-2349-4F02-B4B6-0445BA3719AC}" type="presParOf" srcId="{34E725C2-1C7D-489A-8552-DE0EA5B758FF}" destId="{D77161D1-DF48-4FA0-B92C-77A40E55CDBD}" srcOrd="2" destOrd="0" presId="urn:microsoft.com/office/officeart/2008/layout/HexagonCluster"/>
    <dgm:cxn modelId="{D09F9775-5D61-41FE-9B93-7F4496AC940C}" type="presParOf" srcId="{D77161D1-DF48-4FA0-B92C-77A40E55CDBD}" destId="{96060E3A-4DF1-4696-AE6D-63C5DEF6EAD1}" srcOrd="0" destOrd="0" presId="urn:microsoft.com/office/officeart/2008/layout/HexagonCluster"/>
    <dgm:cxn modelId="{4FE70379-5022-4DD3-AA16-53E2E7E162B3}" type="presParOf" srcId="{34E725C2-1C7D-489A-8552-DE0EA5B758FF}" destId="{341CA377-602A-4880-82B8-3D0D5919D548}" srcOrd="3" destOrd="0" presId="urn:microsoft.com/office/officeart/2008/layout/HexagonCluster"/>
    <dgm:cxn modelId="{73E3B274-68D7-45BD-89F7-3C852933999B}" type="presParOf" srcId="{341CA377-602A-4880-82B8-3D0D5919D548}" destId="{3FBC9EE9-1CC4-4325-886B-A7C68A187979}" srcOrd="0" destOrd="0" presId="urn:microsoft.com/office/officeart/2008/layout/HexagonCluster"/>
    <dgm:cxn modelId="{BFFC5A73-BEB0-4384-BEEE-B098081950C3}" type="presParOf" srcId="{34E725C2-1C7D-489A-8552-DE0EA5B758FF}" destId="{243A4B4D-CBAE-4190-B16B-2A7B23E75BE8}" srcOrd="4" destOrd="0" presId="urn:microsoft.com/office/officeart/2008/layout/HexagonCluster"/>
    <dgm:cxn modelId="{2E966D10-2642-4262-8D7D-D7CFF49CF0D4}" type="presParOf" srcId="{243A4B4D-CBAE-4190-B16B-2A7B23E75BE8}" destId="{C1D7FEE1-2881-4B0F-A208-E4A820E40335}" srcOrd="0" destOrd="0" presId="urn:microsoft.com/office/officeart/2008/layout/HexagonCluster"/>
    <dgm:cxn modelId="{0D729BC2-9784-48A5-A468-C8ADE0DD677E}" type="presParOf" srcId="{34E725C2-1C7D-489A-8552-DE0EA5B758FF}" destId="{12D8EAE2-177B-4297-BC7A-EAAF4505160F}" srcOrd="5" destOrd="0" presId="urn:microsoft.com/office/officeart/2008/layout/HexagonCluster"/>
    <dgm:cxn modelId="{D644D132-5060-4279-9EA1-0EF648039F71}" type="presParOf" srcId="{12D8EAE2-177B-4297-BC7A-EAAF4505160F}" destId="{922EC68F-5133-47B3-8838-15AD6E37973F}" srcOrd="0" destOrd="0" presId="urn:microsoft.com/office/officeart/2008/layout/HexagonCluster"/>
    <dgm:cxn modelId="{69D19F49-A0F1-4D34-8B69-87EBBAAB460E}" type="presParOf" srcId="{34E725C2-1C7D-489A-8552-DE0EA5B758FF}" destId="{97CB2DC4-2050-42CA-9EF7-8B3AB52E5E0C}" srcOrd="6" destOrd="0" presId="urn:microsoft.com/office/officeart/2008/layout/HexagonCluster"/>
    <dgm:cxn modelId="{CDC6C71D-19BC-4ADF-AB6A-D0DE6B7AF83C}" type="presParOf" srcId="{97CB2DC4-2050-42CA-9EF7-8B3AB52E5E0C}" destId="{A3B6C2FC-5A51-47AD-AED9-4ECFBB8BE79D}" srcOrd="0" destOrd="0" presId="urn:microsoft.com/office/officeart/2008/layout/HexagonCluster"/>
    <dgm:cxn modelId="{06D67F69-327F-4D63-987A-D24728D3CCD7}" type="presParOf" srcId="{34E725C2-1C7D-489A-8552-DE0EA5B758FF}" destId="{509F22C5-A6B8-416E-9D31-EFF19B11D8D8}" srcOrd="7" destOrd="0" presId="urn:microsoft.com/office/officeart/2008/layout/HexagonCluster"/>
    <dgm:cxn modelId="{A1DA1185-DBCA-410F-802E-02D48F17A978}" type="presParOf" srcId="{509F22C5-A6B8-416E-9D31-EFF19B11D8D8}" destId="{AF5877A5-2E5B-4703-B17D-E088AFE25A4D}" srcOrd="0" destOrd="0" presId="urn:microsoft.com/office/officeart/2008/layout/HexagonCluster"/>
    <dgm:cxn modelId="{07B9A6A1-C4B8-4CD2-8C4E-BAA4C85519E4}" type="presParOf" srcId="{34E725C2-1C7D-489A-8552-DE0EA5B758FF}" destId="{F726054B-9565-4C7A-960A-870030D51B96}" srcOrd="8" destOrd="0" presId="urn:microsoft.com/office/officeart/2008/layout/HexagonCluster"/>
    <dgm:cxn modelId="{8D87B963-69B3-4174-B428-21522C394E4C}" type="presParOf" srcId="{F726054B-9565-4C7A-960A-870030D51B96}" destId="{E67DCCDC-6F37-4B12-A767-966C38750428}" srcOrd="0" destOrd="0" presId="urn:microsoft.com/office/officeart/2008/layout/HexagonCluster"/>
    <dgm:cxn modelId="{C033013E-5270-44F3-BE85-E9738B353A16}" type="presParOf" srcId="{34E725C2-1C7D-489A-8552-DE0EA5B758FF}" destId="{A7F55AAA-5EB0-4333-84EA-FF6E25BFC467}" srcOrd="9" destOrd="0" presId="urn:microsoft.com/office/officeart/2008/layout/HexagonCluster"/>
    <dgm:cxn modelId="{560AE68C-AD71-40A3-9245-087DC51ECEE2}" type="presParOf" srcId="{A7F55AAA-5EB0-4333-84EA-FF6E25BFC467}" destId="{4C60FE0C-D5D4-4BEC-9072-4F115B56D7A7}" srcOrd="0" destOrd="0" presId="urn:microsoft.com/office/officeart/2008/layout/HexagonCluster"/>
    <dgm:cxn modelId="{4F46B72B-E138-4BC2-A839-FADEF831E48E}" type="presParOf" srcId="{34E725C2-1C7D-489A-8552-DE0EA5B758FF}" destId="{1FA03A90-D19A-4E9D-A963-63B09D20F617}" srcOrd="10" destOrd="0" presId="urn:microsoft.com/office/officeart/2008/layout/HexagonCluster"/>
    <dgm:cxn modelId="{14658A9C-010A-4B8A-9B9A-C4B441EA65CD}" type="presParOf" srcId="{1FA03A90-D19A-4E9D-A963-63B09D20F617}" destId="{BD795969-D2F6-44D2-A6C6-55FB8BF83321}" srcOrd="0" destOrd="0" presId="urn:microsoft.com/office/officeart/2008/layout/HexagonCluster"/>
    <dgm:cxn modelId="{A7599D70-0692-4C74-A944-F5C896B6D340}" type="presParOf" srcId="{34E725C2-1C7D-489A-8552-DE0EA5B758FF}" destId="{A6A53C64-1F26-43C1-BF12-6972B93D1035}" srcOrd="11" destOrd="0" presId="urn:microsoft.com/office/officeart/2008/layout/HexagonCluster"/>
    <dgm:cxn modelId="{38946E99-96C0-4DBE-86F4-BAB2E7309BB5}" type="presParOf" srcId="{A6A53C64-1F26-43C1-BF12-6972B93D1035}" destId="{A2E9B3C3-A83A-4903-8C11-849FE603B05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0FF99-FCCA-42D7-A602-BC5FFA4A6AB9}">
      <dsp:nvSpPr>
        <dsp:cNvPr id="0" name=""/>
        <dsp:cNvSpPr/>
      </dsp:nvSpPr>
      <dsp:spPr>
        <a:xfrm>
          <a:off x="1677743" y="2875952"/>
          <a:ext cx="1962722" cy="1692208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900" kern="1200" dirty="0"/>
            <a:t>Métodos alternativos de resolución de conflictos.</a:t>
          </a:r>
        </a:p>
      </dsp:txBody>
      <dsp:txXfrm>
        <a:off x="1982321" y="3138551"/>
        <a:ext cx="1353567" cy="1167010"/>
      </dsp:txXfrm>
    </dsp:sp>
    <dsp:sp modelId="{9FF8D654-A93A-4D43-BC76-517E438EE6AF}">
      <dsp:nvSpPr>
        <dsp:cNvPr id="0" name=""/>
        <dsp:cNvSpPr/>
      </dsp:nvSpPr>
      <dsp:spPr>
        <a:xfrm>
          <a:off x="1728732" y="3623028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060E3A-4DF1-4696-AE6D-63C5DEF6EAD1}">
      <dsp:nvSpPr>
        <dsp:cNvPr id="0" name=""/>
        <dsp:cNvSpPr/>
      </dsp:nvSpPr>
      <dsp:spPr>
        <a:xfrm>
          <a:off x="0" y="1967033"/>
          <a:ext cx="1962722" cy="169220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C9EE9-1CC4-4325-886B-A7C68A187979}">
      <dsp:nvSpPr>
        <dsp:cNvPr id="0" name=""/>
        <dsp:cNvSpPr/>
      </dsp:nvSpPr>
      <dsp:spPr>
        <a:xfrm>
          <a:off x="1336187" y="3435700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7FEE1-2881-4B0F-A208-E4A820E40335}">
      <dsp:nvSpPr>
        <dsp:cNvPr id="0" name=""/>
        <dsp:cNvSpPr/>
      </dsp:nvSpPr>
      <dsp:spPr>
        <a:xfrm>
          <a:off x="3349898" y="1946914"/>
          <a:ext cx="1962722" cy="1692208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000" kern="1200" dirty="0"/>
            <a:t>Ampliación de cobertura. </a:t>
          </a:r>
        </a:p>
      </dsp:txBody>
      <dsp:txXfrm>
        <a:off x="3654476" y="2209513"/>
        <a:ext cx="1353567" cy="1167010"/>
      </dsp:txXfrm>
    </dsp:sp>
    <dsp:sp modelId="{922EC68F-5133-47B3-8838-15AD6E37973F}">
      <dsp:nvSpPr>
        <dsp:cNvPr id="0" name=""/>
        <dsp:cNvSpPr/>
      </dsp:nvSpPr>
      <dsp:spPr>
        <a:xfrm>
          <a:off x="4691674" y="3413793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6C2FC-5A51-47AD-AED9-4ECFBB8BE79D}">
      <dsp:nvSpPr>
        <dsp:cNvPr id="0" name=""/>
        <dsp:cNvSpPr/>
      </dsp:nvSpPr>
      <dsp:spPr>
        <a:xfrm>
          <a:off x="5022053" y="2875952"/>
          <a:ext cx="1962722" cy="169220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877A5-2E5B-4703-B17D-E088AFE25A4D}">
      <dsp:nvSpPr>
        <dsp:cNvPr id="0" name=""/>
        <dsp:cNvSpPr/>
      </dsp:nvSpPr>
      <dsp:spPr>
        <a:xfrm>
          <a:off x="5073042" y="3623028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DCCDC-6F37-4B12-A767-966C38750428}">
      <dsp:nvSpPr>
        <dsp:cNvPr id="0" name=""/>
        <dsp:cNvSpPr/>
      </dsp:nvSpPr>
      <dsp:spPr>
        <a:xfrm>
          <a:off x="1677743" y="1021899"/>
          <a:ext cx="1962722" cy="1692208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000" kern="1200" dirty="0"/>
            <a:t>Acceso  a la justicia.</a:t>
          </a:r>
        </a:p>
      </dsp:txBody>
      <dsp:txXfrm>
        <a:off x="1982321" y="1284498"/>
        <a:ext cx="1353567" cy="1167010"/>
      </dsp:txXfrm>
    </dsp:sp>
    <dsp:sp modelId="{4C60FE0C-D5D4-4BEC-9072-4F115B56D7A7}">
      <dsp:nvSpPr>
        <dsp:cNvPr id="0" name=""/>
        <dsp:cNvSpPr/>
      </dsp:nvSpPr>
      <dsp:spPr>
        <a:xfrm>
          <a:off x="3008343" y="1058560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95969-D2F6-44D2-A6C6-55FB8BF83321}">
      <dsp:nvSpPr>
        <dsp:cNvPr id="0" name=""/>
        <dsp:cNvSpPr/>
      </dsp:nvSpPr>
      <dsp:spPr>
        <a:xfrm>
          <a:off x="3349898" y="97332"/>
          <a:ext cx="1962722" cy="169220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9B3C3-A83A-4903-8C11-849FE603B054}">
      <dsp:nvSpPr>
        <dsp:cNvPr id="0" name=""/>
        <dsp:cNvSpPr/>
      </dsp:nvSpPr>
      <dsp:spPr>
        <a:xfrm>
          <a:off x="3407872" y="840384"/>
          <a:ext cx="229799" cy="198057"/>
        </a:xfrm>
        <a:prstGeom prst="hexagon">
          <a:avLst>
            <a:gd name="adj" fmla="val 25000"/>
            <a:gd name="vf" fmla="val 115470"/>
          </a:avLst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FC14-6FBC-40F5-90FE-7DC8932E8E0A}" type="datetimeFigureOut">
              <a:rPr lang="es-GT" smtClean="0"/>
              <a:pPr/>
              <a:t>18/06/2019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4311-4462-4A90-92F4-D6C099AAEF60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74757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578D6DB-6798-42D2-B9AD-FC6F1C72FC30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E5EDE275-BE14-4364-AEA2-5F5667C0FD4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Autofit/>
          </a:bodyPr>
          <a:lstStyle>
            <a:lvl1pPr algn="ctr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9264BD-2108-401F-B7DD-0622C3C01D54}"/>
              </a:ext>
            </a:extLst>
          </p:cNvPr>
          <p:cNvGrpSpPr/>
          <p:nvPr userDrawn="1"/>
        </p:nvGrpSpPr>
        <p:grpSpPr>
          <a:xfrm>
            <a:off x="0" y="6794500"/>
            <a:ext cx="12192000" cy="63500"/>
            <a:chOff x="-723900" y="1040009"/>
            <a:chExt cx="5295900" cy="5219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6C5082-4997-4E65-8420-4D5D936F0708}"/>
                </a:ext>
              </a:extLst>
            </p:cNvPr>
            <p:cNvSpPr/>
            <p:nvPr userDrawn="1"/>
          </p:nvSpPr>
          <p:spPr>
            <a:xfrm>
              <a:off x="1041400" y="1040009"/>
              <a:ext cx="1765300" cy="521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85F784-DC5C-4E68-BC02-CCF2F401E203}"/>
                </a:ext>
              </a:extLst>
            </p:cNvPr>
            <p:cNvSpPr/>
            <p:nvPr userDrawn="1"/>
          </p:nvSpPr>
          <p:spPr>
            <a:xfrm>
              <a:off x="2806700" y="1040009"/>
              <a:ext cx="1765300" cy="521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61E494-C684-4E36-B355-111C9D35265A}"/>
                </a:ext>
              </a:extLst>
            </p:cNvPr>
            <p:cNvSpPr/>
            <p:nvPr userDrawn="1"/>
          </p:nvSpPr>
          <p:spPr>
            <a:xfrm>
              <a:off x="-723900" y="1040009"/>
              <a:ext cx="1765300" cy="521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6 Imagen" descr="IMG-20190425-WA0046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A7C5DF"/>
              </a:clrFrom>
              <a:clrTo>
                <a:srgbClr val="A7C5DF">
                  <a:alpha val="0"/>
                </a:srgbClr>
              </a:clrTo>
            </a:clrChange>
            <a:lum bright="54000" contrast="-63000"/>
          </a:blip>
          <a:stretch>
            <a:fillRect/>
          </a:stretch>
        </p:blipFill>
        <p:spPr>
          <a:xfrm>
            <a:off x="261764" y="116632"/>
            <a:ext cx="1234256" cy="9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9264BD-2108-401F-B7DD-0622C3C01D54}"/>
              </a:ext>
            </a:extLst>
          </p:cNvPr>
          <p:cNvGrpSpPr/>
          <p:nvPr userDrawn="1"/>
        </p:nvGrpSpPr>
        <p:grpSpPr>
          <a:xfrm>
            <a:off x="0" y="6794500"/>
            <a:ext cx="12192000" cy="63500"/>
            <a:chOff x="-723900" y="1040009"/>
            <a:chExt cx="5295900" cy="5219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6C5082-4997-4E65-8420-4D5D936F0708}"/>
                </a:ext>
              </a:extLst>
            </p:cNvPr>
            <p:cNvSpPr/>
            <p:nvPr userDrawn="1"/>
          </p:nvSpPr>
          <p:spPr>
            <a:xfrm>
              <a:off x="1041400" y="1040009"/>
              <a:ext cx="1765300" cy="521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85F784-DC5C-4E68-BC02-CCF2F401E203}"/>
                </a:ext>
              </a:extLst>
            </p:cNvPr>
            <p:cNvSpPr/>
            <p:nvPr userDrawn="1"/>
          </p:nvSpPr>
          <p:spPr>
            <a:xfrm>
              <a:off x="2806700" y="1040009"/>
              <a:ext cx="1765300" cy="521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61E494-C684-4E36-B355-111C9D35265A}"/>
                </a:ext>
              </a:extLst>
            </p:cNvPr>
            <p:cNvSpPr/>
            <p:nvPr userDrawn="1"/>
          </p:nvSpPr>
          <p:spPr>
            <a:xfrm>
              <a:off x="-723900" y="1040009"/>
              <a:ext cx="1765300" cy="521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840202-73D3-4D1E-99C4-5658A767FE1E}"/>
              </a:ext>
            </a:extLst>
          </p:cNvPr>
          <p:cNvSpPr txBox="1">
            <a:spLocks/>
          </p:cNvSpPr>
          <p:nvPr userDrawn="1"/>
        </p:nvSpPr>
        <p:spPr>
          <a:xfrm>
            <a:off x="11613495" y="6336583"/>
            <a:ext cx="350092" cy="28833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defPPr>
              <a:defRPr lang="en-US"/>
            </a:defPPr>
            <a:lvl1pPr marL="0" algn="ctr" defTabSz="1218987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80B596-281A-4010-8ADA-74D6CB3791DF}" type="slidenum">
              <a:rPr lang="en-US" sz="800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3800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938" y="260350"/>
            <a:ext cx="11664949" cy="2883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3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7513" userDrawn="1">
          <p15:clr>
            <a:srgbClr val="F26B43"/>
          </p15:clr>
        </p15:guide>
        <p15:guide id="4" pos="165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orient="horz" pos="4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 l="15000" t="8000" r="15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2566020" y="1495352"/>
            <a:ext cx="6467270" cy="2869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dirty="0"/>
          </a:p>
        </p:txBody>
      </p:sp>
      <p:sp>
        <p:nvSpPr>
          <p:cNvPr id="5" name="4 Rectángulo"/>
          <p:cNvSpPr/>
          <p:nvPr/>
        </p:nvSpPr>
        <p:spPr>
          <a:xfrm>
            <a:off x="2753242" y="1909318"/>
            <a:ext cx="6092825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GT" sz="4400" b="1" dirty="0">
                <a:solidFill>
                  <a:srgbClr val="376092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Organismo Judicial</a:t>
            </a:r>
          </a:p>
          <a:p>
            <a:pPr algn="ctr"/>
            <a:endParaRPr lang="es-GT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r>
              <a:rPr lang="es-GT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Formulación Presupuestaria </a:t>
            </a:r>
          </a:p>
          <a:p>
            <a:pPr algn="ctr"/>
            <a:r>
              <a:rPr lang="es-GT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Multianual 2020-2024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400507" y="6093296"/>
            <a:ext cx="306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18 de Junio de 2019</a:t>
            </a:r>
          </a:p>
        </p:txBody>
      </p:sp>
    </p:spTree>
    <p:extLst>
      <p:ext uri="{BB962C8B-B14F-4D97-AF65-F5344CB8AC3E}">
        <p14:creationId xmlns:p14="http://schemas.microsoft.com/office/powerpoint/2010/main" val="355172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60" y="332656"/>
            <a:ext cx="5181113" cy="522664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I. Catálogo</a:t>
            </a:r>
            <a:r>
              <a:rPr lang="es-GT" sz="2000" dirty="0"/>
              <a:t> </a:t>
            </a:r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Servicios prestados</a:t>
            </a:r>
            <a:endParaRPr lang="en-US" sz="2000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4A16D0-5A9C-4B45-A8BB-59850E859C99}"/>
              </a:ext>
            </a:extLst>
          </p:cNvPr>
          <p:cNvGrpSpPr/>
          <p:nvPr/>
        </p:nvGrpSpPr>
        <p:grpSpPr>
          <a:xfrm>
            <a:off x="3590267" y="3976995"/>
            <a:ext cx="228976" cy="228977"/>
            <a:chOff x="3398838" y="3616326"/>
            <a:chExt cx="346075" cy="346076"/>
          </a:xfrm>
        </p:grpSpPr>
        <p:sp>
          <p:nvSpPr>
            <p:cNvPr id="73" name="Rectangle 94">
              <a:extLst>
                <a:ext uri="{FF2B5EF4-FFF2-40B4-BE49-F238E27FC236}">
                  <a16:creationId xmlns:a16="http://schemas.microsoft.com/office/drawing/2014/main" id="{5E7F0A8F-8544-44A6-BCF8-0A11E695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3" y="3616326"/>
              <a:ext cx="90488" cy="34607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Rectangle 95">
              <a:extLst>
                <a:ext uri="{FF2B5EF4-FFF2-40B4-BE49-F238E27FC236}">
                  <a16:creationId xmlns:a16="http://schemas.microsoft.com/office/drawing/2014/main" id="{0A038215-BE4E-4123-8DCB-8AA85592A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51" y="3736976"/>
              <a:ext cx="90488" cy="2254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96">
              <a:extLst>
                <a:ext uri="{FF2B5EF4-FFF2-40B4-BE49-F238E27FC236}">
                  <a16:creationId xmlns:a16="http://schemas.microsoft.com/office/drawing/2014/main" id="{AFF25812-199C-45A3-BA3A-F2CB1E0A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813" y="3933826"/>
              <a:ext cx="3016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Line 97">
              <a:extLst>
                <a:ext uri="{FF2B5EF4-FFF2-40B4-BE49-F238E27FC236}">
                  <a16:creationId xmlns:a16="http://schemas.microsoft.com/office/drawing/2014/main" id="{B2A1C214-1C4A-4BE4-8B9E-2971BED0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3613" y="3646489"/>
              <a:ext cx="0" cy="1968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Rectangle 98">
              <a:extLst>
                <a:ext uri="{FF2B5EF4-FFF2-40B4-BE49-F238E27FC236}">
                  <a16:creationId xmlns:a16="http://schemas.microsoft.com/office/drawing/2014/main" id="{B8529BB1-A46D-47EB-A314-F20A5521E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6" y="3873501"/>
              <a:ext cx="30163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Line 99">
              <a:extLst>
                <a:ext uri="{FF2B5EF4-FFF2-40B4-BE49-F238E27FC236}">
                  <a16:creationId xmlns:a16="http://schemas.microsoft.com/office/drawing/2014/main" id="{1DB15AB5-7252-484C-90F8-A6B513FB9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101" y="3767139"/>
              <a:ext cx="0" cy="13652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Line 100">
              <a:extLst>
                <a:ext uri="{FF2B5EF4-FFF2-40B4-BE49-F238E27FC236}">
                  <a16:creationId xmlns:a16="http://schemas.microsoft.com/office/drawing/2014/main" id="{A7D03B7C-A6B5-4A62-AD5E-625D076C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1" y="3706814"/>
              <a:ext cx="0" cy="2111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Rectangle 101">
              <a:extLst>
                <a:ext uri="{FF2B5EF4-FFF2-40B4-BE49-F238E27FC236}">
                  <a16:creationId xmlns:a16="http://schemas.microsoft.com/office/drawing/2014/main" id="{0839DEE7-A9F5-4A8E-B729-22235939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62364"/>
              <a:ext cx="60325" cy="300038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2">
              <a:extLst>
                <a:ext uri="{FF2B5EF4-FFF2-40B4-BE49-F238E27FC236}">
                  <a16:creationId xmlns:a16="http://schemas.microsoft.com/office/drawing/2014/main" id="{CF97EB3E-8D3C-41B9-81B9-4A8166975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662364"/>
              <a:ext cx="120650" cy="300038"/>
            </a:xfrm>
            <a:custGeom>
              <a:avLst/>
              <a:gdLst>
                <a:gd name="T0" fmla="*/ 76 w 76"/>
                <a:gd name="T1" fmla="*/ 182 h 189"/>
                <a:gd name="T2" fmla="*/ 47 w 76"/>
                <a:gd name="T3" fmla="*/ 189 h 189"/>
                <a:gd name="T4" fmla="*/ 0 w 76"/>
                <a:gd name="T5" fmla="*/ 7 h 189"/>
                <a:gd name="T6" fmla="*/ 29 w 76"/>
                <a:gd name="T7" fmla="*/ 0 h 189"/>
                <a:gd name="T8" fmla="*/ 76 w 76"/>
                <a:gd name="T9" fmla="*/ 18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89">
                  <a:moveTo>
                    <a:pt x="76" y="182"/>
                  </a:moveTo>
                  <a:lnTo>
                    <a:pt x="47" y="189"/>
                  </a:lnTo>
                  <a:lnTo>
                    <a:pt x="0" y="7"/>
                  </a:lnTo>
                  <a:lnTo>
                    <a:pt x="29" y="0"/>
                  </a:lnTo>
                  <a:lnTo>
                    <a:pt x="76" y="182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4D9FFFE-2936-491C-9BB3-87379CE1F3D9}"/>
              </a:ext>
            </a:extLst>
          </p:cNvPr>
          <p:cNvGrpSpPr/>
          <p:nvPr/>
        </p:nvGrpSpPr>
        <p:grpSpPr>
          <a:xfrm>
            <a:off x="3594994" y="1071045"/>
            <a:ext cx="219523" cy="228976"/>
            <a:chOff x="2692400" y="3616326"/>
            <a:chExt cx="331788" cy="346075"/>
          </a:xfrm>
        </p:grpSpPr>
        <p:sp>
          <p:nvSpPr>
            <p:cNvPr id="86" name="Line 288">
              <a:extLst>
                <a:ext uri="{FF2B5EF4-FFF2-40B4-BE49-F238E27FC236}">
                  <a16:creationId xmlns:a16="http://schemas.microsoft.com/office/drawing/2014/main" id="{BFC32F7D-CD98-4DA0-B52F-03E7D2842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6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Line 289">
              <a:extLst>
                <a:ext uri="{FF2B5EF4-FFF2-40B4-BE49-F238E27FC236}">
                  <a16:creationId xmlns:a16="http://schemas.microsoft.com/office/drawing/2014/main" id="{78EB434B-558A-4E12-96E7-931BFF5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Line 290">
              <a:extLst>
                <a:ext uri="{FF2B5EF4-FFF2-40B4-BE49-F238E27FC236}">
                  <a16:creationId xmlns:a16="http://schemas.microsoft.com/office/drawing/2014/main" id="{01846CF2-F610-4021-8007-5962C5467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988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id="{59F13115-B0EF-4B0F-A754-648778197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0" y="3646488"/>
              <a:ext cx="331788" cy="315913"/>
            </a:xfrm>
            <a:custGeom>
              <a:avLst/>
              <a:gdLst>
                <a:gd name="T0" fmla="*/ 180 w 209"/>
                <a:gd name="T1" fmla="*/ 0 h 199"/>
                <a:gd name="T2" fmla="*/ 209 w 209"/>
                <a:gd name="T3" fmla="*/ 0 h 199"/>
                <a:gd name="T4" fmla="*/ 209 w 209"/>
                <a:gd name="T5" fmla="*/ 199 h 199"/>
                <a:gd name="T6" fmla="*/ 0 w 209"/>
                <a:gd name="T7" fmla="*/ 199 h 199"/>
                <a:gd name="T8" fmla="*/ 0 w 209"/>
                <a:gd name="T9" fmla="*/ 0 h 199"/>
                <a:gd name="T10" fmla="*/ 29 w 209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199">
                  <a:moveTo>
                    <a:pt x="180" y="0"/>
                  </a:moveTo>
                  <a:lnTo>
                    <a:pt x="209" y="0"/>
                  </a:ln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id="{3B57513A-6E04-4BBC-8284-689DD195F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76651"/>
              <a:ext cx="239713" cy="241300"/>
            </a:xfrm>
            <a:custGeom>
              <a:avLst/>
              <a:gdLst>
                <a:gd name="T0" fmla="*/ 0 w 151"/>
                <a:gd name="T1" fmla="*/ 0 h 152"/>
                <a:gd name="T2" fmla="*/ 0 w 151"/>
                <a:gd name="T3" fmla="*/ 152 h 152"/>
                <a:gd name="T4" fmla="*/ 151 w 151"/>
                <a:gd name="T5" fmla="*/ 152 h 152"/>
                <a:gd name="T6" fmla="*/ 151 w 151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52">
                  <a:moveTo>
                    <a:pt x="0" y="0"/>
                  </a:moveTo>
                  <a:lnTo>
                    <a:pt x="0" y="152"/>
                  </a:lnTo>
                  <a:lnTo>
                    <a:pt x="151" y="152"/>
                  </a:lnTo>
                  <a:lnTo>
                    <a:pt x="151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Line 293">
              <a:extLst>
                <a:ext uri="{FF2B5EF4-FFF2-40B4-BE49-F238E27FC236}">
                  <a16:creationId xmlns:a16="http://schemas.microsoft.com/office/drawing/2014/main" id="{CA049B81-680B-46CB-9B66-9C88DE2B0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Line 294">
              <a:extLst>
                <a:ext uri="{FF2B5EF4-FFF2-40B4-BE49-F238E27FC236}">
                  <a16:creationId xmlns:a16="http://schemas.microsoft.com/office/drawing/2014/main" id="{41A23FB7-57A8-41D1-B4CB-A07B33924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31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B85DED6-B069-4A37-B375-10AF5FA9F06F}"/>
              </a:ext>
            </a:extLst>
          </p:cNvPr>
          <p:cNvGrpSpPr/>
          <p:nvPr/>
        </p:nvGrpSpPr>
        <p:grpSpPr>
          <a:xfrm>
            <a:off x="11520109" y="1036343"/>
            <a:ext cx="228976" cy="228976"/>
            <a:chOff x="8447088" y="5060951"/>
            <a:chExt cx="346075" cy="346075"/>
          </a:xfrm>
        </p:grpSpPr>
        <p:sp>
          <p:nvSpPr>
            <p:cNvPr id="104" name="Freeform 365">
              <a:extLst>
                <a:ext uri="{FF2B5EF4-FFF2-40B4-BE49-F238E27FC236}">
                  <a16:creationId xmlns:a16="http://schemas.microsoft.com/office/drawing/2014/main" id="{493FE6A8-C2BF-4EF9-AD83-D92FD668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3288" y="5121276"/>
              <a:ext cx="195263" cy="150813"/>
            </a:xfrm>
            <a:custGeom>
              <a:avLst/>
              <a:gdLst>
                <a:gd name="T0" fmla="*/ 123 w 123"/>
                <a:gd name="T1" fmla="*/ 95 h 95"/>
                <a:gd name="T2" fmla="*/ 123 w 123"/>
                <a:gd name="T3" fmla="*/ 19 h 95"/>
                <a:gd name="T4" fmla="*/ 52 w 123"/>
                <a:gd name="T5" fmla="*/ 19 h 95"/>
                <a:gd name="T6" fmla="*/ 42 w 123"/>
                <a:gd name="T7" fmla="*/ 0 h 95"/>
                <a:gd name="T8" fmla="*/ 0 w 123"/>
                <a:gd name="T9" fmla="*/ 0 h 95"/>
                <a:gd name="T10" fmla="*/ 0 w 123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95">
                  <a:moveTo>
                    <a:pt x="123" y="95"/>
                  </a:moveTo>
                  <a:lnTo>
                    <a:pt x="123" y="19"/>
                  </a:ln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95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366">
              <a:extLst>
                <a:ext uri="{FF2B5EF4-FFF2-40B4-BE49-F238E27FC236}">
                  <a16:creationId xmlns:a16="http://schemas.microsoft.com/office/drawing/2014/main" id="{A02FA930-89AC-4CB8-B9ED-D53FF5249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091113"/>
              <a:ext cx="165100" cy="30163"/>
            </a:xfrm>
            <a:custGeom>
              <a:avLst/>
              <a:gdLst>
                <a:gd name="T0" fmla="*/ 104 w 104"/>
                <a:gd name="T1" fmla="*/ 19 h 19"/>
                <a:gd name="T2" fmla="*/ 52 w 104"/>
                <a:gd name="T3" fmla="*/ 19 h 19"/>
                <a:gd name="T4" fmla="*/ 43 w 104"/>
                <a:gd name="T5" fmla="*/ 0 h 19"/>
                <a:gd name="T6" fmla="*/ 0 w 1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9">
                  <a:moveTo>
                    <a:pt x="104" y="19"/>
                  </a:moveTo>
                  <a:lnTo>
                    <a:pt x="52" y="19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367">
              <a:extLst>
                <a:ext uri="{FF2B5EF4-FFF2-40B4-BE49-F238E27FC236}">
                  <a16:creationId xmlns:a16="http://schemas.microsoft.com/office/drawing/2014/main" id="{55CC26BA-27C9-44E7-AE5D-31FBC7E4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3450" y="5060951"/>
              <a:ext cx="134938" cy="30163"/>
            </a:xfrm>
            <a:custGeom>
              <a:avLst/>
              <a:gdLst>
                <a:gd name="T0" fmla="*/ 85 w 85"/>
                <a:gd name="T1" fmla="*/ 19 h 19"/>
                <a:gd name="T2" fmla="*/ 52 w 85"/>
                <a:gd name="T3" fmla="*/ 19 h 19"/>
                <a:gd name="T4" fmla="*/ 42 w 85"/>
                <a:gd name="T5" fmla="*/ 0 h 19"/>
                <a:gd name="T6" fmla="*/ 0 w 85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9">
                  <a:moveTo>
                    <a:pt x="85" y="19"/>
                  </a:move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368">
              <a:extLst>
                <a:ext uri="{FF2B5EF4-FFF2-40B4-BE49-F238E27FC236}">
                  <a16:creationId xmlns:a16="http://schemas.microsoft.com/office/drawing/2014/main" id="{E1F523BB-7165-42B8-805A-0D5ED8161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302251"/>
              <a:ext cx="346075" cy="104775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369">
              <a:extLst>
                <a:ext uri="{FF2B5EF4-FFF2-40B4-BE49-F238E27FC236}">
                  <a16:creationId xmlns:a16="http://schemas.microsoft.com/office/drawing/2014/main" id="{83AEFE35-0942-4699-ADD5-1FF2EB83F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211763"/>
              <a:ext cx="76200" cy="90488"/>
            </a:xfrm>
            <a:custGeom>
              <a:avLst/>
              <a:gdLst>
                <a:gd name="T0" fmla="*/ 0 w 48"/>
                <a:gd name="T1" fmla="*/ 57 h 57"/>
                <a:gd name="T2" fmla="*/ 33 w 48"/>
                <a:gd name="T3" fmla="*/ 0 h 57"/>
                <a:gd name="T4" fmla="*/ 48 w 48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lnTo>
                    <a:pt x="33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370">
              <a:extLst>
                <a:ext uri="{FF2B5EF4-FFF2-40B4-BE49-F238E27FC236}">
                  <a16:creationId xmlns:a16="http://schemas.microsoft.com/office/drawing/2014/main" id="{33CDBE5D-A7CA-4BA6-9B57-5101140EC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0" y="5211763"/>
              <a:ext cx="74613" cy="90488"/>
            </a:xfrm>
            <a:custGeom>
              <a:avLst/>
              <a:gdLst>
                <a:gd name="T0" fmla="*/ 0 w 47"/>
                <a:gd name="T1" fmla="*/ 0 h 57"/>
                <a:gd name="T2" fmla="*/ 14 w 47"/>
                <a:gd name="T3" fmla="*/ 0 h 57"/>
                <a:gd name="T4" fmla="*/ 47 w 4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0"/>
                  </a:moveTo>
                  <a:lnTo>
                    <a:pt x="14" y="0"/>
                  </a:lnTo>
                  <a:lnTo>
                    <a:pt x="47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371">
              <a:extLst>
                <a:ext uri="{FF2B5EF4-FFF2-40B4-BE49-F238E27FC236}">
                  <a16:creationId xmlns:a16="http://schemas.microsoft.com/office/drawing/2014/main" id="{4AC57021-72F1-4BFB-86B0-E3436964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5181601"/>
              <a:ext cx="88900" cy="90488"/>
            </a:xfrm>
            <a:custGeom>
              <a:avLst/>
              <a:gdLst>
                <a:gd name="T0" fmla="*/ 16 w 24"/>
                <a:gd name="T1" fmla="*/ 13 h 24"/>
                <a:gd name="T2" fmla="*/ 19 w 24"/>
                <a:gd name="T3" fmla="*/ 7 h 24"/>
                <a:gd name="T4" fmla="*/ 12 w 24"/>
                <a:gd name="T5" fmla="*/ 0 h 24"/>
                <a:gd name="T6" fmla="*/ 5 w 24"/>
                <a:gd name="T7" fmla="*/ 7 h 24"/>
                <a:gd name="T8" fmla="*/ 8 w 24"/>
                <a:gd name="T9" fmla="*/ 13 h 24"/>
                <a:gd name="T10" fmla="*/ 0 w 24"/>
                <a:gd name="T11" fmla="*/ 24 h 24"/>
                <a:gd name="T12" fmla="*/ 24 w 24"/>
                <a:gd name="T13" fmla="*/ 24 h 24"/>
                <a:gd name="T14" fmla="*/ 16 w 24"/>
                <a:gd name="T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4">
                  <a:moveTo>
                    <a:pt x="16" y="13"/>
                  </a:moveTo>
                  <a:cubicBezTo>
                    <a:pt x="18" y="11"/>
                    <a:pt x="19" y="9"/>
                    <a:pt x="19" y="7"/>
                  </a:cubicBezTo>
                  <a:cubicBezTo>
                    <a:pt x="19" y="3"/>
                    <a:pt x="16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5" y="9"/>
                    <a:pt x="6" y="11"/>
                    <a:pt x="8" y="13"/>
                  </a:cubicBezTo>
                  <a:cubicBezTo>
                    <a:pt x="3" y="14"/>
                    <a:pt x="0" y="17"/>
                    <a:pt x="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7"/>
                    <a:pt x="21" y="14"/>
                    <a:pt x="16" y="13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164" name="TextBox 132">
            <a:extLst>
              <a:ext uri="{FF2B5EF4-FFF2-40B4-BE49-F238E27FC236}">
                <a16:creationId xmlns:a16="http://schemas.microsoft.com/office/drawing/2014/main" id="{2EB2C6A5-F4E5-442D-B6CF-FD321B1C1E6F}"/>
              </a:ext>
            </a:extLst>
          </p:cNvPr>
          <p:cNvSpPr txBox="1"/>
          <p:nvPr/>
        </p:nvSpPr>
        <p:spPr>
          <a:xfrm>
            <a:off x="10990957" y="2212066"/>
            <a:ext cx="108187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INDIRECTOS</a:t>
            </a:r>
            <a:endParaRPr lang="en-IN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17037731"/>
              </p:ext>
            </p:extLst>
          </p:nvPr>
        </p:nvGraphicFramePr>
        <p:xfrm>
          <a:off x="333772" y="1234333"/>
          <a:ext cx="6984776" cy="4665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2" name="41 Grupo"/>
          <p:cNvGrpSpPr/>
          <p:nvPr/>
        </p:nvGrpSpPr>
        <p:grpSpPr>
          <a:xfrm>
            <a:off x="8527367" y="786770"/>
            <a:ext cx="3545465" cy="553998"/>
            <a:chOff x="9957480" y="5044068"/>
            <a:chExt cx="3545465" cy="553998"/>
          </a:xfrm>
        </p:grpSpPr>
        <p:grpSp>
          <p:nvGrpSpPr>
            <p:cNvPr id="43" name="Group 3">
              <a:extLst>
                <a:ext uri="{FF2B5EF4-FFF2-40B4-BE49-F238E27FC236}">
                  <a16:creationId xmlns:a16="http://schemas.microsoft.com/office/drawing/2014/main" id="{DB3D41A9-A874-4198-92E2-BF9FFA2BEB4C}"/>
                </a:ext>
              </a:extLst>
            </p:cNvPr>
            <p:cNvGrpSpPr/>
            <p:nvPr/>
          </p:nvGrpSpPr>
          <p:grpSpPr>
            <a:xfrm>
              <a:off x="9957480" y="5044187"/>
              <a:ext cx="531730" cy="531730"/>
              <a:chOff x="1060566" y="1943691"/>
              <a:chExt cx="531730" cy="531730"/>
            </a:xfrm>
          </p:grpSpPr>
          <p:sp>
            <p:nvSpPr>
              <p:cNvPr id="45" name="Oval 193">
                <a:extLst>
                  <a:ext uri="{FF2B5EF4-FFF2-40B4-BE49-F238E27FC236}">
                    <a16:creationId xmlns:a16="http://schemas.microsoft.com/office/drawing/2014/main" id="{6AB737CD-69F1-4F41-A636-435FC3EB25C0}"/>
                  </a:ext>
                </a:extLst>
              </p:cNvPr>
              <p:cNvSpPr/>
              <p:nvPr/>
            </p:nvSpPr>
            <p:spPr>
              <a:xfrm>
                <a:off x="1060566" y="1943691"/>
                <a:ext cx="531730" cy="53173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46" name="Group 194">
                <a:extLst>
                  <a:ext uri="{FF2B5EF4-FFF2-40B4-BE49-F238E27FC236}">
                    <a16:creationId xmlns:a16="http://schemas.microsoft.com/office/drawing/2014/main" id="{58CF0266-3813-4A5C-93C7-7C7A51683CAE}"/>
                  </a:ext>
                </a:extLst>
              </p:cNvPr>
              <p:cNvGrpSpPr/>
              <p:nvPr/>
            </p:nvGrpSpPr>
            <p:grpSpPr>
              <a:xfrm>
                <a:off x="1211844" y="2078944"/>
                <a:ext cx="279100" cy="261224"/>
                <a:chOff x="765175" y="1228726"/>
                <a:chExt cx="5205413" cy="4872038"/>
              </a:xfrm>
              <a:solidFill>
                <a:schemeClr val="bg1"/>
              </a:solidFill>
            </p:grpSpPr>
            <p:sp>
              <p:nvSpPr>
                <p:cNvPr id="47" name="Freeform 6">
                  <a:extLst>
                    <a:ext uri="{FF2B5EF4-FFF2-40B4-BE49-F238E27FC236}">
                      <a16:creationId xmlns:a16="http://schemas.microsoft.com/office/drawing/2014/main" id="{68F53266-562F-460E-BA12-BE60306913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7963" y="2330451"/>
                  <a:ext cx="2419350" cy="304800"/>
                </a:xfrm>
                <a:custGeom>
                  <a:avLst/>
                  <a:gdLst>
                    <a:gd name="T0" fmla="*/ 191 w 3049"/>
                    <a:gd name="T1" fmla="*/ 0 h 383"/>
                    <a:gd name="T2" fmla="*/ 2858 w 3049"/>
                    <a:gd name="T3" fmla="*/ 0 h 383"/>
                    <a:gd name="T4" fmla="*/ 2901 w 3049"/>
                    <a:gd name="T5" fmla="*/ 6 h 383"/>
                    <a:gd name="T6" fmla="*/ 2941 w 3049"/>
                    <a:gd name="T7" fmla="*/ 20 h 383"/>
                    <a:gd name="T8" fmla="*/ 2977 w 3049"/>
                    <a:gd name="T9" fmla="*/ 42 h 383"/>
                    <a:gd name="T10" fmla="*/ 3007 w 3049"/>
                    <a:gd name="T11" fmla="*/ 71 h 383"/>
                    <a:gd name="T12" fmla="*/ 3029 w 3049"/>
                    <a:gd name="T13" fmla="*/ 107 h 383"/>
                    <a:gd name="T14" fmla="*/ 3045 w 3049"/>
                    <a:gd name="T15" fmla="*/ 147 h 383"/>
                    <a:gd name="T16" fmla="*/ 3049 w 3049"/>
                    <a:gd name="T17" fmla="*/ 191 h 383"/>
                    <a:gd name="T18" fmla="*/ 3045 w 3049"/>
                    <a:gd name="T19" fmla="*/ 236 h 383"/>
                    <a:gd name="T20" fmla="*/ 3029 w 3049"/>
                    <a:gd name="T21" fmla="*/ 276 h 383"/>
                    <a:gd name="T22" fmla="*/ 3007 w 3049"/>
                    <a:gd name="T23" fmla="*/ 312 h 383"/>
                    <a:gd name="T24" fmla="*/ 2977 w 3049"/>
                    <a:gd name="T25" fmla="*/ 340 h 383"/>
                    <a:gd name="T26" fmla="*/ 2941 w 3049"/>
                    <a:gd name="T27" fmla="*/ 364 h 383"/>
                    <a:gd name="T28" fmla="*/ 2901 w 3049"/>
                    <a:gd name="T29" fmla="*/ 378 h 383"/>
                    <a:gd name="T30" fmla="*/ 2858 w 3049"/>
                    <a:gd name="T31" fmla="*/ 383 h 383"/>
                    <a:gd name="T32" fmla="*/ 191 w 3049"/>
                    <a:gd name="T33" fmla="*/ 383 h 383"/>
                    <a:gd name="T34" fmla="*/ 148 w 3049"/>
                    <a:gd name="T35" fmla="*/ 378 h 383"/>
                    <a:gd name="T36" fmla="*/ 106 w 3049"/>
                    <a:gd name="T37" fmla="*/ 364 h 383"/>
                    <a:gd name="T38" fmla="*/ 70 w 3049"/>
                    <a:gd name="T39" fmla="*/ 340 h 383"/>
                    <a:gd name="T40" fmla="*/ 42 w 3049"/>
                    <a:gd name="T41" fmla="*/ 312 h 383"/>
                    <a:gd name="T42" fmla="*/ 18 w 3049"/>
                    <a:gd name="T43" fmla="*/ 276 h 383"/>
                    <a:gd name="T44" fmla="*/ 4 w 3049"/>
                    <a:gd name="T45" fmla="*/ 236 h 383"/>
                    <a:gd name="T46" fmla="*/ 0 w 3049"/>
                    <a:gd name="T47" fmla="*/ 191 h 383"/>
                    <a:gd name="T48" fmla="*/ 4 w 3049"/>
                    <a:gd name="T49" fmla="*/ 147 h 383"/>
                    <a:gd name="T50" fmla="*/ 18 w 3049"/>
                    <a:gd name="T51" fmla="*/ 107 h 383"/>
                    <a:gd name="T52" fmla="*/ 42 w 3049"/>
                    <a:gd name="T53" fmla="*/ 71 h 383"/>
                    <a:gd name="T54" fmla="*/ 70 w 3049"/>
                    <a:gd name="T55" fmla="*/ 42 h 383"/>
                    <a:gd name="T56" fmla="*/ 106 w 3049"/>
                    <a:gd name="T57" fmla="*/ 20 h 383"/>
                    <a:gd name="T58" fmla="*/ 148 w 3049"/>
                    <a:gd name="T59" fmla="*/ 6 h 383"/>
                    <a:gd name="T60" fmla="*/ 191 w 3049"/>
                    <a:gd name="T61" fmla="*/ 0 h 3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3049" h="383">
                      <a:moveTo>
                        <a:pt x="191" y="0"/>
                      </a:moveTo>
                      <a:lnTo>
                        <a:pt x="2858" y="0"/>
                      </a:lnTo>
                      <a:lnTo>
                        <a:pt x="2901" y="6"/>
                      </a:lnTo>
                      <a:lnTo>
                        <a:pt x="2941" y="20"/>
                      </a:lnTo>
                      <a:lnTo>
                        <a:pt x="2977" y="42"/>
                      </a:lnTo>
                      <a:lnTo>
                        <a:pt x="3007" y="71"/>
                      </a:lnTo>
                      <a:lnTo>
                        <a:pt x="3029" y="107"/>
                      </a:lnTo>
                      <a:lnTo>
                        <a:pt x="3045" y="147"/>
                      </a:lnTo>
                      <a:lnTo>
                        <a:pt x="3049" y="191"/>
                      </a:lnTo>
                      <a:lnTo>
                        <a:pt x="3045" y="236"/>
                      </a:lnTo>
                      <a:lnTo>
                        <a:pt x="3029" y="276"/>
                      </a:lnTo>
                      <a:lnTo>
                        <a:pt x="3007" y="312"/>
                      </a:lnTo>
                      <a:lnTo>
                        <a:pt x="2977" y="340"/>
                      </a:lnTo>
                      <a:lnTo>
                        <a:pt x="2941" y="364"/>
                      </a:lnTo>
                      <a:lnTo>
                        <a:pt x="2901" y="378"/>
                      </a:lnTo>
                      <a:lnTo>
                        <a:pt x="2858" y="383"/>
                      </a:lnTo>
                      <a:lnTo>
                        <a:pt x="191" y="383"/>
                      </a:lnTo>
                      <a:lnTo>
                        <a:pt x="148" y="378"/>
                      </a:lnTo>
                      <a:lnTo>
                        <a:pt x="106" y="364"/>
                      </a:lnTo>
                      <a:lnTo>
                        <a:pt x="70" y="340"/>
                      </a:lnTo>
                      <a:lnTo>
                        <a:pt x="42" y="312"/>
                      </a:lnTo>
                      <a:lnTo>
                        <a:pt x="18" y="276"/>
                      </a:lnTo>
                      <a:lnTo>
                        <a:pt x="4" y="236"/>
                      </a:lnTo>
                      <a:lnTo>
                        <a:pt x="0" y="191"/>
                      </a:lnTo>
                      <a:lnTo>
                        <a:pt x="4" y="147"/>
                      </a:lnTo>
                      <a:lnTo>
                        <a:pt x="18" y="107"/>
                      </a:lnTo>
                      <a:lnTo>
                        <a:pt x="42" y="71"/>
                      </a:lnTo>
                      <a:lnTo>
                        <a:pt x="70" y="42"/>
                      </a:lnTo>
                      <a:lnTo>
                        <a:pt x="106" y="20"/>
                      </a:lnTo>
                      <a:lnTo>
                        <a:pt x="148" y="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  <p:sp>
              <p:nvSpPr>
                <p:cNvPr id="48" name="Freeform 7">
                  <a:extLst>
                    <a:ext uri="{FF2B5EF4-FFF2-40B4-BE49-F238E27FC236}">
                      <a16:creationId xmlns:a16="http://schemas.microsoft.com/office/drawing/2014/main" id="{DA1BCFC9-EC7F-4775-84A4-3547B780E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7963" y="2851151"/>
                  <a:ext cx="2419350" cy="304800"/>
                </a:xfrm>
                <a:custGeom>
                  <a:avLst/>
                  <a:gdLst>
                    <a:gd name="T0" fmla="*/ 191 w 3049"/>
                    <a:gd name="T1" fmla="*/ 0 h 383"/>
                    <a:gd name="T2" fmla="*/ 2858 w 3049"/>
                    <a:gd name="T3" fmla="*/ 0 h 383"/>
                    <a:gd name="T4" fmla="*/ 2901 w 3049"/>
                    <a:gd name="T5" fmla="*/ 6 h 383"/>
                    <a:gd name="T6" fmla="*/ 2941 w 3049"/>
                    <a:gd name="T7" fmla="*/ 20 h 383"/>
                    <a:gd name="T8" fmla="*/ 2977 w 3049"/>
                    <a:gd name="T9" fmla="*/ 43 h 383"/>
                    <a:gd name="T10" fmla="*/ 3007 w 3049"/>
                    <a:gd name="T11" fmla="*/ 71 h 383"/>
                    <a:gd name="T12" fmla="*/ 3029 w 3049"/>
                    <a:gd name="T13" fmla="*/ 107 h 383"/>
                    <a:gd name="T14" fmla="*/ 3045 w 3049"/>
                    <a:gd name="T15" fmla="*/ 149 h 383"/>
                    <a:gd name="T16" fmla="*/ 3049 w 3049"/>
                    <a:gd name="T17" fmla="*/ 192 h 383"/>
                    <a:gd name="T18" fmla="*/ 3045 w 3049"/>
                    <a:gd name="T19" fmla="*/ 236 h 383"/>
                    <a:gd name="T20" fmla="*/ 3029 w 3049"/>
                    <a:gd name="T21" fmla="*/ 276 h 383"/>
                    <a:gd name="T22" fmla="*/ 3007 w 3049"/>
                    <a:gd name="T23" fmla="*/ 312 h 383"/>
                    <a:gd name="T24" fmla="*/ 2977 w 3049"/>
                    <a:gd name="T25" fmla="*/ 341 h 383"/>
                    <a:gd name="T26" fmla="*/ 2941 w 3049"/>
                    <a:gd name="T27" fmla="*/ 363 h 383"/>
                    <a:gd name="T28" fmla="*/ 2901 w 3049"/>
                    <a:gd name="T29" fmla="*/ 377 h 383"/>
                    <a:gd name="T30" fmla="*/ 2858 w 3049"/>
                    <a:gd name="T31" fmla="*/ 383 h 383"/>
                    <a:gd name="T32" fmla="*/ 191 w 3049"/>
                    <a:gd name="T33" fmla="*/ 383 h 383"/>
                    <a:gd name="T34" fmla="*/ 148 w 3049"/>
                    <a:gd name="T35" fmla="*/ 377 h 383"/>
                    <a:gd name="T36" fmla="*/ 106 w 3049"/>
                    <a:gd name="T37" fmla="*/ 363 h 383"/>
                    <a:gd name="T38" fmla="*/ 70 w 3049"/>
                    <a:gd name="T39" fmla="*/ 341 h 383"/>
                    <a:gd name="T40" fmla="*/ 42 w 3049"/>
                    <a:gd name="T41" fmla="*/ 312 h 383"/>
                    <a:gd name="T42" fmla="*/ 18 w 3049"/>
                    <a:gd name="T43" fmla="*/ 276 h 383"/>
                    <a:gd name="T44" fmla="*/ 4 w 3049"/>
                    <a:gd name="T45" fmla="*/ 236 h 383"/>
                    <a:gd name="T46" fmla="*/ 0 w 3049"/>
                    <a:gd name="T47" fmla="*/ 192 h 383"/>
                    <a:gd name="T48" fmla="*/ 4 w 3049"/>
                    <a:gd name="T49" fmla="*/ 149 h 383"/>
                    <a:gd name="T50" fmla="*/ 18 w 3049"/>
                    <a:gd name="T51" fmla="*/ 107 h 383"/>
                    <a:gd name="T52" fmla="*/ 42 w 3049"/>
                    <a:gd name="T53" fmla="*/ 71 h 383"/>
                    <a:gd name="T54" fmla="*/ 70 w 3049"/>
                    <a:gd name="T55" fmla="*/ 43 h 383"/>
                    <a:gd name="T56" fmla="*/ 106 w 3049"/>
                    <a:gd name="T57" fmla="*/ 20 h 383"/>
                    <a:gd name="T58" fmla="*/ 148 w 3049"/>
                    <a:gd name="T59" fmla="*/ 6 h 383"/>
                    <a:gd name="T60" fmla="*/ 191 w 3049"/>
                    <a:gd name="T61" fmla="*/ 0 h 3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3049" h="383">
                      <a:moveTo>
                        <a:pt x="191" y="0"/>
                      </a:moveTo>
                      <a:lnTo>
                        <a:pt x="2858" y="0"/>
                      </a:lnTo>
                      <a:lnTo>
                        <a:pt x="2901" y="6"/>
                      </a:lnTo>
                      <a:lnTo>
                        <a:pt x="2941" y="20"/>
                      </a:lnTo>
                      <a:lnTo>
                        <a:pt x="2977" y="43"/>
                      </a:lnTo>
                      <a:lnTo>
                        <a:pt x="3007" y="71"/>
                      </a:lnTo>
                      <a:lnTo>
                        <a:pt x="3029" y="107"/>
                      </a:lnTo>
                      <a:lnTo>
                        <a:pt x="3045" y="149"/>
                      </a:lnTo>
                      <a:lnTo>
                        <a:pt x="3049" y="192"/>
                      </a:lnTo>
                      <a:lnTo>
                        <a:pt x="3045" y="236"/>
                      </a:lnTo>
                      <a:lnTo>
                        <a:pt x="3029" y="276"/>
                      </a:lnTo>
                      <a:lnTo>
                        <a:pt x="3007" y="312"/>
                      </a:lnTo>
                      <a:lnTo>
                        <a:pt x="2977" y="341"/>
                      </a:lnTo>
                      <a:lnTo>
                        <a:pt x="2941" y="363"/>
                      </a:lnTo>
                      <a:lnTo>
                        <a:pt x="2901" y="377"/>
                      </a:lnTo>
                      <a:lnTo>
                        <a:pt x="2858" y="383"/>
                      </a:lnTo>
                      <a:lnTo>
                        <a:pt x="191" y="383"/>
                      </a:lnTo>
                      <a:lnTo>
                        <a:pt x="148" y="377"/>
                      </a:lnTo>
                      <a:lnTo>
                        <a:pt x="106" y="363"/>
                      </a:lnTo>
                      <a:lnTo>
                        <a:pt x="70" y="341"/>
                      </a:lnTo>
                      <a:lnTo>
                        <a:pt x="42" y="312"/>
                      </a:lnTo>
                      <a:lnTo>
                        <a:pt x="18" y="276"/>
                      </a:lnTo>
                      <a:lnTo>
                        <a:pt x="4" y="236"/>
                      </a:lnTo>
                      <a:lnTo>
                        <a:pt x="0" y="192"/>
                      </a:lnTo>
                      <a:lnTo>
                        <a:pt x="4" y="149"/>
                      </a:lnTo>
                      <a:lnTo>
                        <a:pt x="18" y="107"/>
                      </a:lnTo>
                      <a:lnTo>
                        <a:pt x="42" y="71"/>
                      </a:lnTo>
                      <a:lnTo>
                        <a:pt x="70" y="43"/>
                      </a:lnTo>
                      <a:lnTo>
                        <a:pt x="106" y="20"/>
                      </a:lnTo>
                      <a:lnTo>
                        <a:pt x="148" y="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  <p:sp>
              <p:nvSpPr>
                <p:cNvPr id="49" name="Freeform 8">
                  <a:extLst>
                    <a:ext uri="{FF2B5EF4-FFF2-40B4-BE49-F238E27FC236}">
                      <a16:creationId xmlns:a16="http://schemas.microsoft.com/office/drawing/2014/main" id="{2B695D25-3F05-45E5-83CA-79B45A60A4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7963" y="4935538"/>
                  <a:ext cx="1422400" cy="303213"/>
                </a:xfrm>
                <a:custGeom>
                  <a:avLst/>
                  <a:gdLst>
                    <a:gd name="T0" fmla="*/ 191 w 1793"/>
                    <a:gd name="T1" fmla="*/ 0 h 381"/>
                    <a:gd name="T2" fmla="*/ 1602 w 1793"/>
                    <a:gd name="T3" fmla="*/ 0 h 381"/>
                    <a:gd name="T4" fmla="*/ 1646 w 1793"/>
                    <a:gd name="T5" fmla="*/ 6 h 381"/>
                    <a:gd name="T6" fmla="*/ 1686 w 1793"/>
                    <a:gd name="T7" fmla="*/ 20 h 381"/>
                    <a:gd name="T8" fmla="*/ 1721 w 1793"/>
                    <a:gd name="T9" fmla="*/ 41 h 381"/>
                    <a:gd name="T10" fmla="*/ 1751 w 1793"/>
                    <a:gd name="T11" fmla="*/ 71 h 381"/>
                    <a:gd name="T12" fmla="*/ 1773 w 1793"/>
                    <a:gd name="T13" fmla="*/ 107 h 381"/>
                    <a:gd name="T14" fmla="*/ 1787 w 1793"/>
                    <a:gd name="T15" fmla="*/ 147 h 381"/>
                    <a:gd name="T16" fmla="*/ 1793 w 1793"/>
                    <a:gd name="T17" fmla="*/ 190 h 381"/>
                    <a:gd name="T18" fmla="*/ 1787 w 1793"/>
                    <a:gd name="T19" fmla="*/ 234 h 381"/>
                    <a:gd name="T20" fmla="*/ 1773 w 1793"/>
                    <a:gd name="T21" fmla="*/ 274 h 381"/>
                    <a:gd name="T22" fmla="*/ 1751 w 1793"/>
                    <a:gd name="T23" fmla="*/ 310 h 381"/>
                    <a:gd name="T24" fmla="*/ 1721 w 1793"/>
                    <a:gd name="T25" fmla="*/ 339 h 381"/>
                    <a:gd name="T26" fmla="*/ 1686 w 1793"/>
                    <a:gd name="T27" fmla="*/ 361 h 381"/>
                    <a:gd name="T28" fmla="*/ 1646 w 1793"/>
                    <a:gd name="T29" fmla="*/ 377 h 381"/>
                    <a:gd name="T30" fmla="*/ 1602 w 1793"/>
                    <a:gd name="T31" fmla="*/ 381 h 381"/>
                    <a:gd name="T32" fmla="*/ 191 w 1793"/>
                    <a:gd name="T33" fmla="*/ 381 h 381"/>
                    <a:gd name="T34" fmla="*/ 148 w 1793"/>
                    <a:gd name="T35" fmla="*/ 377 h 381"/>
                    <a:gd name="T36" fmla="*/ 106 w 1793"/>
                    <a:gd name="T37" fmla="*/ 361 h 381"/>
                    <a:gd name="T38" fmla="*/ 70 w 1793"/>
                    <a:gd name="T39" fmla="*/ 339 h 381"/>
                    <a:gd name="T40" fmla="*/ 42 w 1793"/>
                    <a:gd name="T41" fmla="*/ 310 h 381"/>
                    <a:gd name="T42" fmla="*/ 18 w 1793"/>
                    <a:gd name="T43" fmla="*/ 274 h 381"/>
                    <a:gd name="T44" fmla="*/ 4 w 1793"/>
                    <a:gd name="T45" fmla="*/ 234 h 381"/>
                    <a:gd name="T46" fmla="*/ 0 w 1793"/>
                    <a:gd name="T47" fmla="*/ 190 h 381"/>
                    <a:gd name="T48" fmla="*/ 4 w 1793"/>
                    <a:gd name="T49" fmla="*/ 147 h 381"/>
                    <a:gd name="T50" fmla="*/ 18 w 1793"/>
                    <a:gd name="T51" fmla="*/ 107 h 381"/>
                    <a:gd name="T52" fmla="*/ 42 w 1793"/>
                    <a:gd name="T53" fmla="*/ 71 h 381"/>
                    <a:gd name="T54" fmla="*/ 70 w 1793"/>
                    <a:gd name="T55" fmla="*/ 41 h 381"/>
                    <a:gd name="T56" fmla="*/ 106 w 1793"/>
                    <a:gd name="T57" fmla="*/ 20 h 381"/>
                    <a:gd name="T58" fmla="*/ 148 w 1793"/>
                    <a:gd name="T59" fmla="*/ 6 h 381"/>
                    <a:gd name="T60" fmla="*/ 191 w 1793"/>
                    <a:gd name="T61" fmla="*/ 0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793" h="381">
                      <a:moveTo>
                        <a:pt x="191" y="0"/>
                      </a:moveTo>
                      <a:lnTo>
                        <a:pt x="1602" y="0"/>
                      </a:lnTo>
                      <a:lnTo>
                        <a:pt x="1646" y="6"/>
                      </a:lnTo>
                      <a:lnTo>
                        <a:pt x="1686" y="20"/>
                      </a:lnTo>
                      <a:lnTo>
                        <a:pt x="1721" y="41"/>
                      </a:lnTo>
                      <a:lnTo>
                        <a:pt x="1751" y="71"/>
                      </a:lnTo>
                      <a:lnTo>
                        <a:pt x="1773" y="107"/>
                      </a:lnTo>
                      <a:lnTo>
                        <a:pt x="1787" y="147"/>
                      </a:lnTo>
                      <a:lnTo>
                        <a:pt x="1793" y="190"/>
                      </a:lnTo>
                      <a:lnTo>
                        <a:pt x="1787" y="234"/>
                      </a:lnTo>
                      <a:lnTo>
                        <a:pt x="1773" y="274"/>
                      </a:lnTo>
                      <a:lnTo>
                        <a:pt x="1751" y="310"/>
                      </a:lnTo>
                      <a:lnTo>
                        <a:pt x="1721" y="339"/>
                      </a:lnTo>
                      <a:lnTo>
                        <a:pt x="1686" y="361"/>
                      </a:lnTo>
                      <a:lnTo>
                        <a:pt x="1646" y="377"/>
                      </a:lnTo>
                      <a:lnTo>
                        <a:pt x="1602" y="381"/>
                      </a:lnTo>
                      <a:lnTo>
                        <a:pt x="191" y="381"/>
                      </a:lnTo>
                      <a:lnTo>
                        <a:pt x="148" y="377"/>
                      </a:lnTo>
                      <a:lnTo>
                        <a:pt x="106" y="361"/>
                      </a:lnTo>
                      <a:lnTo>
                        <a:pt x="70" y="339"/>
                      </a:lnTo>
                      <a:lnTo>
                        <a:pt x="42" y="310"/>
                      </a:lnTo>
                      <a:lnTo>
                        <a:pt x="18" y="274"/>
                      </a:lnTo>
                      <a:lnTo>
                        <a:pt x="4" y="234"/>
                      </a:lnTo>
                      <a:lnTo>
                        <a:pt x="0" y="190"/>
                      </a:lnTo>
                      <a:lnTo>
                        <a:pt x="4" y="147"/>
                      </a:lnTo>
                      <a:lnTo>
                        <a:pt x="18" y="107"/>
                      </a:lnTo>
                      <a:lnTo>
                        <a:pt x="42" y="71"/>
                      </a:lnTo>
                      <a:lnTo>
                        <a:pt x="70" y="41"/>
                      </a:lnTo>
                      <a:lnTo>
                        <a:pt x="106" y="20"/>
                      </a:lnTo>
                      <a:lnTo>
                        <a:pt x="148" y="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  <p:sp>
              <p:nvSpPr>
                <p:cNvPr id="50" name="Freeform 9">
                  <a:extLst>
                    <a:ext uri="{FF2B5EF4-FFF2-40B4-BE49-F238E27FC236}">
                      <a16:creationId xmlns:a16="http://schemas.microsoft.com/office/drawing/2014/main" id="{E796B5FD-7A81-47A2-84AD-B91A05387F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5175" y="1228726"/>
                  <a:ext cx="5205413" cy="4872038"/>
                </a:xfrm>
                <a:custGeom>
                  <a:avLst/>
                  <a:gdLst>
                    <a:gd name="T0" fmla="*/ 3681 w 6558"/>
                    <a:gd name="T1" fmla="*/ 4366 h 6138"/>
                    <a:gd name="T2" fmla="*/ 5597 w 6558"/>
                    <a:gd name="T3" fmla="*/ 910 h 6138"/>
                    <a:gd name="T4" fmla="*/ 4282 w 6558"/>
                    <a:gd name="T5" fmla="*/ 5757 h 6138"/>
                    <a:gd name="T6" fmla="*/ 4268 w 6558"/>
                    <a:gd name="T7" fmla="*/ 4376 h 6138"/>
                    <a:gd name="T8" fmla="*/ 3426 w 6558"/>
                    <a:gd name="T9" fmla="*/ 5047 h 6138"/>
                    <a:gd name="T10" fmla="*/ 3317 w 6558"/>
                    <a:gd name="T11" fmla="*/ 5039 h 6138"/>
                    <a:gd name="T12" fmla="*/ 3227 w 6558"/>
                    <a:gd name="T13" fmla="*/ 4972 h 6138"/>
                    <a:gd name="T14" fmla="*/ 3191 w 6558"/>
                    <a:gd name="T15" fmla="*/ 4862 h 6138"/>
                    <a:gd name="T16" fmla="*/ 1088 w 6558"/>
                    <a:gd name="T17" fmla="*/ 4395 h 6138"/>
                    <a:gd name="T18" fmla="*/ 967 w 6558"/>
                    <a:gd name="T19" fmla="*/ 4354 h 6138"/>
                    <a:gd name="T20" fmla="*/ 901 w 6558"/>
                    <a:gd name="T21" fmla="*/ 4248 h 6138"/>
                    <a:gd name="T22" fmla="*/ 915 w 6558"/>
                    <a:gd name="T23" fmla="*/ 4121 h 6138"/>
                    <a:gd name="T24" fmla="*/ 1003 w 6558"/>
                    <a:gd name="T25" fmla="*/ 4034 h 6138"/>
                    <a:gd name="T26" fmla="*/ 3363 w 6558"/>
                    <a:gd name="T27" fmla="*/ 4014 h 6138"/>
                    <a:gd name="T28" fmla="*/ 3418 w 6558"/>
                    <a:gd name="T29" fmla="*/ 3793 h 6138"/>
                    <a:gd name="T30" fmla="*/ 1045 w 6558"/>
                    <a:gd name="T31" fmla="*/ 3734 h 6138"/>
                    <a:gd name="T32" fmla="*/ 939 w 6558"/>
                    <a:gd name="T33" fmla="*/ 3668 h 6138"/>
                    <a:gd name="T34" fmla="*/ 897 w 6558"/>
                    <a:gd name="T35" fmla="*/ 3549 h 6138"/>
                    <a:gd name="T36" fmla="*/ 939 w 6558"/>
                    <a:gd name="T37" fmla="*/ 3430 h 6138"/>
                    <a:gd name="T38" fmla="*/ 1045 w 6558"/>
                    <a:gd name="T39" fmla="*/ 3362 h 6138"/>
                    <a:gd name="T40" fmla="*/ 3868 w 6558"/>
                    <a:gd name="T41" fmla="*/ 3046 h 6138"/>
                    <a:gd name="T42" fmla="*/ 3755 w 6558"/>
                    <a:gd name="T43" fmla="*/ 3084 h 6138"/>
                    <a:gd name="T44" fmla="*/ 1003 w 6558"/>
                    <a:gd name="T45" fmla="*/ 3064 h 6138"/>
                    <a:gd name="T46" fmla="*/ 915 w 6558"/>
                    <a:gd name="T47" fmla="*/ 2977 h 6138"/>
                    <a:gd name="T48" fmla="*/ 901 w 6558"/>
                    <a:gd name="T49" fmla="*/ 2849 h 6138"/>
                    <a:gd name="T50" fmla="*/ 967 w 6558"/>
                    <a:gd name="T51" fmla="*/ 2744 h 6138"/>
                    <a:gd name="T52" fmla="*/ 1088 w 6558"/>
                    <a:gd name="T53" fmla="*/ 2702 h 6138"/>
                    <a:gd name="T54" fmla="*/ 3838 w 6558"/>
                    <a:gd name="T55" fmla="*/ 2720 h 6138"/>
                    <a:gd name="T56" fmla="*/ 3926 w 6558"/>
                    <a:gd name="T57" fmla="*/ 2808 h 6138"/>
                    <a:gd name="T58" fmla="*/ 3946 w 6558"/>
                    <a:gd name="T59" fmla="*/ 2907 h 6138"/>
                    <a:gd name="T60" fmla="*/ 4282 w 6558"/>
                    <a:gd name="T61" fmla="*/ 759 h 6138"/>
                    <a:gd name="T62" fmla="*/ 5794 w 6558"/>
                    <a:gd name="T63" fmla="*/ 582 h 6138"/>
                    <a:gd name="T64" fmla="*/ 5872 w 6558"/>
                    <a:gd name="T65" fmla="*/ 453 h 6138"/>
                    <a:gd name="T66" fmla="*/ 5872 w 6558"/>
                    <a:gd name="T67" fmla="*/ 12 h 6138"/>
                    <a:gd name="T68" fmla="*/ 6502 w 6558"/>
                    <a:gd name="T69" fmla="*/ 391 h 6138"/>
                    <a:gd name="T70" fmla="*/ 6558 w 6558"/>
                    <a:gd name="T71" fmla="*/ 503 h 6138"/>
                    <a:gd name="T72" fmla="*/ 6532 w 6558"/>
                    <a:gd name="T73" fmla="*/ 626 h 6138"/>
                    <a:gd name="T74" fmla="*/ 4658 w 6558"/>
                    <a:gd name="T75" fmla="*/ 5991 h 6138"/>
                    <a:gd name="T76" fmla="*/ 4592 w 6558"/>
                    <a:gd name="T77" fmla="*/ 6096 h 6138"/>
                    <a:gd name="T78" fmla="*/ 4473 w 6558"/>
                    <a:gd name="T79" fmla="*/ 6138 h 6138"/>
                    <a:gd name="T80" fmla="*/ 107 w 6558"/>
                    <a:gd name="T81" fmla="*/ 6120 h 6138"/>
                    <a:gd name="T82" fmla="*/ 20 w 6558"/>
                    <a:gd name="T83" fmla="*/ 6031 h 6138"/>
                    <a:gd name="T84" fmla="*/ 0 w 6558"/>
                    <a:gd name="T85" fmla="*/ 568 h 6138"/>
                    <a:gd name="T86" fmla="*/ 42 w 6558"/>
                    <a:gd name="T87" fmla="*/ 449 h 6138"/>
                    <a:gd name="T88" fmla="*/ 147 w 6558"/>
                    <a:gd name="T89" fmla="*/ 382 h 6138"/>
                    <a:gd name="T90" fmla="*/ 4517 w 6558"/>
                    <a:gd name="T91" fmla="*/ 382 h 6138"/>
                    <a:gd name="T92" fmla="*/ 4622 w 6558"/>
                    <a:gd name="T93" fmla="*/ 449 h 6138"/>
                    <a:gd name="T94" fmla="*/ 4664 w 6558"/>
                    <a:gd name="T95" fmla="*/ 568 h 6138"/>
                    <a:gd name="T96" fmla="*/ 5665 w 6558"/>
                    <a:gd name="T97" fmla="*/ 64 h 6138"/>
                    <a:gd name="T98" fmla="*/ 5760 w 6558"/>
                    <a:gd name="T99" fmla="*/ 6 h 6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558" h="6138">
                      <a:moveTo>
                        <a:pt x="5597" y="910"/>
                      </a:moveTo>
                      <a:lnTo>
                        <a:pt x="3763" y="3962"/>
                      </a:lnTo>
                      <a:lnTo>
                        <a:pt x="3681" y="4366"/>
                      </a:lnTo>
                      <a:lnTo>
                        <a:pt x="3997" y="4103"/>
                      </a:lnTo>
                      <a:lnTo>
                        <a:pt x="5832" y="1051"/>
                      </a:lnTo>
                      <a:lnTo>
                        <a:pt x="5597" y="910"/>
                      </a:lnTo>
                      <a:close/>
                      <a:moveTo>
                        <a:pt x="382" y="759"/>
                      </a:moveTo>
                      <a:lnTo>
                        <a:pt x="382" y="5757"/>
                      </a:lnTo>
                      <a:lnTo>
                        <a:pt x="4282" y="5757"/>
                      </a:lnTo>
                      <a:lnTo>
                        <a:pt x="4282" y="4362"/>
                      </a:lnTo>
                      <a:lnTo>
                        <a:pt x="4274" y="4370"/>
                      </a:lnTo>
                      <a:lnTo>
                        <a:pt x="4268" y="4376"/>
                      </a:lnTo>
                      <a:lnTo>
                        <a:pt x="3506" y="5007"/>
                      </a:lnTo>
                      <a:lnTo>
                        <a:pt x="3468" y="5031"/>
                      </a:lnTo>
                      <a:lnTo>
                        <a:pt x="3426" y="5047"/>
                      </a:lnTo>
                      <a:lnTo>
                        <a:pt x="3382" y="5051"/>
                      </a:lnTo>
                      <a:lnTo>
                        <a:pt x="3349" y="5049"/>
                      </a:lnTo>
                      <a:lnTo>
                        <a:pt x="3317" y="5039"/>
                      </a:lnTo>
                      <a:lnTo>
                        <a:pt x="3285" y="5025"/>
                      </a:lnTo>
                      <a:lnTo>
                        <a:pt x="3253" y="5000"/>
                      </a:lnTo>
                      <a:lnTo>
                        <a:pt x="3227" y="4972"/>
                      </a:lnTo>
                      <a:lnTo>
                        <a:pt x="3207" y="4938"/>
                      </a:lnTo>
                      <a:lnTo>
                        <a:pt x="3195" y="4900"/>
                      </a:lnTo>
                      <a:lnTo>
                        <a:pt x="3191" y="4862"/>
                      </a:lnTo>
                      <a:lnTo>
                        <a:pt x="3195" y="4823"/>
                      </a:lnTo>
                      <a:lnTo>
                        <a:pt x="3283" y="4395"/>
                      </a:lnTo>
                      <a:lnTo>
                        <a:pt x="1088" y="4395"/>
                      </a:lnTo>
                      <a:lnTo>
                        <a:pt x="1045" y="4391"/>
                      </a:lnTo>
                      <a:lnTo>
                        <a:pt x="1003" y="4376"/>
                      </a:lnTo>
                      <a:lnTo>
                        <a:pt x="967" y="4354"/>
                      </a:lnTo>
                      <a:lnTo>
                        <a:pt x="939" y="4324"/>
                      </a:lnTo>
                      <a:lnTo>
                        <a:pt x="915" y="4288"/>
                      </a:lnTo>
                      <a:lnTo>
                        <a:pt x="901" y="4248"/>
                      </a:lnTo>
                      <a:lnTo>
                        <a:pt x="897" y="4205"/>
                      </a:lnTo>
                      <a:lnTo>
                        <a:pt x="901" y="4161"/>
                      </a:lnTo>
                      <a:lnTo>
                        <a:pt x="915" y="4121"/>
                      </a:lnTo>
                      <a:lnTo>
                        <a:pt x="939" y="4085"/>
                      </a:lnTo>
                      <a:lnTo>
                        <a:pt x="967" y="4056"/>
                      </a:lnTo>
                      <a:lnTo>
                        <a:pt x="1003" y="4034"/>
                      </a:lnTo>
                      <a:lnTo>
                        <a:pt x="1045" y="4018"/>
                      </a:lnTo>
                      <a:lnTo>
                        <a:pt x="1088" y="4014"/>
                      </a:lnTo>
                      <a:lnTo>
                        <a:pt x="3363" y="4014"/>
                      </a:lnTo>
                      <a:lnTo>
                        <a:pt x="3394" y="3855"/>
                      </a:lnTo>
                      <a:lnTo>
                        <a:pt x="3404" y="3823"/>
                      </a:lnTo>
                      <a:lnTo>
                        <a:pt x="3418" y="3793"/>
                      </a:lnTo>
                      <a:lnTo>
                        <a:pt x="3452" y="3740"/>
                      </a:lnTo>
                      <a:lnTo>
                        <a:pt x="1088" y="3740"/>
                      </a:lnTo>
                      <a:lnTo>
                        <a:pt x="1045" y="3734"/>
                      </a:lnTo>
                      <a:lnTo>
                        <a:pt x="1003" y="3720"/>
                      </a:lnTo>
                      <a:lnTo>
                        <a:pt x="967" y="3698"/>
                      </a:lnTo>
                      <a:lnTo>
                        <a:pt x="939" y="3668"/>
                      </a:lnTo>
                      <a:lnTo>
                        <a:pt x="915" y="3632"/>
                      </a:lnTo>
                      <a:lnTo>
                        <a:pt x="901" y="3593"/>
                      </a:lnTo>
                      <a:lnTo>
                        <a:pt x="897" y="3549"/>
                      </a:lnTo>
                      <a:lnTo>
                        <a:pt x="901" y="3505"/>
                      </a:lnTo>
                      <a:lnTo>
                        <a:pt x="915" y="3465"/>
                      </a:lnTo>
                      <a:lnTo>
                        <a:pt x="939" y="3430"/>
                      </a:lnTo>
                      <a:lnTo>
                        <a:pt x="967" y="3400"/>
                      </a:lnTo>
                      <a:lnTo>
                        <a:pt x="1003" y="3378"/>
                      </a:lnTo>
                      <a:lnTo>
                        <a:pt x="1045" y="3362"/>
                      </a:lnTo>
                      <a:lnTo>
                        <a:pt x="1088" y="3358"/>
                      </a:lnTo>
                      <a:lnTo>
                        <a:pt x="3681" y="3358"/>
                      </a:lnTo>
                      <a:lnTo>
                        <a:pt x="3868" y="3046"/>
                      </a:lnTo>
                      <a:lnTo>
                        <a:pt x="3834" y="3066"/>
                      </a:lnTo>
                      <a:lnTo>
                        <a:pt x="3796" y="3080"/>
                      </a:lnTo>
                      <a:lnTo>
                        <a:pt x="3755" y="3084"/>
                      </a:lnTo>
                      <a:lnTo>
                        <a:pt x="1088" y="3084"/>
                      </a:lnTo>
                      <a:lnTo>
                        <a:pt x="1045" y="3078"/>
                      </a:lnTo>
                      <a:lnTo>
                        <a:pt x="1003" y="3064"/>
                      </a:lnTo>
                      <a:lnTo>
                        <a:pt x="967" y="3042"/>
                      </a:lnTo>
                      <a:lnTo>
                        <a:pt x="939" y="3012"/>
                      </a:lnTo>
                      <a:lnTo>
                        <a:pt x="915" y="2977"/>
                      </a:lnTo>
                      <a:lnTo>
                        <a:pt x="901" y="2937"/>
                      </a:lnTo>
                      <a:lnTo>
                        <a:pt x="897" y="2893"/>
                      </a:lnTo>
                      <a:lnTo>
                        <a:pt x="901" y="2849"/>
                      </a:lnTo>
                      <a:lnTo>
                        <a:pt x="915" y="2808"/>
                      </a:lnTo>
                      <a:lnTo>
                        <a:pt x="939" y="2774"/>
                      </a:lnTo>
                      <a:lnTo>
                        <a:pt x="967" y="2744"/>
                      </a:lnTo>
                      <a:lnTo>
                        <a:pt x="1003" y="2720"/>
                      </a:lnTo>
                      <a:lnTo>
                        <a:pt x="1045" y="2706"/>
                      </a:lnTo>
                      <a:lnTo>
                        <a:pt x="1088" y="2702"/>
                      </a:lnTo>
                      <a:lnTo>
                        <a:pt x="3755" y="2702"/>
                      </a:lnTo>
                      <a:lnTo>
                        <a:pt x="3798" y="2706"/>
                      </a:lnTo>
                      <a:lnTo>
                        <a:pt x="3838" y="2720"/>
                      </a:lnTo>
                      <a:lnTo>
                        <a:pt x="3874" y="2744"/>
                      </a:lnTo>
                      <a:lnTo>
                        <a:pt x="3904" y="2774"/>
                      </a:lnTo>
                      <a:lnTo>
                        <a:pt x="3926" y="2808"/>
                      </a:lnTo>
                      <a:lnTo>
                        <a:pt x="3942" y="2849"/>
                      </a:lnTo>
                      <a:lnTo>
                        <a:pt x="3946" y="2893"/>
                      </a:lnTo>
                      <a:lnTo>
                        <a:pt x="3946" y="2907"/>
                      </a:lnTo>
                      <a:lnTo>
                        <a:pt x="3944" y="2921"/>
                      </a:lnTo>
                      <a:lnTo>
                        <a:pt x="4282" y="2359"/>
                      </a:lnTo>
                      <a:lnTo>
                        <a:pt x="4282" y="759"/>
                      </a:lnTo>
                      <a:lnTo>
                        <a:pt x="382" y="759"/>
                      </a:lnTo>
                      <a:close/>
                      <a:moveTo>
                        <a:pt x="5872" y="453"/>
                      </a:moveTo>
                      <a:lnTo>
                        <a:pt x="5794" y="582"/>
                      </a:lnTo>
                      <a:lnTo>
                        <a:pt x="6029" y="723"/>
                      </a:lnTo>
                      <a:lnTo>
                        <a:pt x="6106" y="594"/>
                      </a:lnTo>
                      <a:lnTo>
                        <a:pt x="5872" y="453"/>
                      </a:lnTo>
                      <a:close/>
                      <a:moveTo>
                        <a:pt x="5798" y="0"/>
                      </a:moveTo>
                      <a:lnTo>
                        <a:pt x="5834" y="2"/>
                      </a:lnTo>
                      <a:lnTo>
                        <a:pt x="5872" y="12"/>
                      </a:lnTo>
                      <a:lnTo>
                        <a:pt x="5905" y="28"/>
                      </a:lnTo>
                      <a:lnTo>
                        <a:pt x="6467" y="364"/>
                      </a:lnTo>
                      <a:lnTo>
                        <a:pt x="6502" y="391"/>
                      </a:lnTo>
                      <a:lnTo>
                        <a:pt x="6528" y="425"/>
                      </a:lnTo>
                      <a:lnTo>
                        <a:pt x="6548" y="461"/>
                      </a:lnTo>
                      <a:lnTo>
                        <a:pt x="6558" y="503"/>
                      </a:lnTo>
                      <a:lnTo>
                        <a:pt x="6558" y="544"/>
                      </a:lnTo>
                      <a:lnTo>
                        <a:pt x="6550" y="586"/>
                      </a:lnTo>
                      <a:lnTo>
                        <a:pt x="6532" y="626"/>
                      </a:lnTo>
                      <a:lnTo>
                        <a:pt x="4664" y="3736"/>
                      </a:lnTo>
                      <a:lnTo>
                        <a:pt x="4664" y="5947"/>
                      </a:lnTo>
                      <a:lnTo>
                        <a:pt x="4658" y="5991"/>
                      </a:lnTo>
                      <a:lnTo>
                        <a:pt x="4644" y="6031"/>
                      </a:lnTo>
                      <a:lnTo>
                        <a:pt x="4622" y="6067"/>
                      </a:lnTo>
                      <a:lnTo>
                        <a:pt x="4592" y="6096"/>
                      </a:lnTo>
                      <a:lnTo>
                        <a:pt x="4556" y="6120"/>
                      </a:lnTo>
                      <a:lnTo>
                        <a:pt x="4517" y="6134"/>
                      </a:lnTo>
                      <a:lnTo>
                        <a:pt x="4473" y="6138"/>
                      </a:lnTo>
                      <a:lnTo>
                        <a:pt x="191" y="6138"/>
                      </a:lnTo>
                      <a:lnTo>
                        <a:pt x="147" y="6134"/>
                      </a:lnTo>
                      <a:lnTo>
                        <a:pt x="107" y="6120"/>
                      </a:lnTo>
                      <a:lnTo>
                        <a:pt x="72" y="6096"/>
                      </a:lnTo>
                      <a:lnTo>
                        <a:pt x="42" y="6067"/>
                      </a:lnTo>
                      <a:lnTo>
                        <a:pt x="20" y="6031"/>
                      </a:lnTo>
                      <a:lnTo>
                        <a:pt x="6" y="5991"/>
                      </a:lnTo>
                      <a:lnTo>
                        <a:pt x="0" y="5947"/>
                      </a:lnTo>
                      <a:lnTo>
                        <a:pt x="0" y="568"/>
                      </a:lnTo>
                      <a:lnTo>
                        <a:pt x="6" y="525"/>
                      </a:lnTo>
                      <a:lnTo>
                        <a:pt x="20" y="483"/>
                      </a:lnTo>
                      <a:lnTo>
                        <a:pt x="42" y="449"/>
                      </a:lnTo>
                      <a:lnTo>
                        <a:pt x="72" y="419"/>
                      </a:lnTo>
                      <a:lnTo>
                        <a:pt x="107" y="395"/>
                      </a:lnTo>
                      <a:lnTo>
                        <a:pt x="147" y="382"/>
                      </a:lnTo>
                      <a:lnTo>
                        <a:pt x="191" y="378"/>
                      </a:lnTo>
                      <a:lnTo>
                        <a:pt x="4473" y="378"/>
                      </a:lnTo>
                      <a:lnTo>
                        <a:pt x="4517" y="382"/>
                      </a:lnTo>
                      <a:lnTo>
                        <a:pt x="4556" y="395"/>
                      </a:lnTo>
                      <a:lnTo>
                        <a:pt x="4592" y="419"/>
                      </a:lnTo>
                      <a:lnTo>
                        <a:pt x="4622" y="449"/>
                      </a:lnTo>
                      <a:lnTo>
                        <a:pt x="4644" y="483"/>
                      </a:lnTo>
                      <a:lnTo>
                        <a:pt x="4658" y="525"/>
                      </a:lnTo>
                      <a:lnTo>
                        <a:pt x="4664" y="568"/>
                      </a:lnTo>
                      <a:lnTo>
                        <a:pt x="4664" y="1723"/>
                      </a:lnTo>
                      <a:lnTo>
                        <a:pt x="5643" y="93"/>
                      </a:lnTo>
                      <a:lnTo>
                        <a:pt x="5665" y="64"/>
                      </a:lnTo>
                      <a:lnTo>
                        <a:pt x="5693" y="38"/>
                      </a:lnTo>
                      <a:lnTo>
                        <a:pt x="5724" y="18"/>
                      </a:lnTo>
                      <a:lnTo>
                        <a:pt x="5760" y="6"/>
                      </a:lnTo>
                      <a:lnTo>
                        <a:pt x="579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</p:grpSp>
        </p:grpSp>
        <p:sp>
          <p:nvSpPr>
            <p:cNvPr id="44" name="TextBox 9">
              <a:extLst>
                <a:ext uri="{FF2B5EF4-FFF2-40B4-BE49-F238E27FC236}">
                  <a16:creationId xmlns:a16="http://schemas.microsoft.com/office/drawing/2014/main" id="{0C86ED7C-4700-4DC5-83AE-0DE9E533A95C}"/>
                </a:ext>
              </a:extLst>
            </p:cNvPr>
            <p:cNvSpPr txBox="1"/>
            <p:nvPr/>
          </p:nvSpPr>
          <p:spPr>
            <a:xfrm>
              <a:off x="10567520" y="5044068"/>
              <a:ext cx="293542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GT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Descripción del impacto esperado</a:t>
              </a:r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7606579" y="1484784"/>
            <a:ext cx="44662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1600" b="1" dirty="0">
                <a:solidFill>
                  <a:srgbClr val="002060"/>
                </a:solidFill>
                <a:latin typeface="Cambria" pitchFamily="18" charset="0"/>
              </a:rPr>
              <a:t>Acceso a la Justicia:</a:t>
            </a:r>
            <a:r>
              <a:rPr lang="es-GT" sz="1600" dirty="0">
                <a:latin typeface="Cambria" pitchFamily="18" charset="0"/>
              </a:rPr>
              <a:t> Garantizando el  Derecho  fundamental que tiene toda persona  para acudir ante los órganos jurisdiccionales para la protección de sus derechos. </a:t>
            </a:r>
          </a:p>
          <a:p>
            <a:endParaRPr lang="es-GT" sz="1600" dirty="0"/>
          </a:p>
          <a:p>
            <a:pPr algn="just"/>
            <a:r>
              <a:rPr lang="es-GT" sz="1600" dirty="0">
                <a:latin typeface="Cambria" pitchFamily="18" charset="0"/>
              </a:rPr>
              <a:t> </a:t>
            </a:r>
            <a:r>
              <a:rPr lang="es-GT" sz="1600" b="1" dirty="0">
                <a:solidFill>
                  <a:srgbClr val="002060"/>
                </a:solidFill>
                <a:latin typeface="Cambria" pitchFamily="18" charset="0"/>
              </a:rPr>
              <a:t>Ampliación de cobertura:  </a:t>
            </a:r>
            <a:r>
              <a:rPr lang="es-GT" sz="1600" dirty="0">
                <a:latin typeface="Cambria" pitchFamily="18" charset="0"/>
              </a:rPr>
              <a:t>Desarrollando Institucionalmente al Organismo Judicial con la incorporación de judicaturas al servicio de la población.</a:t>
            </a:r>
            <a:endParaRPr lang="es-GT" sz="1600" dirty="0"/>
          </a:p>
          <a:p>
            <a:endParaRPr lang="es-GT" sz="1600" dirty="0"/>
          </a:p>
          <a:p>
            <a:pPr algn="just"/>
            <a:r>
              <a:rPr lang="es-GT" sz="1600" b="1" dirty="0">
                <a:solidFill>
                  <a:srgbClr val="002060"/>
                </a:solidFill>
                <a:latin typeface="Cambria" pitchFamily="18" charset="0"/>
              </a:rPr>
              <a:t>Métodos alternativos de resolución de conflictos: </a:t>
            </a:r>
            <a:r>
              <a:rPr lang="es-GT" sz="1600" dirty="0">
                <a:latin typeface="Cambria" pitchFamily="18" charset="0"/>
              </a:rPr>
              <a:t>A través de centros de mediación y facilitadores judiciales,</a:t>
            </a:r>
            <a:r>
              <a:rPr lang="es-GT" sz="16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s-GT" sz="1600" dirty="0">
                <a:latin typeface="Cambria" pitchFamily="18" charset="0"/>
              </a:rPr>
              <a:t>desjudicializando la justicia y disminuyendo la carga laboral en  el área jurisdiccional.</a:t>
            </a:r>
          </a:p>
          <a:p>
            <a:pPr algn="just"/>
            <a:endParaRPr lang="es-GT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5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28541" y="170032"/>
            <a:ext cx="2501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Simple Project Manager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56" y="386056"/>
            <a:ext cx="5181113" cy="522664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II. Cantidad de Servicios entregados</a:t>
            </a:r>
            <a:endParaRPr lang="en-US" sz="2000" dirty="0"/>
          </a:p>
        </p:txBody>
      </p:sp>
      <p:grpSp>
        <p:nvGrpSpPr>
          <p:cNvPr id="3" name="Group 65">
            <a:extLst>
              <a:ext uri="{FF2B5EF4-FFF2-40B4-BE49-F238E27FC236}">
                <a16:creationId xmlns:a16="http://schemas.microsoft.com/office/drawing/2014/main" id="{9A4A16D0-5A9C-4B45-A8BB-59850E859C99}"/>
              </a:ext>
            </a:extLst>
          </p:cNvPr>
          <p:cNvGrpSpPr/>
          <p:nvPr/>
        </p:nvGrpSpPr>
        <p:grpSpPr>
          <a:xfrm>
            <a:off x="3590267" y="3976995"/>
            <a:ext cx="228976" cy="228977"/>
            <a:chOff x="3398838" y="3616326"/>
            <a:chExt cx="346075" cy="346076"/>
          </a:xfrm>
        </p:grpSpPr>
        <p:sp>
          <p:nvSpPr>
            <p:cNvPr id="73" name="Rectangle 94">
              <a:extLst>
                <a:ext uri="{FF2B5EF4-FFF2-40B4-BE49-F238E27FC236}">
                  <a16:creationId xmlns:a16="http://schemas.microsoft.com/office/drawing/2014/main" id="{5E7F0A8F-8544-44A6-BCF8-0A11E695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3" y="3616326"/>
              <a:ext cx="90488" cy="34607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Rectangle 95">
              <a:extLst>
                <a:ext uri="{FF2B5EF4-FFF2-40B4-BE49-F238E27FC236}">
                  <a16:creationId xmlns:a16="http://schemas.microsoft.com/office/drawing/2014/main" id="{0A038215-BE4E-4123-8DCB-8AA85592A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51" y="3736976"/>
              <a:ext cx="90488" cy="2254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96">
              <a:extLst>
                <a:ext uri="{FF2B5EF4-FFF2-40B4-BE49-F238E27FC236}">
                  <a16:creationId xmlns:a16="http://schemas.microsoft.com/office/drawing/2014/main" id="{AFF25812-199C-45A3-BA3A-F2CB1E0A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813" y="3933826"/>
              <a:ext cx="3016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Line 97">
              <a:extLst>
                <a:ext uri="{FF2B5EF4-FFF2-40B4-BE49-F238E27FC236}">
                  <a16:creationId xmlns:a16="http://schemas.microsoft.com/office/drawing/2014/main" id="{B2A1C214-1C4A-4BE4-8B9E-2971BED0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3613" y="3646489"/>
              <a:ext cx="0" cy="1968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Rectangle 98">
              <a:extLst>
                <a:ext uri="{FF2B5EF4-FFF2-40B4-BE49-F238E27FC236}">
                  <a16:creationId xmlns:a16="http://schemas.microsoft.com/office/drawing/2014/main" id="{B8529BB1-A46D-47EB-A314-F20A5521E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6" y="3873501"/>
              <a:ext cx="30163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Line 99">
              <a:extLst>
                <a:ext uri="{FF2B5EF4-FFF2-40B4-BE49-F238E27FC236}">
                  <a16:creationId xmlns:a16="http://schemas.microsoft.com/office/drawing/2014/main" id="{1DB15AB5-7252-484C-90F8-A6B513FB9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101" y="3767139"/>
              <a:ext cx="0" cy="13652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Line 100">
              <a:extLst>
                <a:ext uri="{FF2B5EF4-FFF2-40B4-BE49-F238E27FC236}">
                  <a16:creationId xmlns:a16="http://schemas.microsoft.com/office/drawing/2014/main" id="{A7D03B7C-A6B5-4A62-AD5E-625D076C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1" y="3706814"/>
              <a:ext cx="0" cy="2111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Rectangle 101">
              <a:extLst>
                <a:ext uri="{FF2B5EF4-FFF2-40B4-BE49-F238E27FC236}">
                  <a16:creationId xmlns:a16="http://schemas.microsoft.com/office/drawing/2014/main" id="{0839DEE7-A9F5-4A8E-B729-22235939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62364"/>
              <a:ext cx="60325" cy="300038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2">
              <a:extLst>
                <a:ext uri="{FF2B5EF4-FFF2-40B4-BE49-F238E27FC236}">
                  <a16:creationId xmlns:a16="http://schemas.microsoft.com/office/drawing/2014/main" id="{CF97EB3E-8D3C-41B9-81B9-4A8166975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662364"/>
              <a:ext cx="120650" cy="300038"/>
            </a:xfrm>
            <a:custGeom>
              <a:avLst/>
              <a:gdLst>
                <a:gd name="T0" fmla="*/ 76 w 76"/>
                <a:gd name="T1" fmla="*/ 182 h 189"/>
                <a:gd name="T2" fmla="*/ 47 w 76"/>
                <a:gd name="T3" fmla="*/ 189 h 189"/>
                <a:gd name="T4" fmla="*/ 0 w 76"/>
                <a:gd name="T5" fmla="*/ 7 h 189"/>
                <a:gd name="T6" fmla="*/ 29 w 76"/>
                <a:gd name="T7" fmla="*/ 0 h 189"/>
                <a:gd name="T8" fmla="*/ 76 w 76"/>
                <a:gd name="T9" fmla="*/ 18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89">
                  <a:moveTo>
                    <a:pt x="76" y="182"/>
                  </a:moveTo>
                  <a:lnTo>
                    <a:pt x="47" y="189"/>
                  </a:lnTo>
                  <a:lnTo>
                    <a:pt x="0" y="7"/>
                  </a:lnTo>
                  <a:lnTo>
                    <a:pt x="29" y="0"/>
                  </a:lnTo>
                  <a:lnTo>
                    <a:pt x="76" y="182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84">
            <a:extLst>
              <a:ext uri="{FF2B5EF4-FFF2-40B4-BE49-F238E27FC236}">
                <a16:creationId xmlns:a16="http://schemas.microsoft.com/office/drawing/2014/main" id="{84D9FFFE-2936-491C-9BB3-87379CE1F3D9}"/>
              </a:ext>
            </a:extLst>
          </p:cNvPr>
          <p:cNvGrpSpPr/>
          <p:nvPr/>
        </p:nvGrpSpPr>
        <p:grpSpPr>
          <a:xfrm>
            <a:off x="3594994" y="1071045"/>
            <a:ext cx="219523" cy="228976"/>
            <a:chOff x="2692400" y="3616326"/>
            <a:chExt cx="331788" cy="346075"/>
          </a:xfrm>
        </p:grpSpPr>
        <p:sp>
          <p:nvSpPr>
            <p:cNvPr id="86" name="Line 288">
              <a:extLst>
                <a:ext uri="{FF2B5EF4-FFF2-40B4-BE49-F238E27FC236}">
                  <a16:creationId xmlns:a16="http://schemas.microsoft.com/office/drawing/2014/main" id="{BFC32F7D-CD98-4DA0-B52F-03E7D2842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6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Line 289">
              <a:extLst>
                <a:ext uri="{FF2B5EF4-FFF2-40B4-BE49-F238E27FC236}">
                  <a16:creationId xmlns:a16="http://schemas.microsoft.com/office/drawing/2014/main" id="{78EB434B-558A-4E12-96E7-931BFF5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Line 290">
              <a:extLst>
                <a:ext uri="{FF2B5EF4-FFF2-40B4-BE49-F238E27FC236}">
                  <a16:creationId xmlns:a16="http://schemas.microsoft.com/office/drawing/2014/main" id="{01846CF2-F610-4021-8007-5962C5467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988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id="{59F13115-B0EF-4B0F-A754-648778197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0" y="3646488"/>
              <a:ext cx="331788" cy="315913"/>
            </a:xfrm>
            <a:custGeom>
              <a:avLst/>
              <a:gdLst>
                <a:gd name="T0" fmla="*/ 180 w 209"/>
                <a:gd name="T1" fmla="*/ 0 h 199"/>
                <a:gd name="T2" fmla="*/ 209 w 209"/>
                <a:gd name="T3" fmla="*/ 0 h 199"/>
                <a:gd name="T4" fmla="*/ 209 w 209"/>
                <a:gd name="T5" fmla="*/ 199 h 199"/>
                <a:gd name="T6" fmla="*/ 0 w 209"/>
                <a:gd name="T7" fmla="*/ 199 h 199"/>
                <a:gd name="T8" fmla="*/ 0 w 209"/>
                <a:gd name="T9" fmla="*/ 0 h 199"/>
                <a:gd name="T10" fmla="*/ 29 w 209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199">
                  <a:moveTo>
                    <a:pt x="180" y="0"/>
                  </a:moveTo>
                  <a:lnTo>
                    <a:pt x="209" y="0"/>
                  </a:ln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id="{3B57513A-6E04-4BBC-8284-689DD195F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76651"/>
              <a:ext cx="239713" cy="241300"/>
            </a:xfrm>
            <a:custGeom>
              <a:avLst/>
              <a:gdLst>
                <a:gd name="T0" fmla="*/ 0 w 151"/>
                <a:gd name="T1" fmla="*/ 0 h 152"/>
                <a:gd name="T2" fmla="*/ 0 w 151"/>
                <a:gd name="T3" fmla="*/ 152 h 152"/>
                <a:gd name="T4" fmla="*/ 151 w 151"/>
                <a:gd name="T5" fmla="*/ 152 h 152"/>
                <a:gd name="T6" fmla="*/ 151 w 151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52">
                  <a:moveTo>
                    <a:pt x="0" y="0"/>
                  </a:moveTo>
                  <a:lnTo>
                    <a:pt x="0" y="152"/>
                  </a:lnTo>
                  <a:lnTo>
                    <a:pt x="151" y="152"/>
                  </a:lnTo>
                  <a:lnTo>
                    <a:pt x="151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Line 293">
              <a:extLst>
                <a:ext uri="{FF2B5EF4-FFF2-40B4-BE49-F238E27FC236}">
                  <a16:creationId xmlns:a16="http://schemas.microsoft.com/office/drawing/2014/main" id="{CA049B81-680B-46CB-9B66-9C88DE2B0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Line 294">
              <a:extLst>
                <a:ext uri="{FF2B5EF4-FFF2-40B4-BE49-F238E27FC236}">
                  <a16:creationId xmlns:a16="http://schemas.microsoft.com/office/drawing/2014/main" id="{41A23FB7-57A8-41D1-B4CB-A07B33924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31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" name="Group 102">
            <a:extLst>
              <a:ext uri="{FF2B5EF4-FFF2-40B4-BE49-F238E27FC236}">
                <a16:creationId xmlns:a16="http://schemas.microsoft.com/office/drawing/2014/main" id="{EB85DED6-B069-4A37-B375-10AF5FA9F06F}"/>
              </a:ext>
            </a:extLst>
          </p:cNvPr>
          <p:cNvGrpSpPr/>
          <p:nvPr/>
        </p:nvGrpSpPr>
        <p:grpSpPr>
          <a:xfrm>
            <a:off x="11520109" y="1036343"/>
            <a:ext cx="228976" cy="228976"/>
            <a:chOff x="8447088" y="5060951"/>
            <a:chExt cx="346075" cy="346075"/>
          </a:xfrm>
        </p:grpSpPr>
        <p:sp>
          <p:nvSpPr>
            <p:cNvPr id="104" name="Freeform 365">
              <a:extLst>
                <a:ext uri="{FF2B5EF4-FFF2-40B4-BE49-F238E27FC236}">
                  <a16:creationId xmlns:a16="http://schemas.microsoft.com/office/drawing/2014/main" id="{493FE6A8-C2BF-4EF9-AD83-D92FD668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3288" y="5121276"/>
              <a:ext cx="195263" cy="150813"/>
            </a:xfrm>
            <a:custGeom>
              <a:avLst/>
              <a:gdLst>
                <a:gd name="T0" fmla="*/ 123 w 123"/>
                <a:gd name="T1" fmla="*/ 95 h 95"/>
                <a:gd name="T2" fmla="*/ 123 w 123"/>
                <a:gd name="T3" fmla="*/ 19 h 95"/>
                <a:gd name="T4" fmla="*/ 52 w 123"/>
                <a:gd name="T5" fmla="*/ 19 h 95"/>
                <a:gd name="T6" fmla="*/ 42 w 123"/>
                <a:gd name="T7" fmla="*/ 0 h 95"/>
                <a:gd name="T8" fmla="*/ 0 w 123"/>
                <a:gd name="T9" fmla="*/ 0 h 95"/>
                <a:gd name="T10" fmla="*/ 0 w 123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95">
                  <a:moveTo>
                    <a:pt x="123" y="95"/>
                  </a:moveTo>
                  <a:lnTo>
                    <a:pt x="123" y="19"/>
                  </a:ln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95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366">
              <a:extLst>
                <a:ext uri="{FF2B5EF4-FFF2-40B4-BE49-F238E27FC236}">
                  <a16:creationId xmlns:a16="http://schemas.microsoft.com/office/drawing/2014/main" id="{A02FA930-89AC-4CB8-B9ED-D53FF5249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091113"/>
              <a:ext cx="165100" cy="30163"/>
            </a:xfrm>
            <a:custGeom>
              <a:avLst/>
              <a:gdLst>
                <a:gd name="T0" fmla="*/ 104 w 104"/>
                <a:gd name="T1" fmla="*/ 19 h 19"/>
                <a:gd name="T2" fmla="*/ 52 w 104"/>
                <a:gd name="T3" fmla="*/ 19 h 19"/>
                <a:gd name="T4" fmla="*/ 43 w 104"/>
                <a:gd name="T5" fmla="*/ 0 h 19"/>
                <a:gd name="T6" fmla="*/ 0 w 1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9">
                  <a:moveTo>
                    <a:pt x="104" y="19"/>
                  </a:moveTo>
                  <a:lnTo>
                    <a:pt x="52" y="19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367">
              <a:extLst>
                <a:ext uri="{FF2B5EF4-FFF2-40B4-BE49-F238E27FC236}">
                  <a16:creationId xmlns:a16="http://schemas.microsoft.com/office/drawing/2014/main" id="{55CC26BA-27C9-44E7-AE5D-31FBC7E4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3450" y="5060951"/>
              <a:ext cx="134938" cy="30163"/>
            </a:xfrm>
            <a:custGeom>
              <a:avLst/>
              <a:gdLst>
                <a:gd name="T0" fmla="*/ 85 w 85"/>
                <a:gd name="T1" fmla="*/ 19 h 19"/>
                <a:gd name="T2" fmla="*/ 52 w 85"/>
                <a:gd name="T3" fmla="*/ 19 h 19"/>
                <a:gd name="T4" fmla="*/ 42 w 85"/>
                <a:gd name="T5" fmla="*/ 0 h 19"/>
                <a:gd name="T6" fmla="*/ 0 w 85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9">
                  <a:moveTo>
                    <a:pt x="85" y="19"/>
                  </a:move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368">
              <a:extLst>
                <a:ext uri="{FF2B5EF4-FFF2-40B4-BE49-F238E27FC236}">
                  <a16:creationId xmlns:a16="http://schemas.microsoft.com/office/drawing/2014/main" id="{E1F523BB-7165-42B8-805A-0D5ED8161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302251"/>
              <a:ext cx="346075" cy="104775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369">
              <a:extLst>
                <a:ext uri="{FF2B5EF4-FFF2-40B4-BE49-F238E27FC236}">
                  <a16:creationId xmlns:a16="http://schemas.microsoft.com/office/drawing/2014/main" id="{83AEFE35-0942-4699-ADD5-1FF2EB83F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211763"/>
              <a:ext cx="76200" cy="90488"/>
            </a:xfrm>
            <a:custGeom>
              <a:avLst/>
              <a:gdLst>
                <a:gd name="T0" fmla="*/ 0 w 48"/>
                <a:gd name="T1" fmla="*/ 57 h 57"/>
                <a:gd name="T2" fmla="*/ 33 w 48"/>
                <a:gd name="T3" fmla="*/ 0 h 57"/>
                <a:gd name="T4" fmla="*/ 48 w 48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lnTo>
                    <a:pt x="33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370">
              <a:extLst>
                <a:ext uri="{FF2B5EF4-FFF2-40B4-BE49-F238E27FC236}">
                  <a16:creationId xmlns:a16="http://schemas.microsoft.com/office/drawing/2014/main" id="{33CDBE5D-A7CA-4BA6-9B57-5101140EC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0" y="5211763"/>
              <a:ext cx="74613" cy="90488"/>
            </a:xfrm>
            <a:custGeom>
              <a:avLst/>
              <a:gdLst>
                <a:gd name="T0" fmla="*/ 0 w 47"/>
                <a:gd name="T1" fmla="*/ 0 h 57"/>
                <a:gd name="T2" fmla="*/ 14 w 47"/>
                <a:gd name="T3" fmla="*/ 0 h 57"/>
                <a:gd name="T4" fmla="*/ 47 w 4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0"/>
                  </a:moveTo>
                  <a:lnTo>
                    <a:pt x="14" y="0"/>
                  </a:lnTo>
                  <a:lnTo>
                    <a:pt x="47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371">
              <a:extLst>
                <a:ext uri="{FF2B5EF4-FFF2-40B4-BE49-F238E27FC236}">
                  <a16:creationId xmlns:a16="http://schemas.microsoft.com/office/drawing/2014/main" id="{4AC57021-72F1-4BFB-86B0-E3436964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5181601"/>
              <a:ext cx="88900" cy="90488"/>
            </a:xfrm>
            <a:custGeom>
              <a:avLst/>
              <a:gdLst>
                <a:gd name="T0" fmla="*/ 16 w 24"/>
                <a:gd name="T1" fmla="*/ 13 h 24"/>
                <a:gd name="T2" fmla="*/ 19 w 24"/>
                <a:gd name="T3" fmla="*/ 7 h 24"/>
                <a:gd name="T4" fmla="*/ 12 w 24"/>
                <a:gd name="T5" fmla="*/ 0 h 24"/>
                <a:gd name="T6" fmla="*/ 5 w 24"/>
                <a:gd name="T7" fmla="*/ 7 h 24"/>
                <a:gd name="T8" fmla="*/ 8 w 24"/>
                <a:gd name="T9" fmla="*/ 13 h 24"/>
                <a:gd name="T10" fmla="*/ 0 w 24"/>
                <a:gd name="T11" fmla="*/ 24 h 24"/>
                <a:gd name="T12" fmla="*/ 24 w 24"/>
                <a:gd name="T13" fmla="*/ 24 h 24"/>
                <a:gd name="T14" fmla="*/ 16 w 24"/>
                <a:gd name="T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4">
                  <a:moveTo>
                    <a:pt x="16" y="13"/>
                  </a:moveTo>
                  <a:cubicBezTo>
                    <a:pt x="18" y="11"/>
                    <a:pt x="19" y="9"/>
                    <a:pt x="19" y="7"/>
                  </a:cubicBezTo>
                  <a:cubicBezTo>
                    <a:pt x="19" y="3"/>
                    <a:pt x="16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5" y="9"/>
                    <a:pt x="6" y="11"/>
                    <a:pt x="8" y="13"/>
                  </a:cubicBezTo>
                  <a:cubicBezTo>
                    <a:pt x="3" y="14"/>
                    <a:pt x="0" y="17"/>
                    <a:pt x="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7"/>
                    <a:pt x="21" y="14"/>
                    <a:pt x="16" y="13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163" name="TextBox 132">
            <a:extLst>
              <a:ext uri="{FF2B5EF4-FFF2-40B4-BE49-F238E27FC236}">
                <a16:creationId xmlns:a16="http://schemas.microsoft.com/office/drawing/2014/main" id="{2EB2C6A5-F4E5-442D-B6CF-FD321B1C1E6F}"/>
              </a:ext>
            </a:extLst>
          </p:cNvPr>
          <p:cNvSpPr txBox="1"/>
          <p:nvPr/>
        </p:nvSpPr>
        <p:spPr>
          <a:xfrm>
            <a:off x="9478788" y="2174667"/>
            <a:ext cx="9650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DIRECTOS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406780" y="404664"/>
            <a:ext cx="2553103" cy="3680460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Las resoluciones en general se clasifican en: </a:t>
            </a:r>
          </a:p>
          <a:p>
            <a:pPr algn="just">
              <a:buFont typeface="Wingdings" pitchFamily="2" charset="2"/>
              <a:buChar char="ü"/>
            </a:pPr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Decretos,</a:t>
            </a:r>
          </a:p>
          <a:p>
            <a:pPr algn="just">
              <a:buFont typeface="Wingdings" pitchFamily="2" charset="2"/>
              <a:buChar char="ü"/>
            </a:pPr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Autos, y</a:t>
            </a:r>
          </a:p>
          <a:p>
            <a:pPr algn="just">
              <a:buFont typeface="Wingdings" pitchFamily="2" charset="2"/>
              <a:buChar char="ü"/>
            </a:pPr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Sentencias.  </a:t>
            </a:r>
          </a:p>
          <a:p>
            <a:pPr algn="just"/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(Art. 141 LOJ)</a:t>
            </a:r>
          </a:p>
          <a:p>
            <a:pPr algn="just"/>
            <a:endParaRPr lang="es-GT" sz="1800" dirty="0">
              <a:latin typeface="Cambria" pitchFamily="18" charset="0"/>
              <a:cs typeface="Arial" panose="020B0604020202020204" pitchFamily="34" charset="0"/>
            </a:endParaRPr>
          </a:p>
          <a:p>
            <a:pPr algn="just"/>
            <a:r>
              <a:rPr lang="es-GT" sz="1800" dirty="0">
                <a:latin typeface="Cambria" pitchFamily="18" charset="0"/>
                <a:cs typeface="Arial" panose="020B0604020202020204" pitchFamily="34" charset="0"/>
              </a:rPr>
              <a:t>En este análisis únicamente se toman las sentencias emitidas en los años en r</a:t>
            </a:r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eferencia.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9334772" y="4259808"/>
            <a:ext cx="2553103" cy="1617464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Terminados por otras vías: </a:t>
            </a:r>
          </a:p>
          <a:p>
            <a:pPr algn="just"/>
            <a:endParaRPr lang="es-GT" sz="1500" dirty="0">
              <a:latin typeface="Cambria" pitchFamily="18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Desistimientos. </a:t>
            </a:r>
          </a:p>
          <a:p>
            <a:pPr algn="just"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Caducidad. </a:t>
            </a:r>
          </a:p>
          <a:p>
            <a:pPr algn="just"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Sobreseimientos.</a:t>
            </a:r>
          </a:p>
          <a:p>
            <a:pPr algn="just"/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39 Cinta perforada"/>
          <p:cNvSpPr/>
          <p:nvPr/>
        </p:nvSpPr>
        <p:spPr>
          <a:xfrm>
            <a:off x="837828" y="5229200"/>
            <a:ext cx="1944216" cy="1296144"/>
          </a:xfrm>
          <a:prstGeom prst="flowChartPunchedTap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600" dirty="0">
                <a:solidFill>
                  <a:schemeClr val="tx1"/>
                </a:solidFill>
                <a:latin typeface="Cambria" pitchFamily="18" charset="0"/>
              </a:rPr>
              <a:t>No.  1 Acceso a la Justicia.</a:t>
            </a:r>
            <a:endParaRPr lang="es-GT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0684" y="1165068"/>
            <a:ext cx="7400032" cy="413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8290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28541" y="170032"/>
            <a:ext cx="2501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Simple Project Manager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56" y="386056"/>
            <a:ext cx="5181113" cy="522664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II. Cantidad de Servicios entregados</a:t>
            </a:r>
            <a:endParaRPr lang="en-US" sz="2000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4A16D0-5A9C-4B45-A8BB-59850E859C99}"/>
              </a:ext>
            </a:extLst>
          </p:cNvPr>
          <p:cNvGrpSpPr/>
          <p:nvPr/>
        </p:nvGrpSpPr>
        <p:grpSpPr>
          <a:xfrm>
            <a:off x="3590267" y="3976995"/>
            <a:ext cx="228976" cy="228977"/>
            <a:chOff x="3398838" y="3616326"/>
            <a:chExt cx="346075" cy="346076"/>
          </a:xfrm>
        </p:grpSpPr>
        <p:sp>
          <p:nvSpPr>
            <p:cNvPr id="73" name="Rectangle 94">
              <a:extLst>
                <a:ext uri="{FF2B5EF4-FFF2-40B4-BE49-F238E27FC236}">
                  <a16:creationId xmlns:a16="http://schemas.microsoft.com/office/drawing/2014/main" id="{5E7F0A8F-8544-44A6-BCF8-0A11E695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3" y="3616326"/>
              <a:ext cx="90488" cy="34607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Rectangle 95">
              <a:extLst>
                <a:ext uri="{FF2B5EF4-FFF2-40B4-BE49-F238E27FC236}">
                  <a16:creationId xmlns:a16="http://schemas.microsoft.com/office/drawing/2014/main" id="{0A038215-BE4E-4123-8DCB-8AA85592A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51" y="3736976"/>
              <a:ext cx="90488" cy="2254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96">
              <a:extLst>
                <a:ext uri="{FF2B5EF4-FFF2-40B4-BE49-F238E27FC236}">
                  <a16:creationId xmlns:a16="http://schemas.microsoft.com/office/drawing/2014/main" id="{AFF25812-199C-45A3-BA3A-F2CB1E0A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813" y="3933826"/>
              <a:ext cx="3016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Line 97">
              <a:extLst>
                <a:ext uri="{FF2B5EF4-FFF2-40B4-BE49-F238E27FC236}">
                  <a16:creationId xmlns:a16="http://schemas.microsoft.com/office/drawing/2014/main" id="{B2A1C214-1C4A-4BE4-8B9E-2971BED0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3613" y="3646489"/>
              <a:ext cx="0" cy="1968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Rectangle 98">
              <a:extLst>
                <a:ext uri="{FF2B5EF4-FFF2-40B4-BE49-F238E27FC236}">
                  <a16:creationId xmlns:a16="http://schemas.microsoft.com/office/drawing/2014/main" id="{B8529BB1-A46D-47EB-A314-F20A5521E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6" y="3873501"/>
              <a:ext cx="30163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Line 99">
              <a:extLst>
                <a:ext uri="{FF2B5EF4-FFF2-40B4-BE49-F238E27FC236}">
                  <a16:creationId xmlns:a16="http://schemas.microsoft.com/office/drawing/2014/main" id="{1DB15AB5-7252-484C-90F8-A6B513FB9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101" y="3767139"/>
              <a:ext cx="0" cy="13652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Line 100">
              <a:extLst>
                <a:ext uri="{FF2B5EF4-FFF2-40B4-BE49-F238E27FC236}">
                  <a16:creationId xmlns:a16="http://schemas.microsoft.com/office/drawing/2014/main" id="{A7D03B7C-A6B5-4A62-AD5E-625D076C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1" y="3706814"/>
              <a:ext cx="0" cy="2111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Rectangle 101">
              <a:extLst>
                <a:ext uri="{FF2B5EF4-FFF2-40B4-BE49-F238E27FC236}">
                  <a16:creationId xmlns:a16="http://schemas.microsoft.com/office/drawing/2014/main" id="{0839DEE7-A9F5-4A8E-B729-22235939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62364"/>
              <a:ext cx="60325" cy="300038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2">
              <a:extLst>
                <a:ext uri="{FF2B5EF4-FFF2-40B4-BE49-F238E27FC236}">
                  <a16:creationId xmlns:a16="http://schemas.microsoft.com/office/drawing/2014/main" id="{CF97EB3E-8D3C-41B9-81B9-4A8166975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662364"/>
              <a:ext cx="120650" cy="300038"/>
            </a:xfrm>
            <a:custGeom>
              <a:avLst/>
              <a:gdLst>
                <a:gd name="T0" fmla="*/ 76 w 76"/>
                <a:gd name="T1" fmla="*/ 182 h 189"/>
                <a:gd name="T2" fmla="*/ 47 w 76"/>
                <a:gd name="T3" fmla="*/ 189 h 189"/>
                <a:gd name="T4" fmla="*/ 0 w 76"/>
                <a:gd name="T5" fmla="*/ 7 h 189"/>
                <a:gd name="T6" fmla="*/ 29 w 76"/>
                <a:gd name="T7" fmla="*/ 0 h 189"/>
                <a:gd name="T8" fmla="*/ 76 w 76"/>
                <a:gd name="T9" fmla="*/ 18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89">
                  <a:moveTo>
                    <a:pt x="76" y="182"/>
                  </a:moveTo>
                  <a:lnTo>
                    <a:pt x="47" y="189"/>
                  </a:lnTo>
                  <a:lnTo>
                    <a:pt x="0" y="7"/>
                  </a:lnTo>
                  <a:lnTo>
                    <a:pt x="29" y="0"/>
                  </a:lnTo>
                  <a:lnTo>
                    <a:pt x="76" y="182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4D9FFFE-2936-491C-9BB3-87379CE1F3D9}"/>
              </a:ext>
            </a:extLst>
          </p:cNvPr>
          <p:cNvGrpSpPr/>
          <p:nvPr/>
        </p:nvGrpSpPr>
        <p:grpSpPr>
          <a:xfrm>
            <a:off x="3594994" y="1071045"/>
            <a:ext cx="219523" cy="228976"/>
            <a:chOff x="2692400" y="3616326"/>
            <a:chExt cx="331788" cy="346075"/>
          </a:xfrm>
        </p:grpSpPr>
        <p:sp>
          <p:nvSpPr>
            <p:cNvPr id="86" name="Line 288">
              <a:extLst>
                <a:ext uri="{FF2B5EF4-FFF2-40B4-BE49-F238E27FC236}">
                  <a16:creationId xmlns:a16="http://schemas.microsoft.com/office/drawing/2014/main" id="{BFC32F7D-CD98-4DA0-B52F-03E7D2842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6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Line 289">
              <a:extLst>
                <a:ext uri="{FF2B5EF4-FFF2-40B4-BE49-F238E27FC236}">
                  <a16:creationId xmlns:a16="http://schemas.microsoft.com/office/drawing/2014/main" id="{78EB434B-558A-4E12-96E7-931BFF5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Line 290">
              <a:extLst>
                <a:ext uri="{FF2B5EF4-FFF2-40B4-BE49-F238E27FC236}">
                  <a16:creationId xmlns:a16="http://schemas.microsoft.com/office/drawing/2014/main" id="{01846CF2-F610-4021-8007-5962C5467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988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id="{59F13115-B0EF-4B0F-A754-648778197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0" y="3646488"/>
              <a:ext cx="331788" cy="315913"/>
            </a:xfrm>
            <a:custGeom>
              <a:avLst/>
              <a:gdLst>
                <a:gd name="T0" fmla="*/ 180 w 209"/>
                <a:gd name="T1" fmla="*/ 0 h 199"/>
                <a:gd name="T2" fmla="*/ 209 w 209"/>
                <a:gd name="T3" fmla="*/ 0 h 199"/>
                <a:gd name="T4" fmla="*/ 209 w 209"/>
                <a:gd name="T5" fmla="*/ 199 h 199"/>
                <a:gd name="T6" fmla="*/ 0 w 209"/>
                <a:gd name="T7" fmla="*/ 199 h 199"/>
                <a:gd name="T8" fmla="*/ 0 w 209"/>
                <a:gd name="T9" fmla="*/ 0 h 199"/>
                <a:gd name="T10" fmla="*/ 29 w 209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199">
                  <a:moveTo>
                    <a:pt x="180" y="0"/>
                  </a:moveTo>
                  <a:lnTo>
                    <a:pt x="209" y="0"/>
                  </a:ln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id="{3B57513A-6E04-4BBC-8284-689DD195F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76651"/>
              <a:ext cx="239713" cy="241300"/>
            </a:xfrm>
            <a:custGeom>
              <a:avLst/>
              <a:gdLst>
                <a:gd name="T0" fmla="*/ 0 w 151"/>
                <a:gd name="T1" fmla="*/ 0 h 152"/>
                <a:gd name="T2" fmla="*/ 0 w 151"/>
                <a:gd name="T3" fmla="*/ 152 h 152"/>
                <a:gd name="T4" fmla="*/ 151 w 151"/>
                <a:gd name="T5" fmla="*/ 152 h 152"/>
                <a:gd name="T6" fmla="*/ 151 w 151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52">
                  <a:moveTo>
                    <a:pt x="0" y="0"/>
                  </a:moveTo>
                  <a:lnTo>
                    <a:pt x="0" y="152"/>
                  </a:lnTo>
                  <a:lnTo>
                    <a:pt x="151" y="152"/>
                  </a:lnTo>
                  <a:lnTo>
                    <a:pt x="151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Line 293">
              <a:extLst>
                <a:ext uri="{FF2B5EF4-FFF2-40B4-BE49-F238E27FC236}">
                  <a16:creationId xmlns:a16="http://schemas.microsoft.com/office/drawing/2014/main" id="{CA049B81-680B-46CB-9B66-9C88DE2B0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Line 294">
              <a:extLst>
                <a:ext uri="{FF2B5EF4-FFF2-40B4-BE49-F238E27FC236}">
                  <a16:creationId xmlns:a16="http://schemas.microsoft.com/office/drawing/2014/main" id="{41A23FB7-57A8-41D1-B4CB-A07B33924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31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B85DED6-B069-4A37-B375-10AF5FA9F06F}"/>
              </a:ext>
            </a:extLst>
          </p:cNvPr>
          <p:cNvGrpSpPr/>
          <p:nvPr/>
        </p:nvGrpSpPr>
        <p:grpSpPr>
          <a:xfrm>
            <a:off x="11520109" y="1036343"/>
            <a:ext cx="228976" cy="228976"/>
            <a:chOff x="8447088" y="5060951"/>
            <a:chExt cx="346075" cy="346075"/>
          </a:xfrm>
        </p:grpSpPr>
        <p:sp>
          <p:nvSpPr>
            <p:cNvPr id="104" name="Freeform 365">
              <a:extLst>
                <a:ext uri="{FF2B5EF4-FFF2-40B4-BE49-F238E27FC236}">
                  <a16:creationId xmlns:a16="http://schemas.microsoft.com/office/drawing/2014/main" id="{493FE6A8-C2BF-4EF9-AD83-D92FD668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3288" y="5121276"/>
              <a:ext cx="195263" cy="150813"/>
            </a:xfrm>
            <a:custGeom>
              <a:avLst/>
              <a:gdLst>
                <a:gd name="T0" fmla="*/ 123 w 123"/>
                <a:gd name="T1" fmla="*/ 95 h 95"/>
                <a:gd name="T2" fmla="*/ 123 w 123"/>
                <a:gd name="T3" fmla="*/ 19 h 95"/>
                <a:gd name="T4" fmla="*/ 52 w 123"/>
                <a:gd name="T5" fmla="*/ 19 h 95"/>
                <a:gd name="T6" fmla="*/ 42 w 123"/>
                <a:gd name="T7" fmla="*/ 0 h 95"/>
                <a:gd name="T8" fmla="*/ 0 w 123"/>
                <a:gd name="T9" fmla="*/ 0 h 95"/>
                <a:gd name="T10" fmla="*/ 0 w 123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95">
                  <a:moveTo>
                    <a:pt x="123" y="95"/>
                  </a:moveTo>
                  <a:lnTo>
                    <a:pt x="123" y="19"/>
                  </a:ln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95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366">
              <a:extLst>
                <a:ext uri="{FF2B5EF4-FFF2-40B4-BE49-F238E27FC236}">
                  <a16:creationId xmlns:a16="http://schemas.microsoft.com/office/drawing/2014/main" id="{A02FA930-89AC-4CB8-B9ED-D53FF5249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091113"/>
              <a:ext cx="165100" cy="30163"/>
            </a:xfrm>
            <a:custGeom>
              <a:avLst/>
              <a:gdLst>
                <a:gd name="T0" fmla="*/ 104 w 104"/>
                <a:gd name="T1" fmla="*/ 19 h 19"/>
                <a:gd name="T2" fmla="*/ 52 w 104"/>
                <a:gd name="T3" fmla="*/ 19 h 19"/>
                <a:gd name="T4" fmla="*/ 43 w 104"/>
                <a:gd name="T5" fmla="*/ 0 h 19"/>
                <a:gd name="T6" fmla="*/ 0 w 1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9">
                  <a:moveTo>
                    <a:pt x="104" y="19"/>
                  </a:moveTo>
                  <a:lnTo>
                    <a:pt x="52" y="19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367">
              <a:extLst>
                <a:ext uri="{FF2B5EF4-FFF2-40B4-BE49-F238E27FC236}">
                  <a16:creationId xmlns:a16="http://schemas.microsoft.com/office/drawing/2014/main" id="{55CC26BA-27C9-44E7-AE5D-31FBC7E4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3450" y="5060951"/>
              <a:ext cx="134938" cy="30163"/>
            </a:xfrm>
            <a:custGeom>
              <a:avLst/>
              <a:gdLst>
                <a:gd name="T0" fmla="*/ 85 w 85"/>
                <a:gd name="T1" fmla="*/ 19 h 19"/>
                <a:gd name="T2" fmla="*/ 52 w 85"/>
                <a:gd name="T3" fmla="*/ 19 h 19"/>
                <a:gd name="T4" fmla="*/ 42 w 85"/>
                <a:gd name="T5" fmla="*/ 0 h 19"/>
                <a:gd name="T6" fmla="*/ 0 w 85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9">
                  <a:moveTo>
                    <a:pt x="85" y="19"/>
                  </a:move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368">
              <a:extLst>
                <a:ext uri="{FF2B5EF4-FFF2-40B4-BE49-F238E27FC236}">
                  <a16:creationId xmlns:a16="http://schemas.microsoft.com/office/drawing/2014/main" id="{E1F523BB-7165-42B8-805A-0D5ED8161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302251"/>
              <a:ext cx="346075" cy="104775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369">
              <a:extLst>
                <a:ext uri="{FF2B5EF4-FFF2-40B4-BE49-F238E27FC236}">
                  <a16:creationId xmlns:a16="http://schemas.microsoft.com/office/drawing/2014/main" id="{83AEFE35-0942-4699-ADD5-1FF2EB83F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211763"/>
              <a:ext cx="76200" cy="90488"/>
            </a:xfrm>
            <a:custGeom>
              <a:avLst/>
              <a:gdLst>
                <a:gd name="T0" fmla="*/ 0 w 48"/>
                <a:gd name="T1" fmla="*/ 57 h 57"/>
                <a:gd name="T2" fmla="*/ 33 w 48"/>
                <a:gd name="T3" fmla="*/ 0 h 57"/>
                <a:gd name="T4" fmla="*/ 48 w 48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lnTo>
                    <a:pt x="33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370">
              <a:extLst>
                <a:ext uri="{FF2B5EF4-FFF2-40B4-BE49-F238E27FC236}">
                  <a16:creationId xmlns:a16="http://schemas.microsoft.com/office/drawing/2014/main" id="{33CDBE5D-A7CA-4BA6-9B57-5101140EC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0" y="5211763"/>
              <a:ext cx="74613" cy="90488"/>
            </a:xfrm>
            <a:custGeom>
              <a:avLst/>
              <a:gdLst>
                <a:gd name="T0" fmla="*/ 0 w 47"/>
                <a:gd name="T1" fmla="*/ 0 h 57"/>
                <a:gd name="T2" fmla="*/ 14 w 47"/>
                <a:gd name="T3" fmla="*/ 0 h 57"/>
                <a:gd name="T4" fmla="*/ 47 w 4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0"/>
                  </a:moveTo>
                  <a:lnTo>
                    <a:pt x="14" y="0"/>
                  </a:lnTo>
                  <a:lnTo>
                    <a:pt x="47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371">
              <a:extLst>
                <a:ext uri="{FF2B5EF4-FFF2-40B4-BE49-F238E27FC236}">
                  <a16:creationId xmlns:a16="http://schemas.microsoft.com/office/drawing/2014/main" id="{4AC57021-72F1-4BFB-86B0-E3436964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5181601"/>
              <a:ext cx="88900" cy="90488"/>
            </a:xfrm>
            <a:custGeom>
              <a:avLst/>
              <a:gdLst>
                <a:gd name="T0" fmla="*/ 16 w 24"/>
                <a:gd name="T1" fmla="*/ 13 h 24"/>
                <a:gd name="T2" fmla="*/ 19 w 24"/>
                <a:gd name="T3" fmla="*/ 7 h 24"/>
                <a:gd name="T4" fmla="*/ 12 w 24"/>
                <a:gd name="T5" fmla="*/ 0 h 24"/>
                <a:gd name="T6" fmla="*/ 5 w 24"/>
                <a:gd name="T7" fmla="*/ 7 h 24"/>
                <a:gd name="T8" fmla="*/ 8 w 24"/>
                <a:gd name="T9" fmla="*/ 13 h 24"/>
                <a:gd name="T10" fmla="*/ 0 w 24"/>
                <a:gd name="T11" fmla="*/ 24 h 24"/>
                <a:gd name="T12" fmla="*/ 24 w 24"/>
                <a:gd name="T13" fmla="*/ 24 h 24"/>
                <a:gd name="T14" fmla="*/ 16 w 24"/>
                <a:gd name="T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4">
                  <a:moveTo>
                    <a:pt x="16" y="13"/>
                  </a:moveTo>
                  <a:cubicBezTo>
                    <a:pt x="18" y="11"/>
                    <a:pt x="19" y="9"/>
                    <a:pt x="19" y="7"/>
                  </a:cubicBezTo>
                  <a:cubicBezTo>
                    <a:pt x="19" y="3"/>
                    <a:pt x="16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5" y="9"/>
                    <a:pt x="6" y="11"/>
                    <a:pt x="8" y="13"/>
                  </a:cubicBezTo>
                  <a:cubicBezTo>
                    <a:pt x="3" y="14"/>
                    <a:pt x="0" y="17"/>
                    <a:pt x="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7"/>
                    <a:pt x="21" y="14"/>
                    <a:pt x="16" y="13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163" name="TextBox 132">
            <a:extLst>
              <a:ext uri="{FF2B5EF4-FFF2-40B4-BE49-F238E27FC236}">
                <a16:creationId xmlns:a16="http://schemas.microsoft.com/office/drawing/2014/main" id="{2EB2C6A5-F4E5-442D-B6CF-FD321B1C1E6F}"/>
              </a:ext>
            </a:extLst>
          </p:cNvPr>
          <p:cNvSpPr txBox="1"/>
          <p:nvPr/>
        </p:nvSpPr>
        <p:spPr>
          <a:xfrm>
            <a:off x="9478788" y="2174667"/>
            <a:ext cx="9650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DIRECTOS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184" name="183 CuadroTexto"/>
          <p:cNvSpPr txBox="1"/>
          <p:nvPr/>
        </p:nvSpPr>
        <p:spPr>
          <a:xfrm>
            <a:off x="9373957" y="699408"/>
            <a:ext cx="2553103" cy="2801600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Indicador Judicial: </a:t>
            </a:r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Cobertura de Jueces por cada cien mil habitantes: 7.17 en el año 2019.</a:t>
            </a:r>
          </a:p>
          <a:p>
            <a:pPr algn="just"/>
            <a:endParaRPr lang="es-GT" sz="1600" dirty="0">
              <a:latin typeface="Cambria" pitchFamily="18" charset="0"/>
              <a:cs typeface="Arial" panose="020B0604020202020204" pitchFamily="34" charset="0"/>
            </a:endParaRPr>
          </a:p>
          <a:p>
            <a:pPr algn="just"/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Según el Índice Global de Impunidad el promedio se sitúa en 16.23. Fuente: </a:t>
            </a:r>
            <a:r>
              <a:rPr lang="es-GT" sz="1400" b="1" dirty="0">
                <a:latin typeface="Cambria" pitchFamily="18" charset="0"/>
                <a:cs typeface="Arial" panose="020B0604020202020204" pitchFamily="34" charset="0"/>
              </a:rPr>
              <a:t>IGI - 2017</a:t>
            </a:r>
            <a:endParaRPr lang="es-G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40" y="1037903"/>
            <a:ext cx="4541838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9916" y="3982293"/>
            <a:ext cx="45878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38 Cinta perforada"/>
          <p:cNvSpPr/>
          <p:nvPr/>
        </p:nvSpPr>
        <p:spPr>
          <a:xfrm>
            <a:off x="7102524" y="4653136"/>
            <a:ext cx="1944216" cy="1296144"/>
          </a:xfrm>
          <a:prstGeom prst="flowChartPunchedTap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600" dirty="0">
                <a:solidFill>
                  <a:schemeClr val="tx1"/>
                </a:solidFill>
                <a:latin typeface="Cambria" pitchFamily="18" charset="0"/>
              </a:rPr>
              <a:t>No.  2 Ampliación de Cobertura.</a:t>
            </a:r>
            <a:endParaRPr lang="es-GT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" r="17227"/>
          <a:stretch/>
        </p:blipFill>
        <p:spPr bwMode="auto">
          <a:xfrm>
            <a:off x="5120640" y="918324"/>
            <a:ext cx="4070116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183 CuadroTexto"/>
          <p:cNvSpPr txBox="1"/>
          <p:nvPr/>
        </p:nvSpPr>
        <p:spPr>
          <a:xfrm>
            <a:off x="9344794" y="3645024"/>
            <a:ext cx="2553103" cy="919401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Juzgados de Paz con presencia en 340 municipios</a:t>
            </a:r>
            <a:endParaRPr lang="es-G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183 CuadroTexto"/>
          <p:cNvSpPr txBox="1"/>
          <p:nvPr/>
        </p:nvSpPr>
        <p:spPr>
          <a:xfrm>
            <a:off x="9334772" y="4813855"/>
            <a:ext cx="2553103" cy="1464231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Ampliación de la competencia de Juzgados de Paz para conocer delitos menos graves</a:t>
            </a:r>
            <a:endParaRPr lang="es-G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0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28541" y="170032"/>
            <a:ext cx="2501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Simple Project Manager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56" y="386056"/>
            <a:ext cx="5181113" cy="522664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II. Cantidad de Servicios entregados</a:t>
            </a:r>
            <a:endParaRPr lang="en-US" sz="2000" dirty="0"/>
          </a:p>
        </p:txBody>
      </p:sp>
      <p:grpSp>
        <p:nvGrpSpPr>
          <p:cNvPr id="4" name="Group 65">
            <a:extLst>
              <a:ext uri="{FF2B5EF4-FFF2-40B4-BE49-F238E27FC236}">
                <a16:creationId xmlns:a16="http://schemas.microsoft.com/office/drawing/2014/main" id="{9A4A16D0-5A9C-4B45-A8BB-59850E859C99}"/>
              </a:ext>
            </a:extLst>
          </p:cNvPr>
          <p:cNvGrpSpPr/>
          <p:nvPr/>
        </p:nvGrpSpPr>
        <p:grpSpPr>
          <a:xfrm>
            <a:off x="3590267" y="3976995"/>
            <a:ext cx="228976" cy="228977"/>
            <a:chOff x="3398838" y="3616326"/>
            <a:chExt cx="346075" cy="346076"/>
          </a:xfrm>
        </p:grpSpPr>
        <p:sp>
          <p:nvSpPr>
            <p:cNvPr id="73" name="Rectangle 94">
              <a:extLst>
                <a:ext uri="{FF2B5EF4-FFF2-40B4-BE49-F238E27FC236}">
                  <a16:creationId xmlns:a16="http://schemas.microsoft.com/office/drawing/2014/main" id="{5E7F0A8F-8544-44A6-BCF8-0A11E695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3" y="3616326"/>
              <a:ext cx="90488" cy="34607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Rectangle 95">
              <a:extLst>
                <a:ext uri="{FF2B5EF4-FFF2-40B4-BE49-F238E27FC236}">
                  <a16:creationId xmlns:a16="http://schemas.microsoft.com/office/drawing/2014/main" id="{0A038215-BE4E-4123-8DCB-8AA85592A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51" y="3736976"/>
              <a:ext cx="90488" cy="2254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96">
              <a:extLst>
                <a:ext uri="{FF2B5EF4-FFF2-40B4-BE49-F238E27FC236}">
                  <a16:creationId xmlns:a16="http://schemas.microsoft.com/office/drawing/2014/main" id="{AFF25812-199C-45A3-BA3A-F2CB1E0A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813" y="3933826"/>
              <a:ext cx="3016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Line 97">
              <a:extLst>
                <a:ext uri="{FF2B5EF4-FFF2-40B4-BE49-F238E27FC236}">
                  <a16:creationId xmlns:a16="http://schemas.microsoft.com/office/drawing/2014/main" id="{B2A1C214-1C4A-4BE4-8B9E-2971BED0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3613" y="3646489"/>
              <a:ext cx="0" cy="1968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Rectangle 98">
              <a:extLst>
                <a:ext uri="{FF2B5EF4-FFF2-40B4-BE49-F238E27FC236}">
                  <a16:creationId xmlns:a16="http://schemas.microsoft.com/office/drawing/2014/main" id="{B8529BB1-A46D-47EB-A314-F20A5521E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6" y="3873501"/>
              <a:ext cx="30163" cy="60325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Line 99">
              <a:extLst>
                <a:ext uri="{FF2B5EF4-FFF2-40B4-BE49-F238E27FC236}">
                  <a16:creationId xmlns:a16="http://schemas.microsoft.com/office/drawing/2014/main" id="{1DB15AB5-7252-484C-90F8-A6B513FB9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101" y="3767139"/>
              <a:ext cx="0" cy="136525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Line 100">
              <a:extLst>
                <a:ext uri="{FF2B5EF4-FFF2-40B4-BE49-F238E27FC236}">
                  <a16:creationId xmlns:a16="http://schemas.microsoft.com/office/drawing/2014/main" id="{A7D03B7C-A6B5-4A62-AD5E-625D076C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1" y="3706814"/>
              <a:ext cx="0" cy="2111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Rectangle 101">
              <a:extLst>
                <a:ext uri="{FF2B5EF4-FFF2-40B4-BE49-F238E27FC236}">
                  <a16:creationId xmlns:a16="http://schemas.microsoft.com/office/drawing/2014/main" id="{0839DEE7-A9F5-4A8E-B729-22235939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62364"/>
              <a:ext cx="60325" cy="300038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2">
              <a:extLst>
                <a:ext uri="{FF2B5EF4-FFF2-40B4-BE49-F238E27FC236}">
                  <a16:creationId xmlns:a16="http://schemas.microsoft.com/office/drawing/2014/main" id="{CF97EB3E-8D3C-41B9-81B9-4A8166975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662364"/>
              <a:ext cx="120650" cy="300038"/>
            </a:xfrm>
            <a:custGeom>
              <a:avLst/>
              <a:gdLst>
                <a:gd name="T0" fmla="*/ 76 w 76"/>
                <a:gd name="T1" fmla="*/ 182 h 189"/>
                <a:gd name="T2" fmla="*/ 47 w 76"/>
                <a:gd name="T3" fmla="*/ 189 h 189"/>
                <a:gd name="T4" fmla="*/ 0 w 76"/>
                <a:gd name="T5" fmla="*/ 7 h 189"/>
                <a:gd name="T6" fmla="*/ 29 w 76"/>
                <a:gd name="T7" fmla="*/ 0 h 189"/>
                <a:gd name="T8" fmla="*/ 76 w 76"/>
                <a:gd name="T9" fmla="*/ 18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89">
                  <a:moveTo>
                    <a:pt x="76" y="182"/>
                  </a:moveTo>
                  <a:lnTo>
                    <a:pt x="47" y="189"/>
                  </a:lnTo>
                  <a:lnTo>
                    <a:pt x="0" y="7"/>
                  </a:lnTo>
                  <a:lnTo>
                    <a:pt x="29" y="0"/>
                  </a:lnTo>
                  <a:lnTo>
                    <a:pt x="76" y="182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" name="Group 84">
            <a:extLst>
              <a:ext uri="{FF2B5EF4-FFF2-40B4-BE49-F238E27FC236}">
                <a16:creationId xmlns:a16="http://schemas.microsoft.com/office/drawing/2014/main" id="{84D9FFFE-2936-491C-9BB3-87379CE1F3D9}"/>
              </a:ext>
            </a:extLst>
          </p:cNvPr>
          <p:cNvGrpSpPr/>
          <p:nvPr/>
        </p:nvGrpSpPr>
        <p:grpSpPr>
          <a:xfrm>
            <a:off x="3594994" y="1071045"/>
            <a:ext cx="219523" cy="228976"/>
            <a:chOff x="2692400" y="3616326"/>
            <a:chExt cx="331788" cy="346075"/>
          </a:xfrm>
        </p:grpSpPr>
        <p:sp>
          <p:nvSpPr>
            <p:cNvPr id="86" name="Line 288">
              <a:extLst>
                <a:ext uri="{FF2B5EF4-FFF2-40B4-BE49-F238E27FC236}">
                  <a16:creationId xmlns:a16="http://schemas.microsoft.com/office/drawing/2014/main" id="{BFC32F7D-CD98-4DA0-B52F-03E7D2842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6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Line 289">
              <a:extLst>
                <a:ext uri="{FF2B5EF4-FFF2-40B4-BE49-F238E27FC236}">
                  <a16:creationId xmlns:a16="http://schemas.microsoft.com/office/drawing/2014/main" id="{78EB434B-558A-4E12-96E7-931BFF5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Line 290">
              <a:extLst>
                <a:ext uri="{FF2B5EF4-FFF2-40B4-BE49-F238E27FC236}">
                  <a16:creationId xmlns:a16="http://schemas.microsoft.com/office/drawing/2014/main" id="{01846CF2-F610-4021-8007-5962C5467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7988" y="3616326"/>
              <a:ext cx="0" cy="762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91">
              <a:extLst>
                <a:ext uri="{FF2B5EF4-FFF2-40B4-BE49-F238E27FC236}">
                  <a16:creationId xmlns:a16="http://schemas.microsoft.com/office/drawing/2014/main" id="{59F13115-B0EF-4B0F-A754-648778197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0" y="3646488"/>
              <a:ext cx="331788" cy="315913"/>
            </a:xfrm>
            <a:custGeom>
              <a:avLst/>
              <a:gdLst>
                <a:gd name="T0" fmla="*/ 180 w 209"/>
                <a:gd name="T1" fmla="*/ 0 h 199"/>
                <a:gd name="T2" fmla="*/ 209 w 209"/>
                <a:gd name="T3" fmla="*/ 0 h 199"/>
                <a:gd name="T4" fmla="*/ 209 w 209"/>
                <a:gd name="T5" fmla="*/ 199 h 199"/>
                <a:gd name="T6" fmla="*/ 0 w 209"/>
                <a:gd name="T7" fmla="*/ 199 h 199"/>
                <a:gd name="T8" fmla="*/ 0 w 209"/>
                <a:gd name="T9" fmla="*/ 0 h 199"/>
                <a:gd name="T10" fmla="*/ 29 w 209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199">
                  <a:moveTo>
                    <a:pt x="180" y="0"/>
                  </a:moveTo>
                  <a:lnTo>
                    <a:pt x="209" y="0"/>
                  </a:ln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92">
              <a:extLst>
                <a:ext uri="{FF2B5EF4-FFF2-40B4-BE49-F238E27FC236}">
                  <a16:creationId xmlns:a16="http://schemas.microsoft.com/office/drawing/2014/main" id="{3B57513A-6E04-4BBC-8284-689DD195F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76651"/>
              <a:ext cx="239713" cy="241300"/>
            </a:xfrm>
            <a:custGeom>
              <a:avLst/>
              <a:gdLst>
                <a:gd name="T0" fmla="*/ 0 w 151"/>
                <a:gd name="T1" fmla="*/ 0 h 152"/>
                <a:gd name="T2" fmla="*/ 0 w 151"/>
                <a:gd name="T3" fmla="*/ 152 h 152"/>
                <a:gd name="T4" fmla="*/ 151 w 151"/>
                <a:gd name="T5" fmla="*/ 152 h 152"/>
                <a:gd name="T6" fmla="*/ 151 w 151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52">
                  <a:moveTo>
                    <a:pt x="0" y="0"/>
                  </a:moveTo>
                  <a:lnTo>
                    <a:pt x="0" y="152"/>
                  </a:lnTo>
                  <a:lnTo>
                    <a:pt x="151" y="152"/>
                  </a:lnTo>
                  <a:lnTo>
                    <a:pt x="151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Line 293">
              <a:extLst>
                <a:ext uri="{FF2B5EF4-FFF2-40B4-BE49-F238E27FC236}">
                  <a16:creationId xmlns:a16="http://schemas.microsoft.com/office/drawing/2014/main" id="{CA049B81-680B-46CB-9B66-9C88DE2B0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Line 294">
              <a:extLst>
                <a:ext uri="{FF2B5EF4-FFF2-40B4-BE49-F238E27FC236}">
                  <a16:creationId xmlns:a16="http://schemas.microsoft.com/office/drawing/2014/main" id="{41A23FB7-57A8-41D1-B4CB-A07B33924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1313" y="3646488"/>
              <a:ext cx="365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" name="Group 102">
            <a:extLst>
              <a:ext uri="{FF2B5EF4-FFF2-40B4-BE49-F238E27FC236}">
                <a16:creationId xmlns:a16="http://schemas.microsoft.com/office/drawing/2014/main" id="{EB85DED6-B069-4A37-B375-10AF5FA9F06F}"/>
              </a:ext>
            </a:extLst>
          </p:cNvPr>
          <p:cNvGrpSpPr/>
          <p:nvPr/>
        </p:nvGrpSpPr>
        <p:grpSpPr>
          <a:xfrm>
            <a:off x="11520109" y="1036343"/>
            <a:ext cx="228976" cy="228976"/>
            <a:chOff x="8447088" y="5060951"/>
            <a:chExt cx="346075" cy="346075"/>
          </a:xfrm>
        </p:grpSpPr>
        <p:sp>
          <p:nvSpPr>
            <p:cNvPr id="104" name="Freeform 365">
              <a:extLst>
                <a:ext uri="{FF2B5EF4-FFF2-40B4-BE49-F238E27FC236}">
                  <a16:creationId xmlns:a16="http://schemas.microsoft.com/office/drawing/2014/main" id="{493FE6A8-C2BF-4EF9-AD83-D92FD668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3288" y="5121276"/>
              <a:ext cx="195263" cy="150813"/>
            </a:xfrm>
            <a:custGeom>
              <a:avLst/>
              <a:gdLst>
                <a:gd name="T0" fmla="*/ 123 w 123"/>
                <a:gd name="T1" fmla="*/ 95 h 95"/>
                <a:gd name="T2" fmla="*/ 123 w 123"/>
                <a:gd name="T3" fmla="*/ 19 h 95"/>
                <a:gd name="T4" fmla="*/ 52 w 123"/>
                <a:gd name="T5" fmla="*/ 19 h 95"/>
                <a:gd name="T6" fmla="*/ 42 w 123"/>
                <a:gd name="T7" fmla="*/ 0 h 95"/>
                <a:gd name="T8" fmla="*/ 0 w 123"/>
                <a:gd name="T9" fmla="*/ 0 h 95"/>
                <a:gd name="T10" fmla="*/ 0 w 123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95">
                  <a:moveTo>
                    <a:pt x="123" y="95"/>
                  </a:moveTo>
                  <a:lnTo>
                    <a:pt x="123" y="19"/>
                  </a:ln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95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366">
              <a:extLst>
                <a:ext uri="{FF2B5EF4-FFF2-40B4-BE49-F238E27FC236}">
                  <a16:creationId xmlns:a16="http://schemas.microsoft.com/office/drawing/2014/main" id="{A02FA930-89AC-4CB8-B9ED-D53FF5249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091113"/>
              <a:ext cx="165100" cy="30163"/>
            </a:xfrm>
            <a:custGeom>
              <a:avLst/>
              <a:gdLst>
                <a:gd name="T0" fmla="*/ 104 w 104"/>
                <a:gd name="T1" fmla="*/ 19 h 19"/>
                <a:gd name="T2" fmla="*/ 52 w 104"/>
                <a:gd name="T3" fmla="*/ 19 h 19"/>
                <a:gd name="T4" fmla="*/ 43 w 104"/>
                <a:gd name="T5" fmla="*/ 0 h 19"/>
                <a:gd name="T6" fmla="*/ 0 w 1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9">
                  <a:moveTo>
                    <a:pt x="104" y="19"/>
                  </a:moveTo>
                  <a:lnTo>
                    <a:pt x="52" y="19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367">
              <a:extLst>
                <a:ext uri="{FF2B5EF4-FFF2-40B4-BE49-F238E27FC236}">
                  <a16:creationId xmlns:a16="http://schemas.microsoft.com/office/drawing/2014/main" id="{55CC26BA-27C9-44E7-AE5D-31FBC7E4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3450" y="5060951"/>
              <a:ext cx="134938" cy="30163"/>
            </a:xfrm>
            <a:custGeom>
              <a:avLst/>
              <a:gdLst>
                <a:gd name="T0" fmla="*/ 85 w 85"/>
                <a:gd name="T1" fmla="*/ 19 h 19"/>
                <a:gd name="T2" fmla="*/ 52 w 85"/>
                <a:gd name="T3" fmla="*/ 19 h 19"/>
                <a:gd name="T4" fmla="*/ 42 w 85"/>
                <a:gd name="T5" fmla="*/ 0 h 19"/>
                <a:gd name="T6" fmla="*/ 0 w 85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9">
                  <a:moveTo>
                    <a:pt x="85" y="19"/>
                  </a:moveTo>
                  <a:lnTo>
                    <a:pt x="52" y="19"/>
                  </a:ln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368">
              <a:extLst>
                <a:ext uri="{FF2B5EF4-FFF2-40B4-BE49-F238E27FC236}">
                  <a16:creationId xmlns:a16="http://schemas.microsoft.com/office/drawing/2014/main" id="{E1F523BB-7165-42B8-805A-0D5ED8161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302251"/>
              <a:ext cx="346075" cy="104775"/>
            </a:xfrm>
            <a:custGeom>
              <a:avLst/>
              <a:gdLst>
                <a:gd name="T0" fmla="*/ 92 w 92"/>
                <a:gd name="T1" fmla="*/ 28 h 28"/>
                <a:gd name="T2" fmla="*/ 0 w 92"/>
                <a:gd name="T3" fmla="*/ 28 h 28"/>
                <a:gd name="T4" fmla="*/ 0 w 92"/>
                <a:gd name="T5" fmla="*/ 0 h 28"/>
                <a:gd name="T6" fmla="*/ 30 w 92"/>
                <a:gd name="T7" fmla="*/ 0 h 28"/>
                <a:gd name="T8" fmla="*/ 30 w 92"/>
                <a:gd name="T9" fmla="*/ 4 h 28"/>
                <a:gd name="T10" fmla="*/ 38 w 92"/>
                <a:gd name="T11" fmla="*/ 12 h 28"/>
                <a:gd name="T12" fmla="*/ 56 w 92"/>
                <a:gd name="T13" fmla="*/ 12 h 28"/>
                <a:gd name="T14" fmla="*/ 64 w 92"/>
                <a:gd name="T15" fmla="*/ 4 h 28"/>
                <a:gd name="T16" fmla="*/ 64 w 92"/>
                <a:gd name="T17" fmla="*/ 0 h 28"/>
                <a:gd name="T18" fmla="*/ 92 w 92"/>
                <a:gd name="T19" fmla="*/ 0 h 28"/>
                <a:gd name="T20" fmla="*/ 92 w 9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28">
                  <a:moveTo>
                    <a:pt x="92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8"/>
                    <a:pt x="34" y="12"/>
                    <a:pt x="3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60" y="12"/>
                    <a:pt x="64" y="8"/>
                    <a:pt x="64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92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369">
              <a:extLst>
                <a:ext uri="{FF2B5EF4-FFF2-40B4-BE49-F238E27FC236}">
                  <a16:creationId xmlns:a16="http://schemas.microsoft.com/office/drawing/2014/main" id="{83AEFE35-0942-4699-ADD5-1FF2EB83F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5211763"/>
              <a:ext cx="76200" cy="90488"/>
            </a:xfrm>
            <a:custGeom>
              <a:avLst/>
              <a:gdLst>
                <a:gd name="T0" fmla="*/ 0 w 48"/>
                <a:gd name="T1" fmla="*/ 57 h 57"/>
                <a:gd name="T2" fmla="*/ 33 w 48"/>
                <a:gd name="T3" fmla="*/ 0 h 57"/>
                <a:gd name="T4" fmla="*/ 48 w 48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lnTo>
                    <a:pt x="33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370">
              <a:extLst>
                <a:ext uri="{FF2B5EF4-FFF2-40B4-BE49-F238E27FC236}">
                  <a16:creationId xmlns:a16="http://schemas.microsoft.com/office/drawing/2014/main" id="{33CDBE5D-A7CA-4BA6-9B57-5101140EC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0" y="5211763"/>
              <a:ext cx="74613" cy="90488"/>
            </a:xfrm>
            <a:custGeom>
              <a:avLst/>
              <a:gdLst>
                <a:gd name="T0" fmla="*/ 0 w 47"/>
                <a:gd name="T1" fmla="*/ 0 h 57"/>
                <a:gd name="T2" fmla="*/ 14 w 47"/>
                <a:gd name="T3" fmla="*/ 0 h 57"/>
                <a:gd name="T4" fmla="*/ 47 w 4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7">
                  <a:moveTo>
                    <a:pt x="0" y="0"/>
                  </a:moveTo>
                  <a:lnTo>
                    <a:pt x="14" y="0"/>
                  </a:lnTo>
                  <a:lnTo>
                    <a:pt x="47" y="57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371">
              <a:extLst>
                <a:ext uri="{FF2B5EF4-FFF2-40B4-BE49-F238E27FC236}">
                  <a16:creationId xmlns:a16="http://schemas.microsoft.com/office/drawing/2014/main" id="{4AC57021-72F1-4BFB-86B0-E3436964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5181601"/>
              <a:ext cx="88900" cy="90488"/>
            </a:xfrm>
            <a:custGeom>
              <a:avLst/>
              <a:gdLst>
                <a:gd name="T0" fmla="*/ 16 w 24"/>
                <a:gd name="T1" fmla="*/ 13 h 24"/>
                <a:gd name="T2" fmla="*/ 19 w 24"/>
                <a:gd name="T3" fmla="*/ 7 h 24"/>
                <a:gd name="T4" fmla="*/ 12 w 24"/>
                <a:gd name="T5" fmla="*/ 0 h 24"/>
                <a:gd name="T6" fmla="*/ 5 w 24"/>
                <a:gd name="T7" fmla="*/ 7 h 24"/>
                <a:gd name="T8" fmla="*/ 8 w 24"/>
                <a:gd name="T9" fmla="*/ 13 h 24"/>
                <a:gd name="T10" fmla="*/ 0 w 24"/>
                <a:gd name="T11" fmla="*/ 24 h 24"/>
                <a:gd name="T12" fmla="*/ 24 w 24"/>
                <a:gd name="T13" fmla="*/ 24 h 24"/>
                <a:gd name="T14" fmla="*/ 16 w 24"/>
                <a:gd name="T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4">
                  <a:moveTo>
                    <a:pt x="16" y="13"/>
                  </a:moveTo>
                  <a:cubicBezTo>
                    <a:pt x="18" y="11"/>
                    <a:pt x="19" y="9"/>
                    <a:pt x="19" y="7"/>
                  </a:cubicBezTo>
                  <a:cubicBezTo>
                    <a:pt x="19" y="3"/>
                    <a:pt x="16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5" y="9"/>
                    <a:pt x="6" y="11"/>
                    <a:pt x="8" y="13"/>
                  </a:cubicBezTo>
                  <a:cubicBezTo>
                    <a:pt x="3" y="14"/>
                    <a:pt x="0" y="17"/>
                    <a:pt x="0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7"/>
                    <a:pt x="21" y="14"/>
                    <a:pt x="16" y="13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163" name="TextBox 132">
            <a:extLst>
              <a:ext uri="{FF2B5EF4-FFF2-40B4-BE49-F238E27FC236}">
                <a16:creationId xmlns:a16="http://schemas.microsoft.com/office/drawing/2014/main" id="{2EB2C6A5-F4E5-442D-B6CF-FD321B1C1E6F}"/>
              </a:ext>
            </a:extLst>
          </p:cNvPr>
          <p:cNvSpPr txBox="1"/>
          <p:nvPr/>
        </p:nvSpPr>
        <p:spPr>
          <a:xfrm>
            <a:off x="9478788" y="2174667"/>
            <a:ext cx="9650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DIRECTOS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184" name="183 CuadroTexto"/>
          <p:cNvSpPr txBox="1"/>
          <p:nvPr/>
        </p:nvSpPr>
        <p:spPr>
          <a:xfrm>
            <a:off x="9373957" y="2155636"/>
            <a:ext cx="2553103" cy="2281476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Casos registrados y mediados.</a:t>
            </a:r>
          </a:p>
          <a:p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Es parte de la promoción de políticas orientadas a la prevención y solución pacífica de conflictos o controversias. </a:t>
            </a:r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38 Cinta perforada"/>
          <p:cNvSpPr/>
          <p:nvPr/>
        </p:nvSpPr>
        <p:spPr>
          <a:xfrm>
            <a:off x="6382444" y="4797152"/>
            <a:ext cx="1944216" cy="1296144"/>
          </a:xfrm>
          <a:prstGeom prst="flowChartPunchedTap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600" dirty="0">
                <a:solidFill>
                  <a:schemeClr val="tx1"/>
                </a:solidFill>
                <a:latin typeface="Cambria" pitchFamily="18" charset="0"/>
              </a:rPr>
              <a:t>No.  3 Métodos alternativos de resolución.</a:t>
            </a:r>
            <a:endParaRPr lang="es-GT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212" y="980728"/>
            <a:ext cx="501992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40" y="3910285"/>
            <a:ext cx="4752528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37 Rectángulo redondeado"/>
          <p:cNvSpPr/>
          <p:nvPr/>
        </p:nvSpPr>
        <p:spPr>
          <a:xfrm>
            <a:off x="909836" y="1628800"/>
            <a:ext cx="2426568" cy="136815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600" dirty="0" err="1">
                <a:solidFill>
                  <a:schemeClr val="tx1"/>
                </a:solidFill>
                <a:latin typeface="Cambria" pitchFamily="18" charset="0"/>
              </a:rPr>
              <a:t>Desjudicialización</a:t>
            </a:r>
            <a:r>
              <a:rPr lang="es-GT" sz="1600" dirty="0">
                <a:solidFill>
                  <a:schemeClr val="tx1"/>
                </a:solidFill>
                <a:latin typeface="Cambria" pitchFamily="18" charset="0"/>
              </a:rPr>
              <a:t> de la justicia que permite disminuir la carga laboral en los órganos jurisdiccionales.</a:t>
            </a:r>
          </a:p>
        </p:txBody>
      </p:sp>
    </p:spTree>
    <p:extLst>
      <p:ext uri="{BB962C8B-B14F-4D97-AF65-F5344CB8AC3E}">
        <p14:creationId xmlns:p14="http://schemas.microsoft.com/office/powerpoint/2010/main" val="88290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025688-0CE4-432E-A1BD-029C3D7A0C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r="9306"/>
          <a:stretch>
            <a:fillRect/>
          </a:stretch>
        </p:blipFill>
        <p:spPr>
          <a:xfrm>
            <a:off x="261764" y="1196752"/>
            <a:ext cx="5040560" cy="5391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856" y="260648"/>
            <a:ext cx="5181113" cy="522664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III. Población beneficiada</a:t>
            </a:r>
            <a:endParaRPr lang="en-US" sz="2000" dirty="0"/>
          </a:p>
        </p:txBody>
      </p:sp>
      <p:sp>
        <p:nvSpPr>
          <p:cNvPr id="7" name="AutoShape 2" descr="Resultado de imagen para construcciÃ³n de portal de datos abier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 dirty="0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2B695D25-3F05-45E5-83CA-79B45A60A415}"/>
              </a:ext>
            </a:extLst>
          </p:cNvPr>
          <p:cNvSpPr>
            <a:spLocks/>
          </p:cNvSpPr>
          <p:nvPr/>
        </p:nvSpPr>
        <p:spPr bwMode="auto">
          <a:xfrm>
            <a:off x="6958508" y="2584617"/>
            <a:ext cx="76265" cy="16257"/>
          </a:xfrm>
          <a:custGeom>
            <a:avLst/>
            <a:gdLst>
              <a:gd name="T0" fmla="*/ 191 w 1793"/>
              <a:gd name="T1" fmla="*/ 0 h 381"/>
              <a:gd name="T2" fmla="*/ 1602 w 1793"/>
              <a:gd name="T3" fmla="*/ 0 h 381"/>
              <a:gd name="T4" fmla="*/ 1646 w 1793"/>
              <a:gd name="T5" fmla="*/ 6 h 381"/>
              <a:gd name="T6" fmla="*/ 1686 w 1793"/>
              <a:gd name="T7" fmla="*/ 20 h 381"/>
              <a:gd name="T8" fmla="*/ 1721 w 1793"/>
              <a:gd name="T9" fmla="*/ 41 h 381"/>
              <a:gd name="T10" fmla="*/ 1751 w 1793"/>
              <a:gd name="T11" fmla="*/ 71 h 381"/>
              <a:gd name="T12" fmla="*/ 1773 w 1793"/>
              <a:gd name="T13" fmla="*/ 107 h 381"/>
              <a:gd name="T14" fmla="*/ 1787 w 1793"/>
              <a:gd name="T15" fmla="*/ 147 h 381"/>
              <a:gd name="T16" fmla="*/ 1793 w 1793"/>
              <a:gd name="T17" fmla="*/ 190 h 381"/>
              <a:gd name="T18" fmla="*/ 1787 w 1793"/>
              <a:gd name="T19" fmla="*/ 234 h 381"/>
              <a:gd name="T20" fmla="*/ 1773 w 1793"/>
              <a:gd name="T21" fmla="*/ 274 h 381"/>
              <a:gd name="T22" fmla="*/ 1751 w 1793"/>
              <a:gd name="T23" fmla="*/ 310 h 381"/>
              <a:gd name="T24" fmla="*/ 1721 w 1793"/>
              <a:gd name="T25" fmla="*/ 339 h 381"/>
              <a:gd name="T26" fmla="*/ 1686 w 1793"/>
              <a:gd name="T27" fmla="*/ 361 h 381"/>
              <a:gd name="T28" fmla="*/ 1646 w 1793"/>
              <a:gd name="T29" fmla="*/ 377 h 381"/>
              <a:gd name="T30" fmla="*/ 1602 w 1793"/>
              <a:gd name="T31" fmla="*/ 381 h 381"/>
              <a:gd name="T32" fmla="*/ 191 w 1793"/>
              <a:gd name="T33" fmla="*/ 381 h 381"/>
              <a:gd name="T34" fmla="*/ 148 w 1793"/>
              <a:gd name="T35" fmla="*/ 377 h 381"/>
              <a:gd name="T36" fmla="*/ 106 w 1793"/>
              <a:gd name="T37" fmla="*/ 361 h 381"/>
              <a:gd name="T38" fmla="*/ 70 w 1793"/>
              <a:gd name="T39" fmla="*/ 339 h 381"/>
              <a:gd name="T40" fmla="*/ 42 w 1793"/>
              <a:gd name="T41" fmla="*/ 310 h 381"/>
              <a:gd name="T42" fmla="*/ 18 w 1793"/>
              <a:gd name="T43" fmla="*/ 274 h 381"/>
              <a:gd name="T44" fmla="*/ 4 w 1793"/>
              <a:gd name="T45" fmla="*/ 234 h 381"/>
              <a:gd name="T46" fmla="*/ 0 w 1793"/>
              <a:gd name="T47" fmla="*/ 190 h 381"/>
              <a:gd name="T48" fmla="*/ 4 w 1793"/>
              <a:gd name="T49" fmla="*/ 147 h 381"/>
              <a:gd name="T50" fmla="*/ 18 w 1793"/>
              <a:gd name="T51" fmla="*/ 107 h 381"/>
              <a:gd name="T52" fmla="*/ 42 w 1793"/>
              <a:gd name="T53" fmla="*/ 71 h 381"/>
              <a:gd name="T54" fmla="*/ 70 w 1793"/>
              <a:gd name="T55" fmla="*/ 41 h 381"/>
              <a:gd name="T56" fmla="*/ 106 w 1793"/>
              <a:gd name="T57" fmla="*/ 20 h 381"/>
              <a:gd name="T58" fmla="*/ 148 w 1793"/>
              <a:gd name="T59" fmla="*/ 6 h 381"/>
              <a:gd name="T60" fmla="*/ 191 w 1793"/>
              <a:gd name="T61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793" h="381">
                <a:moveTo>
                  <a:pt x="191" y="0"/>
                </a:moveTo>
                <a:lnTo>
                  <a:pt x="1602" y="0"/>
                </a:lnTo>
                <a:lnTo>
                  <a:pt x="1646" y="6"/>
                </a:lnTo>
                <a:lnTo>
                  <a:pt x="1686" y="20"/>
                </a:lnTo>
                <a:lnTo>
                  <a:pt x="1721" y="41"/>
                </a:lnTo>
                <a:lnTo>
                  <a:pt x="1751" y="71"/>
                </a:lnTo>
                <a:lnTo>
                  <a:pt x="1773" y="107"/>
                </a:lnTo>
                <a:lnTo>
                  <a:pt x="1787" y="147"/>
                </a:lnTo>
                <a:lnTo>
                  <a:pt x="1793" y="190"/>
                </a:lnTo>
                <a:lnTo>
                  <a:pt x="1787" y="234"/>
                </a:lnTo>
                <a:lnTo>
                  <a:pt x="1773" y="274"/>
                </a:lnTo>
                <a:lnTo>
                  <a:pt x="1751" y="310"/>
                </a:lnTo>
                <a:lnTo>
                  <a:pt x="1721" y="339"/>
                </a:lnTo>
                <a:lnTo>
                  <a:pt x="1686" y="361"/>
                </a:lnTo>
                <a:lnTo>
                  <a:pt x="1646" y="377"/>
                </a:lnTo>
                <a:lnTo>
                  <a:pt x="1602" y="381"/>
                </a:lnTo>
                <a:lnTo>
                  <a:pt x="191" y="381"/>
                </a:lnTo>
                <a:lnTo>
                  <a:pt x="148" y="377"/>
                </a:lnTo>
                <a:lnTo>
                  <a:pt x="106" y="361"/>
                </a:lnTo>
                <a:lnTo>
                  <a:pt x="70" y="339"/>
                </a:lnTo>
                <a:lnTo>
                  <a:pt x="42" y="310"/>
                </a:lnTo>
                <a:lnTo>
                  <a:pt x="18" y="274"/>
                </a:lnTo>
                <a:lnTo>
                  <a:pt x="4" y="234"/>
                </a:lnTo>
                <a:lnTo>
                  <a:pt x="0" y="190"/>
                </a:lnTo>
                <a:lnTo>
                  <a:pt x="4" y="147"/>
                </a:lnTo>
                <a:lnTo>
                  <a:pt x="18" y="107"/>
                </a:lnTo>
                <a:lnTo>
                  <a:pt x="42" y="71"/>
                </a:lnTo>
                <a:lnTo>
                  <a:pt x="70" y="41"/>
                </a:lnTo>
                <a:lnTo>
                  <a:pt x="106" y="20"/>
                </a:lnTo>
                <a:lnTo>
                  <a:pt x="148" y="6"/>
                </a:lnTo>
                <a:lnTo>
                  <a:pt x="19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6460" y="908720"/>
            <a:ext cx="27717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9373957" y="908720"/>
            <a:ext cx="2553103" cy="2615952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Incluye: </a:t>
            </a:r>
          </a:p>
          <a:p>
            <a:pPr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Juzgados de Paz.</a:t>
            </a:r>
          </a:p>
          <a:p>
            <a:endParaRPr lang="es-GT" sz="1500" dirty="0">
              <a:latin typeface="Cambria" pitchFamily="18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Juzgados de Primera. Instancia.</a:t>
            </a:r>
          </a:p>
          <a:p>
            <a:pPr>
              <a:buFont typeface="Wingdings" pitchFamily="2" charset="2"/>
              <a:buChar char="ü"/>
            </a:pPr>
            <a:endParaRPr lang="es-GT" sz="1500" dirty="0">
              <a:latin typeface="Cambria" pitchFamily="18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Salas de la Corte de Apelaciones y Tribunales de igual categoría.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9373957" y="3717032"/>
            <a:ext cx="2553103" cy="1106686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GT" sz="1500" dirty="0">
                <a:latin typeface="Cambria" pitchFamily="18" charset="0"/>
                <a:cs typeface="Arial" panose="020B0604020202020204" pitchFamily="34" charset="0"/>
              </a:rPr>
              <a:t>Los beneficiarios corresponde a los años 2016, 2017, 2018 y 2019.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8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C0C3-BCDA-48C0-A49A-2FF6F4CB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996" y="188640"/>
            <a:ext cx="5181113" cy="650287"/>
          </a:xfrm>
        </p:spPr>
        <p:txBody>
          <a:bodyPr/>
          <a:lstStyle/>
          <a:p>
            <a:pPr algn="ctr"/>
            <a:r>
              <a:rPr lang="es-GT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IV. Vinculación con la política pública (ODS)</a:t>
            </a:r>
            <a:endParaRPr lang="en-US" sz="20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252" y="620688"/>
            <a:ext cx="1656424" cy="172819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6" name="35 Cheurón"/>
          <p:cNvSpPr/>
          <p:nvPr/>
        </p:nvSpPr>
        <p:spPr>
          <a:xfrm>
            <a:off x="2566020" y="2644811"/>
            <a:ext cx="576064" cy="13534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68" name="67 Cheurón"/>
          <p:cNvSpPr/>
          <p:nvPr/>
        </p:nvSpPr>
        <p:spPr>
          <a:xfrm>
            <a:off x="2926060" y="2636912"/>
            <a:ext cx="576064" cy="13534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37" name="36 Hexágono"/>
          <p:cNvSpPr/>
          <p:nvPr/>
        </p:nvSpPr>
        <p:spPr>
          <a:xfrm>
            <a:off x="45740" y="2204864"/>
            <a:ext cx="2400300" cy="215199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000" dirty="0"/>
              <a:t>Administrar e impartir justicia, garantizando su acceso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3646140" y="2564904"/>
            <a:ext cx="2553103" cy="1430179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META ESTRATÉGICA DE DESARROLLO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Fortalecimiento Institucional y justicia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6310436" y="2492896"/>
            <a:ext cx="2697119" cy="2767846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OBJETIVO 16: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Promover sociedades pacíficas e inclusivas para el desarrollo sostenible, facilitando el acceso a la justicia para todos y crear instituciones eficaces, responsables e inclusivas a todos niveles.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118748" y="2564904"/>
            <a:ext cx="2553103" cy="2247424"/>
          </a:xfrm>
          <a:prstGeom prst="round2DiagRect">
            <a:avLst/>
          </a:prstGeom>
          <a:noFill/>
          <a:ln w="28575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latin typeface="Cambria" pitchFamily="18" charset="0"/>
                <a:cs typeface="Arial" panose="020B0604020202020204" pitchFamily="34" charset="0"/>
              </a:rPr>
              <a:t>Meta 16.3</a:t>
            </a:r>
          </a:p>
          <a:p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GT" sz="1600" dirty="0">
                <a:latin typeface="Cambria" pitchFamily="18" charset="0"/>
                <a:cs typeface="Arial" panose="020B0604020202020204" pitchFamily="34" charset="0"/>
              </a:rPr>
              <a:t>Promover el estado de derecho en los planos nacional e internacional y garantizar la igualdad de acceso a la justicia para todos.</a:t>
            </a:r>
          </a:p>
        </p:txBody>
      </p:sp>
      <p:sp>
        <p:nvSpPr>
          <p:cNvPr id="41" name="40 Flecha izquierda y derecha"/>
          <p:cNvSpPr/>
          <p:nvPr/>
        </p:nvSpPr>
        <p:spPr>
          <a:xfrm>
            <a:off x="1053852" y="5301208"/>
            <a:ext cx="10225136" cy="93610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bg1"/>
                </a:solidFill>
              </a:rPr>
              <a:t>Vinculación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42936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3F6EC2"/>
      </a:lt2>
      <a:accent1>
        <a:srgbClr val="6DC6CD"/>
      </a:accent1>
      <a:accent2>
        <a:srgbClr val="52BF8A"/>
      </a:accent2>
      <a:accent3>
        <a:srgbClr val="638CA5"/>
      </a:accent3>
      <a:accent4>
        <a:srgbClr val="E9BB27"/>
      </a:accent4>
      <a:accent5>
        <a:srgbClr val="F46800"/>
      </a:accent5>
      <a:accent6>
        <a:srgbClr val="E45F56"/>
      </a:accent6>
      <a:hlink>
        <a:srgbClr val="0000FF"/>
      </a:hlink>
      <a:folHlink>
        <a:srgbClr val="800080"/>
      </a:folHlink>
    </a:clrScheme>
    <a:fontScheme name="Custom 2">
      <a:majorFont>
        <a:latin typeface="Calibri Light"/>
        <a:ea typeface="Helvetica Light"/>
        <a:cs typeface="Helvetica Light"/>
      </a:majorFont>
      <a:minorFont>
        <a:latin typeface="Calibri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9054</TotalTime>
  <Words>446</Words>
  <Application>Microsoft Office PowerPoint</Application>
  <PresentationFormat>Personalizado</PresentationFormat>
  <Paragraphs>75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Ebrima</vt:lpstr>
      <vt:lpstr>Wingdings</vt:lpstr>
      <vt:lpstr>Office Theme</vt:lpstr>
      <vt:lpstr>Presentación de PowerPoint</vt:lpstr>
      <vt:lpstr>I. Catálogo de Servicios prestados</vt:lpstr>
      <vt:lpstr>II. Cantidad de Servicios entregados</vt:lpstr>
      <vt:lpstr>II. Cantidad de Servicios entregados</vt:lpstr>
      <vt:lpstr>II. Cantidad de Servicios entregados</vt:lpstr>
      <vt:lpstr>III. Población beneficiada</vt:lpstr>
      <vt:lpstr>IV. Vinculación con la política pública (ODS)</vt:lpstr>
    </vt:vector>
  </TitlesOfParts>
  <Manager>You Exec (https://youexec.com?sr=kpipd)</Manager>
  <Company>You Exec (https://youexec.com?sr=kpipd)</Company>
  <LinksUpToDate>false</LinksUpToDate>
  <SharedDoc>false</SharedDoc>
  <HyperlinkBase>https://youexec.com?sr=kpipd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Exec (https://youexec.com?sr=kpipd)</dc:title>
  <dc:subject>You Exec (https://youexec.com?sr=kpipd)</dc:subject>
  <dc:creator>You Exec (https://youexec.com?sr=kpipd)</dc:creator>
  <cp:keywords>You Exec (https:/youexec.com?sr=kpipd)</cp:keywords>
  <dc:description>You Exec (https://youexec.com?sr=kpipd)</dc:description>
  <cp:lastModifiedBy>Erick Daniel Schumann Salvatierra</cp:lastModifiedBy>
  <cp:revision>340</cp:revision>
  <cp:lastPrinted>2019-05-03T21:03:22Z</cp:lastPrinted>
  <dcterms:created xsi:type="dcterms:W3CDTF">2013-09-12T13:05:01Z</dcterms:created>
  <dcterms:modified xsi:type="dcterms:W3CDTF">2019-06-18T15:51:00Z</dcterms:modified>
  <cp:category>You Exec (https://youexec.com?sr=kpipd)</cp:category>
</cp:coreProperties>
</file>