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.xml" ContentType="application/vnd.openxmlformats-officedocument.presentationml.notesSlide+xml"/>
  <Override PartName="/ppt/charts/chart6.xml" ContentType="application/vnd.openxmlformats-officedocument.drawingml.chart+xml"/>
  <Override PartName="/ppt/drawings/drawing4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3.xml" ContentType="application/vnd.openxmlformats-officedocument.themeOverride+xml"/>
  <Override PartName="/ppt/charts/chart12.xml" ContentType="application/vnd.openxmlformats-officedocument.drawingml.chart+xml"/>
  <Override PartName="/ppt/drawings/drawing5.xml" ContentType="application/vnd.openxmlformats-officedocument.drawingml.chartshapes+xml"/>
  <Override PartName="/ppt/charts/chart13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3"/>
  </p:notesMasterIdLst>
  <p:handoutMasterIdLst>
    <p:handoutMasterId r:id="rId74"/>
  </p:handoutMasterIdLst>
  <p:sldIdLst>
    <p:sldId id="497" r:id="rId2"/>
    <p:sldId id="498" r:id="rId3"/>
    <p:sldId id="388" r:id="rId4"/>
    <p:sldId id="341" r:id="rId5"/>
    <p:sldId id="447" r:id="rId6"/>
    <p:sldId id="441" r:id="rId7"/>
    <p:sldId id="468" r:id="rId8"/>
    <p:sldId id="442" r:id="rId9"/>
    <p:sldId id="443" r:id="rId10"/>
    <p:sldId id="444" r:id="rId11"/>
    <p:sldId id="434" r:id="rId12"/>
    <p:sldId id="340" r:id="rId13"/>
    <p:sldId id="435" r:id="rId14"/>
    <p:sldId id="344" r:id="rId15"/>
    <p:sldId id="396" r:id="rId16"/>
    <p:sldId id="433" r:id="rId17"/>
    <p:sldId id="436" r:id="rId18"/>
    <p:sldId id="363" r:id="rId19"/>
    <p:sldId id="355" r:id="rId20"/>
    <p:sldId id="356" r:id="rId21"/>
    <p:sldId id="357" r:id="rId22"/>
    <p:sldId id="360" r:id="rId23"/>
    <p:sldId id="361" r:id="rId24"/>
    <p:sldId id="437" r:id="rId25"/>
    <p:sldId id="490" r:id="rId26"/>
    <p:sldId id="395" r:id="rId27"/>
    <p:sldId id="425" r:id="rId28"/>
    <p:sldId id="389" r:id="rId29"/>
    <p:sldId id="390" r:id="rId30"/>
    <p:sldId id="405" r:id="rId31"/>
    <p:sldId id="394" r:id="rId32"/>
    <p:sldId id="448" r:id="rId33"/>
    <p:sldId id="322" r:id="rId34"/>
    <p:sldId id="426" r:id="rId35"/>
    <p:sldId id="400" r:id="rId36"/>
    <p:sldId id="410" r:id="rId37"/>
    <p:sldId id="383" r:id="rId38"/>
    <p:sldId id="466" r:id="rId39"/>
    <p:sldId id="467" r:id="rId40"/>
    <p:sldId id="491" r:id="rId41"/>
    <p:sldId id="492" r:id="rId42"/>
    <p:sldId id="469" r:id="rId43"/>
    <p:sldId id="471" r:id="rId44"/>
    <p:sldId id="476" r:id="rId45"/>
    <p:sldId id="478" r:id="rId46"/>
    <p:sldId id="479" r:id="rId47"/>
    <p:sldId id="489" r:id="rId48"/>
    <p:sldId id="472" r:id="rId49"/>
    <p:sldId id="473" r:id="rId50"/>
    <p:sldId id="475" r:id="rId51"/>
    <p:sldId id="398" r:id="rId52"/>
    <p:sldId id="391" r:id="rId53"/>
    <p:sldId id="402" r:id="rId54"/>
    <p:sldId id="438" r:id="rId55"/>
    <p:sldId id="412" r:id="rId56"/>
    <p:sldId id="413" r:id="rId57"/>
    <p:sldId id="414" r:id="rId58"/>
    <p:sldId id="415" r:id="rId59"/>
    <p:sldId id="416" r:id="rId60"/>
    <p:sldId id="499" r:id="rId61"/>
    <p:sldId id="494" r:id="rId62"/>
    <p:sldId id="500" r:id="rId63"/>
    <p:sldId id="419" r:id="rId64"/>
    <p:sldId id="420" r:id="rId65"/>
    <p:sldId id="421" r:id="rId66"/>
    <p:sldId id="422" r:id="rId67"/>
    <p:sldId id="423" r:id="rId68"/>
    <p:sldId id="495" r:id="rId69"/>
    <p:sldId id="496" r:id="rId70"/>
    <p:sldId id="432" r:id="rId71"/>
    <p:sldId id="446" r:id="rId7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6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74" autoAdjust="0"/>
    <p:restoredTop sz="94622" autoAdjust="0"/>
  </p:normalViewPr>
  <p:slideViewPr>
    <p:cSldViewPr snapToGrid="0" snapToObjects="1">
      <p:cViewPr varScale="1">
        <p:scale>
          <a:sx n="106" d="100"/>
          <a:sy n="106" d="100"/>
        </p:scale>
        <p:origin x="29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QUINTANILLA\Desktop\05-19-2017-%20Presentaci&#243;n%20Ministro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xPacay:Desktop:carreteras%20:obligaciones_x_especie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3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Macintosh%20HD:Users:MaxPacay:Desktop:carreteras%20:SUMAS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4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%20vrs%20rev%202006%202200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%20vrs%20rev%202006%202200%20%20v2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TECHOS%20INDICATIVOS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TECHOS%20INDICATIVOS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005%20Resumen%20Escenarios_enviar%202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JulioHectorEstrada:Dropbox:PROYECTO%202017-2021:005%20Resumen%20Escenarios_enviar%202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Libro1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file:///C:\Users\AQUINTANILLA\Desktop\05-19-2017-%20Presentaci&#243;n%20Ministro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E:\Presup2018.20221558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Users\npe&#241;a\AppData\Local\Microsoft\Windows\Temporary%20Internet%20Files\Content.Outlook\9W96YNG6\Excel%20Presupuesto%202018-2022%20(2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pe&#241;a\AppData\Local\Microsoft\Windows\Temporary%20Internet%20Files\Content.Outlook\9W96YNG6\Excel%20Presupuesto%202018-2022%20(2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Transcend:Presupuesto%202018-2022:martes%2020%202017:Presup2018.2022.2008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9792531120331898E-2"/>
          <c:w val="0.957540725927572"/>
          <c:h val="0.86485967262390995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rgbClr val="1F497D">
                <a:lumMod val="20000"/>
                <a:lumOff val="80000"/>
              </a:srgbClr>
            </a:solidFill>
            <a:ln w="22225">
              <a:noFill/>
            </a:ln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553-4A49-AF03-51B3DA3DF56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3.0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553-4A49-AF03-51B3DA3DF56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[1]Hoja2!$B$7:$B$13</c:f>
              <c:numCache>
                <c:formatCode>General</c:formatCode>
                <c:ptCount val="7"/>
                <c:pt idx="0">
                  <c:v>3.1</c:v>
                </c:pt>
                <c:pt idx="1">
                  <c:v>3</c:v>
                </c:pt>
                <c:pt idx="2">
                  <c:v>3</c:v>
                </c:pt>
                <c:pt idx="3">
                  <c:v>3.1</c:v>
                </c:pt>
                <c:pt idx="4">
                  <c:v>3.2</c:v>
                </c:pt>
                <c:pt idx="5">
                  <c:v>3.3</c:v>
                </c:pt>
                <c:pt idx="6">
                  <c:v>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553-4A49-AF03-51B3DA3DF564}"/>
            </c:ext>
          </c:extLst>
        </c:ser>
        <c:ser>
          <c:idx val="1"/>
          <c:order val="1"/>
          <c:spPr>
            <a:solidFill>
              <a:schemeClr val="accent1">
                <a:lumMod val="50000"/>
              </a:schemeClr>
            </a:solidFill>
          </c:spPr>
          <c:invertIfNegative val="0"/>
          <c:cat>
            <c:strRef>
              <c:f>[1]Hoja2!$A$7:$A$13</c:f>
              <c:strCache>
                <c:ptCount val="7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</c:strCache>
            </c:strRef>
          </c:cat>
          <c:val>
            <c:numRef>
              <c:f>[1]Hoja2!$C$7:$C$13</c:f>
              <c:numCache>
                <c:formatCode>General</c:formatCode>
                <c:ptCount val="7"/>
                <c:pt idx="1">
                  <c:v>0.8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553-4A49-AF03-51B3DA3DF5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overlap val="100"/>
        <c:axId val="-2124255256"/>
        <c:axId val="-2066119288"/>
      </c:barChart>
      <c:catAx>
        <c:axId val="-21242552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066119288"/>
        <c:crosses val="autoZero"/>
        <c:auto val="1"/>
        <c:lblAlgn val="ctr"/>
        <c:lblOffset val="100"/>
        <c:noMultiLvlLbl val="0"/>
      </c:catAx>
      <c:valAx>
        <c:axId val="-206611928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-2124255256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  "/>
          <a:cs typeface="Arial" pitchFamily="34" charset="0"/>
        </a:defRPr>
      </a:pPr>
      <a:endParaRPr lang="es-GT"/>
    </a:p>
  </c:txPr>
  <c:externalData r:id="rId2">
    <c:autoUpdate val="0"/>
  </c:externalData>
  <c:userShapes r:id="rId3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pieChart>
        <c:varyColors val="1"/>
        <c:ser>
          <c:idx val="2"/>
          <c:order val="2"/>
          <c:tx>
            <c:strRef>
              <c:f>Hoja3!$B$3</c:f>
              <c:strCache>
                <c:ptCount val="1"/>
                <c:pt idx="0">
                  <c:v>No. de Proyectos</c:v>
                </c:pt>
              </c:strCache>
            </c:strRef>
          </c:tx>
          <c:dPt>
            <c:idx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C0FA-41E0-86B7-A8F34EC7FBBF}"/>
              </c:ext>
            </c:extLst>
          </c:dPt>
          <c:dPt>
            <c:idx val="1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0FA-41E0-86B7-A8F34EC7FBBF}"/>
              </c:ext>
            </c:extLst>
          </c:dPt>
          <c:dPt>
            <c:idx val="2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C0FA-41E0-86B7-A8F34EC7FBBF}"/>
              </c:ext>
            </c:extLst>
          </c:dPt>
          <c:dPt>
            <c:idx val="4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C0FA-41E0-86B7-A8F34EC7FBBF}"/>
              </c:ext>
            </c:extLst>
          </c:dPt>
          <c:dPt>
            <c:idx val="5"/>
            <c:bubble3D val="0"/>
            <c:spPr>
              <a:solidFill>
                <a:schemeClr val="accent4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C0FA-41E0-86B7-A8F34EC7FBBF}"/>
              </c:ext>
            </c:extLst>
          </c:dPt>
          <c:dPt>
            <c:idx val="6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C0FA-41E0-86B7-A8F34EC7FBBF}"/>
              </c:ext>
            </c:extLst>
          </c:dPt>
          <c:dPt>
            <c:idx val="7"/>
            <c:bubble3D val="0"/>
            <c:spPr>
              <a:solidFill>
                <a:schemeClr val="accent4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C0FA-41E0-86B7-A8F34EC7FBBF}"/>
              </c:ext>
            </c:extLst>
          </c:dPt>
          <c:dPt>
            <c:idx val="8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F-C0FA-41E0-86B7-A8F34EC7FBBF}"/>
              </c:ext>
            </c:extLst>
          </c:dPt>
          <c:dLbls>
            <c:dLbl>
              <c:idx val="0"/>
              <c:layout>
                <c:manualLayout>
                  <c:x val="-0.18783924067139099"/>
                  <c:y val="-3.3756513983666E-3"/>
                </c:manualLayout>
              </c:layout>
              <c:tx>
                <c:rich>
                  <a:bodyPr/>
                  <a:lstStyle/>
                  <a:p>
                    <a:pPr>
                      <a:defRPr sz="1050"/>
                    </a:pPr>
                    <a:r>
                      <a:rPr lang="es-ES" sz="1050" dirty="0"/>
                      <a:t>Agua y Saneamiento
</a:t>
                    </a:r>
                    <a:r>
                      <a:rPr lang="es-ES" sz="1600" dirty="0"/>
                      <a:t>48%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FA-41E0-86B7-A8F34EC7FBBF}"/>
                </c:ext>
              </c:extLst>
            </c:dLbl>
            <c:dLbl>
              <c:idx val="1"/>
              <c:layout>
                <c:manualLayout>
                  <c:x val="0.20935670086919"/>
                  <c:y val="-6.6612118387827393E-2"/>
                </c:manualLayout>
              </c:layout>
              <c:tx>
                <c:rich>
                  <a:bodyPr/>
                  <a:lstStyle/>
                  <a:p>
                    <a:pPr>
                      <a:defRPr sz="1200"/>
                    </a:pPr>
                    <a:r>
                      <a:rPr lang="es-ES" sz="1200" dirty="0"/>
                      <a:t>Educación
</a:t>
                    </a:r>
                    <a:r>
                      <a:rPr lang="es-ES" sz="1600" dirty="0"/>
                      <a:t>42%</a:t>
                    </a:r>
                  </a:p>
                </c:rich>
              </c:tx>
              <c:spPr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FA-41E0-86B7-A8F34EC7FBBF}"/>
                </c:ext>
              </c:extLst>
            </c:dLbl>
            <c:dLbl>
              <c:idx val="2"/>
              <c:layout>
                <c:manualLayout>
                  <c:x val="-0.13155763423946901"/>
                  <c:y val="0.121235255608258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FA-41E0-86B7-A8F34EC7FBBF}"/>
                </c:ext>
              </c:extLst>
            </c:dLbl>
            <c:dLbl>
              <c:idx val="3"/>
              <c:layout>
                <c:manualLayout>
                  <c:x val="-0.13823395177688799"/>
                  <c:y val="2.3151852006054199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0FA-41E0-86B7-A8F34EC7FBBF}"/>
                </c:ext>
              </c:extLst>
            </c:dLbl>
            <c:dLbl>
              <c:idx val="5"/>
              <c:layout>
                <c:manualLayout>
                  <c:x val="-0.19687725396392"/>
                  <c:y val="-3.823196143809969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0FA-41E0-86B7-A8F34EC7FBBF}"/>
                </c:ext>
              </c:extLst>
            </c:dLbl>
            <c:dLbl>
              <c:idx val="6"/>
              <c:layout>
                <c:manualLayout>
                  <c:x val="3.4188685050183201E-2"/>
                  <c:y val="-2.8827501002460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0FA-41E0-86B7-A8F34EC7FBBF}"/>
                </c:ext>
              </c:extLst>
            </c:dLbl>
            <c:dLbl>
              <c:idx val="8"/>
              <c:layout>
                <c:manualLayout>
                  <c:x val="0.25905507720017401"/>
                  <c:y val="-7.045558449544450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0FA-41E0-86B7-A8F34EC7FBBF}"/>
                </c:ext>
              </c:extLst>
            </c:dLbl>
            <c:dLbl>
              <c:idx val="9"/>
              <c:layout>
                <c:manualLayout>
                  <c:x val="0.43013577776781697"/>
                  <c:y val="-4.186329535023090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0FA-41E0-86B7-A8F34EC7FBBF}"/>
                </c:ext>
              </c:extLst>
            </c:dLbl>
            <c:dLbl>
              <c:idx val="10"/>
              <c:layout>
                <c:manualLayout>
                  <c:x val="0.41155776667576699"/>
                  <c:y val="3.2063068888575803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0FA-41E0-86B7-A8F34EC7FBBF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Hoja3!$B$4:$B$15</c:f>
              <c:numCache>
                <c:formatCode>General</c:formatCode>
                <c:ptCount val="12"/>
                <c:pt idx="0">
                  <c:v>873</c:v>
                </c:pt>
                <c:pt idx="1">
                  <c:v>763</c:v>
                </c:pt>
                <c:pt idx="2">
                  <c:v>66</c:v>
                </c:pt>
                <c:pt idx="3">
                  <c:v>24</c:v>
                </c:pt>
                <c:pt idx="4">
                  <c:v>60</c:v>
                </c:pt>
                <c:pt idx="5">
                  <c:v>28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3-C0FA-41E0-86B7-A8F34EC7FBBF}"/>
            </c:ext>
          </c:extLst>
        </c:ser>
        <c:ser>
          <c:idx val="3"/>
          <c:order val="3"/>
          <c:tx>
            <c:strRef>
              <c:f>Hoja3!$C$3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Hoja3!$C$4:$C$15</c:f>
              <c:numCache>
                <c:formatCode>_(* #,##0.00_);_(* \(#,##0.00\);_(* "-"??_);_(@_)</c:formatCode>
                <c:ptCount val="12"/>
                <c:pt idx="0">
                  <c:v>1186.8900000000001</c:v>
                </c:pt>
                <c:pt idx="1">
                  <c:v>689.01</c:v>
                </c:pt>
                <c:pt idx="2">
                  <c:v>60.56</c:v>
                </c:pt>
                <c:pt idx="3">
                  <c:v>43.41</c:v>
                </c:pt>
                <c:pt idx="4">
                  <c:v>42.72</c:v>
                </c:pt>
                <c:pt idx="5">
                  <c:v>14.58</c:v>
                </c:pt>
                <c:pt idx="6">
                  <c:v>8.31</c:v>
                </c:pt>
                <c:pt idx="7">
                  <c:v>2.33</c:v>
                </c:pt>
                <c:pt idx="8">
                  <c:v>4.6399999999999997</c:v>
                </c:pt>
                <c:pt idx="9">
                  <c:v>1.68</c:v>
                </c:pt>
                <c:pt idx="10">
                  <c:v>0.44</c:v>
                </c:pt>
                <c:pt idx="11">
                  <c:v>220.95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0FA-41E0-86B7-A8F34EC7FBBF}"/>
            </c:ext>
          </c:extLst>
        </c:ser>
        <c:ser>
          <c:idx val="4"/>
          <c:order val="4"/>
          <c:tx>
            <c:strRef>
              <c:f>Hoja3!$B$3</c:f>
              <c:strCache>
                <c:ptCount val="1"/>
                <c:pt idx="0">
                  <c:v>No. de Proyectos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Hoja3!$B$4:$B$15</c:f>
              <c:numCache>
                <c:formatCode>General</c:formatCode>
                <c:ptCount val="12"/>
                <c:pt idx="0">
                  <c:v>873</c:v>
                </c:pt>
                <c:pt idx="1">
                  <c:v>763</c:v>
                </c:pt>
                <c:pt idx="2">
                  <c:v>66</c:v>
                </c:pt>
                <c:pt idx="3">
                  <c:v>24</c:v>
                </c:pt>
                <c:pt idx="4">
                  <c:v>60</c:v>
                </c:pt>
                <c:pt idx="5">
                  <c:v>28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C0FA-41E0-86B7-A8F34EC7FBBF}"/>
            </c:ext>
          </c:extLst>
        </c:ser>
        <c:ser>
          <c:idx val="5"/>
          <c:order val="5"/>
          <c:tx>
            <c:strRef>
              <c:f>Hoja3!$C$3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Hoja3!$C$4:$C$15</c:f>
              <c:numCache>
                <c:formatCode>_(* #,##0.00_);_(* \(#,##0.00\);_(* "-"??_);_(@_)</c:formatCode>
                <c:ptCount val="12"/>
                <c:pt idx="0">
                  <c:v>1186.8900000000001</c:v>
                </c:pt>
                <c:pt idx="1">
                  <c:v>689.01</c:v>
                </c:pt>
                <c:pt idx="2">
                  <c:v>60.56</c:v>
                </c:pt>
                <c:pt idx="3">
                  <c:v>43.41</c:v>
                </c:pt>
                <c:pt idx="4">
                  <c:v>42.72</c:v>
                </c:pt>
                <c:pt idx="5">
                  <c:v>14.58</c:v>
                </c:pt>
                <c:pt idx="6">
                  <c:v>8.31</c:v>
                </c:pt>
                <c:pt idx="7">
                  <c:v>2.33</c:v>
                </c:pt>
                <c:pt idx="8">
                  <c:v>4.6399999999999997</c:v>
                </c:pt>
                <c:pt idx="9">
                  <c:v>1.68</c:v>
                </c:pt>
                <c:pt idx="10">
                  <c:v>0.44</c:v>
                </c:pt>
                <c:pt idx="11">
                  <c:v>220.95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C0FA-41E0-86B7-A8F34EC7FBBF}"/>
            </c:ext>
          </c:extLst>
        </c:ser>
        <c:ser>
          <c:idx val="6"/>
          <c:order val="6"/>
          <c:tx>
            <c:strRef>
              <c:f>Hoja3!$B$3</c:f>
              <c:strCache>
                <c:ptCount val="1"/>
                <c:pt idx="0">
                  <c:v>No. de Proyectos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Hoja3!$B$4:$B$15</c:f>
              <c:numCache>
                <c:formatCode>General</c:formatCode>
                <c:ptCount val="12"/>
                <c:pt idx="0">
                  <c:v>873</c:v>
                </c:pt>
                <c:pt idx="1">
                  <c:v>763</c:v>
                </c:pt>
                <c:pt idx="2">
                  <c:v>66</c:v>
                </c:pt>
                <c:pt idx="3">
                  <c:v>24</c:v>
                </c:pt>
                <c:pt idx="4">
                  <c:v>60</c:v>
                </c:pt>
                <c:pt idx="5">
                  <c:v>28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C0FA-41E0-86B7-A8F34EC7FBBF}"/>
            </c:ext>
          </c:extLst>
        </c:ser>
        <c:ser>
          <c:idx val="7"/>
          <c:order val="7"/>
          <c:tx>
            <c:strRef>
              <c:f>Hoja3!$C$3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Hoja3!$C$4:$C$15</c:f>
              <c:numCache>
                <c:formatCode>_(* #,##0.00_);_(* \(#,##0.00\);_(* "-"??_);_(@_)</c:formatCode>
                <c:ptCount val="12"/>
                <c:pt idx="0">
                  <c:v>1186.8900000000001</c:v>
                </c:pt>
                <c:pt idx="1">
                  <c:v>689.01</c:v>
                </c:pt>
                <c:pt idx="2">
                  <c:v>60.56</c:v>
                </c:pt>
                <c:pt idx="3">
                  <c:v>43.41</c:v>
                </c:pt>
                <c:pt idx="4">
                  <c:v>42.72</c:v>
                </c:pt>
                <c:pt idx="5">
                  <c:v>14.58</c:v>
                </c:pt>
                <c:pt idx="6">
                  <c:v>8.31</c:v>
                </c:pt>
                <c:pt idx="7">
                  <c:v>2.33</c:v>
                </c:pt>
                <c:pt idx="8">
                  <c:v>4.6399999999999997</c:v>
                </c:pt>
                <c:pt idx="9">
                  <c:v>1.68</c:v>
                </c:pt>
                <c:pt idx="10">
                  <c:v>0.44</c:v>
                </c:pt>
                <c:pt idx="11">
                  <c:v>220.95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C0FA-41E0-86B7-A8F34EC7FBBF}"/>
            </c:ext>
          </c:extLst>
        </c:ser>
        <c:ser>
          <c:idx val="8"/>
          <c:order val="8"/>
          <c:tx>
            <c:strRef>
              <c:f>Hoja3!$B$3</c:f>
              <c:strCache>
                <c:ptCount val="1"/>
                <c:pt idx="0">
                  <c:v>No. de Proyectos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Hoja3!$B$4:$B$15</c:f>
              <c:numCache>
                <c:formatCode>General</c:formatCode>
                <c:ptCount val="12"/>
                <c:pt idx="0">
                  <c:v>873</c:v>
                </c:pt>
                <c:pt idx="1">
                  <c:v>763</c:v>
                </c:pt>
                <c:pt idx="2">
                  <c:v>66</c:v>
                </c:pt>
                <c:pt idx="3">
                  <c:v>24</c:v>
                </c:pt>
                <c:pt idx="4">
                  <c:v>60</c:v>
                </c:pt>
                <c:pt idx="5">
                  <c:v>28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C0FA-41E0-86B7-A8F34EC7FBBF}"/>
            </c:ext>
          </c:extLst>
        </c:ser>
        <c:ser>
          <c:idx val="9"/>
          <c:order val="9"/>
          <c:tx>
            <c:strRef>
              <c:f>Hoja3!$C$3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Hoja3!$C$4:$C$15</c:f>
              <c:numCache>
                <c:formatCode>_(* #,##0.00_);_(* \(#,##0.00\);_(* "-"??_);_(@_)</c:formatCode>
                <c:ptCount val="12"/>
                <c:pt idx="0">
                  <c:v>1186.8900000000001</c:v>
                </c:pt>
                <c:pt idx="1">
                  <c:v>689.01</c:v>
                </c:pt>
                <c:pt idx="2">
                  <c:v>60.56</c:v>
                </c:pt>
                <c:pt idx="3">
                  <c:v>43.41</c:v>
                </c:pt>
                <c:pt idx="4">
                  <c:v>42.72</c:v>
                </c:pt>
                <c:pt idx="5">
                  <c:v>14.58</c:v>
                </c:pt>
                <c:pt idx="6">
                  <c:v>8.31</c:v>
                </c:pt>
                <c:pt idx="7">
                  <c:v>2.33</c:v>
                </c:pt>
                <c:pt idx="8">
                  <c:v>4.6399999999999997</c:v>
                </c:pt>
                <c:pt idx="9">
                  <c:v>1.68</c:v>
                </c:pt>
                <c:pt idx="10">
                  <c:v>0.44</c:v>
                </c:pt>
                <c:pt idx="11">
                  <c:v>220.95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A-C0FA-41E0-86B7-A8F34EC7FBBF}"/>
            </c:ext>
          </c:extLst>
        </c:ser>
        <c:ser>
          <c:idx val="0"/>
          <c:order val="0"/>
          <c:tx>
            <c:strRef>
              <c:f>Hoja3!$B$3</c:f>
              <c:strCache>
                <c:ptCount val="1"/>
                <c:pt idx="0">
                  <c:v>No. de Proyectos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Hoja3!$B$4:$B$15</c:f>
              <c:numCache>
                <c:formatCode>General</c:formatCode>
                <c:ptCount val="12"/>
                <c:pt idx="0">
                  <c:v>873</c:v>
                </c:pt>
                <c:pt idx="1">
                  <c:v>763</c:v>
                </c:pt>
                <c:pt idx="2">
                  <c:v>66</c:v>
                </c:pt>
                <c:pt idx="3">
                  <c:v>24</c:v>
                </c:pt>
                <c:pt idx="4">
                  <c:v>60</c:v>
                </c:pt>
                <c:pt idx="5">
                  <c:v>28</c:v>
                </c:pt>
                <c:pt idx="6">
                  <c:v>12</c:v>
                </c:pt>
                <c:pt idx="7">
                  <c:v>3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C0FA-41E0-86B7-A8F34EC7FBBF}"/>
            </c:ext>
          </c:extLst>
        </c:ser>
        <c:ser>
          <c:idx val="1"/>
          <c:order val="1"/>
          <c:tx>
            <c:strRef>
              <c:f>Hoja3!$C$3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Hoja3!$A$4:$A$15</c:f>
              <c:strCache>
                <c:ptCount val="12"/>
                <c:pt idx="0">
                  <c:v>Agua y Saneamiento</c:v>
                </c:pt>
                <c:pt idx="1">
                  <c:v>Educación</c:v>
                </c:pt>
                <c:pt idx="2">
                  <c:v>Caminos rurales y puentes</c:v>
                </c:pt>
                <c:pt idx="3">
                  <c:v>Construcción de Edificios</c:v>
                </c:pt>
                <c:pt idx="4">
                  <c:v>Salud</c:v>
                </c:pt>
                <c:pt idx="5">
                  <c:v>Centros de convergencia</c:v>
                </c:pt>
                <c:pt idx="6">
                  <c:v>Medio Ambiente y Cambio Climático</c:v>
                </c:pt>
                <c:pt idx="7">
                  <c:v>Desarrollo urbano</c:v>
                </c:pt>
                <c:pt idx="8">
                  <c:v>Infraestructura Agropecuaria</c:v>
                </c:pt>
                <c:pt idx="9">
                  <c:v>Turismo</c:v>
                </c:pt>
                <c:pt idx="10">
                  <c:v>Deportes</c:v>
                </c:pt>
                <c:pt idx="11">
                  <c:v>otros</c:v>
                </c:pt>
              </c:strCache>
            </c:strRef>
          </c:cat>
          <c:val>
            <c:numRef>
              <c:f>Hoja3!$C$4:$C$15</c:f>
              <c:numCache>
                <c:formatCode>_(* #,##0.00_);_(* \(#,##0.00\);_(* "-"??_);_(@_)</c:formatCode>
                <c:ptCount val="12"/>
                <c:pt idx="0">
                  <c:v>1186.8900000000001</c:v>
                </c:pt>
                <c:pt idx="1">
                  <c:v>689.01</c:v>
                </c:pt>
                <c:pt idx="2">
                  <c:v>60.56</c:v>
                </c:pt>
                <c:pt idx="3">
                  <c:v>43.41</c:v>
                </c:pt>
                <c:pt idx="4">
                  <c:v>42.72</c:v>
                </c:pt>
                <c:pt idx="5">
                  <c:v>14.58</c:v>
                </c:pt>
                <c:pt idx="6">
                  <c:v>8.31</c:v>
                </c:pt>
                <c:pt idx="7">
                  <c:v>2.33</c:v>
                </c:pt>
                <c:pt idx="8">
                  <c:v>4.6399999999999997</c:v>
                </c:pt>
                <c:pt idx="9">
                  <c:v>1.68</c:v>
                </c:pt>
                <c:pt idx="10">
                  <c:v>0.44</c:v>
                </c:pt>
                <c:pt idx="11">
                  <c:v>220.95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C0FA-41E0-86B7-A8F34EC7FBB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900"/>
      </a:pPr>
      <a:endParaRPr lang="es-GT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stacked"/>
        <c:varyColors val="0"/>
        <c:ser>
          <c:idx val="2"/>
          <c:order val="1"/>
          <c:tx>
            <c:strRef>
              <c:f>'X ENFOQUE Y PILARES'!$A$150</c:f>
              <c:strCache>
                <c:ptCount val="1"/>
                <c:pt idx="0">
                  <c:v>MICIVI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'X ENFOQUE Y PILARES'!$B$150:$I$150</c:f>
              <c:numCache>
                <c:formatCode>_(* #,##0_);_(* \(#,##0\);_(* "-"??_);_(@_)</c:formatCode>
                <c:ptCount val="8"/>
                <c:pt idx="0">
                  <c:v>3580.200237770001</c:v>
                </c:pt>
                <c:pt idx="1">
                  <c:v>2199.52578103</c:v>
                </c:pt>
                <c:pt idx="2">
                  <c:v>4138.1427640000002</c:v>
                </c:pt>
                <c:pt idx="3">
                  <c:v>7289.4719999999998</c:v>
                </c:pt>
                <c:pt idx="4">
                  <c:v>7416.6610000000001</c:v>
                </c:pt>
                <c:pt idx="5">
                  <c:v>7938.87</c:v>
                </c:pt>
                <c:pt idx="6">
                  <c:v>9089</c:v>
                </c:pt>
                <c:pt idx="7">
                  <c:v>9905.5930000000008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5A-43E7-A7D6-68BFFA5639C1}"/>
            </c:ext>
          </c:extLst>
        </c:ser>
        <c:ser>
          <c:idx val="3"/>
          <c:order val="2"/>
          <c:tx>
            <c:strRef>
              <c:f>'X ENFOQUE Y PILARES'!$A$151</c:f>
              <c:strCache>
                <c:ptCount val="1"/>
                <c:pt idx="0">
                  <c:v>MINECO</c:v>
                </c:pt>
              </c:strCache>
            </c:strRef>
          </c:tx>
          <c:invertIfNegative val="0"/>
          <c:val>
            <c:numRef>
              <c:f>'X ENFOQUE Y PILARES'!$B$151:$I$151</c:f>
              <c:numCache>
                <c:formatCode>_(* #,##0_);_(* \(#,##0\);_(* "-"??_);_(@_)</c:formatCode>
                <c:ptCount val="8"/>
                <c:pt idx="0">
                  <c:v>239.57844408</c:v>
                </c:pt>
                <c:pt idx="1">
                  <c:v>261.42751744999788</c:v>
                </c:pt>
                <c:pt idx="2">
                  <c:v>679.73872700000004</c:v>
                </c:pt>
                <c:pt idx="3">
                  <c:v>412.87900000000002</c:v>
                </c:pt>
                <c:pt idx="4">
                  <c:v>349.22099999999921</c:v>
                </c:pt>
                <c:pt idx="5">
                  <c:v>370.59</c:v>
                </c:pt>
                <c:pt idx="6">
                  <c:v>407.59599999999921</c:v>
                </c:pt>
                <c:pt idx="7">
                  <c:v>436.62700000000001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5A-43E7-A7D6-68BFFA5639C1}"/>
            </c:ext>
          </c:extLst>
        </c:ser>
        <c:ser>
          <c:idx val="1"/>
          <c:order val="3"/>
          <c:tx>
            <c:strRef>
              <c:f>'X ENFOQUE Y PILARES'!$A$149</c:f>
              <c:strCache>
                <c:ptCount val="1"/>
                <c:pt idx="0">
                  <c:v>INGUAT</c:v>
                </c:pt>
              </c:strCache>
            </c:strRef>
          </c:tx>
          <c:invertIfNegative val="0"/>
          <c:val>
            <c:numRef>
              <c:f>'X ENFOQUE Y PILARES'!$B$149:$I$149</c:f>
              <c:numCache>
                <c:formatCode>_(* #,##0_);_(* \(#,##0\);_(* "-"??_);_(@_)</c:formatCode>
                <c:ptCount val="8"/>
                <c:pt idx="0">
                  <c:v>88.471316160000001</c:v>
                </c:pt>
                <c:pt idx="1">
                  <c:v>94.571625949999998</c:v>
                </c:pt>
                <c:pt idx="2">
                  <c:v>94.063950000000006</c:v>
                </c:pt>
                <c:pt idx="3">
                  <c:v>100.696</c:v>
                </c:pt>
                <c:pt idx="4">
                  <c:v>102.417</c:v>
                </c:pt>
                <c:pt idx="5">
                  <c:v>106.215</c:v>
                </c:pt>
                <c:pt idx="6">
                  <c:v>110.245</c:v>
                </c:pt>
                <c:pt idx="7">
                  <c:v>114.548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D5A-43E7-A7D6-68BFFA563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8869544"/>
        <c:axId val="-2068857944"/>
      </c:barChart>
      <c:lineChart>
        <c:grouping val="standard"/>
        <c:varyColors val="0"/>
        <c:ser>
          <c:idx val="0"/>
          <c:order val="0"/>
          <c:tx>
            <c:strRef>
              <c:f>'X ENFOQUE Y PILARES'!$A$148</c:f>
              <c:strCache>
                <c:ptCount val="1"/>
                <c:pt idx="0">
                  <c:v>DESARROLLO ECONOMICO</c:v>
                </c:pt>
              </c:strCache>
            </c:strRef>
          </c:tx>
          <c:dLbls>
            <c:dLbl>
              <c:idx val="0"/>
              <c:layout>
                <c:manualLayout>
                  <c:x val="-2.63492067517134E-2"/>
                  <c:y val="-3.023679457597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D5A-43E7-A7D6-68BFFA5639C1}"/>
                </c:ext>
              </c:extLst>
            </c:dLbl>
            <c:dLbl>
              <c:idx val="1"/>
              <c:layout>
                <c:manualLayout>
                  <c:x val="-3.6596120488490799E-2"/>
                  <c:y val="-4.2331512406371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D5A-43E7-A7D6-68BFFA5639C1}"/>
                </c:ext>
              </c:extLst>
            </c:dLbl>
            <c:dLbl>
              <c:idx val="2"/>
              <c:layout>
                <c:manualLayout>
                  <c:x val="-2.7813051571253099E-2"/>
                  <c:y val="-3.6284153491175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D5A-43E7-A7D6-68BFFA5639C1}"/>
                </c:ext>
              </c:extLst>
            </c:dLbl>
            <c:dLbl>
              <c:idx val="3"/>
              <c:layout>
                <c:manualLayout>
                  <c:x val="-3.2204586029871897E-2"/>
                  <c:y val="-2.6205221965848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D5A-43E7-A7D6-68BFFA5639C1}"/>
                </c:ext>
              </c:extLst>
            </c:dLbl>
            <c:dLbl>
              <c:idx val="4"/>
              <c:layout>
                <c:manualLayout>
                  <c:x val="-2.92768963907927E-2"/>
                  <c:y val="-3.6284153491175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D5A-43E7-A7D6-68BFFA5639C1}"/>
                </c:ext>
              </c:extLst>
            </c:dLbl>
            <c:dLbl>
              <c:idx val="5"/>
              <c:layout>
                <c:manualLayout>
                  <c:x val="-4.0987654947109702E-2"/>
                  <c:y val="-3.426836718611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D5A-43E7-A7D6-68BFFA5639C1}"/>
                </c:ext>
              </c:extLst>
            </c:dLbl>
            <c:dLbl>
              <c:idx val="6"/>
              <c:layout>
                <c:manualLayout>
                  <c:x val="-3.2204586029872001E-2"/>
                  <c:y val="-3.42683671861100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D5A-43E7-A7D6-68BFFA5639C1}"/>
                </c:ext>
              </c:extLst>
            </c:dLbl>
            <c:dLbl>
              <c:idx val="7"/>
              <c:layout>
                <c:manualLayout>
                  <c:x val="-4.2451499766649303E-2"/>
                  <c:y val="-3.22525808810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D5A-43E7-A7D6-68BFFA563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PILARES'!$B$148:$I$148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4911.9454409999998</c:v>
                </c:pt>
                <c:pt idx="3">
                  <c:v>7803.0469999999996</c:v>
                </c:pt>
                <c:pt idx="4">
                  <c:v>7868.2990000000009</c:v>
                </c:pt>
                <c:pt idx="5">
                  <c:v>8415.6749999999847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D5A-43E7-A7D6-68BFFA563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8869544"/>
        <c:axId val="-2068857944"/>
      </c:lineChart>
      <c:catAx>
        <c:axId val="-206886954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8857944"/>
        <c:crosses val="autoZero"/>
        <c:auto val="1"/>
        <c:lblAlgn val="ctr"/>
        <c:lblOffset val="100"/>
        <c:noMultiLvlLbl val="0"/>
      </c:catAx>
      <c:valAx>
        <c:axId val="-2068857944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068869544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1600" b="1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</c:sp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7BD1-4FDB-88B4-402D1991C48D}"/>
              </c:ext>
            </c:extLst>
          </c:dPt>
          <c:dPt>
            <c:idx val="1"/>
            <c:bubble3D val="0"/>
            <c:spPr>
              <a:solidFill>
                <a:schemeClr val="accent5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7BD1-4FDB-88B4-402D1991C48D}"/>
              </c:ext>
            </c:extLst>
          </c:dPt>
          <c:dLbls>
            <c:delete val="1"/>
          </c:dLbls>
          <c:cat>
            <c:strRef>
              <c:f>Hoja4!$C$9:$C$10</c:f>
              <c:strCache>
                <c:ptCount val="2"/>
                <c:pt idx="0">
                  <c:v>Pavimentadas</c:v>
                </c:pt>
                <c:pt idx="1">
                  <c:v>Terraceria</c:v>
                </c:pt>
              </c:strCache>
            </c:strRef>
          </c:cat>
          <c:val>
            <c:numRef>
              <c:f>Hoja4!$D$9:$D$10</c:f>
              <c:numCache>
                <c:formatCode>General</c:formatCode>
                <c:ptCount val="2"/>
                <c:pt idx="0">
                  <c:v>7455</c:v>
                </c:pt>
                <c:pt idx="1">
                  <c:v>9678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D1-4FDB-88B4-402D1991C48D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Hoja1!$C$14</c:f>
              <c:strCache>
                <c:ptCount val="1"/>
                <c:pt idx="0">
                  <c:v>Monto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s-GT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Hoja1!$B$15:$B$20</c:f>
              <c:strCache>
                <c:ptCount val="6"/>
                <c:pt idx="0">
                  <c:v>CAMINOS</c:v>
                </c:pt>
                <c:pt idx="1">
                  <c:v>COVIAL</c:v>
                </c:pt>
                <c:pt idx="2">
                  <c:v>FSS</c:v>
                </c:pt>
                <c:pt idx="3">
                  <c:v>UCEE</c:v>
                </c:pt>
                <c:pt idx="4">
                  <c:v>FOPAVI</c:v>
                </c:pt>
                <c:pt idx="5">
                  <c:v>Otros</c:v>
                </c:pt>
              </c:strCache>
            </c:strRef>
          </c:cat>
          <c:val>
            <c:numRef>
              <c:f>Hoja1!$C$15:$C$20</c:f>
              <c:numCache>
                <c:formatCode>_(* #,##0.00_);_(* \(#,##0.00\);_(* "-"??_);_(@_)</c:formatCode>
                <c:ptCount val="6"/>
                <c:pt idx="0">
                  <c:v>3561.36</c:v>
                </c:pt>
                <c:pt idx="1">
                  <c:v>1135.68</c:v>
                </c:pt>
                <c:pt idx="2">
                  <c:v>708.9</c:v>
                </c:pt>
                <c:pt idx="3">
                  <c:v>531.16</c:v>
                </c:pt>
                <c:pt idx="4">
                  <c:v>555.70000000000005</c:v>
                </c:pt>
                <c:pt idx="5">
                  <c:v>761.11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7B-4574-B53B-6498DDFFBA6F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9.0531878582441702E-2"/>
          <c:y val="5.4166666666666703E-2"/>
          <c:w val="0.88571095653402099"/>
          <c:h val="0.76105577427821502"/>
        </c:manualLayout>
      </c:layout>
      <c:lineChart>
        <c:grouping val="standard"/>
        <c:varyColors val="0"/>
        <c:ser>
          <c:idx val="0"/>
          <c:order val="0"/>
          <c:tx>
            <c:strRef>
              <c:f>'justiica chart'!$C$6</c:f>
              <c:strCache>
                <c:ptCount val="1"/>
                <c:pt idx="0">
                  <c:v>MINGOB</c:v>
                </c:pt>
              </c:strCache>
            </c:strRef>
          </c:tx>
          <c:dLbls>
            <c:dLbl>
              <c:idx val="0"/>
              <c:layout>
                <c:manualLayout>
                  <c:x val="-1.8305673028969099E-2"/>
                  <c:y val="-5.8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E73-4293-AF92-693314DE3A5A}"/>
                </c:ext>
              </c:extLst>
            </c:dLbl>
            <c:dLbl>
              <c:idx val="1"/>
              <c:layout>
                <c:manualLayout>
                  <c:x val="-3.3795088668865998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E73-4293-AF92-693314DE3A5A}"/>
                </c:ext>
              </c:extLst>
            </c:dLbl>
            <c:dLbl>
              <c:idx val="2"/>
              <c:layout>
                <c:manualLayout>
                  <c:x val="-1.97138017235052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73-4293-AF92-693314DE3A5A}"/>
                </c:ext>
              </c:extLst>
            </c:dLbl>
            <c:dLbl>
              <c:idx val="3"/>
              <c:layout>
                <c:manualLayout>
                  <c:x val="-2.6754445196185601E-2"/>
                  <c:y val="-4.1666666666666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73-4293-AF92-693314DE3A5A}"/>
                </c:ext>
              </c:extLst>
            </c:dLbl>
            <c:dLbl>
              <c:idx val="4"/>
              <c:layout>
                <c:manualLayout>
                  <c:x val="-1.97138017235052E-2"/>
                  <c:y val="-5.8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73-4293-AF92-693314DE3A5A}"/>
                </c:ext>
              </c:extLst>
            </c:dLbl>
            <c:dLbl>
              <c:idx val="5"/>
              <c:layout>
                <c:manualLayout>
                  <c:x val="-3.0978831279793801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73-4293-AF92-693314DE3A5A}"/>
                </c:ext>
              </c:extLst>
            </c:dLbl>
            <c:dLbl>
              <c:idx val="6"/>
              <c:layout>
                <c:manualLayout>
                  <c:x val="-2.3938187807113501E-2"/>
                  <c:y val="-0.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73-4293-AF92-693314DE3A5A}"/>
                </c:ext>
              </c:extLst>
            </c:dLbl>
            <c:dLbl>
              <c:idx val="7"/>
              <c:layout>
                <c:manualLayout>
                  <c:x val="-3.8019474752474303E-2"/>
                  <c:y val="-5.833333333333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73-4293-AF92-693314DE3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chart'!$D$6:$K$6</c:f>
              <c:numCache>
                <c:formatCode>_(* #,##0_);_(* \(#,##0\);_(* "-"??_);_(@_)</c:formatCode>
                <c:ptCount val="8"/>
                <c:pt idx="0">
                  <c:v>3912.8030850800001</c:v>
                </c:pt>
                <c:pt idx="1">
                  <c:v>4160.5748307600006</c:v>
                </c:pt>
                <c:pt idx="2">
                  <c:v>5455.598</c:v>
                </c:pt>
                <c:pt idx="3">
                  <c:v>5475.5839999999998</c:v>
                </c:pt>
                <c:pt idx="4">
                  <c:v>6094.8680000000004</c:v>
                </c:pt>
                <c:pt idx="5">
                  <c:v>6561.2860000000001</c:v>
                </c:pt>
                <c:pt idx="6">
                  <c:v>7376.6639999999998</c:v>
                </c:pt>
                <c:pt idx="7">
                  <c:v>8099.4870000000001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3E73-4293-AF92-693314DE3A5A}"/>
            </c:ext>
          </c:extLst>
        </c:ser>
        <c:ser>
          <c:idx val="1"/>
          <c:order val="1"/>
          <c:tx>
            <c:strRef>
              <c:f>'justiica chart'!$C$7</c:f>
              <c:strCache>
                <c:ptCount val="1"/>
                <c:pt idx="0">
                  <c:v>MP</c:v>
                </c:pt>
              </c:strCache>
            </c:strRef>
          </c:tx>
          <c:dLbls>
            <c:dLbl>
              <c:idx val="0"/>
              <c:layout>
                <c:manualLayout>
                  <c:x val="-8.4487721672164996E-3"/>
                  <c:y val="3.33333333333332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73-4293-AF92-693314DE3A5A}"/>
                </c:ext>
              </c:extLst>
            </c:dLbl>
            <c:dLbl>
              <c:idx val="1"/>
              <c:layout>
                <c:manualLayout>
                  <c:x val="-2.8162573890721698E-3"/>
                  <c:y val="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73-4293-AF92-693314DE3A5A}"/>
                </c:ext>
              </c:extLst>
            </c:dLbl>
            <c:dLbl>
              <c:idx val="2"/>
              <c:layout>
                <c:manualLayout>
                  <c:x val="-9.8569008617525808E-3"/>
                  <c:y val="4.58333333333333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E73-4293-AF92-693314DE3A5A}"/>
                </c:ext>
              </c:extLst>
            </c:dLbl>
            <c:dLbl>
              <c:idx val="3"/>
              <c:layout>
                <c:manualLayout>
                  <c:x val="-1.5489415639896901E-2"/>
                  <c:y val="5.41666666666665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E73-4293-AF92-693314DE3A5A}"/>
                </c:ext>
              </c:extLst>
            </c:dLbl>
            <c:dLbl>
              <c:idx val="4"/>
              <c:layout>
                <c:manualLayout>
                  <c:x val="-8.4487721672164996E-3"/>
                  <c:y val="5.416666666666670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 2,399 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E73-4293-AF92-693314DE3A5A}"/>
                </c:ext>
              </c:extLst>
            </c:dLbl>
            <c:dLbl>
              <c:idx val="5"/>
              <c:layout>
                <c:manualLayout>
                  <c:x val="-9.8569008617525808E-3"/>
                  <c:y val="4.5833333333333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E73-4293-AF92-693314DE3A5A}"/>
                </c:ext>
              </c:extLst>
            </c:dLbl>
            <c:dLbl>
              <c:idx val="6"/>
              <c:layout>
                <c:manualLayout>
                  <c:x val="-4.2243860836083504E-3"/>
                  <c:y val="3.3333333333333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E73-4293-AF92-693314DE3A5A}"/>
                </c:ext>
              </c:extLst>
            </c:dLbl>
            <c:dLbl>
              <c:idx val="7"/>
              <c:layout>
                <c:manualLayout>
                  <c:x val="-1.12650295562887E-2"/>
                  <c:y val="5.416666666666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E73-4293-AF92-693314DE3A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chart'!$D$7:$K$7</c:f>
              <c:numCache>
                <c:formatCode>_(* #,##0_);_(* \(#,##0\);_(* "-"??_);_(@_)</c:formatCode>
                <c:ptCount val="8"/>
                <c:pt idx="0">
                  <c:v>987.70933000000002</c:v>
                </c:pt>
                <c:pt idx="1">
                  <c:v>1561.27791344</c:v>
                </c:pt>
                <c:pt idx="2">
                  <c:v>1842</c:v>
                </c:pt>
                <c:pt idx="3">
                  <c:v>2118.7199999999998</c:v>
                </c:pt>
                <c:pt idx="4">
                  <c:v>2298.7199999999998</c:v>
                </c:pt>
                <c:pt idx="5">
                  <c:v>2748.72</c:v>
                </c:pt>
                <c:pt idx="6">
                  <c:v>2848.72</c:v>
                </c:pt>
                <c:pt idx="7">
                  <c:v>3448.72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E73-4293-AF92-693314DE3A5A}"/>
            </c:ext>
          </c:extLst>
        </c:ser>
        <c:ser>
          <c:idx val="2"/>
          <c:order val="2"/>
          <c:tx>
            <c:strRef>
              <c:f>'justiica chart'!$C$8</c:f>
              <c:strCache>
                <c:ptCount val="1"/>
                <c:pt idx="0">
                  <c:v>OJ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chart'!$D$8:$K$8</c:f>
              <c:numCache>
                <c:formatCode>_(* #,##0_);_(* \(#,##0\);_(* "-"??_);_(@_)</c:formatCode>
                <c:ptCount val="8"/>
                <c:pt idx="0">
                  <c:v>1663.5197246</c:v>
                </c:pt>
                <c:pt idx="1">
                  <c:v>1920.1500799999999</c:v>
                </c:pt>
                <c:pt idx="2">
                  <c:v>2146.3343709999999</c:v>
                </c:pt>
                <c:pt idx="3">
                  <c:v>2358.286999999998</c:v>
                </c:pt>
                <c:pt idx="4">
                  <c:v>2587.5540000000001</c:v>
                </c:pt>
                <c:pt idx="5">
                  <c:v>3123.0239999999999</c:v>
                </c:pt>
                <c:pt idx="6">
                  <c:v>3375.72</c:v>
                </c:pt>
                <c:pt idx="7">
                  <c:v>4009.3240000000001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3E73-4293-AF92-693314DE3A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0261192"/>
        <c:axId val="-2061597688"/>
      </c:lineChart>
      <c:catAx>
        <c:axId val="-2060261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GT"/>
          </a:p>
        </c:txPr>
        <c:crossAx val="-2061597688"/>
        <c:crosses val="autoZero"/>
        <c:auto val="1"/>
        <c:lblAlgn val="ctr"/>
        <c:lblOffset val="100"/>
        <c:noMultiLvlLbl val="0"/>
      </c:catAx>
      <c:valAx>
        <c:axId val="-2061597688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060261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36376377055618"/>
          <c:y val="0.10781496062992101"/>
          <c:w val="0.40641785247696"/>
          <c:h val="0.12186975065616799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1F497D"/>
      </a:solidFill>
    </a:ln>
  </c:sp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8.1563268716970894E-2"/>
          <c:y val="3.3333333333333298E-2"/>
          <c:w val="0.89916387133222697"/>
          <c:h val="0.76105577427821502"/>
        </c:manualLayout>
      </c:layout>
      <c:lineChart>
        <c:grouping val="standard"/>
        <c:varyColors val="0"/>
        <c:ser>
          <c:idx val="0"/>
          <c:order val="0"/>
          <c:tx>
            <c:strRef>
              <c:f>'justiica chart'!$C$11</c:f>
              <c:strCache>
                <c:ptCount val="1"/>
                <c:pt idx="0">
                  <c:v>IDPP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6.01944751209814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E0-4E93-9A29-781C0DD2661B}"/>
                </c:ext>
              </c:extLst>
            </c:dLbl>
            <c:dLbl>
              <c:idx val="1"/>
              <c:layout>
                <c:manualLayout>
                  <c:x val="-2.8016469271889498E-3"/>
                  <c:y val="-0.103972275208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3E0-4E93-9A29-781C0DD2661B}"/>
                </c:ext>
              </c:extLst>
            </c:dLbl>
            <c:dLbl>
              <c:idx val="2"/>
              <c:layout>
                <c:manualLayout>
                  <c:x val="-3.64214100534564E-2"/>
                  <c:y val="-8.20833751649746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E0-4E93-9A29-781C0DD2661B}"/>
                </c:ext>
              </c:extLst>
            </c:dLbl>
            <c:dLbl>
              <c:idx val="3"/>
              <c:layout>
                <c:manualLayout>
                  <c:x val="1.02725867298943E-16"/>
                  <c:y val="-4.92500250989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3E0-4E93-9A29-781C0DD2661B}"/>
                </c:ext>
              </c:extLst>
            </c:dLbl>
            <c:dLbl>
              <c:idx val="4"/>
              <c:layout>
                <c:manualLayout>
                  <c:x val="-1.26074111723503E-2"/>
                  <c:y val="-8.208337516497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3E0-4E93-9A29-781C0DD2661B}"/>
                </c:ext>
              </c:extLst>
            </c:dLbl>
            <c:dLbl>
              <c:idx val="5"/>
              <c:layout>
                <c:manualLayout>
                  <c:x val="-1.4008234635944699E-2"/>
                  <c:y val="-8.208337516497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3E0-4E93-9A29-781C0DD2661B}"/>
                </c:ext>
              </c:extLst>
            </c:dLbl>
            <c:dLbl>
              <c:idx val="6"/>
              <c:layout>
                <c:manualLayout>
                  <c:x val="-1.1206587708755799E-2"/>
                  <c:y val="-8.208337516497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3E0-4E93-9A29-781C0DD2661B}"/>
                </c:ext>
              </c:extLst>
            </c:dLbl>
            <c:dLbl>
              <c:idx val="7"/>
              <c:layout>
                <c:manualLayout>
                  <c:x val="-1.26074111723503E-2"/>
                  <c:y val="-3.8305575076988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3E0-4E93-9A29-781C0DD26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chart'!$D$11:$K$11</c:f>
              <c:numCache>
                <c:formatCode>_(* #,##0_);_(* \(#,##0\);_(* "-"??_);_(@_)</c:formatCode>
                <c:ptCount val="8"/>
                <c:pt idx="0">
                  <c:v>120.61275000000001</c:v>
                </c:pt>
                <c:pt idx="1">
                  <c:v>156.88668724999999</c:v>
                </c:pt>
                <c:pt idx="2">
                  <c:v>239</c:v>
                </c:pt>
                <c:pt idx="3">
                  <c:v>350.07</c:v>
                </c:pt>
                <c:pt idx="4">
                  <c:v>321.38</c:v>
                </c:pt>
                <c:pt idx="5">
                  <c:v>397.91500000000002</c:v>
                </c:pt>
                <c:pt idx="6">
                  <c:v>434.83</c:v>
                </c:pt>
                <c:pt idx="7">
                  <c:v>525.60500000000002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3E0-4E93-9A29-781C0DD2661B}"/>
            </c:ext>
          </c:extLst>
        </c:ser>
        <c:ser>
          <c:idx val="1"/>
          <c:order val="1"/>
          <c:tx>
            <c:strRef>
              <c:f>'justiica chart'!$C$12</c:f>
              <c:strCache>
                <c:ptCount val="1"/>
                <c:pt idx="0">
                  <c:v>INACIF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0.1094445002199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3E0-4E93-9A29-781C0DD2661B}"/>
                </c:ext>
              </c:extLst>
            </c:dLbl>
            <c:dLbl>
              <c:idx val="1"/>
              <c:layout>
                <c:manualLayout>
                  <c:x val="0"/>
                  <c:y val="9.3027825186971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3E0-4E93-9A29-781C0DD2661B}"/>
                </c:ext>
              </c:extLst>
            </c:dLbl>
            <c:dLbl>
              <c:idx val="2"/>
              <c:layout>
                <c:manualLayout>
                  <c:x val="0"/>
                  <c:y val="3.2833350065989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3E0-4E93-9A29-781C0DD2661B}"/>
                </c:ext>
              </c:extLst>
            </c:dLbl>
            <c:dLbl>
              <c:idx val="3"/>
              <c:layout>
                <c:manualLayout>
                  <c:x val="-4.2024703907834202E-3"/>
                  <c:y val="8.208337516497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3E0-4E93-9A29-781C0DD2661B}"/>
                </c:ext>
              </c:extLst>
            </c:dLbl>
            <c:dLbl>
              <c:idx val="4"/>
              <c:layout>
                <c:manualLayout>
                  <c:x val="0"/>
                  <c:y val="4.925002509898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3E0-4E93-9A29-781C0DD2661B}"/>
                </c:ext>
              </c:extLst>
            </c:dLbl>
            <c:dLbl>
              <c:idx val="5"/>
              <c:layout>
                <c:manualLayout>
                  <c:x val="-5.6032938543778901E-3"/>
                  <c:y val="7.661115015397640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3E0-4E93-9A29-781C0DD2661B}"/>
                </c:ext>
              </c:extLst>
            </c:dLbl>
            <c:dLbl>
              <c:idx val="6"/>
              <c:layout>
                <c:manualLayout>
                  <c:x val="-7.0041173179723696E-3"/>
                  <c:y val="4.9250025098984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3E0-4E93-9A29-781C0DD266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'justiica chart'!$D$5:$K$5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'justiica chart'!$D$12:$K$12</c:f>
              <c:numCache>
                <c:formatCode>_(* #,##0_);_(* \(#,##0\);_(* "-"??_);_(@_)</c:formatCode>
                <c:ptCount val="8"/>
                <c:pt idx="0">
                  <c:v>134</c:v>
                </c:pt>
                <c:pt idx="1">
                  <c:v>157.75</c:v>
                </c:pt>
                <c:pt idx="2">
                  <c:v>212</c:v>
                </c:pt>
                <c:pt idx="3">
                  <c:v>270.07</c:v>
                </c:pt>
                <c:pt idx="4">
                  <c:v>279.38</c:v>
                </c:pt>
                <c:pt idx="5">
                  <c:v>337.14</c:v>
                </c:pt>
                <c:pt idx="6">
                  <c:v>351.83</c:v>
                </c:pt>
                <c:pt idx="7">
                  <c:v>470.38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83E0-4E93-9A29-781C0DD26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1661016"/>
        <c:axId val="-2060308504"/>
      </c:lineChart>
      <c:catAx>
        <c:axId val="-2061661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tx2"/>
                </a:solidFill>
              </a:defRPr>
            </a:pPr>
            <a:endParaRPr lang="es-GT"/>
          </a:p>
        </c:txPr>
        <c:crossAx val="-2060308504"/>
        <c:crosses val="autoZero"/>
        <c:auto val="1"/>
        <c:lblAlgn val="ctr"/>
        <c:lblOffset val="100"/>
        <c:noMultiLvlLbl val="0"/>
      </c:catAx>
      <c:valAx>
        <c:axId val="-206030850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crossAx val="-2061661016"/>
        <c:crosses val="autoZero"/>
        <c:crossBetween val="between"/>
      </c:valAx>
      <c:spPr>
        <a:solidFill>
          <a:srgbClr val="FFFFFF"/>
        </a:solidFill>
        <a:ln>
          <a:noFill/>
        </a:ln>
      </c:spPr>
    </c:plotArea>
    <c:legend>
      <c:legendPos val="r"/>
      <c:layout>
        <c:manualLayout>
          <c:xMode val="edge"/>
          <c:yMode val="edge"/>
          <c:x val="0.10479290985487801"/>
          <c:y val="6.4701019204438798E-2"/>
          <c:w val="0.40641785247696"/>
          <c:h val="0.12186975065616799"/>
        </c:manualLayout>
      </c:layout>
      <c:overlay val="0"/>
      <c:txPr>
        <a:bodyPr/>
        <a:lstStyle/>
        <a:p>
          <a:pPr>
            <a:defRPr sz="1400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  <a:ln>
      <a:solidFill>
        <a:srgbClr val="1F497D"/>
      </a:solidFill>
    </a:ln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017891498771196E-2"/>
          <c:y val="2.8318714004487398E-2"/>
          <c:w val="0.90372763562653602"/>
          <c:h val="0.85529240058476197"/>
        </c:manualLayout>
      </c:layout>
      <c:barChart>
        <c:barDir val="col"/>
        <c:grouping val="stacked"/>
        <c:varyColors val="0"/>
        <c:ser>
          <c:idx val="10"/>
          <c:order val="0"/>
          <c:tx>
            <c:strRef>
              <c:f>'X ENFOQUE Y PILARES'!$A$178</c:f>
              <c:strCache>
                <c:ptCount val="1"/>
                <c:pt idx="0">
                  <c:v>SBS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PILARES'!$B$178:$I$178</c:f>
              <c:numCache>
                <c:formatCode>_(* #,##0_);_(* \(#,##0\);_(* "-"??_);_(@_)</c:formatCode>
                <c:ptCount val="8"/>
                <c:pt idx="0">
                  <c:v>183.80120571</c:v>
                </c:pt>
                <c:pt idx="1">
                  <c:v>181.12811454999999</c:v>
                </c:pt>
                <c:pt idx="2">
                  <c:v>225</c:v>
                </c:pt>
                <c:pt idx="3">
                  <c:v>375</c:v>
                </c:pt>
                <c:pt idx="4">
                  <c:v>341.25</c:v>
                </c:pt>
                <c:pt idx="5">
                  <c:v>358.31299999999999</c:v>
                </c:pt>
                <c:pt idx="6">
                  <c:v>376.22899999999908</c:v>
                </c:pt>
                <c:pt idx="7">
                  <c:v>395.04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07-4902-83DC-6AFF44897C73}"/>
            </c:ext>
          </c:extLst>
        </c:ser>
        <c:ser>
          <c:idx val="11"/>
          <c:order val="1"/>
          <c:tx>
            <c:strRef>
              <c:f>'X ENFOQUE Y PILARES'!$A$179</c:f>
              <c:strCache>
                <c:ptCount val="1"/>
                <c:pt idx="0">
                  <c:v>SOSEP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PILARES'!$B$179:$I$179</c:f>
              <c:numCache>
                <c:formatCode>_(* #,##0_);_(* \(#,##0\);_(* "-"??_);_(@_)</c:formatCode>
                <c:ptCount val="8"/>
                <c:pt idx="0">
                  <c:v>134.80434127000001</c:v>
                </c:pt>
                <c:pt idx="1">
                  <c:v>124.19147087</c:v>
                </c:pt>
                <c:pt idx="2">
                  <c:v>163.62899999999999</c:v>
                </c:pt>
                <c:pt idx="3">
                  <c:v>200.99199999999999</c:v>
                </c:pt>
                <c:pt idx="4">
                  <c:v>236.73</c:v>
                </c:pt>
                <c:pt idx="5">
                  <c:v>253.15700000000001</c:v>
                </c:pt>
                <c:pt idx="6">
                  <c:v>270.565</c:v>
                </c:pt>
                <c:pt idx="7">
                  <c:v>289.375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07-4902-83DC-6AFF44897C73}"/>
            </c:ext>
          </c:extLst>
        </c:ser>
        <c:ser>
          <c:idx val="3"/>
          <c:order val="2"/>
          <c:tx>
            <c:strRef>
              <c:f>'X ENFOQUE Y PILARES'!$A$171</c:f>
              <c:strCache>
                <c:ptCount val="1"/>
                <c:pt idx="0">
                  <c:v>CNAdopciones</c:v>
                </c:pt>
              </c:strCache>
            </c:strRef>
          </c:tx>
          <c:invertIfNegative val="0"/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PILARES'!$B$171:$I$171</c:f>
              <c:numCache>
                <c:formatCode>_(* #,##0_);_(* \(#,##0\);_(* "-"??_);_(@_)</c:formatCode>
                <c:ptCount val="8"/>
                <c:pt idx="0">
                  <c:v>11</c:v>
                </c:pt>
                <c:pt idx="1">
                  <c:v>13.61</c:v>
                </c:pt>
                <c:pt idx="2">
                  <c:v>14</c:v>
                </c:pt>
                <c:pt idx="3">
                  <c:v>19</c:v>
                </c:pt>
                <c:pt idx="4">
                  <c:v>20</c:v>
                </c:pt>
                <c:pt idx="5">
                  <c:v>21</c:v>
                </c:pt>
                <c:pt idx="6">
                  <c:v>22</c:v>
                </c:pt>
                <c:pt idx="7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07-4902-83DC-6AFF44897C73}"/>
            </c:ext>
          </c:extLst>
        </c:ser>
        <c:ser>
          <c:idx val="4"/>
          <c:order val="3"/>
          <c:tx>
            <c:strRef>
              <c:f>'X ENFOQUE Y PILARES'!$A$172</c:f>
              <c:strCache>
                <c:ptCount val="1"/>
                <c:pt idx="0">
                  <c:v>CONJUVE</c:v>
                </c:pt>
              </c:strCache>
            </c:strRef>
          </c:tx>
          <c:invertIfNegative val="0"/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PILARES'!$B$172:$I$172</c:f>
              <c:numCache>
                <c:formatCode>_(* #,##0_);_(* \(#,##0\);_(* "-"??_);_(@_)</c:formatCode>
                <c:ptCount val="8"/>
                <c:pt idx="0">
                  <c:v>7.6859638399999888</c:v>
                </c:pt>
                <c:pt idx="1">
                  <c:v>7.7308445300000006</c:v>
                </c:pt>
                <c:pt idx="2">
                  <c:v>15</c:v>
                </c:pt>
                <c:pt idx="3">
                  <c:v>9.5</c:v>
                </c:pt>
                <c:pt idx="4">
                  <c:v>9.9749999999999996</c:v>
                </c:pt>
                <c:pt idx="5">
                  <c:v>10.474</c:v>
                </c:pt>
                <c:pt idx="6">
                  <c:v>10.997999999999999</c:v>
                </c:pt>
                <c:pt idx="7">
                  <c:v>11.548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F07-4902-83DC-6AFF44897C73}"/>
            </c:ext>
          </c:extLst>
        </c:ser>
        <c:ser>
          <c:idx val="5"/>
          <c:order val="4"/>
          <c:tx>
            <c:strRef>
              <c:f>'X ENFOQUE Y PILARES'!$A$173</c:f>
              <c:strCache>
                <c:ptCount val="1"/>
                <c:pt idx="0">
                  <c:v>CONADI</c:v>
                </c:pt>
              </c:strCache>
            </c:strRef>
          </c:tx>
          <c:invertIfNegative val="0"/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PILARES'!$B$173:$I$173</c:f>
              <c:numCache>
                <c:formatCode>_(* #,##0_);_(* \(#,##0\);_(* "-"??_);_(@_)</c:formatCode>
                <c:ptCount val="8"/>
                <c:pt idx="0">
                  <c:v>11.436151000000001</c:v>
                </c:pt>
                <c:pt idx="1">
                  <c:v>11.832350999999999</c:v>
                </c:pt>
                <c:pt idx="2">
                  <c:v>14.5</c:v>
                </c:pt>
                <c:pt idx="3">
                  <c:v>15</c:v>
                </c:pt>
                <c:pt idx="4">
                  <c:v>15</c:v>
                </c:pt>
                <c:pt idx="5">
                  <c:v>15</c:v>
                </c:pt>
                <c:pt idx="6">
                  <c:v>15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F07-4902-83DC-6AFF44897C73}"/>
            </c:ext>
          </c:extLst>
        </c:ser>
        <c:ser>
          <c:idx val="9"/>
          <c:order val="5"/>
          <c:tx>
            <c:strRef>
              <c:f>'X ENFOQUE Y PILARES'!$A$177</c:f>
              <c:strCache>
                <c:ptCount val="1"/>
                <c:pt idx="0">
                  <c:v>SVET</c:v>
                </c:pt>
              </c:strCache>
            </c:strRef>
          </c:tx>
          <c:invertIfNegative val="0"/>
          <c:cat>
            <c:strRef>
              <c:f>'X ENFOQUE Y PILARES'!$B$2:$I$2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</c:v>
                </c:pt>
                <c:pt idx="3">
                  <c:v>P 2018</c:v>
                </c:pt>
                <c:pt idx="4">
                  <c:v>P 2019</c:v>
                </c:pt>
                <c:pt idx="5">
                  <c:v>P 2020</c:v>
                </c:pt>
                <c:pt idx="6">
                  <c:v>P 2021</c:v>
                </c:pt>
                <c:pt idx="7">
                  <c:v>P 2022</c:v>
                </c:pt>
              </c:strCache>
            </c:strRef>
          </c:cat>
          <c:val>
            <c:numRef>
              <c:f>'X ENFOQUE Y PILARES'!$B$177:$I$177</c:f>
              <c:numCache>
                <c:formatCode>_(* #,##0_);_(* \(#,##0\);_(* "-"??_);_(@_)</c:formatCode>
                <c:ptCount val="8"/>
                <c:pt idx="0">
                  <c:v>13.48784285</c:v>
                </c:pt>
                <c:pt idx="1">
                  <c:v>12.121219419999999</c:v>
                </c:pt>
                <c:pt idx="2">
                  <c:v>14</c:v>
                </c:pt>
                <c:pt idx="3">
                  <c:v>21.9</c:v>
                </c:pt>
                <c:pt idx="4">
                  <c:v>22.995000000000001</c:v>
                </c:pt>
                <c:pt idx="5">
                  <c:v>24.145</c:v>
                </c:pt>
                <c:pt idx="6">
                  <c:v>25.352</c:v>
                </c:pt>
                <c:pt idx="7">
                  <c:v>26.62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F07-4902-83DC-6AFF44897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61608344"/>
        <c:axId val="-2061602984"/>
      </c:barChart>
      <c:catAx>
        <c:axId val="-20616083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061602984"/>
        <c:crosses val="autoZero"/>
        <c:auto val="1"/>
        <c:lblAlgn val="ctr"/>
        <c:lblOffset val="100"/>
        <c:noMultiLvlLbl val="0"/>
      </c:catAx>
      <c:valAx>
        <c:axId val="-2061602984"/>
        <c:scaling>
          <c:orientation val="minMax"/>
        </c:scaling>
        <c:delete val="0"/>
        <c:axPos val="l"/>
        <c:majorGridlines/>
        <c:numFmt formatCode="_(* #,##0_);_(* \(#,##0\);_(* &quot;-&quot;??_);_(@_)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GT"/>
          </a:p>
        </c:txPr>
        <c:crossAx val="-20616083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7.1716438876495106E-2"/>
          <c:y val="0.93625590510051704"/>
          <c:w val="0.86397268873727595"/>
          <c:h val="6.3744094899482698E-2"/>
        </c:manualLayout>
      </c:layout>
      <c:overlay val="0"/>
      <c:txPr>
        <a:bodyPr/>
        <a:lstStyle/>
        <a:p>
          <a:pPr>
            <a:defRPr sz="16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563675489200502E-2"/>
          <c:y val="3.09283801401436E-2"/>
          <c:w val="0.92029734769995797"/>
          <c:h val="0.88016665378935099"/>
        </c:manualLayout>
      </c:layout>
      <c:areaChart>
        <c:grouping val="standard"/>
        <c:varyColors val="0"/>
        <c:ser>
          <c:idx val="0"/>
          <c:order val="6"/>
          <c:tx>
            <c:strRef>
              <c:f>'los grandes'!$B$15</c:f>
              <c:strCache>
                <c:ptCount val="1"/>
                <c:pt idx="0">
                  <c:v>Resto Admón Cnetral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c:spPr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grandes'!$C$15:$J$15</c:f>
              <c:numCache>
                <c:formatCode>#,##0;\-#,##0</c:formatCode>
                <c:ptCount val="8"/>
                <c:pt idx="0">
                  <c:v>3367615027.6799998</c:v>
                </c:pt>
                <c:pt idx="1">
                  <c:v>3336476353.0500002</c:v>
                </c:pt>
                <c:pt idx="2">
                  <c:v>4599756806</c:v>
                </c:pt>
                <c:pt idx="3">
                  <c:v>5004066100</c:v>
                </c:pt>
                <c:pt idx="4">
                  <c:v>4940607100</c:v>
                </c:pt>
                <c:pt idx="5">
                  <c:v>5126859100</c:v>
                </c:pt>
                <c:pt idx="6">
                  <c:v>5413149100</c:v>
                </c:pt>
                <c:pt idx="7">
                  <c:v>5799807100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62-4D1E-A0CD-3D714B5E8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9687464"/>
        <c:axId val="-2069660248"/>
      </c:areaChart>
      <c:lineChart>
        <c:grouping val="standard"/>
        <c:varyColors val="0"/>
        <c:ser>
          <c:idx val="2"/>
          <c:order val="0"/>
          <c:tx>
            <c:strRef>
              <c:f>'los grandes'!$B$8</c:f>
              <c:strCache>
                <c:ptCount val="1"/>
                <c:pt idx="0">
                  <c:v>MINGOB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grandes'!$C$8:$J$8</c:f>
              <c:numCache>
                <c:formatCode>#,##0;\-#,##0</c:formatCode>
                <c:ptCount val="8"/>
                <c:pt idx="0">
                  <c:v>3912803085.0799999</c:v>
                </c:pt>
                <c:pt idx="1">
                  <c:v>4160574830.7600002</c:v>
                </c:pt>
                <c:pt idx="2">
                  <c:v>5455598000</c:v>
                </c:pt>
                <c:pt idx="3">
                  <c:v>5405584000</c:v>
                </c:pt>
                <c:pt idx="4">
                  <c:v>6094868000</c:v>
                </c:pt>
                <c:pt idx="5">
                  <c:v>6561286000</c:v>
                </c:pt>
                <c:pt idx="6">
                  <c:v>7376664000</c:v>
                </c:pt>
                <c:pt idx="7">
                  <c:v>8099487000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062-4D1E-A0CD-3D714B5E8D20}"/>
            </c:ext>
          </c:extLst>
        </c:ser>
        <c:ser>
          <c:idx val="3"/>
          <c:order val="1"/>
          <c:tx>
            <c:strRef>
              <c:f>'los grandes'!$B$9</c:f>
              <c:strCache>
                <c:ptCount val="1"/>
                <c:pt idx="0">
                  <c:v>MINDEF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grandes'!$C$9:$J$9</c:f>
              <c:numCache>
                <c:formatCode>#,##0;\-#,##0</c:formatCode>
                <c:ptCount val="8"/>
                <c:pt idx="0">
                  <c:v>1932488474.1300001</c:v>
                </c:pt>
                <c:pt idx="1">
                  <c:v>2211298274.1199999</c:v>
                </c:pt>
                <c:pt idx="2">
                  <c:v>1924316000</c:v>
                </c:pt>
                <c:pt idx="3">
                  <c:v>2248113000</c:v>
                </c:pt>
                <c:pt idx="4">
                  <c:v>2343871000</c:v>
                </c:pt>
                <c:pt idx="5">
                  <c:v>2521944000</c:v>
                </c:pt>
                <c:pt idx="6">
                  <c:v>2615022000</c:v>
                </c:pt>
                <c:pt idx="7">
                  <c:v>2926539000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062-4D1E-A0CD-3D714B5E8D20}"/>
            </c:ext>
          </c:extLst>
        </c:ser>
        <c:ser>
          <c:idx val="4"/>
          <c:order val="2"/>
          <c:tx>
            <c:strRef>
              <c:f>'los grandes'!$B$10</c:f>
              <c:strCache>
                <c:ptCount val="1"/>
                <c:pt idx="0">
                  <c:v>MINEDUC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grandes'!$C$10:$J$10</c:f>
              <c:numCache>
                <c:formatCode>#,##0;\-#,##0</c:formatCode>
                <c:ptCount val="8"/>
                <c:pt idx="0">
                  <c:v>12084374601.23</c:v>
                </c:pt>
                <c:pt idx="1">
                  <c:v>12148748492.040001</c:v>
                </c:pt>
                <c:pt idx="2">
                  <c:v>13937205078</c:v>
                </c:pt>
                <c:pt idx="3">
                  <c:v>14834767589</c:v>
                </c:pt>
                <c:pt idx="4">
                  <c:v>15846586807</c:v>
                </c:pt>
                <c:pt idx="5">
                  <c:v>17036251300</c:v>
                </c:pt>
                <c:pt idx="6">
                  <c:v>18592967900</c:v>
                </c:pt>
                <c:pt idx="7">
                  <c:v>20076410900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062-4D1E-A0CD-3D714B5E8D20}"/>
            </c:ext>
          </c:extLst>
        </c:ser>
        <c:ser>
          <c:idx val="5"/>
          <c:order val="3"/>
          <c:tx>
            <c:strRef>
              <c:f>'los grandes'!$B$12</c:f>
              <c:strCache>
                <c:ptCount val="1"/>
                <c:pt idx="0">
                  <c:v>MSPAS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grandes'!$C$12:$J$12</c:f>
              <c:numCache>
                <c:formatCode>#,##0;\-#,##0</c:formatCode>
                <c:ptCount val="8"/>
                <c:pt idx="0">
                  <c:v>5511722378.6000004</c:v>
                </c:pt>
                <c:pt idx="1">
                  <c:v>5930774356.1599998</c:v>
                </c:pt>
                <c:pt idx="2">
                  <c:v>6897096196</c:v>
                </c:pt>
                <c:pt idx="3">
                  <c:v>8312911311</c:v>
                </c:pt>
                <c:pt idx="4">
                  <c:v>8730595093</c:v>
                </c:pt>
                <c:pt idx="5">
                  <c:v>9696507000</c:v>
                </c:pt>
                <c:pt idx="6">
                  <c:v>11435258000</c:v>
                </c:pt>
                <c:pt idx="7">
                  <c:v>12291313000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4062-4D1E-A0CD-3D714B5E8D20}"/>
            </c:ext>
          </c:extLst>
        </c:ser>
        <c:ser>
          <c:idx val="6"/>
          <c:order val="4"/>
          <c:tx>
            <c:strRef>
              <c:f>'los grandes'!$B$13</c:f>
              <c:strCache>
                <c:ptCount val="1"/>
                <c:pt idx="0">
                  <c:v>MAGA y MIDES</c:v>
                </c:pt>
              </c:strCache>
            </c:strRef>
          </c:tx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grandes'!$C$13:$J$13</c:f>
              <c:numCache>
                <c:formatCode>#,##0;\-#,##0</c:formatCode>
                <c:ptCount val="8"/>
                <c:pt idx="0">
                  <c:v>869992388.04999995</c:v>
                </c:pt>
                <c:pt idx="1">
                  <c:v>1880454856.9100001</c:v>
                </c:pt>
                <c:pt idx="2">
                  <c:v>2093301224</c:v>
                </c:pt>
                <c:pt idx="3">
                  <c:v>2311337000</c:v>
                </c:pt>
                <c:pt idx="4">
                  <c:v>2836628000</c:v>
                </c:pt>
                <c:pt idx="5">
                  <c:v>3114935000</c:v>
                </c:pt>
                <c:pt idx="6">
                  <c:v>3679013000</c:v>
                </c:pt>
                <c:pt idx="7">
                  <c:v>4324250000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062-4D1E-A0CD-3D714B5E8D20}"/>
            </c:ext>
          </c:extLst>
        </c:ser>
        <c:ser>
          <c:idx val="7"/>
          <c:order val="5"/>
          <c:tx>
            <c:strRef>
              <c:f>'los grandes'!$B$14</c:f>
              <c:strCache>
                <c:ptCount val="1"/>
                <c:pt idx="0">
                  <c:v>OJ,MP, IDPP, INACIF</c:v>
                </c:pt>
              </c:strCache>
            </c:strRef>
          </c:tx>
          <c:spPr>
            <a:ln>
              <a:solidFill>
                <a:srgbClr val="000000"/>
              </a:solidFill>
            </a:ln>
          </c:spPr>
          <c:marker>
            <c:spPr>
              <a:ln>
                <a:solidFill>
                  <a:srgbClr val="000000"/>
                </a:solidFill>
              </a:ln>
            </c:spPr>
          </c:marker>
          <c:cat>
            <c:strRef>
              <c:f>'los grandes'!$C$7:$J$7</c:f>
              <c:strCache>
                <c:ptCount val="8"/>
                <c:pt idx="0">
                  <c:v>E 2015</c:v>
                </c:pt>
                <c:pt idx="1">
                  <c:v>E 2016</c:v>
                </c:pt>
                <c:pt idx="2">
                  <c:v>V 2017 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strCache>
            </c:strRef>
          </c:cat>
          <c:val>
            <c:numRef>
              <c:f>'los grandes'!$C$14:$J$14</c:f>
              <c:numCache>
                <c:formatCode>#,##0;\-#,##0</c:formatCode>
                <c:ptCount val="8"/>
                <c:pt idx="0">
                  <c:v>2905841804.5999999</c:v>
                </c:pt>
                <c:pt idx="1">
                  <c:v>3796064680.6900001</c:v>
                </c:pt>
                <c:pt idx="2">
                  <c:v>4439334371</c:v>
                </c:pt>
                <c:pt idx="3">
                  <c:v>5007147000</c:v>
                </c:pt>
                <c:pt idx="4">
                  <c:v>5357034000</c:v>
                </c:pt>
                <c:pt idx="5">
                  <c:v>6606799000</c:v>
                </c:pt>
                <c:pt idx="6">
                  <c:v>7011100000</c:v>
                </c:pt>
                <c:pt idx="7">
                  <c:v>8454029000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062-4D1E-A0CD-3D714B5E8D20}"/>
            </c:ext>
          </c:extLst>
        </c:ser>
        <c:ser>
          <c:idx val="1"/>
          <c:order val="7"/>
          <c:val>
            <c:numRef>
              <c:f>'los grandes'!$C$11:$J$11</c:f>
              <c:numCache>
                <c:formatCode>#,##0;\-#,##0</c:formatCode>
                <c:ptCount val="8"/>
                <c:pt idx="0">
                  <c:v>3580200237.77</c:v>
                </c:pt>
                <c:pt idx="1">
                  <c:v>2199525781.0300002</c:v>
                </c:pt>
                <c:pt idx="2">
                  <c:v>4098142764</c:v>
                </c:pt>
                <c:pt idx="3">
                  <c:v>7459472000</c:v>
                </c:pt>
                <c:pt idx="4">
                  <c:v>7416661000</c:v>
                </c:pt>
                <c:pt idx="5">
                  <c:v>7938870000</c:v>
                </c:pt>
                <c:pt idx="6">
                  <c:v>9089000000</c:v>
                </c:pt>
                <c:pt idx="7">
                  <c:v>9905593000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62-4D1E-A0CD-3D714B5E8D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687464"/>
        <c:axId val="-2069660248"/>
      </c:lineChart>
      <c:catAx>
        <c:axId val="-2069687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lang="es-ES" sz="1600"/>
            </a:pPr>
            <a:endParaRPr lang="es-GT"/>
          </a:p>
        </c:txPr>
        <c:crossAx val="-2069660248"/>
        <c:crosses val="autoZero"/>
        <c:auto val="1"/>
        <c:lblAlgn val="ctr"/>
        <c:lblOffset val="100"/>
        <c:noMultiLvlLbl val="0"/>
      </c:catAx>
      <c:valAx>
        <c:axId val="-2069660248"/>
        <c:scaling>
          <c:orientation val="minMax"/>
        </c:scaling>
        <c:delete val="0"/>
        <c:axPos val="l"/>
        <c:majorGridlines/>
        <c:numFmt formatCode="#,##0;\-#,##0" sourceLinked="1"/>
        <c:majorTickMark val="out"/>
        <c:minorTickMark val="none"/>
        <c:tickLblPos val="nextTo"/>
        <c:txPr>
          <a:bodyPr/>
          <a:lstStyle/>
          <a:p>
            <a:pPr>
              <a:defRPr lang="es-ES" sz="1200"/>
            </a:pPr>
            <a:endParaRPr lang="es-GT"/>
          </a:p>
        </c:txPr>
        <c:crossAx val="-2069687464"/>
        <c:crosses val="autoZero"/>
        <c:crossBetween val="between"/>
        <c:dispUnits>
          <c:builtInUnit val="millions"/>
          <c:dispUnitsLbl>
            <c:txPr>
              <a:bodyPr/>
              <a:lstStyle/>
              <a:p>
                <a:pPr>
                  <a:defRPr lang="es-ES"/>
                </a:pPr>
                <a:endParaRPr lang="es-GT"/>
              </a:p>
            </c:txPr>
          </c:dispUnitsLbl>
        </c:dispUnits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17"/>
            <c:invertIfNegative val="0"/>
            <c:bubble3D val="0"/>
            <c:spPr>
              <a:solidFill>
                <a:srgbClr val="0000FF"/>
              </a:solidFill>
            </c:spPr>
            <c:extLst>
              <c:ext xmlns:c16="http://schemas.microsoft.com/office/drawing/2014/chart" uri="{C3380CC4-5D6E-409C-BE32-E72D297353CC}">
                <c16:uniqueId val="{00000001-8C0F-4171-A7FC-493191BDD6BE}"/>
              </c:ext>
            </c:extLst>
          </c:dPt>
          <c:dPt>
            <c:idx val="18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8C0F-4171-A7FC-493191BDD6BE}"/>
              </c:ext>
            </c:extLst>
          </c:dPt>
          <c:dPt>
            <c:idx val="19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5-8C0F-4171-A7FC-493191BDD6BE}"/>
              </c:ext>
            </c:extLst>
          </c:dPt>
          <c:dPt>
            <c:idx val="20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7-8C0F-4171-A7FC-493191BDD6BE}"/>
              </c:ext>
            </c:extLst>
          </c:dPt>
          <c:dPt>
            <c:idx val="21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9-8C0F-4171-A7FC-493191BDD6BE}"/>
              </c:ext>
            </c:extLst>
          </c:dPt>
          <c:dPt>
            <c:idx val="22"/>
            <c:invertIfNegative val="0"/>
            <c:bubble3D val="0"/>
            <c:spPr>
              <a:solidFill>
                <a:srgbClr val="7F7F7F"/>
              </a:solidFill>
            </c:spPr>
            <c:extLst>
              <c:ext xmlns:c16="http://schemas.microsoft.com/office/drawing/2014/chart" uri="{C3380CC4-5D6E-409C-BE32-E72D297353CC}">
                <c16:uniqueId val="{0000000B-8C0F-4171-A7FC-493191BDD6BE}"/>
              </c:ext>
            </c:extLst>
          </c:dPt>
          <c:dLbls>
            <c:spPr>
              <a:solidFill>
                <a:srgbClr val="FFFFFF"/>
              </a:solidFill>
            </c:spPr>
            <c:txPr>
              <a:bodyPr/>
              <a:lstStyle/>
              <a:p>
                <a:pPr>
                  <a:defRPr lang="es-ES" sz="160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 Macro'!$D$27:$D$49</c:f>
              <c:strCache>
                <c:ptCount val="23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2017P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</c:strCache>
            </c:strRef>
          </c:cat>
          <c:val>
            <c:numRef>
              <c:f>'Gráf Macro'!$E$27:$E$49</c:f>
              <c:numCache>
                <c:formatCode>0.0</c:formatCode>
                <c:ptCount val="23"/>
                <c:pt idx="0">
                  <c:v>2</c:v>
                </c:pt>
                <c:pt idx="1">
                  <c:v>2.1</c:v>
                </c:pt>
                <c:pt idx="2">
                  <c:v>1.1000000000000001</c:v>
                </c:pt>
                <c:pt idx="3">
                  <c:v>2.6</c:v>
                </c:pt>
                <c:pt idx="4">
                  <c:v>1.1000000000000001</c:v>
                </c:pt>
                <c:pt idx="5">
                  <c:v>1.7</c:v>
                </c:pt>
                <c:pt idx="6">
                  <c:v>1.9</c:v>
                </c:pt>
                <c:pt idx="7">
                  <c:v>1.4</c:v>
                </c:pt>
                <c:pt idx="8">
                  <c:v>1.6</c:v>
                </c:pt>
                <c:pt idx="9">
                  <c:v>3.1</c:v>
                </c:pt>
                <c:pt idx="10">
                  <c:v>3.3</c:v>
                </c:pt>
                <c:pt idx="11">
                  <c:v>2.8</c:v>
                </c:pt>
                <c:pt idx="12">
                  <c:v>2.4</c:v>
                </c:pt>
                <c:pt idx="13">
                  <c:v>2.1</c:v>
                </c:pt>
                <c:pt idx="14">
                  <c:v>1.9</c:v>
                </c:pt>
                <c:pt idx="15">
                  <c:v>1.4</c:v>
                </c:pt>
                <c:pt idx="16">
                  <c:v>1.1000000000000001</c:v>
                </c:pt>
                <c:pt idx="17">
                  <c:v>1.5</c:v>
                </c:pt>
                <c:pt idx="18">
                  <c:v>2.5844708293247352</c:v>
                </c:pt>
                <c:pt idx="19">
                  <c:v>2.1</c:v>
                </c:pt>
                <c:pt idx="20">
                  <c:v>2.0000061949396231</c:v>
                </c:pt>
                <c:pt idx="21">
                  <c:v>1.9999944478022</c:v>
                </c:pt>
                <c:pt idx="2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C0F-4171-A7FC-493191BDD6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9936440"/>
        <c:axId val="-2061557112"/>
      </c:barChart>
      <c:catAx>
        <c:axId val="-20599364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800"/>
            </a:pPr>
            <a:endParaRPr lang="es-GT"/>
          </a:p>
        </c:txPr>
        <c:crossAx val="-2061557112"/>
        <c:crosses val="autoZero"/>
        <c:auto val="1"/>
        <c:lblAlgn val="ctr"/>
        <c:lblOffset val="100"/>
        <c:noMultiLvlLbl val="0"/>
      </c:catAx>
      <c:valAx>
        <c:axId val="-2061557112"/>
        <c:scaling>
          <c:orientation val="minMax"/>
        </c:scaling>
        <c:delete val="1"/>
        <c:axPos val="l"/>
        <c:numFmt formatCode="0.0" sourceLinked="1"/>
        <c:majorTickMark val="out"/>
        <c:minorTickMark val="none"/>
        <c:tickLblPos val="nextTo"/>
        <c:crossAx val="-2059936440"/>
        <c:crosses val="autoZero"/>
        <c:crossBetween val="between"/>
      </c:valAx>
    </c:plotArea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numRef>
              <c:f>'Gráf Macro'!$A$84:$A$98</c:f>
              <c:numCache>
                <c:formatCode>General</c:formatCode>
                <c:ptCount val="15"/>
                <c:pt idx="0">
                  <c:v>2008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  <c:pt idx="6">
                  <c:v>2014</c:v>
                </c:pt>
                <c:pt idx="7">
                  <c:v>2015</c:v>
                </c:pt>
                <c:pt idx="8">
                  <c:v>2016</c:v>
                </c:pt>
                <c:pt idx="9">
                  <c:v>2017</c:v>
                </c:pt>
                <c:pt idx="10">
                  <c:v>2018</c:v>
                </c:pt>
                <c:pt idx="11">
                  <c:v>2019</c:v>
                </c:pt>
                <c:pt idx="12">
                  <c:v>2020</c:v>
                </c:pt>
                <c:pt idx="13">
                  <c:v>2021</c:v>
                </c:pt>
                <c:pt idx="14">
                  <c:v>2022</c:v>
                </c:pt>
              </c:numCache>
            </c:numRef>
          </c:cat>
          <c:val>
            <c:numRef>
              <c:f>'Gráf Macro'!$D$84:$D$98</c:f>
              <c:numCache>
                <c:formatCode>0.0%</c:formatCode>
                <c:ptCount val="15"/>
                <c:pt idx="0">
                  <c:v>0.26819915964277302</c:v>
                </c:pt>
                <c:pt idx="1">
                  <c:v>0.29471027763295499</c:v>
                </c:pt>
                <c:pt idx="2">
                  <c:v>0.29906336902153202</c:v>
                </c:pt>
                <c:pt idx="3">
                  <c:v>0.233780041604945</c:v>
                </c:pt>
                <c:pt idx="4">
                  <c:v>0.21338787223528999</c:v>
                </c:pt>
                <c:pt idx="5">
                  <c:v>0.222345295820365</c:v>
                </c:pt>
                <c:pt idx="6">
                  <c:v>0.222345295820365</c:v>
                </c:pt>
                <c:pt idx="7">
                  <c:v>0.19715281500000001</c:v>
                </c:pt>
                <c:pt idx="8">
                  <c:v>0.17374661347870801</c:v>
                </c:pt>
                <c:pt idx="9">
                  <c:v>0.17738402054588001</c:v>
                </c:pt>
                <c:pt idx="10">
                  <c:v>0.20873206304519601</c:v>
                </c:pt>
                <c:pt idx="11">
                  <c:v>0.22050469856581201</c:v>
                </c:pt>
                <c:pt idx="12">
                  <c:v>0.22332237529226001</c:v>
                </c:pt>
                <c:pt idx="13">
                  <c:v>0.229436057798837</c:v>
                </c:pt>
                <c:pt idx="14">
                  <c:v>0.23750946932008701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DC-48C9-8016-B8978E7DED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58921048"/>
        <c:axId val="-2059037144"/>
      </c:barChart>
      <c:catAx>
        <c:axId val="-2058921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lang="es-ES" sz="1400"/>
            </a:pPr>
            <a:endParaRPr lang="es-GT"/>
          </a:p>
        </c:txPr>
        <c:crossAx val="-2059037144"/>
        <c:crosses val="autoZero"/>
        <c:auto val="1"/>
        <c:lblAlgn val="ctr"/>
        <c:lblOffset val="100"/>
        <c:noMultiLvlLbl val="0"/>
      </c:catAx>
      <c:valAx>
        <c:axId val="-2059037144"/>
        <c:scaling>
          <c:orientation val="minMax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/>
          <a:lstStyle/>
          <a:p>
            <a:pPr>
              <a:defRPr lang="es-ES"/>
            </a:pPr>
            <a:endParaRPr lang="es-GT"/>
          </a:p>
        </c:txPr>
        <c:crossAx val="-2058921048"/>
        <c:crosses val="autoZero"/>
        <c:crossBetween val="between"/>
      </c:valAx>
    </c:plotArea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GT" dirty="0"/>
              <a:t>Carga Tributaria 2014-2022</a:t>
            </a:r>
          </a:p>
          <a:p>
            <a:pPr>
              <a:defRPr/>
            </a:pPr>
            <a:r>
              <a:rPr lang="es-GT" dirty="0"/>
              <a:t>Cifras en %</a:t>
            </a:r>
          </a:p>
        </c:rich>
      </c:tx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marker>
            <c:symbol val="none"/>
          </c:marker>
          <c:dLbls>
            <c:dLbl>
              <c:idx val="1"/>
              <c:layout>
                <c:manualLayout>
                  <c:x val="-6.3888888888888898E-2"/>
                  <c:y val="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66-4854-B52A-2E061E69BC00}"/>
                </c:ext>
              </c:extLst>
            </c:dLbl>
            <c:dLbl>
              <c:idx val="2"/>
              <c:layout>
                <c:manualLayout>
                  <c:x val="-6.1111111111111102E-2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66-4854-B52A-2E061E69BC00}"/>
                </c:ext>
              </c:extLst>
            </c:dLbl>
            <c:dLbl>
              <c:idx val="3"/>
              <c:layout>
                <c:manualLayout>
                  <c:x val="-5.5555555555555497E-2"/>
                  <c:y val="6.9444444444444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66-4854-B52A-2E061E69BC00}"/>
                </c:ext>
              </c:extLst>
            </c:dLbl>
            <c:dLbl>
              <c:idx val="4"/>
              <c:layout>
                <c:manualLayout>
                  <c:x val="-0.05"/>
                  <c:y val="4.6296296296296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66-4854-B52A-2E061E69BC00}"/>
                </c:ext>
              </c:extLst>
            </c:dLbl>
            <c:dLbl>
              <c:idx val="5"/>
              <c:layout>
                <c:manualLayout>
                  <c:x val="-8.0555555555555602E-2"/>
                  <c:y val="-5.5555555555555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66-4854-B52A-2E061E69BC00}"/>
                </c:ext>
              </c:extLst>
            </c:dLbl>
            <c:dLbl>
              <c:idx val="6"/>
              <c:layout>
                <c:manualLayout>
                  <c:x val="-6.9444444444444295E-2"/>
                  <c:y val="6.4814814814814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66-4854-B52A-2E061E69BC00}"/>
                </c:ext>
              </c:extLst>
            </c:dLbl>
            <c:dLbl>
              <c:idx val="7"/>
              <c:layout>
                <c:manualLayout>
                  <c:x val="-9.1666666666666702E-2"/>
                  <c:y val="-8.3333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66-4854-B52A-2E061E69BC00}"/>
                </c:ext>
              </c:extLst>
            </c:dLbl>
            <c:dLbl>
              <c:idx val="8"/>
              <c:layout>
                <c:manualLayout>
                  <c:x val="-3.3333333333333402E-2"/>
                  <c:y val="-8.3333333333333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66-4854-B52A-2E061E69BC0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Hoja1!$B$33:$B$41</c:f>
              <c:numCache>
                <c:formatCode>General</c:formatCode>
                <c:ptCount val="9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  <c:pt idx="8">
                  <c:v>2022</c:v>
                </c:pt>
              </c:numCache>
            </c:numRef>
          </c:cat>
          <c:val>
            <c:numRef>
              <c:f>Hoja1!$C$33:$C$41</c:f>
              <c:numCache>
                <c:formatCode>0.0%</c:formatCode>
                <c:ptCount val="9"/>
                <c:pt idx="0">
                  <c:v>0.108</c:v>
                </c:pt>
                <c:pt idx="1">
                  <c:v>0.10199999999999999</c:v>
                </c:pt>
                <c:pt idx="2">
                  <c:v>0.104</c:v>
                </c:pt>
                <c:pt idx="3">
                  <c:v>0.104</c:v>
                </c:pt>
                <c:pt idx="4">
                  <c:v>0.105</c:v>
                </c:pt>
                <c:pt idx="5">
                  <c:v>0.107</c:v>
                </c:pt>
                <c:pt idx="6">
                  <c:v>0.109</c:v>
                </c:pt>
                <c:pt idx="7">
                  <c:v>0.111</c:v>
                </c:pt>
                <c:pt idx="8">
                  <c:v>0.113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C566-4854-B52A-2E061E69BC0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-2056948040"/>
        <c:axId val="-2056726728"/>
      </c:lineChart>
      <c:catAx>
        <c:axId val="-2056948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</c:spPr>
        <c:crossAx val="-2056726728"/>
        <c:crosses val="autoZero"/>
        <c:auto val="1"/>
        <c:lblAlgn val="ctr"/>
        <c:lblOffset val="100"/>
        <c:noMultiLvlLbl val="0"/>
      </c:catAx>
      <c:valAx>
        <c:axId val="-2056726728"/>
        <c:scaling>
          <c:orientation val="minMax"/>
        </c:scaling>
        <c:delete val="1"/>
        <c:axPos val="l"/>
        <c:numFmt formatCode="0.0%" sourceLinked="1"/>
        <c:majorTickMark val="out"/>
        <c:minorTickMark val="none"/>
        <c:tickLblPos val="nextTo"/>
        <c:crossAx val="-2056948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s-G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29050701683553E-2"/>
          <c:y val="2.4872592503966801E-2"/>
          <c:w val="0.96845427292179798"/>
          <c:h val="0.8376676095818410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lumMod val="50000"/>
              </a:schemeClr>
            </a:solidFill>
          </c:spPr>
          <c:invertIfNegative val="0"/>
          <c:dPt>
            <c:idx val="1"/>
            <c:invertIfNegative val="0"/>
            <c:bubble3D val="0"/>
            <c:spPr>
              <a:solidFill>
                <a:schemeClr val="tx2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51FD-4710-90AC-89794CC7F2CF}"/>
              </c:ext>
            </c:extLst>
          </c:dPt>
          <c:dPt>
            <c:idx val="2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  <c:extLst>
              <c:ext xmlns:c16="http://schemas.microsoft.com/office/drawing/2014/chart" uri="{C3380CC4-5D6E-409C-BE32-E72D297353CC}">
                <c16:uniqueId val="{00000003-51FD-4710-90AC-89794CC7F2C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51FD-4710-90AC-89794CC7F2C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51FD-4710-90AC-89794CC7F2C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51FD-4710-90AC-89794CC7F2C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51FD-4710-90AC-89794CC7F2C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Hoja1!$A$25:$A$31</c:f>
              <c:strCache>
                <c:ptCount val="7"/>
                <c:pt idx="0">
                  <c:v>Presupuesto Aprobado 2017</c:v>
                </c:pt>
                <c:pt idx="1">
                  <c:v>Proyección SAT Cierre 2017 a Mayo 2017     
10.4%    </c:v>
                </c:pt>
                <c:pt idx="2">
                  <c:v>Proyección SAT Cierre 2018 a Mayo 2017 
10.5%</c:v>
                </c:pt>
                <c:pt idx="3">
                  <c:v>Proyección SAT Cierre 2019 a Mayo 2017 
10.7%</c:v>
                </c:pt>
                <c:pt idx="4">
                  <c:v>Proyección SAT Cierre 2020 a Mayo 2017 
10.9%</c:v>
                </c:pt>
                <c:pt idx="5">
                  <c:v>Proyección SAT Cierre 2021 a Mayo 2017 
11.1%</c:v>
                </c:pt>
                <c:pt idx="6">
                  <c:v>Proyección SAT Cierre 2022 a Mayo 2017 
11.3%</c:v>
                </c:pt>
              </c:strCache>
            </c:strRef>
          </c:cat>
          <c:val>
            <c:numRef>
              <c:f>Hoja1!$B$25:$B$31</c:f>
              <c:numCache>
                <c:formatCode>#,##0</c:formatCode>
                <c:ptCount val="7"/>
                <c:pt idx="0">
                  <c:v>57994.8</c:v>
                </c:pt>
                <c:pt idx="1">
                  <c:v>58001.1</c:v>
                </c:pt>
                <c:pt idx="2">
                  <c:v>63012.4</c:v>
                </c:pt>
                <c:pt idx="3">
                  <c:v>69457.2</c:v>
                </c:pt>
                <c:pt idx="4">
                  <c:v>76360.7</c:v>
                </c:pt>
                <c:pt idx="5">
                  <c:v>84041.4</c:v>
                </c:pt>
                <c:pt idx="6">
                  <c:v>92460.7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51FD-4710-90AC-89794CC7F2C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89834184"/>
        <c:axId val="-2100861880"/>
      </c:barChart>
      <c:catAx>
        <c:axId val="2089834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050"/>
            </a:pPr>
            <a:endParaRPr lang="es-GT"/>
          </a:p>
        </c:txPr>
        <c:crossAx val="-2100861880"/>
        <c:crosses val="autoZero"/>
        <c:auto val="1"/>
        <c:lblAlgn val="ctr"/>
        <c:lblOffset val="100"/>
        <c:noMultiLvlLbl val="0"/>
      </c:catAx>
      <c:valAx>
        <c:axId val="-2100861880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208983418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txPr>
    <a:bodyPr/>
    <a:lstStyle/>
    <a:p>
      <a:pPr>
        <a:defRPr>
          <a:latin typeface="Arial   "/>
          <a:cs typeface="Times New Roman" pitchFamily="18" charset="0"/>
        </a:defRPr>
      </a:pPr>
      <a:endParaRPr lang="es-GT"/>
    </a:p>
  </c:txPr>
  <c:externalData r:id="rId2">
    <c:autoUpdate val="0"/>
  </c:externalData>
  <c:userShapes r:id="rId3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Presupuesto 2017 </a:t>
            </a:r>
          </a:p>
          <a:p>
            <a:pPr>
              <a:defRPr/>
            </a:pPr>
            <a:r>
              <a:rPr lang="en-US"/>
              <a:t>Integración</a:t>
            </a:r>
          </a:p>
          <a:p>
            <a:pPr>
              <a:defRPr/>
            </a:pPr>
            <a:r>
              <a:rPr lang="en-US"/>
              <a:t>En millones de Q </a:t>
            </a:r>
          </a:p>
        </c:rich>
      </c:tx>
      <c:layout>
        <c:manualLayout>
          <c:xMode val="edge"/>
          <c:yMode val="edge"/>
          <c:x val="0.39891704350996499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05699987650895E-2"/>
          <c:y val="0.15594138862138601"/>
          <c:w val="0.91166412824237197"/>
          <c:h val="0.73994146415151396"/>
        </c:manualLayout>
      </c:layout>
      <c:barChart>
        <c:barDir val="col"/>
        <c:grouping val="stacked"/>
        <c:varyColors val="0"/>
        <c:ser>
          <c:idx val="3"/>
          <c:order val="0"/>
          <c:tx>
            <c:strRef>
              <c:f>'gráficas '!$D$139</c:f>
              <c:strCache>
                <c:ptCount val="1"/>
                <c:pt idx="0">
                  <c:v>D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bg1">
                  <a:lumMod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D47C-42CE-AEAB-81DD2FE727F2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7C-42CE-AEAB-81DD2FE727F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47C-42CE-AEAB-81DD2FE727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47C-42CE-AEAB-81DD2FE727F2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47C-42CE-AEAB-81DD2FE72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'!$E$135:$I$135</c:f>
              <c:strCache>
                <c:ptCount val="5"/>
                <c:pt idx="0">
                  <c:v>2017</c:v>
                </c:pt>
                <c:pt idx="1">
                  <c:v>DEUDA</c:v>
                </c:pt>
                <c:pt idx="2">
                  <c:v>RIGIDEZ y APORTES</c:v>
                </c:pt>
                <c:pt idx="3">
                  <c:v>OTROS ADMIN. CENTRAL</c:v>
                </c:pt>
                <c:pt idx="4">
                  <c:v>ENFOQUE PRESUPUESTARIO</c:v>
                </c:pt>
              </c:strCache>
            </c:strRef>
          </c:cat>
          <c:val>
            <c:numRef>
              <c:f>'gráficas '!$E$139:$I$139</c:f>
              <c:numCache>
                <c:formatCode>_(* #,##0_);_(* \(#,##0\);_(* "-"??_);_(@_)</c:formatCode>
                <c:ptCount val="5"/>
                <c:pt idx="1">
                  <c:v>11980.019988</c:v>
                </c:pt>
                <c:pt idx="2">
                  <c:v>11980.019988</c:v>
                </c:pt>
                <c:pt idx="3">
                  <c:v>11980.019988</c:v>
                </c:pt>
                <c:pt idx="4">
                  <c:v>11980.019988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7C-42CE-AEAB-81DD2FE727F2}"/>
            </c:ext>
          </c:extLst>
        </c:ser>
        <c:ser>
          <c:idx val="2"/>
          <c:order val="1"/>
          <c:tx>
            <c:strRef>
              <c:f>'gráficas '!$D$138</c:f>
              <c:strCache>
                <c:ptCount val="1"/>
                <c:pt idx="0">
                  <c:v>R</c:v>
                </c:pt>
              </c:strCache>
            </c:strRef>
          </c:tx>
          <c:spPr>
            <a:ln>
              <a:noFill/>
            </a:ln>
          </c:spPr>
          <c:invertIfNegative val="0"/>
          <c:dPt>
            <c:idx val="2"/>
            <c:invertIfNegative val="0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A-D47C-42CE-AEAB-81DD2FE727F2}"/>
              </c:ext>
            </c:extLst>
          </c:dPt>
          <c:dPt>
            <c:idx val="3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D47C-42CE-AEAB-81DD2FE727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D47C-42CE-AEAB-81DD2FE727F2}"/>
              </c:ext>
            </c:extLst>
          </c:dPt>
          <c:dLbls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47C-42CE-AEAB-81DD2FE72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'!$E$135:$I$135</c:f>
              <c:strCache>
                <c:ptCount val="5"/>
                <c:pt idx="0">
                  <c:v>2017</c:v>
                </c:pt>
                <c:pt idx="1">
                  <c:v>DEUDA</c:v>
                </c:pt>
                <c:pt idx="2">
                  <c:v>RIGIDEZ y APORTES</c:v>
                </c:pt>
                <c:pt idx="3">
                  <c:v>OTROS ADMIN. CENTRAL</c:v>
                </c:pt>
                <c:pt idx="4">
                  <c:v>ENFOQUE PRESUPUESTARIO</c:v>
                </c:pt>
              </c:strCache>
            </c:strRef>
          </c:cat>
          <c:val>
            <c:numRef>
              <c:f>'gráficas '!$E$138:$I$138</c:f>
              <c:numCache>
                <c:formatCode>General</c:formatCode>
                <c:ptCount val="5"/>
                <c:pt idx="2" formatCode="_(* #,##0_);_(* \(#,##0\);_(* &quot;-&quot;??_);_(@_)">
                  <c:v>18876.526623000009</c:v>
                </c:pt>
                <c:pt idx="3" formatCode="_(* #,##0_);_(* \(#,##0\);_(* &quot;-&quot;??_);_(@_)">
                  <c:v>18876.526623000009</c:v>
                </c:pt>
                <c:pt idx="4" formatCode="_(* #,##0_);_(* \(#,##0\);_(* &quot;-&quot;??_);_(@_)">
                  <c:v>18876.526623000009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D47C-42CE-AEAB-81DD2FE727F2}"/>
            </c:ext>
          </c:extLst>
        </c:ser>
        <c:ser>
          <c:idx val="1"/>
          <c:order val="2"/>
          <c:tx>
            <c:strRef>
              <c:f>'gráficas '!$D$137</c:f>
              <c:strCache>
                <c:ptCount val="1"/>
                <c:pt idx="0">
                  <c:v>EJ</c:v>
                </c:pt>
              </c:strCache>
            </c:strRef>
          </c:tx>
          <c:invertIfNegative val="0"/>
          <c:dPt>
            <c:idx val="3"/>
            <c:invertIfNegative val="0"/>
            <c:bubble3D val="0"/>
            <c:spPr>
              <a:solidFill>
                <a:schemeClr val="bg1">
                  <a:lumMod val="8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D47C-42CE-AEAB-81DD2FE727F2}"/>
              </c:ext>
            </c:extLst>
          </c:dPt>
          <c:dPt>
            <c:idx val="4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D47C-42CE-AEAB-81DD2FE727F2}"/>
              </c:ext>
            </c:extLst>
          </c:dPt>
          <c:dLbls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47C-42CE-AEAB-81DD2FE72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'!$E$135:$I$135</c:f>
              <c:strCache>
                <c:ptCount val="5"/>
                <c:pt idx="0">
                  <c:v>2017</c:v>
                </c:pt>
                <c:pt idx="1">
                  <c:v>DEUDA</c:v>
                </c:pt>
                <c:pt idx="2">
                  <c:v>RIGIDEZ y APORTES</c:v>
                </c:pt>
                <c:pt idx="3">
                  <c:v>OTROS ADMIN. CENTRAL</c:v>
                </c:pt>
                <c:pt idx="4">
                  <c:v>ENFOQUE PRESUPUESTARIO</c:v>
                </c:pt>
              </c:strCache>
            </c:strRef>
          </c:cat>
          <c:val>
            <c:numRef>
              <c:f>'gráficas '!$E$137:$I$137</c:f>
              <c:numCache>
                <c:formatCode>General</c:formatCode>
                <c:ptCount val="5"/>
                <c:pt idx="3" formatCode="_(* #,##0_);_(* \(#,##0\);_(* &quot;-&quot;??_);_(@_)">
                  <c:v>3102.302079</c:v>
                </c:pt>
                <c:pt idx="4" formatCode="_(* #,##0_);_(* \(#,##0\);_(* &quot;-&quot;??_);_(@_)">
                  <c:v>3102.302079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D47C-42CE-AEAB-81DD2FE727F2}"/>
            </c:ext>
          </c:extLst>
        </c:ser>
        <c:ser>
          <c:idx val="4"/>
          <c:order val="3"/>
          <c:tx>
            <c:strRef>
              <c:f>'gráficas '!$D$140</c:f>
              <c:strCache>
                <c:ptCount val="1"/>
                <c:pt idx="0">
                  <c:v>2017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6-D47C-42CE-AEAB-81DD2FE727F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'!$E$135:$I$135</c:f>
              <c:strCache>
                <c:ptCount val="5"/>
                <c:pt idx="0">
                  <c:v>2017</c:v>
                </c:pt>
                <c:pt idx="1">
                  <c:v>DEUDA</c:v>
                </c:pt>
                <c:pt idx="2">
                  <c:v>RIGIDEZ y APORTES</c:v>
                </c:pt>
                <c:pt idx="3">
                  <c:v>OTROS ADMIN. CENTRAL</c:v>
                </c:pt>
                <c:pt idx="4">
                  <c:v>ENFOQUE PRESUPUESTARIO</c:v>
                </c:pt>
              </c:strCache>
            </c:strRef>
          </c:cat>
          <c:val>
            <c:numRef>
              <c:f>'gráficas '!$E$140:$I$140</c:f>
              <c:numCache>
                <c:formatCode>General</c:formatCode>
                <c:ptCount val="5"/>
                <c:pt idx="0" formatCode="_(* #,##0_);_(* \(#,##0\);_(* &quot;-&quot;??_);_(@_)">
                  <c:v>77344.451000000001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7-D47C-42CE-AEAB-81DD2FE727F2}"/>
            </c:ext>
          </c:extLst>
        </c:ser>
        <c:ser>
          <c:idx val="0"/>
          <c:order val="4"/>
          <c:tx>
            <c:strRef>
              <c:f>'gráficas '!$D$136</c:f>
              <c:strCache>
                <c:ptCount val="1"/>
                <c:pt idx="0">
                  <c:v>E3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D47C-42CE-AEAB-81DD2FE727F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s-GT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'gráficas '!$E$135:$I$135</c:f>
              <c:strCache>
                <c:ptCount val="5"/>
                <c:pt idx="0">
                  <c:v>2017</c:v>
                </c:pt>
                <c:pt idx="1">
                  <c:v>DEUDA</c:v>
                </c:pt>
                <c:pt idx="2">
                  <c:v>RIGIDEZ y APORTES</c:v>
                </c:pt>
                <c:pt idx="3">
                  <c:v>OTROS ADMIN. CENTRAL</c:v>
                </c:pt>
                <c:pt idx="4">
                  <c:v>ENFOQUE PRESUPUESTARIO</c:v>
                </c:pt>
              </c:strCache>
            </c:strRef>
          </c:cat>
          <c:val>
            <c:numRef>
              <c:f>'gráficas '!$E$136:$I$136</c:f>
              <c:numCache>
                <c:formatCode>General</c:formatCode>
                <c:ptCount val="5"/>
                <c:pt idx="4" formatCode="_(* #,##0_);_(* \(#,##0\);_(* &quot;-&quot;??_);_(@_)">
                  <c:v>43255.572310000003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9-D47C-42CE-AEAB-81DD2FE727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52197624"/>
        <c:axId val="-2052194472"/>
      </c:barChart>
      <c:catAx>
        <c:axId val="-2052197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s-GT"/>
          </a:p>
        </c:txPr>
        <c:crossAx val="-2052194472"/>
        <c:crosses val="autoZero"/>
        <c:auto val="1"/>
        <c:lblAlgn val="ctr"/>
        <c:lblOffset val="100"/>
        <c:noMultiLvlLbl val="0"/>
      </c:catAx>
      <c:valAx>
        <c:axId val="-2052194472"/>
        <c:scaling>
          <c:orientation val="minMax"/>
        </c:scaling>
        <c:delete val="0"/>
        <c:axPos val="l"/>
        <c:numFmt formatCode="_(* #,##0_);_(* \(#,##0\);_(* &quot;-&quot;??_);_(@_)" sourceLinked="1"/>
        <c:majorTickMark val="none"/>
        <c:minorTickMark val="none"/>
        <c:tickLblPos val="nextTo"/>
        <c:spPr>
          <a:ln w="9525">
            <a:noFill/>
          </a:ln>
        </c:spPr>
        <c:crossAx val="-20521976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11610630752635"/>
          <c:y val="9.2397804819626103E-2"/>
          <c:w val="0.60812487519938296"/>
          <c:h val="0.85748552640250097"/>
        </c:manualLayout>
      </c:layout>
      <c:pieChart>
        <c:varyColors val="1"/>
        <c:ser>
          <c:idx val="0"/>
          <c:order val="0"/>
          <c:dLbls>
            <c:dLbl>
              <c:idx val="1"/>
              <c:layout>
                <c:manualLayout>
                  <c:x val="0.190151711372399"/>
                  <c:y val="-1.75407650141253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B5-49C7-BC21-6E588648ADD3}"/>
                </c:ext>
              </c:extLst>
            </c:dLbl>
            <c:dLbl>
              <c:idx val="5"/>
              <c:layout>
                <c:manualLayout>
                  <c:x val="-4.97593263404408E-2"/>
                  <c:y val="2.004658858757180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B5-49C7-BC21-6E588648ADD3}"/>
                </c:ext>
              </c:extLst>
            </c:dLbl>
            <c:dLbl>
              <c:idx val="7"/>
              <c:layout>
                <c:manualLayout>
                  <c:x val="-0.12262119705322901"/>
                  <c:y val="2.0046588587571801E-2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CDAG,  366 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1B5-49C7-BC21-6E588648ADD3}"/>
                </c:ext>
              </c:extLst>
            </c:dLbl>
            <c:dLbl>
              <c:idx val="8"/>
              <c:layout>
                <c:manualLayout>
                  <c:x val="-5.33135639361866E-3"/>
                  <c:y val="1.5034941440678899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B5-49C7-BC21-6E588648ADD3}"/>
                </c:ext>
              </c:extLst>
            </c:dLbl>
            <c:dLbl>
              <c:idx val="9"/>
              <c:layout>
                <c:manualLayout>
                  <c:x val="-0.17415764219154301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Incentivos forestales,  488 </a:t>
                    </a:r>
                    <a:endParaRPr lang="en-US" sz="1200" dirty="0"/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1B5-49C7-BC21-6E588648ADD3}"/>
                </c:ext>
              </c:extLst>
            </c:dLbl>
            <c:dLbl>
              <c:idx val="10"/>
              <c:layout>
                <c:manualLayout>
                  <c:x val="7.6416108308534098E-2"/>
                  <c:y val="-2.25524121610183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B5-49C7-BC21-6E588648AD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/>
                </a:pPr>
                <a:endParaRPr lang="es-GT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'Hoja4 (2)'!$H$5:$H$15</c:f>
              <c:strCache>
                <c:ptCount val="11"/>
                <c:pt idx="0">
                  <c:v>Munis</c:v>
                </c:pt>
                <c:pt idx="1">
                  <c:v>Clases pasivas</c:v>
                </c:pt>
                <c:pt idx="2">
                  <c:v>USAC</c:v>
                </c:pt>
                <c:pt idx="3">
                  <c:v>SAT</c:v>
                </c:pt>
                <c:pt idx="4">
                  <c:v>IGSS</c:v>
                </c:pt>
                <c:pt idx="5">
                  <c:v>Congreso</c:v>
                </c:pt>
                <c:pt idx="6">
                  <c:v>TSE</c:v>
                </c:pt>
                <c:pt idx="7">
                  <c:v>CDAG</c:v>
                </c:pt>
                <c:pt idx="8">
                  <c:v>INDE</c:v>
                </c:pt>
                <c:pt idx="9">
                  <c:v>Incetivos forestales</c:v>
                </c:pt>
                <c:pt idx="10">
                  <c:v>otros</c:v>
                </c:pt>
              </c:strCache>
            </c:strRef>
          </c:cat>
          <c:val>
            <c:numRef>
              <c:f>'Hoja4 (2)'!$I$5:$I$15</c:f>
              <c:numCache>
                <c:formatCode>_(* #,##0_);_(* \(#,##0\);_(* "-"??_);_(@_)</c:formatCode>
                <c:ptCount val="11"/>
                <c:pt idx="0">
                  <c:v>6788.9210000000003</c:v>
                </c:pt>
                <c:pt idx="1">
                  <c:v>4855.1636289999997</c:v>
                </c:pt>
                <c:pt idx="2">
                  <c:v>1768.0719999999999</c:v>
                </c:pt>
                <c:pt idx="3">
                  <c:v>1180.3</c:v>
                </c:pt>
                <c:pt idx="4">
                  <c:v>710</c:v>
                </c:pt>
                <c:pt idx="5">
                  <c:v>615.4</c:v>
                </c:pt>
                <c:pt idx="6">
                  <c:v>521.84999399999936</c:v>
                </c:pt>
                <c:pt idx="7">
                  <c:v>366.20960000000002</c:v>
                </c:pt>
                <c:pt idx="8">
                  <c:v>300</c:v>
                </c:pt>
                <c:pt idx="9">
                  <c:v>487.76100000000002</c:v>
                </c:pt>
                <c:pt idx="10">
                  <c:v>1282.8494000000001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B5-49C7-BC21-6E588648AD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Presupuesto 2015-2022 </a:t>
            </a:r>
          </a:p>
          <a:p>
            <a:pPr>
              <a:defRPr/>
            </a:pPr>
            <a:r>
              <a:rPr lang="en-US"/>
              <a:t>En millones</a:t>
            </a:r>
            <a:r>
              <a:rPr lang="en-US" baseline="0"/>
              <a:t> de Q</a:t>
            </a:r>
            <a:endParaRPr lang="en-US"/>
          </a:p>
        </c:rich>
      </c:tx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Sheet1!$B$138</c:f>
              <c:strCache>
                <c:ptCount val="1"/>
                <c:pt idx="0">
                  <c:v>Rigidez/Deuda/Admin y otros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 i="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Sheet1!$C$137:$J$137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Sheet1!$C$138:$J$138</c:f>
              <c:numCache>
                <c:formatCode>#,##0_);\(#,##0\)</c:formatCode>
                <c:ptCount val="8"/>
                <c:pt idx="0">
                  <c:v>30761.464727760009</c:v>
                </c:pt>
                <c:pt idx="1">
                  <c:v>32279.767138800009</c:v>
                </c:pt>
                <c:pt idx="2">
                  <c:v>35883.164689999998</c:v>
                </c:pt>
                <c:pt idx="3">
                  <c:v>39432.929100000001</c:v>
                </c:pt>
                <c:pt idx="4">
                  <c:v>40256.355100000001</c:v>
                </c:pt>
                <c:pt idx="5">
                  <c:v>44052.155100000004</c:v>
                </c:pt>
                <c:pt idx="6">
                  <c:v>46411.770100000002</c:v>
                </c:pt>
                <c:pt idx="7">
                  <c:v>49959.409099999997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90-4239-8D83-143B5F4FE6CD}"/>
            </c:ext>
          </c:extLst>
        </c:ser>
        <c:ser>
          <c:idx val="1"/>
          <c:order val="1"/>
          <c:tx>
            <c:strRef>
              <c:f>Sheet1!$B$139</c:f>
              <c:strCache>
                <c:ptCount val="1"/>
                <c:pt idx="0">
                  <c:v>Políticas Públicas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Sheet1!$C$137:$J$137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Sheet1!$C$139:$J$139</c:f>
              <c:numCache>
                <c:formatCode>#,##0_);\(#,##0\)</c:formatCode>
                <c:ptCount val="8"/>
                <c:pt idx="0">
                  <c:v>31738.84431329001</c:v>
                </c:pt>
                <c:pt idx="1">
                  <c:v>33416.237291230012</c:v>
                </c:pt>
                <c:pt idx="2">
                  <c:v>41461.286310000003</c:v>
                </c:pt>
                <c:pt idx="3">
                  <c:v>48239.158900000002</c:v>
                </c:pt>
                <c:pt idx="4">
                  <c:v>51234.0959</c:v>
                </c:pt>
                <c:pt idx="5">
                  <c:v>56001.726300000002</c:v>
                </c:pt>
                <c:pt idx="6">
                  <c:v>62662.553900000014</c:v>
                </c:pt>
                <c:pt idx="7">
                  <c:v>69104.932899999811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90-4239-8D83-143B5F4FE6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65998552"/>
        <c:axId val="-2065997544"/>
      </c:barChart>
      <c:catAx>
        <c:axId val="-2065998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GT"/>
          </a:p>
        </c:txPr>
        <c:crossAx val="-2065997544"/>
        <c:crosses val="autoZero"/>
        <c:auto val="1"/>
        <c:lblAlgn val="ctr"/>
        <c:lblOffset val="100"/>
        <c:noMultiLvlLbl val="0"/>
      </c:catAx>
      <c:valAx>
        <c:axId val="-2065997544"/>
        <c:scaling>
          <c:orientation val="minMax"/>
        </c:scaling>
        <c:delete val="1"/>
        <c:axPos val="l"/>
        <c:numFmt formatCode="#,##0_);\(#,##0\)" sourceLinked="1"/>
        <c:majorTickMark val="none"/>
        <c:minorTickMark val="none"/>
        <c:tickLblPos val="nextTo"/>
        <c:crossAx val="-2065998552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overlay val="0"/>
      <c:txPr>
        <a:bodyPr/>
        <a:lstStyle/>
        <a:p>
          <a:pPr>
            <a:defRPr sz="16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Ejes de Enfoque del Presupuesto </a:t>
            </a:r>
          </a:p>
          <a:p>
            <a:pPr>
              <a:defRPr/>
            </a:pPr>
            <a:r>
              <a:rPr lang="en-US"/>
              <a:t>En millones de Q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2.4952015355086399E-2"/>
          <c:y val="2.1088873089571501E-2"/>
          <c:w val="0.94433781190019195"/>
          <c:h val="0.7836500217535380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Sheet1!$B$132</c:f>
              <c:strCache>
                <c:ptCount val="1"/>
                <c:pt idx="0">
                  <c:v>Rigidez/Deuda/Admin y otros 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</c:spPr>
          <c:invertIfNegative val="0"/>
          <c:cat>
            <c:numRef>
              <c:f>Sheet1!$C$131:$J$131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Sheet1!$C$132:$J$132</c:f>
              <c:numCache>
                <c:formatCode>#,##0_);\(#,##0\)</c:formatCode>
                <c:ptCount val="8"/>
                <c:pt idx="0">
                  <c:v>30761.464727760009</c:v>
                </c:pt>
                <c:pt idx="1">
                  <c:v>32279.767138800009</c:v>
                </c:pt>
                <c:pt idx="2">
                  <c:v>35883.164689999998</c:v>
                </c:pt>
                <c:pt idx="3">
                  <c:v>39432.929100000001</c:v>
                </c:pt>
                <c:pt idx="4">
                  <c:v>40256.355100000001</c:v>
                </c:pt>
                <c:pt idx="5">
                  <c:v>44052.155100000004</c:v>
                </c:pt>
                <c:pt idx="6">
                  <c:v>46411.770100000002</c:v>
                </c:pt>
                <c:pt idx="7">
                  <c:v>49959.409099999997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0D-4244-AAC5-61A9A8F7C0A3}"/>
            </c:ext>
          </c:extLst>
        </c:ser>
        <c:ser>
          <c:idx val="1"/>
          <c:order val="1"/>
          <c:tx>
            <c:strRef>
              <c:f>Sheet1!$B$133</c:f>
              <c:strCache>
                <c:ptCount val="1"/>
                <c:pt idx="0">
                  <c:v>Desarrollo Humano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Sheet1!$C$131:$J$131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Sheet1!$C$133:$J$133</c:f>
              <c:numCache>
                <c:formatCode>#,##0_);\(#,##0\)</c:formatCode>
                <c:ptCount val="8"/>
                <c:pt idx="0">
                  <c:v>20510.560916800001</c:v>
                </c:pt>
                <c:pt idx="1">
                  <c:v>22343.33189531001</c:v>
                </c:pt>
                <c:pt idx="2">
                  <c:v>26023.749498000001</c:v>
                </c:pt>
                <c:pt idx="3">
                  <c:v>29187.313900000001</c:v>
                </c:pt>
                <c:pt idx="4">
                  <c:v>31022.204900000001</c:v>
                </c:pt>
                <c:pt idx="5">
                  <c:v>33735.287300000004</c:v>
                </c:pt>
                <c:pt idx="6">
                  <c:v>37958.228900000002</c:v>
                </c:pt>
                <c:pt idx="7">
                  <c:v>41355.780900000012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0D-4244-AAC5-61A9A8F7C0A3}"/>
            </c:ext>
          </c:extLst>
        </c:ser>
        <c:ser>
          <c:idx val="2"/>
          <c:order val="2"/>
          <c:tx>
            <c:strRef>
              <c:f>Sheet1!$B$134</c:f>
              <c:strCache>
                <c:ptCount val="1"/>
                <c:pt idx="0">
                  <c:v>Economía y prosperidad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</c:spPr>
          <c:invertIfNegative val="0"/>
          <c:dLbls>
            <c:spPr>
              <a:noFill/>
            </c:spPr>
            <c:txPr>
              <a:bodyPr/>
              <a:lstStyle/>
              <a:p>
                <a:pPr>
                  <a:defRPr sz="1100" b="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Sheet1!$C$131:$J$131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Sheet1!$C$134:$J$134</c:f>
              <c:numCache>
                <c:formatCode>#,##0_);\(#,##0\)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4911.9454409999998</c:v>
                </c:pt>
                <c:pt idx="3">
                  <c:v>7803.0469999999996</c:v>
                </c:pt>
                <c:pt idx="4">
                  <c:v>7868.299</c:v>
                </c:pt>
                <c:pt idx="5">
                  <c:v>8415.6749999999865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0D-4244-AAC5-61A9A8F7C0A3}"/>
            </c:ext>
          </c:extLst>
        </c:ser>
        <c:ser>
          <c:idx val="3"/>
          <c:order val="3"/>
          <c:tx>
            <c:strRef>
              <c:f>Sheet1!$B$135</c:f>
              <c:strCache>
                <c:ptCount val="1"/>
                <c:pt idx="0">
                  <c:v>Seguridad y justicia</c:v>
                </c:pt>
              </c:strCache>
            </c:strRef>
          </c:tx>
          <c:spPr>
            <a:solidFill>
              <a:schemeClr val="tx2">
                <a:lumMod val="20000"/>
                <a:lumOff val="80000"/>
              </a:schemeClr>
            </a:solidFill>
          </c:spPr>
          <c:invertIfNegative val="0"/>
          <c:dLbls>
            <c:spPr>
              <a:solidFill>
                <a:schemeClr val="tx2">
                  <a:lumMod val="20000"/>
                  <a:lumOff val="80000"/>
                </a:schemeClr>
              </a:solidFill>
            </c:spPr>
            <c:txPr>
              <a:bodyPr/>
              <a:lstStyle/>
              <a:p>
                <a:pPr>
                  <a:defRPr sz="1050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Sheet1!$C$131:$J$131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Sheet1!$C$135:$J$135</c:f>
              <c:numCache>
                <c:formatCode>#,##0_);\(#,##0\)</c:formatCode>
                <c:ptCount val="8"/>
                <c:pt idx="0">
                  <c:v>7320.03339848</c:v>
                </c:pt>
                <c:pt idx="1">
                  <c:v>8517.3804714899907</c:v>
                </c:pt>
                <c:pt idx="2">
                  <c:v>10525.591371</c:v>
                </c:pt>
                <c:pt idx="3">
                  <c:v>11248.798000000001</c:v>
                </c:pt>
                <c:pt idx="4">
                  <c:v>12343.592000000001</c:v>
                </c:pt>
                <c:pt idx="5">
                  <c:v>13850.763999999999</c:v>
                </c:pt>
                <c:pt idx="6">
                  <c:v>15097.484</c:v>
                </c:pt>
                <c:pt idx="7">
                  <c:v>17292.383999999998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20D-4244-AAC5-61A9A8F7C0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57169672"/>
        <c:axId val="-2057304120"/>
      </c:barChart>
      <c:catAx>
        <c:axId val="-2057169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es-GT"/>
          </a:p>
        </c:txPr>
        <c:crossAx val="-2057304120"/>
        <c:crosses val="autoZero"/>
        <c:auto val="1"/>
        <c:lblAlgn val="ctr"/>
        <c:lblOffset val="100"/>
        <c:noMultiLvlLbl val="0"/>
      </c:catAx>
      <c:valAx>
        <c:axId val="-2057304120"/>
        <c:scaling>
          <c:orientation val="minMax"/>
        </c:scaling>
        <c:delete val="1"/>
        <c:axPos val="l"/>
        <c:numFmt formatCode="#,##0_);\(#,##0\)" sourceLinked="1"/>
        <c:majorTickMark val="none"/>
        <c:minorTickMark val="none"/>
        <c:tickLblPos val="nextTo"/>
        <c:crossAx val="-205716967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2725527831094003E-2"/>
          <c:y val="0.90277905034597905"/>
          <c:w val="0.938483685220729"/>
          <c:h val="5.4796707229778099E-2"/>
        </c:manualLayout>
      </c:layout>
      <c:overlay val="0"/>
      <c:txPr>
        <a:bodyPr/>
        <a:lstStyle/>
        <a:p>
          <a:pPr>
            <a:defRPr sz="1400" b="1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103018372703399E-2"/>
          <c:y val="4.7029702970297002E-2"/>
          <c:w val="0.94522790901137399"/>
          <c:h val="0.80359748967022704"/>
        </c:manualLayout>
      </c:layout>
      <c:lineChart>
        <c:grouping val="standard"/>
        <c:varyColors val="0"/>
        <c:ser>
          <c:idx val="1"/>
          <c:order val="0"/>
          <c:tx>
            <c:strRef>
              <c:f>'gráficas '!$B$131</c:f>
              <c:strCache>
                <c:ptCount val="1"/>
                <c:pt idx="0">
                  <c:v>Enfoque al Desarrollo Humano </c:v>
                </c:pt>
              </c:strCache>
            </c:strRef>
          </c:tx>
          <c:dLbls>
            <c:dLbl>
              <c:idx val="0"/>
              <c:layout>
                <c:manualLayout>
                  <c:x val="-2.7777777777777801E-3"/>
                  <c:y val="1.9801980198019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F09-45F0-A418-AFEF88D104DB}"/>
                </c:ext>
              </c:extLst>
            </c:dLbl>
            <c:dLbl>
              <c:idx val="1"/>
              <c:layout>
                <c:manualLayout>
                  <c:x val="-2.7777777777777501E-3"/>
                  <c:y val="2.722772277227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F09-45F0-A418-AFEF88D104DB}"/>
                </c:ext>
              </c:extLst>
            </c:dLbl>
            <c:dLbl>
              <c:idx val="2"/>
              <c:layout>
                <c:manualLayout>
                  <c:x val="-1.38888888888889E-3"/>
                  <c:y val="1.48514851485148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09-45F0-A418-AFEF88D104DB}"/>
                </c:ext>
              </c:extLst>
            </c:dLbl>
            <c:dLbl>
              <c:idx val="3"/>
              <c:layout>
                <c:manualLayout>
                  <c:x val="4.1666666666666701E-3"/>
                  <c:y val="1.732673267326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09-45F0-A418-AFEF88D104DB}"/>
                </c:ext>
              </c:extLst>
            </c:dLbl>
            <c:dLbl>
              <c:idx val="7"/>
              <c:layout>
                <c:manualLayout>
                  <c:x val="-1.38888888888889E-2"/>
                  <c:y val="3.712871287128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09-45F0-A418-AFEF88D10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'!$C$131:$J$131</c:f>
              <c:numCache>
                <c:formatCode>_(* #,##0_);_(* \(#,##0\);_(* "-"??_);_(@_)</c:formatCode>
                <c:ptCount val="8"/>
                <c:pt idx="0">
                  <c:v>20510.560916800001</c:v>
                </c:pt>
                <c:pt idx="1">
                  <c:v>22343.331895309999</c:v>
                </c:pt>
                <c:pt idx="2">
                  <c:v>25923.749498000001</c:v>
                </c:pt>
                <c:pt idx="3">
                  <c:v>29187.313900000001</c:v>
                </c:pt>
                <c:pt idx="4">
                  <c:v>31022.204900000001</c:v>
                </c:pt>
                <c:pt idx="5">
                  <c:v>33735.287300000004</c:v>
                </c:pt>
                <c:pt idx="6">
                  <c:v>37958.228900000002</c:v>
                </c:pt>
                <c:pt idx="7">
                  <c:v>41355.780900000012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F09-45F0-A418-AFEF88D104DB}"/>
            </c:ext>
          </c:extLst>
        </c:ser>
        <c:ser>
          <c:idx val="2"/>
          <c:order val="1"/>
          <c:tx>
            <c:strRef>
              <c:f>'gráficas '!$B$132</c:f>
              <c:strCache>
                <c:ptCount val="1"/>
                <c:pt idx="0">
                  <c:v>Economía y prosperidad</c:v>
                </c:pt>
              </c:strCache>
            </c:strRef>
          </c:tx>
          <c:dLbls>
            <c:dLbl>
              <c:idx val="0"/>
              <c:layout>
                <c:manualLayout>
                  <c:x val="-1.94444444444444E-2"/>
                  <c:y val="2.970297029702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09-45F0-A418-AFEF88D104DB}"/>
                </c:ext>
              </c:extLst>
            </c:dLbl>
            <c:dLbl>
              <c:idx val="1"/>
              <c:layout>
                <c:manualLayout>
                  <c:x val="-8.3333333333333107E-3"/>
                  <c:y val="1.48514851485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09-45F0-A418-AFEF88D104DB}"/>
                </c:ext>
              </c:extLst>
            </c:dLbl>
            <c:dLbl>
              <c:idx val="2"/>
              <c:layout>
                <c:manualLayout>
                  <c:x val="0"/>
                  <c:y val="9.9009900990098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09-45F0-A418-AFEF88D104DB}"/>
                </c:ext>
              </c:extLst>
            </c:dLbl>
            <c:dLbl>
              <c:idx val="3"/>
              <c:layout>
                <c:manualLayout>
                  <c:x val="-5.5555555555555497E-3"/>
                  <c:y val="2.4752475247524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09-45F0-A418-AFEF88D104DB}"/>
                </c:ext>
              </c:extLst>
            </c:dLbl>
            <c:dLbl>
              <c:idx val="4"/>
              <c:layout>
                <c:manualLayout>
                  <c:x val="-2.7777777777777801E-3"/>
                  <c:y val="3.465346534653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09-45F0-A418-AFEF88D104DB}"/>
                </c:ext>
              </c:extLst>
            </c:dLbl>
            <c:dLbl>
              <c:idx val="5"/>
              <c:layout>
                <c:manualLayout>
                  <c:x val="0"/>
                  <c:y val="3.2178217821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09-45F0-A418-AFEF88D104DB}"/>
                </c:ext>
              </c:extLst>
            </c:dLbl>
            <c:dLbl>
              <c:idx val="6"/>
              <c:layout>
                <c:manualLayout>
                  <c:x val="-5.5555555555555497E-3"/>
                  <c:y val="3.2178217821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09-45F0-A418-AFEF88D104DB}"/>
                </c:ext>
              </c:extLst>
            </c:dLbl>
            <c:dLbl>
              <c:idx val="7"/>
              <c:layout>
                <c:manualLayout>
                  <c:x val="-2.5000000000000001E-2"/>
                  <c:y val="4.950495049504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09-45F0-A418-AFEF88D10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'!$C$132:$J$132</c:f>
              <c:numCache>
                <c:formatCode>_(* #,##0_);_(* \(#,##0\);_(* "-"??_);_(@_)</c:formatCode>
                <c:ptCount val="8"/>
                <c:pt idx="0">
                  <c:v>3908.2499980100001</c:v>
                </c:pt>
                <c:pt idx="1">
                  <c:v>2555.524924429998</c:v>
                </c:pt>
                <c:pt idx="2">
                  <c:v>4871.9154410000001</c:v>
                </c:pt>
                <c:pt idx="3">
                  <c:v>7973.0469999999996</c:v>
                </c:pt>
                <c:pt idx="4">
                  <c:v>7868.299</c:v>
                </c:pt>
                <c:pt idx="5">
                  <c:v>8415.6749999999865</c:v>
                </c:pt>
                <c:pt idx="6">
                  <c:v>9606.8410000000003</c:v>
                </c:pt>
                <c:pt idx="7">
                  <c:v>10456.768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F09-45F0-A418-AFEF88D104DB}"/>
            </c:ext>
          </c:extLst>
        </c:ser>
        <c:ser>
          <c:idx val="3"/>
          <c:order val="2"/>
          <c:tx>
            <c:strRef>
              <c:f>'gráficas '!$B$133</c:f>
              <c:strCache>
                <c:ptCount val="1"/>
                <c:pt idx="0">
                  <c:v>Seguridad y justicia</c:v>
                </c:pt>
              </c:strCache>
            </c:strRef>
          </c:tx>
          <c:dLbls>
            <c:dLbl>
              <c:idx val="0"/>
              <c:layout>
                <c:manualLayout>
                  <c:x val="-4.1666666666666701E-3"/>
                  <c:y val="-3.217821782178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F09-45F0-A418-AFEF88D104DB}"/>
                </c:ext>
              </c:extLst>
            </c:dLbl>
            <c:dLbl>
              <c:idx val="1"/>
              <c:layout>
                <c:manualLayout>
                  <c:x val="-1.2500000000000001E-2"/>
                  <c:y val="-3.712871287128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F09-45F0-A418-AFEF88D104DB}"/>
                </c:ext>
              </c:extLst>
            </c:dLbl>
            <c:dLbl>
              <c:idx val="2"/>
              <c:layout>
                <c:manualLayout>
                  <c:x val="-1.1111111111111099E-2"/>
                  <c:y val="-4.7029702970297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F09-45F0-A418-AFEF88D104DB}"/>
                </c:ext>
              </c:extLst>
            </c:dLbl>
            <c:dLbl>
              <c:idx val="3"/>
              <c:layout>
                <c:manualLayout>
                  <c:x val="-8.3333333333333297E-3"/>
                  <c:y val="-3.46534653465346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F09-45F0-A418-AFEF88D104DB}"/>
                </c:ext>
              </c:extLst>
            </c:dLbl>
            <c:dLbl>
              <c:idx val="4"/>
              <c:layout>
                <c:manualLayout>
                  <c:x val="-1.94444444444444E-2"/>
                  <c:y val="-4.45544554455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F09-45F0-A418-AFEF88D104DB}"/>
                </c:ext>
              </c:extLst>
            </c:dLbl>
            <c:dLbl>
              <c:idx val="5"/>
              <c:layout>
                <c:manualLayout>
                  <c:x val="-1.1111111111111099E-2"/>
                  <c:y val="-3.96039603960395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F09-45F0-A418-AFEF88D104DB}"/>
                </c:ext>
              </c:extLst>
            </c:dLbl>
            <c:dLbl>
              <c:idx val="6"/>
              <c:layout>
                <c:manualLayout>
                  <c:x val="-2.5000000000000001E-2"/>
                  <c:y val="-3.465346534653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F09-45F0-A418-AFEF88D104DB}"/>
                </c:ext>
              </c:extLst>
            </c:dLbl>
            <c:dLbl>
              <c:idx val="7"/>
              <c:layout>
                <c:manualLayout>
                  <c:x val="-4.0277777777777801E-2"/>
                  <c:y val="-4.4554455445544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F09-45F0-A418-AFEF88D104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'!$C$129:$J$129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'!$C$133:$J$133</c:f>
              <c:numCache>
                <c:formatCode>_(* #,##0_);_(* \(#,##0\);_(* "-"??_);_(@_)</c:formatCode>
                <c:ptCount val="8"/>
                <c:pt idx="0">
                  <c:v>7320.03339848</c:v>
                </c:pt>
                <c:pt idx="1">
                  <c:v>8517.3804714899907</c:v>
                </c:pt>
                <c:pt idx="2">
                  <c:v>10535.591371</c:v>
                </c:pt>
                <c:pt idx="3">
                  <c:v>10988.798000000001</c:v>
                </c:pt>
                <c:pt idx="4">
                  <c:v>12113.592000000001</c:v>
                </c:pt>
                <c:pt idx="5">
                  <c:v>13850.763999999999</c:v>
                </c:pt>
                <c:pt idx="6">
                  <c:v>15097.484</c:v>
                </c:pt>
                <c:pt idx="7">
                  <c:v>17292.383999999998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5F09-45F0-A418-AFEF88D104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2678600"/>
        <c:axId val="-2062682216"/>
      </c:lineChart>
      <c:catAx>
        <c:axId val="-20626786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tx2"/>
                </a:solidFill>
              </a:defRPr>
            </a:pPr>
            <a:endParaRPr lang="es-GT"/>
          </a:p>
        </c:txPr>
        <c:crossAx val="-2062682216"/>
        <c:crosses val="autoZero"/>
        <c:auto val="1"/>
        <c:lblAlgn val="ctr"/>
        <c:lblOffset val="100"/>
        <c:noMultiLvlLbl val="0"/>
      </c:catAx>
      <c:valAx>
        <c:axId val="-206268221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062678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3.7775371828521399E-2"/>
          <c:y val="0.91553363997817105"/>
          <c:w val="0.93166907261592302"/>
          <c:h val="8.2298861775941395E-2"/>
        </c:manualLayout>
      </c:layout>
      <c:overlay val="0"/>
      <c:txPr>
        <a:bodyPr/>
        <a:lstStyle/>
        <a:p>
          <a:pPr>
            <a:defRPr sz="1600" b="1"/>
          </a:pPr>
          <a:endParaRPr lang="es-GT"/>
        </a:p>
      </c:txPr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9161609834397E-2"/>
          <c:y val="2.0911426946935499E-2"/>
          <c:w val="0.91295258170162397"/>
          <c:h val="0.77844532213026096"/>
        </c:manualLayout>
      </c:layout>
      <c:lineChart>
        <c:grouping val="standard"/>
        <c:varyColors val="0"/>
        <c:ser>
          <c:idx val="0"/>
          <c:order val="0"/>
          <c:tx>
            <c:strRef>
              <c:f>'gráficas '!$B$220</c:f>
              <c:strCache>
                <c:ptCount val="1"/>
                <c:pt idx="0">
                  <c:v>MAGA y MIDES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'!$C$220:$J$220</c:f>
              <c:numCache>
                <c:formatCode>_(* #,##0_);_(* \(#,##0\);_(* "-"??_);_(@_)</c:formatCode>
                <c:ptCount val="8"/>
                <c:pt idx="0">
                  <c:v>1580.5831093899999</c:v>
                </c:pt>
                <c:pt idx="1">
                  <c:v>1880.45485691</c:v>
                </c:pt>
                <c:pt idx="2">
                  <c:v>2008.301224</c:v>
                </c:pt>
                <c:pt idx="3">
                  <c:v>2597.8719999999998</c:v>
                </c:pt>
                <c:pt idx="4">
                  <c:v>2988.4549999999999</c:v>
                </c:pt>
                <c:pt idx="5">
                  <c:v>3272.61</c:v>
                </c:pt>
                <c:pt idx="6">
                  <c:v>3834.9169999999999</c:v>
                </c:pt>
                <c:pt idx="7">
                  <c:v>4379.4230000000007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DE2-474C-BDB6-C9BAC67F0D9B}"/>
            </c:ext>
          </c:extLst>
        </c:ser>
        <c:ser>
          <c:idx val="1"/>
          <c:order val="1"/>
          <c:tx>
            <c:strRef>
              <c:f>'gráficas '!$B$221</c:f>
              <c:strCache>
                <c:ptCount val="1"/>
                <c:pt idx="0">
                  <c:v>MINEDUC</c:v>
                </c:pt>
              </c:strCache>
            </c:strRef>
          </c:tx>
          <c:dLbls>
            <c:dLbl>
              <c:idx val="0"/>
              <c:layout>
                <c:manualLayout>
                  <c:x val="-8.4750136134076996E-3"/>
                  <c:y val="2.432179845974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DE2-474C-BDB6-C9BAC67F0D9B}"/>
                </c:ext>
              </c:extLst>
            </c:dLbl>
            <c:dLbl>
              <c:idx val="1"/>
              <c:layout>
                <c:manualLayout>
                  <c:x val="-1.2712520420111501E-2"/>
                  <c:y val="1.351211025541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DE2-474C-BDB6-C9BAC67F0D9B}"/>
                </c:ext>
              </c:extLst>
            </c:dLbl>
            <c:dLbl>
              <c:idx val="2"/>
              <c:layout>
                <c:manualLayout>
                  <c:x val="-5.6500090756051299E-3"/>
                  <c:y val="2.161937640866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E2-474C-BDB6-C9BAC67F0D9B}"/>
                </c:ext>
              </c:extLst>
            </c:dLbl>
            <c:dLbl>
              <c:idx val="3"/>
              <c:layout>
                <c:manualLayout>
                  <c:x val="-8.4750136134076493E-3"/>
                  <c:y val="1.62145323064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DE2-474C-BDB6-C9BAC67F0D9B}"/>
                </c:ext>
              </c:extLst>
            </c:dLbl>
            <c:dLbl>
              <c:idx val="4"/>
              <c:layout>
                <c:manualLayout>
                  <c:x val="-1.4125022689012799E-2"/>
                  <c:y val="1.6214532306498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DE2-474C-BDB6-C9BAC67F0D9B}"/>
                </c:ext>
              </c:extLst>
            </c:dLbl>
            <c:dLbl>
              <c:idx val="5"/>
              <c:layout>
                <c:manualLayout>
                  <c:x val="-2.8250045378025602E-3"/>
                  <c:y val="2.161937640866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DE2-474C-BDB6-C9BAC67F0D9B}"/>
                </c:ext>
              </c:extLst>
            </c:dLbl>
            <c:dLbl>
              <c:idx val="6"/>
              <c:layout>
                <c:manualLayout>
                  <c:x val="0"/>
                  <c:y val="1.89169543575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DE2-474C-BDB6-C9BAC67F0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'!$C$221:$J$221</c:f>
              <c:numCache>
                <c:formatCode>_(* #,##0_);_(* \(#,##0\);_(* "-"??_);_(@_)</c:formatCode>
                <c:ptCount val="8"/>
                <c:pt idx="0">
                  <c:v>12084.37460123</c:v>
                </c:pt>
                <c:pt idx="1">
                  <c:v>12148.74849204</c:v>
                </c:pt>
                <c:pt idx="2">
                  <c:v>13937.205078000001</c:v>
                </c:pt>
                <c:pt idx="3">
                  <c:v>14834.767588999999</c:v>
                </c:pt>
                <c:pt idx="4">
                  <c:v>15846.586807</c:v>
                </c:pt>
                <c:pt idx="5">
                  <c:v>17036.2513</c:v>
                </c:pt>
                <c:pt idx="6">
                  <c:v>18592.9679</c:v>
                </c:pt>
                <c:pt idx="7">
                  <c:v>20076.410899999999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0DE2-474C-BDB6-C9BAC67F0D9B}"/>
            </c:ext>
          </c:extLst>
        </c:ser>
        <c:ser>
          <c:idx val="2"/>
          <c:order val="2"/>
          <c:tx>
            <c:strRef>
              <c:f>'gráficas '!$B$222</c:f>
              <c:strCache>
                <c:ptCount val="1"/>
                <c:pt idx="0">
                  <c:v>MSPAS</c:v>
                </c:pt>
              </c:strCache>
            </c:strRef>
          </c:tx>
          <c:dLbls>
            <c:dLbl>
              <c:idx val="0"/>
              <c:layout>
                <c:manualLayout>
                  <c:x val="-1.13000181512103E-2"/>
                  <c:y val="-2.9726642561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DE2-474C-BDB6-C9BAC67F0D9B}"/>
                </c:ext>
              </c:extLst>
            </c:dLbl>
            <c:dLbl>
              <c:idx val="1"/>
              <c:layout>
                <c:manualLayout>
                  <c:x val="-1.2712520420111501E-2"/>
                  <c:y val="-3.2429064612996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DE2-474C-BDB6-C9BAC67F0D9B}"/>
                </c:ext>
              </c:extLst>
            </c:dLbl>
            <c:dLbl>
              <c:idx val="2"/>
              <c:layout>
                <c:manualLayout>
                  <c:x val="-1.8362529495716699E-2"/>
                  <c:y val="-4.0536330766245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DE2-474C-BDB6-C9BAC67F0D9B}"/>
                </c:ext>
              </c:extLst>
            </c:dLbl>
            <c:dLbl>
              <c:idx val="3"/>
              <c:layout>
                <c:manualLayout>
                  <c:x val="-1.2712520420111501E-2"/>
                  <c:y val="-2.161937640866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DE2-474C-BDB6-C9BAC67F0D9B}"/>
                </c:ext>
              </c:extLst>
            </c:dLbl>
            <c:dLbl>
              <c:idx val="4"/>
              <c:layout>
                <c:manualLayout>
                  <c:x val="-2.4012538571321799E-2"/>
                  <c:y val="-3.783390871516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DE2-474C-BDB6-C9BAC67F0D9B}"/>
                </c:ext>
              </c:extLst>
            </c:dLbl>
            <c:dLbl>
              <c:idx val="5"/>
              <c:layout>
                <c:manualLayout>
                  <c:x val="-3.1075049915828198E-2"/>
                  <c:y val="-2.9726642561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DE2-474C-BDB6-C9BAC67F0D9B}"/>
                </c:ext>
              </c:extLst>
            </c:dLbl>
            <c:dLbl>
              <c:idx val="6"/>
              <c:layout>
                <c:manualLayout>
                  <c:x val="-2.4012538571321799E-2"/>
                  <c:y val="-2.972664256191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DE2-474C-BDB6-C9BAC67F0D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'!$C$222:$J$222</c:f>
              <c:numCache>
                <c:formatCode>_(* #,##0_);_(* \(#,##0\);_(* "-"??_);_(@_)</c:formatCode>
                <c:ptCount val="8"/>
                <c:pt idx="0">
                  <c:v>5511.7223786000013</c:v>
                </c:pt>
                <c:pt idx="1">
                  <c:v>5930.77435616</c:v>
                </c:pt>
                <c:pt idx="2">
                  <c:v>6897.0961960000004</c:v>
                </c:pt>
                <c:pt idx="3">
                  <c:v>8312.9113109999907</c:v>
                </c:pt>
                <c:pt idx="4">
                  <c:v>8730.5950929999908</c:v>
                </c:pt>
                <c:pt idx="5">
                  <c:v>9696.5069999999741</c:v>
                </c:pt>
                <c:pt idx="6">
                  <c:v>11435.258</c:v>
                </c:pt>
                <c:pt idx="7">
                  <c:v>12291.313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0DE2-474C-BDB6-C9BAC67F0D9B}"/>
            </c:ext>
          </c:extLst>
        </c:ser>
        <c:ser>
          <c:idx val="3"/>
          <c:order val="3"/>
          <c:tx>
            <c:strRef>
              <c:f>'gráficas '!$B$223</c:f>
              <c:strCache>
                <c:ptCount val="1"/>
                <c:pt idx="0">
                  <c:v>CODEDES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pPr>
              <a:ln>
                <a:solidFill>
                  <a:schemeClr val="tx1"/>
                </a:solidFill>
              </a:ln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s-GT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'gráficas '!$C$211:$J$211</c:f>
              <c:numCache>
                <c:formatCode>General</c:formatCode>
                <c:ptCount val="8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  <c:pt idx="7">
                  <c:v>2022</c:v>
                </c:pt>
              </c:numCache>
            </c:numRef>
          </c:cat>
          <c:val>
            <c:numRef>
              <c:f>'gráficas '!$C$223:$J$223</c:f>
              <c:numCache>
                <c:formatCode>General</c:formatCode>
                <c:ptCount val="8"/>
                <c:pt idx="2" formatCode="_(* #,##0_);_(* \(#,##0\);_(* &quot;-&quot;??_);_(@_)">
                  <c:v>2159.806</c:v>
                </c:pt>
                <c:pt idx="3" formatCode="_(* #,##0_);_(* \(#,##0\);_(* &quot;-&quot;??_);_(@_)">
                  <c:v>2323.8029999999999</c:v>
                </c:pt>
                <c:pt idx="4" formatCode="_(* #,##0_);_(* \(#,##0\);_(* &quot;-&quot;??_);_(@_)">
                  <c:v>2623.9490000000001</c:v>
                </c:pt>
                <c:pt idx="5" formatCode="_(* #,##0_);_(* \(#,##0\);_(* &quot;-&quot;??_);_(@_)">
                  <c:v>2937.608999999999</c:v>
                </c:pt>
                <c:pt idx="6" formatCode="_(* #,##0_);_(* \(#,##0\);_(* &quot;-&quot;??_);_(@_)">
                  <c:v>3275.728999999998</c:v>
                </c:pt>
                <c:pt idx="7" formatCode="_(* #,##0_);_(* \(#,##0\);_(* &quot;-&quot;??_);_(@_)">
                  <c:v>3653.989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DE2-474C-BDB6-C9BAC67F0D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2101336"/>
        <c:axId val="-2061621176"/>
      </c:lineChart>
      <c:catAx>
        <c:axId val="-2062101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chemeClr val="tx2"/>
                </a:solidFill>
              </a:defRPr>
            </a:pPr>
            <a:endParaRPr lang="es-GT"/>
          </a:p>
        </c:txPr>
        <c:crossAx val="-2061621176"/>
        <c:crosses val="autoZero"/>
        <c:auto val="1"/>
        <c:lblAlgn val="ctr"/>
        <c:lblOffset val="100"/>
        <c:noMultiLvlLbl val="0"/>
      </c:catAx>
      <c:valAx>
        <c:axId val="-2061621176"/>
        <c:scaling>
          <c:orientation val="minMax"/>
        </c:scaling>
        <c:delete val="1"/>
        <c:axPos val="l"/>
        <c:numFmt formatCode="_(* #,##0_);_(* \(#,##0\);_(* &quot;-&quot;??_);_(@_)" sourceLinked="1"/>
        <c:majorTickMark val="out"/>
        <c:minorTickMark val="none"/>
        <c:tickLblPos val="nextTo"/>
        <c:crossAx val="-20621013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.93716988251867905"/>
          <c:w val="0.94833589437419297"/>
          <c:h val="5.53726950265402E-2"/>
        </c:manualLayout>
      </c:layout>
      <c:overlay val="0"/>
      <c:txPr>
        <a:bodyPr/>
        <a:lstStyle/>
        <a:p>
          <a:pPr>
            <a:defRPr sz="2000"/>
          </a:pPr>
          <a:endParaRPr lang="es-GT"/>
        </a:p>
      </c:txPr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Planificación</a:t>
          </a: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Formulación</a:t>
          </a: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Presentación</a:t>
          </a: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4</a:t>
          </a: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Aprobación</a:t>
          </a: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5</a:t>
          </a: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Ejecución</a:t>
          </a: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6</a:t>
          </a: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Seguimiento y Evaluación</a:t>
          </a: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7</a:t>
          </a: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Liquidación y Rendición</a:t>
          </a: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3A58D409-FAB1-4826-A0D3-19D07D354457}" type="presOf" srcId="{437CAB6D-3BB9-4046-8578-27A698BC26DD}" destId="{530C8F0F-04AB-4F0F-A850-78A9224B6A3C}" srcOrd="0" destOrd="0" presId="urn:microsoft.com/office/officeart/2005/8/layout/chevron2"/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7903402D-1F56-4D07-9D84-8E696A1491C5}" type="presOf" srcId="{763BC43E-058E-48C2-A11F-2F8FBE6E2700}" destId="{E9E6B2FE-2869-42F8-B686-CA38209A8B19}" srcOrd="0" destOrd="0" presId="urn:microsoft.com/office/officeart/2005/8/layout/chevron2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40E2713D-F4E1-4980-9555-2E109EA1D51B}" type="presOf" srcId="{61221608-2991-42F7-8118-73B6F7544739}" destId="{A6FD2449-A1E3-401D-B06D-8687AB1DA0B6}" srcOrd="0" destOrd="0" presId="urn:microsoft.com/office/officeart/2005/8/layout/chevron2"/>
    <dgm:cxn modelId="{17D9D15B-A828-47F0-8196-218F2775EBB1}" type="presOf" srcId="{79C1096E-104A-4D7F-B41F-94587089873A}" destId="{364C70AB-BCC6-4D7A-BCF7-7A84417AAC77}" srcOrd="0" destOrd="0" presId="urn:microsoft.com/office/officeart/2005/8/layout/chevron2"/>
    <dgm:cxn modelId="{286DF55D-6105-440C-8C02-38CE82108EB6}" type="presOf" srcId="{54CEE914-0883-44A2-8051-2A102BD0349C}" destId="{5ED46F80-E172-47F2-8DC9-D6E69A44FDED}" srcOrd="0" destOrd="0" presId="urn:microsoft.com/office/officeart/2005/8/layout/chevron2"/>
    <dgm:cxn modelId="{A3AC275F-BE4E-460A-AC0A-C0D7F2A1B8C0}" type="presOf" srcId="{CE56D44A-30BA-4E3D-9A0E-798EE470EE94}" destId="{251D56FD-0A1F-4268-89DE-6E9C28E1D8D3}" srcOrd="0" destOrd="0" presId="urn:microsoft.com/office/officeart/2005/8/layout/chevron2"/>
    <dgm:cxn modelId="{18FE234A-FD2E-4A94-AE8A-6C54DB4A72F2}" type="presOf" srcId="{B02A5894-BE13-4F26-BE44-69CFA71BDBE7}" destId="{1416668F-273F-43BB-A096-12199491CCEB}" srcOrd="0" destOrd="0" presId="urn:microsoft.com/office/officeart/2005/8/layout/chevron2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D480556E-475E-4B6E-AB67-C766EC224918}" type="presOf" srcId="{E8CD70E0-F4C0-4782-BD3C-AC2FC6AC2163}" destId="{92994251-3E7C-4EB8-87FE-D61B34718411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61EFCBA9-6F00-4B2B-A52D-F7F9548D7758}" type="presOf" srcId="{F7942D7A-8925-40B5-BBBA-336C08FE986D}" destId="{CC2A22BC-BA08-4CF1-9C3C-33F1D5905FA3}" srcOrd="0" destOrd="0" presId="urn:microsoft.com/office/officeart/2005/8/layout/chevron2"/>
    <dgm:cxn modelId="{ED87D9AD-6B8A-4689-905C-3A963AE93EA2}" type="presOf" srcId="{BD692DA1-DD65-4149-996A-BD2D10623DC2}" destId="{0643D013-3B56-403D-BB78-7304DCA9E2C1}" srcOrd="0" destOrd="0" presId="urn:microsoft.com/office/officeart/2005/8/layout/chevron2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E16197C8-4547-4B4B-B875-37DDE190B2F9}" type="presOf" srcId="{1FA1174E-6FB3-4B3F-8FCE-51E323D7085A}" destId="{64CAB49F-4A18-4D03-84F5-67AB4715B554}" srcOrd="0" destOrd="0" presId="urn:microsoft.com/office/officeart/2005/8/layout/chevron2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DD9283D2-759A-4236-B780-9AB30852CFF6}" type="presOf" srcId="{E133D8CE-C65D-47B9-A27C-08994008BBDC}" destId="{6CF08E75-2D2B-4972-9F93-57FDE270E51D}" srcOrd="0" destOrd="0" presId="urn:microsoft.com/office/officeart/2005/8/layout/chevron2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828527DB-E0B0-48C9-87D6-ACFF4D75BB74}" type="presOf" srcId="{11FBDCAE-DA42-4E51-B259-09F762FB2CA7}" destId="{0108CE0F-9DBA-4354-99A0-AA5095FEC0E4}" srcOrd="0" destOrd="0" presId="urn:microsoft.com/office/officeart/2005/8/layout/chevron2"/>
    <dgm:cxn modelId="{EA36E1DF-369F-4508-B25C-E0C7F7002117}" type="presOf" srcId="{0502C5BF-7AA7-4EA8-97EB-BC474F187A6C}" destId="{353AF818-179D-4F87-905B-EB545C980256}" srcOrd="0" destOrd="0" presId="urn:microsoft.com/office/officeart/2005/8/layout/chevron2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940498F7-60F5-4C95-9FE8-D465C9020239}" type="presOf" srcId="{05DBEDED-D625-446C-ABA5-9FF15823D0C6}" destId="{9B7D18A8-FAEC-4A4F-BCCD-2EBB00D6687F}" srcOrd="0" destOrd="0" presId="urn:microsoft.com/office/officeart/2005/8/layout/chevron2"/>
    <dgm:cxn modelId="{65D7697C-6D03-404B-98CB-5B344C67511F}" type="presParOf" srcId="{A6FD2449-A1E3-401D-B06D-8687AB1DA0B6}" destId="{15C6767B-8315-4278-B3F8-D950B421DB4B}" srcOrd="0" destOrd="0" presId="urn:microsoft.com/office/officeart/2005/8/layout/chevron2"/>
    <dgm:cxn modelId="{BE8A2819-CA95-4D76-84BF-95C29724B9A7}" type="presParOf" srcId="{15C6767B-8315-4278-B3F8-D950B421DB4B}" destId="{353AF818-179D-4F87-905B-EB545C980256}" srcOrd="0" destOrd="0" presId="urn:microsoft.com/office/officeart/2005/8/layout/chevron2"/>
    <dgm:cxn modelId="{DB499EFC-CB05-464C-A530-CCB0A9812685}" type="presParOf" srcId="{15C6767B-8315-4278-B3F8-D950B421DB4B}" destId="{0108CE0F-9DBA-4354-99A0-AA5095FEC0E4}" srcOrd="1" destOrd="0" presId="urn:microsoft.com/office/officeart/2005/8/layout/chevron2"/>
    <dgm:cxn modelId="{DAB78D19-E2B5-4C7D-B5D7-220D8DF4E6DC}" type="presParOf" srcId="{A6FD2449-A1E3-401D-B06D-8687AB1DA0B6}" destId="{6FF13604-E9D7-4F45-979D-FC0051F89253}" srcOrd="1" destOrd="0" presId="urn:microsoft.com/office/officeart/2005/8/layout/chevron2"/>
    <dgm:cxn modelId="{1214D18C-85EF-4503-9E8E-BF74CC90F895}" type="presParOf" srcId="{A6FD2449-A1E3-401D-B06D-8687AB1DA0B6}" destId="{274290EA-5577-43A6-A75C-D89A0A0F2C39}" srcOrd="2" destOrd="0" presId="urn:microsoft.com/office/officeart/2005/8/layout/chevron2"/>
    <dgm:cxn modelId="{43187890-7E3C-41EC-9EFA-B77D11231474}" type="presParOf" srcId="{274290EA-5577-43A6-A75C-D89A0A0F2C39}" destId="{5ED46F80-E172-47F2-8DC9-D6E69A44FDED}" srcOrd="0" destOrd="0" presId="urn:microsoft.com/office/officeart/2005/8/layout/chevron2"/>
    <dgm:cxn modelId="{AEE768DC-9CFA-496C-822B-076EAF9DC469}" type="presParOf" srcId="{274290EA-5577-43A6-A75C-D89A0A0F2C39}" destId="{9B7D18A8-FAEC-4A4F-BCCD-2EBB00D6687F}" srcOrd="1" destOrd="0" presId="urn:microsoft.com/office/officeart/2005/8/layout/chevron2"/>
    <dgm:cxn modelId="{BA24AF8A-6697-40B3-A592-B1837C700F35}" type="presParOf" srcId="{A6FD2449-A1E3-401D-B06D-8687AB1DA0B6}" destId="{CB98F292-F2A9-4B2F-B34A-057404989FB4}" srcOrd="3" destOrd="0" presId="urn:microsoft.com/office/officeart/2005/8/layout/chevron2"/>
    <dgm:cxn modelId="{3A403EA8-C5C6-47ED-8BDB-3F84EF569184}" type="presParOf" srcId="{A6FD2449-A1E3-401D-B06D-8687AB1DA0B6}" destId="{D50FA889-CF29-4219-9E46-3356A18C5C4A}" srcOrd="4" destOrd="0" presId="urn:microsoft.com/office/officeart/2005/8/layout/chevron2"/>
    <dgm:cxn modelId="{255F99CC-F42B-4365-BA1F-C38299C3A6AC}" type="presParOf" srcId="{D50FA889-CF29-4219-9E46-3356A18C5C4A}" destId="{1416668F-273F-43BB-A096-12199491CCEB}" srcOrd="0" destOrd="0" presId="urn:microsoft.com/office/officeart/2005/8/layout/chevron2"/>
    <dgm:cxn modelId="{4F9866B4-276E-40A3-8C6D-9FCDAA5A7F90}" type="presParOf" srcId="{D50FA889-CF29-4219-9E46-3356A18C5C4A}" destId="{0643D013-3B56-403D-BB78-7304DCA9E2C1}" srcOrd="1" destOrd="0" presId="urn:microsoft.com/office/officeart/2005/8/layout/chevron2"/>
    <dgm:cxn modelId="{0D8A92DD-6FF9-4A97-A00E-45A3956660EB}" type="presParOf" srcId="{A6FD2449-A1E3-401D-B06D-8687AB1DA0B6}" destId="{4B16F149-B5AF-4A2C-8B0D-788B3EA8DC82}" srcOrd="5" destOrd="0" presId="urn:microsoft.com/office/officeart/2005/8/layout/chevron2"/>
    <dgm:cxn modelId="{6C25EB30-E2ED-4DAB-9F3C-7A3C1B40399B}" type="presParOf" srcId="{A6FD2449-A1E3-401D-B06D-8687AB1DA0B6}" destId="{B1CDA9D8-CDB4-4F00-B5A2-7CE645814C01}" srcOrd="6" destOrd="0" presId="urn:microsoft.com/office/officeart/2005/8/layout/chevron2"/>
    <dgm:cxn modelId="{8C9C5A85-A577-4527-BC99-F6D3C9743D3B}" type="presParOf" srcId="{B1CDA9D8-CDB4-4F00-B5A2-7CE645814C01}" destId="{92994251-3E7C-4EB8-87FE-D61B34718411}" srcOrd="0" destOrd="0" presId="urn:microsoft.com/office/officeart/2005/8/layout/chevron2"/>
    <dgm:cxn modelId="{77ABA19D-1DE1-435C-B687-73309FFAA8CA}" type="presParOf" srcId="{B1CDA9D8-CDB4-4F00-B5A2-7CE645814C01}" destId="{CC2A22BC-BA08-4CF1-9C3C-33F1D5905FA3}" srcOrd="1" destOrd="0" presId="urn:microsoft.com/office/officeart/2005/8/layout/chevron2"/>
    <dgm:cxn modelId="{8D0BBFEA-0F75-4AE9-A97E-269EF4555033}" type="presParOf" srcId="{A6FD2449-A1E3-401D-B06D-8687AB1DA0B6}" destId="{4DF1F320-015F-4AB4-B4B4-4F40DFEF4092}" srcOrd="7" destOrd="0" presId="urn:microsoft.com/office/officeart/2005/8/layout/chevron2"/>
    <dgm:cxn modelId="{64411DAC-0290-4DA1-8CFF-DCE7EA5AE696}" type="presParOf" srcId="{A6FD2449-A1E3-401D-B06D-8687AB1DA0B6}" destId="{9FA9AABF-3C30-4ED8-8412-0EC23CD86DB4}" srcOrd="8" destOrd="0" presId="urn:microsoft.com/office/officeart/2005/8/layout/chevron2"/>
    <dgm:cxn modelId="{01EEDB0F-987A-4B9B-A795-270A4889902F}" type="presParOf" srcId="{9FA9AABF-3C30-4ED8-8412-0EC23CD86DB4}" destId="{E9E6B2FE-2869-42F8-B686-CA38209A8B19}" srcOrd="0" destOrd="0" presId="urn:microsoft.com/office/officeart/2005/8/layout/chevron2"/>
    <dgm:cxn modelId="{3EBAAB2F-78AA-4433-AF2B-098BF7C49825}" type="presParOf" srcId="{9FA9AABF-3C30-4ED8-8412-0EC23CD86DB4}" destId="{364C70AB-BCC6-4D7A-BCF7-7A84417AAC77}" srcOrd="1" destOrd="0" presId="urn:microsoft.com/office/officeart/2005/8/layout/chevron2"/>
    <dgm:cxn modelId="{7943BA27-4F9B-4502-A461-C61EE3987AFE}" type="presParOf" srcId="{A6FD2449-A1E3-401D-B06D-8687AB1DA0B6}" destId="{2CE30750-6F53-473E-B7A9-B7B107F3F78E}" srcOrd="9" destOrd="0" presId="urn:microsoft.com/office/officeart/2005/8/layout/chevron2"/>
    <dgm:cxn modelId="{0D86FFB3-0695-4334-9C49-472DD02273B6}" type="presParOf" srcId="{A6FD2449-A1E3-401D-B06D-8687AB1DA0B6}" destId="{F0F1DB2E-D328-4FCC-B791-1253D089EF18}" srcOrd="10" destOrd="0" presId="urn:microsoft.com/office/officeart/2005/8/layout/chevron2"/>
    <dgm:cxn modelId="{C21FB995-7C5B-4684-97E2-0AB5F96AF7A0}" type="presParOf" srcId="{F0F1DB2E-D328-4FCC-B791-1253D089EF18}" destId="{64CAB49F-4A18-4D03-84F5-67AB4715B554}" srcOrd="0" destOrd="0" presId="urn:microsoft.com/office/officeart/2005/8/layout/chevron2"/>
    <dgm:cxn modelId="{6F846819-E2DC-45BC-B25D-6B46528AEF71}" type="presParOf" srcId="{F0F1DB2E-D328-4FCC-B791-1253D089EF18}" destId="{251D56FD-0A1F-4268-89DE-6E9C28E1D8D3}" srcOrd="1" destOrd="0" presId="urn:microsoft.com/office/officeart/2005/8/layout/chevron2"/>
    <dgm:cxn modelId="{8D0574DF-F763-442E-A722-8FF97F3A31E0}" type="presParOf" srcId="{A6FD2449-A1E3-401D-B06D-8687AB1DA0B6}" destId="{141F61A7-8405-474B-B1FF-1434BBB56534}" srcOrd="11" destOrd="0" presId="urn:microsoft.com/office/officeart/2005/8/layout/chevron2"/>
    <dgm:cxn modelId="{52132C95-84AF-407C-B982-EE8A5EAFEE8A}" type="presParOf" srcId="{A6FD2449-A1E3-401D-B06D-8687AB1DA0B6}" destId="{580E6508-FEA9-4FE0-858D-93FB5DD77A1F}" srcOrd="12" destOrd="0" presId="urn:microsoft.com/office/officeart/2005/8/layout/chevron2"/>
    <dgm:cxn modelId="{50C0D3D0-CEAE-4B01-9C28-F0A7AAA57FA7}" type="presParOf" srcId="{580E6508-FEA9-4FE0-858D-93FB5DD77A1F}" destId="{6CF08E75-2D2B-4972-9F93-57FDE270E51D}" srcOrd="0" destOrd="0" presId="urn:microsoft.com/office/officeart/2005/8/layout/chevron2"/>
    <dgm:cxn modelId="{2D3A5622-A68D-45A0-B1C8-28CE1C0738B4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3A9BA715-42A6-F342-A6BD-E95AE1ACD499}" type="presOf" srcId="{56C50C49-D3B8-4F3A-9E0E-614C65B23D82}" destId="{F384D6A7-7E66-421F-ABCD-698BDD3506D8}" srcOrd="0" destOrd="0" presId="urn:microsoft.com/office/officeart/2005/8/layout/chevron2"/>
    <dgm:cxn modelId="{10988150-379B-1A45-B91A-551C09ECC18D}" type="presOf" srcId="{6C4B1019-14C9-4B3E-A78D-1360DEABFAEA}" destId="{6A80F724-AE18-48B0-911A-28572A8C4124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E5B89DE2-1A80-A446-A33D-CA49DB0D3DB8}" type="presOf" srcId="{782A18A5-23A6-475F-8DC2-4D487BD3716F}" destId="{098F9AFA-9FD9-40F2-9E6E-24C8728E8A0B}" srcOrd="0" destOrd="0" presId="urn:microsoft.com/office/officeart/2005/8/layout/chevron2"/>
    <dgm:cxn modelId="{B50E839D-5CA2-534F-8C6D-D3DFBE88EDCB}" type="presParOf" srcId="{F384D6A7-7E66-421F-ABCD-698BDD3506D8}" destId="{918DABD0-C70C-4F0D-9BDC-F997FA4C4188}" srcOrd="0" destOrd="0" presId="urn:microsoft.com/office/officeart/2005/8/layout/chevron2"/>
    <dgm:cxn modelId="{B3B3F19B-189F-1648-B7C1-AEA1018A6B99}" type="presParOf" srcId="{918DABD0-C70C-4F0D-9BDC-F997FA4C4188}" destId="{098F9AFA-9FD9-40F2-9E6E-24C8728E8A0B}" srcOrd="0" destOrd="0" presId="urn:microsoft.com/office/officeart/2005/8/layout/chevron2"/>
    <dgm:cxn modelId="{7CDC22C9-1815-9D4C-8E11-383E7210D1F9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08FE830E-B3ED-A64B-926F-7D88AB1A23A8}" type="presOf" srcId="{F509A476-6E77-4452-828B-F008ED0B108D}" destId="{E3D05A2E-57AB-439B-A345-4324580D081D}" srcOrd="0" destOrd="0" presId="urn:microsoft.com/office/officeart/2005/8/layout/chevron2"/>
    <dgm:cxn modelId="{97A25633-2376-BA45-B2A2-216F3FE5909D}" type="presOf" srcId="{2E190814-425F-463D-B05C-3A00C92E4570}" destId="{455FE7F6-6F69-4282-860A-100879511B2D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1CEC103F-DA51-9443-8094-1137EC3B1542}" type="presOf" srcId="{1998ED2A-592A-4C1B-9951-F6641036A00B}" destId="{BD0A5E72-86C3-4FCF-A599-F5B9218CDE4F}" srcOrd="0" destOrd="0" presId="urn:microsoft.com/office/officeart/2005/8/layout/chevron2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122B1B66-FCD1-3442-BE5A-1CC18D928781}" type="presOf" srcId="{91CC03EC-0FEF-45F6-BDDE-506D5AB6BF89}" destId="{D39ED827-4F5E-4144-9CE0-ED3517218D50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77DEC84E-E2FF-184F-A2B6-30995ADA21D1}" type="presOf" srcId="{D3D951BE-D619-4919-BDFE-26DD3B295165}" destId="{101F5637-3D6F-476D-8AA5-FFC76A415505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E944154F-0C7A-364F-B2E4-D96C5B9DF355}" type="presOf" srcId="{B570D85D-501C-4DC2-A6DD-52C80C1755D4}" destId="{3C5D9C52-5F92-49A0-A5B6-E6D09C9B3AB5}" srcOrd="0" destOrd="0" presId="urn:microsoft.com/office/officeart/2005/8/layout/chevron2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8A14C183-77EC-B54F-AFD0-53D95FFA9DBF}" type="presOf" srcId="{863A119A-3F7A-4855-9ABF-FB53B24CF727}" destId="{92E460CB-B5B0-4158-A79B-61A9BECC2B91}" srcOrd="0" destOrd="0" presId="urn:microsoft.com/office/officeart/2005/8/layout/chevron2"/>
    <dgm:cxn modelId="{78F59593-874D-2E49-B7AA-3F7CE2C2F380}" type="presOf" srcId="{287A19E1-5C80-4E50-9A75-43A6FBE598D1}" destId="{CE202C2A-FC99-4F35-82C1-D26E09E6CB76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83A9759C-16D6-2741-A581-D1DDC807661D}" type="presOf" srcId="{025747E9-7A0A-40AE-AFE1-C355D07F9601}" destId="{5322E593-A3C7-4451-B8AF-717D704A29A3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0797A9AF-86BE-024D-A0C0-0049C460997A}" type="presOf" srcId="{907C9F53-5E41-4F39-A492-337F8AE9F045}" destId="{8FBFB9E2-185B-4BCA-B740-BED75275A128}" srcOrd="0" destOrd="0" presId="urn:microsoft.com/office/officeart/2005/8/layout/chevron2"/>
    <dgm:cxn modelId="{B38121B1-5270-FF45-BA63-80F81FB23B0C}" type="presOf" srcId="{C3B39D03-20ED-264F-91E4-040252FE8971}" destId="{E7C9D9B2-7924-B644-B787-8E88B581F0D5}" srcOrd="0" destOrd="0" presId="urn:microsoft.com/office/officeart/2005/8/layout/chevron2"/>
    <dgm:cxn modelId="{082C25B9-3700-044E-9871-E6039AEC4B59}" type="presOf" srcId="{C819012A-589B-D24F-A84B-36990A54CADE}" destId="{471DE35B-B08C-3546-B34C-96D9F1600410}" srcOrd="0" destOrd="0" presId="urn:microsoft.com/office/officeart/2005/8/layout/chevron2"/>
    <dgm:cxn modelId="{122C98BA-8E4E-7C48-8A22-78B97B2E28E3}" type="presOf" srcId="{E095AF7A-F3A0-4E85-8F70-0D8E693D3B46}" destId="{BB1F82E1-3786-4586-9D19-791C2C02D007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8B90D1C1-E361-0748-B4CD-041883140F62}" type="presOf" srcId="{39DE5594-FA26-4CBC-9B48-64EDCA78C567}" destId="{189A96AB-87DD-4959-BCFD-EB9795A46F2E}" srcOrd="0" destOrd="0" presId="urn:microsoft.com/office/officeart/2005/8/layout/chevron2"/>
    <dgm:cxn modelId="{C34F60CF-497C-E049-A86E-491A4530A8DD}" type="presOf" srcId="{94FC4CF3-2B99-4042-996C-3FF8CAC6863C}" destId="{1CC01DF0-3627-446E-8FC7-B632F08C62C2}" srcOrd="0" destOrd="0" presId="urn:microsoft.com/office/officeart/2005/8/layout/chevron2"/>
    <dgm:cxn modelId="{97B302D5-8AC5-D043-8D22-CCF2199BEE8E}" type="presOf" srcId="{8C1FDE08-4CB2-4B60-BB5F-BC81A4DACBB7}" destId="{3BAE3A21-5CFE-4962-9CD0-C5EE45E66236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D18100EC-B135-8349-A90E-468EF30F9D66}" type="presOf" srcId="{135E0DAD-4287-49C6-BE2A-306141DBCB89}" destId="{3195ECB3-41BF-45FA-A5D4-BE2144194D95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F7A0CA2F-F9AF-F447-82E5-B4297127506A}" type="presParOf" srcId="{1CC01DF0-3627-446E-8FC7-B632F08C62C2}" destId="{465EA60D-50D1-4AF0-870B-0CE3597B52D8}" srcOrd="0" destOrd="0" presId="urn:microsoft.com/office/officeart/2005/8/layout/chevron2"/>
    <dgm:cxn modelId="{DCAFD8E4-C42F-9149-BCF1-CC03A8E28888}" type="presParOf" srcId="{465EA60D-50D1-4AF0-870B-0CE3597B52D8}" destId="{3195ECB3-41BF-45FA-A5D4-BE2144194D95}" srcOrd="0" destOrd="0" presId="urn:microsoft.com/office/officeart/2005/8/layout/chevron2"/>
    <dgm:cxn modelId="{924662E2-D462-F145-8FF6-66E8C016F0AC}" type="presParOf" srcId="{465EA60D-50D1-4AF0-870B-0CE3597B52D8}" destId="{5322E593-A3C7-4451-B8AF-717D704A29A3}" srcOrd="1" destOrd="0" presId="urn:microsoft.com/office/officeart/2005/8/layout/chevron2"/>
    <dgm:cxn modelId="{C2059A16-879F-D548-BB30-B23BAD184B6C}" type="presParOf" srcId="{1CC01DF0-3627-446E-8FC7-B632F08C62C2}" destId="{D2FB1EC7-EABB-4F5E-9095-D8912323F369}" srcOrd="1" destOrd="0" presId="urn:microsoft.com/office/officeart/2005/8/layout/chevron2"/>
    <dgm:cxn modelId="{48AC33AE-B92B-5E4F-9648-91EEC3C09EE4}" type="presParOf" srcId="{1CC01DF0-3627-446E-8FC7-B632F08C62C2}" destId="{864BC548-CEFD-42D6-BAC2-4F964D555C04}" srcOrd="2" destOrd="0" presId="urn:microsoft.com/office/officeart/2005/8/layout/chevron2"/>
    <dgm:cxn modelId="{DE6BBED4-243C-1C4B-8270-22127ACEC0E3}" type="presParOf" srcId="{864BC548-CEFD-42D6-BAC2-4F964D555C04}" destId="{3C5D9C52-5F92-49A0-A5B6-E6D09C9B3AB5}" srcOrd="0" destOrd="0" presId="urn:microsoft.com/office/officeart/2005/8/layout/chevron2"/>
    <dgm:cxn modelId="{E5D51096-4C60-2745-92AA-CC14A4D0E006}" type="presParOf" srcId="{864BC548-CEFD-42D6-BAC2-4F964D555C04}" destId="{189A96AB-87DD-4959-BCFD-EB9795A46F2E}" srcOrd="1" destOrd="0" presId="urn:microsoft.com/office/officeart/2005/8/layout/chevron2"/>
    <dgm:cxn modelId="{154A2AB4-B163-8349-BCE9-ACD74CED7980}" type="presParOf" srcId="{1CC01DF0-3627-446E-8FC7-B632F08C62C2}" destId="{BEE29AAC-380C-4C2F-BBD9-951EE17FF2EC}" srcOrd="3" destOrd="0" presId="urn:microsoft.com/office/officeart/2005/8/layout/chevron2"/>
    <dgm:cxn modelId="{0F4A1CAA-B3B1-334E-A7E6-BFECD5F8DED9}" type="presParOf" srcId="{1CC01DF0-3627-446E-8FC7-B632F08C62C2}" destId="{541F4C73-F15E-4961-B4A1-5FD573149604}" srcOrd="4" destOrd="0" presId="urn:microsoft.com/office/officeart/2005/8/layout/chevron2"/>
    <dgm:cxn modelId="{6B1DEFB8-1716-C44D-BE90-EF4F12DC8412}" type="presParOf" srcId="{541F4C73-F15E-4961-B4A1-5FD573149604}" destId="{92E460CB-B5B0-4158-A79B-61A9BECC2B91}" srcOrd="0" destOrd="0" presId="urn:microsoft.com/office/officeart/2005/8/layout/chevron2"/>
    <dgm:cxn modelId="{CF157B33-4E70-8443-94F7-26C358F6EBFE}" type="presParOf" srcId="{541F4C73-F15E-4961-B4A1-5FD573149604}" destId="{E3D05A2E-57AB-439B-A345-4324580D081D}" srcOrd="1" destOrd="0" presId="urn:microsoft.com/office/officeart/2005/8/layout/chevron2"/>
    <dgm:cxn modelId="{23438A6E-CC47-4F40-9500-FE5D983093D8}" type="presParOf" srcId="{1CC01DF0-3627-446E-8FC7-B632F08C62C2}" destId="{8C408C2A-2824-4B80-BD51-012AF974F7AC}" srcOrd="5" destOrd="0" presId="urn:microsoft.com/office/officeart/2005/8/layout/chevron2"/>
    <dgm:cxn modelId="{4720196D-B649-224C-9982-CC79DDC21D74}" type="presParOf" srcId="{1CC01DF0-3627-446E-8FC7-B632F08C62C2}" destId="{8712D057-A88F-4EDF-B0B1-944DF9D7867A}" srcOrd="6" destOrd="0" presId="urn:microsoft.com/office/officeart/2005/8/layout/chevron2"/>
    <dgm:cxn modelId="{11D15BE4-34AE-FB4F-91C6-2E26B179EBFB}" type="presParOf" srcId="{8712D057-A88F-4EDF-B0B1-944DF9D7867A}" destId="{D39ED827-4F5E-4144-9CE0-ED3517218D50}" srcOrd="0" destOrd="0" presId="urn:microsoft.com/office/officeart/2005/8/layout/chevron2"/>
    <dgm:cxn modelId="{0B92941E-8DED-8344-B759-DAC137E41905}" type="presParOf" srcId="{8712D057-A88F-4EDF-B0B1-944DF9D7867A}" destId="{455FE7F6-6F69-4282-860A-100879511B2D}" srcOrd="1" destOrd="0" presId="urn:microsoft.com/office/officeart/2005/8/layout/chevron2"/>
    <dgm:cxn modelId="{0076F560-63AA-9F4F-BE79-76BB91851B0C}" type="presParOf" srcId="{1CC01DF0-3627-446E-8FC7-B632F08C62C2}" destId="{CAFC48B7-2EFC-4C75-8815-A9FD2738102B}" srcOrd="7" destOrd="0" presId="urn:microsoft.com/office/officeart/2005/8/layout/chevron2"/>
    <dgm:cxn modelId="{C1617E2D-E778-FF4C-9037-02E3521FAD9B}" type="presParOf" srcId="{1CC01DF0-3627-446E-8FC7-B632F08C62C2}" destId="{C807798E-9C4E-2747-AF6B-D731C025A0C4}" srcOrd="8" destOrd="0" presId="urn:microsoft.com/office/officeart/2005/8/layout/chevron2"/>
    <dgm:cxn modelId="{530427BE-3699-8244-9E62-1366737E5E04}" type="presParOf" srcId="{C807798E-9C4E-2747-AF6B-D731C025A0C4}" destId="{471DE35B-B08C-3546-B34C-96D9F1600410}" srcOrd="0" destOrd="0" presId="urn:microsoft.com/office/officeart/2005/8/layout/chevron2"/>
    <dgm:cxn modelId="{8D87C5FE-5D7D-FC42-A592-01B6E593965D}" type="presParOf" srcId="{C807798E-9C4E-2747-AF6B-D731C025A0C4}" destId="{E7C9D9B2-7924-B644-B787-8E88B581F0D5}" srcOrd="1" destOrd="0" presId="urn:microsoft.com/office/officeart/2005/8/layout/chevron2"/>
    <dgm:cxn modelId="{3E765C0E-685E-DA4E-A31D-CB70F279CC1F}" type="presParOf" srcId="{1CC01DF0-3627-446E-8FC7-B632F08C62C2}" destId="{9B34B099-485E-5E4B-8086-EDF2F2E31815}" srcOrd="9" destOrd="0" presId="urn:microsoft.com/office/officeart/2005/8/layout/chevron2"/>
    <dgm:cxn modelId="{1F81FAA4-A87E-DB44-9672-7FF2B749DE66}" type="presParOf" srcId="{1CC01DF0-3627-446E-8FC7-B632F08C62C2}" destId="{95D91A49-FF9A-42BE-BD6A-0A2C29A04B6D}" srcOrd="10" destOrd="0" presId="urn:microsoft.com/office/officeart/2005/8/layout/chevron2"/>
    <dgm:cxn modelId="{EC71DEB4-C945-6341-96E7-24A6B5AE483F}" type="presParOf" srcId="{95D91A49-FF9A-42BE-BD6A-0A2C29A04B6D}" destId="{3BAE3A21-5CFE-4962-9CD0-C5EE45E66236}" srcOrd="0" destOrd="0" presId="urn:microsoft.com/office/officeart/2005/8/layout/chevron2"/>
    <dgm:cxn modelId="{DE43B777-34D6-FB44-BE29-1C62FC67FC99}" type="presParOf" srcId="{95D91A49-FF9A-42BE-BD6A-0A2C29A04B6D}" destId="{BD0A5E72-86C3-4FCF-A599-F5B9218CDE4F}" srcOrd="1" destOrd="0" presId="urn:microsoft.com/office/officeart/2005/8/layout/chevron2"/>
    <dgm:cxn modelId="{29A571C8-4E77-D648-A8C5-B042C432A3B8}" type="presParOf" srcId="{1CC01DF0-3627-446E-8FC7-B632F08C62C2}" destId="{24E02AF2-49B4-419A-8680-8EE476655BEC}" srcOrd="11" destOrd="0" presId="urn:microsoft.com/office/officeart/2005/8/layout/chevron2"/>
    <dgm:cxn modelId="{8CBD111C-92FD-8941-97C6-F86F0739717E}" type="presParOf" srcId="{1CC01DF0-3627-446E-8FC7-B632F08C62C2}" destId="{9D367BB3-8650-4A1D-9445-3100B58F86AA}" srcOrd="12" destOrd="0" presId="urn:microsoft.com/office/officeart/2005/8/layout/chevron2"/>
    <dgm:cxn modelId="{DB1A453E-F158-1C49-BCFC-EB4F889EF00E}" type="presParOf" srcId="{9D367BB3-8650-4A1D-9445-3100B58F86AA}" destId="{8FBFB9E2-185B-4BCA-B740-BED75275A128}" srcOrd="0" destOrd="0" presId="urn:microsoft.com/office/officeart/2005/8/layout/chevron2"/>
    <dgm:cxn modelId="{290C0FAB-5E2C-DC43-946C-FF241D4EB73B}" type="presParOf" srcId="{9D367BB3-8650-4A1D-9445-3100B58F86AA}" destId="{CE202C2A-FC99-4F35-82C1-D26E09E6CB76}" srcOrd="1" destOrd="0" presId="urn:microsoft.com/office/officeart/2005/8/layout/chevron2"/>
    <dgm:cxn modelId="{7A7D1937-1B79-B545-B77C-5C770304C419}" type="presParOf" srcId="{1CC01DF0-3627-446E-8FC7-B632F08C62C2}" destId="{C292CCB3-F6BE-491D-80E8-4D8427D338C2}" srcOrd="13" destOrd="0" presId="urn:microsoft.com/office/officeart/2005/8/layout/chevron2"/>
    <dgm:cxn modelId="{2396F60C-B54F-824D-999D-0C21A593BBD6}" type="presParOf" srcId="{1CC01DF0-3627-446E-8FC7-B632F08C62C2}" destId="{B03C5804-57AB-4EC3-B1A3-3E28C6DADB60}" srcOrd="14" destOrd="0" presId="urn:microsoft.com/office/officeart/2005/8/layout/chevron2"/>
    <dgm:cxn modelId="{0C4B196E-F9F7-6340-9164-AC3D55CF170C}" type="presParOf" srcId="{B03C5804-57AB-4EC3-B1A3-3E28C6DADB60}" destId="{101F5637-3D6F-476D-8AA5-FFC76A415505}" srcOrd="0" destOrd="0" presId="urn:microsoft.com/office/officeart/2005/8/layout/chevron2"/>
    <dgm:cxn modelId="{AC322AD9-1641-8B4E-B6A9-5339FDE3E664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3184FF21-300F-3C47-B1B5-DB8F5B2FC97F}" type="presOf" srcId="{782A18A5-23A6-475F-8DC2-4D487BD3716F}" destId="{098F9AFA-9FD9-40F2-9E6E-24C8728E8A0B}" srcOrd="0" destOrd="0" presId="urn:microsoft.com/office/officeart/2005/8/layout/chevron2"/>
    <dgm:cxn modelId="{757BDA64-88F4-B247-AAD6-7BED4D96642B}" type="presOf" srcId="{6C4B1019-14C9-4B3E-A78D-1360DEABFAEA}" destId="{6A80F724-AE18-48B0-911A-28572A8C4124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CDC612BC-1F85-8240-936F-1ED1A4EB1445}" type="presOf" srcId="{56C50C49-D3B8-4F3A-9E0E-614C65B23D82}" destId="{F384D6A7-7E66-421F-ABCD-698BDD3506D8}" srcOrd="0" destOrd="0" presId="urn:microsoft.com/office/officeart/2005/8/layout/chevron2"/>
    <dgm:cxn modelId="{46AFB831-CD57-4540-8A33-FBC5CC4EB7C5}" type="presParOf" srcId="{F384D6A7-7E66-421F-ABCD-698BDD3506D8}" destId="{918DABD0-C70C-4F0D-9BDC-F997FA4C4188}" srcOrd="0" destOrd="0" presId="urn:microsoft.com/office/officeart/2005/8/layout/chevron2"/>
    <dgm:cxn modelId="{1F409AFB-C8FA-DD45-83BC-537D0B5B7764}" type="presParOf" srcId="{918DABD0-C70C-4F0D-9BDC-F997FA4C4188}" destId="{098F9AFA-9FD9-40F2-9E6E-24C8728E8A0B}" srcOrd="0" destOrd="0" presId="urn:microsoft.com/office/officeart/2005/8/layout/chevron2"/>
    <dgm:cxn modelId="{2F96EA6E-EFCF-664B-9D92-1784A0DCDCFA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rgbClr val="FCD5B5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de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EB42A701-458F-3B47-A0E8-D5F7E06BF2F5}" type="presOf" srcId="{39DE5594-FA26-4CBC-9B48-64EDCA78C567}" destId="{189A96AB-87DD-4959-BCFD-EB9795A46F2E}" srcOrd="0" destOrd="0" presId="urn:microsoft.com/office/officeart/2005/8/layout/chevron2"/>
    <dgm:cxn modelId="{2AF5E507-5146-0242-B388-3AC4A4050CAF}" type="presOf" srcId="{E095AF7A-F3A0-4E85-8F70-0D8E693D3B46}" destId="{BB1F82E1-3786-4586-9D19-791C2C02D007}" srcOrd="0" destOrd="0" presId="urn:microsoft.com/office/officeart/2005/8/layout/chevron2"/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E504C81E-ACE1-0842-99EF-7C405099D8B0}" type="presOf" srcId="{287A19E1-5C80-4E50-9A75-43A6FBE598D1}" destId="{CE202C2A-FC99-4F35-82C1-D26E09E6CB76}" srcOrd="0" destOrd="0" presId="urn:microsoft.com/office/officeart/2005/8/layout/chevron2"/>
    <dgm:cxn modelId="{F41D3129-249A-3B4F-B25A-66FA86D52FFA}" type="presOf" srcId="{91CC03EC-0FEF-45F6-BDDE-506D5AB6BF89}" destId="{D39ED827-4F5E-4144-9CE0-ED3517218D50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77106342-144F-7B46-BBCC-B08D71065E4B}" type="presOf" srcId="{C3B39D03-20ED-264F-91E4-040252FE8971}" destId="{E7C9D9B2-7924-B644-B787-8E88B581F0D5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A39CE84B-29E5-B145-A2CD-905865D0A828}" type="presOf" srcId="{C819012A-589B-D24F-A84B-36990A54CADE}" destId="{471DE35B-B08C-3546-B34C-96D9F1600410}" srcOrd="0" destOrd="0" presId="urn:microsoft.com/office/officeart/2005/8/layout/chevron2"/>
    <dgm:cxn modelId="{761B866D-2125-A246-A3B4-24D64B115155}" type="presOf" srcId="{2E190814-425F-463D-B05C-3A00C92E4570}" destId="{455FE7F6-6F69-4282-860A-100879511B2D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A0CCC489-3695-724E-9FE3-D41044453CBC}" type="presOf" srcId="{025747E9-7A0A-40AE-AFE1-C355D07F9601}" destId="{5322E593-A3C7-4451-B8AF-717D704A29A3}" srcOrd="0" destOrd="0" presId="urn:microsoft.com/office/officeart/2005/8/layout/chevron2"/>
    <dgm:cxn modelId="{BDBECA96-520E-1A4E-9844-0AFE02DCF33E}" type="presOf" srcId="{D3D951BE-D619-4919-BDFE-26DD3B295165}" destId="{101F5637-3D6F-476D-8AA5-FFC76A415505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7D5915A2-FE87-F740-B72A-CED1B0CA02C7}" type="presOf" srcId="{135E0DAD-4287-49C6-BE2A-306141DBCB89}" destId="{3195ECB3-41BF-45FA-A5D4-BE2144194D95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15DB1DA9-D63F-314B-A9EE-3870E5588BDD}" type="presOf" srcId="{1998ED2A-592A-4C1B-9951-F6641036A00B}" destId="{BD0A5E72-86C3-4FCF-A599-F5B9218CDE4F}" srcOrd="0" destOrd="0" presId="urn:microsoft.com/office/officeart/2005/8/layout/chevron2"/>
    <dgm:cxn modelId="{4E853FB0-1854-BE4C-9514-C96414DF8700}" type="presOf" srcId="{863A119A-3F7A-4855-9ABF-FB53B24CF727}" destId="{92E460CB-B5B0-4158-A79B-61A9BECC2B91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A502AECB-A321-F34F-AE57-EE4D01CB6774}" type="presOf" srcId="{B570D85D-501C-4DC2-A6DD-52C80C1755D4}" destId="{3C5D9C52-5F92-49A0-A5B6-E6D09C9B3AB5}" srcOrd="0" destOrd="0" presId="urn:microsoft.com/office/officeart/2005/8/layout/chevron2"/>
    <dgm:cxn modelId="{9C3260D7-D786-6446-8575-432BCA232EEB}" type="presOf" srcId="{907C9F53-5E41-4F39-A492-337F8AE9F045}" destId="{8FBFB9E2-185B-4BCA-B740-BED75275A128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35ECA4E3-E99C-A744-8336-9B5FC4641AA9}" type="presOf" srcId="{F509A476-6E77-4452-828B-F008ED0B108D}" destId="{E3D05A2E-57AB-439B-A345-4324580D081D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E21878F2-7604-3D4F-808B-054DD8D99BFC}" type="presOf" srcId="{94FC4CF3-2B99-4042-996C-3FF8CAC6863C}" destId="{1CC01DF0-3627-446E-8FC7-B632F08C62C2}" srcOrd="0" destOrd="0" presId="urn:microsoft.com/office/officeart/2005/8/layout/chevron2"/>
    <dgm:cxn modelId="{519A02F3-99BE-3442-B8E1-D160661B6B6D}" type="presOf" srcId="{8C1FDE08-4CB2-4B60-BB5F-BC81A4DACBB7}" destId="{3BAE3A21-5CFE-4962-9CD0-C5EE45E66236}" srcOrd="0" destOrd="0" presId="urn:microsoft.com/office/officeart/2005/8/layout/chevron2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5206EA02-DD1F-B94A-9E3C-B9554C6E2469}" type="presParOf" srcId="{1CC01DF0-3627-446E-8FC7-B632F08C62C2}" destId="{465EA60D-50D1-4AF0-870B-0CE3597B52D8}" srcOrd="0" destOrd="0" presId="urn:microsoft.com/office/officeart/2005/8/layout/chevron2"/>
    <dgm:cxn modelId="{471E663A-678C-894C-B751-EFA74096BA9C}" type="presParOf" srcId="{465EA60D-50D1-4AF0-870B-0CE3597B52D8}" destId="{3195ECB3-41BF-45FA-A5D4-BE2144194D95}" srcOrd="0" destOrd="0" presId="urn:microsoft.com/office/officeart/2005/8/layout/chevron2"/>
    <dgm:cxn modelId="{1FA8E677-7B47-4D48-BF7A-2F8A055F7546}" type="presParOf" srcId="{465EA60D-50D1-4AF0-870B-0CE3597B52D8}" destId="{5322E593-A3C7-4451-B8AF-717D704A29A3}" srcOrd="1" destOrd="0" presId="urn:microsoft.com/office/officeart/2005/8/layout/chevron2"/>
    <dgm:cxn modelId="{53F6CBF2-C0E0-4642-90C3-D2B8ECBDB9F9}" type="presParOf" srcId="{1CC01DF0-3627-446E-8FC7-B632F08C62C2}" destId="{D2FB1EC7-EABB-4F5E-9095-D8912323F369}" srcOrd="1" destOrd="0" presId="urn:microsoft.com/office/officeart/2005/8/layout/chevron2"/>
    <dgm:cxn modelId="{6691A98E-80E4-D144-B082-5170FD5136AE}" type="presParOf" srcId="{1CC01DF0-3627-446E-8FC7-B632F08C62C2}" destId="{864BC548-CEFD-42D6-BAC2-4F964D555C04}" srcOrd="2" destOrd="0" presId="urn:microsoft.com/office/officeart/2005/8/layout/chevron2"/>
    <dgm:cxn modelId="{C2051CD5-3FA9-8149-92DF-677AE0B23D6C}" type="presParOf" srcId="{864BC548-CEFD-42D6-BAC2-4F964D555C04}" destId="{3C5D9C52-5F92-49A0-A5B6-E6D09C9B3AB5}" srcOrd="0" destOrd="0" presId="urn:microsoft.com/office/officeart/2005/8/layout/chevron2"/>
    <dgm:cxn modelId="{C08A494E-A4BD-B646-A0C5-3E75566D31E6}" type="presParOf" srcId="{864BC548-CEFD-42D6-BAC2-4F964D555C04}" destId="{189A96AB-87DD-4959-BCFD-EB9795A46F2E}" srcOrd="1" destOrd="0" presId="urn:microsoft.com/office/officeart/2005/8/layout/chevron2"/>
    <dgm:cxn modelId="{DDD5C9F6-A5A5-FD4A-9730-B54EFD387A77}" type="presParOf" srcId="{1CC01DF0-3627-446E-8FC7-B632F08C62C2}" destId="{BEE29AAC-380C-4C2F-BBD9-951EE17FF2EC}" srcOrd="3" destOrd="0" presId="urn:microsoft.com/office/officeart/2005/8/layout/chevron2"/>
    <dgm:cxn modelId="{0E371FA0-F7CF-D642-814B-594DBBE11DDB}" type="presParOf" srcId="{1CC01DF0-3627-446E-8FC7-B632F08C62C2}" destId="{541F4C73-F15E-4961-B4A1-5FD573149604}" srcOrd="4" destOrd="0" presId="urn:microsoft.com/office/officeart/2005/8/layout/chevron2"/>
    <dgm:cxn modelId="{A0C6D965-5C04-D344-8D97-02BC2F2A04C2}" type="presParOf" srcId="{541F4C73-F15E-4961-B4A1-5FD573149604}" destId="{92E460CB-B5B0-4158-A79B-61A9BECC2B91}" srcOrd="0" destOrd="0" presId="urn:microsoft.com/office/officeart/2005/8/layout/chevron2"/>
    <dgm:cxn modelId="{4218F53E-DE91-BD44-8C7F-BF890C33C206}" type="presParOf" srcId="{541F4C73-F15E-4961-B4A1-5FD573149604}" destId="{E3D05A2E-57AB-439B-A345-4324580D081D}" srcOrd="1" destOrd="0" presId="urn:microsoft.com/office/officeart/2005/8/layout/chevron2"/>
    <dgm:cxn modelId="{2CF262BF-02A6-A340-831A-6C3AE9CF31CF}" type="presParOf" srcId="{1CC01DF0-3627-446E-8FC7-B632F08C62C2}" destId="{8C408C2A-2824-4B80-BD51-012AF974F7AC}" srcOrd="5" destOrd="0" presId="urn:microsoft.com/office/officeart/2005/8/layout/chevron2"/>
    <dgm:cxn modelId="{48E95174-CF19-8747-87AD-A59529B7E772}" type="presParOf" srcId="{1CC01DF0-3627-446E-8FC7-B632F08C62C2}" destId="{8712D057-A88F-4EDF-B0B1-944DF9D7867A}" srcOrd="6" destOrd="0" presId="urn:microsoft.com/office/officeart/2005/8/layout/chevron2"/>
    <dgm:cxn modelId="{9E6970D2-F01E-DE4B-AD38-83923900785E}" type="presParOf" srcId="{8712D057-A88F-4EDF-B0B1-944DF9D7867A}" destId="{D39ED827-4F5E-4144-9CE0-ED3517218D50}" srcOrd="0" destOrd="0" presId="urn:microsoft.com/office/officeart/2005/8/layout/chevron2"/>
    <dgm:cxn modelId="{3005DE6C-E37E-824F-80E5-6A43182A1739}" type="presParOf" srcId="{8712D057-A88F-4EDF-B0B1-944DF9D7867A}" destId="{455FE7F6-6F69-4282-860A-100879511B2D}" srcOrd="1" destOrd="0" presId="urn:microsoft.com/office/officeart/2005/8/layout/chevron2"/>
    <dgm:cxn modelId="{43D7EBF5-16B2-834B-A715-9169CE25674A}" type="presParOf" srcId="{1CC01DF0-3627-446E-8FC7-B632F08C62C2}" destId="{CAFC48B7-2EFC-4C75-8815-A9FD2738102B}" srcOrd="7" destOrd="0" presId="urn:microsoft.com/office/officeart/2005/8/layout/chevron2"/>
    <dgm:cxn modelId="{23A78403-AA5F-0D47-98B4-1964A7E80630}" type="presParOf" srcId="{1CC01DF0-3627-446E-8FC7-B632F08C62C2}" destId="{C807798E-9C4E-2747-AF6B-D731C025A0C4}" srcOrd="8" destOrd="0" presId="urn:microsoft.com/office/officeart/2005/8/layout/chevron2"/>
    <dgm:cxn modelId="{A4AC56A2-2B59-1B48-A873-7B090405E17A}" type="presParOf" srcId="{C807798E-9C4E-2747-AF6B-D731C025A0C4}" destId="{471DE35B-B08C-3546-B34C-96D9F1600410}" srcOrd="0" destOrd="0" presId="urn:microsoft.com/office/officeart/2005/8/layout/chevron2"/>
    <dgm:cxn modelId="{935872FD-8064-B34F-93AF-83A3C15BCC68}" type="presParOf" srcId="{C807798E-9C4E-2747-AF6B-D731C025A0C4}" destId="{E7C9D9B2-7924-B644-B787-8E88B581F0D5}" srcOrd="1" destOrd="0" presId="urn:microsoft.com/office/officeart/2005/8/layout/chevron2"/>
    <dgm:cxn modelId="{CCBB17B0-6BEC-DB4A-A953-D2A3B9FCC53E}" type="presParOf" srcId="{1CC01DF0-3627-446E-8FC7-B632F08C62C2}" destId="{9B34B099-485E-5E4B-8086-EDF2F2E31815}" srcOrd="9" destOrd="0" presId="urn:microsoft.com/office/officeart/2005/8/layout/chevron2"/>
    <dgm:cxn modelId="{766C497C-4A9E-3944-8ACA-CA487CF3D802}" type="presParOf" srcId="{1CC01DF0-3627-446E-8FC7-B632F08C62C2}" destId="{95D91A49-FF9A-42BE-BD6A-0A2C29A04B6D}" srcOrd="10" destOrd="0" presId="urn:microsoft.com/office/officeart/2005/8/layout/chevron2"/>
    <dgm:cxn modelId="{F07CEA3B-BB62-074D-BB35-B888783E5443}" type="presParOf" srcId="{95D91A49-FF9A-42BE-BD6A-0A2C29A04B6D}" destId="{3BAE3A21-5CFE-4962-9CD0-C5EE45E66236}" srcOrd="0" destOrd="0" presId="urn:microsoft.com/office/officeart/2005/8/layout/chevron2"/>
    <dgm:cxn modelId="{D7A82D83-A9FF-454D-8ABF-88BDDAC18601}" type="presParOf" srcId="{95D91A49-FF9A-42BE-BD6A-0A2C29A04B6D}" destId="{BD0A5E72-86C3-4FCF-A599-F5B9218CDE4F}" srcOrd="1" destOrd="0" presId="urn:microsoft.com/office/officeart/2005/8/layout/chevron2"/>
    <dgm:cxn modelId="{6725C73F-AF0C-FC4F-BF85-744B6B2C7A43}" type="presParOf" srcId="{1CC01DF0-3627-446E-8FC7-B632F08C62C2}" destId="{24E02AF2-49B4-419A-8680-8EE476655BEC}" srcOrd="11" destOrd="0" presId="urn:microsoft.com/office/officeart/2005/8/layout/chevron2"/>
    <dgm:cxn modelId="{ED6ECA65-0F4B-FE42-A03F-DD648E0E3F3E}" type="presParOf" srcId="{1CC01DF0-3627-446E-8FC7-B632F08C62C2}" destId="{9D367BB3-8650-4A1D-9445-3100B58F86AA}" srcOrd="12" destOrd="0" presId="urn:microsoft.com/office/officeart/2005/8/layout/chevron2"/>
    <dgm:cxn modelId="{9D616894-7B54-9D4E-AD81-37A1135AF0D6}" type="presParOf" srcId="{9D367BB3-8650-4A1D-9445-3100B58F86AA}" destId="{8FBFB9E2-185B-4BCA-B740-BED75275A128}" srcOrd="0" destOrd="0" presId="urn:microsoft.com/office/officeart/2005/8/layout/chevron2"/>
    <dgm:cxn modelId="{F34188A7-37B2-BD4A-BD1C-2A6C5E2D6A48}" type="presParOf" srcId="{9D367BB3-8650-4A1D-9445-3100B58F86AA}" destId="{CE202C2A-FC99-4F35-82C1-D26E09E6CB76}" srcOrd="1" destOrd="0" presId="urn:microsoft.com/office/officeart/2005/8/layout/chevron2"/>
    <dgm:cxn modelId="{56030A0F-E696-484A-B878-58F1C145EAB0}" type="presParOf" srcId="{1CC01DF0-3627-446E-8FC7-B632F08C62C2}" destId="{C292CCB3-F6BE-491D-80E8-4D8427D338C2}" srcOrd="13" destOrd="0" presId="urn:microsoft.com/office/officeart/2005/8/layout/chevron2"/>
    <dgm:cxn modelId="{0B33529D-EFD3-6D4B-966C-E2AD1F6C8D99}" type="presParOf" srcId="{1CC01DF0-3627-446E-8FC7-B632F08C62C2}" destId="{B03C5804-57AB-4EC3-B1A3-3E28C6DADB60}" srcOrd="14" destOrd="0" presId="urn:microsoft.com/office/officeart/2005/8/layout/chevron2"/>
    <dgm:cxn modelId="{1DA90F0A-8151-A143-8E96-F5F078F549DD}" type="presParOf" srcId="{B03C5804-57AB-4EC3-B1A3-3E28C6DADB60}" destId="{101F5637-3D6F-476D-8AA5-FFC76A415505}" srcOrd="0" destOrd="0" presId="urn:microsoft.com/office/officeart/2005/8/layout/chevron2"/>
    <dgm:cxn modelId="{18711D17-B472-B24E-8D12-B137D3AF3C64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AE00700B-D298-2644-8010-E2CE9D122556}" type="presOf" srcId="{6C4B1019-14C9-4B3E-A78D-1360DEABFAEA}" destId="{6A80F724-AE18-48B0-911A-28572A8C4124}" srcOrd="0" destOrd="0" presId="urn:microsoft.com/office/officeart/2005/8/layout/chevron2"/>
    <dgm:cxn modelId="{C396ED0D-F19B-264B-82A8-052BA21AF77F}" type="presOf" srcId="{782A18A5-23A6-475F-8DC2-4D487BD3716F}" destId="{098F9AFA-9FD9-40F2-9E6E-24C8728E8A0B}" srcOrd="0" destOrd="0" presId="urn:microsoft.com/office/officeart/2005/8/layout/chevron2"/>
    <dgm:cxn modelId="{1BD5D09E-49B5-9549-87DA-7A1B7B9D0330}" type="presOf" srcId="{56C50C49-D3B8-4F3A-9E0E-614C65B23D82}" destId="{F384D6A7-7E66-421F-ABCD-698BDD3506D8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AFA883F2-EFF5-F54D-A9F8-ADAAC2249FEC}" type="presParOf" srcId="{F384D6A7-7E66-421F-ABCD-698BDD3506D8}" destId="{918DABD0-C70C-4F0D-9BDC-F997FA4C4188}" srcOrd="0" destOrd="0" presId="urn:microsoft.com/office/officeart/2005/8/layout/chevron2"/>
    <dgm:cxn modelId="{84F28816-C54A-4448-A0AF-4EF98018E521}" type="presParOf" srcId="{918DABD0-C70C-4F0D-9BDC-F997FA4C4188}" destId="{098F9AFA-9FD9-40F2-9E6E-24C8728E8A0B}" srcOrd="0" destOrd="0" presId="urn:microsoft.com/office/officeart/2005/8/layout/chevron2"/>
    <dgm:cxn modelId="{9CEF5A95-0AA2-7C44-B57F-5A4DDAD53513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 (32 talleres de PA)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de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5B02E50F-B73F-B94D-9F4C-E3451E2C18E1}" type="presOf" srcId="{B570D85D-501C-4DC2-A6DD-52C80C1755D4}" destId="{3C5D9C52-5F92-49A0-A5B6-E6D09C9B3AB5}" srcOrd="0" destOrd="0" presId="urn:microsoft.com/office/officeart/2005/8/layout/chevron2"/>
    <dgm:cxn modelId="{4C060722-9082-A646-AB21-75F8A06C2874}" type="presOf" srcId="{91CC03EC-0FEF-45F6-BDDE-506D5AB6BF89}" destId="{D39ED827-4F5E-4144-9CE0-ED3517218D50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5E1EFB42-B0B2-F143-AA4B-B3AE37C54802}" type="presOf" srcId="{907C9F53-5E41-4F39-A492-337F8AE9F045}" destId="{8FBFB9E2-185B-4BCA-B740-BED75275A128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5F6BE34C-E8AA-044E-AAEA-56C64665083C}" type="presOf" srcId="{C819012A-589B-D24F-A84B-36990A54CADE}" destId="{471DE35B-B08C-3546-B34C-96D9F1600410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4CD08272-4667-024A-BFF4-468627D9DD65}" type="presOf" srcId="{94FC4CF3-2B99-4042-996C-3FF8CAC6863C}" destId="{1CC01DF0-3627-446E-8FC7-B632F08C62C2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4E197382-9F90-FC49-8D88-00849C8DCD06}" type="presOf" srcId="{E095AF7A-F3A0-4E85-8F70-0D8E693D3B46}" destId="{BB1F82E1-3786-4586-9D19-791C2C02D007}" srcOrd="0" destOrd="0" presId="urn:microsoft.com/office/officeart/2005/8/layout/chevron2"/>
    <dgm:cxn modelId="{5DE7F984-F2EA-544C-B972-1033033BA309}" type="presOf" srcId="{1998ED2A-592A-4C1B-9951-F6641036A00B}" destId="{BD0A5E72-86C3-4FCF-A599-F5B9218CDE4F}" srcOrd="0" destOrd="0" presId="urn:microsoft.com/office/officeart/2005/8/layout/chevron2"/>
    <dgm:cxn modelId="{941D6492-4804-FA41-AF1F-B58B0D8003AC}" type="presOf" srcId="{025747E9-7A0A-40AE-AFE1-C355D07F9601}" destId="{5322E593-A3C7-4451-B8AF-717D704A29A3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04CF8399-CEDE-2C47-A5EB-E7B434B16F28}" type="presOf" srcId="{C3B39D03-20ED-264F-91E4-040252FE8971}" destId="{E7C9D9B2-7924-B644-B787-8E88B581F0D5}" srcOrd="0" destOrd="0" presId="urn:microsoft.com/office/officeart/2005/8/layout/chevron2"/>
    <dgm:cxn modelId="{467DD79C-EE29-9142-9FF6-235F9A9BDD00}" type="presOf" srcId="{F509A476-6E77-4452-828B-F008ED0B108D}" destId="{E3D05A2E-57AB-439B-A345-4324580D081D}" srcOrd="0" destOrd="0" presId="urn:microsoft.com/office/officeart/2005/8/layout/chevron2"/>
    <dgm:cxn modelId="{CCDCE59C-6F93-2949-B3A5-36DC3976D35B}" type="presOf" srcId="{39DE5594-FA26-4CBC-9B48-64EDCA78C567}" destId="{189A96AB-87DD-4959-BCFD-EB9795A46F2E}" srcOrd="0" destOrd="0" presId="urn:microsoft.com/office/officeart/2005/8/layout/chevron2"/>
    <dgm:cxn modelId="{E1C2F3A1-C7DB-3D44-A8E4-A0A33E0F9EF4}" type="presOf" srcId="{863A119A-3F7A-4855-9ABF-FB53B24CF727}" destId="{92E460CB-B5B0-4158-A79B-61A9BECC2B91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4AE64AAD-3FF5-D849-92CC-194BB48A9ECA}" type="presOf" srcId="{2E190814-425F-463D-B05C-3A00C92E4570}" destId="{455FE7F6-6F69-4282-860A-100879511B2D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7B5F42C2-14E7-B64E-BA71-B62C6201C758}" type="presOf" srcId="{135E0DAD-4287-49C6-BE2A-306141DBCB89}" destId="{3195ECB3-41BF-45FA-A5D4-BE2144194D95}" srcOrd="0" destOrd="0" presId="urn:microsoft.com/office/officeart/2005/8/layout/chevron2"/>
    <dgm:cxn modelId="{05F7A4CD-A7D2-074F-BBB8-4AA7A203B1A8}" type="presOf" srcId="{287A19E1-5C80-4E50-9A75-43A6FBE598D1}" destId="{CE202C2A-FC99-4F35-82C1-D26E09E6CB76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6E6523EE-F40F-F045-8187-3731A22A281F}" type="presOf" srcId="{D3D951BE-D619-4919-BDFE-26DD3B295165}" destId="{101F5637-3D6F-476D-8AA5-FFC76A415505}" srcOrd="0" destOrd="0" presId="urn:microsoft.com/office/officeart/2005/8/layout/chevron2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FACE6AF6-D9B5-7741-B928-20B20B4CA114}" type="presOf" srcId="{8C1FDE08-4CB2-4B60-BB5F-BC81A4DACBB7}" destId="{3BAE3A21-5CFE-4962-9CD0-C5EE45E66236}" srcOrd="0" destOrd="0" presId="urn:microsoft.com/office/officeart/2005/8/layout/chevron2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FFA4EBD3-CD8B-7742-BEE8-850874DB99B5}" type="presParOf" srcId="{1CC01DF0-3627-446E-8FC7-B632F08C62C2}" destId="{465EA60D-50D1-4AF0-870B-0CE3597B52D8}" srcOrd="0" destOrd="0" presId="urn:microsoft.com/office/officeart/2005/8/layout/chevron2"/>
    <dgm:cxn modelId="{226348D8-55E4-534A-BF49-AA9860002187}" type="presParOf" srcId="{465EA60D-50D1-4AF0-870B-0CE3597B52D8}" destId="{3195ECB3-41BF-45FA-A5D4-BE2144194D95}" srcOrd="0" destOrd="0" presId="urn:microsoft.com/office/officeart/2005/8/layout/chevron2"/>
    <dgm:cxn modelId="{4574B98D-5D09-814D-AAAB-A6B987C85CCE}" type="presParOf" srcId="{465EA60D-50D1-4AF0-870B-0CE3597B52D8}" destId="{5322E593-A3C7-4451-B8AF-717D704A29A3}" srcOrd="1" destOrd="0" presId="urn:microsoft.com/office/officeart/2005/8/layout/chevron2"/>
    <dgm:cxn modelId="{9B459479-9756-3F45-81C5-E1BFFCE33F43}" type="presParOf" srcId="{1CC01DF0-3627-446E-8FC7-B632F08C62C2}" destId="{D2FB1EC7-EABB-4F5E-9095-D8912323F369}" srcOrd="1" destOrd="0" presId="urn:microsoft.com/office/officeart/2005/8/layout/chevron2"/>
    <dgm:cxn modelId="{8BB3B439-E5C1-AB4F-B8FA-FBEB81F94113}" type="presParOf" srcId="{1CC01DF0-3627-446E-8FC7-B632F08C62C2}" destId="{864BC548-CEFD-42D6-BAC2-4F964D555C04}" srcOrd="2" destOrd="0" presId="urn:microsoft.com/office/officeart/2005/8/layout/chevron2"/>
    <dgm:cxn modelId="{8C6C5B04-38F6-DC4B-AAA4-BE8E37E490FF}" type="presParOf" srcId="{864BC548-CEFD-42D6-BAC2-4F964D555C04}" destId="{3C5D9C52-5F92-49A0-A5B6-E6D09C9B3AB5}" srcOrd="0" destOrd="0" presId="urn:microsoft.com/office/officeart/2005/8/layout/chevron2"/>
    <dgm:cxn modelId="{7AF65268-CF5E-C342-91EB-1F497254CAFC}" type="presParOf" srcId="{864BC548-CEFD-42D6-BAC2-4F964D555C04}" destId="{189A96AB-87DD-4959-BCFD-EB9795A46F2E}" srcOrd="1" destOrd="0" presId="urn:microsoft.com/office/officeart/2005/8/layout/chevron2"/>
    <dgm:cxn modelId="{3F705B70-D9F6-7545-86AD-63656B31F1F6}" type="presParOf" srcId="{1CC01DF0-3627-446E-8FC7-B632F08C62C2}" destId="{BEE29AAC-380C-4C2F-BBD9-951EE17FF2EC}" srcOrd="3" destOrd="0" presId="urn:microsoft.com/office/officeart/2005/8/layout/chevron2"/>
    <dgm:cxn modelId="{09DE66A8-797B-DE49-9C43-2F9E1BA59092}" type="presParOf" srcId="{1CC01DF0-3627-446E-8FC7-B632F08C62C2}" destId="{541F4C73-F15E-4961-B4A1-5FD573149604}" srcOrd="4" destOrd="0" presId="urn:microsoft.com/office/officeart/2005/8/layout/chevron2"/>
    <dgm:cxn modelId="{FEAEA128-0826-1548-B6BC-C65CF3E90128}" type="presParOf" srcId="{541F4C73-F15E-4961-B4A1-5FD573149604}" destId="{92E460CB-B5B0-4158-A79B-61A9BECC2B91}" srcOrd="0" destOrd="0" presId="urn:microsoft.com/office/officeart/2005/8/layout/chevron2"/>
    <dgm:cxn modelId="{F6BAB945-86F5-1943-9C1A-0460815E22C4}" type="presParOf" srcId="{541F4C73-F15E-4961-B4A1-5FD573149604}" destId="{E3D05A2E-57AB-439B-A345-4324580D081D}" srcOrd="1" destOrd="0" presId="urn:microsoft.com/office/officeart/2005/8/layout/chevron2"/>
    <dgm:cxn modelId="{823FA137-4041-144D-B0FC-B316E5DB2E04}" type="presParOf" srcId="{1CC01DF0-3627-446E-8FC7-B632F08C62C2}" destId="{8C408C2A-2824-4B80-BD51-012AF974F7AC}" srcOrd="5" destOrd="0" presId="urn:microsoft.com/office/officeart/2005/8/layout/chevron2"/>
    <dgm:cxn modelId="{48667E18-9DE2-F842-8124-2C504E442A55}" type="presParOf" srcId="{1CC01DF0-3627-446E-8FC7-B632F08C62C2}" destId="{8712D057-A88F-4EDF-B0B1-944DF9D7867A}" srcOrd="6" destOrd="0" presId="urn:microsoft.com/office/officeart/2005/8/layout/chevron2"/>
    <dgm:cxn modelId="{0C60C84D-148F-B44C-9ACB-74CA452347A9}" type="presParOf" srcId="{8712D057-A88F-4EDF-B0B1-944DF9D7867A}" destId="{D39ED827-4F5E-4144-9CE0-ED3517218D50}" srcOrd="0" destOrd="0" presId="urn:microsoft.com/office/officeart/2005/8/layout/chevron2"/>
    <dgm:cxn modelId="{BDB3BE92-7B86-9D41-A3E3-2720C6CE7BAF}" type="presParOf" srcId="{8712D057-A88F-4EDF-B0B1-944DF9D7867A}" destId="{455FE7F6-6F69-4282-860A-100879511B2D}" srcOrd="1" destOrd="0" presId="urn:microsoft.com/office/officeart/2005/8/layout/chevron2"/>
    <dgm:cxn modelId="{38FEC398-A167-6943-BB37-5AE8CEA16890}" type="presParOf" srcId="{1CC01DF0-3627-446E-8FC7-B632F08C62C2}" destId="{CAFC48B7-2EFC-4C75-8815-A9FD2738102B}" srcOrd="7" destOrd="0" presId="urn:microsoft.com/office/officeart/2005/8/layout/chevron2"/>
    <dgm:cxn modelId="{53D95906-3AD5-C64A-8ABD-7E62F6A48D3C}" type="presParOf" srcId="{1CC01DF0-3627-446E-8FC7-B632F08C62C2}" destId="{C807798E-9C4E-2747-AF6B-D731C025A0C4}" srcOrd="8" destOrd="0" presId="urn:microsoft.com/office/officeart/2005/8/layout/chevron2"/>
    <dgm:cxn modelId="{F4A27531-E5DF-794C-A42F-547D7630D24A}" type="presParOf" srcId="{C807798E-9C4E-2747-AF6B-D731C025A0C4}" destId="{471DE35B-B08C-3546-B34C-96D9F1600410}" srcOrd="0" destOrd="0" presId="urn:microsoft.com/office/officeart/2005/8/layout/chevron2"/>
    <dgm:cxn modelId="{6B7472C7-4A80-644D-AF4F-4C7021576BB6}" type="presParOf" srcId="{C807798E-9C4E-2747-AF6B-D731C025A0C4}" destId="{E7C9D9B2-7924-B644-B787-8E88B581F0D5}" srcOrd="1" destOrd="0" presId="urn:microsoft.com/office/officeart/2005/8/layout/chevron2"/>
    <dgm:cxn modelId="{95C95742-CD74-7D4E-A360-D7B828DB5D8A}" type="presParOf" srcId="{1CC01DF0-3627-446E-8FC7-B632F08C62C2}" destId="{9B34B099-485E-5E4B-8086-EDF2F2E31815}" srcOrd="9" destOrd="0" presId="urn:microsoft.com/office/officeart/2005/8/layout/chevron2"/>
    <dgm:cxn modelId="{9AF48296-758D-6549-83AB-E28D4A510D28}" type="presParOf" srcId="{1CC01DF0-3627-446E-8FC7-B632F08C62C2}" destId="{95D91A49-FF9A-42BE-BD6A-0A2C29A04B6D}" srcOrd="10" destOrd="0" presId="urn:microsoft.com/office/officeart/2005/8/layout/chevron2"/>
    <dgm:cxn modelId="{2415E763-4D9D-D341-B4CF-0D53F23A0E5D}" type="presParOf" srcId="{95D91A49-FF9A-42BE-BD6A-0A2C29A04B6D}" destId="{3BAE3A21-5CFE-4962-9CD0-C5EE45E66236}" srcOrd="0" destOrd="0" presId="urn:microsoft.com/office/officeart/2005/8/layout/chevron2"/>
    <dgm:cxn modelId="{186938A2-C596-094E-9411-D22B238147CD}" type="presParOf" srcId="{95D91A49-FF9A-42BE-BD6A-0A2C29A04B6D}" destId="{BD0A5E72-86C3-4FCF-A599-F5B9218CDE4F}" srcOrd="1" destOrd="0" presId="urn:microsoft.com/office/officeart/2005/8/layout/chevron2"/>
    <dgm:cxn modelId="{277638EC-CE4E-4641-8D33-302D3173E9E5}" type="presParOf" srcId="{1CC01DF0-3627-446E-8FC7-B632F08C62C2}" destId="{24E02AF2-49B4-419A-8680-8EE476655BEC}" srcOrd="11" destOrd="0" presId="urn:microsoft.com/office/officeart/2005/8/layout/chevron2"/>
    <dgm:cxn modelId="{85F27120-7B64-D244-A69A-71D8930B0396}" type="presParOf" srcId="{1CC01DF0-3627-446E-8FC7-B632F08C62C2}" destId="{9D367BB3-8650-4A1D-9445-3100B58F86AA}" srcOrd="12" destOrd="0" presId="urn:microsoft.com/office/officeart/2005/8/layout/chevron2"/>
    <dgm:cxn modelId="{19E64384-7EB4-EC4A-B693-E807AC854EE1}" type="presParOf" srcId="{9D367BB3-8650-4A1D-9445-3100B58F86AA}" destId="{8FBFB9E2-185B-4BCA-B740-BED75275A128}" srcOrd="0" destOrd="0" presId="urn:microsoft.com/office/officeart/2005/8/layout/chevron2"/>
    <dgm:cxn modelId="{CAE333A5-BAD6-4745-BF8B-54EE54E82943}" type="presParOf" srcId="{9D367BB3-8650-4A1D-9445-3100B58F86AA}" destId="{CE202C2A-FC99-4F35-82C1-D26E09E6CB76}" srcOrd="1" destOrd="0" presId="urn:microsoft.com/office/officeart/2005/8/layout/chevron2"/>
    <dgm:cxn modelId="{70A6816B-CA54-E247-9E95-1D1FF1D7A16A}" type="presParOf" srcId="{1CC01DF0-3627-446E-8FC7-B632F08C62C2}" destId="{C292CCB3-F6BE-491D-80E8-4D8427D338C2}" srcOrd="13" destOrd="0" presId="urn:microsoft.com/office/officeart/2005/8/layout/chevron2"/>
    <dgm:cxn modelId="{A2651ECB-7FE8-634E-A652-CC8C03329AF2}" type="presParOf" srcId="{1CC01DF0-3627-446E-8FC7-B632F08C62C2}" destId="{B03C5804-57AB-4EC3-B1A3-3E28C6DADB60}" srcOrd="14" destOrd="0" presId="urn:microsoft.com/office/officeart/2005/8/layout/chevron2"/>
    <dgm:cxn modelId="{EE0569A0-1A5D-844F-B397-12B3DFC75AE8}" type="presParOf" srcId="{B03C5804-57AB-4EC3-B1A3-3E28C6DADB60}" destId="{101F5637-3D6F-476D-8AA5-FFC76A415505}" srcOrd="0" destOrd="0" presId="urn:microsoft.com/office/officeart/2005/8/layout/chevron2"/>
    <dgm:cxn modelId="{23781D45-7EBE-1F43-A965-0EC1BEC36B84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C25C1713-9C0D-8944-A613-071CA1110F21}" type="presOf" srcId="{6C4B1019-14C9-4B3E-A78D-1360DEABFAEA}" destId="{6A80F724-AE18-48B0-911A-28572A8C4124}" srcOrd="0" destOrd="0" presId="urn:microsoft.com/office/officeart/2005/8/layout/chevron2"/>
    <dgm:cxn modelId="{A718D06A-0CF1-BA41-B842-169531638D37}" type="presOf" srcId="{56C50C49-D3B8-4F3A-9E0E-614C65B23D82}" destId="{F384D6A7-7E66-421F-ABCD-698BDD3506D8}" srcOrd="0" destOrd="0" presId="urn:microsoft.com/office/officeart/2005/8/layout/chevron2"/>
    <dgm:cxn modelId="{BF9AD17E-60C3-4E4B-9CD1-1DEAA12A82DF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44EBA146-1F1B-C640-9D1F-A96A1B5CC64E}" type="presParOf" srcId="{F384D6A7-7E66-421F-ABCD-698BDD3506D8}" destId="{918DABD0-C70C-4F0D-9BDC-F997FA4C4188}" srcOrd="0" destOrd="0" presId="urn:microsoft.com/office/officeart/2005/8/layout/chevron2"/>
    <dgm:cxn modelId="{71B04EC6-6108-484C-BF9B-6C7A10D3BCAF}" type="presParOf" srcId="{918DABD0-C70C-4F0D-9BDC-F997FA4C4188}" destId="{098F9AFA-9FD9-40F2-9E6E-24C8728E8A0B}" srcOrd="0" destOrd="0" presId="urn:microsoft.com/office/officeart/2005/8/layout/chevron2"/>
    <dgm:cxn modelId="{6F68D9D9-5989-6F45-87C6-CF5B8A818842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rgbClr val="FFFFFF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de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E864AF01-1EA9-134F-A39B-8189EBECCC63}" type="presOf" srcId="{2E190814-425F-463D-B05C-3A00C92E4570}" destId="{455FE7F6-6F69-4282-860A-100879511B2D}" srcOrd="0" destOrd="0" presId="urn:microsoft.com/office/officeart/2005/8/layout/chevron2"/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ACC11414-2F1F-A543-97AC-FF16537358CF}" type="presOf" srcId="{025747E9-7A0A-40AE-AFE1-C355D07F9601}" destId="{5322E593-A3C7-4451-B8AF-717D704A29A3}" srcOrd="0" destOrd="0" presId="urn:microsoft.com/office/officeart/2005/8/layout/chevron2"/>
    <dgm:cxn modelId="{06A9E81D-2A90-B044-B91F-B93CAADB2688}" type="presOf" srcId="{F509A476-6E77-4452-828B-F008ED0B108D}" destId="{E3D05A2E-57AB-439B-A345-4324580D081D}" srcOrd="0" destOrd="0" presId="urn:microsoft.com/office/officeart/2005/8/layout/chevron2"/>
    <dgm:cxn modelId="{EC856425-56BB-3F4A-8E9B-B4EC79E22059}" type="presOf" srcId="{E095AF7A-F3A0-4E85-8F70-0D8E693D3B46}" destId="{BB1F82E1-3786-4586-9D19-791C2C02D007}" srcOrd="0" destOrd="0" presId="urn:microsoft.com/office/officeart/2005/8/layout/chevron2"/>
    <dgm:cxn modelId="{F7315334-48AF-8349-87D3-BBB6F988FA47}" type="presOf" srcId="{1998ED2A-592A-4C1B-9951-F6641036A00B}" destId="{BD0A5E72-86C3-4FCF-A599-F5B9218CDE4F}" srcOrd="0" destOrd="0" presId="urn:microsoft.com/office/officeart/2005/8/layout/chevron2"/>
    <dgm:cxn modelId="{5E45583A-8F97-5F47-BB81-8E8B82054F26}" type="presOf" srcId="{863A119A-3F7A-4855-9ABF-FB53B24CF727}" destId="{92E460CB-B5B0-4158-A79B-61A9BECC2B91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F08DF66C-3F03-5A4E-A92D-783C37BB9DE8}" type="presOf" srcId="{D3D951BE-D619-4919-BDFE-26DD3B295165}" destId="{101F5637-3D6F-476D-8AA5-FFC76A415505}" srcOrd="0" destOrd="0" presId="urn:microsoft.com/office/officeart/2005/8/layout/chevron2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594FB753-4BCF-1145-939F-38A36787917B}" type="presOf" srcId="{907C9F53-5E41-4F39-A492-337F8AE9F045}" destId="{8FBFB9E2-185B-4BCA-B740-BED75275A128}" srcOrd="0" destOrd="0" presId="urn:microsoft.com/office/officeart/2005/8/layout/chevron2"/>
    <dgm:cxn modelId="{444DAB76-E7FA-5744-A49B-4D31EFCA5777}" type="presOf" srcId="{135E0DAD-4287-49C6-BE2A-306141DBCB89}" destId="{3195ECB3-41BF-45FA-A5D4-BE2144194D95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863F8B8C-0733-0240-8DE3-DCF059E7858E}" type="presOf" srcId="{8C1FDE08-4CB2-4B60-BB5F-BC81A4DACBB7}" destId="{3BAE3A21-5CFE-4962-9CD0-C5EE45E66236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B6400EA4-CE4A-3C4D-9CC5-F9A35E554E1D}" type="presOf" srcId="{287A19E1-5C80-4E50-9A75-43A6FBE598D1}" destId="{CE202C2A-FC99-4F35-82C1-D26E09E6CB76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BD0C2AA7-23E5-8141-956A-E2814A16306C}" type="presOf" srcId="{39DE5594-FA26-4CBC-9B48-64EDCA78C567}" destId="{189A96AB-87DD-4959-BCFD-EB9795A46F2E}" srcOrd="0" destOrd="0" presId="urn:microsoft.com/office/officeart/2005/8/layout/chevron2"/>
    <dgm:cxn modelId="{5A08C1A9-44FF-D74C-B963-864885BA01B7}" type="presOf" srcId="{B570D85D-501C-4DC2-A6DD-52C80C1755D4}" destId="{3C5D9C52-5F92-49A0-A5B6-E6D09C9B3AB5}" srcOrd="0" destOrd="0" presId="urn:microsoft.com/office/officeart/2005/8/layout/chevron2"/>
    <dgm:cxn modelId="{432887B5-7A4F-304B-A539-6279AA04FE15}" type="presOf" srcId="{C819012A-589B-D24F-A84B-36990A54CADE}" destId="{471DE35B-B08C-3546-B34C-96D9F1600410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EE5624C8-60BE-6841-85E8-6408506F187D}" type="presOf" srcId="{C3B39D03-20ED-264F-91E4-040252FE8971}" destId="{E7C9D9B2-7924-B644-B787-8E88B581F0D5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273DEAF8-86FC-3046-8B48-127831D9B692}" type="presOf" srcId="{91CC03EC-0FEF-45F6-BDDE-506D5AB6BF89}" destId="{D39ED827-4F5E-4144-9CE0-ED3517218D50}" srcOrd="0" destOrd="0" presId="urn:microsoft.com/office/officeart/2005/8/layout/chevron2"/>
    <dgm:cxn modelId="{4D4208FD-F5F4-4B48-A0A2-231048881A6D}" type="presOf" srcId="{94FC4CF3-2B99-4042-996C-3FF8CAC6863C}" destId="{1CC01DF0-3627-446E-8FC7-B632F08C62C2}" srcOrd="0" destOrd="0" presId="urn:microsoft.com/office/officeart/2005/8/layout/chevron2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3FFBEE58-08EE-1549-8950-C8DF2D1BA465}" type="presParOf" srcId="{1CC01DF0-3627-446E-8FC7-B632F08C62C2}" destId="{465EA60D-50D1-4AF0-870B-0CE3597B52D8}" srcOrd="0" destOrd="0" presId="urn:microsoft.com/office/officeart/2005/8/layout/chevron2"/>
    <dgm:cxn modelId="{230BF9EB-A1BA-7341-BCD0-524C723A6557}" type="presParOf" srcId="{465EA60D-50D1-4AF0-870B-0CE3597B52D8}" destId="{3195ECB3-41BF-45FA-A5D4-BE2144194D95}" srcOrd="0" destOrd="0" presId="urn:microsoft.com/office/officeart/2005/8/layout/chevron2"/>
    <dgm:cxn modelId="{20D72442-015D-3041-A313-BC26A22272E4}" type="presParOf" srcId="{465EA60D-50D1-4AF0-870B-0CE3597B52D8}" destId="{5322E593-A3C7-4451-B8AF-717D704A29A3}" srcOrd="1" destOrd="0" presId="urn:microsoft.com/office/officeart/2005/8/layout/chevron2"/>
    <dgm:cxn modelId="{5B242ACF-2A15-0442-BDE3-E614BB74FD3F}" type="presParOf" srcId="{1CC01DF0-3627-446E-8FC7-B632F08C62C2}" destId="{D2FB1EC7-EABB-4F5E-9095-D8912323F369}" srcOrd="1" destOrd="0" presId="urn:microsoft.com/office/officeart/2005/8/layout/chevron2"/>
    <dgm:cxn modelId="{556CDB08-D946-3E4F-B049-E4505ADC3488}" type="presParOf" srcId="{1CC01DF0-3627-446E-8FC7-B632F08C62C2}" destId="{864BC548-CEFD-42D6-BAC2-4F964D555C04}" srcOrd="2" destOrd="0" presId="urn:microsoft.com/office/officeart/2005/8/layout/chevron2"/>
    <dgm:cxn modelId="{DF3DC492-E8C1-794B-B9BF-51CA13F49691}" type="presParOf" srcId="{864BC548-CEFD-42D6-BAC2-4F964D555C04}" destId="{3C5D9C52-5F92-49A0-A5B6-E6D09C9B3AB5}" srcOrd="0" destOrd="0" presId="urn:microsoft.com/office/officeart/2005/8/layout/chevron2"/>
    <dgm:cxn modelId="{BE95401A-8699-D74D-BA8A-3CE49CD8FE8F}" type="presParOf" srcId="{864BC548-CEFD-42D6-BAC2-4F964D555C04}" destId="{189A96AB-87DD-4959-BCFD-EB9795A46F2E}" srcOrd="1" destOrd="0" presId="urn:microsoft.com/office/officeart/2005/8/layout/chevron2"/>
    <dgm:cxn modelId="{9C94A226-850C-2C42-A6E8-7BFE9312376B}" type="presParOf" srcId="{1CC01DF0-3627-446E-8FC7-B632F08C62C2}" destId="{BEE29AAC-380C-4C2F-BBD9-951EE17FF2EC}" srcOrd="3" destOrd="0" presId="urn:microsoft.com/office/officeart/2005/8/layout/chevron2"/>
    <dgm:cxn modelId="{FAE6F507-66C9-A44F-9156-4DA9B95B646A}" type="presParOf" srcId="{1CC01DF0-3627-446E-8FC7-B632F08C62C2}" destId="{541F4C73-F15E-4961-B4A1-5FD573149604}" srcOrd="4" destOrd="0" presId="urn:microsoft.com/office/officeart/2005/8/layout/chevron2"/>
    <dgm:cxn modelId="{034DECCB-1DF4-C942-922E-48B5A25611F0}" type="presParOf" srcId="{541F4C73-F15E-4961-B4A1-5FD573149604}" destId="{92E460CB-B5B0-4158-A79B-61A9BECC2B91}" srcOrd="0" destOrd="0" presId="urn:microsoft.com/office/officeart/2005/8/layout/chevron2"/>
    <dgm:cxn modelId="{BAFCFE2E-79E1-4E40-87F5-B2425804F535}" type="presParOf" srcId="{541F4C73-F15E-4961-B4A1-5FD573149604}" destId="{E3D05A2E-57AB-439B-A345-4324580D081D}" srcOrd="1" destOrd="0" presId="urn:microsoft.com/office/officeart/2005/8/layout/chevron2"/>
    <dgm:cxn modelId="{734BF16C-C583-F944-8D96-A1C88B194100}" type="presParOf" srcId="{1CC01DF0-3627-446E-8FC7-B632F08C62C2}" destId="{8C408C2A-2824-4B80-BD51-012AF974F7AC}" srcOrd="5" destOrd="0" presId="urn:microsoft.com/office/officeart/2005/8/layout/chevron2"/>
    <dgm:cxn modelId="{97D92F11-CE0C-CF41-A617-D174B76CC816}" type="presParOf" srcId="{1CC01DF0-3627-446E-8FC7-B632F08C62C2}" destId="{8712D057-A88F-4EDF-B0B1-944DF9D7867A}" srcOrd="6" destOrd="0" presId="urn:microsoft.com/office/officeart/2005/8/layout/chevron2"/>
    <dgm:cxn modelId="{2E498070-B744-A146-800A-43A98DB838D6}" type="presParOf" srcId="{8712D057-A88F-4EDF-B0B1-944DF9D7867A}" destId="{D39ED827-4F5E-4144-9CE0-ED3517218D50}" srcOrd="0" destOrd="0" presId="urn:microsoft.com/office/officeart/2005/8/layout/chevron2"/>
    <dgm:cxn modelId="{77642BDB-3748-7641-842B-38288E43A506}" type="presParOf" srcId="{8712D057-A88F-4EDF-B0B1-944DF9D7867A}" destId="{455FE7F6-6F69-4282-860A-100879511B2D}" srcOrd="1" destOrd="0" presId="urn:microsoft.com/office/officeart/2005/8/layout/chevron2"/>
    <dgm:cxn modelId="{67793F03-98A5-1D48-BA6F-76645049F7BD}" type="presParOf" srcId="{1CC01DF0-3627-446E-8FC7-B632F08C62C2}" destId="{CAFC48B7-2EFC-4C75-8815-A9FD2738102B}" srcOrd="7" destOrd="0" presId="urn:microsoft.com/office/officeart/2005/8/layout/chevron2"/>
    <dgm:cxn modelId="{2ABF7C18-7E1F-3E41-AA78-E7200C408CBA}" type="presParOf" srcId="{1CC01DF0-3627-446E-8FC7-B632F08C62C2}" destId="{C807798E-9C4E-2747-AF6B-D731C025A0C4}" srcOrd="8" destOrd="0" presId="urn:microsoft.com/office/officeart/2005/8/layout/chevron2"/>
    <dgm:cxn modelId="{E4E010C9-7BC3-664F-BD4B-9128F07E0F49}" type="presParOf" srcId="{C807798E-9C4E-2747-AF6B-D731C025A0C4}" destId="{471DE35B-B08C-3546-B34C-96D9F1600410}" srcOrd="0" destOrd="0" presId="urn:microsoft.com/office/officeart/2005/8/layout/chevron2"/>
    <dgm:cxn modelId="{9E384BF3-2C0F-3043-A100-59229AFB49FA}" type="presParOf" srcId="{C807798E-9C4E-2747-AF6B-D731C025A0C4}" destId="{E7C9D9B2-7924-B644-B787-8E88B581F0D5}" srcOrd="1" destOrd="0" presId="urn:microsoft.com/office/officeart/2005/8/layout/chevron2"/>
    <dgm:cxn modelId="{74E5A77B-1A34-8F4D-8327-0075AB6370EB}" type="presParOf" srcId="{1CC01DF0-3627-446E-8FC7-B632F08C62C2}" destId="{9B34B099-485E-5E4B-8086-EDF2F2E31815}" srcOrd="9" destOrd="0" presId="urn:microsoft.com/office/officeart/2005/8/layout/chevron2"/>
    <dgm:cxn modelId="{9BF0B1AC-7DC0-C544-86D8-3F94C1CE2B8F}" type="presParOf" srcId="{1CC01DF0-3627-446E-8FC7-B632F08C62C2}" destId="{95D91A49-FF9A-42BE-BD6A-0A2C29A04B6D}" srcOrd="10" destOrd="0" presId="urn:microsoft.com/office/officeart/2005/8/layout/chevron2"/>
    <dgm:cxn modelId="{B8A71396-C87E-CA45-AF8C-4F7DB4465008}" type="presParOf" srcId="{95D91A49-FF9A-42BE-BD6A-0A2C29A04B6D}" destId="{3BAE3A21-5CFE-4962-9CD0-C5EE45E66236}" srcOrd="0" destOrd="0" presId="urn:microsoft.com/office/officeart/2005/8/layout/chevron2"/>
    <dgm:cxn modelId="{A2957D60-0EDF-BE46-ABB4-6DE230392993}" type="presParOf" srcId="{95D91A49-FF9A-42BE-BD6A-0A2C29A04B6D}" destId="{BD0A5E72-86C3-4FCF-A599-F5B9218CDE4F}" srcOrd="1" destOrd="0" presId="urn:microsoft.com/office/officeart/2005/8/layout/chevron2"/>
    <dgm:cxn modelId="{D86CB817-ED0F-8B48-8823-93859E19C3BA}" type="presParOf" srcId="{1CC01DF0-3627-446E-8FC7-B632F08C62C2}" destId="{24E02AF2-49B4-419A-8680-8EE476655BEC}" srcOrd="11" destOrd="0" presId="urn:microsoft.com/office/officeart/2005/8/layout/chevron2"/>
    <dgm:cxn modelId="{9CB97AC5-B772-314A-9CDC-09145E6E3097}" type="presParOf" srcId="{1CC01DF0-3627-446E-8FC7-B632F08C62C2}" destId="{9D367BB3-8650-4A1D-9445-3100B58F86AA}" srcOrd="12" destOrd="0" presId="urn:microsoft.com/office/officeart/2005/8/layout/chevron2"/>
    <dgm:cxn modelId="{1A5D1E1E-496A-7347-ACC5-D3034890E2C4}" type="presParOf" srcId="{9D367BB3-8650-4A1D-9445-3100B58F86AA}" destId="{8FBFB9E2-185B-4BCA-B740-BED75275A128}" srcOrd="0" destOrd="0" presId="urn:microsoft.com/office/officeart/2005/8/layout/chevron2"/>
    <dgm:cxn modelId="{EEAB0CCC-8DC1-EE44-9539-E75B54AE4B31}" type="presParOf" srcId="{9D367BB3-8650-4A1D-9445-3100B58F86AA}" destId="{CE202C2A-FC99-4F35-82C1-D26E09E6CB76}" srcOrd="1" destOrd="0" presId="urn:microsoft.com/office/officeart/2005/8/layout/chevron2"/>
    <dgm:cxn modelId="{08B02C50-EB24-4B46-8130-32A6E77BAABA}" type="presParOf" srcId="{1CC01DF0-3627-446E-8FC7-B632F08C62C2}" destId="{C292CCB3-F6BE-491D-80E8-4D8427D338C2}" srcOrd="13" destOrd="0" presId="urn:microsoft.com/office/officeart/2005/8/layout/chevron2"/>
    <dgm:cxn modelId="{05155DD0-80C2-E240-97FB-C619FD9C5963}" type="presParOf" srcId="{1CC01DF0-3627-446E-8FC7-B632F08C62C2}" destId="{B03C5804-57AB-4EC3-B1A3-3E28C6DADB60}" srcOrd="14" destOrd="0" presId="urn:microsoft.com/office/officeart/2005/8/layout/chevron2"/>
    <dgm:cxn modelId="{06C0553B-725F-1C4B-92F7-F9480F8C1E5E}" type="presParOf" srcId="{B03C5804-57AB-4EC3-B1A3-3E28C6DADB60}" destId="{101F5637-3D6F-476D-8AA5-FFC76A415505}" srcOrd="0" destOrd="0" presId="urn:microsoft.com/office/officeart/2005/8/layout/chevron2"/>
    <dgm:cxn modelId="{4AD72348-BA7D-EA49-A857-153BC5B3503F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61221608-2991-42F7-8118-73B6F754473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0502C5BF-7AA7-4EA8-97EB-BC474F187A6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1</a:t>
          </a:r>
        </a:p>
      </dgm:t>
    </dgm:pt>
    <dgm:pt modelId="{85C6FA98-7EC9-4E4C-A6E7-2AED7461DB65}" type="par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3A802E2-AB7F-419C-BCAA-037E71436B37}" type="sibTrans" cxnId="{25DB49CE-757E-4ABF-BA7B-9CC6F5042B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1FBDCAE-DA42-4E51-B259-09F762FB2CA7}">
      <dgm:prSet phldrT="[Tex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Planificación</a:t>
          </a:r>
        </a:p>
      </dgm:t>
    </dgm:pt>
    <dgm:pt modelId="{CC858B3D-BB0C-4160-8A5B-374793484E36}" type="par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89AC1ECE-97CF-4E43-971B-73A4D73D90C8}" type="sibTrans" cxnId="{CAE452D5-6E32-4F2E-B080-6B8A73F5B3B3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54CEE914-0883-44A2-8051-2A102BD0349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2</a:t>
          </a:r>
        </a:p>
      </dgm:t>
    </dgm:pt>
    <dgm:pt modelId="{1F73E25D-5F29-4F57-824E-40B66C6E9871}" type="par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A3A7892-186F-4885-A2D8-62479AF89032}" type="sibTrans" cxnId="{1641DDD8-D765-428C-A8D6-77D0C778B9AB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5DBEDED-D625-446C-ABA5-9FF15823D0C6}">
      <dgm:prSet phldrT="[Texto]" custT="1"/>
      <dgm:spPr>
        <a:solidFill>
          <a:schemeClr val="tx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Formulación</a:t>
          </a:r>
        </a:p>
      </dgm:t>
    </dgm:pt>
    <dgm:pt modelId="{A2495D1E-C28E-4EAA-A4F8-AD56712E749A}" type="par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87086F2-53D8-4455-8D5D-859E78D55BCC}" type="sibTrans" cxnId="{49AE9FCD-A420-453F-8EA4-E5BD5A351729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02A5894-BE13-4F26-BE44-69CFA71BDBE7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3</a:t>
          </a:r>
        </a:p>
      </dgm:t>
    </dgm:pt>
    <dgm:pt modelId="{0C47C6DA-4EE6-4940-AFE9-0C13510BDCD7}" type="par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53DFD25-7FFA-4D49-96DE-63FE8E80563C}" type="sibTrans" cxnId="{9436CF97-977D-4F92-B321-A175B446D91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BD692DA1-DD65-4149-996A-BD2D10623DC2}">
      <dgm:prSet phldrT="[Texto]" custT="1"/>
      <dgm:spPr>
        <a:solidFill>
          <a:srgbClr val="FFFF00">
            <a:alpha val="90000"/>
          </a:srgbClr>
        </a:solidFill>
      </dgm:spPr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Presentación</a:t>
          </a:r>
        </a:p>
      </dgm:t>
    </dgm:pt>
    <dgm:pt modelId="{62EC480B-2063-4E1E-848E-5E0A8F5DF7CE}" type="par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DA1DEE-44A5-45A2-9E5E-5A70ECFE26D7}" type="sibTrans" cxnId="{B4FC4B76-D2A2-4113-9EBA-846715D2F14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8CD70E0-F4C0-4782-BD3C-AC2FC6AC2163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4</a:t>
          </a:r>
        </a:p>
      </dgm:t>
    </dgm:pt>
    <dgm:pt modelId="{6593BA87-0686-4272-AD06-ADAAF7D734AE}" type="par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448BD92-12AF-43B7-95EF-51C8C726707F}" type="sibTrans" cxnId="{D5430FEF-DB83-4878-8F8F-F704B3BB7E08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7942D7A-8925-40B5-BBBA-336C08FE986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Aprobación</a:t>
          </a:r>
        </a:p>
      </dgm:t>
    </dgm:pt>
    <dgm:pt modelId="{0E8345E8-0899-4369-A3C5-3F06D5E312DD}" type="par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0AC4AB53-5BD1-4890-99CC-A392447CFAB5}" type="sibTrans" cxnId="{297DBE8E-F7E1-4775-8DD3-373485A15BB2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63BC43E-058E-48C2-A11F-2F8FBE6E2700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5</a:t>
          </a:r>
        </a:p>
      </dgm:t>
    </dgm:pt>
    <dgm:pt modelId="{ABCF7801-0FD0-4E63-972F-DC8F8862DD67}" type="par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8E8B94B-056C-4E9F-8603-1A4373FAF409}" type="sibTrans" cxnId="{396A5D0E-3C26-41CF-932C-396230159AEF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79C1096E-104A-4D7F-B41F-94587089873A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Ejecución</a:t>
          </a:r>
        </a:p>
      </dgm:t>
    </dgm:pt>
    <dgm:pt modelId="{60EEC9A3-4764-4EA5-B93A-520A3AD51724}" type="par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D9DB07CC-44B7-453A-AACB-C3DA22AFDDCD}" type="sibTrans" cxnId="{EEF08929-8B5C-4DA0-872B-20144A33999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1FA1174E-6FB3-4B3F-8FCE-51E323D7085A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6</a:t>
          </a:r>
        </a:p>
      </dgm:t>
    </dgm:pt>
    <dgm:pt modelId="{4A9FB731-6B60-4689-B258-7B19AB11040B}" type="par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94676C39-F9AE-41FB-B86F-F83F2EE54761}" type="sibTrans" cxnId="{5E74944A-28D1-461A-B4FD-E32A002E9BEC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CE56D44A-30BA-4E3D-9A0E-798EE470EE94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Seguimiento y Evaluación</a:t>
          </a:r>
        </a:p>
      </dgm:t>
    </dgm:pt>
    <dgm:pt modelId="{B8AF323B-7B1E-40EB-93E6-7B7C50D4B37A}" type="par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2BE8D61E-ECF4-49BE-9F9C-FA99EBBABC20}" type="sibTrans" cxnId="{888892A2-6424-4470-B730-CC88D02A2E26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E133D8CE-C65D-47B9-A27C-08994008BBDC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7</a:t>
          </a:r>
        </a:p>
      </dgm:t>
    </dgm:pt>
    <dgm:pt modelId="{9065F17D-9F8A-4A96-912F-31295513C4AE}" type="par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F0642F45-38B3-4932-BFBD-91292F2D1E9B}" type="sibTrans" cxnId="{9963FA36-4DBA-408B-A799-C91F03531FE5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437CAB6D-3BB9-4046-8578-27A698BC26DD}">
      <dgm:prSet phldrT="[Texto]" custT="1"/>
      <dgm:spPr/>
      <dgm:t>
        <a:bodyPr/>
        <a:lstStyle/>
        <a:p>
          <a:r>
            <a:rPr lang="es-GT" sz="2400" dirty="0">
              <a:latin typeface="Arial" pitchFamily="34" charset="0"/>
              <a:cs typeface="Arial" pitchFamily="34" charset="0"/>
            </a:rPr>
            <a:t>Liquidación y Rendición</a:t>
          </a:r>
        </a:p>
      </dgm:t>
    </dgm:pt>
    <dgm:pt modelId="{45495F23-03C4-4A8B-B371-3A081F8B3329}" type="par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6329010B-232D-4CB9-80AD-608D44A23413}" type="sibTrans" cxnId="{39229EC1-F717-43BB-A73F-E7BD5ED6737D}">
      <dgm:prSet/>
      <dgm:spPr/>
      <dgm:t>
        <a:bodyPr/>
        <a:lstStyle/>
        <a:p>
          <a:endParaRPr lang="es-GT" sz="1600">
            <a:latin typeface="Arial" pitchFamily="34" charset="0"/>
            <a:cs typeface="Arial" pitchFamily="34" charset="0"/>
          </a:endParaRPr>
        </a:p>
      </dgm:t>
    </dgm:pt>
    <dgm:pt modelId="{A6FD2449-A1E3-401D-B06D-8687AB1DA0B6}" type="pres">
      <dgm:prSet presAssocID="{61221608-2991-42F7-8118-73B6F7544739}" presName="linearFlow" presStyleCnt="0">
        <dgm:presLayoutVars>
          <dgm:dir/>
          <dgm:animLvl val="lvl"/>
          <dgm:resizeHandles val="exact"/>
        </dgm:presLayoutVars>
      </dgm:prSet>
      <dgm:spPr/>
    </dgm:pt>
    <dgm:pt modelId="{15C6767B-8315-4278-B3F8-D950B421DB4B}" type="pres">
      <dgm:prSet presAssocID="{0502C5BF-7AA7-4EA8-97EB-BC474F187A6C}" presName="composite" presStyleCnt="0"/>
      <dgm:spPr/>
    </dgm:pt>
    <dgm:pt modelId="{353AF818-179D-4F87-905B-EB545C980256}" type="pres">
      <dgm:prSet presAssocID="{0502C5BF-7AA7-4EA8-97EB-BC474F187A6C}" presName="parentText" presStyleLbl="alignNode1" presStyleIdx="0" presStyleCnt="7">
        <dgm:presLayoutVars>
          <dgm:chMax val="1"/>
          <dgm:bulletEnabled val="1"/>
        </dgm:presLayoutVars>
      </dgm:prSet>
      <dgm:spPr/>
    </dgm:pt>
    <dgm:pt modelId="{0108CE0F-9DBA-4354-99A0-AA5095FEC0E4}" type="pres">
      <dgm:prSet presAssocID="{0502C5BF-7AA7-4EA8-97EB-BC474F187A6C}" presName="descendantText" presStyleLbl="alignAcc1" presStyleIdx="0" presStyleCnt="7">
        <dgm:presLayoutVars>
          <dgm:bulletEnabled val="1"/>
        </dgm:presLayoutVars>
      </dgm:prSet>
      <dgm:spPr/>
    </dgm:pt>
    <dgm:pt modelId="{6FF13604-E9D7-4F45-979D-FC0051F89253}" type="pres">
      <dgm:prSet presAssocID="{23A802E2-AB7F-419C-BCAA-037E71436B37}" presName="sp" presStyleCnt="0"/>
      <dgm:spPr/>
    </dgm:pt>
    <dgm:pt modelId="{274290EA-5577-43A6-A75C-D89A0A0F2C39}" type="pres">
      <dgm:prSet presAssocID="{54CEE914-0883-44A2-8051-2A102BD0349C}" presName="composite" presStyleCnt="0"/>
      <dgm:spPr/>
    </dgm:pt>
    <dgm:pt modelId="{5ED46F80-E172-47F2-8DC9-D6E69A44FDED}" type="pres">
      <dgm:prSet presAssocID="{54CEE914-0883-44A2-8051-2A102BD0349C}" presName="parentText" presStyleLbl="alignNode1" presStyleIdx="1" presStyleCnt="7">
        <dgm:presLayoutVars>
          <dgm:chMax val="1"/>
          <dgm:bulletEnabled val="1"/>
        </dgm:presLayoutVars>
      </dgm:prSet>
      <dgm:spPr/>
    </dgm:pt>
    <dgm:pt modelId="{9B7D18A8-FAEC-4A4F-BCCD-2EBB00D6687F}" type="pres">
      <dgm:prSet presAssocID="{54CEE914-0883-44A2-8051-2A102BD0349C}" presName="descendantText" presStyleLbl="alignAcc1" presStyleIdx="1" presStyleCnt="7" custLinFactNeighborX="866" custLinFactNeighborY="2288">
        <dgm:presLayoutVars>
          <dgm:bulletEnabled val="1"/>
        </dgm:presLayoutVars>
      </dgm:prSet>
      <dgm:spPr/>
    </dgm:pt>
    <dgm:pt modelId="{CB98F292-F2A9-4B2F-B34A-057404989FB4}" type="pres">
      <dgm:prSet presAssocID="{6A3A7892-186F-4885-A2D8-62479AF89032}" presName="sp" presStyleCnt="0"/>
      <dgm:spPr/>
    </dgm:pt>
    <dgm:pt modelId="{D50FA889-CF29-4219-9E46-3356A18C5C4A}" type="pres">
      <dgm:prSet presAssocID="{B02A5894-BE13-4F26-BE44-69CFA71BDBE7}" presName="composite" presStyleCnt="0"/>
      <dgm:spPr/>
    </dgm:pt>
    <dgm:pt modelId="{1416668F-273F-43BB-A096-12199491CCEB}" type="pres">
      <dgm:prSet presAssocID="{B02A5894-BE13-4F26-BE44-69CFA71BDBE7}" presName="parentText" presStyleLbl="alignNode1" presStyleIdx="2" presStyleCnt="7">
        <dgm:presLayoutVars>
          <dgm:chMax val="1"/>
          <dgm:bulletEnabled val="1"/>
        </dgm:presLayoutVars>
      </dgm:prSet>
      <dgm:spPr/>
    </dgm:pt>
    <dgm:pt modelId="{0643D013-3B56-403D-BB78-7304DCA9E2C1}" type="pres">
      <dgm:prSet presAssocID="{B02A5894-BE13-4F26-BE44-69CFA71BDBE7}" presName="descendantText" presStyleLbl="alignAcc1" presStyleIdx="2" presStyleCnt="7">
        <dgm:presLayoutVars>
          <dgm:bulletEnabled val="1"/>
        </dgm:presLayoutVars>
      </dgm:prSet>
      <dgm:spPr/>
    </dgm:pt>
    <dgm:pt modelId="{4B16F149-B5AF-4A2C-8B0D-788B3EA8DC82}" type="pres">
      <dgm:prSet presAssocID="{153DFD25-7FFA-4D49-96DE-63FE8E80563C}" presName="sp" presStyleCnt="0"/>
      <dgm:spPr/>
    </dgm:pt>
    <dgm:pt modelId="{B1CDA9D8-CDB4-4F00-B5A2-7CE645814C01}" type="pres">
      <dgm:prSet presAssocID="{E8CD70E0-F4C0-4782-BD3C-AC2FC6AC2163}" presName="composite" presStyleCnt="0"/>
      <dgm:spPr/>
    </dgm:pt>
    <dgm:pt modelId="{92994251-3E7C-4EB8-87FE-D61B34718411}" type="pres">
      <dgm:prSet presAssocID="{E8CD70E0-F4C0-4782-BD3C-AC2FC6AC2163}" presName="parentText" presStyleLbl="alignNode1" presStyleIdx="3" presStyleCnt="7">
        <dgm:presLayoutVars>
          <dgm:chMax val="1"/>
          <dgm:bulletEnabled val="1"/>
        </dgm:presLayoutVars>
      </dgm:prSet>
      <dgm:spPr/>
    </dgm:pt>
    <dgm:pt modelId="{CC2A22BC-BA08-4CF1-9C3C-33F1D5905FA3}" type="pres">
      <dgm:prSet presAssocID="{E8CD70E0-F4C0-4782-BD3C-AC2FC6AC2163}" presName="descendantText" presStyleLbl="alignAcc1" presStyleIdx="3" presStyleCnt="7">
        <dgm:presLayoutVars>
          <dgm:bulletEnabled val="1"/>
        </dgm:presLayoutVars>
      </dgm:prSet>
      <dgm:spPr/>
    </dgm:pt>
    <dgm:pt modelId="{4DF1F320-015F-4AB4-B4B4-4F40DFEF4092}" type="pres">
      <dgm:prSet presAssocID="{C448BD92-12AF-43B7-95EF-51C8C726707F}" presName="sp" presStyleCnt="0"/>
      <dgm:spPr/>
    </dgm:pt>
    <dgm:pt modelId="{9FA9AABF-3C30-4ED8-8412-0EC23CD86DB4}" type="pres">
      <dgm:prSet presAssocID="{763BC43E-058E-48C2-A11F-2F8FBE6E2700}" presName="composite" presStyleCnt="0"/>
      <dgm:spPr/>
    </dgm:pt>
    <dgm:pt modelId="{E9E6B2FE-2869-42F8-B686-CA38209A8B19}" type="pres">
      <dgm:prSet presAssocID="{763BC43E-058E-48C2-A11F-2F8FBE6E2700}" presName="parentText" presStyleLbl="alignNode1" presStyleIdx="4" presStyleCnt="7">
        <dgm:presLayoutVars>
          <dgm:chMax val="1"/>
          <dgm:bulletEnabled val="1"/>
        </dgm:presLayoutVars>
      </dgm:prSet>
      <dgm:spPr/>
    </dgm:pt>
    <dgm:pt modelId="{364C70AB-BCC6-4D7A-BCF7-7A84417AAC77}" type="pres">
      <dgm:prSet presAssocID="{763BC43E-058E-48C2-A11F-2F8FBE6E2700}" presName="descendantText" presStyleLbl="alignAcc1" presStyleIdx="4" presStyleCnt="7">
        <dgm:presLayoutVars>
          <dgm:bulletEnabled val="1"/>
        </dgm:presLayoutVars>
      </dgm:prSet>
      <dgm:spPr/>
    </dgm:pt>
    <dgm:pt modelId="{2CE30750-6F53-473E-B7A9-B7B107F3F78E}" type="pres">
      <dgm:prSet presAssocID="{F8E8B94B-056C-4E9F-8603-1A4373FAF409}" presName="sp" presStyleCnt="0"/>
      <dgm:spPr/>
    </dgm:pt>
    <dgm:pt modelId="{F0F1DB2E-D328-4FCC-B791-1253D089EF18}" type="pres">
      <dgm:prSet presAssocID="{1FA1174E-6FB3-4B3F-8FCE-51E323D7085A}" presName="composite" presStyleCnt="0"/>
      <dgm:spPr/>
    </dgm:pt>
    <dgm:pt modelId="{64CAB49F-4A18-4D03-84F5-67AB4715B554}" type="pres">
      <dgm:prSet presAssocID="{1FA1174E-6FB3-4B3F-8FCE-51E323D7085A}" presName="parentText" presStyleLbl="alignNode1" presStyleIdx="5" presStyleCnt="7">
        <dgm:presLayoutVars>
          <dgm:chMax val="1"/>
          <dgm:bulletEnabled val="1"/>
        </dgm:presLayoutVars>
      </dgm:prSet>
      <dgm:spPr/>
    </dgm:pt>
    <dgm:pt modelId="{251D56FD-0A1F-4268-89DE-6E9C28E1D8D3}" type="pres">
      <dgm:prSet presAssocID="{1FA1174E-6FB3-4B3F-8FCE-51E323D7085A}" presName="descendantText" presStyleLbl="alignAcc1" presStyleIdx="5" presStyleCnt="7">
        <dgm:presLayoutVars>
          <dgm:bulletEnabled val="1"/>
        </dgm:presLayoutVars>
      </dgm:prSet>
      <dgm:spPr/>
    </dgm:pt>
    <dgm:pt modelId="{141F61A7-8405-474B-B1FF-1434BBB56534}" type="pres">
      <dgm:prSet presAssocID="{94676C39-F9AE-41FB-B86F-F83F2EE54761}" presName="sp" presStyleCnt="0"/>
      <dgm:spPr/>
    </dgm:pt>
    <dgm:pt modelId="{580E6508-FEA9-4FE0-858D-93FB5DD77A1F}" type="pres">
      <dgm:prSet presAssocID="{E133D8CE-C65D-47B9-A27C-08994008BBDC}" presName="composite" presStyleCnt="0"/>
      <dgm:spPr/>
    </dgm:pt>
    <dgm:pt modelId="{6CF08E75-2D2B-4972-9F93-57FDE270E51D}" type="pres">
      <dgm:prSet presAssocID="{E133D8CE-C65D-47B9-A27C-08994008BBDC}" presName="parentText" presStyleLbl="alignNode1" presStyleIdx="6" presStyleCnt="7">
        <dgm:presLayoutVars>
          <dgm:chMax val="1"/>
          <dgm:bulletEnabled val="1"/>
        </dgm:presLayoutVars>
      </dgm:prSet>
      <dgm:spPr/>
    </dgm:pt>
    <dgm:pt modelId="{530C8F0F-04AB-4F0F-A850-78A9224B6A3C}" type="pres">
      <dgm:prSet presAssocID="{E133D8CE-C65D-47B9-A27C-08994008BBDC}" presName="descendantText" presStyleLbl="alignAcc1" presStyleIdx="6" presStyleCnt="7">
        <dgm:presLayoutVars>
          <dgm:bulletEnabled val="1"/>
        </dgm:presLayoutVars>
      </dgm:prSet>
      <dgm:spPr/>
    </dgm:pt>
  </dgm:ptLst>
  <dgm:cxnLst>
    <dgm:cxn modelId="{EBBFCB07-5707-1740-9DBB-9F7E42C3C4F0}" type="presOf" srcId="{54CEE914-0883-44A2-8051-2A102BD0349C}" destId="{5ED46F80-E172-47F2-8DC9-D6E69A44FDED}" srcOrd="0" destOrd="0" presId="urn:microsoft.com/office/officeart/2005/8/layout/chevron2"/>
    <dgm:cxn modelId="{07B94C0D-FD01-2541-AE42-EB5503BE4C81}" type="presOf" srcId="{E8CD70E0-F4C0-4782-BD3C-AC2FC6AC2163}" destId="{92994251-3E7C-4EB8-87FE-D61B34718411}" srcOrd="0" destOrd="0" presId="urn:microsoft.com/office/officeart/2005/8/layout/chevron2"/>
    <dgm:cxn modelId="{396A5D0E-3C26-41CF-932C-396230159AEF}" srcId="{61221608-2991-42F7-8118-73B6F7544739}" destId="{763BC43E-058E-48C2-A11F-2F8FBE6E2700}" srcOrd="4" destOrd="0" parTransId="{ABCF7801-0FD0-4E63-972F-DC8F8862DD67}" sibTransId="{F8E8B94B-056C-4E9F-8603-1A4373FAF409}"/>
    <dgm:cxn modelId="{EEF08929-8B5C-4DA0-872B-20144A339995}" srcId="{763BC43E-058E-48C2-A11F-2F8FBE6E2700}" destId="{79C1096E-104A-4D7F-B41F-94587089873A}" srcOrd="0" destOrd="0" parTransId="{60EEC9A3-4764-4EA5-B93A-520A3AD51724}" sibTransId="{D9DB07CC-44B7-453A-AACB-C3DA22AFDDCD}"/>
    <dgm:cxn modelId="{9963FA36-4DBA-408B-A799-C91F03531FE5}" srcId="{61221608-2991-42F7-8118-73B6F7544739}" destId="{E133D8CE-C65D-47B9-A27C-08994008BBDC}" srcOrd="6" destOrd="0" parTransId="{9065F17D-9F8A-4A96-912F-31295513C4AE}" sibTransId="{F0642F45-38B3-4932-BFBD-91292F2D1E9B}"/>
    <dgm:cxn modelId="{C033733C-01DC-1445-8DE6-4ECFA97CBD71}" type="presOf" srcId="{61221608-2991-42F7-8118-73B6F7544739}" destId="{A6FD2449-A1E3-401D-B06D-8687AB1DA0B6}" srcOrd="0" destOrd="0" presId="urn:microsoft.com/office/officeart/2005/8/layout/chevron2"/>
    <dgm:cxn modelId="{E72E496A-67BD-7444-A4AC-9C1F9C770B35}" type="presOf" srcId="{0502C5BF-7AA7-4EA8-97EB-BC474F187A6C}" destId="{353AF818-179D-4F87-905B-EB545C980256}" srcOrd="0" destOrd="0" presId="urn:microsoft.com/office/officeart/2005/8/layout/chevron2"/>
    <dgm:cxn modelId="{5E74944A-28D1-461A-B4FD-E32A002E9BEC}" srcId="{61221608-2991-42F7-8118-73B6F7544739}" destId="{1FA1174E-6FB3-4B3F-8FCE-51E323D7085A}" srcOrd="5" destOrd="0" parTransId="{4A9FB731-6B60-4689-B258-7B19AB11040B}" sibTransId="{94676C39-F9AE-41FB-B86F-F83F2EE54761}"/>
    <dgm:cxn modelId="{74D43070-3097-194D-B888-3F79EAD13427}" type="presOf" srcId="{E133D8CE-C65D-47B9-A27C-08994008BBDC}" destId="{6CF08E75-2D2B-4972-9F93-57FDE270E51D}" srcOrd="0" destOrd="0" presId="urn:microsoft.com/office/officeart/2005/8/layout/chevron2"/>
    <dgm:cxn modelId="{C4BBAB53-5737-D743-9DD6-81DB919C4A60}" type="presOf" srcId="{CE56D44A-30BA-4E3D-9A0E-798EE470EE94}" destId="{251D56FD-0A1F-4268-89DE-6E9C28E1D8D3}" srcOrd="0" destOrd="0" presId="urn:microsoft.com/office/officeart/2005/8/layout/chevron2"/>
    <dgm:cxn modelId="{B4FC4B76-D2A2-4113-9EBA-846715D2F146}" srcId="{B02A5894-BE13-4F26-BE44-69CFA71BDBE7}" destId="{BD692DA1-DD65-4149-996A-BD2D10623DC2}" srcOrd="0" destOrd="0" parTransId="{62EC480B-2063-4E1E-848E-5E0A8F5DF7CE}" sibTransId="{79DA1DEE-44A5-45A2-9E5E-5A70ECFE26D7}"/>
    <dgm:cxn modelId="{5E841D59-AA5E-0948-9AF0-4490CE4FC0ED}" type="presOf" srcId="{F7942D7A-8925-40B5-BBBA-336C08FE986D}" destId="{CC2A22BC-BA08-4CF1-9C3C-33F1D5905FA3}" srcOrd="0" destOrd="0" presId="urn:microsoft.com/office/officeart/2005/8/layout/chevron2"/>
    <dgm:cxn modelId="{C1F8037F-DB6A-3B46-A26B-A75960CE039B}" type="presOf" srcId="{437CAB6D-3BB9-4046-8578-27A698BC26DD}" destId="{530C8F0F-04AB-4F0F-A850-78A9224B6A3C}" srcOrd="0" destOrd="0" presId="urn:microsoft.com/office/officeart/2005/8/layout/chevron2"/>
    <dgm:cxn modelId="{AB77737F-D493-594C-AB06-3C1F810A2E3F}" type="presOf" srcId="{79C1096E-104A-4D7F-B41F-94587089873A}" destId="{364C70AB-BCC6-4D7A-BCF7-7A84417AAC77}" srcOrd="0" destOrd="0" presId="urn:microsoft.com/office/officeart/2005/8/layout/chevron2"/>
    <dgm:cxn modelId="{F8DF9582-C1B5-114A-9F9C-A7D509E0CF92}" type="presOf" srcId="{1FA1174E-6FB3-4B3F-8FCE-51E323D7085A}" destId="{64CAB49F-4A18-4D03-84F5-67AB4715B554}" srcOrd="0" destOrd="0" presId="urn:microsoft.com/office/officeart/2005/8/layout/chevron2"/>
    <dgm:cxn modelId="{45E9238E-AD81-5345-AA5E-BB801CF3293F}" type="presOf" srcId="{05DBEDED-D625-446C-ABA5-9FF15823D0C6}" destId="{9B7D18A8-FAEC-4A4F-BCCD-2EBB00D6687F}" srcOrd="0" destOrd="0" presId="urn:microsoft.com/office/officeart/2005/8/layout/chevron2"/>
    <dgm:cxn modelId="{297DBE8E-F7E1-4775-8DD3-373485A15BB2}" srcId="{E8CD70E0-F4C0-4782-BD3C-AC2FC6AC2163}" destId="{F7942D7A-8925-40B5-BBBA-336C08FE986D}" srcOrd="0" destOrd="0" parTransId="{0E8345E8-0899-4369-A3C5-3F06D5E312DD}" sibTransId="{0AC4AB53-5BD1-4890-99CC-A392447CFAB5}"/>
    <dgm:cxn modelId="{2CD34892-51F0-5A41-9768-5AFE8D341776}" type="presOf" srcId="{763BC43E-058E-48C2-A11F-2F8FBE6E2700}" destId="{E9E6B2FE-2869-42F8-B686-CA38209A8B19}" srcOrd="0" destOrd="0" presId="urn:microsoft.com/office/officeart/2005/8/layout/chevron2"/>
    <dgm:cxn modelId="{9436CF97-977D-4F92-B321-A175B446D915}" srcId="{61221608-2991-42F7-8118-73B6F7544739}" destId="{B02A5894-BE13-4F26-BE44-69CFA71BDBE7}" srcOrd="2" destOrd="0" parTransId="{0C47C6DA-4EE6-4940-AFE9-0C13510BDCD7}" sibTransId="{153DFD25-7FFA-4D49-96DE-63FE8E80563C}"/>
    <dgm:cxn modelId="{888892A2-6424-4470-B730-CC88D02A2E26}" srcId="{1FA1174E-6FB3-4B3F-8FCE-51E323D7085A}" destId="{CE56D44A-30BA-4E3D-9A0E-798EE470EE94}" srcOrd="0" destOrd="0" parTransId="{B8AF323B-7B1E-40EB-93E6-7B7C50D4B37A}" sibTransId="{2BE8D61E-ECF4-49BE-9F9C-FA99EBBABC20}"/>
    <dgm:cxn modelId="{483305A4-E079-6E4E-A146-BF624989C47A}" type="presOf" srcId="{11FBDCAE-DA42-4E51-B259-09F762FB2CA7}" destId="{0108CE0F-9DBA-4354-99A0-AA5095FEC0E4}" srcOrd="0" destOrd="0" presId="urn:microsoft.com/office/officeart/2005/8/layout/chevron2"/>
    <dgm:cxn modelId="{A925BDB1-FE12-D54A-B5D5-8B2283E8836E}" type="presOf" srcId="{BD692DA1-DD65-4149-996A-BD2D10623DC2}" destId="{0643D013-3B56-403D-BB78-7304DCA9E2C1}" srcOrd="0" destOrd="0" presId="urn:microsoft.com/office/officeart/2005/8/layout/chevron2"/>
    <dgm:cxn modelId="{39229EC1-F717-43BB-A73F-E7BD5ED6737D}" srcId="{E133D8CE-C65D-47B9-A27C-08994008BBDC}" destId="{437CAB6D-3BB9-4046-8578-27A698BC26DD}" srcOrd="0" destOrd="0" parTransId="{45495F23-03C4-4A8B-B371-3A081F8B3329}" sibTransId="{6329010B-232D-4CB9-80AD-608D44A23413}"/>
    <dgm:cxn modelId="{49AE9FCD-A420-453F-8EA4-E5BD5A351729}" srcId="{54CEE914-0883-44A2-8051-2A102BD0349C}" destId="{05DBEDED-D625-446C-ABA5-9FF15823D0C6}" srcOrd="0" destOrd="0" parTransId="{A2495D1E-C28E-4EAA-A4F8-AD56712E749A}" sibTransId="{487086F2-53D8-4455-8D5D-859E78D55BCC}"/>
    <dgm:cxn modelId="{25DB49CE-757E-4ABF-BA7B-9CC6F5042B7D}" srcId="{61221608-2991-42F7-8118-73B6F7544739}" destId="{0502C5BF-7AA7-4EA8-97EB-BC474F187A6C}" srcOrd="0" destOrd="0" parTransId="{85C6FA98-7EC9-4E4C-A6E7-2AED7461DB65}" sibTransId="{23A802E2-AB7F-419C-BCAA-037E71436B37}"/>
    <dgm:cxn modelId="{FEBAE3D1-53D1-5F47-B5A8-DFBDE12E3EA6}" type="presOf" srcId="{B02A5894-BE13-4F26-BE44-69CFA71BDBE7}" destId="{1416668F-273F-43BB-A096-12199491CCEB}" srcOrd="0" destOrd="0" presId="urn:microsoft.com/office/officeart/2005/8/layout/chevron2"/>
    <dgm:cxn modelId="{CAE452D5-6E32-4F2E-B080-6B8A73F5B3B3}" srcId="{0502C5BF-7AA7-4EA8-97EB-BC474F187A6C}" destId="{11FBDCAE-DA42-4E51-B259-09F762FB2CA7}" srcOrd="0" destOrd="0" parTransId="{CC858B3D-BB0C-4160-8A5B-374793484E36}" sibTransId="{89AC1ECE-97CF-4E43-971B-73A4D73D90C8}"/>
    <dgm:cxn modelId="{1641DDD8-D765-428C-A8D6-77D0C778B9AB}" srcId="{61221608-2991-42F7-8118-73B6F7544739}" destId="{54CEE914-0883-44A2-8051-2A102BD0349C}" srcOrd="1" destOrd="0" parTransId="{1F73E25D-5F29-4F57-824E-40B66C6E9871}" sibTransId="{6A3A7892-186F-4885-A2D8-62479AF89032}"/>
    <dgm:cxn modelId="{D5430FEF-DB83-4878-8F8F-F704B3BB7E08}" srcId="{61221608-2991-42F7-8118-73B6F7544739}" destId="{E8CD70E0-F4C0-4782-BD3C-AC2FC6AC2163}" srcOrd="3" destOrd="0" parTransId="{6593BA87-0686-4272-AD06-ADAAF7D734AE}" sibTransId="{C448BD92-12AF-43B7-95EF-51C8C726707F}"/>
    <dgm:cxn modelId="{E0CA9AE1-33D8-024F-BFBA-E6EDC8BF704C}" type="presParOf" srcId="{A6FD2449-A1E3-401D-B06D-8687AB1DA0B6}" destId="{15C6767B-8315-4278-B3F8-D950B421DB4B}" srcOrd="0" destOrd="0" presId="urn:microsoft.com/office/officeart/2005/8/layout/chevron2"/>
    <dgm:cxn modelId="{03BCBC02-4FEA-4A45-8679-47B06CF64293}" type="presParOf" srcId="{15C6767B-8315-4278-B3F8-D950B421DB4B}" destId="{353AF818-179D-4F87-905B-EB545C980256}" srcOrd="0" destOrd="0" presId="urn:microsoft.com/office/officeart/2005/8/layout/chevron2"/>
    <dgm:cxn modelId="{D0CBAF37-1EAE-B840-9FE0-476583526B9D}" type="presParOf" srcId="{15C6767B-8315-4278-B3F8-D950B421DB4B}" destId="{0108CE0F-9DBA-4354-99A0-AA5095FEC0E4}" srcOrd="1" destOrd="0" presId="urn:microsoft.com/office/officeart/2005/8/layout/chevron2"/>
    <dgm:cxn modelId="{064B2E49-ED26-9F4F-B472-641201FEB81A}" type="presParOf" srcId="{A6FD2449-A1E3-401D-B06D-8687AB1DA0B6}" destId="{6FF13604-E9D7-4F45-979D-FC0051F89253}" srcOrd="1" destOrd="0" presId="urn:microsoft.com/office/officeart/2005/8/layout/chevron2"/>
    <dgm:cxn modelId="{BC9E3B39-4D9E-7A42-8D09-67123CA643B9}" type="presParOf" srcId="{A6FD2449-A1E3-401D-B06D-8687AB1DA0B6}" destId="{274290EA-5577-43A6-A75C-D89A0A0F2C39}" srcOrd="2" destOrd="0" presId="urn:microsoft.com/office/officeart/2005/8/layout/chevron2"/>
    <dgm:cxn modelId="{CC61D17C-4D91-C146-958B-4C2669296F85}" type="presParOf" srcId="{274290EA-5577-43A6-A75C-D89A0A0F2C39}" destId="{5ED46F80-E172-47F2-8DC9-D6E69A44FDED}" srcOrd="0" destOrd="0" presId="urn:microsoft.com/office/officeart/2005/8/layout/chevron2"/>
    <dgm:cxn modelId="{6440205E-1FBC-AD40-A6CF-724D4FEDC050}" type="presParOf" srcId="{274290EA-5577-43A6-A75C-D89A0A0F2C39}" destId="{9B7D18A8-FAEC-4A4F-BCCD-2EBB00D6687F}" srcOrd="1" destOrd="0" presId="urn:microsoft.com/office/officeart/2005/8/layout/chevron2"/>
    <dgm:cxn modelId="{11E24D15-01B3-0E44-9007-89CE3E3DEAC7}" type="presParOf" srcId="{A6FD2449-A1E3-401D-B06D-8687AB1DA0B6}" destId="{CB98F292-F2A9-4B2F-B34A-057404989FB4}" srcOrd="3" destOrd="0" presId="urn:microsoft.com/office/officeart/2005/8/layout/chevron2"/>
    <dgm:cxn modelId="{51035780-C718-D343-9AC8-77FB1C17F1A0}" type="presParOf" srcId="{A6FD2449-A1E3-401D-B06D-8687AB1DA0B6}" destId="{D50FA889-CF29-4219-9E46-3356A18C5C4A}" srcOrd="4" destOrd="0" presId="urn:microsoft.com/office/officeart/2005/8/layout/chevron2"/>
    <dgm:cxn modelId="{6273A1B4-909A-6746-BC0E-4F86EBF8A23A}" type="presParOf" srcId="{D50FA889-CF29-4219-9E46-3356A18C5C4A}" destId="{1416668F-273F-43BB-A096-12199491CCEB}" srcOrd="0" destOrd="0" presId="urn:microsoft.com/office/officeart/2005/8/layout/chevron2"/>
    <dgm:cxn modelId="{20ED9939-70CE-9743-9059-56DCD265FE21}" type="presParOf" srcId="{D50FA889-CF29-4219-9E46-3356A18C5C4A}" destId="{0643D013-3B56-403D-BB78-7304DCA9E2C1}" srcOrd="1" destOrd="0" presId="urn:microsoft.com/office/officeart/2005/8/layout/chevron2"/>
    <dgm:cxn modelId="{BEEE35BD-A0AF-CA4D-A684-E02F5B248D77}" type="presParOf" srcId="{A6FD2449-A1E3-401D-B06D-8687AB1DA0B6}" destId="{4B16F149-B5AF-4A2C-8B0D-788B3EA8DC82}" srcOrd="5" destOrd="0" presId="urn:microsoft.com/office/officeart/2005/8/layout/chevron2"/>
    <dgm:cxn modelId="{D62C4254-F118-DF4B-99CE-E93984BB83E9}" type="presParOf" srcId="{A6FD2449-A1E3-401D-B06D-8687AB1DA0B6}" destId="{B1CDA9D8-CDB4-4F00-B5A2-7CE645814C01}" srcOrd="6" destOrd="0" presId="urn:microsoft.com/office/officeart/2005/8/layout/chevron2"/>
    <dgm:cxn modelId="{1A1508C0-0C1A-D642-B723-31C1BB0786E1}" type="presParOf" srcId="{B1CDA9D8-CDB4-4F00-B5A2-7CE645814C01}" destId="{92994251-3E7C-4EB8-87FE-D61B34718411}" srcOrd="0" destOrd="0" presId="urn:microsoft.com/office/officeart/2005/8/layout/chevron2"/>
    <dgm:cxn modelId="{9AAC7C55-8545-D445-8BF4-E1E9BDF15F13}" type="presParOf" srcId="{B1CDA9D8-CDB4-4F00-B5A2-7CE645814C01}" destId="{CC2A22BC-BA08-4CF1-9C3C-33F1D5905FA3}" srcOrd="1" destOrd="0" presId="urn:microsoft.com/office/officeart/2005/8/layout/chevron2"/>
    <dgm:cxn modelId="{A1B6D4F3-12A1-E64A-9C40-603331132B6F}" type="presParOf" srcId="{A6FD2449-A1E3-401D-B06D-8687AB1DA0B6}" destId="{4DF1F320-015F-4AB4-B4B4-4F40DFEF4092}" srcOrd="7" destOrd="0" presId="urn:microsoft.com/office/officeart/2005/8/layout/chevron2"/>
    <dgm:cxn modelId="{9EA778EE-AAA5-784F-BC87-E5B7DB468445}" type="presParOf" srcId="{A6FD2449-A1E3-401D-B06D-8687AB1DA0B6}" destId="{9FA9AABF-3C30-4ED8-8412-0EC23CD86DB4}" srcOrd="8" destOrd="0" presId="urn:microsoft.com/office/officeart/2005/8/layout/chevron2"/>
    <dgm:cxn modelId="{E06D074C-B20E-4341-8750-82940415ABFB}" type="presParOf" srcId="{9FA9AABF-3C30-4ED8-8412-0EC23CD86DB4}" destId="{E9E6B2FE-2869-42F8-B686-CA38209A8B19}" srcOrd="0" destOrd="0" presId="urn:microsoft.com/office/officeart/2005/8/layout/chevron2"/>
    <dgm:cxn modelId="{D44D0627-7F27-C24A-A428-E4E46868B8B0}" type="presParOf" srcId="{9FA9AABF-3C30-4ED8-8412-0EC23CD86DB4}" destId="{364C70AB-BCC6-4D7A-BCF7-7A84417AAC77}" srcOrd="1" destOrd="0" presId="urn:microsoft.com/office/officeart/2005/8/layout/chevron2"/>
    <dgm:cxn modelId="{76E85C36-E337-B54C-BF4E-972D60487AA7}" type="presParOf" srcId="{A6FD2449-A1E3-401D-B06D-8687AB1DA0B6}" destId="{2CE30750-6F53-473E-B7A9-B7B107F3F78E}" srcOrd="9" destOrd="0" presId="urn:microsoft.com/office/officeart/2005/8/layout/chevron2"/>
    <dgm:cxn modelId="{B6ED272C-98BA-124E-9565-7A66A88C4112}" type="presParOf" srcId="{A6FD2449-A1E3-401D-B06D-8687AB1DA0B6}" destId="{F0F1DB2E-D328-4FCC-B791-1253D089EF18}" srcOrd="10" destOrd="0" presId="urn:microsoft.com/office/officeart/2005/8/layout/chevron2"/>
    <dgm:cxn modelId="{76A67C67-5C89-5E4F-9FC9-1108AD477E36}" type="presParOf" srcId="{F0F1DB2E-D328-4FCC-B791-1253D089EF18}" destId="{64CAB49F-4A18-4D03-84F5-67AB4715B554}" srcOrd="0" destOrd="0" presId="urn:microsoft.com/office/officeart/2005/8/layout/chevron2"/>
    <dgm:cxn modelId="{084655D3-651B-4D43-8678-307902E81E5B}" type="presParOf" srcId="{F0F1DB2E-D328-4FCC-B791-1253D089EF18}" destId="{251D56FD-0A1F-4268-89DE-6E9C28E1D8D3}" srcOrd="1" destOrd="0" presId="urn:microsoft.com/office/officeart/2005/8/layout/chevron2"/>
    <dgm:cxn modelId="{A1024EE6-A258-7549-B553-7393B44189AE}" type="presParOf" srcId="{A6FD2449-A1E3-401D-B06D-8687AB1DA0B6}" destId="{141F61A7-8405-474B-B1FF-1434BBB56534}" srcOrd="11" destOrd="0" presId="urn:microsoft.com/office/officeart/2005/8/layout/chevron2"/>
    <dgm:cxn modelId="{3B6E9E3F-6E16-CD40-9100-05B714B36892}" type="presParOf" srcId="{A6FD2449-A1E3-401D-B06D-8687AB1DA0B6}" destId="{580E6508-FEA9-4FE0-858D-93FB5DD77A1F}" srcOrd="12" destOrd="0" presId="urn:microsoft.com/office/officeart/2005/8/layout/chevron2"/>
    <dgm:cxn modelId="{19702874-A377-CF44-8113-C4D06EB5A476}" type="presParOf" srcId="{580E6508-FEA9-4FE0-858D-93FB5DD77A1F}" destId="{6CF08E75-2D2B-4972-9F93-57FDE270E51D}" srcOrd="0" destOrd="0" presId="urn:microsoft.com/office/officeart/2005/8/layout/chevron2"/>
    <dgm:cxn modelId="{6033056B-E108-5D4E-B21B-CC5B349F1426}" type="presParOf" srcId="{580E6508-FEA9-4FE0-858D-93FB5DD77A1F}" destId="{530C8F0F-04AB-4F0F-A850-78A9224B6A3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8703600B-65EC-49D0-B9D5-31F3F23DAA26}" type="presOf" srcId="{56C50C49-D3B8-4F3A-9E0E-614C65B23D82}" destId="{F384D6A7-7E66-421F-ABCD-698BDD3506D8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0809E4D4-4FAB-4DF1-A5CE-FA8D7ED266C6}" type="presOf" srcId="{782A18A5-23A6-475F-8DC2-4D487BD3716F}" destId="{098F9AFA-9FD9-40F2-9E6E-24C8728E8A0B}" srcOrd="0" destOrd="0" presId="urn:microsoft.com/office/officeart/2005/8/layout/chevron2"/>
    <dgm:cxn modelId="{7EE1F3F9-2A25-42FC-A490-34C7FCC69BE3}" type="presOf" srcId="{6C4B1019-14C9-4B3E-A78D-1360DEABFAEA}" destId="{6A80F724-AE18-48B0-911A-28572A8C4124}" srcOrd="0" destOrd="0" presId="urn:microsoft.com/office/officeart/2005/8/layout/chevron2"/>
    <dgm:cxn modelId="{EC8F2666-7183-43C0-9F76-837DFA33AF7D}" type="presParOf" srcId="{F384D6A7-7E66-421F-ABCD-698BDD3506D8}" destId="{918DABD0-C70C-4F0D-9BDC-F997FA4C4188}" srcOrd="0" destOrd="0" presId="urn:microsoft.com/office/officeart/2005/8/layout/chevron2"/>
    <dgm:cxn modelId="{FF46CE41-9D8F-4747-9967-884F05AC201D}" type="presParOf" srcId="{918DABD0-C70C-4F0D-9BDC-F997FA4C4188}" destId="{098F9AFA-9FD9-40F2-9E6E-24C8728E8A0B}" srcOrd="0" destOrd="0" presId="urn:microsoft.com/office/officeart/2005/8/layout/chevron2"/>
    <dgm:cxn modelId="{E694C72A-F835-4799-9C6D-E658F5C9632C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de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E4637D0D-2A4A-461F-9BA9-E591D00CD603}" type="presOf" srcId="{863A119A-3F7A-4855-9ABF-FB53B24CF727}" destId="{92E460CB-B5B0-4158-A79B-61A9BECC2B91}" srcOrd="0" destOrd="0" presId="urn:microsoft.com/office/officeart/2005/8/layout/chevron2"/>
    <dgm:cxn modelId="{23C2013D-59DE-4E39-A7F1-0581D9B676E4}" type="presOf" srcId="{2E190814-425F-463D-B05C-3A00C92E4570}" destId="{455FE7F6-6F69-4282-860A-100879511B2D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0964935C-2945-4085-8057-6DCC32B86BCE}" type="presOf" srcId="{91CC03EC-0FEF-45F6-BDDE-506D5AB6BF89}" destId="{D39ED827-4F5E-4144-9CE0-ED3517218D50}" srcOrd="0" destOrd="0" presId="urn:microsoft.com/office/officeart/2005/8/layout/chevron2"/>
    <dgm:cxn modelId="{E963DF5D-872C-4AFB-8402-1C76DE70A837}" type="presOf" srcId="{135E0DAD-4287-49C6-BE2A-306141DBCB89}" destId="{3195ECB3-41BF-45FA-A5D4-BE2144194D95}" srcOrd="0" destOrd="0" presId="urn:microsoft.com/office/officeart/2005/8/layout/chevron2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5B2FF744-C8DB-416C-A3DF-80D7074F1074}" type="presOf" srcId="{94FC4CF3-2B99-4042-996C-3FF8CAC6863C}" destId="{1CC01DF0-3627-446E-8FC7-B632F08C62C2}" srcOrd="0" destOrd="0" presId="urn:microsoft.com/office/officeart/2005/8/layout/chevron2"/>
    <dgm:cxn modelId="{6BF7FE64-FBDE-4730-A338-C0CC50E5FD3E}" type="presOf" srcId="{287A19E1-5C80-4E50-9A75-43A6FBE598D1}" destId="{CE202C2A-FC99-4F35-82C1-D26E09E6CB76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CA630355-FBA5-4DC5-81B0-6D14D0A1531F}" type="presOf" srcId="{D3D951BE-D619-4919-BDFE-26DD3B295165}" destId="{101F5637-3D6F-476D-8AA5-FFC76A415505}" srcOrd="0" destOrd="0" presId="urn:microsoft.com/office/officeart/2005/8/layout/chevron2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729F5985-7CB5-48A3-A512-C10B44B886BC}" type="presOf" srcId="{B570D85D-501C-4DC2-A6DD-52C80C1755D4}" destId="{3C5D9C52-5F92-49A0-A5B6-E6D09C9B3AB5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DFD859A5-63A8-47C3-ADAD-0B7C5EF687C2}" type="presOf" srcId="{C3B39D03-20ED-264F-91E4-040252FE8971}" destId="{E7C9D9B2-7924-B644-B787-8E88B581F0D5}" srcOrd="0" destOrd="0" presId="urn:microsoft.com/office/officeart/2005/8/layout/chevron2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3A027BB0-108C-43C3-AC7C-52D0E40AA411}" type="presOf" srcId="{E095AF7A-F3A0-4E85-8F70-0D8E693D3B46}" destId="{BB1F82E1-3786-4586-9D19-791C2C02D007}" srcOrd="0" destOrd="0" presId="urn:microsoft.com/office/officeart/2005/8/layout/chevron2"/>
    <dgm:cxn modelId="{09EF2BB4-EA26-45E1-9B96-0B8B1E1178E5}" type="presOf" srcId="{1998ED2A-592A-4C1B-9951-F6641036A00B}" destId="{BD0A5E72-86C3-4FCF-A599-F5B9218CDE4F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56B7BFC3-B975-4769-A11E-7989F81194EC}" type="presOf" srcId="{39DE5594-FA26-4CBC-9B48-64EDCA78C567}" destId="{189A96AB-87DD-4959-BCFD-EB9795A46F2E}" srcOrd="0" destOrd="0" presId="urn:microsoft.com/office/officeart/2005/8/layout/chevron2"/>
    <dgm:cxn modelId="{57F06DC7-6A3A-4F56-90DF-88AB3B41FCD2}" type="presOf" srcId="{C819012A-589B-D24F-A84B-36990A54CADE}" destId="{471DE35B-B08C-3546-B34C-96D9F1600410}" srcOrd="0" destOrd="0" presId="urn:microsoft.com/office/officeart/2005/8/layout/chevron2"/>
    <dgm:cxn modelId="{25ABDDCA-1DB4-43B4-A102-EBAB41A47C82}" type="presOf" srcId="{907C9F53-5E41-4F39-A492-337F8AE9F045}" destId="{8FBFB9E2-185B-4BCA-B740-BED75275A128}" srcOrd="0" destOrd="0" presId="urn:microsoft.com/office/officeart/2005/8/layout/chevron2"/>
    <dgm:cxn modelId="{8C5CDCD5-8FC0-4DB6-AC85-E6DFF87AD569}" type="presOf" srcId="{025747E9-7A0A-40AE-AFE1-C355D07F9601}" destId="{5322E593-A3C7-4451-B8AF-717D704A29A3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6973ECDE-16A9-40FB-8635-9078687445E2}" type="presOf" srcId="{8C1FDE08-4CB2-4B60-BB5F-BC81A4DACBB7}" destId="{3BAE3A21-5CFE-4962-9CD0-C5EE45E66236}" srcOrd="0" destOrd="0" presId="urn:microsoft.com/office/officeart/2005/8/layout/chevron2"/>
    <dgm:cxn modelId="{B7ECA2EC-2457-4BE2-9112-E48285EDAE1B}" type="presOf" srcId="{F509A476-6E77-4452-828B-F008ED0B108D}" destId="{E3D05A2E-57AB-439B-A345-4324580D081D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DDC5C55E-2851-4BB4-A078-8728C0E16988}" type="presParOf" srcId="{1CC01DF0-3627-446E-8FC7-B632F08C62C2}" destId="{465EA60D-50D1-4AF0-870B-0CE3597B52D8}" srcOrd="0" destOrd="0" presId="urn:microsoft.com/office/officeart/2005/8/layout/chevron2"/>
    <dgm:cxn modelId="{8616E411-BDAF-495D-9318-EDBFC64537E3}" type="presParOf" srcId="{465EA60D-50D1-4AF0-870B-0CE3597B52D8}" destId="{3195ECB3-41BF-45FA-A5D4-BE2144194D95}" srcOrd="0" destOrd="0" presId="urn:microsoft.com/office/officeart/2005/8/layout/chevron2"/>
    <dgm:cxn modelId="{1CD3DA0D-B0BB-449F-9E5E-E8DE84B70104}" type="presParOf" srcId="{465EA60D-50D1-4AF0-870B-0CE3597B52D8}" destId="{5322E593-A3C7-4451-B8AF-717D704A29A3}" srcOrd="1" destOrd="0" presId="urn:microsoft.com/office/officeart/2005/8/layout/chevron2"/>
    <dgm:cxn modelId="{4718BA1D-3165-43DB-BBD5-08F012A2129C}" type="presParOf" srcId="{1CC01DF0-3627-446E-8FC7-B632F08C62C2}" destId="{D2FB1EC7-EABB-4F5E-9095-D8912323F369}" srcOrd="1" destOrd="0" presId="urn:microsoft.com/office/officeart/2005/8/layout/chevron2"/>
    <dgm:cxn modelId="{4B7F8514-7486-46E0-B37B-AB204A7F0256}" type="presParOf" srcId="{1CC01DF0-3627-446E-8FC7-B632F08C62C2}" destId="{864BC548-CEFD-42D6-BAC2-4F964D555C04}" srcOrd="2" destOrd="0" presId="urn:microsoft.com/office/officeart/2005/8/layout/chevron2"/>
    <dgm:cxn modelId="{905FE71C-32BB-444F-9865-7C075ADF1BA3}" type="presParOf" srcId="{864BC548-CEFD-42D6-BAC2-4F964D555C04}" destId="{3C5D9C52-5F92-49A0-A5B6-E6D09C9B3AB5}" srcOrd="0" destOrd="0" presId="urn:microsoft.com/office/officeart/2005/8/layout/chevron2"/>
    <dgm:cxn modelId="{EF64B6D0-132E-490B-8F50-7908C6382E6D}" type="presParOf" srcId="{864BC548-CEFD-42D6-BAC2-4F964D555C04}" destId="{189A96AB-87DD-4959-BCFD-EB9795A46F2E}" srcOrd="1" destOrd="0" presId="urn:microsoft.com/office/officeart/2005/8/layout/chevron2"/>
    <dgm:cxn modelId="{B44B820D-0EDE-4222-90E9-026F5621D527}" type="presParOf" srcId="{1CC01DF0-3627-446E-8FC7-B632F08C62C2}" destId="{BEE29AAC-380C-4C2F-BBD9-951EE17FF2EC}" srcOrd="3" destOrd="0" presId="urn:microsoft.com/office/officeart/2005/8/layout/chevron2"/>
    <dgm:cxn modelId="{6B30D0A3-3251-47A9-A483-F1C597B42B0E}" type="presParOf" srcId="{1CC01DF0-3627-446E-8FC7-B632F08C62C2}" destId="{541F4C73-F15E-4961-B4A1-5FD573149604}" srcOrd="4" destOrd="0" presId="urn:microsoft.com/office/officeart/2005/8/layout/chevron2"/>
    <dgm:cxn modelId="{D142A13D-09B9-404C-B6E7-D5526ACB20BB}" type="presParOf" srcId="{541F4C73-F15E-4961-B4A1-5FD573149604}" destId="{92E460CB-B5B0-4158-A79B-61A9BECC2B91}" srcOrd="0" destOrd="0" presId="urn:microsoft.com/office/officeart/2005/8/layout/chevron2"/>
    <dgm:cxn modelId="{FC0B7AB6-2E7B-41CA-AD76-BA0BFD8F473B}" type="presParOf" srcId="{541F4C73-F15E-4961-B4A1-5FD573149604}" destId="{E3D05A2E-57AB-439B-A345-4324580D081D}" srcOrd="1" destOrd="0" presId="urn:microsoft.com/office/officeart/2005/8/layout/chevron2"/>
    <dgm:cxn modelId="{CDF28632-285C-4966-92FC-5E98DBC58BCE}" type="presParOf" srcId="{1CC01DF0-3627-446E-8FC7-B632F08C62C2}" destId="{8C408C2A-2824-4B80-BD51-012AF974F7AC}" srcOrd="5" destOrd="0" presId="urn:microsoft.com/office/officeart/2005/8/layout/chevron2"/>
    <dgm:cxn modelId="{485E210D-7FE3-4FCC-B794-956BE3C38919}" type="presParOf" srcId="{1CC01DF0-3627-446E-8FC7-B632F08C62C2}" destId="{8712D057-A88F-4EDF-B0B1-944DF9D7867A}" srcOrd="6" destOrd="0" presId="urn:microsoft.com/office/officeart/2005/8/layout/chevron2"/>
    <dgm:cxn modelId="{D9AEA805-CC15-4727-9156-A47A93E8DF69}" type="presParOf" srcId="{8712D057-A88F-4EDF-B0B1-944DF9D7867A}" destId="{D39ED827-4F5E-4144-9CE0-ED3517218D50}" srcOrd="0" destOrd="0" presId="urn:microsoft.com/office/officeart/2005/8/layout/chevron2"/>
    <dgm:cxn modelId="{316AC8CF-5C3E-46BF-821A-DC505CFA9456}" type="presParOf" srcId="{8712D057-A88F-4EDF-B0B1-944DF9D7867A}" destId="{455FE7F6-6F69-4282-860A-100879511B2D}" srcOrd="1" destOrd="0" presId="urn:microsoft.com/office/officeart/2005/8/layout/chevron2"/>
    <dgm:cxn modelId="{106378E6-0C20-4E91-99C5-32945F581CC1}" type="presParOf" srcId="{1CC01DF0-3627-446E-8FC7-B632F08C62C2}" destId="{CAFC48B7-2EFC-4C75-8815-A9FD2738102B}" srcOrd="7" destOrd="0" presId="urn:microsoft.com/office/officeart/2005/8/layout/chevron2"/>
    <dgm:cxn modelId="{A847301A-F07E-4FBA-B014-631764A2174D}" type="presParOf" srcId="{1CC01DF0-3627-446E-8FC7-B632F08C62C2}" destId="{C807798E-9C4E-2747-AF6B-D731C025A0C4}" srcOrd="8" destOrd="0" presId="urn:microsoft.com/office/officeart/2005/8/layout/chevron2"/>
    <dgm:cxn modelId="{A4FE9180-F707-4023-9CA6-837BD5ECF1DA}" type="presParOf" srcId="{C807798E-9C4E-2747-AF6B-D731C025A0C4}" destId="{471DE35B-B08C-3546-B34C-96D9F1600410}" srcOrd="0" destOrd="0" presId="urn:microsoft.com/office/officeart/2005/8/layout/chevron2"/>
    <dgm:cxn modelId="{0D53A688-E768-44B4-95AF-EF2E7B132613}" type="presParOf" srcId="{C807798E-9C4E-2747-AF6B-D731C025A0C4}" destId="{E7C9D9B2-7924-B644-B787-8E88B581F0D5}" srcOrd="1" destOrd="0" presId="urn:microsoft.com/office/officeart/2005/8/layout/chevron2"/>
    <dgm:cxn modelId="{252B8DC1-C443-47F6-93D3-46E990A2A2F4}" type="presParOf" srcId="{1CC01DF0-3627-446E-8FC7-B632F08C62C2}" destId="{9B34B099-485E-5E4B-8086-EDF2F2E31815}" srcOrd="9" destOrd="0" presId="urn:microsoft.com/office/officeart/2005/8/layout/chevron2"/>
    <dgm:cxn modelId="{EE2786F8-6EB8-4552-A3B6-55C2E4F604BC}" type="presParOf" srcId="{1CC01DF0-3627-446E-8FC7-B632F08C62C2}" destId="{95D91A49-FF9A-42BE-BD6A-0A2C29A04B6D}" srcOrd="10" destOrd="0" presId="urn:microsoft.com/office/officeart/2005/8/layout/chevron2"/>
    <dgm:cxn modelId="{C76965ED-5EFC-46E9-B810-C5FE41AE7EA9}" type="presParOf" srcId="{95D91A49-FF9A-42BE-BD6A-0A2C29A04B6D}" destId="{3BAE3A21-5CFE-4962-9CD0-C5EE45E66236}" srcOrd="0" destOrd="0" presId="urn:microsoft.com/office/officeart/2005/8/layout/chevron2"/>
    <dgm:cxn modelId="{1E05831C-FA6E-4BA0-83E6-97A9AD401B19}" type="presParOf" srcId="{95D91A49-FF9A-42BE-BD6A-0A2C29A04B6D}" destId="{BD0A5E72-86C3-4FCF-A599-F5B9218CDE4F}" srcOrd="1" destOrd="0" presId="urn:microsoft.com/office/officeart/2005/8/layout/chevron2"/>
    <dgm:cxn modelId="{737B67DF-9A64-4116-9911-062E45FF589D}" type="presParOf" srcId="{1CC01DF0-3627-446E-8FC7-B632F08C62C2}" destId="{24E02AF2-49B4-419A-8680-8EE476655BEC}" srcOrd="11" destOrd="0" presId="urn:microsoft.com/office/officeart/2005/8/layout/chevron2"/>
    <dgm:cxn modelId="{C33C1EBD-366E-4F36-BC90-389ECC4C9E98}" type="presParOf" srcId="{1CC01DF0-3627-446E-8FC7-B632F08C62C2}" destId="{9D367BB3-8650-4A1D-9445-3100B58F86AA}" srcOrd="12" destOrd="0" presId="urn:microsoft.com/office/officeart/2005/8/layout/chevron2"/>
    <dgm:cxn modelId="{03432B59-5872-41E9-943A-6F12B8A62A9B}" type="presParOf" srcId="{9D367BB3-8650-4A1D-9445-3100B58F86AA}" destId="{8FBFB9E2-185B-4BCA-B740-BED75275A128}" srcOrd="0" destOrd="0" presId="urn:microsoft.com/office/officeart/2005/8/layout/chevron2"/>
    <dgm:cxn modelId="{3DAD8A4D-23B7-441F-BDAD-7C09B323DEB7}" type="presParOf" srcId="{9D367BB3-8650-4A1D-9445-3100B58F86AA}" destId="{CE202C2A-FC99-4F35-82C1-D26E09E6CB76}" srcOrd="1" destOrd="0" presId="urn:microsoft.com/office/officeart/2005/8/layout/chevron2"/>
    <dgm:cxn modelId="{F8EF0A25-7A04-44A7-9E3C-5CEC8311747F}" type="presParOf" srcId="{1CC01DF0-3627-446E-8FC7-B632F08C62C2}" destId="{C292CCB3-F6BE-491D-80E8-4D8427D338C2}" srcOrd="13" destOrd="0" presId="urn:microsoft.com/office/officeart/2005/8/layout/chevron2"/>
    <dgm:cxn modelId="{08678152-E14E-4CBF-AFE1-200AE80676EF}" type="presParOf" srcId="{1CC01DF0-3627-446E-8FC7-B632F08C62C2}" destId="{B03C5804-57AB-4EC3-B1A3-3E28C6DADB60}" srcOrd="14" destOrd="0" presId="urn:microsoft.com/office/officeart/2005/8/layout/chevron2"/>
    <dgm:cxn modelId="{7B95A81C-28EB-495C-B032-C1ED1E0324D3}" type="presParOf" srcId="{B03C5804-57AB-4EC3-B1A3-3E28C6DADB60}" destId="{101F5637-3D6F-476D-8AA5-FFC76A415505}" srcOrd="0" destOrd="0" presId="urn:microsoft.com/office/officeart/2005/8/layout/chevron2"/>
    <dgm:cxn modelId="{0B60CF0D-05C4-4719-B478-F2EC40CAFD88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 custLinFactNeighborY="-7109">
        <dgm:presLayoutVars>
          <dgm:bulletEnabled val="1"/>
        </dgm:presLayoutVars>
      </dgm:prSet>
      <dgm:spPr/>
    </dgm:pt>
  </dgm:ptLst>
  <dgm:cxnLst>
    <dgm:cxn modelId="{419E6100-461F-7C47-B3C1-DBDD6D7447CF}" type="presOf" srcId="{56C50C49-D3B8-4F3A-9E0E-614C65B23D82}" destId="{F384D6A7-7E66-421F-ABCD-698BDD3506D8}" srcOrd="0" destOrd="0" presId="urn:microsoft.com/office/officeart/2005/8/layout/chevron2"/>
    <dgm:cxn modelId="{F77ECE9C-F463-4740-B194-D9F52F2104AF}" type="presOf" srcId="{6C4B1019-14C9-4B3E-A78D-1360DEABFAEA}" destId="{6A80F724-AE18-48B0-911A-28572A8C4124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5FCF55CF-7D7A-A74B-B808-2AEF02EEC125}" type="presOf" srcId="{782A18A5-23A6-475F-8DC2-4D487BD3716F}" destId="{098F9AFA-9FD9-40F2-9E6E-24C8728E8A0B}" srcOrd="0" destOrd="0" presId="urn:microsoft.com/office/officeart/2005/8/layout/chevron2"/>
    <dgm:cxn modelId="{26E700AE-B89F-4D43-8895-B288876053AF}" type="presParOf" srcId="{F384D6A7-7E66-421F-ABCD-698BDD3506D8}" destId="{918DABD0-C70C-4F0D-9BDC-F997FA4C4188}" srcOrd="0" destOrd="0" presId="urn:microsoft.com/office/officeart/2005/8/layout/chevron2"/>
    <dgm:cxn modelId="{05D734C2-35FB-3E42-B248-D4706A118DC9}" type="presParOf" srcId="{918DABD0-C70C-4F0D-9BDC-F997FA4C4188}" destId="{098F9AFA-9FD9-40F2-9E6E-24C8728E8A0B}" srcOrd="0" destOrd="0" presId="urn:microsoft.com/office/officeart/2005/8/layout/chevron2"/>
    <dgm:cxn modelId="{52DDA253-8EE2-6647-9D82-B4957F8903E3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025747E9-7A0A-40AE-AFE1-C355D07F9601}">
      <dgm:prSet phldrT="[Texto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dirty="0">
              <a:latin typeface="Arial" pitchFamily="34" charset="0"/>
              <a:cs typeface="Arial" pitchFamily="34" charset="0"/>
            </a:rPr>
            <a:t>-SAT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63A119A-3F7A-4855-9ABF-FB53B24CF72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iii</a:t>
          </a:r>
        </a:p>
      </dgm:t>
    </dgm:pt>
    <dgm:pt modelId="{E3BF6FE7-3005-4906-8CA2-49673241521D}" type="par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7FBD4B0-E48B-45DA-B3E8-FA6AC8D939E2}" type="sibTrans" cxnId="{474B2598-308A-4EDA-888C-9813AF3BA079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F509A476-6E77-4452-828B-F008ED0B108D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gm:t>
    </dgm:pt>
    <dgm:pt modelId="{F458F49F-29DC-4CFF-A7F4-7CFAAEFE083E}" type="par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B7BB04F-A886-4204-8707-4FDB7001284A}" type="sibTrans" cxnId="{3BF7ABA6-ECE1-46EC-971C-4B7ED15F2727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91CC03EC-0FEF-45F6-BDDE-506D5AB6BF89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iv</a:t>
          </a:r>
        </a:p>
      </dgm:t>
    </dgm:pt>
    <dgm:pt modelId="{8858DBE3-E886-41D8-B619-3119AFC94992}" type="par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59993FC5-A90E-4D80-9B80-81DC603FB947}" type="sibTrans" cxnId="{31848969-DDBA-4CDE-B1F9-0F8B622A6D2B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E190814-425F-463D-B05C-3A00C92E4570}">
      <dgm:prSet phldrT="[Texto]"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dirty="0">
            <a:latin typeface="Arial" pitchFamily="34" charset="0"/>
            <a:cs typeface="Arial" pitchFamily="34" charset="0"/>
          </a:endParaRPr>
        </a:p>
      </dgm:t>
    </dgm:pt>
    <dgm:pt modelId="{181E143C-9B00-434F-B11B-05FE50AE1E28}" type="par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EA230A15-59F9-4233-9D69-30A3D705F60B}" type="sibTrans" cxnId="{5695F54E-C06A-4D37-B8EA-FB4360BB77F6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8C1FDE08-4CB2-4B60-BB5F-BC81A4DACBB7}">
      <dgm:prSet phldrT="[Texto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</a:t>
          </a:r>
        </a:p>
      </dgm:t>
    </dgm:pt>
    <dgm:pt modelId="{C69B6D96-4CF4-4572-9271-5B25321F5526}" type="par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27267CF6-1638-4BAF-AC38-E93A3AC1F585}" type="sibTrans" cxnId="{C0D66008-FB28-4ECE-81CF-8476EE056E84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1998ED2A-592A-4C1B-9951-F6641036A00B}">
      <dgm:prSet phldrT="[Texto]"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dirty="0">
              <a:latin typeface="Arial" pitchFamily="34" charset="0"/>
              <a:cs typeface="Arial" pitchFamily="34" charset="0"/>
            </a:rPr>
            <a:t>17 julio</a:t>
          </a:r>
        </a:p>
      </dgm:t>
    </dgm:pt>
    <dgm:pt modelId="{E8663B14-934A-44E3-8839-DFDA96B5BD99}" type="par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3BEF51DC-793B-4763-A7AF-F1452B8D87CF}" type="sibTrans" cxnId="{A694D56F-C8F6-4402-A4E2-1E60787F81DA}">
      <dgm:prSet/>
      <dgm:spPr/>
      <dgm:t>
        <a:bodyPr/>
        <a:lstStyle/>
        <a:p>
          <a:endParaRPr lang="es-GT" sz="2400">
            <a:latin typeface="Arial" pitchFamily="34" charset="0"/>
            <a:cs typeface="Arial" pitchFamily="34" charset="0"/>
          </a:endParaRPr>
        </a:p>
      </dgm:t>
    </dgm:pt>
    <dgm:pt modelId="{B570D85D-501C-4DC2-A6DD-52C80C1755D4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>
            <a:lumMod val="65000"/>
          </a:schemeClr>
        </a:solidFill>
      </dgm:spPr>
      <dgm:t>
        <a:bodyPr anchor="t"/>
        <a:lstStyle/>
        <a:p>
          <a:r>
            <a:rPr lang="es-GT" sz="20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gm:t>
    </dgm:pt>
    <dgm:pt modelId="{5273E469-3CDF-4D41-8E54-8F101ADAA192}" type="parTrans" cxnId="{F85EC860-AEFD-4F90-A1C1-E8516EF1D1A9}">
      <dgm:prSet/>
      <dgm:spPr/>
      <dgm:t>
        <a:bodyPr/>
        <a:lstStyle/>
        <a:p>
          <a:endParaRPr lang="es-GT"/>
        </a:p>
      </dgm:t>
    </dgm:pt>
    <dgm:pt modelId="{DC4F86C7-3A2D-496C-95A4-E86897891182}" type="sibTrans" cxnId="{F85EC860-AEFD-4F90-A1C1-E8516EF1D1A9}">
      <dgm:prSet/>
      <dgm:spPr/>
      <dgm:t>
        <a:bodyPr/>
        <a:lstStyle/>
        <a:p>
          <a:endParaRPr lang="es-GT"/>
        </a:p>
      </dgm:t>
    </dgm:pt>
    <dgm:pt modelId="{39DE5594-FA26-4CBC-9B48-64EDCA78C567}">
      <dgm:prSet custT="1"/>
      <dgm:spPr>
        <a:solidFill>
          <a:schemeClr val="bg1"/>
        </a:solidFill>
      </dgm:spPr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gm:t>
    </dgm:pt>
    <dgm:pt modelId="{F1194ACD-E2EF-430B-BEE1-7E7659C43F93}" type="parTrans" cxnId="{A100CEDB-86A2-4404-8567-3A68A8867186}">
      <dgm:prSet/>
      <dgm:spPr/>
      <dgm:t>
        <a:bodyPr/>
        <a:lstStyle/>
        <a:p>
          <a:endParaRPr lang="es-GT"/>
        </a:p>
      </dgm:t>
    </dgm:pt>
    <dgm:pt modelId="{73326A4D-3CDA-4ABE-8A4C-866EA2CF345D}" type="sibTrans" cxnId="{A100CEDB-86A2-4404-8567-3A68A8867186}">
      <dgm:prSet/>
      <dgm:spPr/>
      <dgm:t>
        <a:bodyPr/>
        <a:lstStyle/>
        <a:p>
          <a:endParaRPr lang="es-GT"/>
        </a:p>
      </dgm:t>
    </dgm:pt>
    <dgm:pt modelId="{907C9F53-5E41-4F39-A492-337F8AE9F04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</a:t>
          </a:r>
        </a:p>
      </dgm:t>
    </dgm:pt>
    <dgm:pt modelId="{0236188F-64BB-467C-9873-91793886CC2B}" type="sib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6BD3A3F3-490F-4B85-B842-80D88948381D}" type="parTrans" cxnId="{13C897EF-EF9A-4144-8FDB-F42A65E40360}">
      <dgm:prSet/>
      <dgm:spPr/>
      <dgm:t>
        <a:bodyPr/>
        <a:lstStyle/>
        <a:p>
          <a:endParaRPr lang="es-GT" sz="1400">
            <a:latin typeface="Arial" pitchFamily="34" charset="0"/>
            <a:cs typeface="Arial" pitchFamily="34" charset="0"/>
          </a:endParaRPr>
        </a:p>
      </dgm:t>
    </dgm:pt>
    <dgm:pt modelId="{287A19E1-5C80-4E50-9A75-43A6FBE598D1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dirty="0">
              <a:latin typeface="Arial" pitchFamily="34" charset="0"/>
              <a:cs typeface="Arial" pitchFamily="34" charset="0"/>
            </a:rPr>
            <a:t>– 30 de agosto 2017</a:t>
          </a:r>
        </a:p>
      </dgm:t>
    </dgm:pt>
    <dgm:pt modelId="{1B7CE185-4630-48AD-9B78-9D4D8F3671E7}" type="parTrans" cxnId="{DD89F870-9EDE-41EF-8C2E-5D0A32397645}">
      <dgm:prSet/>
      <dgm:spPr/>
      <dgm:t>
        <a:bodyPr/>
        <a:lstStyle/>
        <a:p>
          <a:endParaRPr lang="es-GT"/>
        </a:p>
      </dgm:t>
    </dgm:pt>
    <dgm:pt modelId="{EF80E39E-B4FC-41C8-A622-ACBC323366A2}" type="sibTrans" cxnId="{DD89F870-9EDE-41EF-8C2E-5D0A32397645}">
      <dgm:prSet/>
      <dgm:spPr/>
      <dgm:t>
        <a:bodyPr/>
        <a:lstStyle/>
        <a:p>
          <a:endParaRPr lang="es-GT"/>
        </a:p>
      </dgm:t>
    </dgm:pt>
    <dgm:pt modelId="{D3D951BE-D619-4919-BDFE-26DD3B295165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s-GT" sz="2000" dirty="0">
              <a:latin typeface="Arial" pitchFamily="34" charset="0"/>
              <a:cs typeface="Arial" pitchFamily="34" charset="0"/>
            </a:rPr>
            <a:t>viii</a:t>
          </a:r>
        </a:p>
      </dgm:t>
    </dgm:pt>
    <dgm:pt modelId="{2C765838-E389-4793-9355-986C8CC3FC22}" type="parTrans" cxnId="{A1F23AEF-002F-4FED-BF97-E6C0F1213EB0}">
      <dgm:prSet/>
      <dgm:spPr/>
      <dgm:t>
        <a:bodyPr/>
        <a:lstStyle/>
        <a:p>
          <a:endParaRPr lang="es-GT"/>
        </a:p>
      </dgm:t>
    </dgm:pt>
    <dgm:pt modelId="{4528F4C9-10A0-4E36-A682-9307E738A62A}" type="sibTrans" cxnId="{A1F23AEF-002F-4FED-BF97-E6C0F1213EB0}">
      <dgm:prSet/>
      <dgm:spPr/>
      <dgm:t>
        <a:bodyPr/>
        <a:lstStyle/>
        <a:p>
          <a:endParaRPr lang="es-GT"/>
        </a:p>
      </dgm:t>
    </dgm:pt>
    <dgm:pt modelId="{E095AF7A-F3A0-4E85-8F70-0D8E693D3B46}">
      <dgm:prSet custT="1"/>
      <dgm:spPr/>
      <dgm:t>
        <a:bodyPr/>
        <a:lstStyle/>
        <a:p>
          <a:r>
            <a:rPr lang="es-GT" sz="14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dirty="0"/>
        </a:p>
      </dgm:t>
    </dgm:pt>
    <dgm:pt modelId="{49C7E96A-C26B-44DA-A31B-074FB9B502A7}" type="parTrans" cxnId="{516B19FF-D347-433C-8C7E-DF83D7A3DB6D}">
      <dgm:prSet/>
      <dgm:spPr/>
      <dgm:t>
        <a:bodyPr/>
        <a:lstStyle/>
        <a:p>
          <a:endParaRPr lang="es-GT"/>
        </a:p>
      </dgm:t>
    </dgm:pt>
    <dgm:pt modelId="{6C7274C0-3D4F-4D0E-8FFB-EF444496317B}" type="sibTrans" cxnId="{516B19FF-D347-433C-8C7E-DF83D7A3DB6D}">
      <dgm:prSet/>
      <dgm:spPr/>
      <dgm:t>
        <a:bodyPr/>
        <a:lstStyle/>
        <a:p>
          <a:endParaRPr lang="es-GT"/>
        </a:p>
      </dgm:t>
    </dgm:pt>
    <dgm:pt modelId="{C819012A-589B-D24F-A84B-36990A54CADE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en-US" sz="2000" dirty="0">
              <a:latin typeface="Arial"/>
              <a:cs typeface="Arial"/>
            </a:rPr>
            <a:t>v</a:t>
          </a:r>
        </a:p>
      </dgm:t>
    </dgm:pt>
    <dgm:pt modelId="{A0FBA98C-E189-4D47-BF16-3BC461909112}" type="parTrans" cxnId="{9B56E077-04CF-F343-8AA4-539C2F73DD20}">
      <dgm:prSet/>
      <dgm:spPr/>
      <dgm:t>
        <a:bodyPr/>
        <a:lstStyle/>
        <a:p>
          <a:endParaRPr lang="en-US"/>
        </a:p>
      </dgm:t>
    </dgm:pt>
    <dgm:pt modelId="{9FEAE839-950F-D344-AD9B-735B10C17ABB}" type="sibTrans" cxnId="{9B56E077-04CF-F343-8AA4-539C2F73DD20}">
      <dgm:prSet/>
      <dgm:spPr/>
      <dgm:t>
        <a:bodyPr/>
        <a:lstStyle/>
        <a:p>
          <a:endParaRPr lang="en-US"/>
        </a:p>
      </dgm:t>
    </dgm:pt>
    <dgm:pt modelId="{C3B39D03-20ED-264F-91E4-040252FE8971}">
      <dgm:prSet custT="1"/>
      <dgm:spPr>
        <a:solidFill>
          <a:srgbClr val="FFFFFF"/>
        </a:solidFill>
      </dgm:spPr>
      <dgm:t>
        <a:bodyPr/>
        <a:lstStyle/>
        <a:p>
          <a:r>
            <a:rPr lang="en-US" sz="1800" b="1" dirty="0">
              <a:latin typeface="Arial"/>
              <a:cs typeface="Arial"/>
            </a:rPr>
            <a:t>Entrega de techos indicativos 21 junio</a:t>
          </a:r>
        </a:p>
      </dgm:t>
    </dgm:pt>
    <dgm:pt modelId="{3B5F63CF-15AB-F94C-8918-975AAB9F0CD3}" type="parTrans" cxnId="{6ADFABEC-D10A-0740-AB63-1F5D0C738966}">
      <dgm:prSet/>
      <dgm:spPr/>
      <dgm:t>
        <a:bodyPr/>
        <a:lstStyle/>
        <a:p>
          <a:endParaRPr lang="en-US"/>
        </a:p>
      </dgm:t>
    </dgm:pt>
    <dgm:pt modelId="{5BD946F3-D9DB-9E4A-BC79-B1612C174616}" type="sibTrans" cxnId="{6ADFABEC-D10A-0740-AB63-1F5D0C738966}">
      <dgm:prSet/>
      <dgm:spPr/>
      <dgm:t>
        <a:bodyPr/>
        <a:lstStyle/>
        <a:p>
          <a:endParaRPr lang="en-US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8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8" custLinFactNeighborY="-13370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864BC548-CEFD-42D6-BAC2-4F964D555C04}" type="pres">
      <dgm:prSet presAssocID="{B570D85D-501C-4DC2-A6DD-52C80C1755D4}" presName="composite" presStyleCnt="0"/>
      <dgm:spPr/>
    </dgm:pt>
    <dgm:pt modelId="{3C5D9C52-5F92-49A0-A5B6-E6D09C9B3AB5}" type="pres">
      <dgm:prSet presAssocID="{B570D85D-501C-4DC2-A6DD-52C80C1755D4}" presName="parentText" presStyleLbl="alignNode1" presStyleIdx="1" presStyleCnt="8">
        <dgm:presLayoutVars>
          <dgm:chMax val="1"/>
          <dgm:bulletEnabled val="1"/>
        </dgm:presLayoutVars>
      </dgm:prSet>
      <dgm:spPr/>
    </dgm:pt>
    <dgm:pt modelId="{189A96AB-87DD-4959-BCFD-EB9795A46F2E}" type="pres">
      <dgm:prSet presAssocID="{B570D85D-501C-4DC2-A6DD-52C80C1755D4}" presName="descendantText" presStyleLbl="alignAcc1" presStyleIdx="1" presStyleCnt="8">
        <dgm:presLayoutVars>
          <dgm:bulletEnabled val="1"/>
        </dgm:presLayoutVars>
      </dgm:prSet>
      <dgm:spPr/>
    </dgm:pt>
    <dgm:pt modelId="{BEE29AAC-380C-4C2F-BBD9-951EE17FF2EC}" type="pres">
      <dgm:prSet presAssocID="{DC4F86C7-3A2D-496C-95A4-E86897891182}" presName="sp" presStyleCnt="0"/>
      <dgm:spPr/>
    </dgm:pt>
    <dgm:pt modelId="{541F4C73-F15E-4961-B4A1-5FD573149604}" type="pres">
      <dgm:prSet presAssocID="{863A119A-3F7A-4855-9ABF-FB53B24CF727}" presName="composite" presStyleCnt="0"/>
      <dgm:spPr/>
    </dgm:pt>
    <dgm:pt modelId="{92E460CB-B5B0-4158-A79B-61A9BECC2B91}" type="pres">
      <dgm:prSet presAssocID="{863A119A-3F7A-4855-9ABF-FB53B24CF727}" presName="parentText" presStyleLbl="alignNode1" presStyleIdx="2" presStyleCnt="8" custLinFactNeighborY="-1487">
        <dgm:presLayoutVars>
          <dgm:chMax val="1"/>
          <dgm:bulletEnabled val="1"/>
        </dgm:presLayoutVars>
      </dgm:prSet>
      <dgm:spPr/>
    </dgm:pt>
    <dgm:pt modelId="{E3D05A2E-57AB-439B-A345-4324580D081D}" type="pres">
      <dgm:prSet presAssocID="{863A119A-3F7A-4855-9ABF-FB53B24CF727}" presName="descendantText" presStyleLbl="alignAcc1" presStyleIdx="2" presStyleCnt="8">
        <dgm:presLayoutVars>
          <dgm:bulletEnabled val="1"/>
        </dgm:presLayoutVars>
      </dgm:prSet>
      <dgm:spPr/>
    </dgm:pt>
    <dgm:pt modelId="{8C408C2A-2824-4B80-BD51-012AF974F7AC}" type="pres">
      <dgm:prSet presAssocID="{37FBD4B0-E48B-45DA-B3E8-FA6AC8D939E2}" presName="sp" presStyleCnt="0"/>
      <dgm:spPr/>
    </dgm:pt>
    <dgm:pt modelId="{8712D057-A88F-4EDF-B0B1-944DF9D7867A}" type="pres">
      <dgm:prSet presAssocID="{91CC03EC-0FEF-45F6-BDDE-506D5AB6BF89}" presName="composite" presStyleCnt="0"/>
      <dgm:spPr/>
    </dgm:pt>
    <dgm:pt modelId="{D39ED827-4F5E-4144-9CE0-ED3517218D50}" type="pres">
      <dgm:prSet presAssocID="{91CC03EC-0FEF-45F6-BDDE-506D5AB6BF89}" presName="parentText" presStyleLbl="alignNode1" presStyleIdx="3" presStyleCnt="8">
        <dgm:presLayoutVars>
          <dgm:chMax val="1"/>
          <dgm:bulletEnabled val="1"/>
        </dgm:presLayoutVars>
      </dgm:prSet>
      <dgm:spPr/>
    </dgm:pt>
    <dgm:pt modelId="{455FE7F6-6F69-4282-860A-100879511B2D}" type="pres">
      <dgm:prSet presAssocID="{91CC03EC-0FEF-45F6-BDDE-506D5AB6BF89}" presName="descendantText" presStyleLbl="alignAcc1" presStyleIdx="3" presStyleCnt="8">
        <dgm:presLayoutVars>
          <dgm:bulletEnabled val="1"/>
        </dgm:presLayoutVars>
      </dgm:prSet>
      <dgm:spPr/>
    </dgm:pt>
    <dgm:pt modelId="{CAFC48B7-2EFC-4C75-8815-A9FD2738102B}" type="pres">
      <dgm:prSet presAssocID="{59993FC5-A90E-4D80-9B80-81DC603FB947}" presName="sp" presStyleCnt="0"/>
      <dgm:spPr/>
    </dgm:pt>
    <dgm:pt modelId="{C807798E-9C4E-2747-AF6B-D731C025A0C4}" type="pres">
      <dgm:prSet presAssocID="{C819012A-589B-D24F-A84B-36990A54CADE}" presName="composite" presStyleCnt="0"/>
      <dgm:spPr/>
    </dgm:pt>
    <dgm:pt modelId="{471DE35B-B08C-3546-B34C-96D9F1600410}" type="pres">
      <dgm:prSet presAssocID="{C819012A-589B-D24F-A84B-36990A54CADE}" presName="parentText" presStyleLbl="alignNode1" presStyleIdx="4" presStyleCnt="8">
        <dgm:presLayoutVars>
          <dgm:chMax val="1"/>
          <dgm:bulletEnabled val="1"/>
        </dgm:presLayoutVars>
      </dgm:prSet>
      <dgm:spPr/>
    </dgm:pt>
    <dgm:pt modelId="{E7C9D9B2-7924-B644-B787-8E88B581F0D5}" type="pres">
      <dgm:prSet presAssocID="{C819012A-589B-D24F-A84B-36990A54CADE}" presName="descendantText" presStyleLbl="alignAcc1" presStyleIdx="4" presStyleCnt="8">
        <dgm:presLayoutVars>
          <dgm:bulletEnabled val="1"/>
        </dgm:presLayoutVars>
      </dgm:prSet>
      <dgm:spPr/>
    </dgm:pt>
    <dgm:pt modelId="{9B34B099-485E-5E4B-8086-EDF2F2E31815}" type="pres">
      <dgm:prSet presAssocID="{9FEAE839-950F-D344-AD9B-735B10C17ABB}" presName="sp" presStyleCnt="0"/>
      <dgm:spPr/>
    </dgm:pt>
    <dgm:pt modelId="{95D91A49-FF9A-42BE-BD6A-0A2C29A04B6D}" type="pres">
      <dgm:prSet presAssocID="{8C1FDE08-4CB2-4B60-BB5F-BC81A4DACBB7}" presName="composite" presStyleCnt="0"/>
      <dgm:spPr/>
    </dgm:pt>
    <dgm:pt modelId="{3BAE3A21-5CFE-4962-9CD0-C5EE45E66236}" type="pres">
      <dgm:prSet presAssocID="{8C1FDE08-4CB2-4B60-BB5F-BC81A4DACBB7}" presName="parentText" presStyleLbl="alignNode1" presStyleIdx="5" presStyleCnt="8">
        <dgm:presLayoutVars>
          <dgm:chMax val="1"/>
          <dgm:bulletEnabled val="1"/>
        </dgm:presLayoutVars>
      </dgm:prSet>
      <dgm:spPr/>
    </dgm:pt>
    <dgm:pt modelId="{BD0A5E72-86C3-4FCF-A599-F5B9218CDE4F}" type="pres">
      <dgm:prSet presAssocID="{8C1FDE08-4CB2-4B60-BB5F-BC81A4DACBB7}" presName="descendantText" presStyleLbl="alignAcc1" presStyleIdx="5" presStyleCnt="8">
        <dgm:presLayoutVars>
          <dgm:bulletEnabled val="1"/>
        </dgm:presLayoutVars>
      </dgm:prSet>
      <dgm:spPr/>
    </dgm:pt>
    <dgm:pt modelId="{24E02AF2-49B4-419A-8680-8EE476655BEC}" type="pres">
      <dgm:prSet presAssocID="{27267CF6-1638-4BAF-AC38-E93A3AC1F585}" presName="sp" presStyleCnt="0"/>
      <dgm:spPr/>
    </dgm:pt>
    <dgm:pt modelId="{9D367BB3-8650-4A1D-9445-3100B58F86AA}" type="pres">
      <dgm:prSet presAssocID="{907C9F53-5E41-4F39-A492-337F8AE9F045}" presName="composite" presStyleCnt="0"/>
      <dgm:spPr/>
    </dgm:pt>
    <dgm:pt modelId="{8FBFB9E2-185B-4BCA-B740-BED75275A128}" type="pres">
      <dgm:prSet presAssocID="{907C9F53-5E41-4F39-A492-337F8AE9F045}" presName="parentText" presStyleLbl="alignNode1" presStyleIdx="6" presStyleCnt="8">
        <dgm:presLayoutVars>
          <dgm:chMax val="1"/>
          <dgm:bulletEnabled val="1"/>
        </dgm:presLayoutVars>
      </dgm:prSet>
      <dgm:spPr/>
    </dgm:pt>
    <dgm:pt modelId="{CE202C2A-FC99-4F35-82C1-D26E09E6CB76}" type="pres">
      <dgm:prSet presAssocID="{907C9F53-5E41-4F39-A492-337F8AE9F045}" presName="descendantText" presStyleLbl="alignAcc1" presStyleIdx="6" presStyleCnt="8">
        <dgm:presLayoutVars>
          <dgm:bulletEnabled val="1"/>
        </dgm:presLayoutVars>
      </dgm:prSet>
      <dgm:spPr/>
    </dgm:pt>
    <dgm:pt modelId="{C292CCB3-F6BE-491D-80E8-4D8427D338C2}" type="pres">
      <dgm:prSet presAssocID="{0236188F-64BB-467C-9873-91793886CC2B}" presName="sp" presStyleCnt="0"/>
      <dgm:spPr/>
    </dgm:pt>
    <dgm:pt modelId="{B03C5804-57AB-4EC3-B1A3-3E28C6DADB60}" type="pres">
      <dgm:prSet presAssocID="{D3D951BE-D619-4919-BDFE-26DD3B295165}" presName="composite" presStyleCnt="0"/>
      <dgm:spPr/>
    </dgm:pt>
    <dgm:pt modelId="{101F5637-3D6F-476D-8AA5-FFC76A415505}" type="pres">
      <dgm:prSet presAssocID="{D3D951BE-D619-4919-BDFE-26DD3B295165}" presName="parentText" presStyleLbl="alignNode1" presStyleIdx="7" presStyleCnt="8">
        <dgm:presLayoutVars>
          <dgm:chMax val="1"/>
          <dgm:bulletEnabled val="1"/>
        </dgm:presLayoutVars>
      </dgm:prSet>
      <dgm:spPr/>
    </dgm:pt>
    <dgm:pt modelId="{BB1F82E1-3786-4586-9D19-791C2C02D007}" type="pres">
      <dgm:prSet presAssocID="{D3D951BE-D619-4919-BDFE-26DD3B295165}" presName="descendantText" presStyleLbl="alignAcc1" presStyleIdx="7" presStyleCnt="8">
        <dgm:presLayoutVars>
          <dgm:bulletEnabled val="1"/>
        </dgm:presLayoutVars>
      </dgm:prSet>
      <dgm:spPr/>
    </dgm:pt>
  </dgm:ptLst>
  <dgm:cxnLst>
    <dgm:cxn modelId="{C0D66008-FB28-4ECE-81CF-8476EE056E84}" srcId="{94FC4CF3-2B99-4042-996C-3FF8CAC6863C}" destId="{8C1FDE08-4CB2-4B60-BB5F-BC81A4DACBB7}" srcOrd="5" destOrd="0" parTransId="{C69B6D96-4CF4-4572-9271-5B25321F5526}" sibTransId="{27267CF6-1638-4BAF-AC38-E93A3AC1F585}"/>
    <dgm:cxn modelId="{0298CC15-D79B-0047-8D97-97751E448C9E}" type="presOf" srcId="{C819012A-589B-D24F-A84B-36990A54CADE}" destId="{471DE35B-B08C-3546-B34C-96D9F1600410}" srcOrd="0" destOrd="0" presId="urn:microsoft.com/office/officeart/2005/8/layout/chevron2"/>
    <dgm:cxn modelId="{8399E616-AA35-1941-A87C-5086B2CDD9DE}" type="presOf" srcId="{8C1FDE08-4CB2-4B60-BB5F-BC81A4DACBB7}" destId="{3BAE3A21-5CFE-4962-9CD0-C5EE45E66236}" srcOrd="0" destOrd="0" presId="urn:microsoft.com/office/officeart/2005/8/layout/chevron2"/>
    <dgm:cxn modelId="{7AB91C1A-F9AC-C442-A81D-128E74828460}" type="presOf" srcId="{39DE5594-FA26-4CBC-9B48-64EDCA78C567}" destId="{189A96AB-87DD-4959-BCFD-EB9795A46F2E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1162C85B-698F-BB41-9C88-6B0B068EE7C0}" type="presOf" srcId="{2E190814-425F-463D-B05C-3A00C92E4570}" destId="{455FE7F6-6F69-4282-860A-100879511B2D}" srcOrd="0" destOrd="0" presId="urn:microsoft.com/office/officeart/2005/8/layout/chevron2"/>
    <dgm:cxn modelId="{F85EC860-AEFD-4F90-A1C1-E8516EF1D1A9}" srcId="{94FC4CF3-2B99-4042-996C-3FF8CAC6863C}" destId="{B570D85D-501C-4DC2-A6DD-52C80C1755D4}" srcOrd="1" destOrd="0" parTransId="{5273E469-3CDF-4D41-8E54-8F101ADAA192}" sibTransId="{DC4F86C7-3A2D-496C-95A4-E86897891182}"/>
    <dgm:cxn modelId="{2E9BB643-9230-A24A-A061-3062411BE23F}" type="presOf" srcId="{91CC03EC-0FEF-45F6-BDDE-506D5AB6BF89}" destId="{D39ED827-4F5E-4144-9CE0-ED3517218D50}" srcOrd="0" destOrd="0" presId="urn:microsoft.com/office/officeart/2005/8/layout/chevron2"/>
    <dgm:cxn modelId="{C6EB0E45-E05F-4546-9007-D7726969ACA9}" type="presOf" srcId="{E095AF7A-F3A0-4E85-8F70-0D8E693D3B46}" destId="{BB1F82E1-3786-4586-9D19-791C2C02D007}" srcOrd="0" destOrd="0" presId="urn:microsoft.com/office/officeart/2005/8/layout/chevron2"/>
    <dgm:cxn modelId="{31848969-DDBA-4CDE-B1F9-0F8B622A6D2B}" srcId="{94FC4CF3-2B99-4042-996C-3FF8CAC6863C}" destId="{91CC03EC-0FEF-45F6-BDDE-506D5AB6BF89}" srcOrd="3" destOrd="0" parTransId="{8858DBE3-E886-41D8-B619-3119AFC94992}" sibTransId="{59993FC5-A90E-4D80-9B80-81DC603FB947}"/>
    <dgm:cxn modelId="{5695F54E-C06A-4D37-B8EA-FB4360BB77F6}" srcId="{91CC03EC-0FEF-45F6-BDDE-506D5AB6BF89}" destId="{2E190814-425F-463D-B05C-3A00C92E4570}" srcOrd="0" destOrd="0" parTransId="{181E143C-9B00-434F-B11B-05FE50AE1E28}" sibTransId="{EA230A15-59F9-4233-9D69-30A3D705F60B}"/>
    <dgm:cxn modelId="{A694D56F-C8F6-4402-A4E2-1E60787F81DA}" srcId="{8C1FDE08-4CB2-4B60-BB5F-BC81A4DACBB7}" destId="{1998ED2A-592A-4C1B-9951-F6641036A00B}" srcOrd="0" destOrd="0" parTransId="{E8663B14-934A-44E3-8839-DFDA96B5BD99}" sibTransId="{3BEF51DC-793B-4763-A7AF-F1452B8D87CF}"/>
    <dgm:cxn modelId="{DD89F870-9EDE-41EF-8C2E-5D0A32397645}" srcId="{907C9F53-5E41-4F39-A492-337F8AE9F045}" destId="{287A19E1-5C80-4E50-9A75-43A6FBE598D1}" srcOrd="0" destOrd="0" parTransId="{1B7CE185-4630-48AD-9B78-9D4D8F3671E7}" sibTransId="{EF80E39E-B4FC-41C8-A622-ACBC323366A2}"/>
    <dgm:cxn modelId="{9B56E077-04CF-F343-8AA4-539C2F73DD20}" srcId="{94FC4CF3-2B99-4042-996C-3FF8CAC6863C}" destId="{C819012A-589B-D24F-A84B-36990A54CADE}" srcOrd="4" destOrd="0" parTransId="{A0FBA98C-E189-4D47-BF16-3BC461909112}" sibTransId="{9FEAE839-950F-D344-AD9B-735B10C17ABB}"/>
    <dgm:cxn modelId="{10F6D57D-06EF-9548-AB03-0A9E57A7D165}" type="presOf" srcId="{94FC4CF3-2B99-4042-996C-3FF8CAC6863C}" destId="{1CC01DF0-3627-446E-8FC7-B632F08C62C2}" srcOrd="0" destOrd="0" presId="urn:microsoft.com/office/officeart/2005/8/layout/chevron2"/>
    <dgm:cxn modelId="{8FC97590-1879-0644-949A-3B6D946324A4}" type="presOf" srcId="{C3B39D03-20ED-264F-91E4-040252FE8971}" destId="{E7C9D9B2-7924-B644-B787-8E88B581F0D5}" srcOrd="0" destOrd="0" presId="urn:microsoft.com/office/officeart/2005/8/layout/chevron2"/>
    <dgm:cxn modelId="{474B2598-308A-4EDA-888C-9813AF3BA079}" srcId="{94FC4CF3-2B99-4042-996C-3FF8CAC6863C}" destId="{863A119A-3F7A-4855-9ABF-FB53B24CF727}" srcOrd="2" destOrd="0" parTransId="{E3BF6FE7-3005-4906-8CA2-49673241521D}" sibTransId="{37FBD4B0-E48B-45DA-B3E8-FA6AC8D939E2}"/>
    <dgm:cxn modelId="{3BF7ABA6-ECE1-46EC-971C-4B7ED15F2727}" srcId="{863A119A-3F7A-4855-9ABF-FB53B24CF727}" destId="{F509A476-6E77-4452-828B-F008ED0B108D}" srcOrd="0" destOrd="0" parTransId="{F458F49F-29DC-4CFF-A7F4-7CFAAEFE083E}" sibTransId="{EB7BB04F-A886-4204-8707-4FDB7001284A}"/>
    <dgm:cxn modelId="{0EA902B9-2ADC-4D4D-A63F-0B859153C23C}" type="presOf" srcId="{F509A476-6E77-4452-828B-F008ED0B108D}" destId="{E3D05A2E-57AB-439B-A345-4324580D081D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FF5AECCD-FEE3-9342-92E0-78F332531A7F}" type="presOf" srcId="{907C9F53-5E41-4F39-A492-337F8AE9F045}" destId="{8FBFB9E2-185B-4BCA-B740-BED75275A128}" srcOrd="0" destOrd="0" presId="urn:microsoft.com/office/officeart/2005/8/layout/chevron2"/>
    <dgm:cxn modelId="{B29AB3CF-9B21-DC47-AED4-2782BDE23CA9}" type="presOf" srcId="{287A19E1-5C80-4E50-9A75-43A6FBE598D1}" destId="{CE202C2A-FC99-4F35-82C1-D26E09E6CB76}" srcOrd="0" destOrd="0" presId="urn:microsoft.com/office/officeart/2005/8/layout/chevron2"/>
    <dgm:cxn modelId="{852D7FD1-D76D-024A-831B-254D9B65A78F}" type="presOf" srcId="{025747E9-7A0A-40AE-AFE1-C355D07F9601}" destId="{5322E593-A3C7-4451-B8AF-717D704A29A3}" srcOrd="0" destOrd="0" presId="urn:microsoft.com/office/officeart/2005/8/layout/chevron2"/>
    <dgm:cxn modelId="{A100CEDB-86A2-4404-8567-3A68A8867186}" srcId="{B570D85D-501C-4DC2-A6DD-52C80C1755D4}" destId="{39DE5594-FA26-4CBC-9B48-64EDCA78C567}" srcOrd="0" destOrd="0" parTransId="{F1194ACD-E2EF-430B-BEE1-7E7659C43F93}" sibTransId="{73326A4D-3CDA-4ABE-8A4C-866EA2CF345D}"/>
    <dgm:cxn modelId="{ED4D51DC-D2B3-5443-B859-89E9031F55D4}" type="presOf" srcId="{B570D85D-501C-4DC2-A6DD-52C80C1755D4}" destId="{3C5D9C52-5F92-49A0-A5B6-E6D09C9B3AB5}" srcOrd="0" destOrd="0" presId="urn:microsoft.com/office/officeart/2005/8/layout/chevron2"/>
    <dgm:cxn modelId="{6ADFABEC-D10A-0740-AB63-1F5D0C738966}" srcId="{C819012A-589B-D24F-A84B-36990A54CADE}" destId="{C3B39D03-20ED-264F-91E4-040252FE8971}" srcOrd="0" destOrd="0" parTransId="{3B5F63CF-15AB-F94C-8918-975AAB9F0CD3}" sibTransId="{5BD946F3-D9DB-9E4A-BC79-B1612C174616}"/>
    <dgm:cxn modelId="{A1F23AEF-002F-4FED-BF97-E6C0F1213EB0}" srcId="{94FC4CF3-2B99-4042-996C-3FF8CAC6863C}" destId="{D3D951BE-D619-4919-BDFE-26DD3B295165}" srcOrd="7" destOrd="0" parTransId="{2C765838-E389-4793-9355-986C8CC3FC22}" sibTransId="{4528F4C9-10A0-4E36-A682-9307E738A62A}"/>
    <dgm:cxn modelId="{13C897EF-EF9A-4144-8FDB-F42A65E40360}" srcId="{94FC4CF3-2B99-4042-996C-3FF8CAC6863C}" destId="{907C9F53-5E41-4F39-A492-337F8AE9F045}" srcOrd="6" destOrd="0" parTransId="{6BD3A3F3-490F-4B85-B842-80D88948381D}" sibTransId="{0236188F-64BB-467C-9873-91793886CC2B}"/>
    <dgm:cxn modelId="{2CFBDCF0-3C85-BD48-92E2-01961BA8D33B}" type="presOf" srcId="{1998ED2A-592A-4C1B-9951-F6641036A00B}" destId="{BD0A5E72-86C3-4FCF-A599-F5B9218CDE4F}" srcOrd="0" destOrd="0" presId="urn:microsoft.com/office/officeart/2005/8/layout/chevron2"/>
    <dgm:cxn modelId="{F8CDE5F1-ED05-0242-BD3E-06781D699054}" type="presOf" srcId="{135E0DAD-4287-49C6-BE2A-306141DBCB89}" destId="{3195ECB3-41BF-45FA-A5D4-BE2144194D95}" srcOrd="0" destOrd="0" presId="urn:microsoft.com/office/officeart/2005/8/layout/chevron2"/>
    <dgm:cxn modelId="{9A4703F3-599B-4D40-BE98-9C7F03218E22}" type="presOf" srcId="{D3D951BE-D619-4919-BDFE-26DD3B295165}" destId="{101F5637-3D6F-476D-8AA5-FFC76A415505}" srcOrd="0" destOrd="0" presId="urn:microsoft.com/office/officeart/2005/8/layout/chevron2"/>
    <dgm:cxn modelId="{FA48FEFE-6F0C-9846-9625-E6E51529A5EC}" type="presOf" srcId="{863A119A-3F7A-4855-9ABF-FB53B24CF727}" destId="{92E460CB-B5B0-4158-A79B-61A9BECC2B91}" srcOrd="0" destOrd="0" presId="urn:microsoft.com/office/officeart/2005/8/layout/chevron2"/>
    <dgm:cxn modelId="{516B19FF-D347-433C-8C7E-DF83D7A3DB6D}" srcId="{D3D951BE-D619-4919-BDFE-26DD3B295165}" destId="{E095AF7A-F3A0-4E85-8F70-0D8E693D3B46}" srcOrd="0" destOrd="0" parTransId="{49C7E96A-C26B-44DA-A31B-074FB9B502A7}" sibTransId="{6C7274C0-3D4F-4D0E-8FFB-EF444496317B}"/>
    <dgm:cxn modelId="{FB3B982F-2EA7-D347-A6BF-621BB85F263B}" type="presParOf" srcId="{1CC01DF0-3627-446E-8FC7-B632F08C62C2}" destId="{465EA60D-50D1-4AF0-870B-0CE3597B52D8}" srcOrd="0" destOrd="0" presId="urn:microsoft.com/office/officeart/2005/8/layout/chevron2"/>
    <dgm:cxn modelId="{68B6EADE-D9C7-B94A-9823-42C7FE0BDA38}" type="presParOf" srcId="{465EA60D-50D1-4AF0-870B-0CE3597B52D8}" destId="{3195ECB3-41BF-45FA-A5D4-BE2144194D95}" srcOrd="0" destOrd="0" presId="urn:microsoft.com/office/officeart/2005/8/layout/chevron2"/>
    <dgm:cxn modelId="{1718D414-0EC4-9D47-996E-43D9483B4DDD}" type="presParOf" srcId="{465EA60D-50D1-4AF0-870B-0CE3597B52D8}" destId="{5322E593-A3C7-4451-B8AF-717D704A29A3}" srcOrd="1" destOrd="0" presId="urn:microsoft.com/office/officeart/2005/8/layout/chevron2"/>
    <dgm:cxn modelId="{D87A6491-5BA4-9C4F-BDE3-D022115A48BC}" type="presParOf" srcId="{1CC01DF0-3627-446E-8FC7-B632F08C62C2}" destId="{D2FB1EC7-EABB-4F5E-9095-D8912323F369}" srcOrd="1" destOrd="0" presId="urn:microsoft.com/office/officeart/2005/8/layout/chevron2"/>
    <dgm:cxn modelId="{5C39A19D-7DD6-F54B-9A8D-F217562C9D29}" type="presParOf" srcId="{1CC01DF0-3627-446E-8FC7-B632F08C62C2}" destId="{864BC548-CEFD-42D6-BAC2-4F964D555C04}" srcOrd="2" destOrd="0" presId="urn:microsoft.com/office/officeart/2005/8/layout/chevron2"/>
    <dgm:cxn modelId="{BF9FB45D-3E40-0544-B497-0D64FBB99872}" type="presParOf" srcId="{864BC548-CEFD-42D6-BAC2-4F964D555C04}" destId="{3C5D9C52-5F92-49A0-A5B6-E6D09C9B3AB5}" srcOrd="0" destOrd="0" presId="urn:microsoft.com/office/officeart/2005/8/layout/chevron2"/>
    <dgm:cxn modelId="{6881EB93-BCB6-0048-800F-1615F04AA84F}" type="presParOf" srcId="{864BC548-CEFD-42D6-BAC2-4F964D555C04}" destId="{189A96AB-87DD-4959-BCFD-EB9795A46F2E}" srcOrd="1" destOrd="0" presId="urn:microsoft.com/office/officeart/2005/8/layout/chevron2"/>
    <dgm:cxn modelId="{B1211CA5-C0A9-DF4F-B718-C2CD15A40940}" type="presParOf" srcId="{1CC01DF0-3627-446E-8FC7-B632F08C62C2}" destId="{BEE29AAC-380C-4C2F-BBD9-951EE17FF2EC}" srcOrd="3" destOrd="0" presId="urn:microsoft.com/office/officeart/2005/8/layout/chevron2"/>
    <dgm:cxn modelId="{068BF188-A629-0B41-9CF9-66D534F9AC81}" type="presParOf" srcId="{1CC01DF0-3627-446E-8FC7-B632F08C62C2}" destId="{541F4C73-F15E-4961-B4A1-5FD573149604}" srcOrd="4" destOrd="0" presId="urn:microsoft.com/office/officeart/2005/8/layout/chevron2"/>
    <dgm:cxn modelId="{140DE04A-A331-034F-89FD-C697E1F11765}" type="presParOf" srcId="{541F4C73-F15E-4961-B4A1-5FD573149604}" destId="{92E460CB-B5B0-4158-A79B-61A9BECC2B91}" srcOrd="0" destOrd="0" presId="urn:microsoft.com/office/officeart/2005/8/layout/chevron2"/>
    <dgm:cxn modelId="{F55BD39E-2F42-9448-886E-C0F712750737}" type="presParOf" srcId="{541F4C73-F15E-4961-B4A1-5FD573149604}" destId="{E3D05A2E-57AB-439B-A345-4324580D081D}" srcOrd="1" destOrd="0" presId="urn:microsoft.com/office/officeart/2005/8/layout/chevron2"/>
    <dgm:cxn modelId="{9D0D54B2-688E-C242-A2CB-A1B228F66511}" type="presParOf" srcId="{1CC01DF0-3627-446E-8FC7-B632F08C62C2}" destId="{8C408C2A-2824-4B80-BD51-012AF974F7AC}" srcOrd="5" destOrd="0" presId="urn:microsoft.com/office/officeart/2005/8/layout/chevron2"/>
    <dgm:cxn modelId="{FAC63A79-1017-0A4E-811E-B581155BC92B}" type="presParOf" srcId="{1CC01DF0-3627-446E-8FC7-B632F08C62C2}" destId="{8712D057-A88F-4EDF-B0B1-944DF9D7867A}" srcOrd="6" destOrd="0" presId="urn:microsoft.com/office/officeart/2005/8/layout/chevron2"/>
    <dgm:cxn modelId="{8D535544-9F02-204F-9726-B69F0FF531D5}" type="presParOf" srcId="{8712D057-A88F-4EDF-B0B1-944DF9D7867A}" destId="{D39ED827-4F5E-4144-9CE0-ED3517218D50}" srcOrd="0" destOrd="0" presId="urn:microsoft.com/office/officeart/2005/8/layout/chevron2"/>
    <dgm:cxn modelId="{5CD02CB4-A2BE-134C-A53A-D928FD7EE99C}" type="presParOf" srcId="{8712D057-A88F-4EDF-B0B1-944DF9D7867A}" destId="{455FE7F6-6F69-4282-860A-100879511B2D}" srcOrd="1" destOrd="0" presId="urn:microsoft.com/office/officeart/2005/8/layout/chevron2"/>
    <dgm:cxn modelId="{E5E71577-0B23-9043-8A9A-ED54FEFBAF7E}" type="presParOf" srcId="{1CC01DF0-3627-446E-8FC7-B632F08C62C2}" destId="{CAFC48B7-2EFC-4C75-8815-A9FD2738102B}" srcOrd="7" destOrd="0" presId="urn:microsoft.com/office/officeart/2005/8/layout/chevron2"/>
    <dgm:cxn modelId="{6C96A128-BF26-DE43-B721-0966B027D172}" type="presParOf" srcId="{1CC01DF0-3627-446E-8FC7-B632F08C62C2}" destId="{C807798E-9C4E-2747-AF6B-D731C025A0C4}" srcOrd="8" destOrd="0" presId="urn:microsoft.com/office/officeart/2005/8/layout/chevron2"/>
    <dgm:cxn modelId="{C804F9F2-917A-B54D-B36F-D0CBBEF30724}" type="presParOf" srcId="{C807798E-9C4E-2747-AF6B-D731C025A0C4}" destId="{471DE35B-B08C-3546-B34C-96D9F1600410}" srcOrd="0" destOrd="0" presId="urn:microsoft.com/office/officeart/2005/8/layout/chevron2"/>
    <dgm:cxn modelId="{FC49E040-21C4-2946-B530-5E048D88A6C6}" type="presParOf" srcId="{C807798E-9C4E-2747-AF6B-D731C025A0C4}" destId="{E7C9D9B2-7924-B644-B787-8E88B581F0D5}" srcOrd="1" destOrd="0" presId="urn:microsoft.com/office/officeart/2005/8/layout/chevron2"/>
    <dgm:cxn modelId="{CA2004D4-6428-0144-AD34-8085E1931EA1}" type="presParOf" srcId="{1CC01DF0-3627-446E-8FC7-B632F08C62C2}" destId="{9B34B099-485E-5E4B-8086-EDF2F2E31815}" srcOrd="9" destOrd="0" presId="urn:microsoft.com/office/officeart/2005/8/layout/chevron2"/>
    <dgm:cxn modelId="{F744A892-767E-964F-830C-2F930C7CB660}" type="presParOf" srcId="{1CC01DF0-3627-446E-8FC7-B632F08C62C2}" destId="{95D91A49-FF9A-42BE-BD6A-0A2C29A04B6D}" srcOrd="10" destOrd="0" presId="urn:microsoft.com/office/officeart/2005/8/layout/chevron2"/>
    <dgm:cxn modelId="{3C35DCAD-09FE-C04E-8FAC-F7866733FA38}" type="presParOf" srcId="{95D91A49-FF9A-42BE-BD6A-0A2C29A04B6D}" destId="{3BAE3A21-5CFE-4962-9CD0-C5EE45E66236}" srcOrd="0" destOrd="0" presId="urn:microsoft.com/office/officeart/2005/8/layout/chevron2"/>
    <dgm:cxn modelId="{35764CF1-D52E-9F4E-AF09-8F50F744E177}" type="presParOf" srcId="{95D91A49-FF9A-42BE-BD6A-0A2C29A04B6D}" destId="{BD0A5E72-86C3-4FCF-A599-F5B9218CDE4F}" srcOrd="1" destOrd="0" presId="urn:microsoft.com/office/officeart/2005/8/layout/chevron2"/>
    <dgm:cxn modelId="{1F9F0FF1-7C0F-054C-9EF9-22E20194BB2D}" type="presParOf" srcId="{1CC01DF0-3627-446E-8FC7-B632F08C62C2}" destId="{24E02AF2-49B4-419A-8680-8EE476655BEC}" srcOrd="11" destOrd="0" presId="urn:microsoft.com/office/officeart/2005/8/layout/chevron2"/>
    <dgm:cxn modelId="{F68E1F8C-9B51-434E-B6AD-989997B16046}" type="presParOf" srcId="{1CC01DF0-3627-446E-8FC7-B632F08C62C2}" destId="{9D367BB3-8650-4A1D-9445-3100B58F86AA}" srcOrd="12" destOrd="0" presId="urn:microsoft.com/office/officeart/2005/8/layout/chevron2"/>
    <dgm:cxn modelId="{63710502-8A13-FB44-9806-8283D546A2C7}" type="presParOf" srcId="{9D367BB3-8650-4A1D-9445-3100B58F86AA}" destId="{8FBFB9E2-185B-4BCA-B740-BED75275A128}" srcOrd="0" destOrd="0" presId="urn:microsoft.com/office/officeart/2005/8/layout/chevron2"/>
    <dgm:cxn modelId="{2EB7930A-BBA4-FA4B-951B-A9A6F5721C12}" type="presParOf" srcId="{9D367BB3-8650-4A1D-9445-3100B58F86AA}" destId="{CE202C2A-FC99-4F35-82C1-D26E09E6CB76}" srcOrd="1" destOrd="0" presId="urn:microsoft.com/office/officeart/2005/8/layout/chevron2"/>
    <dgm:cxn modelId="{BF873A92-F952-A544-9286-60759162AF8A}" type="presParOf" srcId="{1CC01DF0-3627-446E-8FC7-B632F08C62C2}" destId="{C292CCB3-F6BE-491D-80E8-4D8427D338C2}" srcOrd="13" destOrd="0" presId="urn:microsoft.com/office/officeart/2005/8/layout/chevron2"/>
    <dgm:cxn modelId="{219A9EAD-ED15-C54A-8BA2-CEB66C3E20CC}" type="presParOf" srcId="{1CC01DF0-3627-446E-8FC7-B632F08C62C2}" destId="{B03C5804-57AB-4EC3-B1A3-3E28C6DADB60}" srcOrd="14" destOrd="0" presId="urn:microsoft.com/office/officeart/2005/8/layout/chevron2"/>
    <dgm:cxn modelId="{50D7F411-87DD-8E4F-B432-91B94BBAA802}" type="presParOf" srcId="{B03C5804-57AB-4EC3-B1A3-3E28C6DADB60}" destId="{101F5637-3D6F-476D-8AA5-FFC76A415505}" srcOrd="0" destOrd="0" presId="urn:microsoft.com/office/officeart/2005/8/layout/chevron2"/>
    <dgm:cxn modelId="{3A022A00-5239-7D4F-AB17-F181D0DFF406}" type="presParOf" srcId="{B03C5804-57AB-4EC3-B1A3-3E28C6DADB60}" destId="{BB1F82E1-3786-4586-9D19-791C2C02D00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4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 sz="1600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 sz="1600"/>
        </a:p>
      </dgm:t>
    </dgm:pt>
    <dgm:pt modelId="{6C4B1019-14C9-4B3E-A78D-1360DEABFAEA}">
      <dgm:prSet phldrT="[Texto]" custT="1"/>
      <dgm:spPr/>
      <dgm:t>
        <a:bodyPr/>
        <a:lstStyle/>
        <a:p>
          <a:r>
            <a:rPr lang="es-GT" sz="3200" dirty="0">
              <a:latin typeface="Arial" pitchFamily="34" charset="0"/>
              <a:cs typeface="Arial" pitchFamily="34" charset="0"/>
            </a:rPr>
            <a:t>FORMULACIÓN 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 sz="1600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 sz="1600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6294B605-A5AA-8144-9AA2-7BCA22679D8D}" type="presOf" srcId="{6C4B1019-14C9-4B3E-A78D-1360DEABFAEA}" destId="{6A80F724-AE18-48B0-911A-28572A8C4124}" srcOrd="0" destOrd="0" presId="urn:microsoft.com/office/officeart/2005/8/layout/chevron2"/>
    <dgm:cxn modelId="{5A58118C-9F35-DA44-ABC0-056CF2AB36BD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B6948DE5-9904-7449-8F99-4C2D19D2C013}" type="presOf" srcId="{56C50C49-D3B8-4F3A-9E0E-614C65B23D82}" destId="{F384D6A7-7E66-421F-ABCD-698BDD3506D8}" srcOrd="0" destOrd="0" presId="urn:microsoft.com/office/officeart/2005/8/layout/chevron2"/>
    <dgm:cxn modelId="{6500DC87-BC67-7241-8575-AB61A211E202}" type="presParOf" srcId="{F384D6A7-7E66-421F-ABCD-698BDD3506D8}" destId="{918DABD0-C70C-4F0D-9BDC-F997FA4C4188}" srcOrd="0" destOrd="0" presId="urn:microsoft.com/office/officeart/2005/8/layout/chevron2"/>
    <dgm:cxn modelId="{99EAAEF3-D107-274C-A86E-6733D88BD96A}" type="presParOf" srcId="{918DABD0-C70C-4F0D-9BDC-F997FA4C4188}" destId="{098F9AFA-9FD9-40F2-9E6E-24C8728E8A0B}" srcOrd="0" destOrd="0" presId="urn:microsoft.com/office/officeart/2005/8/layout/chevron2"/>
    <dgm:cxn modelId="{C7B55AE3-C82F-644F-96F9-981E84AA8648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2800" dirty="0"/>
            <a:t>i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3200"/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3200"/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8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800" b="1" dirty="0">
              <a:latin typeface="Arial" pitchFamily="34" charset="0"/>
              <a:cs typeface="Arial" pitchFamily="34" charset="0"/>
            </a:rPr>
            <a:t>exposición de supuestos para cinco años (2018-2022) – 11 de mayo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3200"/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3200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1" custLinFactNeighborY="-583">
        <dgm:presLayoutVars>
          <dgm:bulletEnabled val="1"/>
        </dgm:presLayoutVars>
      </dgm:prSet>
      <dgm:spPr/>
    </dgm:pt>
  </dgm:ptLst>
  <dgm:cxnLst>
    <dgm:cxn modelId="{293D5F03-DDB7-8F45-9DBB-0020B1CF2049}" type="presOf" srcId="{135E0DAD-4287-49C6-BE2A-306141DBCB89}" destId="{3195ECB3-41BF-45FA-A5D4-BE2144194D95}" srcOrd="0" destOrd="0" presId="urn:microsoft.com/office/officeart/2005/8/layout/chevron2"/>
    <dgm:cxn modelId="{4C72D41D-7BF8-554A-8A83-6312389A61BE}" type="presOf" srcId="{025747E9-7A0A-40AE-AFE1-C355D07F9601}" destId="{5322E593-A3C7-4451-B8AF-717D704A29A3}" srcOrd="0" destOrd="0" presId="urn:microsoft.com/office/officeart/2005/8/layout/chevron2"/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659E667D-3D7C-BF46-892A-3BE208226757}" type="presOf" srcId="{94FC4CF3-2B99-4042-996C-3FF8CAC6863C}" destId="{1CC01DF0-3627-446E-8FC7-B632F08C62C2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D47F80BA-5096-1544-8553-532CF095340D}" type="presParOf" srcId="{1CC01DF0-3627-446E-8FC7-B632F08C62C2}" destId="{465EA60D-50D1-4AF0-870B-0CE3597B52D8}" srcOrd="0" destOrd="0" presId="urn:microsoft.com/office/officeart/2005/8/layout/chevron2"/>
    <dgm:cxn modelId="{0B7254E0-8CE6-5E41-B195-1BA01B908C3D}" type="presParOf" srcId="{465EA60D-50D1-4AF0-870B-0CE3597B52D8}" destId="{3195ECB3-41BF-45FA-A5D4-BE2144194D95}" srcOrd="0" destOrd="0" presId="urn:microsoft.com/office/officeart/2005/8/layout/chevron2"/>
    <dgm:cxn modelId="{538BB76A-E920-7743-B930-5377D5A4C6AB}" type="presParOf" srcId="{465EA60D-50D1-4AF0-870B-0CE3597B52D8}" destId="{5322E593-A3C7-4451-B8AF-717D704A29A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4FC4CF3-2B99-4042-996C-3FF8CAC6863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135E0DAD-4287-49C6-BE2A-306141DBCB89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1800" dirty="0"/>
            <a:t>A</a:t>
          </a:r>
        </a:p>
      </dgm:t>
    </dgm:pt>
    <dgm:pt modelId="{4E5C24E0-67C6-42DF-8F58-1E7586CACE43}" type="parTrans" cxnId="{031E853D-D656-40F2-BE71-E138B134FD6B}">
      <dgm:prSet/>
      <dgm:spPr/>
      <dgm:t>
        <a:bodyPr/>
        <a:lstStyle/>
        <a:p>
          <a:endParaRPr lang="es-GT" sz="3200"/>
        </a:p>
      </dgm:t>
    </dgm:pt>
    <dgm:pt modelId="{C669D98B-B453-401E-8B96-DE6CF3043CAE}" type="sibTrans" cxnId="{031E853D-D656-40F2-BE71-E138B134FD6B}">
      <dgm:prSet/>
      <dgm:spPr/>
      <dgm:t>
        <a:bodyPr/>
        <a:lstStyle/>
        <a:p>
          <a:endParaRPr lang="es-GT" sz="3200"/>
        </a:p>
      </dgm:t>
    </dgm:pt>
    <dgm:pt modelId="{025747E9-7A0A-40AE-AFE1-C355D07F9601}">
      <dgm:prSet phldrT="[Texto]" custT="1"/>
      <dgm:spPr/>
      <dgm:t>
        <a:bodyPr/>
        <a:lstStyle/>
        <a:p>
          <a:r>
            <a:rPr lang="es-GT" sz="1800" b="1" dirty="0">
              <a:latin typeface="Arial" pitchFamily="34" charset="0"/>
              <a:cs typeface="Arial" pitchFamily="34" charset="0"/>
            </a:rPr>
            <a:t>BANGUAT – ESCENARIO MACRO FISCAL </a:t>
          </a:r>
          <a:r>
            <a:rPr lang="es-GT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</a:t>
          </a:r>
        </a:p>
      </dgm:t>
    </dgm:pt>
    <dgm:pt modelId="{D2F44B4B-459E-49BB-BB3C-5098EBEED9BC}" type="parTrans" cxnId="{A7CA28C1-2430-4BBB-B92A-06A2190A54EA}">
      <dgm:prSet/>
      <dgm:spPr/>
      <dgm:t>
        <a:bodyPr/>
        <a:lstStyle/>
        <a:p>
          <a:endParaRPr lang="es-GT" sz="3200"/>
        </a:p>
      </dgm:t>
    </dgm:pt>
    <dgm:pt modelId="{78C3DD0B-3AF5-4C68-BEE6-EC4DC654592F}" type="sibTrans" cxnId="{A7CA28C1-2430-4BBB-B92A-06A2190A54EA}">
      <dgm:prSet/>
      <dgm:spPr/>
      <dgm:t>
        <a:bodyPr/>
        <a:lstStyle/>
        <a:p>
          <a:endParaRPr lang="es-GT" sz="3200"/>
        </a:p>
      </dgm:t>
    </dgm:pt>
    <dgm:pt modelId="{A2103831-086B-436E-9D6E-A25C30C5446C}">
      <dgm:prSet phldrT="[Texto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s-GT" sz="1800" b="1" dirty="0"/>
            <a:t>B</a:t>
          </a:r>
        </a:p>
      </dgm:t>
    </dgm:pt>
    <dgm:pt modelId="{F824C6DC-5774-4446-89B8-A2D555EED5C7}" type="parTrans" cxnId="{A26A8464-D296-4E77-80F3-7651F6677717}">
      <dgm:prSet/>
      <dgm:spPr/>
      <dgm:t>
        <a:bodyPr/>
        <a:lstStyle/>
        <a:p>
          <a:endParaRPr lang="es-GT"/>
        </a:p>
      </dgm:t>
    </dgm:pt>
    <dgm:pt modelId="{EF3ED19B-258D-4090-AAA3-6C7C4DD96896}" type="sibTrans" cxnId="{A26A8464-D296-4E77-80F3-7651F6677717}">
      <dgm:prSet/>
      <dgm:spPr/>
      <dgm:t>
        <a:bodyPr/>
        <a:lstStyle/>
        <a:p>
          <a:endParaRPr lang="es-GT"/>
        </a:p>
      </dgm:t>
    </dgm:pt>
    <dgm:pt modelId="{C3FB2984-6729-44D7-A3F4-D4B3A6A69628}">
      <dgm:prSet phldrT="[Texto]" custT="1"/>
      <dgm:spPr/>
      <dgm:t>
        <a:bodyPr/>
        <a:lstStyle/>
        <a:p>
          <a:r>
            <a:rPr lang="es-GT" sz="1800" b="1" dirty="0">
              <a:latin typeface="Arial" pitchFamily="34" charset="0"/>
              <a:cs typeface="Arial" pitchFamily="34" charset="0"/>
            </a:rPr>
            <a:t>SAT – PERSPECTIVAS DE RECAUDACIÓN</a:t>
          </a:r>
        </a:p>
      </dgm:t>
    </dgm:pt>
    <dgm:pt modelId="{0621BA12-59CA-4BBA-BE51-6E8821607CF8}" type="parTrans" cxnId="{DD21F569-4D52-4415-944F-CB041F095B0A}">
      <dgm:prSet/>
      <dgm:spPr/>
      <dgm:t>
        <a:bodyPr/>
        <a:lstStyle/>
        <a:p>
          <a:endParaRPr lang="es-GT"/>
        </a:p>
      </dgm:t>
    </dgm:pt>
    <dgm:pt modelId="{5A8F8618-1D0D-4F84-BD68-012989304E99}" type="sibTrans" cxnId="{DD21F569-4D52-4415-944F-CB041F095B0A}">
      <dgm:prSet/>
      <dgm:spPr/>
      <dgm:t>
        <a:bodyPr/>
        <a:lstStyle/>
        <a:p>
          <a:endParaRPr lang="es-GT"/>
        </a:p>
      </dgm:t>
    </dgm:pt>
    <dgm:pt modelId="{1CC01DF0-3627-446E-8FC7-B632F08C62C2}" type="pres">
      <dgm:prSet presAssocID="{94FC4CF3-2B99-4042-996C-3FF8CAC6863C}" presName="linearFlow" presStyleCnt="0">
        <dgm:presLayoutVars>
          <dgm:dir/>
          <dgm:animLvl val="lvl"/>
          <dgm:resizeHandles val="exact"/>
        </dgm:presLayoutVars>
      </dgm:prSet>
      <dgm:spPr/>
    </dgm:pt>
    <dgm:pt modelId="{465EA60D-50D1-4AF0-870B-0CE3597B52D8}" type="pres">
      <dgm:prSet presAssocID="{135E0DAD-4287-49C6-BE2A-306141DBCB89}" presName="composite" presStyleCnt="0"/>
      <dgm:spPr/>
    </dgm:pt>
    <dgm:pt modelId="{3195ECB3-41BF-45FA-A5D4-BE2144194D95}" type="pres">
      <dgm:prSet presAssocID="{135E0DAD-4287-49C6-BE2A-306141DBCB89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5322E593-A3C7-4451-B8AF-717D704A29A3}" type="pres">
      <dgm:prSet presAssocID="{135E0DAD-4287-49C6-BE2A-306141DBCB89}" presName="descendantText" presStyleLbl="alignAcc1" presStyleIdx="0" presStyleCnt="2" custLinFactNeighborY="-583">
        <dgm:presLayoutVars>
          <dgm:bulletEnabled val="1"/>
        </dgm:presLayoutVars>
      </dgm:prSet>
      <dgm:spPr/>
    </dgm:pt>
    <dgm:pt modelId="{D2FB1EC7-EABB-4F5E-9095-D8912323F369}" type="pres">
      <dgm:prSet presAssocID="{C669D98B-B453-401E-8B96-DE6CF3043CAE}" presName="sp" presStyleCnt="0"/>
      <dgm:spPr/>
    </dgm:pt>
    <dgm:pt modelId="{A9691F12-9E75-427A-8B02-12AB2F7D462E}" type="pres">
      <dgm:prSet presAssocID="{A2103831-086B-436E-9D6E-A25C30C5446C}" presName="composite" presStyleCnt="0"/>
      <dgm:spPr/>
    </dgm:pt>
    <dgm:pt modelId="{0B31614C-8B61-4FFC-B682-E6B292655EF1}" type="pres">
      <dgm:prSet presAssocID="{A2103831-086B-436E-9D6E-A25C30C5446C}" presName="parentText" presStyleLbl="alignNode1" presStyleIdx="1" presStyleCnt="2">
        <dgm:presLayoutVars>
          <dgm:chMax val="1"/>
          <dgm:bulletEnabled val="1"/>
        </dgm:presLayoutVars>
      </dgm:prSet>
      <dgm:spPr/>
    </dgm:pt>
    <dgm:pt modelId="{1E6019DD-2070-4F98-B000-B1A72E014EEB}" type="pres">
      <dgm:prSet presAssocID="{A2103831-086B-436E-9D6E-A25C30C5446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031E853D-D656-40F2-BE71-E138B134FD6B}" srcId="{94FC4CF3-2B99-4042-996C-3FF8CAC6863C}" destId="{135E0DAD-4287-49C6-BE2A-306141DBCB89}" srcOrd="0" destOrd="0" parTransId="{4E5C24E0-67C6-42DF-8F58-1E7586CACE43}" sibTransId="{C669D98B-B453-401E-8B96-DE6CF3043CAE}"/>
    <dgm:cxn modelId="{A26A8464-D296-4E77-80F3-7651F6677717}" srcId="{94FC4CF3-2B99-4042-996C-3FF8CAC6863C}" destId="{A2103831-086B-436E-9D6E-A25C30C5446C}" srcOrd="1" destOrd="0" parTransId="{F824C6DC-5774-4446-89B8-A2D555EED5C7}" sibTransId="{EF3ED19B-258D-4090-AAA3-6C7C4DD96896}"/>
    <dgm:cxn modelId="{DD21F569-4D52-4415-944F-CB041F095B0A}" srcId="{A2103831-086B-436E-9D6E-A25C30C5446C}" destId="{C3FB2984-6729-44D7-A3F4-D4B3A6A69628}" srcOrd="0" destOrd="0" parTransId="{0621BA12-59CA-4BBA-BE51-6E8821607CF8}" sibTransId="{5A8F8618-1D0D-4F84-BD68-012989304E99}"/>
    <dgm:cxn modelId="{FC3ACD6B-C217-1A44-A9F5-FC80369E3386}" type="presOf" srcId="{C3FB2984-6729-44D7-A3F4-D4B3A6A69628}" destId="{1E6019DD-2070-4F98-B000-B1A72E014EEB}" srcOrd="0" destOrd="0" presId="urn:microsoft.com/office/officeart/2005/8/layout/chevron2"/>
    <dgm:cxn modelId="{7959F37C-777B-C64F-95A6-CF09F6CA0BB9}" type="presOf" srcId="{A2103831-086B-436E-9D6E-A25C30C5446C}" destId="{0B31614C-8B61-4FFC-B682-E6B292655EF1}" srcOrd="0" destOrd="0" presId="urn:microsoft.com/office/officeart/2005/8/layout/chevron2"/>
    <dgm:cxn modelId="{45AB6E96-ED31-694F-96A9-1EF343ED11A3}" type="presOf" srcId="{135E0DAD-4287-49C6-BE2A-306141DBCB89}" destId="{3195ECB3-41BF-45FA-A5D4-BE2144194D95}" srcOrd="0" destOrd="0" presId="urn:microsoft.com/office/officeart/2005/8/layout/chevron2"/>
    <dgm:cxn modelId="{0E7A27BD-BCD3-414B-A3B9-EF2AEC63152F}" type="presOf" srcId="{94FC4CF3-2B99-4042-996C-3FF8CAC6863C}" destId="{1CC01DF0-3627-446E-8FC7-B632F08C62C2}" srcOrd="0" destOrd="0" presId="urn:microsoft.com/office/officeart/2005/8/layout/chevron2"/>
    <dgm:cxn modelId="{A7CA28C1-2430-4BBB-B92A-06A2190A54EA}" srcId="{135E0DAD-4287-49C6-BE2A-306141DBCB89}" destId="{025747E9-7A0A-40AE-AFE1-C355D07F9601}" srcOrd="0" destOrd="0" parTransId="{D2F44B4B-459E-49BB-BB3C-5098EBEED9BC}" sibTransId="{78C3DD0B-3AF5-4C68-BEE6-EC4DC654592F}"/>
    <dgm:cxn modelId="{18DD3FE4-CCE9-E447-8B21-7B71D01A8FBE}" type="presOf" srcId="{025747E9-7A0A-40AE-AFE1-C355D07F9601}" destId="{5322E593-A3C7-4451-B8AF-717D704A29A3}" srcOrd="0" destOrd="0" presId="urn:microsoft.com/office/officeart/2005/8/layout/chevron2"/>
    <dgm:cxn modelId="{CA6CF448-4C36-3244-BB2A-68A027849288}" type="presParOf" srcId="{1CC01DF0-3627-446E-8FC7-B632F08C62C2}" destId="{465EA60D-50D1-4AF0-870B-0CE3597B52D8}" srcOrd="0" destOrd="0" presId="urn:microsoft.com/office/officeart/2005/8/layout/chevron2"/>
    <dgm:cxn modelId="{6FCCA812-680F-544D-91DC-311B9D93DEFD}" type="presParOf" srcId="{465EA60D-50D1-4AF0-870B-0CE3597B52D8}" destId="{3195ECB3-41BF-45FA-A5D4-BE2144194D95}" srcOrd="0" destOrd="0" presId="urn:microsoft.com/office/officeart/2005/8/layout/chevron2"/>
    <dgm:cxn modelId="{F7C50FEF-A57E-9342-B25F-FDE4F3D409F9}" type="presParOf" srcId="{465EA60D-50D1-4AF0-870B-0CE3597B52D8}" destId="{5322E593-A3C7-4451-B8AF-717D704A29A3}" srcOrd="1" destOrd="0" presId="urn:microsoft.com/office/officeart/2005/8/layout/chevron2"/>
    <dgm:cxn modelId="{1D23399B-0FC4-F542-87A8-FB49AFBA69A6}" type="presParOf" srcId="{1CC01DF0-3627-446E-8FC7-B632F08C62C2}" destId="{D2FB1EC7-EABB-4F5E-9095-D8912323F369}" srcOrd="1" destOrd="0" presId="urn:microsoft.com/office/officeart/2005/8/layout/chevron2"/>
    <dgm:cxn modelId="{EC67744D-4BCC-1143-8C29-D313C6F7ED9A}" type="presParOf" srcId="{1CC01DF0-3627-446E-8FC7-B632F08C62C2}" destId="{A9691F12-9E75-427A-8B02-12AB2F7D462E}" srcOrd="2" destOrd="0" presId="urn:microsoft.com/office/officeart/2005/8/layout/chevron2"/>
    <dgm:cxn modelId="{A9BF6259-DDCC-474D-9C7F-858F3336F09F}" type="presParOf" srcId="{A9691F12-9E75-427A-8B02-12AB2F7D462E}" destId="{0B31614C-8B61-4FFC-B682-E6B292655EF1}" srcOrd="0" destOrd="0" presId="urn:microsoft.com/office/officeart/2005/8/layout/chevron2"/>
    <dgm:cxn modelId="{9F83ECA6-4FDB-8746-BA35-EC244B085805}" type="presParOf" srcId="{A9691F12-9E75-427A-8B02-12AB2F7D462E}" destId="{1E6019DD-2070-4F98-B000-B1A72E014EE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C50C49-D3B8-4F3A-9E0E-614C65B23D82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GT"/>
        </a:p>
      </dgm:t>
    </dgm:pt>
    <dgm:pt modelId="{782A18A5-23A6-475F-8DC2-4D487BD3716F}">
      <dgm:prSet phldrT="[Texto]" custT="1"/>
      <dgm:spPr/>
      <dgm:t>
        <a:bodyPr/>
        <a:lstStyle/>
        <a:p>
          <a:r>
            <a:rPr lang="es-GT" sz="2800" b="1" dirty="0"/>
            <a:t>2</a:t>
          </a:r>
        </a:p>
      </dgm:t>
    </dgm:pt>
    <dgm:pt modelId="{18983394-DF86-40DD-A594-930C7CCD5EAB}" type="parTrans" cxnId="{6EF318A3-C991-4925-9A45-686B0EAAF86B}">
      <dgm:prSet/>
      <dgm:spPr/>
      <dgm:t>
        <a:bodyPr/>
        <a:lstStyle/>
        <a:p>
          <a:endParaRPr lang="es-GT"/>
        </a:p>
      </dgm:t>
    </dgm:pt>
    <dgm:pt modelId="{E65FE323-24AB-43A9-9B61-24177AAC6BE0}" type="sibTrans" cxnId="{6EF318A3-C991-4925-9A45-686B0EAAF86B}">
      <dgm:prSet/>
      <dgm:spPr/>
      <dgm:t>
        <a:bodyPr/>
        <a:lstStyle/>
        <a:p>
          <a:endParaRPr lang="es-GT"/>
        </a:p>
      </dgm:t>
    </dgm:pt>
    <dgm:pt modelId="{6C4B1019-14C9-4B3E-A78D-1360DEABFAEA}">
      <dgm:prSet phldrT="[Texto]"/>
      <dgm:spPr/>
      <dgm:t>
        <a:bodyPr/>
        <a:lstStyle/>
        <a:p>
          <a:r>
            <a:rPr lang="es-GT" dirty="0">
              <a:latin typeface="Arial      "/>
            </a:rPr>
            <a:t>Escenarios Fiscales </a:t>
          </a:r>
        </a:p>
      </dgm:t>
    </dgm:pt>
    <dgm:pt modelId="{8FE761E2-7145-4490-99BC-152C72BE9E2F}" type="parTrans" cxnId="{9B3574BB-FF88-4762-9B50-FF9707841D8A}">
      <dgm:prSet/>
      <dgm:spPr/>
      <dgm:t>
        <a:bodyPr/>
        <a:lstStyle/>
        <a:p>
          <a:endParaRPr lang="es-GT"/>
        </a:p>
      </dgm:t>
    </dgm:pt>
    <dgm:pt modelId="{4CA48F3C-B125-4278-B452-D4B49D78FB5D}" type="sibTrans" cxnId="{9B3574BB-FF88-4762-9B50-FF9707841D8A}">
      <dgm:prSet/>
      <dgm:spPr/>
      <dgm:t>
        <a:bodyPr/>
        <a:lstStyle/>
        <a:p>
          <a:endParaRPr lang="es-GT"/>
        </a:p>
      </dgm:t>
    </dgm:pt>
    <dgm:pt modelId="{F384D6A7-7E66-421F-ABCD-698BDD3506D8}" type="pres">
      <dgm:prSet presAssocID="{56C50C49-D3B8-4F3A-9E0E-614C65B23D82}" presName="linearFlow" presStyleCnt="0">
        <dgm:presLayoutVars>
          <dgm:dir/>
          <dgm:animLvl val="lvl"/>
          <dgm:resizeHandles val="exact"/>
        </dgm:presLayoutVars>
      </dgm:prSet>
      <dgm:spPr/>
    </dgm:pt>
    <dgm:pt modelId="{918DABD0-C70C-4F0D-9BDC-F997FA4C4188}" type="pres">
      <dgm:prSet presAssocID="{782A18A5-23A6-475F-8DC2-4D487BD3716F}" presName="composite" presStyleCnt="0"/>
      <dgm:spPr/>
    </dgm:pt>
    <dgm:pt modelId="{098F9AFA-9FD9-40F2-9E6E-24C8728E8A0B}" type="pres">
      <dgm:prSet presAssocID="{782A18A5-23A6-475F-8DC2-4D487BD3716F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6A80F724-AE18-48B0-911A-28572A8C4124}" type="pres">
      <dgm:prSet presAssocID="{782A18A5-23A6-475F-8DC2-4D487BD3716F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409BBF2C-510C-5F42-934E-7B48D029481C}" type="presOf" srcId="{6C4B1019-14C9-4B3E-A78D-1360DEABFAEA}" destId="{6A80F724-AE18-48B0-911A-28572A8C4124}" srcOrd="0" destOrd="0" presId="urn:microsoft.com/office/officeart/2005/8/layout/chevron2"/>
    <dgm:cxn modelId="{1E14CB51-2DEB-CE4D-A6CE-9A86E074F5B2}" type="presOf" srcId="{56C50C49-D3B8-4F3A-9E0E-614C65B23D82}" destId="{F384D6A7-7E66-421F-ABCD-698BDD3506D8}" srcOrd="0" destOrd="0" presId="urn:microsoft.com/office/officeart/2005/8/layout/chevron2"/>
    <dgm:cxn modelId="{C128D582-C516-FD49-8938-12698E1E12FB}" type="presOf" srcId="{782A18A5-23A6-475F-8DC2-4D487BD3716F}" destId="{098F9AFA-9FD9-40F2-9E6E-24C8728E8A0B}" srcOrd="0" destOrd="0" presId="urn:microsoft.com/office/officeart/2005/8/layout/chevron2"/>
    <dgm:cxn modelId="{6EF318A3-C991-4925-9A45-686B0EAAF86B}" srcId="{56C50C49-D3B8-4F3A-9E0E-614C65B23D82}" destId="{782A18A5-23A6-475F-8DC2-4D487BD3716F}" srcOrd="0" destOrd="0" parTransId="{18983394-DF86-40DD-A594-930C7CCD5EAB}" sibTransId="{E65FE323-24AB-43A9-9B61-24177AAC6BE0}"/>
    <dgm:cxn modelId="{9B3574BB-FF88-4762-9B50-FF9707841D8A}" srcId="{782A18A5-23A6-475F-8DC2-4D487BD3716F}" destId="{6C4B1019-14C9-4B3E-A78D-1360DEABFAEA}" srcOrd="0" destOrd="0" parTransId="{8FE761E2-7145-4490-99BC-152C72BE9E2F}" sibTransId="{4CA48F3C-B125-4278-B452-D4B49D78FB5D}"/>
    <dgm:cxn modelId="{487F2445-30E1-1946-B10A-8E7DB5D5B55C}" type="presParOf" srcId="{F384D6A7-7E66-421F-ABCD-698BDD3506D8}" destId="{918DABD0-C70C-4F0D-9BDC-F997FA4C4188}" srcOrd="0" destOrd="0" presId="urn:microsoft.com/office/officeart/2005/8/layout/chevron2"/>
    <dgm:cxn modelId="{08424CD5-BDDA-BD4A-B7D0-55E758C98ACC}" type="presParOf" srcId="{918DABD0-C70C-4F0D-9BDC-F997FA4C4188}" destId="{098F9AFA-9FD9-40F2-9E6E-24C8728E8A0B}" srcOrd="0" destOrd="0" presId="urn:microsoft.com/office/officeart/2005/8/layout/chevron2"/>
    <dgm:cxn modelId="{70200956-C9C6-D84C-A4A6-1A63B5C74A10}" type="presParOf" srcId="{918DABD0-C70C-4F0D-9BDC-F997FA4C4188}" destId="{6A80F724-AE18-48B0-911A-28572A8C412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5" y="112210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258751"/>
        <a:ext cx="512894" cy="219811"/>
      </dsp:txXfrm>
    </dsp:sp>
    <dsp:sp modelId="{0108CE0F-9DBA-4354-99A0-AA5095FEC0E4}">
      <dsp:nvSpPr>
        <dsp:cNvPr id="0" name=""/>
        <dsp:cNvSpPr/>
      </dsp:nvSpPr>
      <dsp:spPr>
        <a:xfrm rot="5400000">
          <a:off x="3006649" y="-2491450"/>
          <a:ext cx="476258" cy="5463769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Planificación</a:t>
          </a:r>
        </a:p>
      </dsp:txBody>
      <dsp:txXfrm rot="-5400000">
        <a:off x="512894" y="25554"/>
        <a:ext cx="5440520" cy="429760"/>
      </dsp:txXfrm>
    </dsp:sp>
    <dsp:sp modelId="{5ED46F80-E172-47F2-8DC9-D6E69A44FDED}">
      <dsp:nvSpPr>
        <dsp:cNvPr id="0" name=""/>
        <dsp:cNvSpPr/>
      </dsp:nvSpPr>
      <dsp:spPr>
        <a:xfrm rot="5400000">
          <a:off x="-109905" y="760039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906580"/>
        <a:ext cx="512894" cy="219811"/>
      </dsp:txXfrm>
    </dsp:sp>
    <dsp:sp modelId="{9B7D18A8-FAEC-4A4F-BCCD-2EBB00D6687F}">
      <dsp:nvSpPr>
        <dsp:cNvPr id="0" name=""/>
        <dsp:cNvSpPr/>
      </dsp:nvSpPr>
      <dsp:spPr>
        <a:xfrm rot="5400000">
          <a:off x="3006649" y="-1832725"/>
          <a:ext cx="476258" cy="546376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Formulación</a:t>
          </a:r>
        </a:p>
      </dsp:txBody>
      <dsp:txXfrm rot="-5400000">
        <a:off x="512894" y="684279"/>
        <a:ext cx="5440520" cy="429760"/>
      </dsp:txXfrm>
    </dsp:sp>
    <dsp:sp modelId="{1416668F-273F-43BB-A096-12199491CCEB}">
      <dsp:nvSpPr>
        <dsp:cNvPr id="0" name=""/>
        <dsp:cNvSpPr/>
      </dsp:nvSpPr>
      <dsp:spPr>
        <a:xfrm rot="5400000">
          <a:off x="-109905" y="1407868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554409"/>
        <a:ext cx="512894" cy="219811"/>
      </dsp:txXfrm>
    </dsp:sp>
    <dsp:sp modelId="{0643D013-3B56-403D-BB78-7304DCA9E2C1}">
      <dsp:nvSpPr>
        <dsp:cNvPr id="0" name=""/>
        <dsp:cNvSpPr/>
      </dsp:nvSpPr>
      <dsp:spPr>
        <a:xfrm rot="5400000">
          <a:off x="3006649" y="-11957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Presentación</a:t>
          </a:r>
        </a:p>
      </dsp:txBody>
      <dsp:txXfrm rot="-5400000">
        <a:off x="512894" y="1321211"/>
        <a:ext cx="5440520" cy="429760"/>
      </dsp:txXfrm>
    </dsp:sp>
    <dsp:sp modelId="{92994251-3E7C-4EB8-87FE-D61B34718411}">
      <dsp:nvSpPr>
        <dsp:cNvPr id="0" name=""/>
        <dsp:cNvSpPr/>
      </dsp:nvSpPr>
      <dsp:spPr>
        <a:xfrm rot="5400000">
          <a:off x="-109905" y="2055696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2202237"/>
        <a:ext cx="512894" cy="219811"/>
      </dsp:txXfrm>
    </dsp:sp>
    <dsp:sp modelId="{CC2A22BC-BA08-4CF1-9C3C-33F1D5905FA3}">
      <dsp:nvSpPr>
        <dsp:cNvPr id="0" name=""/>
        <dsp:cNvSpPr/>
      </dsp:nvSpPr>
      <dsp:spPr>
        <a:xfrm rot="5400000">
          <a:off x="3006649" y="-5479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Aprobación</a:t>
          </a:r>
        </a:p>
      </dsp:txBody>
      <dsp:txXfrm rot="-5400000">
        <a:off x="512894" y="1969040"/>
        <a:ext cx="5440520" cy="429760"/>
      </dsp:txXfrm>
    </dsp:sp>
    <dsp:sp modelId="{E9E6B2FE-2869-42F8-B686-CA38209A8B19}">
      <dsp:nvSpPr>
        <dsp:cNvPr id="0" name=""/>
        <dsp:cNvSpPr/>
      </dsp:nvSpPr>
      <dsp:spPr>
        <a:xfrm rot="5400000">
          <a:off x="-109905" y="2703525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2850066"/>
        <a:ext cx="512894" cy="219811"/>
      </dsp:txXfrm>
    </dsp:sp>
    <dsp:sp modelId="{364C70AB-BCC6-4D7A-BCF7-7A84417AAC77}">
      <dsp:nvSpPr>
        <dsp:cNvPr id="0" name=""/>
        <dsp:cNvSpPr/>
      </dsp:nvSpPr>
      <dsp:spPr>
        <a:xfrm rot="5400000">
          <a:off x="3006649" y="998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Ejecución</a:t>
          </a:r>
        </a:p>
      </dsp:txBody>
      <dsp:txXfrm rot="-5400000">
        <a:off x="512894" y="2616869"/>
        <a:ext cx="5440520" cy="429760"/>
      </dsp:txXfrm>
    </dsp:sp>
    <dsp:sp modelId="{64CAB49F-4A18-4D03-84F5-67AB4715B554}">
      <dsp:nvSpPr>
        <dsp:cNvPr id="0" name=""/>
        <dsp:cNvSpPr/>
      </dsp:nvSpPr>
      <dsp:spPr>
        <a:xfrm rot="5400000">
          <a:off x="-109905" y="3351354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3497895"/>
        <a:ext cx="512894" cy="219811"/>
      </dsp:txXfrm>
    </dsp:sp>
    <dsp:sp modelId="{251D56FD-0A1F-4268-89DE-6E9C28E1D8D3}">
      <dsp:nvSpPr>
        <dsp:cNvPr id="0" name=""/>
        <dsp:cNvSpPr/>
      </dsp:nvSpPr>
      <dsp:spPr>
        <a:xfrm rot="5400000">
          <a:off x="3006649" y="7476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Seguimiento y Evaluación</a:t>
          </a:r>
        </a:p>
      </dsp:txBody>
      <dsp:txXfrm rot="-5400000">
        <a:off x="512894" y="3264698"/>
        <a:ext cx="5440520" cy="429760"/>
      </dsp:txXfrm>
    </dsp:sp>
    <dsp:sp modelId="{6CF08E75-2D2B-4972-9F93-57FDE270E51D}">
      <dsp:nvSpPr>
        <dsp:cNvPr id="0" name=""/>
        <dsp:cNvSpPr/>
      </dsp:nvSpPr>
      <dsp:spPr>
        <a:xfrm rot="5400000">
          <a:off x="-109905" y="3999183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7</a:t>
          </a:r>
        </a:p>
      </dsp:txBody>
      <dsp:txXfrm rot="-5400000">
        <a:off x="1" y="4145724"/>
        <a:ext cx="512894" cy="219811"/>
      </dsp:txXfrm>
    </dsp:sp>
    <dsp:sp modelId="{530C8F0F-04AB-4F0F-A850-78A9224B6A3C}">
      <dsp:nvSpPr>
        <dsp:cNvPr id="0" name=""/>
        <dsp:cNvSpPr/>
      </dsp:nvSpPr>
      <dsp:spPr>
        <a:xfrm rot="5400000">
          <a:off x="3006649" y="1395521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Liquidación y Rendición</a:t>
          </a:r>
        </a:p>
      </dsp:txBody>
      <dsp:txXfrm rot="-5400000">
        <a:off x="512894" y="3912526"/>
        <a:ext cx="5440520" cy="42976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rgbClr val="FCD5B5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de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 (32 talleres de PA)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de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de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3AF818-179D-4F87-905B-EB545C980256}">
      <dsp:nvSpPr>
        <dsp:cNvPr id="0" name=""/>
        <dsp:cNvSpPr/>
      </dsp:nvSpPr>
      <dsp:spPr>
        <a:xfrm rot="5400000">
          <a:off x="-109905" y="112210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1</a:t>
          </a:r>
        </a:p>
      </dsp:txBody>
      <dsp:txXfrm rot="-5400000">
        <a:off x="1" y="258751"/>
        <a:ext cx="512894" cy="219811"/>
      </dsp:txXfrm>
    </dsp:sp>
    <dsp:sp modelId="{0108CE0F-9DBA-4354-99A0-AA5095FEC0E4}">
      <dsp:nvSpPr>
        <dsp:cNvPr id="0" name=""/>
        <dsp:cNvSpPr/>
      </dsp:nvSpPr>
      <dsp:spPr>
        <a:xfrm rot="5400000">
          <a:off x="3006649" y="-2491450"/>
          <a:ext cx="476258" cy="5463769"/>
        </a:xfrm>
        <a:prstGeom prst="round2Same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Planificación</a:t>
          </a:r>
        </a:p>
      </dsp:txBody>
      <dsp:txXfrm rot="-5400000">
        <a:off x="512894" y="25554"/>
        <a:ext cx="5440520" cy="429760"/>
      </dsp:txXfrm>
    </dsp:sp>
    <dsp:sp modelId="{5ED46F80-E172-47F2-8DC9-D6E69A44FDED}">
      <dsp:nvSpPr>
        <dsp:cNvPr id="0" name=""/>
        <dsp:cNvSpPr/>
      </dsp:nvSpPr>
      <dsp:spPr>
        <a:xfrm rot="5400000">
          <a:off x="-109905" y="760039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2</a:t>
          </a:r>
        </a:p>
      </dsp:txBody>
      <dsp:txXfrm rot="-5400000">
        <a:off x="1" y="906580"/>
        <a:ext cx="512894" cy="219811"/>
      </dsp:txXfrm>
    </dsp:sp>
    <dsp:sp modelId="{9B7D18A8-FAEC-4A4F-BCCD-2EBB00D6687F}">
      <dsp:nvSpPr>
        <dsp:cNvPr id="0" name=""/>
        <dsp:cNvSpPr/>
      </dsp:nvSpPr>
      <dsp:spPr>
        <a:xfrm rot="5400000">
          <a:off x="3006649" y="-1832725"/>
          <a:ext cx="476258" cy="5463769"/>
        </a:xfrm>
        <a:prstGeom prst="round2SameRect">
          <a:avLst/>
        </a:prstGeom>
        <a:solidFill>
          <a:schemeClr val="tx2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Formulación</a:t>
          </a:r>
        </a:p>
      </dsp:txBody>
      <dsp:txXfrm rot="-5400000">
        <a:off x="512894" y="684279"/>
        <a:ext cx="5440520" cy="429760"/>
      </dsp:txXfrm>
    </dsp:sp>
    <dsp:sp modelId="{1416668F-273F-43BB-A096-12199491CCEB}">
      <dsp:nvSpPr>
        <dsp:cNvPr id="0" name=""/>
        <dsp:cNvSpPr/>
      </dsp:nvSpPr>
      <dsp:spPr>
        <a:xfrm rot="5400000">
          <a:off x="-109905" y="1407868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3</a:t>
          </a:r>
        </a:p>
      </dsp:txBody>
      <dsp:txXfrm rot="-5400000">
        <a:off x="1" y="1554409"/>
        <a:ext cx="512894" cy="219811"/>
      </dsp:txXfrm>
    </dsp:sp>
    <dsp:sp modelId="{0643D013-3B56-403D-BB78-7304DCA9E2C1}">
      <dsp:nvSpPr>
        <dsp:cNvPr id="0" name=""/>
        <dsp:cNvSpPr/>
      </dsp:nvSpPr>
      <dsp:spPr>
        <a:xfrm rot="5400000">
          <a:off x="3006649" y="-1195793"/>
          <a:ext cx="476258" cy="5463769"/>
        </a:xfrm>
        <a:prstGeom prst="round2SameRect">
          <a:avLst/>
        </a:prstGeom>
        <a:solidFill>
          <a:srgbClr val="FFFF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Presentación</a:t>
          </a:r>
        </a:p>
      </dsp:txBody>
      <dsp:txXfrm rot="-5400000">
        <a:off x="512894" y="1321211"/>
        <a:ext cx="5440520" cy="429760"/>
      </dsp:txXfrm>
    </dsp:sp>
    <dsp:sp modelId="{92994251-3E7C-4EB8-87FE-D61B34718411}">
      <dsp:nvSpPr>
        <dsp:cNvPr id="0" name=""/>
        <dsp:cNvSpPr/>
      </dsp:nvSpPr>
      <dsp:spPr>
        <a:xfrm rot="5400000">
          <a:off x="-109905" y="2055696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4</a:t>
          </a:r>
        </a:p>
      </dsp:txBody>
      <dsp:txXfrm rot="-5400000">
        <a:off x="1" y="2202237"/>
        <a:ext cx="512894" cy="219811"/>
      </dsp:txXfrm>
    </dsp:sp>
    <dsp:sp modelId="{CC2A22BC-BA08-4CF1-9C3C-33F1D5905FA3}">
      <dsp:nvSpPr>
        <dsp:cNvPr id="0" name=""/>
        <dsp:cNvSpPr/>
      </dsp:nvSpPr>
      <dsp:spPr>
        <a:xfrm rot="5400000">
          <a:off x="3006649" y="-5479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Aprobación</a:t>
          </a:r>
        </a:p>
      </dsp:txBody>
      <dsp:txXfrm rot="-5400000">
        <a:off x="512894" y="1969040"/>
        <a:ext cx="5440520" cy="429760"/>
      </dsp:txXfrm>
    </dsp:sp>
    <dsp:sp modelId="{E9E6B2FE-2869-42F8-B686-CA38209A8B19}">
      <dsp:nvSpPr>
        <dsp:cNvPr id="0" name=""/>
        <dsp:cNvSpPr/>
      </dsp:nvSpPr>
      <dsp:spPr>
        <a:xfrm rot="5400000">
          <a:off x="-109905" y="2703525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5</a:t>
          </a:r>
        </a:p>
      </dsp:txBody>
      <dsp:txXfrm rot="-5400000">
        <a:off x="1" y="2850066"/>
        <a:ext cx="512894" cy="219811"/>
      </dsp:txXfrm>
    </dsp:sp>
    <dsp:sp modelId="{364C70AB-BCC6-4D7A-BCF7-7A84417AAC77}">
      <dsp:nvSpPr>
        <dsp:cNvPr id="0" name=""/>
        <dsp:cNvSpPr/>
      </dsp:nvSpPr>
      <dsp:spPr>
        <a:xfrm rot="5400000">
          <a:off x="3006649" y="99864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Ejecución</a:t>
          </a:r>
        </a:p>
      </dsp:txBody>
      <dsp:txXfrm rot="-5400000">
        <a:off x="512894" y="2616869"/>
        <a:ext cx="5440520" cy="429760"/>
      </dsp:txXfrm>
    </dsp:sp>
    <dsp:sp modelId="{64CAB49F-4A18-4D03-84F5-67AB4715B554}">
      <dsp:nvSpPr>
        <dsp:cNvPr id="0" name=""/>
        <dsp:cNvSpPr/>
      </dsp:nvSpPr>
      <dsp:spPr>
        <a:xfrm rot="5400000">
          <a:off x="-109905" y="3351354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6</a:t>
          </a:r>
        </a:p>
      </dsp:txBody>
      <dsp:txXfrm rot="-5400000">
        <a:off x="1" y="3497895"/>
        <a:ext cx="512894" cy="219811"/>
      </dsp:txXfrm>
    </dsp:sp>
    <dsp:sp modelId="{251D56FD-0A1F-4268-89DE-6E9C28E1D8D3}">
      <dsp:nvSpPr>
        <dsp:cNvPr id="0" name=""/>
        <dsp:cNvSpPr/>
      </dsp:nvSpPr>
      <dsp:spPr>
        <a:xfrm rot="5400000">
          <a:off x="3006649" y="747693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Seguimiento y Evaluación</a:t>
          </a:r>
        </a:p>
      </dsp:txBody>
      <dsp:txXfrm rot="-5400000">
        <a:off x="512894" y="3264698"/>
        <a:ext cx="5440520" cy="429760"/>
      </dsp:txXfrm>
    </dsp:sp>
    <dsp:sp modelId="{6CF08E75-2D2B-4972-9F93-57FDE270E51D}">
      <dsp:nvSpPr>
        <dsp:cNvPr id="0" name=""/>
        <dsp:cNvSpPr/>
      </dsp:nvSpPr>
      <dsp:spPr>
        <a:xfrm rot="5400000">
          <a:off x="-109905" y="3999183"/>
          <a:ext cx="732705" cy="51289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7</a:t>
          </a:r>
        </a:p>
      </dsp:txBody>
      <dsp:txXfrm rot="-5400000">
        <a:off x="1" y="4145724"/>
        <a:ext cx="512894" cy="219811"/>
      </dsp:txXfrm>
    </dsp:sp>
    <dsp:sp modelId="{530C8F0F-04AB-4F0F-A850-78A9224B6A3C}">
      <dsp:nvSpPr>
        <dsp:cNvPr id="0" name=""/>
        <dsp:cNvSpPr/>
      </dsp:nvSpPr>
      <dsp:spPr>
        <a:xfrm rot="5400000">
          <a:off x="3006649" y="1395521"/>
          <a:ext cx="476258" cy="54637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400" kern="1200" dirty="0">
              <a:latin typeface="Arial" pitchFamily="34" charset="0"/>
              <a:cs typeface="Arial" pitchFamily="34" charset="0"/>
            </a:rPr>
            <a:t>Liquidación y Rendición</a:t>
          </a:r>
        </a:p>
      </dsp:txBody>
      <dsp:txXfrm rot="-5400000">
        <a:off x="512894" y="3912526"/>
        <a:ext cx="5440520" cy="4297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de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326450" y="-1700721"/>
          <a:ext cx="581340" cy="39827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8378"/>
        <a:ext cx="3954403" cy="5245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08080" y="11122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</a:t>
          </a:r>
        </a:p>
      </dsp:txBody>
      <dsp:txXfrm rot="-5400000">
        <a:off x="1" y="255332"/>
        <a:ext cx="504375" cy="216160"/>
      </dsp:txXfrm>
    </dsp:sp>
    <dsp:sp modelId="{5322E593-A3C7-4451-B8AF-717D704A29A3}">
      <dsp:nvSpPr>
        <dsp:cNvPr id="0" name=""/>
        <dsp:cNvSpPr/>
      </dsp:nvSpPr>
      <dsp:spPr>
        <a:xfrm rot="5400000">
          <a:off x="4050338" y="-3545963"/>
          <a:ext cx="468594" cy="7560520"/>
        </a:xfrm>
        <a:prstGeom prst="round2Same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Exposición de supuestos </a:t>
          </a:r>
          <a:r>
            <a:rPr lang="es-GT" sz="1400" b="1" kern="1200" dirty="0" err="1">
              <a:latin typeface="Arial" pitchFamily="34" charset="0"/>
              <a:cs typeface="Arial" pitchFamily="34" charset="0"/>
            </a:rPr>
            <a:t>Banguat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-SAT – 11 de mayo</a:t>
          </a:r>
        </a:p>
      </dsp:txBody>
      <dsp:txXfrm rot="-5400000">
        <a:off x="504376" y="22874"/>
        <a:ext cx="7537645" cy="422844"/>
      </dsp:txXfrm>
    </dsp:sp>
    <dsp:sp modelId="{3C5D9C52-5F92-49A0-A5B6-E6D09C9B3AB5}">
      <dsp:nvSpPr>
        <dsp:cNvPr id="0" name=""/>
        <dsp:cNvSpPr/>
      </dsp:nvSpPr>
      <dsp:spPr>
        <a:xfrm rot="5400000">
          <a:off x="-108080" y="758332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ii</a:t>
          </a:r>
        </a:p>
      </dsp:txBody>
      <dsp:txXfrm rot="-5400000">
        <a:off x="1" y="902440"/>
        <a:ext cx="504375" cy="216160"/>
      </dsp:txXfrm>
    </dsp:sp>
    <dsp:sp modelId="{189A96AB-87DD-4959-BCFD-EB9795A46F2E}">
      <dsp:nvSpPr>
        <dsp:cNvPr id="0" name=""/>
        <dsp:cNvSpPr/>
      </dsp:nvSpPr>
      <dsp:spPr>
        <a:xfrm rot="5400000">
          <a:off x="4050461" y="-2895833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Microsimulaciones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 –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 Apoyo de Cooperación Internacional, del 24 de abril al 05 de mayo</a:t>
          </a:r>
        </a:p>
      </dsp:txBody>
      <dsp:txXfrm rot="-5400000">
        <a:off x="504376" y="673115"/>
        <a:ext cx="7537657" cy="422622"/>
      </dsp:txXfrm>
    </dsp:sp>
    <dsp:sp modelId="{92E460CB-B5B0-4158-A79B-61A9BECC2B91}">
      <dsp:nvSpPr>
        <dsp:cNvPr id="0" name=""/>
        <dsp:cNvSpPr/>
      </dsp:nvSpPr>
      <dsp:spPr>
        <a:xfrm rot="5400000">
          <a:off x="-108080" y="139472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iii</a:t>
          </a:r>
        </a:p>
      </dsp:txBody>
      <dsp:txXfrm rot="-5400000">
        <a:off x="1" y="1538835"/>
        <a:ext cx="504375" cy="216160"/>
      </dsp:txXfrm>
    </dsp:sp>
    <dsp:sp modelId="{E3D05A2E-57AB-439B-A345-4324580D081D}">
      <dsp:nvSpPr>
        <dsp:cNvPr id="0" name=""/>
        <dsp:cNvSpPr/>
      </dsp:nvSpPr>
      <dsp:spPr>
        <a:xfrm rot="5400000">
          <a:off x="4050461" y="-2248725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Sectoriales con Expertos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Diagnóstico de seis sectores priorizados del 17 al 19 de mayo</a:t>
          </a:r>
        </a:p>
      </dsp:txBody>
      <dsp:txXfrm rot="-5400000">
        <a:off x="504376" y="1320223"/>
        <a:ext cx="7537657" cy="422622"/>
      </dsp:txXfrm>
    </dsp:sp>
    <dsp:sp modelId="{D39ED827-4F5E-4144-9CE0-ED3517218D50}">
      <dsp:nvSpPr>
        <dsp:cNvPr id="0" name=""/>
        <dsp:cNvSpPr/>
      </dsp:nvSpPr>
      <dsp:spPr>
        <a:xfrm rot="5400000">
          <a:off x="-108080" y="2052550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iv</a:t>
          </a:r>
        </a:p>
      </dsp:txBody>
      <dsp:txXfrm rot="-5400000">
        <a:off x="1" y="2196658"/>
        <a:ext cx="504375" cy="216160"/>
      </dsp:txXfrm>
    </dsp:sp>
    <dsp:sp modelId="{455FE7F6-6F69-4282-860A-100879511B2D}">
      <dsp:nvSpPr>
        <dsp:cNvPr id="0" name=""/>
        <dsp:cNvSpPr/>
      </dsp:nvSpPr>
      <dsp:spPr>
        <a:xfrm rot="5400000">
          <a:off x="4050461" y="-1601616"/>
          <a:ext cx="468348" cy="7560520"/>
        </a:xfrm>
        <a:prstGeom prst="round2SameRect">
          <a:avLst/>
        </a:prstGeom>
        <a:solidFill>
          <a:schemeClr val="bg1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Propuestas de techos presupuestarios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Talleres de Presupuesto Abierto del 22 de mayo al 08 de junio</a:t>
          </a:r>
          <a:endParaRPr lang="es-GT" sz="1400" kern="1200" dirty="0">
            <a:latin typeface="Arial" pitchFamily="34" charset="0"/>
            <a:cs typeface="Arial" pitchFamily="34" charset="0"/>
          </a:endParaRPr>
        </a:p>
      </dsp:txBody>
      <dsp:txXfrm rot="-5400000">
        <a:off x="504376" y="1967332"/>
        <a:ext cx="7537657" cy="422622"/>
      </dsp:txXfrm>
    </dsp:sp>
    <dsp:sp modelId="{471DE35B-B08C-3546-B34C-96D9F1600410}">
      <dsp:nvSpPr>
        <dsp:cNvPr id="0" name=""/>
        <dsp:cNvSpPr/>
      </dsp:nvSpPr>
      <dsp:spPr>
        <a:xfrm rot="5400000">
          <a:off x="-108080" y="2699658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Arial"/>
              <a:cs typeface="Arial"/>
            </a:rPr>
            <a:t>v</a:t>
          </a:r>
        </a:p>
      </dsp:txBody>
      <dsp:txXfrm rot="-5400000">
        <a:off x="1" y="2843766"/>
        <a:ext cx="504375" cy="216160"/>
      </dsp:txXfrm>
    </dsp:sp>
    <dsp:sp modelId="{E7C9D9B2-7924-B644-B787-8E88B581F0D5}">
      <dsp:nvSpPr>
        <dsp:cNvPr id="0" name=""/>
        <dsp:cNvSpPr/>
      </dsp:nvSpPr>
      <dsp:spPr>
        <a:xfrm rot="5400000">
          <a:off x="4050461" y="-954507"/>
          <a:ext cx="468348" cy="7560520"/>
        </a:xfrm>
        <a:prstGeom prst="round2SameRect">
          <a:avLst/>
        </a:prstGeom>
        <a:solidFill>
          <a:srgbClr val="FFFFFF"/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b="1" kern="1200" dirty="0">
              <a:latin typeface="Arial"/>
              <a:cs typeface="Arial"/>
            </a:rPr>
            <a:t>Entrega de techos indicativos 21 junio</a:t>
          </a:r>
        </a:p>
      </dsp:txBody>
      <dsp:txXfrm rot="-5400000">
        <a:off x="504376" y="2614441"/>
        <a:ext cx="7537657" cy="422622"/>
      </dsp:txXfrm>
    </dsp:sp>
    <dsp:sp modelId="{3BAE3A21-5CFE-4962-9CD0-C5EE45E66236}">
      <dsp:nvSpPr>
        <dsp:cNvPr id="0" name=""/>
        <dsp:cNvSpPr/>
      </dsp:nvSpPr>
      <dsp:spPr>
        <a:xfrm rot="5400000">
          <a:off x="-108080" y="3346767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</a:t>
          </a:r>
        </a:p>
      </dsp:txBody>
      <dsp:txXfrm rot="-5400000">
        <a:off x="1" y="3490875"/>
        <a:ext cx="504375" cy="216160"/>
      </dsp:txXfrm>
    </dsp:sp>
    <dsp:sp modelId="{BD0A5E72-86C3-4FCF-A599-F5B9218CDE4F}">
      <dsp:nvSpPr>
        <dsp:cNvPr id="0" name=""/>
        <dsp:cNvSpPr/>
      </dsp:nvSpPr>
      <dsp:spPr>
        <a:xfrm rot="5400000">
          <a:off x="4050461" y="-30739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Anteproyectos de presupuesto -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17 julio</a:t>
          </a:r>
        </a:p>
      </dsp:txBody>
      <dsp:txXfrm rot="-5400000">
        <a:off x="504376" y="3261549"/>
        <a:ext cx="7537657" cy="422622"/>
      </dsp:txXfrm>
    </dsp:sp>
    <dsp:sp modelId="{8FBFB9E2-185B-4BCA-B740-BED75275A128}">
      <dsp:nvSpPr>
        <dsp:cNvPr id="0" name=""/>
        <dsp:cNvSpPr/>
      </dsp:nvSpPr>
      <dsp:spPr>
        <a:xfrm rot="5400000">
          <a:off x="-108080" y="3993876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</a:t>
          </a:r>
        </a:p>
      </dsp:txBody>
      <dsp:txXfrm rot="-5400000">
        <a:off x="1" y="4137984"/>
        <a:ext cx="504375" cy="216160"/>
      </dsp:txXfrm>
    </dsp:sp>
    <dsp:sp modelId="{CE202C2A-FC99-4F35-82C1-D26E09E6CB76}">
      <dsp:nvSpPr>
        <dsp:cNvPr id="0" name=""/>
        <dsp:cNvSpPr/>
      </dsp:nvSpPr>
      <dsp:spPr>
        <a:xfrm rot="5400000">
          <a:off x="4050461" y="339709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Talleres de </a:t>
          </a:r>
          <a:r>
            <a:rPr lang="es-GT" sz="1400" kern="1200" dirty="0" err="1">
              <a:latin typeface="Arial" pitchFamily="34" charset="0"/>
              <a:cs typeface="Arial" pitchFamily="34" charset="0"/>
            </a:rPr>
            <a:t>ONG’s</a:t>
          </a:r>
          <a:r>
            <a:rPr lang="es-GT" sz="1400" kern="1200" dirty="0">
              <a:latin typeface="Arial" pitchFamily="34" charset="0"/>
              <a:cs typeface="Arial" pitchFamily="34" charset="0"/>
            </a:rPr>
            <a:t>; Listado Geográfico de Obras y Evaluación de normativa de adquisiciones y presupuestaria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– 30 de agosto 2017</a:t>
          </a:r>
        </a:p>
      </dsp:txBody>
      <dsp:txXfrm rot="-5400000">
        <a:off x="504376" y="3908658"/>
        <a:ext cx="7537657" cy="422622"/>
      </dsp:txXfrm>
    </dsp:sp>
    <dsp:sp modelId="{101F5637-3D6F-476D-8AA5-FFC76A415505}">
      <dsp:nvSpPr>
        <dsp:cNvPr id="0" name=""/>
        <dsp:cNvSpPr/>
      </dsp:nvSpPr>
      <dsp:spPr>
        <a:xfrm rot="5400000">
          <a:off x="-108080" y="4640984"/>
          <a:ext cx="720535" cy="504375"/>
        </a:xfrm>
        <a:prstGeom prst="chevron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000" kern="1200" dirty="0">
              <a:latin typeface="Arial" pitchFamily="34" charset="0"/>
              <a:cs typeface="Arial" pitchFamily="34" charset="0"/>
            </a:rPr>
            <a:t>viii</a:t>
          </a:r>
        </a:p>
      </dsp:txBody>
      <dsp:txXfrm rot="-5400000">
        <a:off x="1" y="4785092"/>
        <a:ext cx="504375" cy="216160"/>
      </dsp:txXfrm>
    </dsp:sp>
    <dsp:sp modelId="{BB1F82E1-3786-4586-9D19-791C2C02D007}">
      <dsp:nvSpPr>
        <dsp:cNvPr id="0" name=""/>
        <dsp:cNvSpPr/>
      </dsp:nvSpPr>
      <dsp:spPr>
        <a:xfrm rot="5400000">
          <a:off x="4050461" y="986818"/>
          <a:ext cx="468348" cy="75605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400" kern="1200" dirty="0">
              <a:latin typeface="Arial" pitchFamily="34" charset="0"/>
              <a:cs typeface="Arial" pitchFamily="34" charset="0"/>
            </a:rPr>
            <a:t>Análisis e integración – </a:t>
          </a:r>
          <a:r>
            <a:rPr lang="es-GT" sz="1400" b="1" kern="1200" dirty="0">
              <a:latin typeface="Arial" pitchFamily="34" charset="0"/>
              <a:cs typeface="Arial" pitchFamily="34" charset="0"/>
            </a:rPr>
            <a:t>Normas Presupuestarias; Calidad del gasto; Riesgos Fiscales</a:t>
          </a:r>
          <a:endParaRPr lang="es-GT" sz="1400" kern="1200" dirty="0"/>
        </a:p>
      </dsp:txBody>
      <dsp:txXfrm rot="-5400000">
        <a:off x="504376" y="4555767"/>
        <a:ext cx="7537657" cy="4226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4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548913" y="-1922309"/>
          <a:ext cx="581340" cy="442770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3200" kern="1200" dirty="0">
              <a:latin typeface="Arial" pitchFamily="34" charset="0"/>
              <a:cs typeface="Arial" pitchFamily="34" charset="0"/>
            </a:rPr>
            <a:t>FORMULACIÓN  </a:t>
          </a:r>
        </a:p>
      </dsp:txBody>
      <dsp:txXfrm rot="-5400000">
        <a:off x="625730" y="29253"/>
        <a:ext cx="4399328" cy="5245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61701" y="162756"/>
          <a:ext cx="1078012" cy="75460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kern="1200" dirty="0"/>
            <a:t>i</a:t>
          </a:r>
        </a:p>
      </dsp:txBody>
      <dsp:txXfrm rot="-5400000">
        <a:off x="1" y="378358"/>
        <a:ext cx="754608" cy="323404"/>
      </dsp:txXfrm>
    </dsp:sp>
    <dsp:sp modelId="{5322E593-A3C7-4451-B8AF-717D704A29A3}">
      <dsp:nvSpPr>
        <dsp:cNvPr id="0" name=""/>
        <dsp:cNvSpPr/>
      </dsp:nvSpPr>
      <dsp:spPr>
        <a:xfrm rot="5400000">
          <a:off x="3771182" y="-3016573"/>
          <a:ext cx="701076" cy="67342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800" kern="1200" dirty="0">
              <a:latin typeface="Arial" pitchFamily="34" charset="0"/>
              <a:cs typeface="Arial" pitchFamily="34" charset="0"/>
            </a:rPr>
            <a:t>Definición de escenario macro fiscal – </a:t>
          </a:r>
          <a:r>
            <a:rPr lang="es-GT" sz="1800" b="1" kern="1200" dirty="0">
              <a:latin typeface="Arial" pitchFamily="34" charset="0"/>
              <a:cs typeface="Arial" pitchFamily="34" charset="0"/>
            </a:rPr>
            <a:t>exposición de supuestos para cinco años (2018-2022) – 11 de mayo</a:t>
          </a:r>
        </a:p>
      </dsp:txBody>
      <dsp:txXfrm rot="-5400000">
        <a:off x="754609" y="34224"/>
        <a:ext cx="6699999" cy="63262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95ECB3-41BF-45FA-A5D4-BE2144194D95}">
      <dsp:nvSpPr>
        <dsp:cNvPr id="0" name=""/>
        <dsp:cNvSpPr/>
      </dsp:nvSpPr>
      <dsp:spPr>
        <a:xfrm rot="5400000">
          <a:off x="-168884" y="170200"/>
          <a:ext cx="1125898" cy="78812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kern="1200" dirty="0"/>
            <a:t>A</a:t>
          </a:r>
        </a:p>
      </dsp:txBody>
      <dsp:txXfrm rot="-5400000">
        <a:off x="1" y="395379"/>
        <a:ext cx="788128" cy="337770"/>
      </dsp:txXfrm>
    </dsp:sp>
    <dsp:sp modelId="{5322E593-A3C7-4451-B8AF-717D704A29A3}">
      <dsp:nvSpPr>
        <dsp:cNvPr id="0" name=""/>
        <dsp:cNvSpPr/>
      </dsp:nvSpPr>
      <dsp:spPr>
        <a:xfrm rot="5400000">
          <a:off x="3232503" y="-2444374"/>
          <a:ext cx="731834" cy="562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800" b="1" kern="1200" dirty="0">
              <a:latin typeface="Arial" pitchFamily="34" charset="0"/>
              <a:cs typeface="Arial" pitchFamily="34" charset="0"/>
            </a:rPr>
            <a:t>BANGUAT – ESCENARIO MACRO FISCAL </a:t>
          </a:r>
          <a:r>
            <a:rPr lang="es-GT" sz="1800" b="1" kern="1200" dirty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2018</a:t>
          </a:r>
        </a:p>
      </dsp:txBody>
      <dsp:txXfrm rot="-5400000">
        <a:off x="788129" y="35725"/>
        <a:ext cx="5584858" cy="660384"/>
      </dsp:txXfrm>
    </dsp:sp>
    <dsp:sp modelId="{0B31614C-8B61-4FFC-B682-E6B292655EF1}">
      <dsp:nvSpPr>
        <dsp:cNvPr id="0" name=""/>
        <dsp:cNvSpPr/>
      </dsp:nvSpPr>
      <dsp:spPr>
        <a:xfrm rot="5400000">
          <a:off x="-168884" y="985886"/>
          <a:ext cx="1125898" cy="788128"/>
        </a:xfrm>
        <a:prstGeom prst="chevron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1800" b="1" kern="1200" dirty="0"/>
            <a:t>B</a:t>
          </a:r>
        </a:p>
      </dsp:txBody>
      <dsp:txXfrm rot="-5400000">
        <a:off x="1" y="1211065"/>
        <a:ext cx="788128" cy="337770"/>
      </dsp:txXfrm>
    </dsp:sp>
    <dsp:sp modelId="{1E6019DD-2070-4F98-B000-B1A72E014EEB}">
      <dsp:nvSpPr>
        <dsp:cNvPr id="0" name=""/>
        <dsp:cNvSpPr/>
      </dsp:nvSpPr>
      <dsp:spPr>
        <a:xfrm rot="5400000">
          <a:off x="3232503" y="-1627373"/>
          <a:ext cx="731834" cy="56205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1800" b="1" kern="1200" dirty="0">
              <a:latin typeface="Arial" pitchFamily="34" charset="0"/>
              <a:cs typeface="Arial" pitchFamily="34" charset="0"/>
            </a:rPr>
            <a:t>SAT – PERSPECTIVAS DE RECAUDACIÓN</a:t>
          </a:r>
        </a:p>
      </dsp:txBody>
      <dsp:txXfrm rot="-5400000">
        <a:off x="788129" y="852726"/>
        <a:ext cx="5584858" cy="6603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8F9AFA-9FD9-40F2-9E6E-24C8728E8A0B}">
      <dsp:nvSpPr>
        <dsp:cNvPr id="0" name=""/>
        <dsp:cNvSpPr/>
      </dsp:nvSpPr>
      <dsp:spPr>
        <a:xfrm rot="5400000">
          <a:off x="-134084" y="134959"/>
          <a:ext cx="893899" cy="62572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GT" sz="2800" b="1" kern="1200" dirty="0"/>
            <a:t>2</a:t>
          </a:r>
        </a:p>
      </dsp:txBody>
      <dsp:txXfrm rot="-5400000">
        <a:off x="2" y="313739"/>
        <a:ext cx="625729" cy="268170"/>
      </dsp:txXfrm>
    </dsp:sp>
    <dsp:sp modelId="{6A80F724-AE18-48B0-911A-28572A8C4124}">
      <dsp:nvSpPr>
        <dsp:cNvPr id="0" name=""/>
        <dsp:cNvSpPr/>
      </dsp:nvSpPr>
      <dsp:spPr>
        <a:xfrm rot="5400000">
          <a:off x="2218438" y="-1591834"/>
          <a:ext cx="581340" cy="376675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GT" sz="2800" kern="1200" dirty="0">
              <a:latin typeface="Arial      "/>
            </a:rPr>
            <a:t>Escenarios Fiscales </a:t>
          </a:r>
        </a:p>
      </dsp:txBody>
      <dsp:txXfrm rot="-5400000">
        <a:off x="625730" y="29253"/>
        <a:ext cx="3738379" cy="5245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0.16667</cdr:x>
      <cdr:y>0.28655</cdr:y>
    </cdr:from>
    <cdr:to>
      <cdr:x>0.25</cdr:x>
      <cdr:y>0.36497</cdr:y>
    </cdr:to>
    <cdr:sp macro="" textlink="">
      <cdr:nvSpPr>
        <cdr:cNvPr id="2" name="1 Rectángulo"/>
        <cdr:cNvSpPr/>
      </cdr:nvSpPr>
      <cdr:spPr>
        <a:xfrm xmlns:a="http://schemas.openxmlformats.org/drawingml/2006/main">
          <a:off x="1296144" y="1315575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600" b="1" dirty="0">
              <a:latin typeface="Arial    "/>
            </a:rPr>
            <a:t>3.8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0.30556</cdr:x>
      <cdr:y>0.22381</cdr:y>
    </cdr:from>
    <cdr:to>
      <cdr:x>0.3889</cdr:x>
      <cdr:y>0.30223</cdr:y>
    </cdr:to>
    <cdr:sp macro="" textlink="">
      <cdr:nvSpPr>
        <cdr:cNvPr id="3" name="1 Rectángulo"/>
        <cdr:cNvSpPr/>
      </cdr:nvSpPr>
      <cdr:spPr>
        <a:xfrm xmlns:a="http://schemas.openxmlformats.org/drawingml/2006/main">
          <a:off x="2376264" y="1027543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4.0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0.43519</cdr:x>
      <cdr:y>0.20813</cdr:y>
    </cdr:from>
    <cdr:to>
      <cdr:x>0.51853</cdr:x>
      <cdr:y>0.28655</cdr:y>
    </cdr:to>
    <cdr:sp macro="" textlink="">
      <cdr:nvSpPr>
        <cdr:cNvPr id="4" name="1 Rectángulo"/>
        <cdr:cNvSpPr/>
      </cdr:nvSpPr>
      <cdr:spPr>
        <a:xfrm xmlns:a="http://schemas.openxmlformats.org/drawingml/2006/main">
          <a:off x="3384376" y="955535"/>
          <a:ext cx="648124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4.1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0.57407</cdr:x>
      <cdr:y>0.19245</cdr:y>
    </cdr:from>
    <cdr:to>
      <cdr:x>0.65741</cdr:x>
      <cdr:y>0.27088</cdr:y>
    </cdr:to>
    <cdr:sp macro="" textlink="">
      <cdr:nvSpPr>
        <cdr:cNvPr id="5" name="1 Rectángulo"/>
        <cdr:cNvSpPr/>
      </cdr:nvSpPr>
      <cdr:spPr>
        <a:xfrm xmlns:a="http://schemas.openxmlformats.org/drawingml/2006/main">
          <a:off x="4464496" y="883527"/>
          <a:ext cx="648124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4.2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0.71296</cdr:x>
      <cdr:y>0.17676</cdr:y>
    </cdr:from>
    <cdr:to>
      <cdr:x>0.79629</cdr:x>
      <cdr:y>0.25518</cdr:y>
    </cdr:to>
    <cdr:sp macro="" textlink="">
      <cdr:nvSpPr>
        <cdr:cNvPr id="6" name="1 Rectángulo"/>
        <cdr:cNvSpPr/>
      </cdr:nvSpPr>
      <cdr:spPr>
        <a:xfrm xmlns:a="http://schemas.openxmlformats.org/drawingml/2006/main">
          <a:off x="5544616" y="811519"/>
          <a:ext cx="648047" cy="36003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4.3</a:t>
          </a:r>
          <a:endParaRPr lang="es-GT" b="1" dirty="0">
            <a:latin typeface="Arial    "/>
          </a:endParaRPr>
        </a:p>
      </cdr:txBody>
    </cdr:sp>
  </cdr:relSizeAnchor>
  <cdr:relSizeAnchor xmlns:cdr="http://schemas.openxmlformats.org/drawingml/2006/chartDrawing">
    <cdr:from>
      <cdr:x>0.85185</cdr:x>
      <cdr:y>0.16108</cdr:y>
    </cdr:from>
    <cdr:to>
      <cdr:x>0.93518</cdr:x>
      <cdr:y>0.23951</cdr:y>
    </cdr:to>
    <cdr:sp macro="" textlink="">
      <cdr:nvSpPr>
        <cdr:cNvPr id="7" name="1 Rectángulo"/>
        <cdr:cNvSpPr/>
      </cdr:nvSpPr>
      <cdr:spPr>
        <a:xfrm xmlns:a="http://schemas.openxmlformats.org/drawingml/2006/main">
          <a:off x="6624736" y="739511"/>
          <a:ext cx="648046" cy="36007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GT" sz="1600" b="1" dirty="0">
              <a:latin typeface="Arial    "/>
            </a:rPr>
            <a:t>4.4</a:t>
          </a:r>
          <a:endParaRPr lang="es-GT" b="1" dirty="0">
            <a:latin typeface="Arial    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0.62743</cdr:x>
      <cdr:y>0.31817</cdr:y>
    </cdr:from>
    <cdr:to>
      <cdr:x>0.73695</cdr:x>
      <cdr:y>0.40525</cdr:y>
    </cdr:to>
    <cdr:sp macro="" textlink="">
      <cdr:nvSpPr>
        <cdr:cNvPr id="2" name="1 Flecha a la derecha con bandas"/>
        <cdr:cNvSpPr/>
      </cdr:nvSpPr>
      <cdr:spPr>
        <a:xfrm xmlns:a="http://schemas.openxmlformats.org/drawingml/2006/main" rot="20159587">
          <a:off x="5229656" y="1435427"/>
          <a:ext cx="912861" cy="392864"/>
        </a:xfrm>
        <a:prstGeom xmlns:a="http://schemas.openxmlformats.org/drawingml/2006/main" prst="stripedRightArrow">
          <a:avLst/>
        </a:prstGeom>
        <a:solidFill xmlns:a="http://schemas.openxmlformats.org/drawingml/2006/main">
          <a:schemeClr val="tx2">
            <a:lumMod val="40000"/>
            <a:lumOff val="60000"/>
          </a:schemeClr>
        </a:solidFill>
      </cdr:spPr>
      <cdr:style>
        <a:lnRef xmlns:a="http://schemas.openxmlformats.org/drawingml/2006/main" idx="0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3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s-GT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GT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0.44231</cdr:x>
      <cdr:y>2.13651E-7</cdr:y>
    </cdr:from>
    <cdr:to>
      <cdr:x>1</cdr:x>
      <cdr:y>0.96923</cdr:y>
    </cdr:to>
    <cdr:sp macro="" textlink="">
      <cdr:nvSpPr>
        <cdr:cNvPr id="2" name="4 Rectángulo"/>
        <cdr:cNvSpPr/>
      </cdr:nvSpPr>
      <cdr:spPr>
        <a:xfrm xmlns:a="http://schemas.openxmlformats.org/drawingml/2006/main">
          <a:off x="3312368" y="1"/>
          <a:ext cx="4176464" cy="453650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  <a:prstDash val="sysDot"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t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GT" sz="1100"/>
        </a:p>
      </cdr:txBody>
    </cdr:sp>
  </cdr:relSizeAnchor>
  <cdr:relSizeAnchor xmlns:cdr="http://schemas.openxmlformats.org/drawingml/2006/chartDrawing">
    <cdr:from>
      <cdr:x>0.42308</cdr:x>
      <cdr:y>0.01538</cdr:y>
    </cdr:from>
    <cdr:to>
      <cdr:x>0.82959</cdr:x>
      <cdr:y>0.07948</cdr:y>
    </cdr:to>
    <cdr:sp macro="" textlink="">
      <cdr:nvSpPr>
        <cdr:cNvPr id="3" name="2 Rectángulo redondeado"/>
        <cdr:cNvSpPr/>
      </cdr:nvSpPr>
      <cdr:spPr>
        <a:xfrm xmlns:a="http://schemas.openxmlformats.org/drawingml/2006/main">
          <a:off x="3168352" y="72008"/>
          <a:ext cx="3044285" cy="300021"/>
        </a:xfrm>
        <a:prstGeom xmlns:a="http://schemas.openxmlformats.org/drawingml/2006/main" prst="round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s-GT" sz="1400" dirty="0">
              <a:solidFill>
                <a:srgbClr val="FF0000"/>
              </a:solidFill>
              <a:latin typeface="Arial" pitchFamily="34" charset="0"/>
              <a:cs typeface="Arial" pitchFamily="34" charset="0"/>
            </a:rPr>
            <a:t>Presupuesto Multianual 2018-2022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0.04109</cdr:x>
      <cdr:y>0.4008</cdr:y>
    </cdr:from>
    <cdr:to>
      <cdr:x>0.25086</cdr:x>
      <cdr:y>0.44381</cdr:y>
    </cdr:to>
    <cdr:sp macro="" textlink="">
      <cdr:nvSpPr>
        <cdr:cNvPr id="2" name="TextBox 4"/>
        <cdr:cNvSpPr txBox="1"/>
      </cdr:nvSpPr>
      <cdr:spPr>
        <a:xfrm xmlns:a="http://schemas.openxmlformats.org/drawingml/2006/main">
          <a:off x="348273" y="1656862"/>
          <a:ext cx="1778000" cy="177800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EJECUTADO</a:t>
          </a:r>
        </a:p>
      </cdr:txBody>
    </cdr:sp>
  </cdr:relSizeAnchor>
  <cdr:relSizeAnchor xmlns:cdr="http://schemas.openxmlformats.org/drawingml/2006/chartDrawing">
    <cdr:from>
      <cdr:x>0.26141</cdr:x>
      <cdr:y>0.3084</cdr:y>
    </cdr:from>
    <cdr:to>
      <cdr:x>0.36618</cdr:x>
      <cdr:y>0.34686</cdr:y>
    </cdr:to>
    <cdr:sp macro="" textlink="">
      <cdr:nvSpPr>
        <cdr:cNvPr id="3" name="TextBox 5"/>
        <cdr:cNvSpPr txBox="1"/>
      </cdr:nvSpPr>
      <cdr:spPr>
        <a:xfrm xmlns:a="http://schemas.openxmlformats.org/drawingml/2006/main">
          <a:off x="2215663" y="1274885"/>
          <a:ext cx="888023" cy="158994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VIGENTE</a:t>
          </a:r>
        </a:p>
      </cdr:txBody>
    </cdr:sp>
  </cdr:relSizeAnchor>
  <cdr:relSizeAnchor xmlns:cdr="http://schemas.openxmlformats.org/drawingml/2006/chartDrawing">
    <cdr:from>
      <cdr:x>0.39627</cdr:x>
      <cdr:y>0.21074</cdr:y>
    </cdr:from>
    <cdr:to>
      <cdr:x>0.95747</cdr:x>
      <cdr:y>0.25541</cdr:y>
    </cdr:to>
    <cdr:sp macro="" textlink="">
      <cdr:nvSpPr>
        <cdr:cNvPr id="4" name="TextBox 6"/>
        <cdr:cNvSpPr txBox="1"/>
      </cdr:nvSpPr>
      <cdr:spPr>
        <a:xfrm xmlns:a="http://schemas.openxmlformats.org/drawingml/2006/main">
          <a:off x="3358662" y="871171"/>
          <a:ext cx="4756639" cy="184639"/>
        </a:xfrm>
        <a:prstGeom xmlns:a="http://schemas.openxmlformats.org/drawingml/2006/main" prst="rect">
          <a:avLst/>
        </a:prstGeom>
        <a:solidFill xmlns:a="http://schemas.openxmlformats.org/drawingml/2006/main">
          <a:schemeClr val="lt1"/>
        </a:solidFill>
        <a:ln xmlns:a="http://schemas.openxmlformats.org/drawingml/2006/main" w="9525" cmpd="sng">
          <a:solidFill>
            <a:schemeClr val="tx1"/>
          </a:solidFill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wrap="square" rtlCol="0" anchor="ctr"/>
        <a:lstStyle xmlns:a="http://schemas.openxmlformats.org/drawingml/2006/main">
          <a:defPPr>
            <a:defRPr lang="en-US"/>
          </a:defPPr>
          <a:lvl1pPr marL="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457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914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371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8288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22860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7432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32004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3657600" algn="l" defTabSz="4572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100" b="1" dirty="0"/>
            <a:t>PROYECTADO</a:t>
          </a: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0.12715</cdr:x>
      <cdr:y>0.38724</cdr:y>
    </cdr:from>
    <cdr:to>
      <cdr:x>0.42921</cdr:x>
      <cdr:y>0.59434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481329" y="1380334"/>
          <a:ext cx="1143435" cy="73822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>
            <a:lnSpc>
              <a:spcPct val="70000"/>
            </a:lnSpc>
          </a:pPr>
          <a:r>
            <a:rPr lang="es-ES" sz="1800" b="1" dirty="0">
              <a:solidFill>
                <a:schemeClr val="bg1"/>
              </a:solidFill>
            </a:rPr>
            <a:t>Terracería</a:t>
          </a:r>
        </a:p>
        <a:p xmlns:a="http://schemas.openxmlformats.org/drawingml/2006/main">
          <a:pPr algn="ctr">
            <a:lnSpc>
              <a:spcPct val="70000"/>
            </a:lnSpc>
          </a:pPr>
          <a:r>
            <a:rPr lang="es-ES" sz="3600" b="1" dirty="0">
              <a:solidFill>
                <a:schemeClr val="bg1"/>
              </a:solidFill>
            </a:rPr>
            <a:t>56%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DBD9A37-2CDE-4D3C-BD7B-9986D5D8092A}" type="datetimeFigureOut">
              <a:rPr lang="es-GT" smtClean="0"/>
              <a:t>06/09/2017</a:t>
            </a:fld>
            <a:endParaRPr lang="es-GT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0F43151-B929-4B0D-B19E-DE9F3DBBBFB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090098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E46EAD6-E9E8-4F57-8D0A-83790C400910}" type="datetimeFigureOut">
              <a:rPr lang="es-GT" smtClean="0"/>
              <a:t>06/09/2017</a:t>
            </a:fld>
            <a:endParaRPr lang="es-GT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GT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9AE023F-3585-4AEF-A447-71B08F11BD30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427969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A2EA96-3F7A-C444-B155-7F95166A2D64}" type="slidenum">
              <a:rPr lang="es-ES_tradnl" smtClean="0"/>
              <a:t>30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06837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AE023F-3585-4AEF-A447-71B08F11BD30}" type="slidenum">
              <a:rPr lang="es-GT" smtClean="0"/>
              <a:t>49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321936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39552" y="1340768"/>
            <a:ext cx="4102224" cy="1470025"/>
          </a:xfrm>
        </p:spPr>
        <p:txBody>
          <a:bodyPr/>
          <a:lstStyle>
            <a:lvl1pPr algn="l">
              <a:defRPr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11560" y="3356992"/>
            <a:ext cx="4968552" cy="1728192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/>
              <a:t>Haga clic para modificar el estilo de subtítulo del patrón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3737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8354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19345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3997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4254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400"/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400"/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/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Rectángulo"/>
          <p:cNvSpPr/>
          <p:nvPr userDrawn="1"/>
        </p:nvSpPr>
        <p:spPr>
          <a:xfrm>
            <a:off x="5086400" y="0"/>
            <a:ext cx="5628823" cy="6721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69836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4532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93259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1034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9727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12082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GT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30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4762872" cy="12101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/>
              <a:t>Haga clic para modificar el estilo de título del patrón</a:t>
            </a:r>
            <a:endParaRPr lang="es-GT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7704856" cy="4536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GT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23F48DF3-0170-4D3B-BF51-487313BC535F}" type="datetimeFigureOut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06/09/2017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07E61845-E7B1-4193-8532-5A4CFE04E7A8}" type="slidenum">
              <a:rPr lang="es-GT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4400"/>
              <a:t>‹Nº›</a:t>
            </a:fld>
            <a:endParaRPr lang="es-GT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Imagen 9"/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8" name="Imagen 19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579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37609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G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3" Type="http://schemas.openxmlformats.org/officeDocument/2006/relationships/diagramLayout" Target="../diagrams/layout12.xml"/><Relationship Id="rId7" Type="http://schemas.openxmlformats.org/officeDocument/2006/relationships/diagramData" Target="../diagrams/data13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0" Type="http://schemas.openxmlformats.org/officeDocument/2006/relationships/diagramColors" Target="../diagrams/colors13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infin.gob.g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chart" Target="../charts/chart1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uadroTexto"/>
          <p:cNvSpPr txBox="1"/>
          <p:nvPr/>
        </p:nvSpPr>
        <p:spPr>
          <a:xfrm>
            <a:off x="305949" y="5877272"/>
            <a:ext cx="2841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es-GT" sz="1400" b="1" dirty="0">
                <a:solidFill>
                  <a:srgbClr val="2B61BD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Guatemala, septiembre 2017.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05949" y="1473116"/>
            <a:ext cx="8051241" cy="27363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GT" sz="2400" b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Ruta País</a:t>
            </a:r>
          </a:p>
          <a:p>
            <a:pPr algn="l"/>
            <a:r>
              <a:rPr lang="es-GT" sz="3600" b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Proyecto de Presupuesto de Ingresos y Egresos del Estado </a:t>
            </a:r>
          </a:p>
          <a:p>
            <a:pPr algn="l"/>
            <a:r>
              <a:rPr lang="es-GT" sz="2800" b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Ejercicio Fiscal 2018 </a:t>
            </a:r>
          </a:p>
          <a:p>
            <a:pPr algn="l"/>
            <a:r>
              <a:rPr lang="es-GT" sz="2000" b="1" dirty="0">
                <a:solidFill>
                  <a:schemeClr val="tx2"/>
                </a:solidFill>
                <a:latin typeface="Arial" pitchFamily="34" charset="0"/>
                <a:ea typeface="Segoe UI Black" pitchFamily="34" charset="0"/>
                <a:cs typeface="Arial" pitchFamily="34" charset="0"/>
              </a:rPr>
              <a:t>Multianual 2018-2022</a:t>
            </a:r>
          </a:p>
        </p:txBody>
      </p:sp>
    </p:spTree>
    <p:extLst>
      <p:ext uri="{BB962C8B-B14F-4D97-AF65-F5344CB8AC3E}">
        <p14:creationId xmlns:p14="http://schemas.microsoft.com/office/powerpoint/2010/main" val="398664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1"/>
          <p:cNvSpPr>
            <a:spLocks noGrp="1"/>
          </p:cNvSpPr>
          <p:nvPr/>
        </p:nvSpPr>
        <p:spPr>
          <a:xfrm>
            <a:off x="107503" y="58790"/>
            <a:ext cx="7512252" cy="1093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rgbClr val="37609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2000" dirty="0">
                <a:latin typeface="Arial    "/>
              </a:rPr>
              <a:t>Las metas de recaudación técnicamente en este momento solo se pueden sustentar con base en data sólida y observada</a:t>
            </a:r>
            <a:br>
              <a:rPr lang="es-GT" sz="2000" dirty="0"/>
            </a:br>
            <a:endParaRPr lang="es-ES" sz="2000" dirty="0"/>
          </a:p>
        </p:txBody>
      </p:sp>
      <p:graphicFrame>
        <p:nvGraphicFramePr>
          <p:cNvPr id="19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94036629"/>
              </p:ext>
            </p:extLst>
          </p:nvPr>
        </p:nvGraphicFramePr>
        <p:xfrm>
          <a:off x="323528" y="1628800"/>
          <a:ext cx="748883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7478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3964631523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656251410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555748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9457" y="212155"/>
            <a:ext cx="7519646" cy="599163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Talleres microsimulación impacto pobreza </a:t>
            </a:r>
            <a:br>
              <a:rPr lang="es-GT" sz="2800" dirty="0">
                <a:solidFill>
                  <a:srgbClr val="1F497D"/>
                </a:solidFill>
              </a:rPr>
            </a:br>
            <a:r>
              <a:rPr lang="es-GT" sz="2800" dirty="0">
                <a:solidFill>
                  <a:srgbClr val="1F497D"/>
                </a:solidFill>
              </a:rPr>
              <a:t>y desigualdad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98786"/>
            <a:ext cx="7704856" cy="12652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GT" sz="2400" dirty="0"/>
              <a:t>Análisis de micro datos, datos de encuestas, que muestra información de ingreso de la población y condiciones generales de vida.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3145556" y="2664022"/>
            <a:ext cx="2057065" cy="457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sz="2000" b="1" dirty="0">
                <a:solidFill>
                  <a:schemeClr val="tx2"/>
                </a:solidFill>
              </a:rPr>
              <a:t>Índice de GINI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760817" y="3415408"/>
            <a:ext cx="2403906" cy="2632491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2000" b="1" dirty="0"/>
          </a:p>
          <a:p>
            <a:pPr algn="ctr"/>
            <a:r>
              <a:rPr lang="es-GT" sz="2000" b="1" dirty="0"/>
              <a:t>PROGRESIVOS</a:t>
            </a:r>
          </a:p>
          <a:p>
            <a:pPr algn="ctr"/>
            <a:endParaRPr lang="es-GT" dirty="0"/>
          </a:p>
          <a:p>
            <a:pPr algn="ctr"/>
            <a:r>
              <a:rPr lang="es-GT" dirty="0"/>
              <a:t>Vacunación</a:t>
            </a:r>
          </a:p>
          <a:p>
            <a:pPr algn="ctr"/>
            <a:r>
              <a:rPr lang="es-GT" dirty="0"/>
              <a:t>Alimentación escolar</a:t>
            </a:r>
          </a:p>
          <a:p>
            <a:pPr algn="ctr"/>
            <a:r>
              <a:rPr lang="es-GT" dirty="0"/>
              <a:t>Insumos agrícolas</a:t>
            </a:r>
          </a:p>
          <a:p>
            <a:pPr algn="ctr"/>
            <a:r>
              <a:rPr lang="es-GT" dirty="0"/>
              <a:t>Programa adulto mayor</a:t>
            </a:r>
          </a:p>
          <a:p>
            <a:pPr algn="ctr"/>
            <a:endParaRPr lang="es-GT" dirty="0"/>
          </a:p>
          <a:p>
            <a:pPr algn="ctr"/>
            <a:endParaRPr lang="es-GT" dirty="0"/>
          </a:p>
        </p:txBody>
      </p:sp>
      <p:sp>
        <p:nvSpPr>
          <p:cNvPr id="7" name="6 Rectángulo redondeado"/>
          <p:cNvSpPr/>
          <p:nvPr/>
        </p:nvSpPr>
        <p:spPr>
          <a:xfrm>
            <a:off x="5797563" y="3415407"/>
            <a:ext cx="2230821" cy="2632492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2000" b="1" dirty="0"/>
          </a:p>
          <a:p>
            <a:pPr algn="ctr"/>
            <a:endParaRPr lang="es-GT" sz="2000" b="1" dirty="0"/>
          </a:p>
          <a:p>
            <a:pPr algn="ctr"/>
            <a:r>
              <a:rPr lang="es-GT" sz="2000" b="1" dirty="0"/>
              <a:t>REGRESIVOS</a:t>
            </a:r>
          </a:p>
          <a:p>
            <a:pPr algn="ctr"/>
            <a:endParaRPr lang="es-GT" sz="2000" dirty="0"/>
          </a:p>
          <a:p>
            <a:pPr algn="ctr"/>
            <a:r>
              <a:rPr lang="es-GT" sz="2000" dirty="0"/>
              <a:t>Bono transporte </a:t>
            </a:r>
          </a:p>
          <a:p>
            <a:pPr algn="ctr"/>
            <a:r>
              <a:rPr lang="es-GT" sz="2000" dirty="0"/>
              <a:t>Bolsa de alimentos</a:t>
            </a:r>
          </a:p>
          <a:p>
            <a:pPr algn="ctr"/>
            <a:r>
              <a:rPr lang="es-GT" sz="2000" dirty="0"/>
              <a:t>Comedores sociales</a:t>
            </a:r>
          </a:p>
          <a:p>
            <a:pPr algn="ctr"/>
            <a:endParaRPr lang="es-GT" dirty="0"/>
          </a:p>
          <a:p>
            <a:pPr algn="ctr"/>
            <a:endParaRPr lang="es-GT" b="1" dirty="0"/>
          </a:p>
          <a:p>
            <a:pPr algn="ctr"/>
            <a:endParaRPr lang="es-GT" b="1" dirty="0"/>
          </a:p>
          <a:p>
            <a:pPr algn="ctr"/>
            <a:endParaRPr lang="es-GT" b="1" dirty="0"/>
          </a:p>
        </p:txBody>
      </p:sp>
      <p:sp>
        <p:nvSpPr>
          <p:cNvPr id="8" name="7 Rectángulo redondeado"/>
          <p:cNvSpPr/>
          <p:nvPr/>
        </p:nvSpPr>
        <p:spPr>
          <a:xfrm>
            <a:off x="3393321" y="3415408"/>
            <a:ext cx="2246589" cy="2632492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GT" sz="2000" b="1" dirty="0"/>
          </a:p>
          <a:p>
            <a:pPr algn="ctr"/>
            <a:r>
              <a:rPr lang="es-GT" sz="2000" b="1" dirty="0"/>
              <a:t>PROGRESIVOS INTERMEDIOS</a:t>
            </a:r>
          </a:p>
          <a:p>
            <a:pPr algn="ctr"/>
            <a:endParaRPr lang="es-GT" sz="2000" dirty="0"/>
          </a:p>
          <a:p>
            <a:pPr algn="ctr"/>
            <a:r>
              <a:rPr lang="es-GT" sz="2000" dirty="0"/>
              <a:t>Bolsas escolares</a:t>
            </a:r>
          </a:p>
          <a:p>
            <a:pPr algn="ctr"/>
            <a:r>
              <a:rPr lang="es-GT" sz="2000" dirty="0"/>
              <a:t>Becas escolares</a:t>
            </a:r>
          </a:p>
          <a:p>
            <a:pPr algn="ctr"/>
            <a:r>
              <a:rPr lang="es-GT" sz="2000" dirty="0"/>
              <a:t>Jóvenes protagonistas</a:t>
            </a:r>
          </a:p>
          <a:p>
            <a:pPr algn="ctr"/>
            <a:endParaRPr lang="es-GT" sz="2000" b="1" dirty="0"/>
          </a:p>
          <a:p>
            <a:pPr algn="ctr"/>
            <a:endParaRPr lang="es-GT" sz="20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589084" y="6374423"/>
            <a:ext cx="48973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1600" dirty="0"/>
              <a:t>*Estudio con acompañamiento de PNUD</a:t>
            </a:r>
          </a:p>
        </p:txBody>
      </p:sp>
    </p:spTree>
    <p:extLst>
      <p:ext uri="{BB962C8B-B14F-4D97-AF65-F5344CB8AC3E}">
        <p14:creationId xmlns:p14="http://schemas.microsoft.com/office/powerpoint/2010/main" val="3778241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4147565922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681616725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0276665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7300" y="0"/>
            <a:ext cx="7092654" cy="964062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Conclusiones de talleres sectoriales con expertos por ejes integrados 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57201" y="1162296"/>
            <a:ext cx="2207171" cy="1549366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ENFOQUE DE DESARROLLO HUMANO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57202" y="3096205"/>
            <a:ext cx="2207170" cy="1381201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SEGURIDAD Y JUSTICIA </a:t>
            </a:r>
          </a:p>
        </p:txBody>
      </p:sp>
      <p:sp>
        <p:nvSpPr>
          <p:cNvPr id="6" name="5 Rectángulo redondeado"/>
          <p:cNvSpPr/>
          <p:nvPr/>
        </p:nvSpPr>
        <p:spPr>
          <a:xfrm>
            <a:off x="457202" y="5066618"/>
            <a:ext cx="2207172" cy="1449520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DESARROLLO ECONÓMICO E INFRAESTRUCTURA  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2887107" y="1259884"/>
            <a:ext cx="51226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dirty="0"/>
              <a:t>“El sector salud debe enfatizar en su presupuesto, el aumento del acceso incluyente y equitativo para toda la población a servicios integrales de salud”</a:t>
            </a:r>
          </a:p>
          <a:p>
            <a:r>
              <a:rPr lang="es-GT" b="1" dirty="0"/>
              <a:t>Gustavo Estrada y Alejandra Contreras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2887109" y="3000078"/>
            <a:ext cx="512268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>
              <a:buNone/>
            </a:pPr>
            <a:r>
              <a:rPr lang="es-GT" dirty="0"/>
              <a:t>“La eficiencia del sector depende de la asignación proporcionada de recursos financieros a cada una de las instituciones, y de la armonización de su planificación y sus presupuestos” </a:t>
            </a:r>
          </a:p>
          <a:p>
            <a:r>
              <a:rPr lang="es-GT" b="1" dirty="0"/>
              <a:t>Evelyn Espinoza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2508737" y="4990998"/>
            <a:ext cx="55010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1" indent="0" algn="just">
              <a:buNone/>
            </a:pPr>
            <a:r>
              <a:rPr lang="es-GT" dirty="0"/>
              <a:t>“Los presupuestos del sector productividad pretenden detener la caída en la inversión pública para recuperar la red vial y contribuir al crecimiento económico”</a:t>
            </a:r>
          </a:p>
          <a:p>
            <a:pPr marL="400050" lvl="1" indent="0" algn="just">
              <a:buNone/>
            </a:pPr>
            <a:r>
              <a:rPr lang="es-GT" b="1" dirty="0"/>
              <a:t> Mynor Cabrera </a:t>
            </a:r>
          </a:p>
        </p:txBody>
      </p:sp>
    </p:spTree>
    <p:extLst>
      <p:ext uri="{BB962C8B-B14F-4D97-AF65-F5344CB8AC3E}">
        <p14:creationId xmlns:p14="http://schemas.microsoft.com/office/powerpoint/2010/main" val="2879833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936" y="0"/>
            <a:ext cx="4762872" cy="1210146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Talleres sectoriales</a:t>
            </a:r>
          </a:p>
        </p:txBody>
      </p:sp>
      <p:sp>
        <p:nvSpPr>
          <p:cNvPr id="4" name="3 Rectángulo redondeado"/>
          <p:cNvSpPr/>
          <p:nvPr/>
        </p:nvSpPr>
        <p:spPr>
          <a:xfrm>
            <a:off x="457201" y="1162296"/>
            <a:ext cx="2207171" cy="1549366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EDUCACIÓN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457202" y="3229205"/>
            <a:ext cx="2207170" cy="1381201"/>
          </a:xfrm>
          <a:prstGeom prst="round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GT" b="1" dirty="0"/>
              <a:t>CAMBIO CLIMÁTICO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664372" y="3229205"/>
            <a:ext cx="56373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None/>
            </a:pPr>
            <a:r>
              <a:rPr lang="es-GT" dirty="0"/>
              <a:t>“Los presupuestos del Sector ambiental están orientados a fortalecer los programas que permitan iniciar a atender nuestros retos ante el Cambio Climático”</a:t>
            </a:r>
          </a:p>
          <a:p>
            <a:pPr marL="0" lvl="1" algn="just">
              <a:buNone/>
            </a:pPr>
            <a:r>
              <a:rPr lang="es-GT" b="1" dirty="0"/>
              <a:t>Oscar Villagrán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2664372" y="1162296"/>
            <a:ext cx="5637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>
              <a:buNone/>
            </a:pPr>
            <a:r>
              <a:rPr lang="es-GT" dirty="0"/>
              <a:t>“La asignación de recursos debe razonarse definiendo “educación para qué” y “educación para quién?”. La educación y el presupuesto son los grandes instrumentos públicos para cambiar el rumbo del país”</a:t>
            </a:r>
          </a:p>
          <a:p>
            <a:pPr marL="0" lvl="1" algn="just">
              <a:buNone/>
            </a:pPr>
            <a:r>
              <a:rPr lang="es-GT" b="1" dirty="0"/>
              <a:t>Ricardo Valladares </a:t>
            </a:r>
          </a:p>
        </p:txBody>
      </p:sp>
    </p:spTree>
    <p:extLst>
      <p:ext uri="{BB962C8B-B14F-4D97-AF65-F5344CB8AC3E}">
        <p14:creationId xmlns:p14="http://schemas.microsoft.com/office/powerpoint/2010/main" val="7215267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2936" y="0"/>
            <a:ext cx="7356022" cy="1210146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Talleres sectoriales: Gracias por el apoyo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2735349" y="1977625"/>
            <a:ext cx="37909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s-GT" sz="3600" dirty="0"/>
              <a:t>USAID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sz="3600" dirty="0"/>
              <a:t>BANCO MUNDIAL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sz="3600" dirty="0"/>
              <a:t>UNICEF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sz="3600" dirty="0"/>
              <a:t>BCIE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GT" sz="3600" dirty="0"/>
              <a:t>PNUD</a:t>
            </a:r>
          </a:p>
        </p:txBody>
      </p:sp>
    </p:spTree>
    <p:extLst>
      <p:ext uri="{BB962C8B-B14F-4D97-AF65-F5344CB8AC3E}">
        <p14:creationId xmlns:p14="http://schemas.microsoft.com/office/powerpoint/2010/main" val="539897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66459665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817553270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7337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4" y="1698776"/>
            <a:ext cx="6086392" cy="3438363"/>
          </a:xfrm>
          <a:prstGeom prst="rect">
            <a:avLst/>
          </a:prstGeom>
        </p:spPr>
      </p:pic>
      <p:pic>
        <p:nvPicPr>
          <p:cNvPr id="5" name="Imagen 4" descr="diapo P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0768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65124"/>
            <a:ext cx="6531900" cy="732035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Comentarios Presupuesto Abierto </a:t>
            </a:r>
          </a:p>
        </p:txBody>
      </p:sp>
      <p:sp>
        <p:nvSpPr>
          <p:cNvPr id="9" name="2 Marcador de contenido"/>
          <p:cNvSpPr txBox="1">
            <a:spLocks/>
          </p:cNvSpPr>
          <p:nvPr/>
        </p:nvSpPr>
        <p:spPr>
          <a:xfrm>
            <a:off x="323528" y="1791173"/>
            <a:ext cx="4917417" cy="12950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i="1" dirty="0"/>
              <a:t>¨</a:t>
            </a:r>
            <a:r>
              <a:rPr lang="es-MX" sz="2000" dirty="0"/>
              <a:t>Es fundamental establecer los criterios para priorizar a los beneficiarios en pobreza y pobreza extrema¨ </a:t>
            </a:r>
            <a:r>
              <a:rPr lang="es-MX" sz="2000" i="1" dirty="0"/>
              <a:t>Carlos Fernández, CIIDH</a:t>
            </a:r>
            <a:r>
              <a:rPr lang="es-MX" sz="2000" dirty="0"/>
              <a:t>.</a:t>
            </a:r>
            <a:endParaRPr lang="es-GT" sz="2000" dirty="0"/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3105353" y="4813118"/>
            <a:ext cx="5675072" cy="166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¨</a:t>
            </a:r>
            <a:r>
              <a:rPr lang="es-GT" sz="2000" dirty="0"/>
              <a:t>Los resultados deben ir focalizados a un grupo poblacional especifico, en grupos concretos para entender el costeo que hay detrás, la dimensión de cuántos son y cuáles son los costos</a:t>
            </a:r>
            <a:r>
              <a:rPr lang="es-MX" sz="2000" i="1" dirty="0"/>
              <a:t>¨ Irene Flores, CIEN.</a:t>
            </a:r>
            <a:endParaRPr lang="es-GT" sz="2000" i="1" dirty="0"/>
          </a:p>
        </p:txBody>
      </p:sp>
      <p:pic>
        <p:nvPicPr>
          <p:cNvPr id="11" name="Imagen 10" descr="comentarios _1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092" y="4669113"/>
            <a:ext cx="2718006" cy="1812004"/>
          </a:xfrm>
          <a:prstGeom prst="rect">
            <a:avLst/>
          </a:prstGeom>
        </p:spPr>
      </p:pic>
      <p:pic>
        <p:nvPicPr>
          <p:cNvPr id="12" name="Imagen 11" descr="comentarios 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0945" y="996107"/>
            <a:ext cx="3302683" cy="2201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817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diapo 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1530444" y="4552363"/>
            <a:ext cx="6086392" cy="584776"/>
          </a:xfrm>
          <a:prstGeom prst="rect">
            <a:avLst/>
          </a:prstGeom>
          <a:solidFill>
            <a:schemeClr val="tx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s-MX" sz="1600" b="1" dirty="0">
                <a:solidFill>
                  <a:schemeClr val="bg1"/>
                </a:solidFill>
              </a:rPr>
              <a:t>Presupuesto Abierto 2018: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s-MX" sz="1600" b="1" dirty="0">
                <a:solidFill>
                  <a:schemeClr val="bg1"/>
                </a:solidFill>
              </a:rPr>
              <a:t>Participativo, Colaborativo y Transparente</a:t>
            </a:r>
            <a:endParaRPr lang="es-GT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52695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93552"/>
            <a:ext cx="7437334" cy="1210146"/>
          </a:xfrm>
        </p:spPr>
        <p:txBody>
          <a:bodyPr/>
          <a:lstStyle/>
          <a:p>
            <a:r>
              <a:rPr lang="es-GT" dirty="0"/>
              <a:t>Comentarios Presupuesto Abierto 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503657" y="4219697"/>
            <a:ext cx="5540581" cy="22682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s-MX" sz="2000" i="1" dirty="0"/>
              <a:t>¨</a:t>
            </a:r>
            <a:r>
              <a:rPr lang="es-MX" sz="2000" dirty="0"/>
              <a:t>Que las personas que están en las comunidades realmente reciban los servicios de salud a través del Modelo Incluyente en Salud.  </a:t>
            </a:r>
            <a:r>
              <a:rPr lang="es-GT" sz="2000" dirty="0"/>
              <a:t>Felicito al MINFIN por estos ejercicios que permiten el involucramiento de la ciudadanía</a:t>
            </a:r>
            <a:r>
              <a:rPr lang="es-MX" sz="2000" dirty="0"/>
              <a:t>¨</a:t>
            </a:r>
            <a:r>
              <a:rPr lang="es-MX" sz="2000" i="1" dirty="0"/>
              <a:t> Diputada Karla Martínez, Presidenta de la Comisión de Salud, Congreso de la República</a:t>
            </a:r>
            <a:r>
              <a:rPr lang="es-MX" sz="2000" dirty="0"/>
              <a:t>.</a:t>
            </a:r>
            <a:endParaRPr lang="es-GT" sz="2000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4172753" y="1932038"/>
            <a:ext cx="4146999" cy="1815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i="1" dirty="0"/>
              <a:t>¨</a:t>
            </a:r>
            <a:r>
              <a:rPr lang="es-MX" sz="2000" dirty="0"/>
              <a:t>El Modelo Incluyente en Salud debe establecer alianzas estratégicas interinstitucionales</a:t>
            </a:r>
            <a:r>
              <a:rPr lang="es-MX" sz="2000" i="1" dirty="0"/>
              <a:t>¨  </a:t>
            </a:r>
            <a:r>
              <a:rPr lang="es-MX" sz="2000" i="1" dirty="0" err="1"/>
              <a:t>Adonai</a:t>
            </a:r>
            <a:r>
              <a:rPr lang="es-MX" sz="2000" i="1" dirty="0"/>
              <a:t> Cajas </a:t>
            </a:r>
            <a:r>
              <a:rPr lang="es-MX" sz="2000" i="1" dirty="0" err="1"/>
              <a:t>Fundesa</a:t>
            </a:r>
            <a:r>
              <a:rPr lang="es-MX" sz="2000" i="1" dirty="0"/>
              <a:t>.</a:t>
            </a:r>
            <a:endParaRPr lang="es-GT" sz="2000" i="1" dirty="0"/>
          </a:p>
        </p:txBody>
      </p:sp>
      <p:pic>
        <p:nvPicPr>
          <p:cNvPr id="9" name="Imagen 8" descr="Captura de pantalla 2017-06-20 a las 20.53.19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980" y="1466858"/>
            <a:ext cx="3628608" cy="2414944"/>
          </a:xfrm>
          <a:prstGeom prst="rect">
            <a:avLst/>
          </a:prstGeom>
        </p:spPr>
      </p:pic>
      <p:pic>
        <p:nvPicPr>
          <p:cNvPr id="11" name="Imagen 10" descr="Captura de pantalla 2017-06-20 a las 20.54.00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4157" y="3754549"/>
            <a:ext cx="2331123" cy="2734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1254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5792" y="-152349"/>
            <a:ext cx="7014014" cy="1210146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Comentarios Presupuesto Abierto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245792" y="1439874"/>
            <a:ext cx="47594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“El tratamiento de agua y pozos es fundamental, también el tema de riego es clave, tiene capacidad de generar empleo en el área rural”.</a:t>
            </a:r>
          </a:p>
          <a:p>
            <a:pPr algn="ctr"/>
            <a:r>
              <a:rPr lang="es-GT" sz="2000" dirty="0"/>
              <a:t> </a:t>
            </a:r>
            <a:r>
              <a:rPr lang="es-GT" sz="2000" i="1" dirty="0"/>
              <a:t>Tulio García, AGEXPORT</a:t>
            </a:r>
            <a:endParaRPr lang="es-GT" sz="2000" dirty="0"/>
          </a:p>
        </p:txBody>
      </p:sp>
      <p:sp>
        <p:nvSpPr>
          <p:cNvPr id="11" name="7 Rectángulo"/>
          <p:cNvSpPr/>
          <p:nvPr/>
        </p:nvSpPr>
        <p:spPr>
          <a:xfrm>
            <a:off x="245792" y="4904245"/>
            <a:ext cx="68377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“Que se prioricen los recursos para ver donde tienen mejor impacto, están dispuestos apoyar con el sector construcción de Guatemala”.</a:t>
            </a:r>
          </a:p>
          <a:p>
            <a:pPr algn="ctr"/>
            <a:r>
              <a:rPr lang="es-GT" sz="2000" dirty="0"/>
              <a:t> </a:t>
            </a:r>
            <a:r>
              <a:rPr lang="es-GT" sz="2000" i="1" dirty="0"/>
              <a:t>Álvaro Zepeda, Cámara de la Construcción</a:t>
            </a:r>
          </a:p>
        </p:txBody>
      </p:sp>
      <p:sp>
        <p:nvSpPr>
          <p:cNvPr id="12" name="8 Rectángulo"/>
          <p:cNvSpPr/>
          <p:nvPr/>
        </p:nvSpPr>
        <p:spPr>
          <a:xfrm>
            <a:off x="2198715" y="3447469"/>
            <a:ext cx="506109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“Atender el tema de migración es importante por el enfoque humano y social”.</a:t>
            </a:r>
          </a:p>
          <a:p>
            <a:pPr algn="ctr"/>
            <a:r>
              <a:rPr lang="es-GT" sz="2000" i="1" dirty="0" err="1"/>
              <a:t>Ronny</a:t>
            </a:r>
            <a:r>
              <a:rPr lang="es-GT" sz="2000" i="1" dirty="0"/>
              <a:t> </a:t>
            </a:r>
            <a:r>
              <a:rPr lang="es-GT" sz="2000" i="1" dirty="0" err="1"/>
              <a:t>Chalí</a:t>
            </a:r>
            <a:r>
              <a:rPr lang="es-GT" sz="2000" i="1" dirty="0"/>
              <a:t>, Asociación Diplomática de Guatemala</a:t>
            </a:r>
          </a:p>
        </p:txBody>
      </p:sp>
      <p:pic>
        <p:nvPicPr>
          <p:cNvPr id="7" name="Imagen 6" descr="Captura de pantalla 2017-06-20 a las 20.55.08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5969" y="1234307"/>
            <a:ext cx="2671378" cy="20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614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6936" y="-85364"/>
            <a:ext cx="7631514" cy="1210146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Comentarios Presupuesto Abierto </a:t>
            </a:r>
          </a:p>
        </p:txBody>
      </p:sp>
      <p:sp>
        <p:nvSpPr>
          <p:cNvPr id="3" name="2 Rectángulo"/>
          <p:cNvSpPr/>
          <p:nvPr/>
        </p:nvSpPr>
        <p:spPr>
          <a:xfrm>
            <a:off x="333644" y="4336587"/>
            <a:ext cx="60731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“Se está duplicando esfuerzos y recursos, deben priorizar el actuar de cada institución con el afán de optimizar recursos”. </a:t>
            </a:r>
          </a:p>
          <a:p>
            <a:pPr algn="ctr"/>
            <a:r>
              <a:rPr lang="es-GT" sz="2000" i="1" dirty="0" err="1"/>
              <a:t>Suseth</a:t>
            </a:r>
            <a:r>
              <a:rPr lang="es-GT" sz="2000" i="1" dirty="0"/>
              <a:t> Cruz, Aldeas Infantiles SOS</a:t>
            </a:r>
          </a:p>
        </p:txBody>
      </p:sp>
      <p:sp>
        <p:nvSpPr>
          <p:cNvPr id="4" name="3 Rectángulo"/>
          <p:cNvSpPr/>
          <p:nvPr/>
        </p:nvSpPr>
        <p:spPr>
          <a:xfrm>
            <a:off x="2640635" y="1714355"/>
            <a:ext cx="614287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“Se debería de aumentar el gasto público por niño y adolescente que permita atender cuando menos cinco bloques de derechos: el derecho a la alimentación, salud, educación de calidad, protección, cultura del deporte y la recreación”.</a:t>
            </a:r>
          </a:p>
          <a:p>
            <a:pPr algn="ctr"/>
            <a:r>
              <a:rPr lang="es-GT" sz="2000" dirty="0"/>
              <a:t> </a:t>
            </a:r>
            <a:r>
              <a:rPr lang="es-GT" sz="2000" i="1" dirty="0"/>
              <a:t>Otto Rivera, CIPRODENI</a:t>
            </a:r>
          </a:p>
        </p:txBody>
      </p:sp>
      <p:pic>
        <p:nvPicPr>
          <p:cNvPr id="9" name="Imagen 8" descr="Captura de pantalla 2017-06-20 a las 21.09.02.pn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7690" y="3988726"/>
            <a:ext cx="1622763" cy="2019163"/>
          </a:xfrm>
          <a:prstGeom prst="rect">
            <a:avLst/>
          </a:prstGeom>
        </p:spPr>
      </p:pic>
      <p:pic>
        <p:nvPicPr>
          <p:cNvPr id="7" name="Imagen 6" descr="Captura de pantalla 2017-06-20 a las 21.07.16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644" y="1432157"/>
            <a:ext cx="2213450" cy="238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5872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89392" y="149290"/>
            <a:ext cx="7554923" cy="732579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Comentarios Presupuesto Abierto </a:t>
            </a:r>
          </a:p>
        </p:txBody>
      </p:sp>
      <p:sp>
        <p:nvSpPr>
          <p:cNvPr id="9" name="9 Rectángulo"/>
          <p:cNvSpPr/>
          <p:nvPr/>
        </p:nvSpPr>
        <p:spPr>
          <a:xfrm>
            <a:off x="293922" y="1258537"/>
            <a:ext cx="545277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000" dirty="0"/>
              <a:t>“</a:t>
            </a:r>
            <a:r>
              <a:rPr lang="mr-IN" sz="2000" dirty="0"/>
              <a:t>…</a:t>
            </a:r>
            <a:r>
              <a:rPr lang="es-CO" sz="2000" dirty="0"/>
              <a:t>es la primera vez que miramos una iniciativa así  en los 27 años que tenemos de administrar áreas protegidas.  El tema de agua, el cuidado de las 5 áreas marino-costeras </a:t>
            </a:r>
            <a:r>
              <a:rPr lang="es-MX" sz="2000" dirty="0"/>
              <a:t>y su relación con el </a:t>
            </a:r>
            <a:r>
              <a:rPr lang="es-ES" sz="2000" dirty="0"/>
              <a:t> ambiente”.</a:t>
            </a:r>
            <a:endParaRPr lang="es-CO" sz="2000" dirty="0"/>
          </a:p>
          <a:p>
            <a:pPr algn="ctr"/>
            <a:r>
              <a:rPr lang="es-CO" sz="2000" i="1" dirty="0"/>
              <a:t>Oscar Núñez, Fundación Defensores de la Naturaleza.</a:t>
            </a:r>
            <a:endParaRPr lang="es-GT" sz="2000" dirty="0"/>
          </a:p>
        </p:txBody>
      </p:sp>
      <p:sp>
        <p:nvSpPr>
          <p:cNvPr id="11" name="18 Rectángulo"/>
          <p:cNvSpPr/>
          <p:nvPr/>
        </p:nvSpPr>
        <p:spPr>
          <a:xfrm>
            <a:off x="4066854" y="4199045"/>
            <a:ext cx="47128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GT" sz="2000" dirty="0"/>
              <a:t>“Se debe vincular la mitigación y cambio climático con seguridad alimentaria y nutricional”.</a:t>
            </a:r>
          </a:p>
          <a:p>
            <a:pPr algn="ctr"/>
            <a:r>
              <a:rPr lang="es-GT" sz="2000" dirty="0"/>
              <a:t> </a:t>
            </a:r>
            <a:r>
              <a:rPr lang="es-GT" sz="2000" i="1" dirty="0"/>
              <a:t>Rolando Cifuentes, UV</a:t>
            </a:r>
            <a:r>
              <a:rPr lang="es-GT" sz="2000" dirty="0"/>
              <a:t>G</a:t>
            </a:r>
          </a:p>
        </p:txBody>
      </p:sp>
      <p:pic>
        <p:nvPicPr>
          <p:cNvPr id="12" name="Imagen 11" descr="comentarios _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950" y="3881659"/>
            <a:ext cx="2937320" cy="1958213"/>
          </a:xfrm>
          <a:prstGeom prst="rect">
            <a:avLst/>
          </a:prstGeom>
        </p:spPr>
      </p:pic>
      <p:pic>
        <p:nvPicPr>
          <p:cNvPr id="7" name="Imagen 6" descr="comentarios _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3424" y="1485434"/>
            <a:ext cx="3029808" cy="201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113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766459665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934868156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7173373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362" y="0"/>
            <a:ext cx="6048672" cy="94066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 PRESUPUESTARIO</a:t>
            </a:r>
            <a:b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</a:p>
        </p:txBody>
      </p:sp>
      <p:grpSp>
        <p:nvGrpSpPr>
          <p:cNvPr id="4" name="4 Grupo"/>
          <p:cNvGrpSpPr/>
          <p:nvPr/>
        </p:nvGrpSpPr>
        <p:grpSpPr>
          <a:xfrm>
            <a:off x="35298" y="1556792"/>
            <a:ext cx="8065094" cy="4624288"/>
            <a:chOff x="323330" y="1556792"/>
            <a:chExt cx="8065094" cy="4624288"/>
          </a:xfrm>
        </p:grpSpPr>
        <p:graphicFrame>
          <p:nvGraphicFramePr>
            <p:cNvPr id="5" name="5 Diagrama"/>
            <p:cNvGraphicFramePr/>
            <p:nvPr>
              <p:extLst>
                <p:ext uri="{D42A27DB-BD31-4B8C-83A1-F6EECF244321}">
                  <p14:modId xmlns:p14="http://schemas.microsoft.com/office/powerpoint/2010/main" val="73105072"/>
                </p:ext>
              </p:extLst>
            </p:nvPr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6 Grupo"/>
            <p:cNvGrpSpPr/>
            <p:nvPr/>
          </p:nvGrpSpPr>
          <p:grpSpPr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2" name="10 Rectángulo"/>
              <p:cNvSpPr/>
              <p:nvPr/>
            </p:nvSpPr>
            <p:spPr>
              <a:xfrm>
                <a:off x="1251050" y="1627396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Feb - Abril</a:t>
                </a:r>
              </a:p>
            </p:txBody>
          </p:sp>
          <p:sp>
            <p:nvSpPr>
              <p:cNvPr id="13" name="11 Rectángulo"/>
              <p:cNvSpPr/>
              <p:nvPr/>
            </p:nvSpPr>
            <p:spPr>
              <a:xfrm>
                <a:off x="1237708" y="224786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Abril - Ago</a:t>
                </a:r>
              </a:p>
            </p:txBody>
          </p:sp>
          <p:sp>
            <p:nvSpPr>
              <p:cNvPr id="14" name="12 Rectángulo"/>
              <p:cNvSpPr/>
              <p:nvPr/>
            </p:nvSpPr>
            <p:spPr>
              <a:xfrm>
                <a:off x="1251050" y="285153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</a:t>
                </a:r>
              </a:p>
            </p:txBody>
          </p:sp>
          <p:sp>
            <p:nvSpPr>
              <p:cNvPr id="15" name="13 Rectángulo"/>
              <p:cNvSpPr/>
              <p:nvPr/>
            </p:nvSpPr>
            <p:spPr>
              <a:xfrm>
                <a:off x="1251050" y="349960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 - Nov</a:t>
                </a:r>
              </a:p>
            </p:txBody>
          </p:sp>
          <p:sp>
            <p:nvSpPr>
              <p:cNvPr id="16" name="14 Rectángulo"/>
              <p:cNvSpPr/>
              <p:nvPr/>
            </p:nvSpPr>
            <p:spPr>
              <a:xfrm>
                <a:off x="1251050" y="449842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Dic</a:t>
                </a: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1251050" y="5434528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Abril</a:t>
                </a:r>
              </a:p>
            </p:txBody>
          </p:sp>
          <p:cxnSp>
            <p:nvCxnSpPr>
              <p:cNvPr id="18" name="16 Conector recto"/>
              <p:cNvCxnSpPr/>
              <p:nvPr/>
            </p:nvCxnSpPr>
            <p:spPr>
              <a:xfrm>
                <a:off x="1237708" y="1627396"/>
                <a:ext cx="0" cy="2241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7 Conector recto"/>
              <p:cNvCxnSpPr/>
              <p:nvPr/>
            </p:nvCxnSpPr>
            <p:spPr>
              <a:xfrm>
                <a:off x="1237708" y="4147676"/>
                <a:ext cx="6671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8 Conector recto"/>
              <p:cNvCxnSpPr/>
              <p:nvPr/>
            </p:nvCxnSpPr>
            <p:spPr>
              <a:xfrm flipH="1">
                <a:off x="1237708" y="5434528"/>
                <a:ext cx="6671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7 Rectángulo"/>
            <p:cNvSpPr/>
            <p:nvPr/>
          </p:nvSpPr>
          <p:spPr>
            <a:xfrm>
              <a:off x="323330" y="2578889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2017</a:t>
              </a: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331714" y="4498424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2018</a:t>
              </a:r>
            </a:p>
          </p:txBody>
        </p:sp>
        <p:sp>
          <p:nvSpPr>
            <p:cNvPr id="11" name="9 Rectángulo"/>
            <p:cNvSpPr/>
            <p:nvPr/>
          </p:nvSpPr>
          <p:spPr>
            <a:xfrm>
              <a:off x="331714" y="5434528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13891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868" y="105824"/>
            <a:ext cx="7766582" cy="764286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Antes de empezar: ¿qué es lo que realmente se puede orientar y priorizar?</a:t>
            </a:r>
          </a:p>
        </p:txBody>
      </p:sp>
      <p:graphicFrame>
        <p:nvGraphicFramePr>
          <p:cNvPr id="5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9592"/>
              </p:ext>
            </p:extLst>
          </p:nvPr>
        </p:nvGraphicFramePr>
        <p:xfrm>
          <a:off x="320675" y="1110281"/>
          <a:ext cx="8502650" cy="5295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957601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47143" y="0"/>
            <a:ext cx="7595568" cy="870111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Son rigideces, pero también son soporte esencial de la función pública</a:t>
            </a:r>
          </a:p>
        </p:txBody>
      </p:sp>
      <p:graphicFrame>
        <p:nvGraphicFramePr>
          <p:cNvPr id="5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7927801"/>
              </p:ext>
            </p:extLst>
          </p:nvPr>
        </p:nvGraphicFramePr>
        <p:xfrm>
          <a:off x="596312" y="1504668"/>
          <a:ext cx="7146399" cy="50681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044663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39552" y="1791920"/>
            <a:ext cx="3444787" cy="1018873"/>
          </a:xfrm>
        </p:spPr>
        <p:txBody>
          <a:bodyPr/>
          <a:lstStyle/>
          <a:p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11560" y="3887376"/>
            <a:ext cx="4172274" cy="1197808"/>
          </a:xfrm>
        </p:spPr>
        <p:txBody>
          <a:bodyPr/>
          <a:lstStyle/>
          <a:p>
            <a:endParaRPr lang="es-ES_tradn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5386"/>
            <a:ext cx="9144000" cy="5715000"/>
          </a:xfrm>
          <a:prstGeom prst="rect">
            <a:avLst/>
          </a:prstGeom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82981" y="35275"/>
            <a:ext cx="8171754" cy="87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>
                <a:solidFill>
                  <a:srgbClr val="1F497D"/>
                </a:solidFill>
              </a:rPr>
              <a:t>Muy resumido:</a:t>
            </a:r>
          </a:p>
          <a:p>
            <a:r>
              <a:rPr lang="es-GT" sz="2800" dirty="0">
                <a:solidFill>
                  <a:srgbClr val="1F497D"/>
                </a:solidFill>
              </a:rPr>
              <a:t>elementos y factores de priorización</a:t>
            </a:r>
          </a:p>
        </p:txBody>
      </p:sp>
    </p:spTree>
    <p:extLst>
      <p:ext uri="{BB962C8B-B14F-4D97-AF65-F5344CB8AC3E}">
        <p14:creationId xmlns:p14="http://schemas.microsoft.com/office/powerpoint/2010/main" val="16057523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4235059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362" y="0"/>
            <a:ext cx="6048672" cy="940660"/>
          </a:xfrm>
        </p:spPr>
        <p:txBody>
          <a:bodyPr>
            <a:normAutofit/>
          </a:bodyPr>
          <a:lstStyle/>
          <a:p>
            <a: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PROCESO PRESUPUESTARIO</a:t>
            </a:r>
            <a:br>
              <a:rPr lang="es-GT" sz="2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es-GT" sz="2400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Gobierno Abierto</a:t>
            </a:r>
          </a:p>
        </p:txBody>
      </p:sp>
      <p:grpSp>
        <p:nvGrpSpPr>
          <p:cNvPr id="4" name="4 Grupo"/>
          <p:cNvGrpSpPr/>
          <p:nvPr/>
        </p:nvGrpSpPr>
        <p:grpSpPr>
          <a:xfrm>
            <a:off x="35298" y="1556792"/>
            <a:ext cx="8065094" cy="4624288"/>
            <a:chOff x="323330" y="1556792"/>
            <a:chExt cx="8065094" cy="4624288"/>
          </a:xfrm>
        </p:grpSpPr>
        <p:graphicFrame>
          <p:nvGraphicFramePr>
            <p:cNvPr id="5" name="5 Diagrama"/>
            <p:cNvGraphicFramePr/>
            <p:nvPr>
              <p:extLst>
                <p:ext uri="{D42A27DB-BD31-4B8C-83A1-F6EECF244321}">
                  <p14:modId xmlns:p14="http://schemas.microsoft.com/office/powerpoint/2010/main" val="3567129290"/>
                </p:ext>
              </p:extLst>
            </p:nvPr>
          </p:nvGraphicFramePr>
          <p:xfrm>
            <a:off x="2411760" y="1556792"/>
            <a:ext cx="5976664" cy="462428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pSp>
          <p:nvGrpSpPr>
            <p:cNvPr id="8" name="6 Grupo"/>
            <p:cNvGrpSpPr/>
            <p:nvPr/>
          </p:nvGrpSpPr>
          <p:grpSpPr>
            <a:xfrm>
              <a:off x="1237708" y="1627396"/>
              <a:ext cx="1237478" cy="4176464"/>
              <a:chOff x="1237708" y="1627396"/>
              <a:chExt cx="1237478" cy="4176464"/>
            </a:xfrm>
          </p:grpSpPr>
          <p:sp>
            <p:nvSpPr>
              <p:cNvPr id="12" name="10 Rectángulo"/>
              <p:cNvSpPr/>
              <p:nvPr/>
            </p:nvSpPr>
            <p:spPr>
              <a:xfrm>
                <a:off x="1251050" y="1627396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Feb - Abril</a:t>
                </a:r>
              </a:p>
            </p:txBody>
          </p:sp>
          <p:sp>
            <p:nvSpPr>
              <p:cNvPr id="13" name="11 Rectángulo"/>
              <p:cNvSpPr/>
              <p:nvPr/>
            </p:nvSpPr>
            <p:spPr>
              <a:xfrm>
                <a:off x="1237708" y="224786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Abril - Ago</a:t>
                </a:r>
              </a:p>
            </p:txBody>
          </p:sp>
          <p:sp>
            <p:nvSpPr>
              <p:cNvPr id="14" name="12 Rectángulo"/>
              <p:cNvSpPr/>
              <p:nvPr/>
            </p:nvSpPr>
            <p:spPr>
              <a:xfrm>
                <a:off x="1251050" y="2851532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</a:t>
                </a:r>
              </a:p>
            </p:txBody>
          </p:sp>
          <p:sp>
            <p:nvSpPr>
              <p:cNvPr id="15" name="13 Rectángulo"/>
              <p:cNvSpPr/>
              <p:nvPr/>
            </p:nvSpPr>
            <p:spPr>
              <a:xfrm>
                <a:off x="1251050" y="349960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Sep - Nov</a:t>
                </a:r>
              </a:p>
            </p:txBody>
          </p:sp>
          <p:sp>
            <p:nvSpPr>
              <p:cNvPr id="16" name="14 Rectángulo"/>
              <p:cNvSpPr/>
              <p:nvPr/>
            </p:nvSpPr>
            <p:spPr>
              <a:xfrm>
                <a:off x="1251050" y="4498424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Dic</a:t>
                </a:r>
              </a:p>
            </p:txBody>
          </p:sp>
          <p:sp>
            <p:nvSpPr>
              <p:cNvPr id="17" name="15 Rectángulo"/>
              <p:cNvSpPr/>
              <p:nvPr/>
            </p:nvSpPr>
            <p:spPr>
              <a:xfrm>
                <a:off x="1251050" y="5434528"/>
                <a:ext cx="1224136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s-GT" sz="1600" dirty="0">
                    <a:latin typeface="Arial" pitchFamily="34" charset="0"/>
                    <a:cs typeface="Arial" pitchFamily="34" charset="0"/>
                  </a:rPr>
                  <a:t>Ene - Abril</a:t>
                </a:r>
              </a:p>
            </p:txBody>
          </p:sp>
          <p:cxnSp>
            <p:nvCxnSpPr>
              <p:cNvPr id="18" name="16 Conector recto"/>
              <p:cNvCxnSpPr/>
              <p:nvPr/>
            </p:nvCxnSpPr>
            <p:spPr>
              <a:xfrm>
                <a:off x="1237708" y="1627396"/>
                <a:ext cx="0" cy="224154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17 Conector recto"/>
              <p:cNvCxnSpPr/>
              <p:nvPr/>
            </p:nvCxnSpPr>
            <p:spPr>
              <a:xfrm>
                <a:off x="1237708" y="4147676"/>
                <a:ext cx="6671" cy="108012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18 Conector recto"/>
              <p:cNvCxnSpPr/>
              <p:nvPr/>
            </p:nvCxnSpPr>
            <p:spPr>
              <a:xfrm flipH="1">
                <a:off x="1237708" y="5434528"/>
                <a:ext cx="6671" cy="36933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" name="7 Rectángulo"/>
            <p:cNvSpPr/>
            <p:nvPr/>
          </p:nvSpPr>
          <p:spPr>
            <a:xfrm>
              <a:off x="323330" y="2578889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2017</a:t>
              </a:r>
            </a:p>
          </p:txBody>
        </p:sp>
        <p:sp>
          <p:nvSpPr>
            <p:cNvPr id="10" name="8 Rectángulo"/>
            <p:cNvSpPr/>
            <p:nvPr/>
          </p:nvSpPr>
          <p:spPr>
            <a:xfrm>
              <a:off x="331714" y="4498424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2018</a:t>
              </a:r>
            </a:p>
          </p:txBody>
        </p:sp>
        <p:sp>
          <p:nvSpPr>
            <p:cNvPr id="11" name="9 Rectángulo"/>
            <p:cNvSpPr/>
            <p:nvPr/>
          </p:nvSpPr>
          <p:spPr>
            <a:xfrm>
              <a:off x="331714" y="5434528"/>
              <a:ext cx="855712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GT" sz="1600" dirty="0">
                  <a:latin typeface="Arial" pitchFamily="34" charset="0"/>
                  <a:cs typeface="Arial" pitchFamily="34" charset="0"/>
                </a:rPr>
                <a:t>2019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223648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Imagen 3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7659"/>
            <a:ext cx="9144000" cy="6139336"/>
          </a:xfrm>
          <a:prstGeom prst="rect">
            <a:avLst/>
          </a:prstGeom>
        </p:spPr>
      </p:pic>
      <p:sp>
        <p:nvSpPr>
          <p:cNvPr id="44" name="Rectángulo 43"/>
          <p:cNvSpPr/>
          <p:nvPr/>
        </p:nvSpPr>
        <p:spPr>
          <a:xfrm>
            <a:off x="2656358" y="2985501"/>
            <a:ext cx="526163" cy="278551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Rectángulo 16"/>
          <p:cNvSpPr/>
          <p:nvPr/>
        </p:nvSpPr>
        <p:spPr>
          <a:xfrm>
            <a:off x="0" y="0"/>
            <a:ext cx="9144000" cy="64258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" name="Rectángulo 3"/>
          <p:cNvSpPr/>
          <p:nvPr/>
        </p:nvSpPr>
        <p:spPr>
          <a:xfrm flipV="1">
            <a:off x="35759" y="6752936"/>
            <a:ext cx="9144000" cy="110692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/>
          <p:cNvSpPr txBox="1"/>
          <p:nvPr/>
        </p:nvSpPr>
        <p:spPr>
          <a:xfrm>
            <a:off x="288758" y="119362"/>
            <a:ext cx="855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1F497D"/>
                </a:solidFill>
                <a:latin typeface="Arial" charset="0"/>
                <a:ea typeface="Arial" charset="0"/>
                <a:cs typeface="Arial" charset="0"/>
              </a:rPr>
              <a:t>Formulación Ruta País 2018-2022    (5 años) </a:t>
            </a:r>
            <a:endParaRPr lang="es-ES_tradnl" sz="2800" b="1" dirty="0">
              <a:solidFill>
                <a:srgbClr val="1F497D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458270" y="2491338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3">
                    <a:lumMod val="75000"/>
                  </a:schemeClr>
                </a:solidFill>
              </a:rPr>
              <a:t>Programas priorizados </a:t>
            </a:r>
            <a:r>
              <a:rPr lang="es-ES_tradnl" sz="1600" b="1">
                <a:solidFill>
                  <a:schemeClr val="accent3">
                    <a:lumMod val="75000"/>
                  </a:schemeClr>
                </a:solidFill>
              </a:rPr>
              <a:t>e inversión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287555" y="3012792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70.6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1391840" y="2995663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70.8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2435191" y="2189114"/>
            <a:ext cx="97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76.9</a:t>
            </a:r>
          </a:p>
        </p:txBody>
      </p:sp>
      <p:sp>
        <p:nvSpPr>
          <p:cNvPr id="9" name="Elipse 8"/>
          <p:cNvSpPr/>
          <p:nvPr/>
        </p:nvSpPr>
        <p:spPr>
          <a:xfrm>
            <a:off x="3898232" y="3530107"/>
            <a:ext cx="211756" cy="211756"/>
          </a:xfrm>
          <a:prstGeom prst="ellipse">
            <a:avLst/>
          </a:prstGeom>
          <a:solidFill>
            <a:srgbClr val="2DB6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3898232" y="4041008"/>
            <a:ext cx="211756" cy="211756"/>
          </a:xfrm>
          <a:prstGeom prst="ellipse">
            <a:avLst/>
          </a:prstGeom>
          <a:solidFill>
            <a:srgbClr val="1174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Elipse 21"/>
          <p:cNvSpPr/>
          <p:nvPr/>
        </p:nvSpPr>
        <p:spPr>
          <a:xfrm>
            <a:off x="3898232" y="4448410"/>
            <a:ext cx="211756" cy="21175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3" name="Elipse 22"/>
          <p:cNvSpPr/>
          <p:nvPr/>
        </p:nvSpPr>
        <p:spPr>
          <a:xfrm>
            <a:off x="3898232" y="5330212"/>
            <a:ext cx="211756" cy="211756"/>
          </a:xfrm>
          <a:prstGeom prst="ellips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3898232" y="4889311"/>
            <a:ext cx="211756" cy="21175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rgbClr val="2DB6CE"/>
              </a:solidFill>
            </a:endParaRPr>
          </a:p>
        </p:txBody>
      </p:sp>
      <p:sp>
        <p:nvSpPr>
          <p:cNvPr id="32" name="CuadroTexto 31"/>
          <p:cNvSpPr txBox="1"/>
          <p:nvPr/>
        </p:nvSpPr>
        <p:spPr>
          <a:xfrm>
            <a:off x="3832628" y="1821143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 1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4910653" y="1647727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 2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945372" y="1469077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Año 3</a:t>
            </a:r>
            <a:endParaRPr lang="es-ES_tradnl" sz="1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7081153" y="1297832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 4</a:t>
            </a:r>
          </a:p>
        </p:txBody>
      </p:sp>
      <p:sp>
        <p:nvSpPr>
          <p:cNvPr id="36" name="CuadroTexto 35"/>
          <p:cNvSpPr txBox="1"/>
          <p:nvPr/>
        </p:nvSpPr>
        <p:spPr>
          <a:xfrm>
            <a:off x="8245810" y="1174201"/>
            <a:ext cx="6256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Año 5</a:t>
            </a:r>
          </a:p>
        </p:txBody>
      </p:sp>
      <p:sp>
        <p:nvSpPr>
          <p:cNvPr id="38" name="CuadroTexto 37"/>
          <p:cNvSpPr txBox="1"/>
          <p:nvPr/>
        </p:nvSpPr>
        <p:spPr>
          <a:xfrm>
            <a:off x="4333272" y="3437551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3">
                    <a:lumMod val="75000"/>
                  </a:schemeClr>
                </a:solidFill>
              </a:rPr>
              <a:t>Programas recurrentes</a:t>
            </a:r>
          </a:p>
        </p:txBody>
      </p:sp>
      <p:sp>
        <p:nvSpPr>
          <p:cNvPr id="39" name="CuadroTexto 38"/>
          <p:cNvSpPr txBox="1"/>
          <p:nvPr/>
        </p:nvSpPr>
        <p:spPr>
          <a:xfrm>
            <a:off x="4333273" y="3977676"/>
            <a:ext cx="2530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3">
                    <a:lumMod val="75000"/>
                  </a:schemeClr>
                </a:solidFill>
              </a:rPr>
              <a:t>Gastos </a:t>
            </a:r>
            <a:r>
              <a:rPr lang="es-ES_tradnl" sz="1600" b="1">
                <a:solidFill>
                  <a:schemeClr val="accent3">
                    <a:lumMod val="75000"/>
                  </a:schemeClr>
                </a:solidFill>
              </a:rPr>
              <a:t>de Funcionamiento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4333273" y="4780158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chemeClr val="accent3">
                    <a:lumMod val="75000"/>
                  </a:schemeClr>
                </a:solidFill>
              </a:rPr>
              <a:t>Obligaciones</a:t>
            </a:r>
          </a:p>
        </p:txBody>
      </p:sp>
      <p:sp>
        <p:nvSpPr>
          <p:cNvPr id="42" name="CuadroTexto 41"/>
          <p:cNvSpPr txBox="1"/>
          <p:nvPr/>
        </p:nvSpPr>
        <p:spPr>
          <a:xfrm>
            <a:off x="4333272" y="5266813"/>
            <a:ext cx="38789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>
                <a:solidFill>
                  <a:schemeClr val="accent3">
                    <a:lumMod val="75000"/>
                  </a:schemeClr>
                </a:solidFill>
              </a:rPr>
              <a:t>Deuda Pública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3" name="CuadroTexto 42"/>
          <p:cNvSpPr txBox="1"/>
          <p:nvPr/>
        </p:nvSpPr>
        <p:spPr>
          <a:xfrm>
            <a:off x="2524225" y="2971599"/>
            <a:ext cx="794084" cy="400110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000" b="1" dirty="0">
                <a:solidFill>
                  <a:schemeClr val="accent3">
                    <a:lumMod val="50000"/>
                  </a:schemeClr>
                </a:solidFill>
              </a:rPr>
              <a:t>3 Ejes priorizados</a:t>
            </a:r>
          </a:p>
        </p:txBody>
      </p:sp>
      <p:sp>
        <p:nvSpPr>
          <p:cNvPr id="45" name="CuadroTexto 44"/>
          <p:cNvSpPr txBox="1"/>
          <p:nvPr/>
        </p:nvSpPr>
        <p:spPr>
          <a:xfrm>
            <a:off x="4333273" y="4302759"/>
            <a:ext cx="3060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sz="1600" b="1">
                <a:solidFill>
                  <a:schemeClr val="accent3">
                    <a:lumMod val="75000"/>
                  </a:schemeClr>
                </a:solidFill>
              </a:rPr>
              <a:t>Personal Administrativo</a:t>
            </a:r>
            <a:endParaRPr lang="es-ES_tradnl" sz="16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91604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7" y="188640"/>
            <a:ext cx="7119845" cy="552130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Que se asigna a los ejes principales de enfoque</a:t>
            </a: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461601"/>
              </p:ext>
            </p:extLst>
          </p:nvPr>
        </p:nvGraphicFramePr>
        <p:xfrm>
          <a:off x="589085" y="6318795"/>
          <a:ext cx="7983360" cy="226059"/>
        </p:xfrm>
        <a:graphic>
          <a:graphicData uri="http://schemas.openxmlformats.org/drawingml/2006/table">
            <a:tbl>
              <a:tblPr/>
              <a:tblGrid>
                <a:gridCol w="997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9792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97195"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(e)62,500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(e)65,696</a:t>
                      </a:r>
                    </a:p>
                  </a:txBody>
                  <a:tcPr marL="12700" marR="12700" marT="1270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(v)</a:t>
                      </a:r>
                      <a:r>
                        <a:rPr lang="uk-UA" sz="1400" b="0" i="0" u="none" strike="noStrike" dirty="0">
                          <a:solidFill>
                            <a:srgbClr val="17375E"/>
                          </a:solidFill>
                          <a:effectLst/>
                          <a:latin typeface="Arial"/>
                        </a:rPr>
                        <a:t> 77,344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87,672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91,490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100,054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109,074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is-I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119,064 </a:t>
                      </a:r>
                    </a:p>
                  </a:txBody>
                  <a:tcPr marL="9762" marR="9762" marT="9762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708557"/>
              </p:ext>
            </p:extLst>
          </p:nvPr>
        </p:nvGraphicFramePr>
        <p:xfrm>
          <a:off x="404445" y="1315239"/>
          <a:ext cx="8475785" cy="4956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73331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4396" y="-119090"/>
            <a:ext cx="7563501" cy="1210146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Que se asigna a los ejes principales de enfoque</a:t>
            </a:r>
          </a:p>
        </p:txBody>
      </p:sp>
      <p:graphicFrame>
        <p:nvGraphicFramePr>
          <p:cNvPr id="4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32121252"/>
              </p:ext>
            </p:extLst>
          </p:nvPr>
        </p:nvGraphicFramePr>
        <p:xfrm>
          <a:off x="114301" y="1200149"/>
          <a:ext cx="8818684" cy="54468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1744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497303"/>
              </p:ext>
            </p:extLst>
          </p:nvPr>
        </p:nvGraphicFramePr>
        <p:xfrm>
          <a:off x="0" y="1205119"/>
          <a:ext cx="9144000" cy="51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ángulo 3"/>
          <p:cNvSpPr/>
          <p:nvPr/>
        </p:nvSpPr>
        <p:spPr>
          <a:xfrm>
            <a:off x="1897957" y="1205119"/>
            <a:ext cx="4572000" cy="1077218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pPr algn="ctr"/>
            <a:r>
              <a:rPr lang="es-GT" sz="2800" dirty="0"/>
              <a:t>Asignación por  eje  priorizado</a:t>
            </a:r>
          </a:p>
          <a:p>
            <a:pPr algn="ctr"/>
            <a:r>
              <a:rPr lang="es-GT" dirty="0"/>
              <a:t>Histórico 2015 - 2017</a:t>
            </a:r>
          </a:p>
          <a:p>
            <a:pPr algn="ctr"/>
            <a:r>
              <a:rPr lang="es-GT" dirty="0"/>
              <a:t>Proyectado 2018 -2022</a:t>
            </a: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82981" y="35275"/>
            <a:ext cx="7595568" cy="8701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GT" sz="2800" dirty="0">
                <a:solidFill>
                  <a:srgbClr val="1F497D"/>
                </a:solidFill>
              </a:rPr>
              <a:t>Asignación por eje priorizado creciente</a:t>
            </a:r>
          </a:p>
        </p:txBody>
      </p:sp>
    </p:spTree>
    <p:extLst>
      <p:ext uri="{BB962C8B-B14F-4D97-AF65-F5344CB8AC3E}">
        <p14:creationId xmlns:p14="http://schemas.microsoft.com/office/powerpoint/2010/main" val="567050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85800" y="274141"/>
            <a:ext cx="77152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480288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3873" y="-11696"/>
            <a:ext cx="6784874" cy="1210146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Desarrollo Humano 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925836" y="1037178"/>
            <a:ext cx="480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Carteras seleccionadas con mayores asignaciones</a:t>
            </a:r>
          </a:p>
          <a:p>
            <a:pPr algn="ctr"/>
            <a:r>
              <a:rPr lang="es-ES" dirty="0"/>
              <a:t>2015-2022 en millones de Q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45564742"/>
              </p:ext>
            </p:extLst>
          </p:nvPr>
        </p:nvGraphicFramePr>
        <p:xfrm>
          <a:off x="152865" y="1591176"/>
          <a:ext cx="8991136" cy="469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77365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548"/>
            <a:ext cx="9144000" cy="6858000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6" name="CuadroTexto 18"/>
          <p:cNvSpPr txBox="1"/>
          <p:nvPr/>
        </p:nvSpPr>
        <p:spPr>
          <a:xfrm>
            <a:off x="764328" y="291271"/>
            <a:ext cx="6584326" cy="523220"/>
          </a:xfrm>
          <a:prstGeom prst="rect">
            <a:avLst/>
          </a:prstGeom>
          <a:noFill/>
          <a:ln w="44450">
            <a:noFill/>
          </a:ln>
        </p:spPr>
        <p:txBody>
          <a:bodyPr wrap="square" rtlCol="0">
            <a:spAutoFit/>
          </a:bodyPr>
          <a:lstStyle/>
          <a:p>
            <a:r>
              <a:rPr lang="es-ES_tradnl" sz="2800" b="1" dirty="0">
                <a:solidFill>
                  <a:srgbClr val="1F497D"/>
                </a:solidFill>
              </a:rPr>
              <a:t>Enfoque del Desarrollo Humano</a:t>
            </a:r>
          </a:p>
        </p:txBody>
      </p:sp>
      <p:pic>
        <p:nvPicPr>
          <p:cNvPr id="2051" name="Picture 3" descr="C:\Users\npeña\Pictures\Diseno_estructura2 (2)_Página_10.pn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5708" y="1096622"/>
            <a:ext cx="7059688" cy="529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06647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 descr="J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411111" y="6037113"/>
            <a:ext cx="6587260" cy="584776"/>
          </a:xfrm>
          <a:prstGeom prst="rect">
            <a:avLst/>
          </a:prstGeom>
          <a:solidFill>
            <a:srgbClr val="000090"/>
          </a:solidFill>
        </p:spPr>
        <p:txBody>
          <a:bodyPr wrap="none" rtlCol="0">
            <a:spAutoFit/>
          </a:bodyPr>
          <a:lstStyle/>
          <a:p>
            <a:r>
              <a:rPr lang="es-ES" sz="3200" dirty="0">
                <a:solidFill>
                  <a:schemeClr val="bg1"/>
                </a:solidFill>
              </a:rPr>
              <a:t>Expansión de MIS a 22 departamentos</a:t>
            </a:r>
          </a:p>
        </p:txBody>
      </p:sp>
    </p:spTree>
    <p:extLst>
      <p:ext uri="{BB962C8B-B14F-4D97-AF65-F5344CB8AC3E}">
        <p14:creationId xmlns:p14="http://schemas.microsoft.com/office/powerpoint/2010/main" val="27607123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Captura de pantalla 2017-08-22 a las 17.10.3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53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1992" y="1562309"/>
            <a:ext cx="396081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Acciones</a:t>
            </a:r>
            <a:r>
              <a:rPr lang="es-ES" sz="2000" dirty="0"/>
              <a:t>:</a:t>
            </a:r>
          </a:p>
          <a:p>
            <a:pPr>
              <a:lnSpc>
                <a:spcPct val="200000"/>
              </a:lnSpc>
            </a:pPr>
            <a:r>
              <a:rPr lang="es-ES" dirty="0"/>
              <a:t>Hospitales</a:t>
            </a:r>
          </a:p>
          <a:p>
            <a:pPr>
              <a:lnSpc>
                <a:spcPct val="200000"/>
              </a:lnSpc>
            </a:pPr>
            <a:r>
              <a:rPr lang="es-ES" dirty="0"/>
              <a:t>Centros de salud</a:t>
            </a:r>
          </a:p>
          <a:p>
            <a:pPr>
              <a:lnSpc>
                <a:spcPct val="200000"/>
              </a:lnSpc>
            </a:pPr>
            <a:r>
              <a:rPr lang="es-ES" dirty="0"/>
              <a:t>Construcción de edificios Salud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2938" y="4492625"/>
            <a:ext cx="215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Inversión total</a:t>
            </a:r>
          </a:p>
          <a:p>
            <a:pPr algn="ctr"/>
            <a:r>
              <a:rPr lang="es-ES" sz="4400" b="1" dirty="0">
                <a:solidFill>
                  <a:schemeClr val="bg1"/>
                </a:solidFill>
              </a:rPr>
              <a:t>Q42.72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millones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5125" y="203201"/>
            <a:ext cx="6865938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accent1">
                    <a:lumMod val="75000"/>
                  </a:schemeClr>
                </a:solidFill>
              </a:rPr>
              <a:t>Plan de Inversión </a:t>
            </a:r>
            <a:r>
              <a:rPr lang="es-ES" sz="4400" b="1" dirty="0">
                <a:solidFill>
                  <a:schemeClr val="accent5"/>
                </a:solidFill>
              </a:rPr>
              <a:t>Salud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Presupuesto 2018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670777" y="5813778"/>
            <a:ext cx="3541889" cy="1044222"/>
          </a:xfrm>
          <a:prstGeom prst="rect">
            <a:avLst/>
          </a:prstGeom>
          <a:solidFill>
            <a:srgbClr val="00009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+ 300 Millones Puestos de Salud Modulares</a:t>
            </a:r>
          </a:p>
        </p:txBody>
      </p:sp>
    </p:spTree>
    <p:extLst>
      <p:ext uri="{BB962C8B-B14F-4D97-AF65-F5344CB8AC3E}">
        <p14:creationId xmlns:p14="http://schemas.microsoft.com/office/powerpoint/2010/main" val="25775994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8-22 a las 17.16.4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" y="0"/>
            <a:ext cx="9134247" cy="68580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21992" y="1641689"/>
            <a:ext cx="3960812" cy="20774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Acciones</a:t>
            </a:r>
            <a:r>
              <a:rPr lang="es-ES" sz="2000" dirty="0"/>
              <a:t>:</a:t>
            </a:r>
          </a:p>
          <a:p>
            <a:pPr>
              <a:lnSpc>
                <a:spcPct val="200000"/>
              </a:lnSpc>
            </a:pPr>
            <a:r>
              <a:rPr lang="es-ES" dirty="0"/>
              <a:t>Escuelas</a:t>
            </a:r>
          </a:p>
          <a:p>
            <a:pPr>
              <a:lnSpc>
                <a:spcPct val="200000"/>
              </a:lnSpc>
            </a:pPr>
            <a:r>
              <a:rPr lang="es-ES" dirty="0"/>
              <a:t>Institutos</a:t>
            </a:r>
          </a:p>
          <a:p>
            <a:pPr>
              <a:lnSpc>
                <a:spcPct val="200000"/>
              </a:lnSpc>
            </a:pPr>
            <a:r>
              <a:rPr lang="es-ES" dirty="0"/>
              <a:t>Edificios para educación superior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42938" y="4492625"/>
            <a:ext cx="21590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solidFill>
                  <a:schemeClr val="bg1"/>
                </a:solidFill>
              </a:rPr>
              <a:t>Inversión total</a:t>
            </a:r>
          </a:p>
          <a:p>
            <a:pPr algn="ctr"/>
            <a:r>
              <a:rPr lang="es-ES" sz="4400" b="1" dirty="0">
                <a:solidFill>
                  <a:schemeClr val="bg1"/>
                </a:solidFill>
              </a:rPr>
              <a:t>Q964.09 </a:t>
            </a:r>
          </a:p>
          <a:p>
            <a:pPr algn="ctr"/>
            <a:r>
              <a:rPr lang="es-ES" sz="2000" dirty="0">
                <a:solidFill>
                  <a:schemeClr val="bg1"/>
                </a:solidFill>
              </a:rPr>
              <a:t>millones</a:t>
            </a:r>
          </a:p>
          <a:p>
            <a:endParaRPr lang="es-ES" sz="2000" dirty="0">
              <a:solidFill>
                <a:schemeClr val="bg1"/>
              </a:solidFill>
            </a:endParaRPr>
          </a:p>
          <a:p>
            <a:endParaRPr lang="es-ES" sz="2000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65125" y="203201"/>
            <a:ext cx="686593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accent1">
                    <a:lumMod val="75000"/>
                  </a:schemeClr>
                </a:solidFill>
              </a:rPr>
              <a:t>Plan de Inversión </a:t>
            </a:r>
            <a:r>
              <a:rPr lang="es-ES" sz="4000" b="1" dirty="0">
                <a:solidFill>
                  <a:srgbClr val="3366FF"/>
                </a:solidFill>
              </a:rPr>
              <a:t>Educación</a:t>
            </a:r>
          </a:p>
          <a:p>
            <a:r>
              <a:rPr lang="es-ES" dirty="0">
                <a:solidFill>
                  <a:schemeClr val="accent1">
                    <a:lumMod val="75000"/>
                  </a:schemeClr>
                </a:solidFill>
              </a:rPr>
              <a:t>Presupuesto 2018 </a:t>
            </a:r>
          </a:p>
        </p:txBody>
      </p:sp>
      <p:sp>
        <p:nvSpPr>
          <p:cNvPr id="3" name="Rectángulo 2"/>
          <p:cNvSpPr/>
          <p:nvPr/>
        </p:nvSpPr>
        <p:spPr>
          <a:xfrm>
            <a:off x="6688667" y="1947332"/>
            <a:ext cx="2455333" cy="409222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Q 400 Millones aumento transferencias OPF, valija didáctica, libros de texto, becas, etc.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Q150 M adicionales refacción escolar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solidFill>
                  <a:srgbClr val="FFFFFF"/>
                </a:solidFill>
              </a:rPr>
              <a:t>150 M Programas de Supervisión Educativa</a:t>
            </a:r>
          </a:p>
          <a:p>
            <a:pPr marL="285750" indent="-285750">
              <a:buFont typeface="Arial"/>
              <a:buChar char="•"/>
            </a:pPr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233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181280420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48895108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6064034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8-29 a las 12.20.4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216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41300" y="203200"/>
            <a:ext cx="718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</a:rPr>
              <a:t>Distribución Inversión CODEDES 2018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7491101" y="6307186"/>
            <a:ext cx="170468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b="1" dirty="0">
                <a:solidFill>
                  <a:srgbClr val="376092"/>
                </a:solidFill>
              </a:rPr>
              <a:t>Presupuesto</a:t>
            </a:r>
          </a:p>
          <a:p>
            <a:pPr>
              <a:lnSpc>
                <a:spcPct val="80000"/>
              </a:lnSpc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Abierto 2018</a:t>
            </a:r>
          </a:p>
        </p:txBody>
      </p:sp>
      <p:sp>
        <p:nvSpPr>
          <p:cNvPr id="6" name="Rectángulo 5"/>
          <p:cNvSpPr/>
          <p:nvPr/>
        </p:nvSpPr>
        <p:spPr>
          <a:xfrm>
            <a:off x="5071533" y="1100558"/>
            <a:ext cx="4072468" cy="47753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8963879"/>
              </p:ext>
            </p:extLst>
          </p:nvPr>
        </p:nvGraphicFramePr>
        <p:xfrm>
          <a:off x="5115984" y="1100558"/>
          <a:ext cx="3926416" cy="49827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081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8-29 a las 12.23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2307" cy="6858000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430440" y="356325"/>
            <a:ext cx="718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b="1" dirty="0">
                <a:solidFill>
                  <a:srgbClr val="FFFFFF"/>
                </a:solidFill>
              </a:rPr>
              <a:t>Distribución Inversión CODEDES 2018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387" y="1037333"/>
            <a:ext cx="8152898" cy="5030512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491101" y="6307186"/>
            <a:ext cx="170468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b="1" dirty="0">
                <a:solidFill>
                  <a:srgbClr val="376092"/>
                </a:solidFill>
              </a:rPr>
              <a:t>Presupuesto</a:t>
            </a:r>
          </a:p>
          <a:p>
            <a:pPr>
              <a:lnSpc>
                <a:spcPct val="80000"/>
              </a:lnSpc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Abierto 2018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685837" y="5901395"/>
            <a:ext cx="26805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*Cifras en millones de Quetzales</a:t>
            </a:r>
          </a:p>
        </p:txBody>
      </p:sp>
    </p:spTree>
    <p:extLst>
      <p:ext uri="{BB962C8B-B14F-4D97-AF65-F5344CB8AC3E}">
        <p14:creationId xmlns:p14="http://schemas.microsoft.com/office/powerpoint/2010/main" val="12801246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12288630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>
          <a:xfrm>
            <a:off x="94071" y="-93556"/>
            <a:ext cx="8125387" cy="1210146"/>
          </a:xfrm>
        </p:spPr>
        <p:txBody>
          <a:bodyPr/>
          <a:lstStyle/>
          <a:p>
            <a:r>
              <a:rPr lang="es-GT" sz="2400" dirty="0">
                <a:solidFill>
                  <a:srgbClr val="1F497D"/>
                </a:solidFill>
              </a:rPr>
              <a:t>El principal motor de recuperación económica es la recuperación de infraestructura vial, urbana y vivienda</a:t>
            </a:r>
          </a:p>
        </p:txBody>
      </p:sp>
      <p:graphicFrame>
        <p:nvGraphicFramePr>
          <p:cNvPr id="5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2899470"/>
              </p:ext>
            </p:extLst>
          </p:nvPr>
        </p:nvGraphicFramePr>
        <p:xfrm>
          <a:off x="284684" y="940010"/>
          <a:ext cx="8574631" cy="5645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1925835" y="1037178"/>
            <a:ext cx="48045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dirty="0"/>
              <a:t>Carteras seleccionadas con mayores asignaciones</a:t>
            </a:r>
          </a:p>
          <a:p>
            <a:pPr algn="ctr"/>
            <a:r>
              <a:rPr lang="es-ES" dirty="0"/>
              <a:t>2015-2022 en millones de Q</a:t>
            </a:r>
          </a:p>
        </p:txBody>
      </p:sp>
    </p:spTree>
    <p:extLst>
      <p:ext uri="{BB962C8B-B14F-4D97-AF65-F5344CB8AC3E}">
        <p14:creationId xmlns:p14="http://schemas.microsoft.com/office/powerpoint/2010/main" val="30717428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17-08-29 a las 11.44.5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36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8995" y="18015"/>
            <a:ext cx="680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dirty="0">
                <a:solidFill>
                  <a:schemeClr val="bg1"/>
                </a:solidFill>
              </a:rPr>
              <a:t>Situación de la 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Red Vial en Guatemala</a:t>
            </a:r>
          </a:p>
          <a:p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772701" y="1566629"/>
            <a:ext cx="29764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Red Vial Total </a:t>
            </a:r>
          </a:p>
          <a:p>
            <a:pPr algn="ctr"/>
            <a:r>
              <a:rPr lang="es-ES" sz="2800" b="1" dirty="0"/>
              <a:t>en Guatemala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2882154" y="1356908"/>
            <a:ext cx="26651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8000" b="1" dirty="0">
                <a:solidFill>
                  <a:srgbClr val="04358F"/>
                </a:solidFill>
              </a:rPr>
              <a:t>=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647575" y="1496321"/>
            <a:ext cx="38632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b="1" dirty="0">
                <a:solidFill>
                  <a:srgbClr val="04358F"/>
                </a:solidFill>
              </a:rPr>
              <a:t>17,132.370 </a:t>
            </a:r>
          </a:p>
          <a:p>
            <a:pPr algn="ctr"/>
            <a:r>
              <a:rPr lang="es-ES" b="1" dirty="0">
                <a:solidFill>
                  <a:srgbClr val="04358F"/>
                </a:solidFill>
              </a:rPr>
              <a:t>kilómetros de carreteras registradas</a:t>
            </a:r>
          </a:p>
          <a:p>
            <a:pPr algn="ctr"/>
            <a:endParaRPr lang="es-ES" sz="5400" b="1" dirty="0">
              <a:solidFill>
                <a:srgbClr val="04358F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746234" y="3080032"/>
            <a:ext cx="34014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La</a:t>
            </a:r>
            <a:r>
              <a:rPr lang="es-ES" dirty="0"/>
              <a:t> </a:t>
            </a:r>
            <a:r>
              <a:rPr lang="es-ES" b="1" dirty="0">
                <a:solidFill>
                  <a:srgbClr val="41E5CC"/>
                </a:solidFill>
              </a:rPr>
              <a:t>Red Vial </a:t>
            </a:r>
            <a:r>
              <a:rPr lang="es-ES" dirty="0">
                <a:solidFill>
                  <a:srgbClr val="FFFFFF"/>
                </a:solidFill>
              </a:rPr>
              <a:t>esta dividida según cuatro tipos de rutas: 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05891" y="3855108"/>
            <a:ext cx="39525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bg1"/>
                </a:solidFill>
              </a:rPr>
              <a:t>Rutas Centroamericanas </a:t>
            </a:r>
            <a:r>
              <a:rPr lang="es-ES" b="1" dirty="0">
                <a:solidFill>
                  <a:schemeClr val="bg1"/>
                </a:solidFill>
              </a:rPr>
              <a:t>2,144.180 </a:t>
            </a:r>
            <a:r>
              <a:rPr lang="es-ES" b="1" dirty="0" err="1">
                <a:solidFill>
                  <a:schemeClr val="bg1"/>
                </a:solidFill>
              </a:rPr>
              <a:t>Kms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Rutas Nacionales </a:t>
            </a:r>
            <a:r>
              <a:rPr lang="es-ES" b="1" dirty="0">
                <a:solidFill>
                  <a:schemeClr val="bg1"/>
                </a:solidFill>
              </a:rPr>
              <a:t>2,911.70 </a:t>
            </a:r>
            <a:r>
              <a:rPr lang="es-ES" b="1" dirty="0" err="1">
                <a:solidFill>
                  <a:schemeClr val="bg1"/>
                </a:solidFill>
              </a:rPr>
              <a:t>Kms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Rutas Departamentales </a:t>
            </a:r>
            <a:r>
              <a:rPr lang="es-ES" b="1" dirty="0">
                <a:solidFill>
                  <a:schemeClr val="bg1"/>
                </a:solidFill>
              </a:rPr>
              <a:t>7,703.63 </a:t>
            </a:r>
            <a:r>
              <a:rPr lang="es-ES" b="1" dirty="0" err="1">
                <a:solidFill>
                  <a:schemeClr val="bg1"/>
                </a:solidFill>
              </a:rPr>
              <a:t>Kms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r>
              <a:rPr lang="es-ES" dirty="0">
                <a:solidFill>
                  <a:schemeClr val="bg1"/>
                </a:solidFill>
              </a:rPr>
              <a:t>Caminos Rurales </a:t>
            </a:r>
            <a:r>
              <a:rPr lang="es-ES" b="1" dirty="0">
                <a:solidFill>
                  <a:schemeClr val="bg1"/>
                </a:solidFill>
              </a:rPr>
              <a:t>4,373.31 </a:t>
            </a:r>
            <a:r>
              <a:rPr lang="es-ES" b="1" dirty="0" err="1">
                <a:solidFill>
                  <a:schemeClr val="bg1"/>
                </a:solidFill>
              </a:rPr>
              <a:t>Kms</a:t>
            </a:r>
            <a:r>
              <a:rPr lang="es-ES" b="1" dirty="0">
                <a:solidFill>
                  <a:schemeClr val="bg1"/>
                </a:solidFill>
              </a:rPr>
              <a:t>.</a:t>
            </a:r>
          </a:p>
          <a:p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746234" y="3985264"/>
            <a:ext cx="159657" cy="159657"/>
          </a:xfrm>
          <a:prstGeom prst="rect">
            <a:avLst/>
          </a:prstGeom>
          <a:solidFill>
            <a:srgbClr val="42E5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746234" y="4252450"/>
            <a:ext cx="159657" cy="159657"/>
          </a:xfrm>
          <a:prstGeom prst="rect">
            <a:avLst/>
          </a:prstGeom>
          <a:solidFill>
            <a:srgbClr val="42E5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/>
          <p:cNvSpPr/>
          <p:nvPr/>
        </p:nvSpPr>
        <p:spPr>
          <a:xfrm>
            <a:off x="746234" y="4513944"/>
            <a:ext cx="159657" cy="159657"/>
          </a:xfrm>
          <a:prstGeom prst="rect">
            <a:avLst/>
          </a:prstGeom>
          <a:solidFill>
            <a:srgbClr val="42E5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/>
          <p:cNvSpPr/>
          <p:nvPr/>
        </p:nvSpPr>
        <p:spPr>
          <a:xfrm>
            <a:off x="746234" y="4819174"/>
            <a:ext cx="159657" cy="159657"/>
          </a:xfrm>
          <a:prstGeom prst="rect">
            <a:avLst/>
          </a:prstGeom>
          <a:solidFill>
            <a:srgbClr val="42E5CC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7937773"/>
              </p:ext>
            </p:extLst>
          </p:nvPr>
        </p:nvGraphicFramePr>
        <p:xfrm>
          <a:off x="4820442" y="2643847"/>
          <a:ext cx="3785440" cy="35645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7781744" y="2787644"/>
            <a:ext cx="12158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7,455 Kms.</a:t>
            </a:r>
          </a:p>
          <a:p>
            <a:r>
              <a:rPr lang="es-MX" sz="1400" dirty="0"/>
              <a:t>Pavimentados</a:t>
            </a:r>
            <a:endParaRPr lang="es-ES" sz="1400" dirty="0"/>
          </a:p>
        </p:txBody>
      </p:sp>
      <p:sp>
        <p:nvSpPr>
          <p:cNvPr id="17" name="CuadroTexto 16"/>
          <p:cNvSpPr txBox="1"/>
          <p:nvPr/>
        </p:nvSpPr>
        <p:spPr>
          <a:xfrm>
            <a:off x="4820442" y="5671629"/>
            <a:ext cx="121589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9,678 Kms.</a:t>
            </a:r>
          </a:p>
          <a:p>
            <a:r>
              <a:rPr lang="es-MX" sz="1400" dirty="0"/>
              <a:t>Terracería</a:t>
            </a:r>
            <a:endParaRPr lang="es-ES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7491101" y="6307186"/>
            <a:ext cx="1704684" cy="54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b="1" dirty="0">
                <a:solidFill>
                  <a:srgbClr val="376092"/>
                </a:solidFill>
              </a:rPr>
              <a:t>Presupuesto</a:t>
            </a:r>
          </a:p>
          <a:p>
            <a:pPr>
              <a:lnSpc>
                <a:spcPct val="80000"/>
              </a:lnSpc>
            </a:pPr>
            <a:r>
              <a:rPr lang="es-ES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Abierto 2018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689723" y="3888467"/>
            <a:ext cx="1602756" cy="785134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70000"/>
              </a:lnSpc>
            </a:pPr>
            <a:r>
              <a:rPr lang="es-ES" sz="1800" b="1" dirty="0">
                <a:solidFill>
                  <a:schemeClr val="bg1"/>
                </a:solidFill>
              </a:rPr>
              <a:t>Pavimentadas</a:t>
            </a:r>
          </a:p>
          <a:p>
            <a:pPr algn="ctr">
              <a:lnSpc>
                <a:spcPct val="70000"/>
              </a:lnSpc>
            </a:pPr>
            <a:r>
              <a:rPr lang="es-ES" sz="3600" b="1" dirty="0">
                <a:solidFill>
                  <a:schemeClr val="bg1"/>
                </a:solidFill>
              </a:rPr>
              <a:t>44%</a:t>
            </a:r>
          </a:p>
        </p:txBody>
      </p:sp>
    </p:spTree>
    <p:extLst>
      <p:ext uri="{BB962C8B-B14F-4D97-AF65-F5344CB8AC3E}">
        <p14:creationId xmlns:p14="http://schemas.microsoft.com/office/powerpoint/2010/main" val="41361962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378858" y="335470"/>
            <a:ext cx="2706913" cy="14916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400" b="1" dirty="0">
                <a:solidFill>
                  <a:schemeClr val="bg1"/>
                </a:solidFill>
              </a:rPr>
              <a:t>Vida Útil</a:t>
            </a:r>
          </a:p>
          <a:p>
            <a:pPr>
              <a:lnSpc>
                <a:spcPct val="80000"/>
              </a:lnSpc>
            </a:pPr>
            <a:r>
              <a:rPr lang="es-ES" sz="2800" dirty="0">
                <a:solidFill>
                  <a:schemeClr val="bg1"/>
                </a:solidFill>
              </a:rPr>
              <a:t>de una carretera</a:t>
            </a:r>
          </a:p>
          <a:p>
            <a:pPr>
              <a:lnSpc>
                <a:spcPct val="80000"/>
              </a:lnSpc>
            </a:pP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4209142" y="1081315"/>
            <a:ext cx="48114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1"/>
                </a:solidFill>
              </a:rPr>
              <a:t>De acuerdo a la Asociación Mundial de Carreteras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19599" y="1637215"/>
            <a:ext cx="472440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Según los siguientes factores:</a:t>
            </a:r>
          </a:p>
          <a:p>
            <a:r>
              <a:rPr lang="es-ES" dirty="0">
                <a:solidFill>
                  <a:srgbClr val="04358F"/>
                </a:solidFill>
              </a:rPr>
              <a:t>Tipo de capa de rodadura</a:t>
            </a:r>
          </a:p>
          <a:p>
            <a:endParaRPr lang="es-ES" sz="800" dirty="0">
              <a:solidFill>
                <a:srgbClr val="04358F"/>
              </a:solidFill>
            </a:endParaRPr>
          </a:p>
          <a:p>
            <a:r>
              <a:rPr lang="es-ES" dirty="0">
                <a:solidFill>
                  <a:srgbClr val="04358F"/>
                </a:solidFill>
              </a:rPr>
              <a:t>Volumen de tráfico</a:t>
            </a:r>
          </a:p>
          <a:p>
            <a:endParaRPr lang="es-ES" sz="800" dirty="0">
              <a:solidFill>
                <a:srgbClr val="04358F"/>
              </a:solidFill>
            </a:endParaRPr>
          </a:p>
          <a:p>
            <a:r>
              <a:rPr lang="es-ES" dirty="0">
                <a:solidFill>
                  <a:srgbClr val="04358F"/>
                </a:solidFill>
              </a:rPr>
              <a:t>La construcción de la capa de base</a:t>
            </a:r>
          </a:p>
          <a:p>
            <a:endParaRPr lang="es-ES" sz="800" dirty="0">
              <a:solidFill>
                <a:srgbClr val="04358F"/>
              </a:solidFill>
            </a:endParaRPr>
          </a:p>
          <a:p>
            <a:r>
              <a:rPr lang="es-ES" dirty="0">
                <a:solidFill>
                  <a:srgbClr val="04358F"/>
                </a:solidFill>
              </a:rPr>
              <a:t>y el clima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7" name="Rectángulo 6"/>
          <p:cNvSpPr/>
          <p:nvPr/>
        </p:nvSpPr>
        <p:spPr>
          <a:xfrm>
            <a:off x="4259942" y="2040853"/>
            <a:ext cx="159657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259942" y="2400538"/>
            <a:ext cx="159657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4259942" y="2797979"/>
            <a:ext cx="159657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4259942" y="3235898"/>
            <a:ext cx="159657" cy="159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201446" y="3839093"/>
            <a:ext cx="481918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En </a:t>
            </a:r>
            <a:r>
              <a:rPr lang="es-ES" sz="2400" b="1" dirty="0">
                <a:solidFill>
                  <a:srgbClr val="04358F"/>
                </a:solidFill>
              </a:rPr>
              <a:t>Guatemala</a:t>
            </a:r>
            <a:r>
              <a:rPr lang="es-E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 </a:t>
            </a:r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vida útil </a:t>
            </a:r>
          </a:p>
          <a:p>
            <a:r>
              <a:rPr lang="es-E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los tramos carreteros </a:t>
            </a:r>
          </a:p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que tienen tipo de rodadura </a:t>
            </a:r>
          </a:p>
          <a:p>
            <a:r>
              <a:rPr lang="es-ES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de asfalto y pavimento es </a:t>
            </a:r>
          </a:p>
          <a:p>
            <a:r>
              <a:rPr lang="es-ES" sz="2400" b="1" dirty="0">
                <a:solidFill>
                  <a:srgbClr val="04358F"/>
                </a:solidFill>
              </a:rPr>
              <a:t>entre 10 y 15 años</a:t>
            </a:r>
          </a:p>
          <a:p>
            <a:endParaRPr lang="es-E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90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654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333829" y="101600"/>
            <a:ext cx="6807200" cy="1590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000" dirty="0">
                <a:solidFill>
                  <a:schemeClr val="bg1"/>
                </a:solidFill>
              </a:rPr>
              <a:t>Situación de la </a:t>
            </a:r>
          </a:p>
          <a:p>
            <a:pPr>
              <a:lnSpc>
                <a:spcPct val="80000"/>
              </a:lnSpc>
            </a:pPr>
            <a:r>
              <a:rPr lang="es-ES" sz="4000" b="1" dirty="0">
                <a:solidFill>
                  <a:schemeClr val="bg1"/>
                </a:solidFill>
              </a:rPr>
              <a:t>Red Vial en Guatemala</a:t>
            </a:r>
          </a:p>
          <a:p>
            <a:pPr>
              <a:lnSpc>
                <a:spcPct val="80000"/>
              </a:lnSpc>
            </a:pP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40894" y="1858086"/>
            <a:ext cx="3425371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El 84.73% de las carreteras pavimentadas registradas en el país han llegado al final de su vida útil.</a:t>
            </a:r>
            <a:br>
              <a:rPr lang="es-ES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La red vial pavimentada creció 7.12 % en los últimos 7 años.</a:t>
            </a:r>
            <a:br>
              <a:rPr lang="es-ES" sz="2000" dirty="0">
                <a:solidFill>
                  <a:schemeClr val="bg1"/>
                </a:solidFill>
              </a:rPr>
            </a:br>
            <a:endParaRPr lang="es-ES" sz="2000" dirty="0">
              <a:solidFill>
                <a:schemeClr val="bg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s-ES" sz="2000" dirty="0">
                <a:solidFill>
                  <a:schemeClr val="bg1"/>
                </a:solidFill>
              </a:rPr>
              <a:t>Únicamente el 15.26% de la red vial pavimentada se encuentra en su vida útil (Entre 0 a 15 años).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3943" y="1997309"/>
            <a:ext cx="159657" cy="159657"/>
          </a:xfrm>
          <a:prstGeom prst="rect">
            <a:avLst/>
          </a:prstGeom>
          <a:solidFill>
            <a:srgbClr val="3AE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Rectángulo 9"/>
          <p:cNvSpPr/>
          <p:nvPr/>
        </p:nvSpPr>
        <p:spPr>
          <a:xfrm>
            <a:off x="703943" y="3514643"/>
            <a:ext cx="159657" cy="159657"/>
          </a:xfrm>
          <a:prstGeom prst="rect">
            <a:avLst/>
          </a:prstGeom>
          <a:solidFill>
            <a:srgbClr val="3AE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Rectángulo 10"/>
          <p:cNvSpPr/>
          <p:nvPr/>
        </p:nvSpPr>
        <p:spPr>
          <a:xfrm>
            <a:off x="703943" y="4713694"/>
            <a:ext cx="159657" cy="159657"/>
          </a:xfrm>
          <a:prstGeom prst="rect">
            <a:avLst/>
          </a:prstGeom>
          <a:solidFill>
            <a:srgbClr val="3AEFFF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CuadroTexto 11"/>
          <p:cNvSpPr txBox="1"/>
          <p:nvPr/>
        </p:nvSpPr>
        <p:spPr>
          <a:xfrm>
            <a:off x="4876800" y="3350243"/>
            <a:ext cx="3817257" cy="259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4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6,313 </a:t>
            </a:r>
            <a:endParaRPr lang="es-ES" sz="3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80000"/>
              </a:lnSpc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Kilómetros de carreteras pavimentadas</a:t>
            </a:r>
            <a:r>
              <a:rPr lang="es-E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s-ES" dirty="0"/>
              <a:t>han llegado al final de su vida útil y deben sustituirse por nuevo asfalto o pavimento. </a:t>
            </a:r>
          </a:p>
        </p:txBody>
      </p:sp>
    </p:spTree>
    <p:extLst>
      <p:ext uri="{BB962C8B-B14F-4D97-AF65-F5344CB8AC3E}">
        <p14:creationId xmlns:p14="http://schemas.microsoft.com/office/powerpoint/2010/main" val="2760185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17-08-28 a las 18.29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5073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626203" y="5087230"/>
            <a:ext cx="21967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s-ES" sz="1200" dirty="0"/>
              <a:t>Tramos Proyectos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86506" y="122163"/>
            <a:ext cx="7696351" cy="8987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s-ES" sz="2800" b="1" dirty="0">
                <a:solidFill>
                  <a:srgbClr val="FFFFFF"/>
                </a:solidFill>
              </a:rPr>
              <a:t>Plan de Recuperación </a:t>
            </a:r>
          </a:p>
          <a:p>
            <a:pPr>
              <a:lnSpc>
                <a:spcPct val="80000"/>
              </a:lnSpc>
            </a:pPr>
            <a:r>
              <a:rPr lang="es-ES" sz="3600" b="1" dirty="0">
                <a:solidFill>
                  <a:srgbClr val="FFFFFF"/>
                </a:solidFill>
              </a:rPr>
              <a:t>Infraestructura Red vial</a:t>
            </a:r>
            <a:endParaRPr lang="es-ES" sz="1400" dirty="0">
              <a:solidFill>
                <a:srgbClr val="FFFFFF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550355" y="399272"/>
            <a:ext cx="1993446" cy="595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s-ES" sz="2000" b="1" dirty="0">
                <a:solidFill>
                  <a:srgbClr val="FFC800"/>
                </a:solidFill>
              </a:rPr>
              <a:t>Presupuesto 2018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6112161" y="1275879"/>
            <a:ext cx="28902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Inversión total</a:t>
            </a:r>
          </a:p>
          <a:p>
            <a:r>
              <a:rPr lang="es-E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Q4,119.23</a:t>
            </a:r>
            <a:r>
              <a:rPr lang="es-ES" sz="4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s-ES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Millones</a:t>
            </a:r>
          </a:p>
        </p:txBody>
      </p:sp>
      <p:graphicFrame>
        <p:nvGraphicFramePr>
          <p:cNvPr id="7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634645"/>
              </p:ext>
            </p:extLst>
          </p:nvPr>
        </p:nvGraphicFramePr>
        <p:xfrm>
          <a:off x="6087216" y="2697745"/>
          <a:ext cx="2790084" cy="2064754"/>
        </p:xfrm>
        <a:graphic>
          <a:graphicData uri="http://schemas.openxmlformats.org/drawingml/2006/table">
            <a:tbl>
              <a:tblPr/>
              <a:tblGrid>
                <a:gridCol w="10946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1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745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Proyectos de inversión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 proyectos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Monto por unidad ejecutora en millones Q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Dirección Genreal de Caminos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3,320.90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Fondo Social de Solidaridad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708.93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s-G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Ministerio de Desarrollo Social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89.4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GT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4,119.23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516526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9901" y="216964"/>
            <a:ext cx="952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Inversiones MICIVI Presupuesto 2018</a:t>
            </a:r>
          </a:p>
        </p:txBody>
      </p:sp>
      <p:sp>
        <p:nvSpPr>
          <p:cNvPr id="9" name="Rectángulo 2"/>
          <p:cNvSpPr/>
          <p:nvPr/>
        </p:nvSpPr>
        <p:spPr>
          <a:xfrm>
            <a:off x="-6792" y="1244372"/>
            <a:ext cx="9144000" cy="49293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92292"/>
              </p:ext>
            </p:extLst>
          </p:nvPr>
        </p:nvGraphicFramePr>
        <p:xfrm>
          <a:off x="127596" y="1437665"/>
          <a:ext cx="4759841" cy="421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9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89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46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152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4214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DISTRIBUCIÓN</a:t>
                      </a:r>
                      <a:r>
                        <a:rPr lang="es-MX" baseline="0" dirty="0"/>
                        <a:t> PRESUPUESTARIA</a:t>
                      </a:r>
                    </a:p>
                    <a:p>
                      <a:pPr algn="ctr"/>
                      <a:r>
                        <a:rPr lang="es-MX" baseline="0" dirty="0"/>
                        <a:t>MICIVI 2018</a:t>
                      </a:r>
                    </a:p>
                    <a:p>
                      <a:pPr algn="ctr"/>
                      <a:r>
                        <a:rPr lang="es-MX" sz="1400" baseline="0" dirty="0"/>
                        <a:t>(Cifras expresadas en Millones de Quetzales)</a:t>
                      </a:r>
                      <a:endParaRPr lang="es-G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5360"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Unidad Ejecutora</a:t>
                      </a:r>
                      <a:endParaRPr lang="es-G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Productos / Subproductos</a:t>
                      </a:r>
                      <a:endParaRPr lang="es-G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Cantidad</a:t>
                      </a:r>
                      <a:endParaRPr lang="es-G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b="1" dirty="0">
                          <a:solidFill>
                            <a:schemeClr val="bg1"/>
                          </a:solidFill>
                        </a:rPr>
                        <a:t>Monto</a:t>
                      </a:r>
                      <a:endParaRPr lang="es-GT" sz="12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MX" dirty="0"/>
                        <a:t>CAMINOS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Kilómetros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619.24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 3,561.36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MX" dirty="0"/>
                        <a:t>COVIAL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Kilómetros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10,828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1,135.68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MX" dirty="0"/>
                        <a:t>FSS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Tramos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19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 708.90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MX" dirty="0"/>
                        <a:t>UCEE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Escuelas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72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     531.16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414">
                <a:tc>
                  <a:txBody>
                    <a:bodyPr/>
                    <a:lstStyle/>
                    <a:p>
                      <a:r>
                        <a:rPr lang="es-MX" dirty="0"/>
                        <a:t>FOPAVI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Familias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16,978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     555.70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0661">
                <a:tc gridSpan="3">
                  <a:txBody>
                    <a:bodyPr/>
                    <a:lstStyle/>
                    <a:p>
                      <a:r>
                        <a:rPr lang="es-MX" dirty="0"/>
                        <a:t>Otros </a:t>
                      </a:r>
                      <a:r>
                        <a:rPr lang="es-MX" baseline="0" dirty="0"/>
                        <a:t> como </a:t>
                      </a:r>
                      <a:r>
                        <a:rPr lang="es-MX" dirty="0"/>
                        <a:t>Aeronáutica, </a:t>
                      </a:r>
                      <a:r>
                        <a:rPr lang="es-MX" dirty="0" err="1"/>
                        <a:t>Insivumeh</a:t>
                      </a:r>
                      <a:r>
                        <a:rPr lang="es-MX" dirty="0"/>
                        <a:t>, </a:t>
                      </a:r>
                      <a:r>
                        <a:rPr lang="es-MX" dirty="0" err="1"/>
                        <a:t>Provial</a:t>
                      </a:r>
                      <a:r>
                        <a:rPr lang="es-MX" dirty="0"/>
                        <a:t>, Correos,</a:t>
                      </a:r>
                      <a:r>
                        <a:rPr lang="es-MX" baseline="0" dirty="0"/>
                        <a:t> SIT</a:t>
                      </a:r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 761.11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414">
                <a:tc gridSpan="3"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TOTAL</a:t>
                      </a:r>
                      <a:endParaRPr lang="es-GT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b="1" dirty="0"/>
                        <a:t>Q. 7,289.47</a:t>
                      </a:r>
                      <a:endParaRPr lang="es-G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8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8012542"/>
              </p:ext>
            </p:extLst>
          </p:nvPr>
        </p:nvGraphicFramePr>
        <p:xfrm>
          <a:off x="3325664" y="1352966"/>
          <a:ext cx="7466383" cy="4736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Marcador de contenido 2"/>
          <p:cNvSpPr txBox="1">
            <a:spLocks/>
          </p:cNvSpPr>
          <p:nvPr/>
        </p:nvSpPr>
        <p:spPr>
          <a:xfrm>
            <a:off x="5159572" y="6269424"/>
            <a:ext cx="3977636" cy="445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i="1" dirty="0">
                <a:solidFill>
                  <a:schemeClr val="tx1"/>
                </a:solidFill>
              </a:rPr>
              <a:t>Fuente: Proyecto de Presupuesto 2018</a:t>
            </a:r>
          </a:p>
        </p:txBody>
      </p:sp>
    </p:spTree>
    <p:extLst>
      <p:ext uri="{BB962C8B-B14F-4D97-AF65-F5344CB8AC3E}">
        <p14:creationId xmlns:p14="http://schemas.microsoft.com/office/powerpoint/2010/main" val="4273664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9901" y="216964"/>
            <a:ext cx="952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Inversiones MICIVI Presupuesto 2016 - 2018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601258"/>
              </p:ext>
            </p:extLst>
          </p:nvPr>
        </p:nvGraphicFramePr>
        <p:xfrm>
          <a:off x="606056" y="1437665"/>
          <a:ext cx="8111163" cy="4442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2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26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96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459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9159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/>
                        <a:t>DISTRIBUCIÓN</a:t>
                      </a:r>
                      <a:r>
                        <a:rPr lang="es-MX" baseline="0" dirty="0"/>
                        <a:t> PRESUPUESTARIA</a:t>
                      </a:r>
                    </a:p>
                    <a:p>
                      <a:pPr algn="ctr"/>
                      <a:r>
                        <a:rPr lang="es-MX" baseline="0" dirty="0"/>
                        <a:t>MICIVI  2016 - 2018</a:t>
                      </a:r>
                    </a:p>
                    <a:p>
                      <a:pPr algn="ctr"/>
                      <a:r>
                        <a:rPr lang="es-MX" sz="1400" baseline="0" dirty="0"/>
                        <a:t>(Cifras expresadas en Millones de Quetzales)</a:t>
                      </a:r>
                      <a:endParaRPr lang="es-GT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634"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Unidad Ejecutora</a:t>
                      </a:r>
                      <a:endParaRPr lang="es-GT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2016</a:t>
                      </a:r>
                      <a:endParaRPr lang="es-GT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2017</a:t>
                      </a:r>
                      <a:endParaRPr lang="es-GT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800" b="1" dirty="0">
                          <a:solidFill>
                            <a:schemeClr val="bg1"/>
                          </a:solidFill>
                        </a:rPr>
                        <a:t>2018</a:t>
                      </a:r>
                      <a:endParaRPr lang="es-GT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MX" dirty="0"/>
                        <a:t>CAMINOS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/>
                        <a:t>Q. 1,707.58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/>
                        <a:t>Q. 1,913.31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3,561.36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MX" dirty="0"/>
                        <a:t>COVIAL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797.27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   960.40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1,135.68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MX" dirty="0"/>
                        <a:t>FSS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389.13</a:t>
                      </a:r>
                      <a:r>
                        <a:rPr lang="es-MX" dirty="0"/>
                        <a:t>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484.94</a:t>
                      </a:r>
                      <a:r>
                        <a:rPr lang="es-MX" dirty="0"/>
                        <a:t>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 708.90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MX" dirty="0"/>
                        <a:t>UCEE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</a:t>
                      </a:r>
                      <a:r>
                        <a:rPr lang="es-MX" baseline="0" dirty="0"/>
                        <a:t>     26.50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149.29</a:t>
                      </a:r>
                      <a:r>
                        <a:rPr lang="es-MX" dirty="0"/>
                        <a:t>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    531.16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MX" dirty="0"/>
                        <a:t>FOPAVI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  250.00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 </a:t>
                      </a:r>
                      <a:r>
                        <a:rPr lang="es-MX" baseline="0" dirty="0"/>
                        <a:t>  154.69</a:t>
                      </a:r>
                      <a:r>
                        <a:rPr lang="es-MX" dirty="0"/>
                        <a:t> 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Q.     555.70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r>
                        <a:rPr lang="es-GT" dirty="0"/>
                        <a:t>Otros como DGAC, </a:t>
                      </a:r>
                      <a:r>
                        <a:rPr lang="es-GT" dirty="0" err="1"/>
                        <a:t>Provial</a:t>
                      </a:r>
                      <a:r>
                        <a:rPr lang="es-GT" dirty="0"/>
                        <a:t>, Correos,</a:t>
                      </a:r>
                      <a:r>
                        <a:rPr lang="es-GT" baseline="0" dirty="0"/>
                        <a:t> SIT, </a:t>
                      </a:r>
                      <a:r>
                        <a:rPr lang="es-GT" baseline="0" dirty="0" err="1"/>
                        <a:t>Uncosu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/>
                        <a:t>Q.  </a:t>
                      </a:r>
                      <a:r>
                        <a:rPr lang="es-GT" baseline="0" dirty="0"/>
                        <a:t> 458.92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/>
                        <a:t>Q.</a:t>
                      </a:r>
                      <a:r>
                        <a:rPr lang="es-GT" baseline="0" dirty="0"/>
                        <a:t>    435.50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/>
                        <a:t>Q.</a:t>
                      </a:r>
                      <a:r>
                        <a:rPr lang="es-MX" baseline="0" dirty="0"/>
                        <a:t>     761.11</a:t>
                      </a:r>
                      <a:endParaRPr lang="es-GT" dirty="0"/>
                    </a:p>
                    <a:p>
                      <a:pPr algn="ctr"/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3925"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TOTAL</a:t>
                      </a:r>
                      <a:endParaRPr lang="es-G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GT" b="1" i="1" dirty="0"/>
                        <a:t>Q.  3,629.40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b="1" i="1" dirty="0"/>
                        <a:t>Q.  4,098.14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i="1" dirty="0"/>
                        <a:t>Q. 7,289.47</a:t>
                      </a:r>
                      <a:endParaRPr lang="es-GT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2" name="Marcador de contenido 2"/>
          <p:cNvSpPr txBox="1">
            <a:spLocks/>
          </p:cNvSpPr>
          <p:nvPr/>
        </p:nvSpPr>
        <p:spPr>
          <a:xfrm>
            <a:off x="4962248" y="6269424"/>
            <a:ext cx="4174960" cy="44549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sz="1800" b="1" i="1" dirty="0">
                <a:solidFill>
                  <a:schemeClr val="tx1"/>
                </a:solidFill>
              </a:rPr>
              <a:t>Fuente:</a:t>
            </a:r>
            <a:r>
              <a:rPr lang="es-ES" sz="1800" i="1" dirty="0">
                <a:solidFill>
                  <a:schemeClr val="tx1"/>
                </a:solidFill>
              </a:rPr>
              <a:t> Proyectos de Presupuesto  2016, 2017 y 2018</a:t>
            </a:r>
          </a:p>
        </p:txBody>
      </p:sp>
    </p:spTree>
    <p:extLst>
      <p:ext uri="{BB962C8B-B14F-4D97-AF65-F5344CB8AC3E}">
        <p14:creationId xmlns:p14="http://schemas.microsoft.com/office/powerpoint/2010/main" val="2350654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873224295"/>
              </p:ext>
            </p:extLst>
          </p:nvPr>
        </p:nvGraphicFramePr>
        <p:xfrm>
          <a:off x="107504" y="260648"/>
          <a:ext cx="4608512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225313099"/>
              </p:ext>
            </p:extLst>
          </p:nvPr>
        </p:nvGraphicFramePr>
        <p:xfrm>
          <a:off x="107504" y="1124744"/>
          <a:ext cx="806489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53390135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99901" y="216964"/>
            <a:ext cx="9524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Inversiones en Infraestructura Vial en el 2018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698667" y="5888520"/>
            <a:ext cx="774666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s-E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Conclusión: 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 los 6, 312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kms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que deben sustituirse por nuevo asfalto o mantenimiento en 2018, solo se están programando 619.24 </a:t>
            </a:r>
            <a:r>
              <a:rPr lang="es-ES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kms</a:t>
            </a:r>
            <a:r>
              <a:rPr lang="es-ES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08280"/>
              </p:ext>
            </p:extLst>
          </p:nvPr>
        </p:nvGraphicFramePr>
        <p:xfrm>
          <a:off x="519456" y="1041996"/>
          <a:ext cx="8105088" cy="48775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980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89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9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82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9357">
                <a:tc gridSpan="4">
                  <a:txBody>
                    <a:bodyPr/>
                    <a:lstStyle/>
                    <a:p>
                      <a:pPr algn="ctr"/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 INVERSIÓN</a:t>
                      </a:r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 2018</a:t>
                      </a:r>
                    </a:p>
                    <a:p>
                      <a:pPr algn="ctr"/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DIRECCIÓN GENERAL DE CAMINOS</a:t>
                      </a:r>
                    </a:p>
                    <a:p>
                      <a:pPr algn="ctr"/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(Cifras en Millones de Quetzales)</a:t>
                      </a:r>
                      <a:endParaRPr lang="es-GT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9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Proyectos</a:t>
                      </a:r>
                      <a:r>
                        <a:rPr lang="es-MX" baseline="0" dirty="0">
                          <a:solidFill>
                            <a:schemeClr val="bg1"/>
                          </a:solidFill>
                        </a:rPr>
                        <a:t> por período de contratación</a:t>
                      </a:r>
                      <a:endParaRPr lang="es-GT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No.</a:t>
                      </a:r>
                      <a:endParaRPr lang="es-G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G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>
                          <a:solidFill>
                            <a:schemeClr val="bg1"/>
                          </a:solidFill>
                        </a:rPr>
                        <a:t>Kms</a:t>
                      </a:r>
                      <a:endParaRPr lang="es-G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GT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B6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>
                          <a:solidFill>
                            <a:schemeClr val="bg1"/>
                          </a:solidFill>
                        </a:rPr>
                        <a:t>Monto</a:t>
                      </a:r>
                      <a:endParaRPr lang="es-GT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s-GT" dirty="0"/>
                    </a:p>
                  </a:txBody>
                  <a:tcPr>
                    <a:solidFill>
                      <a:srgbClr val="2B6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551">
                <a:tc>
                  <a:txBody>
                    <a:bodyPr/>
                    <a:lstStyle/>
                    <a:p>
                      <a:r>
                        <a:rPr lang="es-MX" dirty="0"/>
                        <a:t>Proyectos adjudicados antes de 2016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121.01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636.11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276">
                <a:tc rowSpan="2">
                  <a:txBody>
                    <a:bodyPr/>
                    <a:lstStyle/>
                    <a:p>
                      <a:r>
                        <a:rPr lang="es-MX" dirty="0"/>
                        <a:t>Proyectos adjudicados           2016 </a:t>
                      </a:r>
                    </a:p>
                    <a:p>
                      <a:r>
                        <a:rPr lang="es-MX" dirty="0"/>
                        <a:t>                                                   2017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8</a:t>
                      </a:r>
                      <a:endParaRPr lang="es-G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170.02</a:t>
                      </a:r>
                      <a:endParaRPr lang="es-GT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MX" dirty="0"/>
                        <a:t>927.65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276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GT" dirty="0"/>
                        <a:t>14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795">
                <a:tc>
                  <a:txBody>
                    <a:bodyPr/>
                    <a:lstStyle/>
                    <a:p>
                      <a:r>
                        <a:rPr lang="es-MX" dirty="0"/>
                        <a:t>Proyectos en </a:t>
                      </a:r>
                      <a:r>
                        <a:rPr lang="es-MX" dirty="0" err="1"/>
                        <a:t>Guatecompras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13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142.91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765.42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795">
                <a:tc>
                  <a:txBody>
                    <a:bodyPr/>
                    <a:lstStyle/>
                    <a:p>
                      <a:r>
                        <a:rPr lang="es-MX" dirty="0"/>
                        <a:t>Proyectos</a:t>
                      </a:r>
                      <a:r>
                        <a:rPr lang="es-MX" baseline="0" dirty="0"/>
                        <a:t> 2018 (inicia licitación 3. Cuatrimestre 2017 mayoría)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35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185.30</a:t>
                      </a:r>
                      <a:endParaRPr lang="es-G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991.80</a:t>
                      </a:r>
                      <a:endParaRPr lang="es-GT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795">
                <a:tc>
                  <a:txBody>
                    <a:bodyPr/>
                    <a:lstStyle/>
                    <a:p>
                      <a:r>
                        <a:rPr lang="es-MX" b="1" dirty="0"/>
                        <a:t>TOTALES</a:t>
                      </a:r>
                      <a:endParaRPr lang="es-G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84</a:t>
                      </a:r>
                      <a:endParaRPr lang="es-G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619.24</a:t>
                      </a:r>
                      <a:endParaRPr lang="es-GT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b="1" dirty="0"/>
                        <a:t>3,320.98</a:t>
                      </a:r>
                      <a:endParaRPr lang="es-GT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13028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685800" y="2113006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3317621"/>
            <a:ext cx="7315200" cy="9258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4573219"/>
            <a:ext cx="7315200" cy="925801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548640" y="291496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2321517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80646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350261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Economía y Prosperidad</a:t>
            </a:r>
          </a:p>
        </p:txBody>
      </p:sp>
    </p:spTree>
    <p:extLst>
      <p:ext uri="{BB962C8B-B14F-4D97-AF65-F5344CB8AC3E}">
        <p14:creationId xmlns:p14="http://schemas.microsoft.com/office/powerpoint/2010/main" val="8716397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5" name="Rectángulo 64"/>
          <p:cNvSpPr/>
          <p:nvPr/>
        </p:nvSpPr>
        <p:spPr>
          <a:xfrm>
            <a:off x="8202733" y="1499873"/>
            <a:ext cx="549551" cy="4392823"/>
          </a:xfrm>
          <a:prstGeom prst="rect">
            <a:avLst/>
          </a:prstGeom>
          <a:solidFill>
            <a:schemeClr val="bg1"/>
          </a:solidFill>
          <a:ln w="28575">
            <a:solidFill>
              <a:srgbClr val="007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3" name="Rectángulo 62"/>
          <p:cNvSpPr/>
          <p:nvPr/>
        </p:nvSpPr>
        <p:spPr>
          <a:xfrm>
            <a:off x="688730" y="6018063"/>
            <a:ext cx="7360396" cy="525350"/>
          </a:xfrm>
          <a:prstGeom prst="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0" name="Rectángulo 49"/>
          <p:cNvSpPr/>
          <p:nvPr/>
        </p:nvSpPr>
        <p:spPr>
          <a:xfrm>
            <a:off x="704088" y="3623012"/>
            <a:ext cx="1776866" cy="12090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1" name="Rectángulo 50"/>
          <p:cNvSpPr/>
          <p:nvPr/>
        </p:nvSpPr>
        <p:spPr>
          <a:xfrm>
            <a:off x="2556037" y="3623012"/>
            <a:ext cx="1776866" cy="12090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2" name="Rectángulo 51"/>
          <p:cNvSpPr/>
          <p:nvPr/>
        </p:nvSpPr>
        <p:spPr>
          <a:xfrm>
            <a:off x="4425052" y="3632553"/>
            <a:ext cx="1776866" cy="12090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3" name="Rectángulo 52"/>
          <p:cNvSpPr/>
          <p:nvPr/>
        </p:nvSpPr>
        <p:spPr>
          <a:xfrm>
            <a:off x="6272260" y="3632553"/>
            <a:ext cx="1776866" cy="120904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9" name="Rectángulo redondeado 58"/>
          <p:cNvSpPr/>
          <p:nvPr/>
        </p:nvSpPr>
        <p:spPr>
          <a:xfrm>
            <a:off x="2575189" y="4942694"/>
            <a:ext cx="1735055" cy="964734"/>
          </a:xfrm>
          <a:prstGeom prst="round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0" name="Rectángulo redondeado 59"/>
          <p:cNvSpPr/>
          <p:nvPr/>
        </p:nvSpPr>
        <p:spPr>
          <a:xfrm>
            <a:off x="4445957" y="4917550"/>
            <a:ext cx="1735055" cy="964734"/>
          </a:xfrm>
          <a:prstGeom prst="round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61" name="Rectángulo redondeado 60"/>
          <p:cNvSpPr/>
          <p:nvPr/>
        </p:nvSpPr>
        <p:spPr>
          <a:xfrm>
            <a:off x="6302034" y="4917550"/>
            <a:ext cx="1735055" cy="964734"/>
          </a:xfrm>
          <a:prstGeom prst="round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33" name="CuadroTexto 32"/>
          <p:cNvSpPr txBox="1"/>
          <p:nvPr/>
        </p:nvSpPr>
        <p:spPr>
          <a:xfrm>
            <a:off x="688730" y="-17635"/>
            <a:ext cx="8409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600" b="1" dirty="0">
                <a:solidFill>
                  <a:srgbClr val="1F497D"/>
                </a:solidFill>
              </a:rPr>
              <a:t>Sistema de Seguridad y Justicia</a:t>
            </a:r>
          </a:p>
          <a:p>
            <a:r>
              <a:rPr lang="es-ES_tradnl" sz="2000" dirty="0">
                <a:solidFill>
                  <a:srgbClr val="1F497D"/>
                </a:solidFill>
              </a:rPr>
              <a:t>Modelo de Gestión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704088" y="1049507"/>
            <a:ext cx="7345038" cy="409849"/>
          </a:xfrm>
          <a:prstGeom prst="rect">
            <a:avLst/>
          </a:prstGeom>
          <a:solidFill>
            <a:srgbClr val="01A1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2953512" y="1090024"/>
            <a:ext cx="291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>
                <a:solidFill>
                  <a:schemeClr val="bg1"/>
                </a:solidFill>
              </a:rPr>
              <a:t>Resultados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688730" y="1507932"/>
            <a:ext cx="1792224" cy="950976"/>
          </a:xfrm>
          <a:prstGeom prst="rect">
            <a:avLst/>
          </a:prstGeom>
          <a:solidFill>
            <a:srgbClr val="01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5" name="CuadroTexto 34"/>
          <p:cNvSpPr txBox="1"/>
          <p:nvPr/>
        </p:nvSpPr>
        <p:spPr>
          <a:xfrm>
            <a:off x="941832" y="1721810"/>
            <a:ext cx="146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Reducción de </a:t>
            </a:r>
            <a:r>
              <a:rPr lang="es-ES_tradnl" sz="1400" b="1">
                <a:solidFill>
                  <a:schemeClr val="bg1"/>
                </a:solidFill>
              </a:rPr>
              <a:t>la Victimización</a:t>
            </a:r>
            <a:endParaRPr lang="es-ES_tradnl" sz="1400" b="1" dirty="0">
              <a:solidFill>
                <a:schemeClr val="bg1"/>
              </a:solidFill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2556037" y="1500598"/>
            <a:ext cx="1792224" cy="950976"/>
          </a:xfrm>
          <a:prstGeom prst="rect">
            <a:avLst/>
          </a:prstGeom>
          <a:solidFill>
            <a:srgbClr val="01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6" name="CuadroTexto 35"/>
          <p:cNvSpPr txBox="1"/>
          <p:nvPr/>
        </p:nvSpPr>
        <p:spPr>
          <a:xfrm>
            <a:off x="2627986" y="1714476"/>
            <a:ext cx="146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Reducción de la Impunidad</a:t>
            </a:r>
          </a:p>
        </p:txBody>
      </p:sp>
      <p:sp>
        <p:nvSpPr>
          <p:cNvPr id="40" name="Rectángulo 39"/>
          <p:cNvSpPr/>
          <p:nvPr/>
        </p:nvSpPr>
        <p:spPr>
          <a:xfrm>
            <a:off x="4409694" y="1500598"/>
            <a:ext cx="1792224" cy="950976"/>
          </a:xfrm>
          <a:prstGeom prst="rect">
            <a:avLst/>
          </a:prstGeom>
          <a:solidFill>
            <a:srgbClr val="01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7" name="CuadroTexto 36"/>
          <p:cNvSpPr txBox="1"/>
          <p:nvPr/>
        </p:nvSpPr>
        <p:spPr>
          <a:xfrm>
            <a:off x="4526588" y="1714476"/>
            <a:ext cx="1467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Aumento de la</a:t>
            </a:r>
          </a:p>
          <a:p>
            <a:r>
              <a:rPr lang="es-ES_tradnl" sz="1400" b="1" dirty="0">
                <a:solidFill>
                  <a:schemeClr val="bg1"/>
                </a:solidFill>
              </a:rPr>
              <a:t>reparación</a:t>
            </a:r>
          </a:p>
        </p:txBody>
      </p:sp>
      <p:sp>
        <p:nvSpPr>
          <p:cNvPr id="41" name="Rectángulo 40"/>
          <p:cNvSpPr/>
          <p:nvPr/>
        </p:nvSpPr>
        <p:spPr>
          <a:xfrm>
            <a:off x="6260104" y="1499873"/>
            <a:ext cx="1792224" cy="950976"/>
          </a:xfrm>
          <a:prstGeom prst="rect">
            <a:avLst/>
          </a:prstGeom>
          <a:solidFill>
            <a:srgbClr val="0173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38" name="CuadroTexto 37"/>
          <p:cNvSpPr txBox="1"/>
          <p:nvPr/>
        </p:nvSpPr>
        <p:spPr>
          <a:xfrm>
            <a:off x="6318812" y="1701512"/>
            <a:ext cx="166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400" b="1" dirty="0">
                <a:solidFill>
                  <a:schemeClr val="bg1"/>
                </a:solidFill>
              </a:rPr>
              <a:t>Aumento de la</a:t>
            </a:r>
          </a:p>
          <a:p>
            <a:r>
              <a:rPr lang="es-ES_tradnl" sz="1400" b="1" dirty="0">
                <a:solidFill>
                  <a:schemeClr val="bg1"/>
                </a:solidFill>
              </a:rPr>
              <a:t>reinserción social</a:t>
            </a:r>
          </a:p>
        </p:txBody>
      </p:sp>
      <p:sp>
        <p:nvSpPr>
          <p:cNvPr id="43" name="Rectángulo 42"/>
          <p:cNvSpPr/>
          <p:nvPr/>
        </p:nvSpPr>
        <p:spPr>
          <a:xfrm>
            <a:off x="704088" y="2521662"/>
            <a:ext cx="7345038" cy="367313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2" name="CuadroTexto 41"/>
          <p:cNvSpPr txBox="1"/>
          <p:nvPr/>
        </p:nvSpPr>
        <p:spPr>
          <a:xfrm>
            <a:off x="2226365" y="2536042"/>
            <a:ext cx="50036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>
                <a:solidFill>
                  <a:srgbClr val="01736B"/>
                </a:solidFill>
              </a:rPr>
              <a:t>PRODUCTOS: </a:t>
            </a:r>
            <a:r>
              <a:rPr lang="es-ES_tradnl" sz="1600" dirty="0">
                <a:solidFill>
                  <a:srgbClr val="01736B"/>
                </a:solidFill>
              </a:rPr>
              <a:t>aprehensiones, acusaciones, sentencias</a:t>
            </a:r>
            <a:r>
              <a:rPr lang="is-IS" sz="1600" dirty="0">
                <a:solidFill>
                  <a:srgbClr val="01736B"/>
                </a:solidFill>
              </a:rPr>
              <a:t>…</a:t>
            </a:r>
            <a:endParaRPr lang="es-ES_tradnl" sz="1600" dirty="0">
              <a:solidFill>
                <a:srgbClr val="01736B"/>
              </a:solidFill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704088" y="3146754"/>
            <a:ext cx="7345038" cy="409849"/>
          </a:xfrm>
          <a:prstGeom prst="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45" name="CuadroTexto 44"/>
          <p:cNvSpPr txBox="1"/>
          <p:nvPr/>
        </p:nvSpPr>
        <p:spPr>
          <a:xfrm>
            <a:off x="2953512" y="3187271"/>
            <a:ext cx="2912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</a:rPr>
              <a:t>Procesos</a:t>
            </a:r>
          </a:p>
        </p:txBody>
      </p:sp>
      <p:sp>
        <p:nvSpPr>
          <p:cNvPr id="46" name="CuadroTexto 45"/>
          <p:cNvSpPr txBox="1"/>
          <p:nvPr/>
        </p:nvSpPr>
        <p:spPr>
          <a:xfrm>
            <a:off x="732982" y="3750480"/>
            <a:ext cx="17309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rgbClr val="0070A2"/>
                </a:solidFill>
              </a:rPr>
              <a:t>Prevención de la violencia y el delito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2665060" y="3750481"/>
            <a:ext cx="1560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>
                <a:solidFill>
                  <a:srgbClr val="0070A2"/>
                </a:solidFill>
              </a:rPr>
              <a:t>Investigación criminal</a:t>
            </a:r>
            <a:endParaRPr lang="es-ES_tradnl" sz="1400" b="1" dirty="0">
              <a:solidFill>
                <a:srgbClr val="0070A2"/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4466863" y="3750481"/>
            <a:ext cx="16204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rgbClr val="0070A2"/>
                </a:solidFill>
              </a:rPr>
              <a:t>Persecución penal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rgbClr val="0070A2"/>
                </a:solidFill>
              </a:rPr>
              <a:t>Persecución Judicial</a:t>
            </a:r>
          </a:p>
        </p:txBody>
      </p:sp>
      <p:sp>
        <p:nvSpPr>
          <p:cNvPr id="49" name="CuadroTexto 48"/>
          <p:cNvSpPr txBox="1"/>
          <p:nvPr/>
        </p:nvSpPr>
        <p:spPr>
          <a:xfrm>
            <a:off x="6318359" y="3741665"/>
            <a:ext cx="16936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rgbClr val="0070A2"/>
                </a:solidFill>
              </a:rPr>
              <a:t>Ejecución de sentencia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rgbClr val="0070A2"/>
                </a:solidFill>
              </a:rPr>
              <a:t>Rehabilitación</a:t>
            </a:r>
          </a:p>
        </p:txBody>
      </p:sp>
      <p:sp>
        <p:nvSpPr>
          <p:cNvPr id="54" name="Rectángulo redondeado 53"/>
          <p:cNvSpPr/>
          <p:nvPr/>
        </p:nvSpPr>
        <p:spPr>
          <a:xfrm>
            <a:off x="694959" y="4942694"/>
            <a:ext cx="1735055" cy="964734"/>
          </a:xfrm>
          <a:prstGeom prst="roundRect">
            <a:avLst/>
          </a:prstGeom>
          <a:solidFill>
            <a:srgbClr val="0070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5" name="CuadroTexto 54"/>
          <p:cNvSpPr txBox="1"/>
          <p:nvPr/>
        </p:nvSpPr>
        <p:spPr>
          <a:xfrm>
            <a:off x="991443" y="5188093"/>
            <a:ext cx="1142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>
                <a:solidFill>
                  <a:schemeClr val="bg1"/>
                </a:solidFill>
              </a:rPr>
              <a:t>MINGOB</a:t>
            </a:r>
          </a:p>
        </p:txBody>
      </p:sp>
      <p:sp>
        <p:nvSpPr>
          <p:cNvPr id="56" name="CuadroTexto 55"/>
          <p:cNvSpPr txBox="1"/>
          <p:nvPr/>
        </p:nvSpPr>
        <p:spPr>
          <a:xfrm>
            <a:off x="2873427" y="5055729"/>
            <a:ext cx="1142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</a:rPr>
              <a:t>MINGOB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</a:rPr>
              <a:t>MP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</a:rPr>
              <a:t>OJ</a:t>
            </a:r>
          </a:p>
        </p:txBody>
      </p:sp>
      <p:sp>
        <p:nvSpPr>
          <p:cNvPr id="57" name="CuadroTexto 56"/>
          <p:cNvSpPr txBox="1"/>
          <p:nvPr/>
        </p:nvSpPr>
        <p:spPr>
          <a:xfrm>
            <a:off x="4689351" y="4877033"/>
            <a:ext cx="1142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OJ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IDPP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MINGOB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MP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INACIF</a:t>
            </a:r>
          </a:p>
        </p:txBody>
      </p:sp>
      <p:sp>
        <p:nvSpPr>
          <p:cNvPr id="58" name="CuadroTexto 57"/>
          <p:cNvSpPr txBox="1"/>
          <p:nvPr/>
        </p:nvSpPr>
        <p:spPr>
          <a:xfrm>
            <a:off x="6589650" y="4999017"/>
            <a:ext cx="11420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chemeClr val="bg1"/>
                </a:solidFill>
              </a:rPr>
              <a:t>OJ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</a:rPr>
              <a:t>IDPP</a:t>
            </a:r>
          </a:p>
          <a:p>
            <a:pPr algn="ctr"/>
            <a:r>
              <a:rPr lang="es-ES_tradnl" sz="1400" dirty="0">
                <a:solidFill>
                  <a:schemeClr val="bg1"/>
                </a:solidFill>
              </a:rPr>
              <a:t>MINGOB</a:t>
            </a:r>
          </a:p>
        </p:txBody>
      </p:sp>
      <p:sp>
        <p:nvSpPr>
          <p:cNvPr id="62" name="CuadroTexto 61"/>
          <p:cNvSpPr txBox="1"/>
          <p:nvPr/>
        </p:nvSpPr>
        <p:spPr>
          <a:xfrm>
            <a:off x="1833084" y="6044589"/>
            <a:ext cx="46470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Consejo Nacional de Seguridad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Comisión Coordinadora del Sector Justicia</a:t>
            </a:r>
          </a:p>
        </p:txBody>
      </p:sp>
      <p:sp>
        <p:nvSpPr>
          <p:cNvPr id="64" name="CuadroTexto 63"/>
          <p:cNvSpPr txBox="1"/>
          <p:nvPr/>
        </p:nvSpPr>
        <p:spPr>
          <a:xfrm rot="16200000">
            <a:off x="6148644" y="3432220"/>
            <a:ext cx="46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>
                <a:solidFill>
                  <a:srgbClr val="0070A2"/>
                </a:solidFill>
              </a:rPr>
              <a:t>Ofensores rehabilitados/ reinsertados, víctimas satisfechas</a:t>
            </a:r>
            <a:r>
              <a:rPr lang="es-ES_tradnl" sz="1400">
                <a:solidFill>
                  <a:srgbClr val="0070A2"/>
                </a:solidFill>
              </a:rPr>
              <a:t>, </a:t>
            </a:r>
          </a:p>
          <a:p>
            <a:pPr algn="ctr"/>
            <a:r>
              <a:rPr lang="es-ES_tradnl" sz="1400" dirty="0">
                <a:solidFill>
                  <a:srgbClr val="0070A2"/>
                </a:solidFill>
              </a:rPr>
              <a:t>público satisfecho</a:t>
            </a:r>
          </a:p>
        </p:txBody>
      </p:sp>
    </p:spTree>
    <p:extLst>
      <p:ext uri="{BB962C8B-B14F-4D97-AF65-F5344CB8AC3E}">
        <p14:creationId xmlns:p14="http://schemas.microsoft.com/office/powerpoint/2010/main" val="32187838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5180" y="0"/>
            <a:ext cx="7078846" cy="893627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Se garantiza el fortalecimiento al sector justicia, con consistencia e integralidad 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5125662"/>
              </p:ext>
            </p:extLst>
          </p:nvPr>
        </p:nvGraphicFramePr>
        <p:xfrm>
          <a:off x="1" y="1080806"/>
          <a:ext cx="9019062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891105"/>
              </p:ext>
            </p:extLst>
          </p:nvPr>
        </p:nvGraphicFramePr>
        <p:xfrm>
          <a:off x="1" y="4374068"/>
          <a:ext cx="9066096" cy="2320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Elipse 2"/>
          <p:cNvSpPr/>
          <p:nvPr/>
        </p:nvSpPr>
        <p:spPr>
          <a:xfrm>
            <a:off x="3833395" y="4844399"/>
            <a:ext cx="1387548" cy="11287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434364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685800" y="1320308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/>
          <p:cNvSpPr/>
          <p:nvPr/>
        </p:nvSpPr>
        <p:spPr>
          <a:xfrm>
            <a:off x="685800" y="2524923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/>
          <p:cNvSpPr/>
          <p:nvPr/>
        </p:nvSpPr>
        <p:spPr>
          <a:xfrm>
            <a:off x="685800" y="3780521"/>
            <a:ext cx="7315200" cy="9258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5" name="CuadroTexto 4"/>
          <p:cNvSpPr txBox="1"/>
          <p:nvPr/>
        </p:nvSpPr>
        <p:spPr>
          <a:xfrm>
            <a:off x="685800" y="171228"/>
            <a:ext cx="716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3200" b="1" dirty="0">
                <a:solidFill>
                  <a:srgbClr val="1F497D"/>
                </a:solidFill>
              </a:rPr>
              <a:t>Ejes de Enfoque del Presupuesto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5250" y="103139"/>
            <a:ext cx="1428749" cy="89296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85800" y="152881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Desarrollo Humano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584662" y="4013771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Seguridad y Justicia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685800" y="2709913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tx2"/>
                </a:solidFill>
              </a:rPr>
              <a:t>Economía y Prosperidad</a:t>
            </a:r>
          </a:p>
        </p:txBody>
      </p:sp>
      <p:sp>
        <p:nvSpPr>
          <p:cNvPr id="2" name="Más 1"/>
          <p:cNvSpPr/>
          <p:nvPr/>
        </p:nvSpPr>
        <p:spPr>
          <a:xfrm>
            <a:off x="3680530" y="4879674"/>
            <a:ext cx="799603" cy="764287"/>
          </a:xfrm>
          <a:prstGeom prst="mathPlus">
            <a:avLst/>
          </a:prstGeom>
          <a:solidFill>
            <a:srgbClr val="2B6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685800" y="5843851"/>
            <a:ext cx="7315200" cy="626209"/>
          </a:xfrm>
          <a:prstGeom prst="rect">
            <a:avLst/>
          </a:prstGeom>
          <a:solidFill>
            <a:srgbClr val="2B61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7" name="CuadroTexto 16"/>
          <p:cNvSpPr txBox="1"/>
          <p:nvPr/>
        </p:nvSpPr>
        <p:spPr>
          <a:xfrm>
            <a:off x="548640" y="5795249"/>
            <a:ext cx="731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chemeClr val="bg1"/>
                </a:solidFill>
              </a:rPr>
              <a:t>Objetivos Estratégicos y de Reforma</a:t>
            </a:r>
          </a:p>
        </p:txBody>
      </p:sp>
    </p:spTree>
    <p:extLst>
      <p:ext uri="{BB962C8B-B14F-4D97-AF65-F5344CB8AC3E}">
        <p14:creationId xmlns:p14="http://schemas.microsoft.com/office/powerpoint/2010/main" val="420203888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7" y="-128832"/>
            <a:ext cx="7931207" cy="1210146"/>
          </a:xfrm>
        </p:spPr>
        <p:txBody>
          <a:bodyPr/>
          <a:lstStyle/>
          <a:p>
            <a:r>
              <a:rPr lang="es-ES" sz="2800" dirty="0">
                <a:solidFill>
                  <a:srgbClr val="1F497D"/>
                </a:solidFill>
              </a:rPr>
              <a:t>Objetivos estratégicos y de reformas especiales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886028"/>
            <a:ext cx="4080332" cy="3563926"/>
          </a:xfrm>
        </p:spPr>
        <p:txBody>
          <a:bodyPr>
            <a:normAutofit/>
          </a:bodyPr>
          <a:lstStyle/>
          <a:p>
            <a:r>
              <a:rPr lang="es-ES" sz="2400" dirty="0"/>
              <a:t>Asignación de recursos </a:t>
            </a:r>
          </a:p>
          <a:p>
            <a:endParaRPr lang="es-ES" sz="2400" dirty="0"/>
          </a:p>
          <a:p>
            <a:r>
              <a:rPr lang="es-ES" sz="2400" dirty="0"/>
              <a:t>Agenda legislativa y normativa por aprobar</a:t>
            </a:r>
          </a:p>
          <a:p>
            <a:endParaRPr lang="es-ES" sz="2400" dirty="0"/>
          </a:p>
          <a:p>
            <a:r>
              <a:rPr lang="es-ES" sz="2400" dirty="0"/>
              <a:t>Nuevos mecanismos de gestión</a:t>
            </a:r>
          </a:p>
        </p:txBody>
      </p:sp>
      <p:sp>
        <p:nvSpPr>
          <p:cNvPr id="4" name="Flecha abajo 3"/>
          <p:cNvSpPr/>
          <p:nvPr/>
        </p:nvSpPr>
        <p:spPr>
          <a:xfrm rot="16200000">
            <a:off x="2898548" y="3162867"/>
            <a:ext cx="3998020" cy="576154"/>
          </a:xfrm>
          <a:prstGeom prst="downArrow">
            <a:avLst>
              <a:gd name="adj1" fmla="val 50000"/>
              <a:gd name="adj2" fmla="val 100000"/>
            </a:avLst>
          </a:prstGeom>
          <a:solidFill>
            <a:srgbClr val="2B61B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CuadroTexto 4"/>
          <p:cNvSpPr txBox="1"/>
          <p:nvPr/>
        </p:nvSpPr>
        <p:spPr>
          <a:xfrm>
            <a:off x="5373809" y="1926010"/>
            <a:ext cx="328072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GT" sz="2000" dirty="0"/>
              <a:t>Transformación de Sistema de protección de niñez y adolescencia</a:t>
            </a:r>
          </a:p>
          <a:p>
            <a:pPr marL="457200" indent="-457200">
              <a:buFont typeface="+mj-lt"/>
              <a:buAutoNum type="arabicPeriod"/>
            </a:pPr>
            <a:endParaRPr lang="es-GT" sz="2000" dirty="0"/>
          </a:p>
          <a:p>
            <a:pPr marL="457200" indent="-457200">
              <a:buFont typeface="+mj-lt"/>
              <a:buAutoNum type="arabicPeriod"/>
            </a:pPr>
            <a:r>
              <a:rPr lang="es-GT" sz="2000" dirty="0"/>
              <a:t>Fronteras, puertos y aduanas seguros</a:t>
            </a:r>
          </a:p>
          <a:p>
            <a:pPr marL="457200" indent="-457200">
              <a:buFont typeface="+mj-lt"/>
              <a:buAutoNum type="arabicPeriod"/>
            </a:pPr>
            <a:endParaRPr lang="es-GT" sz="2000" dirty="0"/>
          </a:p>
          <a:p>
            <a:pPr marL="457200" indent="-457200">
              <a:buFont typeface="+mj-lt"/>
              <a:buAutoNum type="arabicPeriod"/>
            </a:pPr>
            <a:r>
              <a:rPr lang="es-GT" sz="2000" dirty="0"/>
              <a:t>Sistema de prevención y atención de Emergencias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56583826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1865" y="0"/>
            <a:ext cx="7590202" cy="1007974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Transformación de Sistema de protección </a:t>
            </a:r>
            <a:br>
              <a:rPr lang="es-GT" sz="2800" dirty="0">
                <a:solidFill>
                  <a:srgbClr val="1F497D"/>
                </a:solidFill>
              </a:rPr>
            </a:br>
            <a:r>
              <a:rPr lang="es-GT" sz="2800" dirty="0">
                <a:solidFill>
                  <a:srgbClr val="1F497D"/>
                </a:solidFill>
              </a:rPr>
              <a:t>de niñez y adolescencia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4848936"/>
            <a:ext cx="9144000" cy="2014563"/>
          </a:xfrm>
        </p:spPr>
        <p:txBody>
          <a:bodyPr>
            <a:normAutofit/>
          </a:bodyPr>
          <a:lstStyle/>
          <a:p>
            <a:r>
              <a:rPr lang="es-GT" sz="2000" dirty="0"/>
              <a:t>Fortalecimiento presupuestario SBS, SOSEP, PGN, SVET, CNA</a:t>
            </a:r>
          </a:p>
          <a:p>
            <a:r>
              <a:rPr lang="es-GT" sz="2000" b="1" dirty="0"/>
              <a:t>Consensuar y unificar propuesta legislativa para la creación de institucionalidad más fuerte y unificada -2. Semestre 2017 presentación y aprobación</a:t>
            </a:r>
          </a:p>
          <a:p>
            <a:r>
              <a:rPr lang="es-GT" sz="2000" dirty="0"/>
              <a:t>Proceso de creación entidad en 2018, </a:t>
            </a:r>
            <a:r>
              <a:rPr lang="es-GT" sz="2000" u="sng" dirty="0"/>
              <a:t>transición ordenada</a:t>
            </a:r>
          </a:p>
          <a:p>
            <a:r>
              <a:rPr lang="es-GT" sz="2000" dirty="0"/>
              <a:t>Inicio entidad fortalecida y consolidadora 2019 en adelante</a:t>
            </a:r>
          </a:p>
          <a:p>
            <a:endParaRPr lang="es-GT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024909" y="1007975"/>
            <a:ext cx="383951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600" dirty="0"/>
              <a:t>Presupuestos proyectados en millones de Q</a:t>
            </a:r>
          </a:p>
        </p:txBody>
      </p:sp>
      <p:graphicFrame>
        <p:nvGraphicFramePr>
          <p:cNvPr id="6" name="1 Gráfic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412697"/>
              </p:ext>
            </p:extLst>
          </p:nvPr>
        </p:nvGraphicFramePr>
        <p:xfrm>
          <a:off x="111865" y="1007974"/>
          <a:ext cx="8574631" cy="38409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4668276" y="1057804"/>
            <a:ext cx="3657012" cy="345736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00125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43594" y="508"/>
            <a:ext cx="7143362" cy="1210146"/>
          </a:xfrm>
        </p:spPr>
        <p:txBody>
          <a:bodyPr/>
          <a:lstStyle/>
          <a:p>
            <a:r>
              <a:rPr lang="es-GT" dirty="0">
                <a:solidFill>
                  <a:srgbClr val="1F497D"/>
                </a:solidFill>
              </a:rPr>
              <a:t>Fronteras, puertos y aduanas seguros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84544" y="1301549"/>
            <a:ext cx="5738525" cy="2223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/>
              <a:t>Fortalecimiento presupuestario </a:t>
            </a:r>
          </a:p>
          <a:p>
            <a:pPr lvl="1"/>
            <a:r>
              <a:rPr lang="es-GT" sz="1800" dirty="0"/>
              <a:t>DEFENSA batallón (2018) y equipamiento protección fronteras, mar y aire (2019-21)</a:t>
            </a:r>
          </a:p>
          <a:p>
            <a:pPr lvl="1"/>
            <a:r>
              <a:rPr lang="es-ES_tradnl" sz="1800" dirty="0"/>
              <a:t>RENAP, identificación</a:t>
            </a:r>
          </a:p>
          <a:p>
            <a:pPr lvl="1"/>
            <a:r>
              <a:rPr lang="es-ES_tradnl" sz="1800" dirty="0"/>
              <a:t>CIV </a:t>
            </a:r>
            <a:r>
              <a:rPr lang="mr-IN" sz="1800" dirty="0"/>
              <a:t>–</a:t>
            </a:r>
            <a:r>
              <a:rPr lang="es-ES_tradnl" sz="1800" dirty="0"/>
              <a:t> UCE infraestructura fronteras y carreteras a cruces fronterizos, libramientos</a:t>
            </a:r>
          </a:p>
          <a:p>
            <a:pPr lvl="1"/>
            <a:r>
              <a:rPr lang="es-ES_tradnl" sz="1800" dirty="0"/>
              <a:t>MINECO gestión Unión aduanera fase implementación</a:t>
            </a:r>
          </a:p>
          <a:p>
            <a:pPr lvl="1"/>
            <a:r>
              <a:rPr lang="es-ES_tradnl" sz="1800" dirty="0"/>
              <a:t>SAT recursos propios y de préstamo para infraestructura equipamiento,  control y puestos de revisión </a:t>
            </a:r>
          </a:p>
          <a:p>
            <a:pPr lvl="1"/>
            <a:r>
              <a:rPr lang="es-ES_tradnl" sz="1800" dirty="0"/>
              <a:t>Empresas Portuarias, plan de inversión</a:t>
            </a:r>
            <a:endParaRPr lang="es-GT" sz="18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208416" y="5047359"/>
            <a:ext cx="8036541" cy="1532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" indent="0">
              <a:buFont typeface="Arial" panose="020B0604020202020204" pitchFamily="34" charset="0"/>
              <a:buNone/>
            </a:pPr>
            <a:r>
              <a:rPr lang="es-GT" sz="2400" dirty="0"/>
              <a:t>Agenda Legislativa </a:t>
            </a:r>
            <a:r>
              <a:rPr lang="mr-IN" sz="2400" dirty="0"/>
              <a:t>–</a:t>
            </a:r>
            <a:r>
              <a:rPr lang="es-GT" sz="2400" dirty="0"/>
              <a:t> Normativa</a:t>
            </a:r>
          </a:p>
          <a:p>
            <a:r>
              <a:rPr lang="es-GT" sz="1800" b="1" dirty="0"/>
              <a:t>Ley Autoridad/empresas Portuarias y su operación (SAT-MINFIN 2. sem 2017)</a:t>
            </a:r>
          </a:p>
          <a:p>
            <a:r>
              <a:rPr lang="es-GT" sz="1800" b="1" dirty="0"/>
              <a:t>Ley General contra el Contrabando</a:t>
            </a:r>
            <a:endParaRPr lang="es-GT" sz="1800" dirty="0"/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9538" y="1618601"/>
            <a:ext cx="3191469" cy="2172628"/>
          </a:xfrm>
          <a:prstGeom prst="rect">
            <a:avLst/>
          </a:prstGeom>
          <a:ln w="57150" cmpd="sng">
            <a:noFill/>
          </a:ln>
        </p:spPr>
      </p:pic>
    </p:spTree>
    <p:extLst>
      <p:ext uri="{BB962C8B-B14F-4D97-AF65-F5344CB8AC3E}">
        <p14:creationId xmlns:p14="http://schemas.microsoft.com/office/powerpoint/2010/main" val="416884530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5140" y="-127883"/>
            <a:ext cx="7431820" cy="1210146"/>
          </a:xfrm>
        </p:spPr>
        <p:txBody>
          <a:bodyPr/>
          <a:lstStyle/>
          <a:p>
            <a:r>
              <a:rPr lang="es-ES" sz="2800" dirty="0">
                <a:solidFill>
                  <a:srgbClr val="1F497D"/>
                </a:solidFill>
              </a:rPr>
              <a:t>Se necesita recursos interinstitucionales para luchar contra el contrabando entre otros flagelos</a:t>
            </a:r>
          </a:p>
        </p:txBody>
      </p:sp>
      <p:grpSp>
        <p:nvGrpSpPr>
          <p:cNvPr id="38" name="Agrupar 37"/>
          <p:cNvGrpSpPr/>
          <p:nvPr/>
        </p:nvGrpSpPr>
        <p:grpSpPr>
          <a:xfrm>
            <a:off x="535330" y="1617785"/>
            <a:ext cx="8219509" cy="4891981"/>
            <a:chOff x="-129217" y="1010403"/>
            <a:chExt cx="9103491" cy="5662461"/>
          </a:xfrm>
        </p:grpSpPr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350" y="1010403"/>
              <a:ext cx="7735179" cy="5216352"/>
            </a:xfrm>
            <a:prstGeom prst="rect">
              <a:avLst/>
            </a:prstGeom>
          </p:spPr>
        </p:pic>
        <p:sp>
          <p:nvSpPr>
            <p:cNvPr id="5" name="Rectángulo 4"/>
            <p:cNvSpPr/>
            <p:nvPr/>
          </p:nvSpPr>
          <p:spPr>
            <a:xfrm>
              <a:off x="4199434" y="5089923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3385044" y="4537641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7" name="Rectángulo 6"/>
            <p:cNvSpPr/>
            <p:nvPr/>
          </p:nvSpPr>
          <p:spPr>
            <a:xfrm>
              <a:off x="5844968" y="4549374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1796517" y="4577031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9" name="Llamada con línea 2 190"/>
            <p:cNvSpPr/>
            <p:nvPr/>
          </p:nvSpPr>
          <p:spPr>
            <a:xfrm>
              <a:off x="6429565" y="4129600"/>
              <a:ext cx="1909923" cy="386539"/>
            </a:xfrm>
            <a:prstGeom prst="borderCallout2">
              <a:avLst>
                <a:gd name="adj1" fmla="val 50853"/>
                <a:gd name="adj2" fmla="val 259"/>
                <a:gd name="adj3" fmla="val 70324"/>
                <a:gd name="adj4" fmla="val -14763"/>
                <a:gd name="adj5" fmla="val 106828"/>
                <a:gd name="adj6" fmla="val -27265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Aldea Vado Hondo, Chiquimula</a:t>
              </a:r>
            </a:p>
          </p:txBody>
        </p:sp>
        <p:sp>
          <p:nvSpPr>
            <p:cNvPr id="10" name="Llamada con línea 2 191"/>
            <p:cNvSpPr/>
            <p:nvPr/>
          </p:nvSpPr>
          <p:spPr>
            <a:xfrm>
              <a:off x="-41703" y="4844371"/>
              <a:ext cx="2288335" cy="426828"/>
            </a:xfrm>
            <a:prstGeom prst="borderCallout2">
              <a:avLst>
                <a:gd name="adj1" fmla="val -2300"/>
                <a:gd name="adj2" fmla="val 50533"/>
                <a:gd name="adj3" fmla="val -40729"/>
                <a:gd name="adj4" fmla="val 66138"/>
                <a:gd name="adj5" fmla="val -54424"/>
                <a:gd name="adj6" fmla="val 80475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Aldea La Unión, Coatepeque, Quetzaltenango</a:t>
              </a:r>
            </a:p>
          </p:txBody>
        </p:sp>
        <p:sp>
          <p:nvSpPr>
            <p:cNvPr id="11" name="Llamada con línea 2 192"/>
            <p:cNvSpPr/>
            <p:nvPr/>
          </p:nvSpPr>
          <p:spPr>
            <a:xfrm>
              <a:off x="5569902" y="5277798"/>
              <a:ext cx="1708554" cy="377081"/>
            </a:xfrm>
            <a:prstGeom prst="borderCallout2">
              <a:avLst>
                <a:gd name="adj1" fmla="val 50853"/>
                <a:gd name="adj2" fmla="val 259"/>
                <a:gd name="adj3" fmla="val -22965"/>
                <a:gd name="adj4" fmla="val -28958"/>
                <a:gd name="adj5" fmla="val -45160"/>
                <a:gd name="adj6" fmla="val -72064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Aldea </a:t>
              </a:r>
              <a:r>
                <a:rPr lang="es-GT" sz="1200" dirty="0" err="1">
                  <a:solidFill>
                    <a:schemeClr val="tx1"/>
                  </a:solidFill>
                </a:rPr>
                <a:t>Cuilapilla</a:t>
              </a:r>
              <a:r>
                <a:rPr lang="es-GT" sz="1200" dirty="0">
                  <a:solidFill>
                    <a:schemeClr val="tx1"/>
                  </a:solidFill>
                </a:rPr>
                <a:t>, Cuilapa, Santa Rosa</a:t>
              </a:r>
            </a:p>
          </p:txBody>
        </p:sp>
        <p:sp>
          <p:nvSpPr>
            <p:cNvPr id="12" name="Llamada con línea 2 193"/>
            <p:cNvSpPr/>
            <p:nvPr/>
          </p:nvSpPr>
          <p:spPr>
            <a:xfrm>
              <a:off x="253689" y="5392426"/>
              <a:ext cx="1909923" cy="342486"/>
            </a:xfrm>
            <a:prstGeom prst="borderCallout2">
              <a:avLst>
                <a:gd name="adj1" fmla="val 43615"/>
                <a:gd name="adj2" fmla="val 100808"/>
                <a:gd name="adj3" fmla="val -39093"/>
                <a:gd name="adj4" fmla="val 140470"/>
                <a:gd name="adj5" fmla="val -221692"/>
                <a:gd name="adj6" fmla="val 166667"/>
              </a:avLst>
            </a:prstGeom>
            <a:solidFill>
              <a:schemeClr val="bg1"/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Aldea Puerta Abajo, Zaragoza, Chimaltenango</a:t>
              </a:r>
            </a:p>
          </p:txBody>
        </p:sp>
        <p:sp>
          <p:nvSpPr>
            <p:cNvPr id="13" name="Elipse 12"/>
            <p:cNvSpPr/>
            <p:nvPr/>
          </p:nvSpPr>
          <p:spPr>
            <a:xfrm>
              <a:off x="3396554" y="4322869"/>
              <a:ext cx="1126623" cy="1033162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4" name="Elipse 13"/>
            <p:cNvSpPr/>
            <p:nvPr/>
          </p:nvSpPr>
          <p:spPr>
            <a:xfrm>
              <a:off x="1802432" y="2458188"/>
              <a:ext cx="4148508" cy="3504629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15" name="Rectángulo 14"/>
            <p:cNvSpPr/>
            <p:nvPr/>
          </p:nvSpPr>
          <p:spPr>
            <a:xfrm>
              <a:off x="4402391" y="4509983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6" name="Rectángulo 15"/>
            <p:cNvSpPr/>
            <p:nvPr/>
          </p:nvSpPr>
          <p:spPr>
            <a:xfrm>
              <a:off x="3668154" y="5329176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17" name="Llamada con línea 2 16"/>
            <p:cNvSpPr/>
            <p:nvPr/>
          </p:nvSpPr>
          <p:spPr>
            <a:xfrm>
              <a:off x="6836741" y="3263982"/>
              <a:ext cx="1909923" cy="348950"/>
            </a:xfrm>
            <a:prstGeom prst="borderCallout2">
              <a:avLst>
                <a:gd name="adj1" fmla="val 50853"/>
                <a:gd name="adj2" fmla="val 259"/>
                <a:gd name="adj3" fmla="val 165319"/>
                <a:gd name="adj4" fmla="val -73310"/>
                <a:gd name="adj5" fmla="val 353245"/>
                <a:gd name="adj6" fmla="val -123826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San Antonio la Paz, El Progreso</a:t>
              </a:r>
            </a:p>
          </p:txBody>
        </p:sp>
        <p:sp>
          <p:nvSpPr>
            <p:cNvPr id="18" name="Llamada con línea 2 17"/>
            <p:cNvSpPr/>
            <p:nvPr/>
          </p:nvSpPr>
          <p:spPr>
            <a:xfrm>
              <a:off x="493961" y="5920996"/>
              <a:ext cx="1909923" cy="352880"/>
            </a:xfrm>
            <a:prstGeom prst="borderCallout2">
              <a:avLst>
                <a:gd name="adj1" fmla="val 43615"/>
                <a:gd name="adj2" fmla="val 100808"/>
                <a:gd name="adj3" fmla="val -39093"/>
                <a:gd name="adj4" fmla="val 140470"/>
                <a:gd name="adj5" fmla="val -147710"/>
                <a:gd name="adj6" fmla="val 170258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Carretera a Taxisco, Escuintla</a:t>
              </a:r>
            </a:p>
          </p:txBody>
        </p:sp>
        <p:sp>
          <p:nvSpPr>
            <p:cNvPr id="19" name="Rectángulo 18"/>
            <p:cNvSpPr/>
            <p:nvPr/>
          </p:nvSpPr>
          <p:spPr>
            <a:xfrm>
              <a:off x="1802432" y="2992320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0" name="Llamada con línea 2 19"/>
            <p:cNvSpPr/>
            <p:nvPr/>
          </p:nvSpPr>
          <p:spPr>
            <a:xfrm>
              <a:off x="33561" y="2453242"/>
              <a:ext cx="1909923" cy="333518"/>
            </a:xfrm>
            <a:prstGeom prst="borderCallout2">
              <a:avLst>
                <a:gd name="adj1" fmla="val 102212"/>
                <a:gd name="adj2" fmla="val 49419"/>
                <a:gd name="adj3" fmla="val 154010"/>
                <a:gd name="adj4" fmla="val 61127"/>
                <a:gd name="adj5" fmla="val 175427"/>
                <a:gd name="adj6" fmla="val 92227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La Democracia, Huehuetenango</a:t>
              </a:r>
            </a:p>
          </p:txBody>
        </p:sp>
        <p:sp>
          <p:nvSpPr>
            <p:cNvPr id="21" name="Rectángulo 20"/>
            <p:cNvSpPr/>
            <p:nvPr/>
          </p:nvSpPr>
          <p:spPr>
            <a:xfrm>
              <a:off x="5980566" y="1675024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2" name="Llamada con línea 2 21"/>
            <p:cNvSpPr/>
            <p:nvPr/>
          </p:nvSpPr>
          <p:spPr>
            <a:xfrm>
              <a:off x="7022139" y="1300538"/>
              <a:ext cx="1673763" cy="423401"/>
            </a:xfrm>
            <a:prstGeom prst="borderCallout2">
              <a:avLst>
                <a:gd name="adj1" fmla="val 49044"/>
                <a:gd name="adj2" fmla="val -1584"/>
                <a:gd name="adj3" fmla="val 55850"/>
                <a:gd name="adj4" fmla="val -21887"/>
                <a:gd name="adj5" fmla="val 93374"/>
                <a:gd name="adj6" fmla="val -53432"/>
              </a:avLst>
            </a:prstGeom>
            <a:solidFill>
              <a:schemeClr val="bg1"/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 err="1">
                  <a:solidFill>
                    <a:schemeClr val="tx1"/>
                  </a:solidFill>
                </a:rPr>
                <a:t>Canchacán</a:t>
              </a:r>
              <a:r>
                <a:rPr lang="es-GT" sz="1200" dirty="0">
                  <a:solidFill>
                    <a:schemeClr val="tx1"/>
                  </a:solidFill>
                </a:rPr>
                <a:t>, </a:t>
              </a:r>
              <a:r>
                <a:rPr lang="es-GT" sz="1200" dirty="0" err="1">
                  <a:solidFill>
                    <a:schemeClr val="tx1"/>
                  </a:solidFill>
                </a:rPr>
                <a:t>Poptún</a:t>
              </a:r>
              <a:r>
                <a:rPr lang="es-GT" sz="1200" dirty="0">
                  <a:solidFill>
                    <a:schemeClr val="tx1"/>
                  </a:solidFill>
                </a:rPr>
                <a:t>, Petén</a:t>
              </a:r>
            </a:p>
          </p:txBody>
        </p:sp>
        <p:sp>
          <p:nvSpPr>
            <p:cNvPr id="23" name="Rectángulo 22"/>
            <p:cNvSpPr/>
            <p:nvPr/>
          </p:nvSpPr>
          <p:spPr>
            <a:xfrm>
              <a:off x="1734633" y="4150202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4" name="Llamada con línea 2 23"/>
            <p:cNvSpPr/>
            <p:nvPr/>
          </p:nvSpPr>
          <p:spPr>
            <a:xfrm>
              <a:off x="-34219" y="3565774"/>
              <a:ext cx="1909923" cy="378868"/>
            </a:xfrm>
            <a:prstGeom prst="borderCallout2">
              <a:avLst>
                <a:gd name="adj1" fmla="val 104119"/>
                <a:gd name="adj2" fmla="val 48863"/>
                <a:gd name="adj3" fmla="val 148118"/>
                <a:gd name="adj4" fmla="val 68644"/>
                <a:gd name="adj5" fmla="val 165822"/>
                <a:gd name="adj6" fmla="val 91739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San Rafael Pie de la Cuesta, San Marcos</a:t>
              </a:r>
            </a:p>
          </p:txBody>
        </p:sp>
        <p:sp>
          <p:nvSpPr>
            <p:cNvPr id="25" name="Rectángulo 24"/>
            <p:cNvSpPr/>
            <p:nvPr/>
          </p:nvSpPr>
          <p:spPr>
            <a:xfrm>
              <a:off x="2528041" y="3395602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6" name="Llamada con línea 2 25"/>
            <p:cNvSpPr/>
            <p:nvPr/>
          </p:nvSpPr>
          <p:spPr>
            <a:xfrm>
              <a:off x="1436801" y="1989644"/>
              <a:ext cx="1909923" cy="370863"/>
            </a:xfrm>
            <a:prstGeom prst="borderCallout2">
              <a:avLst>
                <a:gd name="adj1" fmla="val 103779"/>
                <a:gd name="adj2" fmla="val 50812"/>
                <a:gd name="adj3" fmla="val 264836"/>
                <a:gd name="adj4" fmla="val 53331"/>
                <a:gd name="adj5" fmla="val 383813"/>
                <a:gd name="adj6" fmla="val 59973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 err="1">
                  <a:solidFill>
                    <a:schemeClr val="tx1"/>
                  </a:solidFill>
                </a:rPr>
                <a:t>Paquix</a:t>
              </a:r>
              <a:r>
                <a:rPr lang="es-GT" sz="1200" dirty="0">
                  <a:solidFill>
                    <a:schemeClr val="tx1"/>
                  </a:solidFill>
                </a:rPr>
                <a:t>, </a:t>
              </a:r>
              <a:r>
                <a:rPr lang="es-GT" sz="1200" dirty="0" err="1">
                  <a:solidFill>
                    <a:schemeClr val="tx1"/>
                  </a:solidFill>
                </a:rPr>
                <a:t>Chiantla</a:t>
              </a:r>
              <a:r>
                <a:rPr lang="es-GT" sz="1200" dirty="0">
                  <a:solidFill>
                    <a:schemeClr val="tx1"/>
                  </a:solidFill>
                </a:rPr>
                <a:t>, Huehuetenango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4505642" y="2558536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28" name="Llamada con línea 2 27"/>
            <p:cNvSpPr/>
            <p:nvPr/>
          </p:nvSpPr>
          <p:spPr>
            <a:xfrm>
              <a:off x="3378967" y="1622431"/>
              <a:ext cx="1909923" cy="341082"/>
            </a:xfrm>
            <a:prstGeom prst="borderCallout2">
              <a:avLst>
                <a:gd name="adj1" fmla="val 94279"/>
                <a:gd name="adj2" fmla="val 50533"/>
                <a:gd name="adj3" fmla="val 175384"/>
                <a:gd name="adj4" fmla="val 61127"/>
                <a:gd name="adj5" fmla="val 270672"/>
                <a:gd name="adj6" fmla="val 63013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 err="1">
                  <a:solidFill>
                    <a:schemeClr val="tx1"/>
                  </a:solidFill>
                </a:rPr>
                <a:t>Arcopec</a:t>
              </a:r>
              <a:r>
                <a:rPr lang="es-GT" sz="1200" dirty="0">
                  <a:solidFill>
                    <a:schemeClr val="tx1"/>
                  </a:solidFill>
                </a:rPr>
                <a:t>, </a:t>
              </a:r>
              <a:r>
                <a:rPr lang="es-GT" sz="1200" dirty="0" err="1">
                  <a:solidFill>
                    <a:schemeClr val="tx1"/>
                  </a:solidFill>
                </a:rPr>
                <a:t>Chisec</a:t>
              </a:r>
              <a:r>
                <a:rPr lang="es-GT" sz="1200" dirty="0">
                  <a:solidFill>
                    <a:schemeClr val="tx1"/>
                  </a:solidFill>
                </a:rPr>
                <a:t>, Alta Verapaz</a:t>
              </a:r>
            </a:p>
          </p:txBody>
        </p:sp>
        <p:sp>
          <p:nvSpPr>
            <p:cNvPr id="29" name="Rectángulo 28"/>
            <p:cNvSpPr/>
            <p:nvPr/>
          </p:nvSpPr>
          <p:spPr>
            <a:xfrm>
              <a:off x="7622723" y="2952930"/>
              <a:ext cx="135598" cy="78781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 dirty="0"/>
            </a:p>
          </p:txBody>
        </p:sp>
        <p:sp>
          <p:nvSpPr>
            <p:cNvPr id="30" name="Llamada con línea 2 29"/>
            <p:cNvSpPr/>
            <p:nvPr/>
          </p:nvSpPr>
          <p:spPr>
            <a:xfrm>
              <a:off x="7064351" y="2031877"/>
              <a:ext cx="1909923" cy="339831"/>
            </a:xfrm>
            <a:prstGeom prst="borderCallout2">
              <a:avLst>
                <a:gd name="adj1" fmla="val 99100"/>
                <a:gd name="adj2" fmla="val 50094"/>
                <a:gd name="adj3" fmla="val 191679"/>
                <a:gd name="adj4" fmla="val 49486"/>
                <a:gd name="adj5" fmla="val 264532"/>
                <a:gd name="adj6" fmla="val 32851"/>
              </a:avLst>
            </a:prstGeom>
            <a:solidFill>
              <a:schemeClr val="bg1"/>
            </a:solidFill>
            <a:ln w="2857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GT" sz="1200" dirty="0">
                  <a:solidFill>
                    <a:schemeClr val="tx1"/>
                  </a:solidFill>
                </a:rPr>
                <a:t>Entre </a:t>
              </a:r>
              <a:r>
                <a:rPr lang="es-GT" sz="1200" dirty="0" err="1">
                  <a:solidFill>
                    <a:schemeClr val="tx1"/>
                  </a:solidFill>
                </a:rPr>
                <a:t>Rios</a:t>
              </a:r>
              <a:r>
                <a:rPr lang="es-GT" sz="1200" dirty="0">
                  <a:solidFill>
                    <a:schemeClr val="tx1"/>
                  </a:solidFill>
                </a:rPr>
                <a:t>, Puerto Barrios, Izabal</a:t>
              </a: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-129217" y="1118374"/>
              <a:ext cx="3159224" cy="6056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GT" sz="2800" b="1" dirty="0"/>
                <a:t> </a:t>
              </a:r>
              <a:r>
                <a:rPr lang="es-GT" sz="2800" b="1" dirty="0">
                  <a:solidFill>
                    <a:srgbClr val="1F497D"/>
                  </a:solidFill>
                </a:rPr>
                <a:t>UBICACIONES</a:t>
              </a:r>
            </a:p>
          </p:txBody>
        </p:sp>
        <p:sp>
          <p:nvSpPr>
            <p:cNvPr id="32" name="Rectángulo 31"/>
            <p:cNvSpPr/>
            <p:nvPr/>
          </p:nvSpPr>
          <p:spPr>
            <a:xfrm>
              <a:off x="912039" y="6446967"/>
              <a:ext cx="216024" cy="144016"/>
            </a:xfrm>
            <a:prstGeom prst="rect">
              <a:avLst/>
            </a:prstGeom>
            <a:noFill/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1069012" y="636508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1400" dirty="0"/>
                <a:t>2017</a:t>
              </a:r>
            </a:p>
          </p:txBody>
        </p:sp>
        <p:sp>
          <p:nvSpPr>
            <p:cNvPr id="34" name="Rectángulo 33"/>
            <p:cNvSpPr/>
            <p:nvPr/>
          </p:nvSpPr>
          <p:spPr>
            <a:xfrm>
              <a:off x="1843354" y="6446967"/>
              <a:ext cx="216024" cy="144016"/>
            </a:xfrm>
            <a:prstGeom prst="rect">
              <a:avLst/>
            </a:prstGeom>
            <a:noFill/>
            <a:ln w="1905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5" name="CuadroTexto 34"/>
            <p:cNvSpPr txBox="1"/>
            <p:nvPr/>
          </p:nvSpPr>
          <p:spPr>
            <a:xfrm>
              <a:off x="2000327" y="6365087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1400" dirty="0"/>
                <a:t>2018</a:t>
              </a:r>
            </a:p>
          </p:txBody>
        </p:sp>
        <p:sp>
          <p:nvSpPr>
            <p:cNvPr id="36" name="Rectángulo 35"/>
            <p:cNvSpPr/>
            <p:nvPr/>
          </p:nvSpPr>
          <p:spPr>
            <a:xfrm>
              <a:off x="2774669" y="6436410"/>
              <a:ext cx="216024" cy="144016"/>
            </a:xfrm>
            <a:prstGeom prst="rect">
              <a:avLst/>
            </a:prstGeom>
            <a:noFill/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GT"/>
            </a:p>
          </p:txBody>
        </p:sp>
        <p:sp>
          <p:nvSpPr>
            <p:cNvPr id="37" name="CuadroTexto 36"/>
            <p:cNvSpPr txBox="1"/>
            <p:nvPr/>
          </p:nvSpPr>
          <p:spPr>
            <a:xfrm>
              <a:off x="2944368" y="6354530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GT" sz="1400" dirty="0"/>
                <a:t>2019</a:t>
              </a:r>
            </a:p>
          </p:txBody>
        </p:sp>
      </p:grpSp>
      <p:sp>
        <p:nvSpPr>
          <p:cNvPr id="39" name="CuadroTexto 38"/>
          <p:cNvSpPr txBox="1"/>
          <p:nvPr/>
        </p:nvSpPr>
        <p:spPr>
          <a:xfrm>
            <a:off x="680383" y="1158663"/>
            <a:ext cx="75013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rgbClr val="1F497D"/>
                </a:solidFill>
              </a:rPr>
              <a:t>SAT: Estrategia presencia puntos de revisión y control contra el contrabando</a:t>
            </a:r>
          </a:p>
        </p:txBody>
      </p:sp>
    </p:spTree>
    <p:extLst>
      <p:ext uri="{BB962C8B-B14F-4D97-AF65-F5344CB8AC3E}">
        <p14:creationId xmlns:p14="http://schemas.microsoft.com/office/powerpoint/2010/main" val="1006001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486"/>
          <a:stretch/>
        </p:blipFill>
        <p:spPr>
          <a:xfrm>
            <a:off x="5693163" y="1156296"/>
            <a:ext cx="3159135" cy="3286565"/>
          </a:xfrm>
          <a:prstGeom prst="rect">
            <a:avLst/>
          </a:prstGeom>
          <a:ln w="57150" cmpd="sng">
            <a:noFill/>
          </a:ln>
        </p:spPr>
      </p:pic>
      <p:sp>
        <p:nvSpPr>
          <p:cNvPr id="4" name="Rectángulo 3"/>
          <p:cNvSpPr/>
          <p:nvPr/>
        </p:nvSpPr>
        <p:spPr>
          <a:xfrm>
            <a:off x="6608491" y="4026305"/>
            <a:ext cx="2243807" cy="300731"/>
          </a:xfrm>
          <a:prstGeom prst="rect">
            <a:avLst/>
          </a:prstGeom>
          <a:solidFill>
            <a:srgbClr val="2B6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1007" y="-101372"/>
            <a:ext cx="9144000" cy="1153792"/>
          </a:xfrm>
        </p:spPr>
        <p:txBody>
          <a:bodyPr/>
          <a:lstStyle/>
          <a:p>
            <a:r>
              <a:rPr lang="es-GT" sz="2800" dirty="0">
                <a:solidFill>
                  <a:srgbClr val="1F497D"/>
                </a:solidFill>
              </a:rPr>
              <a:t>Sistema de prevención y atención </a:t>
            </a:r>
            <a:br>
              <a:rPr lang="es-GT" sz="2800" dirty="0">
                <a:solidFill>
                  <a:srgbClr val="1F497D"/>
                </a:solidFill>
              </a:rPr>
            </a:br>
            <a:r>
              <a:rPr lang="es-GT" sz="2800" dirty="0">
                <a:solidFill>
                  <a:srgbClr val="1F497D"/>
                </a:solidFill>
              </a:rPr>
              <a:t>de Emergencias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168454"/>
            <a:ext cx="5738525" cy="2223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GT" sz="2400" dirty="0"/>
              <a:t>     Fortalecimiento presupuestario </a:t>
            </a:r>
          </a:p>
          <a:p>
            <a:pPr lvl="1"/>
            <a:r>
              <a:rPr lang="es-GT" sz="1800" dirty="0"/>
              <a:t>CONRED</a:t>
            </a:r>
          </a:p>
          <a:p>
            <a:pPr lvl="1"/>
            <a:r>
              <a:rPr lang="es-GT" sz="1800" dirty="0"/>
              <a:t>CONAP </a:t>
            </a:r>
            <a:r>
              <a:rPr lang="mr-IN" sz="1800" dirty="0"/>
              <a:t>–</a:t>
            </a:r>
            <a:r>
              <a:rPr lang="es-GT" sz="1800" dirty="0"/>
              <a:t> SIPECIF</a:t>
            </a:r>
          </a:p>
          <a:p>
            <a:pPr marL="457200" lvl="1" indent="0">
              <a:buNone/>
            </a:pPr>
            <a:r>
              <a:rPr lang="es-GT" sz="1800" dirty="0"/>
              <a:t>Compra y actualización de equipamiento 2018, funcionamiento y capacidades en adelante</a:t>
            </a:r>
          </a:p>
          <a:p>
            <a:pPr lvl="1"/>
            <a:r>
              <a:rPr lang="es-GT" sz="1800" dirty="0"/>
              <a:t>PINPEP-PINFOR</a:t>
            </a:r>
          </a:p>
          <a:p>
            <a:pPr lvl="1"/>
            <a:r>
              <a:rPr lang="es-GT" sz="1800" dirty="0"/>
              <a:t>Defensa batallones especiales y equipamiento</a:t>
            </a:r>
          </a:p>
          <a:p>
            <a:pPr lvl="1"/>
            <a:r>
              <a:rPr lang="es-GT" sz="1800" dirty="0"/>
              <a:t>Fondo Emergencias MINFIN</a:t>
            </a:r>
          </a:p>
          <a:p>
            <a:pPr marL="457200" lvl="1" indent="0">
              <a:buNone/>
            </a:pPr>
            <a:endParaRPr lang="es-GT" sz="1800" dirty="0"/>
          </a:p>
        </p:txBody>
      </p:sp>
      <p:sp>
        <p:nvSpPr>
          <p:cNvPr id="13" name="2 Marcador de contenido"/>
          <p:cNvSpPr txBox="1">
            <a:spLocks/>
          </p:cNvSpPr>
          <p:nvPr/>
        </p:nvSpPr>
        <p:spPr>
          <a:xfrm>
            <a:off x="107504" y="4026305"/>
            <a:ext cx="7576741" cy="22239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s-GT" sz="2400" dirty="0"/>
              <a:t>Agenda Legislativa - Normativa</a:t>
            </a:r>
          </a:p>
          <a:p>
            <a:r>
              <a:rPr lang="es-GT" sz="1800" b="1" dirty="0"/>
              <a:t>Normativa especial para adquisiciones en situaciones de emergencia con transparencia y mecanismos relocalización</a:t>
            </a:r>
          </a:p>
          <a:p>
            <a:r>
              <a:rPr lang="es-GT" sz="1800" b="1" dirty="0"/>
              <a:t>Revisión de Ley de Orden Público</a:t>
            </a:r>
          </a:p>
          <a:p>
            <a:r>
              <a:rPr lang="es-GT" sz="1800" dirty="0"/>
              <a:t>Normas para la ejecución de fondo de emergencia en normas presupuestarias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729559" y="4004605"/>
            <a:ext cx="19093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>
                <a:solidFill>
                  <a:srgbClr val="F2F2F2"/>
                </a:solidFill>
              </a:rPr>
              <a:t>San Pedro </a:t>
            </a:r>
            <a:r>
              <a:rPr lang="es-ES" sz="1400" dirty="0" err="1">
                <a:solidFill>
                  <a:srgbClr val="F2F2F2"/>
                </a:solidFill>
              </a:rPr>
              <a:t>Soloma</a:t>
            </a:r>
            <a:r>
              <a:rPr lang="es-ES" sz="1400" dirty="0">
                <a:solidFill>
                  <a:srgbClr val="F2F2F2"/>
                </a:solidFill>
              </a:rPr>
              <a:t> 2017</a:t>
            </a:r>
          </a:p>
        </p:txBody>
      </p:sp>
    </p:spTree>
    <p:extLst>
      <p:ext uri="{BB962C8B-B14F-4D97-AF65-F5344CB8AC3E}">
        <p14:creationId xmlns:p14="http://schemas.microsoft.com/office/powerpoint/2010/main" val="5958116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665463577"/>
              </p:ext>
            </p:extLst>
          </p:nvPr>
        </p:nvGraphicFramePr>
        <p:xfrm>
          <a:off x="107504" y="404664"/>
          <a:ext cx="5053437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3332949067"/>
              </p:ext>
            </p:extLst>
          </p:nvPr>
        </p:nvGraphicFramePr>
        <p:xfrm>
          <a:off x="323528" y="1700808"/>
          <a:ext cx="7488832" cy="1080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523071598"/>
              </p:ext>
            </p:extLst>
          </p:nvPr>
        </p:nvGraphicFramePr>
        <p:xfrm>
          <a:off x="1043608" y="3068960"/>
          <a:ext cx="6408712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2580016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5113" y="2872232"/>
            <a:ext cx="7756312" cy="1210146"/>
          </a:xfrm>
        </p:spPr>
        <p:txBody>
          <a:bodyPr/>
          <a:lstStyle/>
          <a:p>
            <a:pPr algn="ctr"/>
            <a:r>
              <a:rPr lang="es-ES" sz="4000" dirty="0"/>
              <a:t>Cifras Resumen Proyecto Presupuesto</a:t>
            </a:r>
          </a:p>
        </p:txBody>
      </p:sp>
    </p:spTree>
    <p:extLst>
      <p:ext uri="{BB962C8B-B14F-4D97-AF65-F5344CB8AC3E}">
        <p14:creationId xmlns:p14="http://schemas.microsoft.com/office/powerpoint/2010/main" val="312024920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2429"/>
            <a:ext cx="7223684" cy="822829"/>
          </a:xfrm>
        </p:spPr>
        <p:txBody>
          <a:bodyPr/>
          <a:lstStyle/>
          <a:p>
            <a:r>
              <a:rPr lang="es-ES" dirty="0">
                <a:solidFill>
                  <a:srgbClr val="1F497D"/>
                </a:solidFill>
              </a:rPr>
              <a:t>La asignación Proyecto de Presupuesto</a:t>
            </a: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1808977"/>
              </p:ext>
            </p:extLst>
          </p:nvPr>
        </p:nvGraphicFramePr>
        <p:xfrm>
          <a:off x="0" y="1241616"/>
          <a:ext cx="8640805" cy="5126275"/>
        </p:xfrm>
        <a:graphic>
          <a:graphicData uri="http://schemas.openxmlformats.org/drawingml/2006/table">
            <a:tbl>
              <a:tblPr/>
              <a:tblGrid>
                <a:gridCol w="3368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7872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28235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s-GT" sz="1200" b="1" i="0" u="none" strike="noStrike" dirty="0">
                          <a:effectLst/>
                          <a:latin typeface="Times New Roman"/>
                        </a:rPr>
                        <a:t>Entidad</a:t>
                      </a:r>
                    </a:p>
                  </a:txBody>
                  <a:tcPr marL="9085" marR="9085" marT="90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s-GT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effectLst/>
                          <a:latin typeface="Times New Roman"/>
                        </a:rPr>
                        <a:t>Multianual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8235">
                <a:tc vMerge="1">
                  <a:txBody>
                    <a:bodyPr/>
                    <a:lstStyle/>
                    <a:p>
                      <a:endParaRPr lang="es-G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 dirty="0">
                          <a:effectLst/>
                          <a:latin typeface="Times New Roman"/>
                        </a:rPr>
                        <a:t>2017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effectLst/>
                          <a:latin typeface="Times New Roman"/>
                        </a:rPr>
                        <a:t>2019</a:t>
                      </a:r>
                    </a:p>
                  </a:txBody>
                  <a:tcPr marL="9085" marR="9085" marT="90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effectLst/>
                          <a:latin typeface="Times New Roman"/>
                        </a:rPr>
                        <a:t>2020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effectLst/>
                          <a:latin typeface="Times New Roman"/>
                        </a:rPr>
                        <a:t>2021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none" strike="noStrike">
                          <a:effectLst/>
                          <a:latin typeface="Times New Roman"/>
                        </a:rPr>
                        <a:t>2022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352">
                <a:tc>
                  <a:txBody>
                    <a:bodyPr/>
                    <a:lstStyle/>
                    <a:p>
                      <a:pPr algn="l" fontAlgn="ctr"/>
                      <a:r>
                        <a:rPr lang="es-GT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Total</a:t>
                      </a:r>
                    </a:p>
                  </a:txBody>
                  <a:tcPr marL="9085" marR="9085" marT="90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uk-UA" sz="1000" b="1" i="0" u="none" strike="noStrike" dirty="0">
                          <a:effectLst/>
                          <a:latin typeface="Times New Roman"/>
                        </a:rPr>
                        <a:t>77,384.2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dbl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87,922.9 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dbl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91,628.6 </a:t>
                      </a:r>
                    </a:p>
                  </a:txBody>
                  <a:tcPr marL="9085" marR="9085" marT="908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dbl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100,146.7 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dbl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109,159.3 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GT" sz="1200" b="1" i="0" u="dbl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119,181.3 </a:t>
                      </a:r>
                    </a:p>
                  </a:txBody>
                  <a:tcPr marL="9085" marR="9085" marT="908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Presidencia de la República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0" i="0" u="none" strike="noStrike" dirty="0">
                          <a:effectLst/>
                          <a:latin typeface="Times New Roman"/>
                        </a:rPr>
                        <a:t>207.1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226.0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218.9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225.4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232.2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239.2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Relaciones Exteriores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442.7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455.9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486.9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504.8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528.2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541.9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Gobernación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5,492.4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5,517.8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6,094.9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6,561.3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7,376.7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8,099.5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la Defensa Nacional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1,908.3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2,248.1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2,343.9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2,521.9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2,615.0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2,926.5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Finanzas Públicas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359.6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390.8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387.5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393.1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400.1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408.8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Educación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13,937.2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14,834.8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15,846.6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17,036.3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18,593.0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20,076.4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Salud Pública y Asistencia Social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cs-CZ" sz="1000" b="0" i="0" u="none" strike="noStrike">
                          <a:effectLst/>
                          <a:latin typeface="Times New Roman"/>
                        </a:rPr>
                        <a:t>6,897.1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8,312.9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8,730.6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9,696.5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11,435.3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12,291.3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Trabajo y Previsión Social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>
                          <a:effectLst/>
                          <a:latin typeface="Times New Roman"/>
                        </a:rPr>
                        <a:t>675.9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701.9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729.5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734.5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760.9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896.2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Economía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fi-FI" sz="1000" b="0" i="0" u="none" strike="noStrike">
                          <a:effectLst/>
                          <a:latin typeface="Times New Roman"/>
                        </a:rPr>
                        <a:t>679.7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417.9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349.2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370.6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407.6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436.6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Agricultura, Ganadería y Alimentación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>
                          <a:effectLst/>
                          <a:latin typeface="Times New Roman"/>
                        </a:rPr>
                        <a:t>1,085.3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1,388.3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1,627.1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1,753.6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2,160.0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2,649.3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Comunicaciones, Infraestructura y Vivienda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>
                          <a:effectLst/>
                          <a:latin typeface="Times New Roman"/>
                        </a:rPr>
                        <a:t>4,138.1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7,289.5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7,416.7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7,938.9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9,089.0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9,905.6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Energía y Minas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>
                          <a:effectLst/>
                          <a:latin typeface="Times New Roman"/>
                        </a:rPr>
                        <a:t>80.8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84.9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91.6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92.3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103.9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120.4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Cultura y Deportes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559.3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565.2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555.6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590.6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660.2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725.7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Secretarías y Otras Dependencias del Ejecutivo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 dirty="0">
                          <a:effectLst/>
                          <a:latin typeface="Times New Roman"/>
                        </a:rPr>
                        <a:t>1,327.2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1,631.9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1,561.8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1,641.9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1,726.9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1,817.7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Ambiente y Recursos Naturales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is-IS" sz="1000" b="0" i="0" u="none" strike="noStrike">
                          <a:effectLst/>
                          <a:latin typeface="Times New Roman"/>
                        </a:rPr>
                        <a:t>171.9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163.8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175.1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186.4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198.3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210.7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Obligaciones del Estado a Cargo del Tesoro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26,320.3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28,532.4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30,496.9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32,961.1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35,282.2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39,341.0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Servicios de la Deuda Pública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nb-NO" sz="1000" b="0" i="0" u="none" strike="noStrike" dirty="0">
                          <a:effectLst/>
                          <a:latin typeface="Times New Roman"/>
                        </a:rPr>
                        <a:t>12,096.0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13,838.3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13,028.1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15,289.2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15,778.1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16,619.8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Ministerio de Desarrollo Social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>
                          <a:effectLst/>
                          <a:latin typeface="Times New Roman"/>
                        </a:rPr>
                        <a:t>923.0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1,209.5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1,372.5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1,530.2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1,686.1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1,741.2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07486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Procuraduría General de la Nación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hr-HR" sz="1000" b="0" i="0" u="none" strike="noStrike" dirty="0">
                          <a:effectLst/>
                          <a:latin typeface="Times New Roman"/>
                        </a:rPr>
                        <a:t>82.3 </a:t>
                      </a:r>
                    </a:p>
                  </a:txBody>
                  <a:tcPr marL="12287" marR="12287" marT="1228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112.9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115.5 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118.0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125.7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133.5 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17860">
                <a:tc>
                  <a:txBody>
                    <a:bodyPr/>
                    <a:lstStyle/>
                    <a:p>
                      <a:pPr algn="l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109021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s-GT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85" marR="9085" marT="9085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GT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9085" marR="9085" marT="908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263659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recto 4"/>
          <p:cNvCxnSpPr/>
          <p:nvPr/>
        </p:nvCxnSpPr>
        <p:spPr>
          <a:xfrm>
            <a:off x="816454" y="5375266"/>
            <a:ext cx="7359424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ángulo 5"/>
          <p:cNvSpPr/>
          <p:nvPr/>
        </p:nvSpPr>
        <p:spPr>
          <a:xfrm>
            <a:off x="1020567" y="4728873"/>
            <a:ext cx="759756" cy="64639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1020567" y="5519466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2017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186403" y="4213667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77.3</a:t>
            </a:r>
          </a:p>
        </p:txBody>
      </p:sp>
      <p:sp>
        <p:nvSpPr>
          <p:cNvPr id="9" name="Rectángulo 8"/>
          <p:cNvSpPr/>
          <p:nvPr/>
        </p:nvSpPr>
        <p:spPr>
          <a:xfrm>
            <a:off x="2267926" y="3901038"/>
            <a:ext cx="1159031" cy="8278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CuadroTexto 9"/>
          <p:cNvSpPr txBox="1"/>
          <p:nvPr/>
        </p:nvSpPr>
        <p:spPr>
          <a:xfrm>
            <a:off x="2267926" y="5500008"/>
            <a:ext cx="1420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Servicio Deuda +</a:t>
            </a:r>
          </a:p>
          <a:p>
            <a:r>
              <a:rPr lang="es-ES" sz="1400" dirty="0"/>
              <a:t>Obligaciones Tesoro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4024406" y="2896652"/>
            <a:ext cx="3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2.3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688672" y="3300004"/>
            <a:ext cx="1159031" cy="6010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2666338" y="3531705"/>
            <a:ext cx="3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3.9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3696190" y="5519466"/>
            <a:ext cx="12331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Salud Y Educación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929340" y="2698971"/>
            <a:ext cx="1159031" cy="6010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CuadroTexto 15"/>
          <p:cNvSpPr txBox="1"/>
          <p:nvPr/>
        </p:nvSpPr>
        <p:spPr>
          <a:xfrm>
            <a:off x="6658354" y="1944068"/>
            <a:ext cx="476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1.1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5417037" y="5581021"/>
            <a:ext cx="3530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CIV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6505642" y="5581021"/>
            <a:ext cx="591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Otros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6358134" y="2303608"/>
            <a:ext cx="1159031" cy="3791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5417037" y="2313400"/>
            <a:ext cx="393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3.1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2266244" y="3901038"/>
            <a:ext cx="1159031" cy="28762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7915066" y="2313403"/>
            <a:ext cx="759756" cy="307320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4" name="CuadroTexto 23"/>
          <p:cNvSpPr txBox="1"/>
          <p:nvPr/>
        </p:nvSpPr>
        <p:spPr>
          <a:xfrm>
            <a:off x="8007768" y="1759402"/>
            <a:ext cx="593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87.9</a:t>
            </a:r>
          </a:p>
        </p:txBody>
      </p:sp>
      <p:sp>
        <p:nvSpPr>
          <p:cNvPr id="25" name="CuadroTexto 24"/>
          <p:cNvSpPr txBox="1"/>
          <p:nvPr/>
        </p:nvSpPr>
        <p:spPr>
          <a:xfrm>
            <a:off x="2997955" y="1236084"/>
            <a:ext cx="1849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Resumen General</a:t>
            </a:r>
          </a:p>
        </p:txBody>
      </p:sp>
    </p:spTree>
    <p:extLst>
      <p:ext uri="{BB962C8B-B14F-4D97-AF65-F5344CB8AC3E}">
        <p14:creationId xmlns:p14="http://schemas.microsoft.com/office/powerpoint/2010/main" val="5774131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Gráfico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5270520"/>
              </p:ext>
            </p:extLst>
          </p:nvPr>
        </p:nvGraphicFramePr>
        <p:xfrm>
          <a:off x="362018" y="1390487"/>
          <a:ext cx="8635733" cy="5238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241" y="-99872"/>
            <a:ext cx="7850331" cy="1210146"/>
          </a:xfrm>
        </p:spPr>
        <p:txBody>
          <a:bodyPr/>
          <a:lstStyle/>
          <a:p>
            <a:r>
              <a:rPr lang="es-ES" sz="2800" dirty="0">
                <a:solidFill>
                  <a:srgbClr val="1F497D"/>
                </a:solidFill>
              </a:rPr>
              <a:t>Las principales carteras y asignaciones, claridad en prioridades y como se abre espacio con enfoque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634951" y="6448787"/>
            <a:ext cx="22264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900" dirty="0"/>
              <a:t>1) MEM incluye Q 300M aporte tarifa social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068728" y="2076697"/>
            <a:ext cx="929023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400" b="1" dirty="0"/>
              <a:t>Educación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241733" y="3543600"/>
            <a:ext cx="595035" cy="30777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s-ES" sz="1400" b="1" dirty="0"/>
              <a:t>Salud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970237" y="4760971"/>
            <a:ext cx="8451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b="1" dirty="0"/>
              <a:t>MINGOB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66947" y="4338212"/>
            <a:ext cx="17325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/>
              <a:t>MP, OJ, IDPP, INACIF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7948365" y="5068748"/>
            <a:ext cx="1067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MAGA-MIDES</a:t>
            </a:r>
          </a:p>
        </p:txBody>
      </p:sp>
      <p:sp>
        <p:nvSpPr>
          <p:cNvPr id="14" name="CuadroTexto 13"/>
          <p:cNvSpPr txBox="1"/>
          <p:nvPr/>
        </p:nvSpPr>
        <p:spPr>
          <a:xfrm>
            <a:off x="8473058" y="5513560"/>
            <a:ext cx="425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b="1" dirty="0"/>
              <a:t>DEF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3328273" y="5891362"/>
            <a:ext cx="2198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200" dirty="0"/>
              <a:t>Resto de Administración Central</a:t>
            </a:r>
          </a:p>
        </p:txBody>
      </p:sp>
      <p:sp>
        <p:nvSpPr>
          <p:cNvPr id="4" name="CuadroTexto 3"/>
          <p:cNvSpPr txBox="1"/>
          <p:nvPr/>
        </p:nvSpPr>
        <p:spPr>
          <a:xfrm rot="16200000">
            <a:off x="-191992" y="3374162"/>
            <a:ext cx="8002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/>
              <a:t>millones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649063" y="969623"/>
            <a:ext cx="35573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/>
              <a:t>Principales asignaciones 2015-2022 </a:t>
            </a:r>
          </a:p>
          <a:p>
            <a:pPr algn="ctr"/>
            <a:r>
              <a:rPr lang="es-ES" sz="1400" dirty="0"/>
              <a:t>En Millones Q nominal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8384780" y="3949256"/>
            <a:ext cx="506448" cy="30777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s-ES" sz="1400" b="1" dirty="0"/>
              <a:t>CIV</a:t>
            </a:r>
          </a:p>
        </p:txBody>
      </p:sp>
    </p:spTree>
    <p:extLst>
      <p:ext uri="{BB962C8B-B14F-4D97-AF65-F5344CB8AC3E}">
        <p14:creationId xmlns:p14="http://schemas.microsoft.com/office/powerpoint/2010/main" val="273394028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11769" y="-34762"/>
            <a:ext cx="6849390" cy="1210146"/>
          </a:xfrm>
        </p:spPr>
        <p:txBody>
          <a:bodyPr/>
          <a:lstStyle/>
          <a:p>
            <a:r>
              <a:rPr lang="es-ES" dirty="0">
                <a:solidFill>
                  <a:srgbClr val="1F497D"/>
                </a:solidFill>
              </a:rPr>
              <a:t>El presupuesto 2018 también incluye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556791"/>
            <a:ext cx="7704856" cy="5001487"/>
          </a:xfrm>
        </p:spPr>
        <p:txBody>
          <a:bodyPr>
            <a:normAutofit/>
          </a:bodyPr>
          <a:lstStyle/>
          <a:p>
            <a:r>
              <a:rPr lang="es-ES" sz="2400" dirty="0"/>
              <a:t>Asignación de Q300 + Q25 millones para TSE para consulta popular, reformas a la constitución y voto en el extranjero.</a:t>
            </a:r>
          </a:p>
          <a:p>
            <a:endParaRPr lang="es-ES" sz="2400" dirty="0"/>
          </a:p>
          <a:p>
            <a:r>
              <a:rPr lang="es-ES" sz="2400" dirty="0"/>
              <a:t>Aporte de Q300 millones a INDE para sostener tarifa social.</a:t>
            </a:r>
          </a:p>
          <a:p>
            <a:endParaRPr lang="es-ES" sz="2400" dirty="0"/>
          </a:p>
          <a:p>
            <a:r>
              <a:rPr lang="es-ES" sz="2400" dirty="0"/>
              <a:t>Bono Banguat 1,370 millones por pérdidas </a:t>
            </a:r>
            <a:r>
              <a:rPr lang="es-ES" sz="2400" dirty="0" err="1"/>
              <a:t>cuasifiscales</a:t>
            </a:r>
            <a:r>
              <a:rPr lang="es-ES" sz="2400" dirty="0"/>
              <a:t>.</a:t>
            </a:r>
          </a:p>
          <a:p>
            <a:pPr marL="0" indent="0">
              <a:buNone/>
            </a:pPr>
            <a:endParaRPr lang="es-ES" sz="2400" dirty="0"/>
          </a:p>
          <a:p>
            <a:r>
              <a:rPr lang="es-ES" sz="2400" dirty="0"/>
              <a:t>Normas para agilización de ejecución, a discutir en Talleres Abiertos del tema.</a:t>
            </a:r>
          </a:p>
        </p:txBody>
      </p:sp>
    </p:spTree>
    <p:extLst>
      <p:ext uri="{BB962C8B-B14F-4D97-AF65-F5344CB8AC3E}">
        <p14:creationId xmlns:p14="http://schemas.microsoft.com/office/powerpoint/2010/main" val="17704593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46520"/>
            <a:ext cx="9144000" cy="12101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-46520"/>
            <a:ext cx="8948509" cy="1210146"/>
          </a:xfrm>
        </p:spPr>
        <p:txBody>
          <a:bodyPr/>
          <a:lstStyle/>
          <a:p>
            <a:pPr algn="ctr"/>
            <a:r>
              <a:rPr lang="es-GT" sz="2800" dirty="0">
                <a:solidFill>
                  <a:srgbClr val="1F497D"/>
                </a:solidFill>
              </a:rPr>
              <a:t>El Espacio de endeudamiento no usado permite recuperar sin desviarse la estabilidad macroeconómica </a:t>
            </a:r>
            <a:r>
              <a:rPr lang="es-GT" sz="2000" dirty="0">
                <a:solidFill>
                  <a:srgbClr val="1F497D"/>
                </a:solidFill>
              </a:rPr>
              <a:t>(1 de 3)</a:t>
            </a:r>
            <a:endParaRPr lang="es-GT" sz="2800" dirty="0">
              <a:solidFill>
                <a:srgbClr val="1F497D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7211421"/>
              </p:ext>
            </p:extLst>
          </p:nvPr>
        </p:nvGraphicFramePr>
        <p:xfrm>
          <a:off x="1" y="1631357"/>
          <a:ext cx="8363982" cy="41167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tángulo 4"/>
          <p:cNvSpPr/>
          <p:nvPr/>
        </p:nvSpPr>
        <p:spPr>
          <a:xfrm>
            <a:off x="5473810" y="1302896"/>
            <a:ext cx="2704062" cy="458751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CuadroTexto 6"/>
          <p:cNvSpPr txBox="1"/>
          <p:nvPr/>
        </p:nvSpPr>
        <p:spPr>
          <a:xfrm>
            <a:off x="5473810" y="1302896"/>
            <a:ext cx="270406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/>
              <a:t>Promedio 2015-2022: 1.8% Déficit Fiscal Anual</a:t>
            </a:r>
          </a:p>
        </p:txBody>
      </p:sp>
      <p:sp>
        <p:nvSpPr>
          <p:cNvPr id="8" name="Elipse 7"/>
          <p:cNvSpPr/>
          <p:nvPr/>
        </p:nvSpPr>
        <p:spPr>
          <a:xfrm>
            <a:off x="5364334" y="2978050"/>
            <a:ext cx="1237081" cy="113866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633343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0594" y="-35274"/>
            <a:ext cx="7755543" cy="1034725"/>
          </a:xfrm>
        </p:spPr>
        <p:txBody>
          <a:bodyPr/>
          <a:lstStyle/>
          <a:p>
            <a:r>
              <a:rPr lang="es-ES_tradnl" sz="2800" dirty="0">
                <a:solidFill>
                  <a:srgbClr val="1F497D"/>
                </a:solidFill>
              </a:rPr>
              <a:t>Manteniendo la deuda sobre el % del PIB estable en los bajos niveles tradicionales del país </a:t>
            </a:r>
            <a:r>
              <a:rPr lang="es-ES_tradnl" sz="2000" dirty="0">
                <a:solidFill>
                  <a:srgbClr val="1F497D"/>
                </a:solidFill>
              </a:rPr>
              <a:t>(2 de 3)</a:t>
            </a:r>
            <a:endParaRPr lang="es-GT" sz="2800" dirty="0">
              <a:solidFill>
                <a:srgbClr val="1F497D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595" y="1979182"/>
            <a:ext cx="9103405" cy="4244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159877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5832" y="-93554"/>
            <a:ext cx="7807896" cy="1210146"/>
          </a:xfrm>
        </p:spPr>
        <p:txBody>
          <a:bodyPr/>
          <a:lstStyle/>
          <a:p>
            <a:r>
              <a:rPr lang="mr-IN" sz="2400" dirty="0">
                <a:solidFill>
                  <a:srgbClr val="1F497D"/>
                </a:solidFill>
              </a:rPr>
              <a:t>…</a:t>
            </a:r>
            <a:r>
              <a:rPr lang="es-ES_tradnl" sz="2400" dirty="0">
                <a:solidFill>
                  <a:srgbClr val="1F497D"/>
                </a:solidFill>
              </a:rPr>
              <a:t>y comenzar a recuperar  la inversión pública,  la dinamización de la economía y el acceso a servicios </a:t>
            </a:r>
            <a:r>
              <a:rPr lang="es-ES_tradnl" sz="2000" dirty="0">
                <a:solidFill>
                  <a:srgbClr val="1F497D"/>
                </a:solidFill>
              </a:rPr>
              <a:t>(3 de 3)</a:t>
            </a:r>
            <a:endParaRPr lang="es-GT" sz="2000" dirty="0">
              <a:solidFill>
                <a:srgbClr val="1F497D"/>
              </a:solidFill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180683"/>
              </p:ext>
            </p:extLst>
          </p:nvPr>
        </p:nvGraphicFramePr>
        <p:xfrm>
          <a:off x="161879" y="2288281"/>
          <a:ext cx="7829884" cy="37757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CuadroTexto 2"/>
          <p:cNvSpPr txBox="1"/>
          <p:nvPr/>
        </p:nvSpPr>
        <p:spPr>
          <a:xfrm>
            <a:off x="2178041" y="1417679"/>
            <a:ext cx="4355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sz="2000" dirty="0"/>
              <a:t>Inversión como % del Presupuesto Total</a:t>
            </a:r>
          </a:p>
          <a:p>
            <a:pPr algn="ctr"/>
            <a:r>
              <a:rPr lang="es-ES" sz="1600" dirty="0"/>
              <a:t>(2008-2016, 2017(p), 2018-2022 (r))</a:t>
            </a:r>
          </a:p>
        </p:txBody>
      </p:sp>
      <p:sp>
        <p:nvSpPr>
          <p:cNvPr id="5" name="Forma libre 4"/>
          <p:cNvSpPr/>
          <p:nvPr/>
        </p:nvSpPr>
        <p:spPr>
          <a:xfrm>
            <a:off x="3809772" y="3153230"/>
            <a:ext cx="3820720" cy="644064"/>
          </a:xfrm>
          <a:custGeom>
            <a:avLst/>
            <a:gdLst>
              <a:gd name="connsiteX0" fmla="*/ 0 w 3667453"/>
              <a:gd name="connsiteY0" fmla="*/ 98539 h 471767"/>
              <a:gd name="connsiteX1" fmla="*/ 1160448 w 3667453"/>
              <a:gd name="connsiteY1" fmla="*/ 470795 h 471767"/>
              <a:gd name="connsiteX2" fmla="*/ 3667453 w 3667453"/>
              <a:gd name="connsiteY2" fmla="*/ 0 h 471767"/>
              <a:gd name="connsiteX0" fmla="*/ 0 w 3733139"/>
              <a:gd name="connsiteY0" fmla="*/ 175180 h 474875"/>
              <a:gd name="connsiteX1" fmla="*/ 1226134 w 3733139"/>
              <a:gd name="connsiteY1" fmla="*/ 470795 h 474875"/>
              <a:gd name="connsiteX2" fmla="*/ 3733139 w 3733139"/>
              <a:gd name="connsiteY2" fmla="*/ 0 h 474875"/>
              <a:gd name="connsiteX0" fmla="*/ 0 w 3755035"/>
              <a:gd name="connsiteY0" fmla="*/ 240872 h 481212"/>
              <a:gd name="connsiteX1" fmla="*/ 1248030 w 3755035"/>
              <a:gd name="connsiteY1" fmla="*/ 470795 h 481212"/>
              <a:gd name="connsiteX2" fmla="*/ 3755035 w 3755035"/>
              <a:gd name="connsiteY2" fmla="*/ 0 h 481212"/>
              <a:gd name="connsiteX0" fmla="*/ 0 w 3820720"/>
              <a:gd name="connsiteY0" fmla="*/ 394154 h 644064"/>
              <a:gd name="connsiteX1" fmla="*/ 1248030 w 3820720"/>
              <a:gd name="connsiteY1" fmla="*/ 624077 h 644064"/>
              <a:gd name="connsiteX2" fmla="*/ 3820720 w 3820720"/>
              <a:gd name="connsiteY2" fmla="*/ 0 h 644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20720" h="644064">
                <a:moveTo>
                  <a:pt x="0" y="394154"/>
                </a:moveTo>
                <a:cubicBezTo>
                  <a:pt x="274603" y="588493"/>
                  <a:pt x="611243" y="689769"/>
                  <a:pt x="1248030" y="624077"/>
                </a:cubicBezTo>
                <a:cubicBezTo>
                  <a:pt x="1884817" y="558385"/>
                  <a:pt x="3820720" y="0"/>
                  <a:pt x="3820720" y="0"/>
                </a:cubicBezTo>
              </a:path>
            </a:pathLst>
          </a:custGeom>
          <a:ln w="38100" cmpd="sng">
            <a:solidFill>
              <a:srgbClr val="000000"/>
            </a:solidFill>
            <a:headEnd type="none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478449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686414"/>
              </p:ext>
            </p:extLst>
          </p:nvPr>
        </p:nvGraphicFramePr>
        <p:xfrm>
          <a:off x="249473" y="544334"/>
          <a:ext cx="7710953" cy="5663744"/>
        </p:xfrm>
        <a:graphic>
          <a:graphicData uri="http://schemas.openxmlformats.org/drawingml/2006/table">
            <a:tbl>
              <a:tblPr/>
              <a:tblGrid>
                <a:gridCol w="38000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3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03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03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6396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800" b="1" i="0" u="none" strike="noStrike">
                          <a:effectLst/>
                          <a:latin typeface="Times New Roman"/>
                        </a:rPr>
                        <a:t>Cuadro 1</a:t>
                      </a: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2318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s-ES" sz="1400" b="1" i="0" u="none" strike="noStrike">
                          <a:effectLst/>
                          <a:latin typeface="Times New Roman"/>
                        </a:rPr>
                        <a:t>Principales Indicadores del Sector Fiscal</a:t>
                      </a: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4494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9265">
                <a:tc>
                  <a:txBody>
                    <a:bodyPr/>
                    <a:lstStyle/>
                    <a:p>
                      <a:pPr algn="l" fontAlgn="ctr"/>
                      <a:r>
                        <a:rPr lang="sk-SK" sz="1200" b="1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 dirty="0">
                          <a:effectLst/>
                          <a:latin typeface="Times New Roman"/>
                        </a:rPr>
                        <a:t>Ejecutado </a:t>
                      </a:r>
                      <a:br>
                        <a:rPr lang="es-ES" sz="1200" b="1" i="0" u="none" strike="noStrike" dirty="0"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 dirty="0">
                          <a:effectLst/>
                          <a:latin typeface="Times New Roman"/>
                        </a:rPr>
                        <a:t>2016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_tradnl" sz="1200" b="1" i="0" u="none" strike="noStrike">
                          <a:effectLst/>
                          <a:latin typeface="Times New Roman"/>
                        </a:rPr>
                        <a:t>Aprobado</a:t>
                      </a:r>
                      <a:br>
                        <a:rPr lang="es-ES_tradnl" sz="1200" b="1" i="0" u="none" strike="noStrike">
                          <a:effectLst/>
                          <a:latin typeface="Times New Roman"/>
                        </a:rPr>
                      </a:br>
                      <a:r>
                        <a:rPr lang="es-ES_tradnl" sz="1200" b="1" i="0" u="none" strike="noStrike">
                          <a:effectLst/>
                          <a:latin typeface="Times New Roman"/>
                        </a:rPr>
                        <a:t>2017 (*)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Recomendado </a:t>
                      </a:r>
                      <a:br>
                        <a:rPr lang="es-ES" sz="1200" b="1" i="0" u="none" strike="noStrike">
                          <a:effectLst/>
                          <a:latin typeface="Times New Roman"/>
                        </a:rPr>
                      </a:br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2018</a:t>
                      </a:r>
                    </a:p>
                  </a:txBody>
                  <a:tcPr marL="8313" marR="8313" marT="8313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4494"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E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8313" marR="8313" marT="8313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3130"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Indicadores Macroeconómicos en Porcentajes del PIB</a:t>
                      </a:r>
                    </a:p>
                  </a:txBody>
                  <a:tcPr marL="8313" marR="8313" marT="8313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Ingresos Totales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Times New Roman"/>
                        </a:rPr>
                        <a:t>11.0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11.2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11.2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Ingresos Corrientes</a:t>
                      </a:r>
                    </a:p>
                  </a:txBody>
                  <a:tcPr marL="199508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Times New Roman"/>
                        </a:rPr>
                        <a:t>11.0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11.2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11.2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53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Times New Roman"/>
                        </a:rPr>
                        <a:t>Ingresos Tributarios (Carga Tributaria)</a:t>
                      </a:r>
                    </a:p>
                  </a:txBody>
                  <a:tcPr marL="299262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10.4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10.4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10.5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53130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0" i="0" u="none" strike="noStrike">
                          <a:effectLst/>
                          <a:latin typeface="Times New Roman"/>
                        </a:rPr>
                        <a:t>Ingresos No Tributarios y Transferencias</a:t>
                      </a:r>
                    </a:p>
                  </a:txBody>
                  <a:tcPr marL="299262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0.6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0.8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0" i="0" u="none" strike="noStrike">
                          <a:effectLst/>
                          <a:latin typeface="Times New Roman"/>
                        </a:rPr>
                        <a:t>0.8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Ingresos de Capital</a:t>
                      </a:r>
                    </a:p>
                  </a:txBody>
                  <a:tcPr marL="199508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0.001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0.001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0.001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3449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Gasto Total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12.1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13.0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13.8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Gasto Corriente</a:t>
                      </a:r>
                    </a:p>
                  </a:txBody>
                  <a:tcPr marL="199508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10.0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10.6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10.9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Times New Roman"/>
                        </a:rPr>
                        <a:t>Gasto de Capital</a:t>
                      </a:r>
                    </a:p>
                  </a:txBody>
                  <a:tcPr marL="199508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2.1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2.4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3.0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3449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Ahorro Corriente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0.3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Balance Primario (+ superávit / - déficit)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0.4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1" i="0" u="none" strike="noStrike" dirty="0">
                          <a:effectLst/>
                          <a:latin typeface="Times New Roman"/>
                        </a:rPr>
                        <a:t>0.5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1" i="0" u="none" strike="noStrike" dirty="0"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Resultado Presupuestario (+ superávit / - déficit)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1" i="0" u="none" strike="noStrike" dirty="0">
                          <a:effectLst/>
                          <a:latin typeface="Times New Roman"/>
                        </a:rPr>
                        <a:t>1.1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1" i="0" u="none" strike="noStrike" dirty="0">
                          <a:effectLst/>
                          <a:latin typeface="Times New Roman"/>
                        </a:rPr>
                        <a:t>1.9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S_tradnl" sz="1400" b="1" i="0" u="none" strike="noStrike" dirty="0">
                          <a:effectLst/>
                          <a:latin typeface="Times New Roman"/>
                        </a:rPr>
                        <a:t>-</a:t>
                      </a:r>
                      <a:r>
                        <a:rPr lang="mr-IN" sz="1400" b="1" i="0" u="none" strike="noStrike" dirty="0">
                          <a:effectLst/>
                          <a:latin typeface="Times New Roman"/>
                        </a:rPr>
                        <a:t>2.6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Financiamiento del Déficit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1.1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1.9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2.6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 dirty="0">
                          <a:effectLst/>
                          <a:latin typeface="Times New Roman"/>
                        </a:rPr>
                        <a:t>Endeudamiento Público Neto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Times New Roman"/>
                        </a:rPr>
                        <a:t>1.6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>
                          <a:effectLst/>
                          <a:latin typeface="Times New Roman"/>
                        </a:rPr>
                        <a:t>1.6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effectLst/>
                          <a:latin typeface="Times New Roman"/>
                        </a:rPr>
                        <a:t>2.3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Variación de Caja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400" b="1" i="0" u="none" strike="noStrike">
                          <a:effectLst/>
                          <a:latin typeface="Times New Roman"/>
                        </a:rPr>
                        <a:t>(0.5)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Times New Roman"/>
                        </a:rPr>
                        <a:t>0.3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nb-NO" sz="1400" b="1" i="0" u="none" strike="noStrike" dirty="0">
                          <a:effectLst/>
                          <a:latin typeface="Times New Roman"/>
                        </a:rPr>
                        <a:t>0.3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34494"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sk-SK" sz="1400" b="0" i="0" u="none" strike="noStrike" dirty="0"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Presupuesto Total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12.6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13.8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effectLst/>
                          <a:latin typeface="Times New Roman"/>
                        </a:rPr>
                        <a:t>14.6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82298">
                <a:tc>
                  <a:txBody>
                    <a:bodyPr/>
                    <a:lstStyle/>
                    <a:p>
                      <a:pPr algn="l" fontAlgn="b"/>
                      <a:r>
                        <a:rPr lang="es-ES" sz="1200" b="1" i="0" u="none" strike="noStrike">
                          <a:effectLst/>
                          <a:latin typeface="Times New Roman"/>
                        </a:rPr>
                        <a:t>Presupuesto de Servicios de la Deuda Pública</a:t>
                      </a:r>
                    </a:p>
                  </a:txBody>
                  <a:tcPr marL="99754" marR="8313" marT="8313" marB="0" anchor="b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2.0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>
                          <a:effectLst/>
                          <a:latin typeface="Times New Roman"/>
                        </a:rPr>
                        <a:t>2.2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r-HR" sz="1400" b="1" i="0" u="none" strike="noStrike" dirty="0">
                          <a:effectLst/>
                          <a:latin typeface="Times New Roman"/>
                        </a:rPr>
                        <a:t>2.3 </a:t>
                      </a:r>
                    </a:p>
                  </a:txBody>
                  <a:tcPr marL="8313" marR="8313" marT="831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105832" y="-93554"/>
            <a:ext cx="7807896" cy="637888"/>
          </a:xfrm>
        </p:spPr>
        <p:txBody>
          <a:bodyPr/>
          <a:lstStyle/>
          <a:p>
            <a:r>
              <a:rPr lang="es-ES_tradnl" sz="2400" dirty="0">
                <a:solidFill>
                  <a:srgbClr val="1F497D"/>
                </a:solidFill>
              </a:rPr>
              <a:t>Presupuesto en Lenguaje Técnico tradicional</a:t>
            </a:r>
            <a:endParaRPr lang="es-GT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11212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787"/>
            <a:ext cx="6418235" cy="396829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2364" y="3191476"/>
            <a:ext cx="4891636" cy="3627434"/>
          </a:xfrm>
          <a:prstGeom prst="rect">
            <a:avLst/>
          </a:prstGeom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05832" y="-93554"/>
            <a:ext cx="7807896" cy="1210146"/>
          </a:xfrm>
        </p:spPr>
        <p:txBody>
          <a:bodyPr/>
          <a:lstStyle/>
          <a:p>
            <a:r>
              <a:rPr lang="es-ES_tradnl" sz="2000" dirty="0">
                <a:solidFill>
                  <a:srgbClr val="1F497D"/>
                </a:solidFill>
                <a:hlinkClick r:id="rId4"/>
              </a:rPr>
              <a:t>www.minfin.gob.gt</a:t>
            </a:r>
            <a:r>
              <a:rPr lang="es-ES_tradnl" sz="2000" dirty="0">
                <a:solidFill>
                  <a:srgbClr val="1F497D"/>
                </a:solidFill>
              </a:rPr>
              <a:t> Transparencia Fiscal y Gobierno Abierto</a:t>
            </a:r>
            <a:endParaRPr lang="es-GT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4371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188362" y="0"/>
            <a:ext cx="6048672" cy="940660"/>
          </a:xfrm>
        </p:spPr>
        <p:txBody>
          <a:bodyPr>
            <a:norm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es-MX" sz="2400" dirty="0">
                <a:solidFill>
                  <a:srgbClr val="005493"/>
                </a:solidFill>
                <a:cs typeface="Times New Roman" pitchFamily="18" charset="0"/>
              </a:rPr>
              <a:t>Determinantes de la Política Fiscal </a:t>
            </a:r>
            <a:endParaRPr lang="es-ES" sz="2400" dirty="0">
              <a:solidFill>
                <a:srgbClr val="005493"/>
              </a:solidFill>
              <a:cs typeface="Times New Roman" pitchFamily="18" charset="0"/>
            </a:endParaRPr>
          </a:p>
        </p:txBody>
      </p:sp>
      <p:sp>
        <p:nvSpPr>
          <p:cNvPr id="5" name="Elipse 4"/>
          <p:cNvSpPr/>
          <p:nvPr/>
        </p:nvSpPr>
        <p:spPr>
          <a:xfrm>
            <a:off x="60068" y="2601702"/>
            <a:ext cx="3143275" cy="3143275"/>
          </a:xfrm>
          <a:prstGeom prst="ellipse">
            <a:avLst/>
          </a:prstGeom>
          <a:solidFill>
            <a:srgbClr val="92D050">
              <a:alpha val="2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/>
          </p:cNvSpPr>
          <p:nvPr/>
        </p:nvSpPr>
        <p:spPr bwMode="auto">
          <a:xfrm>
            <a:off x="230851" y="1338206"/>
            <a:ext cx="8640763" cy="1718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69875" marR="0" lvl="0" indent="-255588" algn="just" defTabSz="914400" rtl="0" eaLnBrk="1" fontAlgn="base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s-ES" sz="2000" dirty="0">
                <a:solidFill>
                  <a:srgbClr val="005493"/>
                </a:solidFill>
                <a:cs typeface="Times New Roman" pitchFamily="18" charset="0"/>
              </a:rPr>
              <a:t>Las decisiones de política fiscal en Guatemala están sujetas a </a:t>
            </a:r>
            <a:r>
              <a:rPr lang="es-ES" sz="2000" b="1" dirty="0">
                <a:solidFill>
                  <a:srgbClr val="005493"/>
                </a:solidFill>
                <a:cs typeface="Times New Roman" pitchFamily="18" charset="0"/>
              </a:rPr>
              <a:t>factores estructurales</a:t>
            </a:r>
            <a:r>
              <a:rPr lang="es-ES" sz="2000" dirty="0">
                <a:solidFill>
                  <a:srgbClr val="005493"/>
                </a:solidFill>
                <a:cs typeface="Times New Roman" pitchFamily="18" charset="0"/>
              </a:rPr>
              <a:t> que limitan la capacidad de maniobra del Gobierno, así como a </a:t>
            </a:r>
            <a:r>
              <a:rPr lang="es-ES" sz="2000" b="1" dirty="0">
                <a:solidFill>
                  <a:srgbClr val="005493"/>
                </a:solidFill>
                <a:cs typeface="Times New Roman" pitchFamily="18" charset="0"/>
              </a:rPr>
              <a:t>factores coyunturales </a:t>
            </a:r>
            <a:r>
              <a:rPr lang="es-ES" sz="2000" dirty="0">
                <a:solidFill>
                  <a:srgbClr val="005493"/>
                </a:solidFill>
                <a:cs typeface="Times New Roman" pitchFamily="18" charset="0"/>
              </a:rPr>
              <a:t>que afectan la disponibilidad y la asignación de recursos. </a:t>
            </a:r>
            <a:endParaRPr kumimoji="0" lang="es-ES" sz="2000" b="0" i="0" u="none" strike="noStrike" kern="1200" cap="none" spc="0" normalizeH="0" baseline="0" noProof="0" dirty="0">
              <a:ln>
                <a:noFill/>
              </a:ln>
              <a:solidFill>
                <a:srgbClr val="005493"/>
              </a:solidFill>
              <a:effectLst/>
              <a:uLnTx/>
              <a:uFillTx/>
              <a:cs typeface="Times New Roman" pitchFamily="18" charset="0"/>
            </a:endParaRPr>
          </a:p>
        </p:txBody>
      </p:sp>
      <p:sp>
        <p:nvSpPr>
          <p:cNvPr id="8" name="CuadroTexto 5"/>
          <p:cNvSpPr txBox="1"/>
          <p:nvPr/>
        </p:nvSpPr>
        <p:spPr>
          <a:xfrm>
            <a:off x="700680" y="3106113"/>
            <a:ext cx="298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GT" sz="2000" b="1" dirty="0">
                <a:solidFill>
                  <a:schemeClr val="tx2"/>
                </a:solidFill>
                <a:cs typeface="Times New Roman" pitchFamily="18" charset="0"/>
              </a:rPr>
              <a:t>Factores </a:t>
            </a:r>
          </a:p>
          <a:p>
            <a:r>
              <a:rPr lang="es-GT" sz="2000" b="1" dirty="0">
                <a:solidFill>
                  <a:schemeClr val="tx2"/>
                </a:solidFill>
                <a:cs typeface="Times New Roman" pitchFamily="18" charset="0"/>
              </a:rPr>
              <a:t>Estructurales</a:t>
            </a:r>
            <a:endParaRPr lang="es-ES" sz="2000" b="1" dirty="0">
              <a:solidFill>
                <a:schemeClr val="tx2"/>
              </a:solidFill>
              <a:cs typeface="Times New Roman" pitchFamily="18" charset="0"/>
            </a:endParaRPr>
          </a:p>
          <a:p>
            <a:pPr algn="ctr"/>
            <a:endParaRPr lang="es-ES_tradnl" sz="2000" dirty="0">
              <a:solidFill>
                <a:schemeClr val="tx2"/>
              </a:solidFill>
            </a:endParaRPr>
          </a:p>
        </p:txBody>
      </p:sp>
      <p:sp>
        <p:nvSpPr>
          <p:cNvPr id="9" name="Elipse 42"/>
          <p:cNvSpPr/>
          <p:nvPr/>
        </p:nvSpPr>
        <p:spPr>
          <a:xfrm>
            <a:off x="3526191" y="2812027"/>
            <a:ext cx="2117660" cy="2117660"/>
          </a:xfrm>
          <a:prstGeom prst="ellipse">
            <a:avLst/>
          </a:prstGeom>
          <a:solidFill>
            <a:srgbClr val="1286D9">
              <a:alpha val="23922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uadroTexto 8"/>
          <p:cNvSpPr txBox="1"/>
          <p:nvPr/>
        </p:nvSpPr>
        <p:spPr>
          <a:xfrm>
            <a:off x="3655456" y="3416317"/>
            <a:ext cx="1894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b="1" dirty="0">
                <a:solidFill>
                  <a:srgbClr val="005493"/>
                </a:solidFill>
              </a:rPr>
              <a:t>Política Fiscal</a:t>
            </a:r>
          </a:p>
        </p:txBody>
      </p:sp>
      <p:sp>
        <p:nvSpPr>
          <p:cNvPr id="11" name="Elipse 43"/>
          <p:cNvSpPr/>
          <p:nvPr/>
        </p:nvSpPr>
        <p:spPr>
          <a:xfrm>
            <a:off x="5865509" y="2629810"/>
            <a:ext cx="3115168" cy="3115168"/>
          </a:xfrm>
          <a:prstGeom prst="ellipse">
            <a:avLst/>
          </a:prstGeom>
          <a:solidFill>
            <a:schemeClr val="accent3">
              <a:alpha val="23922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CuadroTexto 44"/>
          <p:cNvSpPr txBox="1"/>
          <p:nvPr/>
        </p:nvSpPr>
        <p:spPr>
          <a:xfrm>
            <a:off x="6707813" y="3098851"/>
            <a:ext cx="18948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005493"/>
                </a:solidFill>
              </a:rPr>
              <a:t>Factores Coyunturales</a:t>
            </a:r>
          </a:p>
        </p:txBody>
      </p:sp>
      <p:sp>
        <p:nvSpPr>
          <p:cNvPr id="13" name="CuadroTexto 46"/>
          <p:cNvSpPr txBox="1"/>
          <p:nvPr/>
        </p:nvSpPr>
        <p:spPr>
          <a:xfrm>
            <a:off x="394550" y="3893371"/>
            <a:ext cx="2493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Rigidez del Presupuesto</a:t>
            </a:r>
          </a:p>
          <a:p>
            <a:pPr marL="285750" indent="-285750">
              <a:buFont typeface="Arial" charset="0"/>
              <a:buChar char="•"/>
            </a:pPr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Nivel de carga Tributaria</a:t>
            </a:r>
          </a:p>
          <a:p>
            <a:pPr marL="285750" indent="-285750">
              <a:buFont typeface="Arial" charset="0"/>
              <a:buChar char="•"/>
            </a:pPr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Modelo de Gestión</a:t>
            </a:r>
          </a:p>
        </p:txBody>
      </p:sp>
      <p:sp>
        <p:nvSpPr>
          <p:cNvPr id="14" name="CuadroTexto 47"/>
          <p:cNvSpPr txBox="1"/>
          <p:nvPr/>
        </p:nvSpPr>
        <p:spPr>
          <a:xfrm>
            <a:off x="6612690" y="3907592"/>
            <a:ext cx="24935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Desastres</a:t>
            </a:r>
          </a:p>
          <a:p>
            <a:pPr marL="285750" indent="-285750">
              <a:buFont typeface="Arial" charset="0"/>
              <a:buChar char="•"/>
            </a:pPr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Factor Político</a:t>
            </a:r>
          </a:p>
          <a:p>
            <a:pPr marL="285750" indent="-285750">
              <a:buFont typeface="Arial" charset="0"/>
              <a:buChar char="•"/>
            </a:pPr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Choques Internos y Externos</a:t>
            </a:r>
          </a:p>
        </p:txBody>
      </p:sp>
      <p:sp>
        <p:nvSpPr>
          <p:cNvPr id="15" name="CuadroTexto 49"/>
          <p:cNvSpPr txBox="1"/>
          <p:nvPr/>
        </p:nvSpPr>
        <p:spPr>
          <a:xfrm>
            <a:off x="3472351" y="5324866"/>
            <a:ext cx="2450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rgbClr val="005493"/>
                </a:solidFill>
              </a:rPr>
              <a:t>Demandas Ciudadanas</a:t>
            </a:r>
          </a:p>
        </p:txBody>
      </p:sp>
      <p:sp>
        <p:nvSpPr>
          <p:cNvPr id="16" name="CuadroTexto 51"/>
          <p:cNvSpPr txBox="1"/>
          <p:nvPr/>
        </p:nvSpPr>
        <p:spPr>
          <a:xfrm>
            <a:off x="3630034" y="5694198"/>
            <a:ext cx="249355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Educación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Salud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Justicia</a:t>
            </a:r>
          </a:p>
          <a:p>
            <a:pPr marL="285750" indent="-285750">
              <a:buFont typeface="Arial" charset="0"/>
              <a:buChar char="•"/>
            </a:pPr>
            <a:r>
              <a:rPr lang="es-ES_tradnl" sz="1400" b="1" dirty="0">
                <a:solidFill>
                  <a:schemeClr val="accent2">
                    <a:lumMod val="50000"/>
                  </a:schemeClr>
                </a:solidFill>
              </a:rPr>
              <a:t>Seguridad</a:t>
            </a:r>
          </a:p>
          <a:p>
            <a:pPr marL="285750" indent="-285750">
              <a:buFont typeface="Arial" charset="0"/>
              <a:buChar char="•"/>
            </a:pPr>
            <a:endParaRPr lang="es-ES_tradnl" sz="1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7" name="Conector recto de flecha 55"/>
          <p:cNvCxnSpPr/>
          <p:nvPr/>
        </p:nvCxnSpPr>
        <p:spPr>
          <a:xfrm flipH="1">
            <a:off x="5556719" y="3907592"/>
            <a:ext cx="999464" cy="0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57"/>
          <p:cNvCxnSpPr/>
          <p:nvPr/>
        </p:nvCxnSpPr>
        <p:spPr>
          <a:xfrm flipH="1" flipV="1">
            <a:off x="4580689" y="4493404"/>
            <a:ext cx="8649" cy="781676"/>
          </a:xfrm>
          <a:prstGeom prst="straightConnector1">
            <a:avLst/>
          </a:prstGeom>
          <a:ln w="47625">
            <a:solidFill>
              <a:schemeClr val="tx2">
                <a:lumMod val="75000"/>
              </a:schemeClr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272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210145"/>
            <a:ext cx="8613222" cy="5374475"/>
          </a:xfrm>
        </p:spPr>
        <p:txBody>
          <a:bodyPr>
            <a:normAutofit fontScale="92500" lnSpcReduction="10000"/>
          </a:bodyPr>
          <a:lstStyle/>
          <a:p>
            <a:r>
              <a:rPr lang="es-GT" dirty="0"/>
              <a:t>Perspectiva diferente de planificación 5 años, incremento capacidades progresivo</a:t>
            </a:r>
          </a:p>
          <a:p>
            <a:r>
              <a:rPr lang="es-GT" dirty="0"/>
              <a:t>Alineamiento de acciones Acciones estratégicas:</a:t>
            </a:r>
          </a:p>
          <a:p>
            <a:pPr lvl="1"/>
            <a:r>
              <a:rPr lang="es-GT" dirty="0"/>
              <a:t>CODEDES alineándose, censo, mecanismos vinculación plan presupuesto</a:t>
            </a:r>
          </a:p>
          <a:p>
            <a:pPr lvl="1"/>
            <a:r>
              <a:rPr lang="es-GT" dirty="0"/>
              <a:t>Programas de préstamos son multianuales y respaldan inversiones en presupuesto </a:t>
            </a:r>
          </a:p>
          <a:p>
            <a:pPr lvl="1"/>
            <a:r>
              <a:rPr lang="es-GT" dirty="0"/>
              <a:t>Censo</a:t>
            </a:r>
          </a:p>
          <a:p>
            <a:pPr lvl="1"/>
            <a:r>
              <a:rPr lang="es-GT" dirty="0"/>
              <a:t>Agenda fortalecimiento institucional y desarrollo tecnológico </a:t>
            </a:r>
            <a:r>
              <a:rPr lang="mr-IN" dirty="0"/>
              <a:t>–</a:t>
            </a:r>
            <a:r>
              <a:rPr lang="es-GT" dirty="0"/>
              <a:t> Gobierno Abierto</a:t>
            </a:r>
          </a:p>
          <a:p>
            <a:r>
              <a:rPr lang="es-GT" dirty="0"/>
              <a:t>Recursos NO son suficientes. Es necesario un diálogo integral del financiamiento del estado</a:t>
            </a:r>
          </a:p>
          <a:p>
            <a:endParaRPr lang="es-G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15523" y="0"/>
            <a:ext cx="7739410" cy="1210146"/>
          </a:xfrm>
        </p:spPr>
        <p:txBody>
          <a:bodyPr/>
          <a:lstStyle/>
          <a:p>
            <a:r>
              <a:rPr lang="es-ES" dirty="0">
                <a:solidFill>
                  <a:srgbClr val="1F497D"/>
                </a:solidFill>
              </a:rPr>
              <a:t>Reflexiones finales</a:t>
            </a:r>
            <a:endParaRPr lang="es-ES" sz="2000" dirty="0">
              <a:solidFill>
                <a:srgbClr val="1F497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70615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470813"/>
            <a:ext cx="8613222" cy="537447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  <a:p>
            <a:r>
              <a:rPr lang="es-ES_tradnl" dirty="0"/>
              <a:t>El compromiso es hacer las cosas de forma diferente, mejorando cada vez.</a:t>
            </a:r>
            <a:endParaRPr lang="es-GT" dirty="0"/>
          </a:p>
          <a:p>
            <a:pPr marL="0" indent="0">
              <a:buNone/>
            </a:pPr>
            <a:endParaRPr lang="es-GT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527084" y="0"/>
            <a:ext cx="6916288" cy="1210146"/>
          </a:xfrm>
        </p:spPr>
        <p:txBody>
          <a:bodyPr/>
          <a:lstStyle/>
          <a:p>
            <a:r>
              <a:rPr lang="es-ES" dirty="0">
                <a:solidFill>
                  <a:srgbClr val="1F497D"/>
                </a:solidFill>
              </a:rPr>
              <a:t>Muchas gracias, estamos para servir</a:t>
            </a:r>
          </a:p>
        </p:txBody>
      </p:sp>
    </p:spTree>
    <p:extLst>
      <p:ext uri="{BB962C8B-B14F-4D97-AF65-F5344CB8AC3E}">
        <p14:creationId xmlns:p14="http://schemas.microsoft.com/office/powerpoint/2010/main" val="909310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057593009"/>
              </p:ext>
            </p:extLst>
          </p:nvPr>
        </p:nvGraphicFramePr>
        <p:xfrm>
          <a:off x="79131" y="123311"/>
          <a:ext cx="4392488" cy="895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4"/>
          <p:cNvSpPr txBox="1"/>
          <p:nvPr/>
        </p:nvSpPr>
        <p:spPr>
          <a:xfrm>
            <a:off x="4133119" y="1775138"/>
            <a:ext cx="35592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dirty="0">
                <a:solidFill>
                  <a:srgbClr val="000090"/>
                </a:solidFill>
                <a:latin typeface="Arial      "/>
              </a:rPr>
              <a:t>Producto Interno Bruto</a:t>
            </a:r>
          </a:p>
          <a:p>
            <a:pPr algn="ctr"/>
            <a:r>
              <a:rPr lang="es-ES" b="1" dirty="0">
                <a:solidFill>
                  <a:srgbClr val="000090"/>
                </a:solidFill>
                <a:latin typeface="Arial      "/>
              </a:rPr>
              <a:t>Variación Interanual 2016-2022</a:t>
            </a:r>
          </a:p>
          <a:p>
            <a:pPr algn="ctr"/>
            <a:endParaRPr lang="es-ES" sz="1400" b="1" dirty="0">
              <a:solidFill>
                <a:srgbClr val="000090"/>
              </a:solidFill>
              <a:latin typeface="Arial      "/>
            </a:endParaRPr>
          </a:p>
        </p:txBody>
      </p:sp>
      <p:graphicFrame>
        <p:nvGraphicFramePr>
          <p:cNvPr id="7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8186243"/>
              </p:ext>
            </p:extLst>
          </p:nvPr>
        </p:nvGraphicFramePr>
        <p:xfrm>
          <a:off x="251520" y="1825393"/>
          <a:ext cx="7776864" cy="4591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179512" y="6416443"/>
            <a:ext cx="5905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GT" sz="1200" dirty="0">
                <a:latin typeface="Arial    "/>
              </a:rPr>
              <a:t>Nota: Proyecciones Macroeconómicas 2016-2022, Banco de Guatemala, abril 2017.</a:t>
            </a:r>
          </a:p>
        </p:txBody>
      </p:sp>
      <p:sp>
        <p:nvSpPr>
          <p:cNvPr id="6" name="CuadroTexto 2"/>
          <p:cNvSpPr txBox="1"/>
          <p:nvPr/>
        </p:nvSpPr>
        <p:spPr>
          <a:xfrm>
            <a:off x="0" y="1196752"/>
            <a:ext cx="425629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ES" b="1" u="sng" dirty="0">
                <a:latin typeface="Arial      "/>
              </a:rPr>
              <a:t>2017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Crecimiento de PIB Real  3.0%-3.8%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Inflación 3-5%</a:t>
            </a:r>
          </a:p>
          <a:p>
            <a:pPr marL="285750" indent="-285750">
              <a:buFont typeface="Arial"/>
              <a:buChar char="•"/>
            </a:pPr>
            <a:r>
              <a:rPr lang="es-ES" dirty="0">
                <a:latin typeface="Arial      "/>
              </a:rPr>
              <a:t>PIB Nominal 7.1%</a:t>
            </a:r>
          </a:p>
          <a:p>
            <a:pPr marL="285750" indent="-285750">
              <a:buFont typeface="Arial"/>
              <a:buChar char="•"/>
            </a:pPr>
            <a:endParaRPr lang="es-ES" dirty="0">
              <a:latin typeface="Arial      "/>
            </a:endParaRPr>
          </a:p>
        </p:txBody>
      </p:sp>
    </p:spTree>
    <p:extLst>
      <p:ext uri="{BB962C8B-B14F-4D97-AF65-F5344CB8AC3E}">
        <p14:creationId xmlns:p14="http://schemas.microsoft.com/office/powerpoint/2010/main" val="114609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0"/>
            <a:ext cx="9144000" cy="11549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1"/>
          <p:cNvSpPr txBox="1"/>
          <p:nvPr/>
        </p:nvSpPr>
        <p:spPr>
          <a:xfrm>
            <a:off x="2740749" y="1154964"/>
            <a:ext cx="3544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latin typeface="Arial    "/>
              </a:rPr>
              <a:t>Carga Tributaria como % del PIB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105508" y="81732"/>
            <a:ext cx="7349624" cy="1026200"/>
          </a:xfrm>
        </p:spPr>
        <p:txBody>
          <a:bodyPr>
            <a:noAutofit/>
          </a:bodyPr>
          <a:lstStyle/>
          <a:p>
            <a:pPr algn="just"/>
            <a:r>
              <a:rPr lang="es-MX" sz="2000" dirty="0">
                <a:latin typeface="Arial    "/>
              </a:rPr>
              <a:t>Se modela una recuperación de la carga tributaria sin modificaciones a impuestos o base, solamente mejoras operativas.</a:t>
            </a:r>
            <a:endParaRPr lang="es-GT" sz="2000" dirty="0">
              <a:latin typeface="Arial    "/>
            </a:endParaRPr>
          </a:p>
        </p:txBody>
      </p:sp>
      <p:graphicFrame>
        <p:nvGraphicFramePr>
          <p:cNvPr id="5" name="10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597240"/>
              </p:ext>
            </p:extLst>
          </p:nvPr>
        </p:nvGraphicFramePr>
        <p:xfrm>
          <a:off x="430823" y="1695355"/>
          <a:ext cx="8335108" cy="4511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6" name="Imagen 5" descr="Logo Minfin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9754" y="128764"/>
            <a:ext cx="1524246" cy="9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4019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3706</Words>
  <Application>Microsoft Office PowerPoint</Application>
  <PresentationFormat>Presentación en pantalla (4:3)</PresentationFormat>
  <Paragraphs>951</Paragraphs>
  <Slides>71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71</vt:i4>
      </vt:variant>
    </vt:vector>
  </HeadingPairs>
  <TitlesOfParts>
    <vt:vector size="80" baseType="lpstr">
      <vt:lpstr>Arial</vt:lpstr>
      <vt:lpstr>Arial   </vt:lpstr>
      <vt:lpstr>Arial    </vt:lpstr>
      <vt:lpstr>Arial      </vt:lpstr>
      <vt:lpstr>Calibri</vt:lpstr>
      <vt:lpstr>Mangal</vt:lpstr>
      <vt:lpstr>Segoe UI Black</vt:lpstr>
      <vt:lpstr>Times New Roman</vt:lpstr>
      <vt:lpstr>Tema de Office</vt:lpstr>
      <vt:lpstr>Presentación de PowerPoint</vt:lpstr>
      <vt:lpstr>Presentación de PowerPoint</vt:lpstr>
      <vt:lpstr>PROCESO PRESUPUESTARIO Gobierno Abierto</vt:lpstr>
      <vt:lpstr>Presentación de PowerPoint</vt:lpstr>
      <vt:lpstr>Presentación de PowerPoint</vt:lpstr>
      <vt:lpstr>Presentación de PowerPoint</vt:lpstr>
      <vt:lpstr>Determinantes de la Política Fiscal </vt:lpstr>
      <vt:lpstr>Presentación de PowerPoint</vt:lpstr>
      <vt:lpstr>Se modela una recuperación de la carga tributaria sin modificaciones a impuestos o base, solamente mejoras operativas.</vt:lpstr>
      <vt:lpstr>Presentación de PowerPoint</vt:lpstr>
      <vt:lpstr>Presentación de PowerPoint</vt:lpstr>
      <vt:lpstr>Talleres microsimulación impacto pobreza  y desigualdad</vt:lpstr>
      <vt:lpstr>Presentación de PowerPoint</vt:lpstr>
      <vt:lpstr>Conclusiones de talleres sectoriales con expertos por ejes integrados </vt:lpstr>
      <vt:lpstr>Talleres sectoriales</vt:lpstr>
      <vt:lpstr>Talleres sectoriales: Gracias por el apoyo</vt:lpstr>
      <vt:lpstr>Presentación de PowerPoint</vt:lpstr>
      <vt:lpstr>Presentación de PowerPoint</vt:lpstr>
      <vt:lpstr>Comentarios Presupuesto Abierto </vt:lpstr>
      <vt:lpstr>Comentarios Presupuesto Abierto </vt:lpstr>
      <vt:lpstr>Comentarios Presupuesto Abierto </vt:lpstr>
      <vt:lpstr>Comentarios Presupuesto Abierto </vt:lpstr>
      <vt:lpstr>Comentarios Presupuesto Abierto </vt:lpstr>
      <vt:lpstr>Presentación de PowerPoint</vt:lpstr>
      <vt:lpstr>PROCESO PRESUPUESTARIO Gobierno Abierto</vt:lpstr>
      <vt:lpstr>Antes de empezar: ¿qué es lo que realmente se puede orientar y priorizar?</vt:lpstr>
      <vt:lpstr>Son rigideces, pero también son soporte esencial de la función pública</vt:lpstr>
      <vt:lpstr>Presentación de PowerPoint</vt:lpstr>
      <vt:lpstr>Presentación de PowerPoint</vt:lpstr>
      <vt:lpstr>Presentación de PowerPoint</vt:lpstr>
      <vt:lpstr>Que se asigna a los ejes principales de enfoque</vt:lpstr>
      <vt:lpstr>Que se asigna a los ejes principales de enfoque</vt:lpstr>
      <vt:lpstr>Presentación de PowerPoint</vt:lpstr>
      <vt:lpstr>Presentación de PowerPoint</vt:lpstr>
      <vt:lpstr>Desarrollo Humano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principal motor de recuperación económica es la recuperación de infraestructura vial, urbana y vivienda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Se garantiza el fortalecimiento al sector justicia, con consistencia e integralidad </vt:lpstr>
      <vt:lpstr>Presentación de PowerPoint</vt:lpstr>
      <vt:lpstr>Objetivos estratégicos y de reformas especiales</vt:lpstr>
      <vt:lpstr>Transformación de Sistema de protección  de niñez y adolescencia</vt:lpstr>
      <vt:lpstr>Fronteras, puertos y aduanas seguros</vt:lpstr>
      <vt:lpstr>Se necesita recursos interinstitucionales para luchar contra el contrabando entre otros flagelos</vt:lpstr>
      <vt:lpstr>Sistema de prevención y atención  de Emergencias</vt:lpstr>
      <vt:lpstr>Cifras Resumen Proyecto Presupuesto</vt:lpstr>
      <vt:lpstr>La asignación Proyecto de Presupuesto</vt:lpstr>
      <vt:lpstr>Presentación de PowerPoint</vt:lpstr>
      <vt:lpstr>Las principales carteras y asignaciones, claridad en prioridades y como se abre espacio con enfoque</vt:lpstr>
      <vt:lpstr>El presupuesto 2018 también incluye</vt:lpstr>
      <vt:lpstr>El Espacio de endeudamiento no usado permite recuperar sin desviarse la estabilidad macroeconómica (1 de 3)</vt:lpstr>
      <vt:lpstr>Manteniendo la deuda sobre el % del PIB estable en los bajos niveles tradicionales del país (2 de 3)</vt:lpstr>
      <vt:lpstr>…y comenzar a recuperar  la inversión pública,  la dinamización de la economía y el acceso a servicios (3 de 3)</vt:lpstr>
      <vt:lpstr>Presupuesto en Lenguaje Técnico tradicional</vt:lpstr>
      <vt:lpstr>www.minfin.gob.gt Transparencia Fiscal y Gobierno Abierto</vt:lpstr>
      <vt:lpstr>Reflexiones finales</vt:lpstr>
      <vt:lpstr>Muchas gracias, estamos para servir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Gabriela Peña</dc:creator>
  <cp:lastModifiedBy>Myriam Adelaida Galvez García</cp:lastModifiedBy>
  <cp:revision>201</cp:revision>
  <cp:lastPrinted>2017-08-22T18:48:37Z</cp:lastPrinted>
  <dcterms:created xsi:type="dcterms:W3CDTF">2017-06-14T01:44:17Z</dcterms:created>
  <dcterms:modified xsi:type="dcterms:W3CDTF">2017-09-06T22:36:37Z</dcterms:modified>
</cp:coreProperties>
</file>