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9" r:id="rId2"/>
    <p:sldId id="277" r:id="rId3"/>
    <p:sldId id="279" r:id="rId4"/>
    <p:sldId id="268" r:id="rId5"/>
    <p:sldId id="269" r:id="rId6"/>
    <p:sldId id="266" r:id="rId7"/>
    <p:sldId id="267" r:id="rId8"/>
    <p:sldId id="272" r:id="rId9"/>
    <p:sldId id="273" r:id="rId10"/>
    <p:sldId id="286" r:id="rId11"/>
    <p:sldId id="280" r:id="rId12"/>
    <p:sldId id="281" r:id="rId13"/>
    <p:sldId id="282" r:id="rId14"/>
    <p:sldId id="283" r:id="rId15"/>
    <p:sldId id="284" r:id="rId16"/>
    <p:sldId id="294" r:id="rId17"/>
    <p:sldId id="293" r:id="rId18"/>
    <p:sldId id="296" r:id="rId19"/>
    <p:sldId id="297" r:id="rId20"/>
    <p:sldId id="298" r:id="rId21"/>
    <p:sldId id="299" r:id="rId22"/>
    <p:sldId id="289" r:id="rId23"/>
    <p:sldId id="295" r:id="rId24"/>
    <p:sldId id="276" r:id="rId25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B3E3"/>
    <a:srgbClr val="97DBEB"/>
    <a:srgbClr val="0098C2"/>
    <a:srgbClr val="43C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51"/>
    <p:restoredTop sz="93793"/>
  </p:normalViewPr>
  <p:slideViewPr>
    <p:cSldViewPr snapToGrid="0" snapToObjects="1">
      <p:cViewPr varScale="1">
        <p:scale>
          <a:sx n="79" d="100"/>
          <a:sy n="79" d="100"/>
        </p:scale>
        <p:origin x="108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5C67D-31CB-7647-9B6B-9156DAB477BC}" type="datetimeFigureOut">
              <a:rPr lang="es-ES_tradnl" smtClean="0"/>
              <a:t>09/02/2017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AB9C59-7D0A-0D49-B1E3-EF8D8F928A7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0054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B9C59-7D0A-0D49-B1E3-EF8D8F928A7D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7235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B9C59-7D0A-0D49-B1E3-EF8D8F928A7D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76324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B9C59-7D0A-0D49-B1E3-EF8D8F928A7D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68450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B9C59-7D0A-0D49-B1E3-EF8D8F928A7D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18308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B9C59-7D0A-0D49-B1E3-EF8D8F928A7D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8939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B9C59-7D0A-0D49-B1E3-EF8D8F928A7D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49741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B9C59-7D0A-0D49-B1E3-EF8D8F928A7D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54203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B9C59-7D0A-0D49-B1E3-EF8D8F928A7D}" type="slidenum">
              <a:rPr lang="es-ES_tradnl" smtClean="0"/>
              <a:t>23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06619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B9C59-7D0A-0D49-B1E3-EF8D8F928A7D}" type="slidenum">
              <a:rPr lang="es-ES_tradnl" smtClean="0"/>
              <a:t>24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61165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90EE1-151F-3E44-A180-A06F6DBA5CCE}" type="datetimeFigureOut">
              <a:rPr lang="es-ES_tradnl" smtClean="0"/>
              <a:t>09/02/2017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7F52-EA47-2242-B6D7-A03EAE22D1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29734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90EE1-151F-3E44-A180-A06F6DBA5CCE}" type="datetimeFigureOut">
              <a:rPr lang="es-ES_tradnl" smtClean="0"/>
              <a:t>09/02/2017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7F52-EA47-2242-B6D7-A03EAE22D1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3112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90EE1-151F-3E44-A180-A06F6DBA5CCE}" type="datetimeFigureOut">
              <a:rPr lang="es-ES_tradnl" smtClean="0"/>
              <a:t>09/02/2017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7F52-EA47-2242-B6D7-A03EAE22D1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7302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90EE1-151F-3E44-A180-A06F6DBA5CCE}" type="datetimeFigureOut">
              <a:rPr lang="es-ES_tradnl" smtClean="0"/>
              <a:t>09/02/2017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7F52-EA47-2242-B6D7-A03EAE22D1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70618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90EE1-151F-3E44-A180-A06F6DBA5CCE}" type="datetimeFigureOut">
              <a:rPr lang="es-ES_tradnl" smtClean="0"/>
              <a:t>09/02/2017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7F52-EA47-2242-B6D7-A03EAE22D1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3960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90EE1-151F-3E44-A180-A06F6DBA5CCE}" type="datetimeFigureOut">
              <a:rPr lang="es-ES_tradnl" smtClean="0"/>
              <a:t>09/02/2017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7F52-EA47-2242-B6D7-A03EAE22D1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4617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90EE1-151F-3E44-A180-A06F6DBA5CCE}" type="datetimeFigureOut">
              <a:rPr lang="es-ES_tradnl" smtClean="0"/>
              <a:t>09/02/2017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7F52-EA47-2242-B6D7-A03EAE22D1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62385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90EE1-151F-3E44-A180-A06F6DBA5CCE}" type="datetimeFigureOut">
              <a:rPr lang="es-ES_tradnl" smtClean="0"/>
              <a:t>09/02/2017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7F52-EA47-2242-B6D7-A03EAE22D1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38857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90EE1-151F-3E44-A180-A06F6DBA5CCE}" type="datetimeFigureOut">
              <a:rPr lang="es-ES_tradnl" smtClean="0"/>
              <a:t>09/02/2017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7F52-EA47-2242-B6D7-A03EAE22D1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6055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90EE1-151F-3E44-A180-A06F6DBA5CCE}" type="datetimeFigureOut">
              <a:rPr lang="es-ES_tradnl" smtClean="0"/>
              <a:t>09/02/2017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7F52-EA47-2242-B6D7-A03EAE22D1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08404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90EE1-151F-3E44-A180-A06F6DBA5CCE}" type="datetimeFigureOut">
              <a:rPr lang="es-ES_tradnl" smtClean="0"/>
              <a:t>09/02/2017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7F52-EA47-2242-B6D7-A03EAE22D1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1713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90EE1-151F-3E44-A180-A06F6DBA5CCE}" type="datetimeFigureOut">
              <a:rPr lang="es-ES_tradnl" smtClean="0"/>
              <a:t>09/02/2017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D7F52-EA47-2242-B6D7-A03EAE22D1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39682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bit.ly/2j4KaGK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7" Type="http://schemas.openxmlformats.org/officeDocument/2006/relationships/hyperlink" Target="http://bit.ly/2j4KaGK" TargetMode="External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n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855" y="2455623"/>
            <a:ext cx="6907029" cy="1300772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222670" y="3756395"/>
            <a:ext cx="3028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dirty="0">
                <a:solidFill>
                  <a:srgbClr val="02B3E3"/>
                </a:solidFill>
                <a:latin typeface="Trebuchet MS" charset="0"/>
                <a:ea typeface="Trebuchet MS" charset="0"/>
                <a:cs typeface="Trebuchet MS" charset="0"/>
              </a:rPr>
              <a:t>www.observatoriofiscal.cl</a:t>
            </a:r>
          </a:p>
        </p:txBody>
      </p:sp>
    </p:spTree>
    <p:extLst>
      <p:ext uri="{BB962C8B-B14F-4D97-AF65-F5344CB8AC3E}">
        <p14:creationId xmlns:p14="http://schemas.microsoft.com/office/powerpoint/2010/main" val="1650865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597"/>
            <a:ext cx="598432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984320" y="1369633"/>
            <a:ext cx="4444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_tradnl" b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Lanzado el 26 de septiembre de 2016</a:t>
            </a:r>
          </a:p>
          <a:p>
            <a:endParaRPr lang="es-ES_tradnl" b="1" dirty="0"/>
          </a:p>
        </p:txBody>
      </p:sp>
      <p:pic>
        <p:nvPicPr>
          <p:cNvPr id="6" name="Shape 2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0197" y="2129725"/>
            <a:ext cx="5295348" cy="4728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9892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7064416" y="2280214"/>
            <a:ext cx="512758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endParaRPr lang="es-ES_tradnl" dirty="0">
              <a:solidFill>
                <a:schemeClr val="tx1">
                  <a:lumMod val="95000"/>
                  <a:lumOff val="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es-ES_tradnl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Centrado en la generación de conocimiento a través de </a:t>
            </a:r>
            <a:r>
              <a:rPr lang="es-ES_tradn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visualizaciones atractivas</a:t>
            </a:r>
            <a:r>
              <a:rPr lang="es-ES_tradnl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 de información</a:t>
            </a:r>
            <a:endParaRPr lang="es-ES_tradnl" sz="2000" b="1" dirty="0">
              <a:solidFill>
                <a:schemeClr val="tx1">
                  <a:lumMod val="95000"/>
                  <a:lumOff val="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endParaRPr lang="es-ES_tradnl" sz="2000" b="1" dirty="0">
              <a:solidFill>
                <a:schemeClr val="tx1">
                  <a:lumMod val="95000"/>
                  <a:lumOff val="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6" y="0"/>
            <a:ext cx="695208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42"/>
          <a:stretch/>
        </p:blipFill>
        <p:spPr>
          <a:xfrm>
            <a:off x="5370011" y="6339390"/>
            <a:ext cx="4356100" cy="33920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2792" y="6236349"/>
            <a:ext cx="512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s-ES_tradnl" sz="1600" dirty="0">
                <a:solidFill>
                  <a:schemeClr val="bg1">
                    <a:lumMod val="6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*Gasto por Área de las 345 comunas de Chile</a:t>
            </a:r>
            <a:endParaRPr lang="es-ES_tradnl" sz="1400" dirty="0">
              <a:solidFill>
                <a:schemeClr val="bg1">
                  <a:lumMod val="6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312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567161" y="115746"/>
            <a:ext cx="619245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endParaRPr lang="es-ES_tradnl" dirty="0">
              <a:solidFill>
                <a:schemeClr val="tx1">
                  <a:lumMod val="95000"/>
                  <a:lumOff val="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es-ES_tradnl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Combina información </a:t>
            </a:r>
            <a:r>
              <a:rPr lang="es-ES_tradn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simple</a:t>
            </a:r>
            <a:r>
              <a:rPr lang="es-ES_tradnl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 e información </a:t>
            </a:r>
            <a:r>
              <a:rPr lang="es-ES_tradn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avanzada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endParaRPr lang="es-ES_tradnl" sz="2000" b="1" dirty="0">
              <a:solidFill>
                <a:schemeClr val="tx1">
                  <a:lumMod val="95000"/>
                  <a:lumOff val="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endParaRPr lang="es-ES_tradnl" sz="2000" b="1" dirty="0">
              <a:solidFill>
                <a:schemeClr val="tx1">
                  <a:lumMod val="95000"/>
                  <a:lumOff val="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21"/>
          <a:stretch/>
        </p:blipFill>
        <p:spPr>
          <a:xfrm>
            <a:off x="388395" y="1039870"/>
            <a:ext cx="9949543" cy="46414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85"/>
          <a:stretch/>
        </p:blipFill>
        <p:spPr>
          <a:xfrm>
            <a:off x="945909" y="5578996"/>
            <a:ext cx="9949543" cy="111888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456253" y="1578136"/>
            <a:ext cx="6241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s-ES_tradnl" sz="1600" dirty="0">
                <a:solidFill>
                  <a:schemeClr val="bg1">
                    <a:lumMod val="6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*Evolución 1990 </a:t>
            </a:r>
            <a:r>
              <a:rPr lang="mr-IN" sz="1600" dirty="0">
                <a:solidFill>
                  <a:schemeClr val="bg1">
                    <a:lumMod val="6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–</a:t>
            </a:r>
            <a:r>
              <a:rPr lang="es-ES_tradnl" sz="1600" dirty="0">
                <a:solidFill>
                  <a:schemeClr val="bg1">
                    <a:lumMod val="6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 2015 Gasto Gobierno Central como % del PIB</a:t>
            </a:r>
            <a:endParaRPr lang="es-ES_tradnl" sz="1400" dirty="0">
              <a:solidFill>
                <a:schemeClr val="bg1">
                  <a:lumMod val="6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289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7658488" y="2269569"/>
            <a:ext cx="45335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endParaRPr lang="es-ES_tradnl" sz="2000" b="1" dirty="0">
              <a:solidFill>
                <a:schemeClr val="tx1">
                  <a:lumMod val="95000"/>
                  <a:lumOff val="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es-ES_tradn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Incluye </a:t>
            </a:r>
            <a:r>
              <a:rPr lang="es-ES_tradn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Aplicaciones </a:t>
            </a:r>
            <a:r>
              <a:rPr lang="es-ES_tradn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en forma de juegos para informar y captar interés de ciudadanos</a:t>
            </a:r>
            <a:endParaRPr lang="es-ES_tradnl" sz="2000" b="1" dirty="0">
              <a:solidFill>
                <a:schemeClr val="tx1">
                  <a:lumMod val="95000"/>
                  <a:lumOff val="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endParaRPr lang="es-ES_tradnl" sz="2000" b="1" dirty="0">
              <a:solidFill>
                <a:schemeClr val="tx1">
                  <a:lumMod val="95000"/>
                  <a:lumOff val="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88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9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891252" y="910949"/>
            <a:ext cx="61924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endParaRPr lang="es-ES_tradnl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es-ES_tradn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Reúne información de los niveles de gasto </a:t>
            </a:r>
            <a:r>
              <a:rPr lang="es-ES_tradn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central</a:t>
            </a:r>
            <a:r>
              <a:rPr lang="es-ES_tradn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, </a:t>
            </a:r>
            <a:r>
              <a:rPr lang="es-ES_tradn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regional</a:t>
            </a:r>
            <a:r>
              <a:rPr lang="es-ES_tradn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 y </a:t>
            </a:r>
            <a:r>
              <a:rPr lang="es-ES_tradn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municipal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endParaRPr lang="es-ES_tradnl" sz="2000" b="1" dirty="0">
              <a:solidFill>
                <a:schemeClr val="tx1">
                  <a:lumMod val="95000"/>
                  <a:lumOff val="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endParaRPr lang="es-ES_tradnl" sz="2000" b="1" dirty="0">
              <a:solidFill>
                <a:schemeClr val="tx1">
                  <a:lumMod val="95000"/>
                  <a:lumOff val="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42" y="2640957"/>
            <a:ext cx="4176180" cy="421704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538" y="2247418"/>
            <a:ext cx="2607329" cy="333495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683" y="1726557"/>
            <a:ext cx="2718056" cy="357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3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950039" y="26498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>
                <a:solidFill>
                  <a:srgbClr val="02B3E3"/>
                </a:solidFill>
                <a:latin typeface="Trebuchet MS" charset="0"/>
                <a:ea typeface="Trebuchet MS" charset="0"/>
                <a:cs typeface="Trebuchet MS" charset="0"/>
              </a:rPr>
              <a:t>Portal de Gasto Amigable Municipal</a:t>
            </a:r>
          </a:p>
        </p:txBody>
      </p:sp>
      <p:sp>
        <p:nvSpPr>
          <p:cNvPr id="5" name="Rectángulo 4"/>
          <p:cNvSpPr/>
          <p:nvPr/>
        </p:nvSpPr>
        <p:spPr>
          <a:xfrm>
            <a:off x="9308638" y="5837062"/>
            <a:ext cx="21570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hlinkClick r:id="rId2"/>
              </a:rPr>
              <a:t>http://bit.ly/2j4KaGK</a:t>
            </a:r>
            <a:endParaRPr lang="es-ES_tradnl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45461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709878" y="692809"/>
            <a:ext cx="78669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>
                <a:latin typeface="Trebuchet MS" charset="0"/>
                <a:ea typeface="Trebuchet MS" charset="0"/>
                <a:cs typeface="Trebuchet MS" charset="0"/>
              </a:rPr>
              <a:t>Consiste en el diseño y creación de un </a:t>
            </a:r>
            <a:r>
              <a:rPr lang="es-ES_tradnl" sz="2000" b="1" dirty="0">
                <a:latin typeface="Trebuchet MS" charset="0"/>
                <a:ea typeface="Trebuchet MS" charset="0"/>
                <a:cs typeface="Trebuchet MS" charset="0"/>
              </a:rPr>
              <a:t>portal de rendición de cuentas</a:t>
            </a:r>
            <a:r>
              <a:rPr lang="es-ES_tradnl" sz="2000" dirty="0">
                <a:latin typeface="Trebuchet MS" charset="0"/>
                <a:ea typeface="Trebuchet MS" charset="0"/>
                <a:cs typeface="Trebuchet MS" charset="0"/>
              </a:rPr>
              <a:t> que los municipios implementen en su propio sitio web y que de cuenta de su gasto de forma </a:t>
            </a:r>
            <a:r>
              <a:rPr lang="es-ES_tradnl" sz="2400" b="1" dirty="0">
                <a:solidFill>
                  <a:srgbClr val="02B3E3"/>
                </a:solidFill>
                <a:latin typeface="Trebuchet MS" charset="0"/>
                <a:ea typeface="Trebuchet MS" charset="0"/>
                <a:cs typeface="Trebuchet MS" charset="0"/>
              </a:rPr>
              <a:t>amigable</a:t>
            </a:r>
            <a:r>
              <a:rPr lang="es-ES_tradnl" sz="2000" dirty="0">
                <a:latin typeface="Trebuchet MS" charset="0"/>
                <a:ea typeface="Trebuchet MS" charset="0"/>
                <a:cs typeface="Trebuchet MS" charset="0"/>
              </a:rPr>
              <a:t>, </a:t>
            </a:r>
            <a:r>
              <a:rPr lang="es-ES_tradnl" sz="2400" b="1" dirty="0">
                <a:solidFill>
                  <a:srgbClr val="02B3E3"/>
                </a:solidFill>
                <a:latin typeface="Trebuchet MS" charset="0"/>
                <a:ea typeface="Trebuchet MS" charset="0"/>
                <a:cs typeface="Trebuchet MS" charset="0"/>
              </a:rPr>
              <a:t>entendible</a:t>
            </a:r>
            <a:r>
              <a:rPr lang="es-ES_tradnl" sz="2000" dirty="0">
                <a:latin typeface="Trebuchet MS" charset="0"/>
                <a:ea typeface="Trebuchet MS" charset="0"/>
                <a:cs typeface="Trebuchet MS" charset="0"/>
              </a:rPr>
              <a:t> y de </a:t>
            </a:r>
            <a:r>
              <a:rPr lang="es-ES_tradnl" sz="2400" b="1" dirty="0">
                <a:solidFill>
                  <a:srgbClr val="02B3E3"/>
                </a:solidFill>
                <a:latin typeface="Trebuchet MS" charset="0"/>
                <a:ea typeface="Trebuchet MS" charset="0"/>
                <a:cs typeface="Trebuchet MS" charset="0"/>
              </a:rPr>
              <a:t>interés</a:t>
            </a:r>
            <a:r>
              <a:rPr lang="es-ES_tradnl" sz="2000" dirty="0">
                <a:latin typeface="Trebuchet MS" charset="0"/>
                <a:ea typeface="Trebuchet MS" charset="0"/>
                <a:cs typeface="Trebuchet MS" charset="0"/>
              </a:rPr>
              <a:t> para la comunidad.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3462120" y="3088338"/>
            <a:ext cx="1967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latin typeface="Trebuchet MS" charset="0"/>
                <a:ea typeface="Trebuchet MS" charset="0"/>
                <a:cs typeface="Trebuchet MS" charset="0"/>
              </a:rPr>
              <a:t>Objetivos:</a:t>
            </a:r>
          </a:p>
        </p:txBody>
      </p:sp>
      <p:grpSp>
        <p:nvGrpSpPr>
          <p:cNvPr id="14" name="Agrupar 13"/>
          <p:cNvGrpSpPr/>
          <p:nvPr/>
        </p:nvGrpSpPr>
        <p:grpSpPr>
          <a:xfrm>
            <a:off x="5365473" y="3366145"/>
            <a:ext cx="6260690" cy="3064987"/>
            <a:chOff x="596704" y="3480144"/>
            <a:chExt cx="6260690" cy="3064987"/>
          </a:xfrm>
        </p:grpSpPr>
        <p:sp>
          <p:nvSpPr>
            <p:cNvPr id="13" name="Triángulo 12"/>
            <p:cNvSpPr/>
            <p:nvPr/>
          </p:nvSpPr>
          <p:spPr>
            <a:xfrm>
              <a:off x="1242485" y="3526198"/>
              <a:ext cx="4684723" cy="3018933"/>
            </a:xfrm>
            <a:prstGeom prst="triangle">
              <a:avLst/>
            </a:prstGeom>
            <a:solidFill>
              <a:srgbClr val="02B3E3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2047304" y="3480144"/>
              <a:ext cx="39131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dirty="0">
                  <a:latin typeface="Trebuchet MS" charset="0"/>
                  <a:ea typeface="Trebuchet MS" charset="0"/>
                  <a:cs typeface="Trebuchet MS" charset="0"/>
                </a:rPr>
                <a:t>Aumentar la </a:t>
              </a:r>
              <a:r>
                <a:rPr lang="es-ES_tradnl" sz="2000" b="1" dirty="0">
                  <a:latin typeface="Trebuchet MS" charset="0"/>
                  <a:ea typeface="Trebuchet MS" charset="0"/>
                  <a:cs typeface="Trebuchet MS" charset="0"/>
                </a:rPr>
                <a:t>confianza</a:t>
              </a:r>
              <a:r>
                <a:rPr lang="es-ES_tradnl" dirty="0">
                  <a:latin typeface="Trebuchet MS" charset="0"/>
                  <a:ea typeface="Trebuchet MS" charset="0"/>
                  <a:cs typeface="Trebuchet MS" charset="0"/>
                </a:rPr>
                <a:t> pública</a:t>
              </a:r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1512195" y="5138998"/>
              <a:ext cx="41453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dirty="0">
                  <a:latin typeface="Trebuchet MS" charset="0"/>
                  <a:ea typeface="Trebuchet MS" charset="0"/>
                  <a:cs typeface="Trebuchet MS" charset="0"/>
                </a:rPr>
                <a:t>Facilitar la </a:t>
              </a:r>
              <a:r>
                <a:rPr lang="es-ES_tradnl" sz="2000" b="1" dirty="0">
                  <a:latin typeface="Trebuchet MS" charset="0"/>
                  <a:ea typeface="Trebuchet MS" charset="0"/>
                  <a:cs typeface="Trebuchet MS" charset="0"/>
                </a:rPr>
                <a:t>comprensión</a:t>
              </a:r>
              <a:r>
                <a:rPr lang="es-ES_tradnl" dirty="0">
                  <a:latin typeface="Trebuchet MS" charset="0"/>
                  <a:ea typeface="Trebuchet MS" charset="0"/>
                  <a:cs typeface="Trebuchet MS" charset="0"/>
                </a:rPr>
                <a:t> ciudadana</a:t>
              </a:r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596704" y="6032555"/>
              <a:ext cx="62606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>
                  <a:latin typeface="Trebuchet MS" charset="0"/>
                  <a:ea typeface="Trebuchet MS" charset="0"/>
                  <a:cs typeface="Trebuchet MS" charset="0"/>
                </a:rPr>
                <a:t>Mejorar la </a:t>
              </a:r>
              <a:r>
                <a:rPr lang="es-ES_tradnl" sz="2000" b="1" dirty="0">
                  <a:latin typeface="Trebuchet MS" charset="0"/>
                  <a:ea typeface="Trebuchet MS" charset="0"/>
                  <a:cs typeface="Trebuchet MS" charset="0"/>
                </a:rPr>
                <a:t>calidad</a:t>
              </a:r>
              <a:r>
                <a:rPr lang="es-ES_tradnl" dirty="0">
                  <a:latin typeface="Trebuchet MS" charset="0"/>
                  <a:ea typeface="Trebuchet MS" charset="0"/>
                  <a:cs typeface="Trebuchet MS" charset="0"/>
                </a:rPr>
                <a:t> de la rendición de cuentas públicas</a:t>
              </a:r>
            </a:p>
          </p:txBody>
        </p:sp>
        <p:sp>
          <p:nvSpPr>
            <p:cNvPr id="25" name="CuadroTexto 24"/>
            <p:cNvSpPr txBox="1"/>
            <p:nvPr/>
          </p:nvSpPr>
          <p:spPr>
            <a:xfrm>
              <a:off x="642283" y="4263470"/>
              <a:ext cx="61695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>
                  <a:latin typeface="Trebuchet MS" charset="0"/>
                  <a:ea typeface="Trebuchet MS" charset="0"/>
                  <a:cs typeface="Trebuchet MS" charset="0"/>
                </a:rPr>
                <a:t>Aumentar la </a:t>
              </a:r>
              <a:r>
                <a:rPr lang="es-ES_tradnl" sz="2000" b="1" dirty="0">
                  <a:latin typeface="Trebuchet MS" charset="0"/>
                  <a:ea typeface="Trebuchet MS" charset="0"/>
                  <a:cs typeface="Trebuchet MS" charset="0"/>
                </a:rPr>
                <a:t>participación</a:t>
              </a:r>
              <a:r>
                <a:rPr lang="es-ES_tradnl" dirty="0">
                  <a:latin typeface="Trebuchet MS" charset="0"/>
                  <a:ea typeface="Trebuchet MS" charset="0"/>
                  <a:cs typeface="Trebuchet MS" charset="0"/>
                </a:rPr>
                <a:t> ciudadana en el gasto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226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/>
          <p:cNvGrpSpPr/>
          <p:nvPr/>
        </p:nvGrpSpPr>
        <p:grpSpPr>
          <a:xfrm>
            <a:off x="1891458" y="956005"/>
            <a:ext cx="7991873" cy="5283279"/>
            <a:chOff x="5747062" y="1737649"/>
            <a:chExt cx="5828100" cy="3852849"/>
          </a:xfrm>
        </p:grpSpPr>
        <p:sp>
          <p:nvSpPr>
            <p:cNvPr id="4" name="Anillo 3"/>
            <p:cNvSpPr/>
            <p:nvPr/>
          </p:nvSpPr>
          <p:spPr>
            <a:xfrm>
              <a:off x="6788147" y="1853322"/>
              <a:ext cx="3773347" cy="3621503"/>
            </a:xfrm>
            <a:prstGeom prst="donut">
              <a:avLst>
                <a:gd name="adj" fmla="val 3868"/>
              </a:avLst>
            </a:prstGeom>
            <a:solidFill>
              <a:srgbClr val="02B3E3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50703" y="1737649"/>
              <a:ext cx="1609351" cy="432363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47062" y="3304265"/>
              <a:ext cx="1838667" cy="521545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29254" y="4931525"/>
              <a:ext cx="1852248" cy="658973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1502" y="3106097"/>
              <a:ext cx="1993660" cy="795547"/>
            </a:xfrm>
            <a:prstGeom prst="rect">
              <a:avLst/>
            </a:prstGeom>
          </p:spPr>
        </p:pic>
        <p:pic>
          <p:nvPicPr>
            <p:cNvPr id="9" name="Picture 2" descr="https://lh3.googleusercontent.com/qj3KNxBqW9p0A2QXT5BL4a2sesdZLsrzpkrGDjRlB27lr0Fji3sUtvyw9gclrQZFZm9NnFbjV65Azv2SUmktFqMtSkQi2k1sx0Ha5vrj3Xf6fDaoAVkkDSwYj4_FqjncPXbbRlao8L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9442" y="3106097"/>
              <a:ext cx="931875" cy="917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ángulo 17"/>
          <p:cNvSpPr/>
          <p:nvPr/>
        </p:nvSpPr>
        <p:spPr>
          <a:xfrm>
            <a:off x="477155" y="6118611"/>
            <a:ext cx="21570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hlinkClick r:id="rId7"/>
              </a:rPr>
              <a:t>http://bit.ly/2j4KaGK</a:t>
            </a:r>
            <a:endParaRPr lang="es-ES_tradnl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99927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92" y="1196650"/>
            <a:ext cx="10243595" cy="534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73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69" y="979175"/>
            <a:ext cx="10183792" cy="587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99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429" y="2711350"/>
            <a:ext cx="3909390" cy="4103104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739592" y="677815"/>
            <a:ext cx="92725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>
                <a:latin typeface="Trebuchet MS" charset="0"/>
                <a:ea typeface="Trebuchet MS" charset="0"/>
                <a:cs typeface="Trebuchet MS" charset="0"/>
              </a:rPr>
              <a:t>El Observatorio es una iniciativa conjunta entre la Facultad de Administración y Economía de la Universidad de Santiago de Chile y la Fundación Contexto Ciudadano, el cual nace con los objetivos de:</a:t>
            </a:r>
          </a:p>
          <a:p>
            <a:endParaRPr lang="es-ES_tradnl" sz="2000" dirty="0">
              <a:latin typeface="Trebuchet MS" charset="0"/>
              <a:ea typeface="Trebuchet MS" charset="0"/>
              <a:cs typeface="Trebuchet MS" charset="0"/>
            </a:endParaRPr>
          </a:p>
          <a:p>
            <a:endParaRPr lang="es-ES_tradnl" sz="20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5" name="Rectángulo redondeado 34"/>
          <p:cNvSpPr/>
          <p:nvPr/>
        </p:nvSpPr>
        <p:spPr>
          <a:xfrm>
            <a:off x="2092088" y="2189375"/>
            <a:ext cx="8602920" cy="14586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Un ciudadano </a:t>
            </a:r>
            <a:r>
              <a:rPr lang="es-ES_tradnl" sz="2400" b="1" dirty="0">
                <a:solidFill>
                  <a:srgbClr val="0098C2"/>
                </a:solidFill>
                <a:latin typeface="Trebuchet MS" charset="0"/>
                <a:ea typeface="Trebuchet MS" charset="0"/>
                <a:cs typeface="Trebuchet MS" charset="0"/>
              </a:rPr>
              <a:t>interesado</a:t>
            </a:r>
            <a:r>
              <a:rPr lang="es-ES_tradn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 y </a:t>
            </a:r>
            <a:r>
              <a:rPr lang="es-ES_tradnl" sz="2400" b="1" dirty="0">
                <a:solidFill>
                  <a:srgbClr val="0098C2"/>
                </a:solidFill>
                <a:latin typeface="Trebuchet MS" charset="0"/>
                <a:ea typeface="Trebuchet MS" charset="0"/>
                <a:cs typeface="Trebuchet MS" charset="0"/>
              </a:rPr>
              <a:t>mejor informado</a:t>
            </a:r>
            <a:r>
              <a:rPr lang="es-ES_tradn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 sobre la asignación y uso de los recursos públicos</a:t>
            </a:r>
          </a:p>
        </p:txBody>
      </p:sp>
      <p:sp>
        <p:nvSpPr>
          <p:cNvPr id="36" name="Rectángulo redondeado 35"/>
          <p:cNvSpPr/>
          <p:nvPr/>
        </p:nvSpPr>
        <p:spPr>
          <a:xfrm>
            <a:off x="2821290" y="3779363"/>
            <a:ext cx="8533475" cy="6980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400" b="1" dirty="0">
                <a:solidFill>
                  <a:srgbClr val="0098C2"/>
                </a:solidFill>
                <a:latin typeface="Trebuchet MS" charset="0"/>
                <a:ea typeface="Trebuchet MS" charset="0"/>
                <a:cs typeface="Trebuchet MS" charset="0"/>
              </a:rPr>
              <a:t>Transparencia efectiva</a:t>
            </a:r>
            <a:r>
              <a:rPr lang="es-ES_tradn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 en las distintas instituciones públicas chilenas</a:t>
            </a:r>
          </a:p>
        </p:txBody>
      </p:sp>
      <p:sp>
        <p:nvSpPr>
          <p:cNvPr id="37" name="Rectángulo redondeado 36"/>
          <p:cNvSpPr/>
          <p:nvPr/>
        </p:nvSpPr>
        <p:spPr>
          <a:xfrm>
            <a:off x="3313213" y="5004247"/>
            <a:ext cx="7654011" cy="1020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Generar </a:t>
            </a:r>
            <a:r>
              <a:rPr lang="es-ES_tradnl" sz="2400" b="1" dirty="0">
                <a:solidFill>
                  <a:srgbClr val="0098C2"/>
                </a:solidFill>
                <a:latin typeface="Trebuchet MS" charset="0"/>
                <a:ea typeface="Trebuchet MS" charset="0"/>
                <a:cs typeface="Trebuchet MS" charset="0"/>
              </a:rPr>
              <a:t>análisis relevantes</a:t>
            </a:r>
            <a:r>
              <a:rPr lang="es-ES_tradn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 y de </a:t>
            </a:r>
            <a:r>
              <a:rPr lang="es-ES_tradnl" sz="2400" b="1" dirty="0">
                <a:solidFill>
                  <a:srgbClr val="0098C2"/>
                </a:solidFill>
                <a:latin typeface="Trebuchet MS" charset="0"/>
                <a:ea typeface="Trebuchet MS" charset="0"/>
                <a:cs typeface="Trebuchet MS" charset="0"/>
              </a:rPr>
              <a:t>alto impacto</a:t>
            </a:r>
            <a:r>
              <a:rPr lang="es-ES_tradn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 sobre el gasto de las instituciones públicas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600163" y="2523434"/>
            <a:ext cx="983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b="1" dirty="0"/>
              <a:t>1.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262773" y="3708146"/>
            <a:ext cx="983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b="1" dirty="0"/>
              <a:t>2.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2856015" y="5102900"/>
            <a:ext cx="983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b="1" dirty="0"/>
              <a:t>3.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310" y="3799535"/>
            <a:ext cx="660400" cy="6604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110" y="5201186"/>
            <a:ext cx="609600" cy="6096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310" y="2493433"/>
            <a:ext cx="660400" cy="6604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933" y="2362735"/>
            <a:ext cx="261395" cy="26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42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29" y="694481"/>
            <a:ext cx="9256142" cy="616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13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69" y="1018572"/>
            <a:ext cx="10287338" cy="5478874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3102015" y="4027991"/>
            <a:ext cx="324091" cy="3472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7986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950039" y="26498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>
                <a:solidFill>
                  <a:srgbClr val="02B3E3"/>
                </a:solidFill>
                <a:latin typeface="Trebuchet MS" charset="0"/>
                <a:ea typeface="Trebuchet MS" charset="0"/>
                <a:cs typeface="Trebuchet MS" charset="0"/>
              </a:rPr>
              <a:t>Principios de Rendición de Cuentas Públicas</a:t>
            </a:r>
          </a:p>
        </p:txBody>
      </p:sp>
    </p:spTree>
    <p:extLst>
      <p:ext uri="{BB962C8B-B14F-4D97-AF65-F5344CB8AC3E}">
        <p14:creationId xmlns:p14="http://schemas.microsoft.com/office/powerpoint/2010/main" val="80361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1"/>
          <a:stretch/>
        </p:blipFill>
        <p:spPr>
          <a:xfrm>
            <a:off x="75010" y="488468"/>
            <a:ext cx="2275264" cy="200242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135" y="0"/>
            <a:ext cx="2129842" cy="206286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98" y="208988"/>
            <a:ext cx="2348871" cy="208296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4" y="3248067"/>
            <a:ext cx="2366865" cy="186818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406" y="2354747"/>
            <a:ext cx="2311729" cy="225320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166" y="2062866"/>
            <a:ext cx="2455344" cy="216285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974" y="1635247"/>
            <a:ext cx="2477928" cy="240801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8"/>
          <a:stretch/>
        </p:blipFill>
        <p:spPr>
          <a:xfrm>
            <a:off x="3449810" y="4861408"/>
            <a:ext cx="2432157" cy="197605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306" y="4329175"/>
            <a:ext cx="2501187" cy="244595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382" y="4043265"/>
            <a:ext cx="2399861" cy="231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07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976310" y="1650080"/>
            <a:ext cx="3028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rgbClr val="02B3E3"/>
                </a:solidFill>
                <a:latin typeface="Trebuchet MS" charset="0"/>
                <a:ea typeface="Trebuchet MS" charset="0"/>
                <a:cs typeface="Trebuchet MS" charset="0"/>
              </a:rPr>
              <a:t>www.observatoriofiscal.cl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316" y="2325384"/>
            <a:ext cx="304800" cy="304800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616" y="2988036"/>
            <a:ext cx="330200" cy="330200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016" y="3676088"/>
            <a:ext cx="304800" cy="3048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916" y="1669646"/>
            <a:ext cx="330200" cy="3302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976310" y="2293118"/>
            <a:ext cx="3028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rgbClr val="02B3E3"/>
                </a:solidFill>
                <a:latin typeface="Trebuchet MS" charset="0"/>
                <a:ea typeface="Trebuchet MS" charset="0"/>
                <a:cs typeface="Trebuchet MS" charset="0"/>
              </a:rPr>
              <a:t>@observafiscalcl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976310" y="2948904"/>
            <a:ext cx="3028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rgbClr val="02B3E3"/>
                </a:solidFill>
                <a:latin typeface="Trebuchet MS" charset="0"/>
                <a:ea typeface="Trebuchet MS" charset="0"/>
                <a:cs typeface="Trebuchet MS" charset="0"/>
              </a:rPr>
              <a:t>@observafiscalcl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976310" y="3643822"/>
            <a:ext cx="3028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rgbClr val="02B3E3"/>
                </a:solidFill>
                <a:latin typeface="Trebuchet MS" charset="0"/>
                <a:ea typeface="Trebuchet MS" charset="0"/>
                <a:cs typeface="Trebuchet MS" charset="0"/>
              </a:rPr>
              <a:t>/observafiscalcl</a:t>
            </a:r>
          </a:p>
        </p:txBody>
      </p:sp>
      <p:pic>
        <p:nvPicPr>
          <p:cNvPr id="11" name="Picture 2" descr="https://lh3.googleusercontent.com/qj3KNxBqW9p0A2QXT5BL4a2sesdZLsrzpkrGDjRlB27lr0Fji3sUtvyw9gclrQZFZm9NnFbjV65Azv2SUmktFqMtSkQi2k1sx0Ha5vrj3Xf6fDaoAVkkDSwYj4_FqjncPXbbRlao8L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946" y="5542507"/>
            <a:ext cx="1071483" cy="105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021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18455" y="295753"/>
            <a:ext cx="94333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>
                <a:latin typeface="Trebuchet MS" charset="0"/>
                <a:ea typeface="Trebuchet MS" charset="0"/>
                <a:cs typeface="Trebuchet MS" charset="0"/>
              </a:rPr>
              <a:t>Diagnóstico de la información del gasto público actual en Chile</a:t>
            </a:r>
            <a:r>
              <a:rPr lang="mr-IN" sz="2800" b="1" dirty="0">
                <a:latin typeface="Trebuchet MS" charset="0"/>
                <a:ea typeface="Trebuchet MS" charset="0"/>
                <a:cs typeface="Trebuchet MS" charset="0"/>
              </a:rPr>
              <a:t>…</a:t>
            </a:r>
            <a:endParaRPr lang="es-ES_tradnl" sz="2800" b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541641" y="2695531"/>
            <a:ext cx="2815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Trebuchet MS" charset="0"/>
                <a:ea typeface="Trebuchet MS" charset="0"/>
                <a:cs typeface="Trebuchet MS" charset="0"/>
              </a:rPr>
              <a:t>Dispersa en </a:t>
            </a:r>
            <a:r>
              <a:rPr lang="es-ES">
                <a:latin typeface="Trebuchet MS" charset="0"/>
                <a:ea typeface="Trebuchet MS" charset="0"/>
                <a:cs typeface="Trebuchet MS" charset="0"/>
              </a:rPr>
              <a:t>distintas instituciones públicas</a:t>
            </a:r>
            <a:endParaRPr lang="es-ES_tradnl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216017" y="3818694"/>
            <a:ext cx="2941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Trebuchet MS" charset="0"/>
                <a:ea typeface="Trebuchet MS" charset="0"/>
                <a:cs typeface="Trebuchet MS" charset="0"/>
              </a:rPr>
              <a:t>Disponible en formatos no trabajables y reutilizables</a:t>
            </a:r>
            <a:endParaRPr lang="es-ES_tradnl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278030" y="4953394"/>
            <a:ext cx="3423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Trebuchet MS" charset="0"/>
                <a:ea typeface="Trebuchet MS" charset="0"/>
                <a:cs typeface="Trebuchet MS" charset="0"/>
              </a:rPr>
              <a:t>Publicada a un detalle que no favorece la interpretación</a:t>
            </a:r>
            <a:endParaRPr lang="es-ES_tradnl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373480" y="5977273"/>
            <a:ext cx="3250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Trebuchet MS" charset="0"/>
                <a:ea typeface="Trebuchet MS" charset="0"/>
                <a:cs typeface="Trebuchet MS" charset="0"/>
              </a:rPr>
              <a:t>Utiliza conceptos demasiado técnicos y complejos</a:t>
            </a:r>
            <a:endParaRPr lang="es-ES_tradnl" dirty="0"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850" y="3814181"/>
            <a:ext cx="635000" cy="635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5" y="5002156"/>
            <a:ext cx="635000" cy="6350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12" y="5971608"/>
            <a:ext cx="635000" cy="635000"/>
          </a:xfrm>
          <a:prstGeom prst="rect">
            <a:avLst/>
          </a:prstGeom>
        </p:spPr>
      </p:pic>
      <p:grpSp>
        <p:nvGrpSpPr>
          <p:cNvPr id="21" name="Agrupar 20"/>
          <p:cNvGrpSpPr/>
          <p:nvPr/>
        </p:nvGrpSpPr>
        <p:grpSpPr>
          <a:xfrm>
            <a:off x="458346" y="2725072"/>
            <a:ext cx="1031432" cy="832693"/>
            <a:chOff x="418455" y="1951638"/>
            <a:chExt cx="1031432" cy="832693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723" y="1951638"/>
              <a:ext cx="635000" cy="635000"/>
            </a:xfrm>
            <a:prstGeom prst="rect">
              <a:avLst/>
            </a:prstGeom>
          </p:spPr>
        </p:pic>
        <p:grpSp>
          <p:nvGrpSpPr>
            <p:cNvPr id="20" name="Agrupar 19"/>
            <p:cNvGrpSpPr/>
            <p:nvPr/>
          </p:nvGrpSpPr>
          <p:grpSpPr>
            <a:xfrm>
              <a:off x="418455" y="1954555"/>
              <a:ext cx="1031432" cy="829776"/>
              <a:chOff x="651557" y="1419243"/>
              <a:chExt cx="1031432" cy="829776"/>
            </a:xfrm>
          </p:grpSpPr>
          <p:pic>
            <p:nvPicPr>
              <p:cNvPr id="13" name="Imagen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1557" y="1611102"/>
                <a:ext cx="635000" cy="635000"/>
              </a:xfrm>
              <a:prstGeom prst="rect">
                <a:avLst/>
              </a:prstGeom>
            </p:spPr>
          </p:pic>
          <p:pic>
            <p:nvPicPr>
              <p:cNvPr id="18" name="Imagen 1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43825" y="1419243"/>
                <a:ext cx="635000" cy="635000"/>
              </a:xfrm>
              <a:prstGeom prst="rect">
                <a:avLst/>
              </a:prstGeom>
            </p:spPr>
          </p:pic>
          <p:pic>
            <p:nvPicPr>
              <p:cNvPr id="19" name="Imagen 1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7989" y="1614019"/>
                <a:ext cx="635000" cy="635000"/>
              </a:xfrm>
              <a:prstGeom prst="rect">
                <a:avLst/>
              </a:prstGeom>
            </p:spPr>
          </p:pic>
        </p:grpSp>
      </p:grpSp>
      <p:pic>
        <p:nvPicPr>
          <p:cNvPr id="23" name="Imagen 22"/>
          <p:cNvPicPr>
            <a:picLocks noChangeAspect="1"/>
          </p:cNvPicPr>
          <p:nvPr/>
        </p:nvPicPr>
        <p:blipFill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174" y="1833403"/>
            <a:ext cx="6481826" cy="432161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CuadroTexto 21"/>
          <p:cNvSpPr txBox="1"/>
          <p:nvPr/>
        </p:nvSpPr>
        <p:spPr>
          <a:xfrm>
            <a:off x="2257069" y="1664300"/>
            <a:ext cx="336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Trebuchet MS" charset="0"/>
                <a:ea typeface="Trebuchet MS" charset="0"/>
                <a:cs typeface="Trebuchet MS" charset="0"/>
              </a:rPr>
              <a:t>Carece de un registro basado </a:t>
            </a:r>
            <a:r>
              <a:rPr lang="es-ES">
                <a:latin typeface="Trebuchet MS" charset="0"/>
                <a:ea typeface="Trebuchet MS" charset="0"/>
                <a:cs typeface="Trebuchet MS" charset="0"/>
              </a:rPr>
              <a:t>en productos y </a:t>
            </a:r>
            <a:r>
              <a:rPr lang="es-ES" dirty="0">
                <a:latin typeface="Trebuchet MS" charset="0"/>
                <a:ea typeface="Trebuchet MS" charset="0"/>
                <a:cs typeface="Trebuchet MS" charset="0"/>
              </a:rPr>
              <a:t>resultados</a:t>
            </a:r>
            <a:endParaRPr lang="es-ES_tradnl" dirty="0"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850" y="1635214"/>
            <a:ext cx="635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48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683821" y="23720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>
                <a:latin typeface="Trebuchet MS" charset="0"/>
                <a:ea typeface="Trebuchet MS" charset="0"/>
                <a:cs typeface="Trebuchet MS" charset="0"/>
              </a:rPr>
              <a:t>¿Qué hacemos?</a:t>
            </a:r>
          </a:p>
        </p:txBody>
      </p:sp>
    </p:spTree>
    <p:extLst>
      <p:ext uri="{BB962C8B-B14F-4D97-AF65-F5344CB8AC3E}">
        <p14:creationId xmlns:p14="http://schemas.microsoft.com/office/powerpoint/2010/main" val="1240158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4" t="4460" r="5179" b="7301"/>
          <a:stretch/>
        </p:blipFill>
        <p:spPr>
          <a:xfrm>
            <a:off x="8836324" y="4540119"/>
            <a:ext cx="1553224" cy="201015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t="3339" r="6807" b="7467"/>
          <a:stretch/>
        </p:blipFill>
        <p:spPr>
          <a:xfrm>
            <a:off x="10592616" y="2306654"/>
            <a:ext cx="1522368" cy="207694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" t="3244" r="4702" b="5226"/>
          <a:stretch/>
        </p:blipFill>
        <p:spPr>
          <a:xfrm>
            <a:off x="10389548" y="4498998"/>
            <a:ext cx="1622312" cy="2208147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08488" y="2611205"/>
            <a:ext cx="10906496" cy="1137392"/>
          </a:xfrm>
        </p:spPr>
        <p:txBody>
          <a:bodyPr>
            <a:noAutofit/>
          </a:bodyPr>
          <a:lstStyle/>
          <a:p>
            <a:pPr marL="0" indent="0">
              <a:buClr>
                <a:srgbClr val="0098C2"/>
              </a:buClr>
              <a:buNone/>
            </a:pPr>
            <a:r>
              <a:rPr lang="es-ES_tradnl" sz="3200" b="1" dirty="0">
                <a:solidFill>
                  <a:srgbClr val="0098C2"/>
                </a:solidFill>
              </a:rPr>
              <a:t>Generamos</a:t>
            </a:r>
            <a:r>
              <a:rPr lang="es-ES_tradnl" dirty="0">
                <a:solidFill>
                  <a:srgbClr val="0098C2"/>
                </a:solidFill>
              </a:rPr>
              <a:t> </a:t>
            </a:r>
            <a:r>
              <a:rPr lang="es-ES_tradnl" dirty="0">
                <a:solidFill>
                  <a:schemeClr val="tx1">
                    <a:lumMod val="95000"/>
                    <a:lumOff val="5000"/>
                  </a:schemeClr>
                </a:solidFill>
              </a:rPr>
              <a:t>y compartimos </a:t>
            </a:r>
            <a:r>
              <a:rPr lang="es-ES_tradnl" sz="3200" b="1" dirty="0">
                <a:solidFill>
                  <a:srgbClr val="0098C2"/>
                </a:solidFill>
              </a:rPr>
              <a:t>conocimiento</a:t>
            </a:r>
            <a:r>
              <a:rPr lang="es-ES_tradnl" dirty="0">
                <a:solidFill>
                  <a:srgbClr val="0098C2"/>
                </a:solidFill>
              </a:rPr>
              <a:t> </a:t>
            </a:r>
            <a:r>
              <a:rPr lang="es-ES_tradnl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sobre </a:t>
            </a:r>
          </a:p>
          <a:p>
            <a:pPr marL="0" indent="0">
              <a:buClr>
                <a:srgbClr val="0098C2"/>
              </a:buClr>
              <a:buNone/>
            </a:pPr>
            <a:r>
              <a:rPr lang="es-ES_tradnl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 gasto público a los ciudadanos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88" y="2455506"/>
            <a:ext cx="635000" cy="6350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7059" y="5977851"/>
            <a:ext cx="1995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bg1">
                    <a:lumMod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Aplicaciones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698314" y="5342424"/>
            <a:ext cx="3140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bg1">
                    <a:lumMod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Visualizaciones interactivas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661736" y="4670999"/>
            <a:ext cx="1995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bg1">
                    <a:lumMod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Análisis gráficos</a:t>
            </a:r>
          </a:p>
        </p:txBody>
      </p:sp>
    </p:spTree>
    <p:extLst>
      <p:ext uri="{BB962C8B-B14F-4D97-AF65-F5344CB8AC3E}">
        <p14:creationId xmlns:p14="http://schemas.microsoft.com/office/powerpoint/2010/main" val="820946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85504" y="2517640"/>
            <a:ext cx="10906496" cy="1137392"/>
          </a:xfrm>
        </p:spPr>
        <p:txBody>
          <a:bodyPr>
            <a:noAutofit/>
          </a:bodyPr>
          <a:lstStyle/>
          <a:p>
            <a:pPr marL="0" indent="0">
              <a:buClr>
                <a:srgbClr val="0098C2"/>
              </a:buClr>
              <a:buNone/>
            </a:pPr>
            <a:r>
              <a:rPr lang="es-ES_tradnl" sz="3200" b="1" dirty="0">
                <a:solidFill>
                  <a:srgbClr val="0098C2"/>
                </a:solidFill>
              </a:rPr>
              <a:t>Analizamos</a:t>
            </a:r>
            <a:r>
              <a:rPr lang="es-ES_tradnl" dirty="0">
                <a:solidFill>
                  <a:srgbClr val="0098C2"/>
                </a:solidFill>
              </a:rPr>
              <a:t> </a:t>
            </a:r>
            <a:r>
              <a:rPr lang="es-ES_tradnl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los datos del gasto público y reportamos </a:t>
            </a:r>
            <a:r>
              <a:rPr lang="es-ES_tradnl" sz="3200" b="1" dirty="0">
                <a:solidFill>
                  <a:srgbClr val="0098C2"/>
                </a:solidFill>
              </a:rPr>
              <a:t>hallazgos </a:t>
            </a:r>
            <a:r>
              <a:rPr lang="es-ES_tradnl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relevantes y de interés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2517640"/>
            <a:ext cx="635000" cy="635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535" y="4860966"/>
            <a:ext cx="1983720" cy="199703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711" y="4874293"/>
            <a:ext cx="1997034" cy="199703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874293"/>
            <a:ext cx="1983765" cy="199703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020" y="4874293"/>
            <a:ext cx="1997079" cy="2003714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9434559" y="3470366"/>
            <a:ext cx="1995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bg1">
                    <a:lumMod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Infografías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5739745" y="4209030"/>
            <a:ext cx="249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bg1">
                    <a:lumMod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Columnas </a:t>
            </a:r>
            <a:r>
              <a:rPr lang="es-ES_tradnl">
                <a:solidFill>
                  <a:schemeClr val="bg1">
                    <a:lumMod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de opinión</a:t>
            </a:r>
            <a:endParaRPr lang="es-ES_tradnl" dirty="0">
              <a:solidFill>
                <a:schemeClr val="bg1">
                  <a:lumMod val="7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8064581" y="3839698"/>
            <a:ext cx="249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bg1">
                    <a:lumMod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Informes</a:t>
            </a:r>
          </a:p>
        </p:txBody>
      </p:sp>
    </p:spTree>
    <p:extLst>
      <p:ext uri="{BB962C8B-B14F-4D97-AF65-F5344CB8AC3E}">
        <p14:creationId xmlns:p14="http://schemas.microsoft.com/office/powerpoint/2010/main" val="1110331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09532" y="2582463"/>
            <a:ext cx="10906496" cy="1137392"/>
          </a:xfrm>
        </p:spPr>
        <p:txBody>
          <a:bodyPr>
            <a:noAutofit/>
          </a:bodyPr>
          <a:lstStyle/>
          <a:p>
            <a:pPr marL="0" indent="0">
              <a:buClr>
                <a:srgbClr val="0098C2"/>
              </a:buClr>
              <a:buNone/>
            </a:pPr>
            <a:r>
              <a:rPr lang="es-ES_tradnl" sz="3200" b="1" dirty="0">
                <a:solidFill>
                  <a:srgbClr val="0098C2"/>
                </a:solidFill>
              </a:rPr>
              <a:t>Cooperamos</a:t>
            </a:r>
            <a:r>
              <a:rPr lang="es-ES_tradnl" dirty="0">
                <a:solidFill>
                  <a:srgbClr val="0098C2"/>
                </a:solidFill>
              </a:rPr>
              <a:t> </a:t>
            </a:r>
            <a:r>
              <a:rPr lang="es-ES_tradnl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 los servicios públicos para </a:t>
            </a:r>
            <a:r>
              <a:rPr lang="es-ES_tradnl" sz="3200" b="1" dirty="0">
                <a:solidFill>
                  <a:srgbClr val="0098C2"/>
                </a:solidFill>
              </a:rPr>
              <a:t>mejorar </a:t>
            </a:r>
          </a:p>
          <a:p>
            <a:pPr marL="0" indent="0">
              <a:buClr>
                <a:srgbClr val="0098C2"/>
              </a:buClr>
              <a:buNone/>
            </a:pPr>
            <a:r>
              <a:rPr lang="es-ES_tradnl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 rendición de cuentas</a:t>
            </a:r>
          </a:p>
        </p:txBody>
      </p:sp>
      <p:pic>
        <p:nvPicPr>
          <p:cNvPr id="9" name="Shape 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81957" y="5285197"/>
            <a:ext cx="18669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9829" y="3719855"/>
            <a:ext cx="856199" cy="85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50766" y="5939114"/>
            <a:ext cx="2224199" cy="828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780" y="6171108"/>
            <a:ext cx="1308100" cy="5969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2749" y="5188749"/>
            <a:ext cx="1669251" cy="166925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750" y="4679699"/>
            <a:ext cx="2500250" cy="416708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5473396" y="5043764"/>
            <a:ext cx="249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bg1">
                    <a:lumMod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Asesoría pro bono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6875325" y="4419347"/>
            <a:ext cx="3413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bg1">
                    <a:lumMod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Desarrollo de proyectos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3357609" y="5754448"/>
            <a:ext cx="249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bg1">
                    <a:lumMod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Incidencia legislativa</a:t>
            </a: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32" y="2516159"/>
            <a:ext cx="635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98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5756"/>
            <a:ext cx="3162942" cy="5342134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683821" y="23720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>
                <a:latin typeface="Trebuchet MS" charset="0"/>
                <a:ea typeface="Trebuchet MS" charset="0"/>
                <a:cs typeface="Trebuchet MS" charset="0"/>
              </a:rPr>
              <a:t>Nuestros proyectos</a:t>
            </a:r>
          </a:p>
        </p:txBody>
      </p:sp>
    </p:spTree>
    <p:extLst>
      <p:ext uri="{BB962C8B-B14F-4D97-AF65-F5344CB8AC3E}">
        <p14:creationId xmlns:p14="http://schemas.microsoft.com/office/powerpoint/2010/main" val="254087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033040" y="23720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 err="1">
                <a:solidFill>
                  <a:srgbClr val="02B3E3"/>
                </a:solidFill>
                <a:latin typeface="Trebuchet MS" charset="0"/>
                <a:ea typeface="Trebuchet MS" charset="0"/>
                <a:cs typeface="Trebuchet MS" charset="0"/>
              </a:rPr>
              <a:t>observatoriofiscal.cl</a:t>
            </a:r>
            <a:endParaRPr lang="es-ES_tradnl" dirty="0">
              <a:solidFill>
                <a:srgbClr val="02B3E3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5" name="Picture 2" descr="https://lh3.googleusercontent.com/qj3KNxBqW9p0A2QXT5BL4a2sesdZLsrzpkrGDjRlB27lr0Fji3sUtvyw9gclrQZFZm9NnFbjV65Azv2SUmktFqMtSkQi2k1sx0Ha5vrj3Xf6fDaoAVkkDSwYj4_FqjncPXbbRlao8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992" y="2638034"/>
            <a:ext cx="1071483" cy="105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2181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3010</TotalTime>
  <Words>358</Words>
  <Application>Microsoft Office PowerPoint</Application>
  <PresentationFormat>Panorámica</PresentationFormat>
  <Paragraphs>65</Paragraphs>
  <Slides>24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Trebuchet MS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Myriam Adelaida Galvez García</cp:lastModifiedBy>
  <cp:revision>60</cp:revision>
  <dcterms:created xsi:type="dcterms:W3CDTF">2017-01-23T13:19:16Z</dcterms:created>
  <dcterms:modified xsi:type="dcterms:W3CDTF">2017-02-09T21:06:37Z</dcterms:modified>
</cp:coreProperties>
</file>